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61"/>
  </p:notesMasterIdLst>
  <p:sldIdLst>
    <p:sldId id="275" r:id="rId2"/>
    <p:sldId id="278" r:id="rId3"/>
    <p:sldId id="279" r:id="rId4"/>
    <p:sldId id="312" r:id="rId5"/>
    <p:sldId id="313" r:id="rId6"/>
    <p:sldId id="314" r:id="rId7"/>
    <p:sldId id="315" r:id="rId8"/>
    <p:sldId id="316" r:id="rId9"/>
    <p:sldId id="317" r:id="rId10"/>
    <p:sldId id="276" r:id="rId11"/>
    <p:sldId id="280" r:id="rId12"/>
    <p:sldId id="285" r:id="rId13"/>
    <p:sldId id="286" r:id="rId14"/>
    <p:sldId id="287" r:id="rId15"/>
    <p:sldId id="288" r:id="rId16"/>
    <p:sldId id="289" r:id="rId17"/>
    <p:sldId id="290" r:id="rId18"/>
    <p:sldId id="291" r:id="rId19"/>
    <p:sldId id="292" r:id="rId20"/>
    <p:sldId id="277" r:id="rId21"/>
    <p:sldId id="299" r:id="rId22"/>
    <p:sldId id="294" r:id="rId23"/>
    <p:sldId id="281" r:id="rId24"/>
    <p:sldId id="296" r:id="rId25"/>
    <p:sldId id="298" r:id="rId26"/>
    <p:sldId id="297" r:id="rId27"/>
    <p:sldId id="295" r:id="rId28"/>
    <p:sldId id="282" r:id="rId29"/>
    <p:sldId id="300" r:id="rId30"/>
    <p:sldId id="303" r:id="rId31"/>
    <p:sldId id="301" r:id="rId32"/>
    <p:sldId id="306" r:id="rId33"/>
    <p:sldId id="307" r:id="rId34"/>
    <p:sldId id="304" r:id="rId35"/>
    <p:sldId id="308" r:id="rId36"/>
    <p:sldId id="309" r:id="rId37"/>
    <p:sldId id="310" r:id="rId38"/>
    <p:sldId id="311" r:id="rId39"/>
    <p:sldId id="284" r:id="rId40"/>
    <p:sldId id="328" r:id="rId41"/>
    <p:sldId id="320" r:id="rId42"/>
    <p:sldId id="318" r:id="rId43"/>
    <p:sldId id="321" r:id="rId44"/>
    <p:sldId id="323" r:id="rId45"/>
    <p:sldId id="324" r:id="rId46"/>
    <p:sldId id="325" r:id="rId47"/>
    <p:sldId id="326" r:id="rId48"/>
    <p:sldId id="322" r:id="rId49"/>
    <p:sldId id="330" r:id="rId50"/>
    <p:sldId id="331" r:id="rId51"/>
    <p:sldId id="332" r:id="rId52"/>
    <p:sldId id="333" r:id="rId53"/>
    <p:sldId id="329" r:id="rId54"/>
    <p:sldId id="334" r:id="rId55"/>
    <p:sldId id="319" r:id="rId56"/>
    <p:sldId id="337" r:id="rId57"/>
    <p:sldId id="340" r:id="rId58"/>
    <p:sldId id="338" r:id="rId59"/>
    <p:sldId id="339" r:id="rId6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9985" autoAdjust="0"/>
  </p:normalViewPr>
  <p:slideViewPr>
    <p:cSldViewPr>
      <p:cViewPr varScale="1">
        <p:scale>
          <a:sx n="102" d="100"/>
          <a:sy n="102" d="100"/>
        </p:scale>
        <p:origin x="1884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61" Type="http://schemas.openxmlformats.org/officeDocument/2006/relationships/notesMaster" Target="notesMasters/notesMaster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7CB072-858A-47A1-B4B3-57BB03552AA0}" type="datetimeFigureOut">
              <a:rPr lang="hr-HR" smtClean="0"/>
              <a:t>16.3.2021.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EA6863-5F92-41E0-AF00-826AD677789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040799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1680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31905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79885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76647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9741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043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55908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79563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66669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7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62291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2540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74638"/>
            <a:ext cx="7848600" cy="2316162"/>
          </a:xfrm>
        </p:spPr>
        <p:txBody>
          <a:bodyPr/>
          <a:lstStyle/>
          <a:p>
            <a:r>
              <a:rPr lang="hr-HR" sz="3200" dirty="0">
                <a:solidFill>
                  <a:srgbClr val="FFFFFF"/>
                </a:solidFill>
              </a:rPr>
              <a:t>Prof.dr.sc. Ante Bagarić</a:t>
            </a:r>
            <a:endParaRPr lang="hr-HR" sz="3600" dirty="0">
              <a:solidFill>
                <a:srgbClr val="FFFF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057400"/>
            <a:ext cx="8153400" cy="40687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hr-HR" b="1" dirty="0">
              <a:solidFill>
                <a:schemeClr val="tx1">
                  <a:lumMod val="20000"/>
                  <a:lumOff val="80000"/>
                </a:schemeClr>
              </a:solidFill>
            </a:endParaRPr>
          </a:p>
          <a:p>
            <a:pPr algn="ctr"/>
            <a:r>
              <a:rPr lang="hr-HR" sz="5400" b="1" dirty="0"/>
              <a:t>OVISNOST </a:t>
            </a:r>
          </a:p>
          <a:p>
            <a:pPr algn="ctr"/>
            <a:r>
              <a:rPr lang="hr-HR" sz="5400" b="1" dirty="0"/>
              <a:t>O</a:t>
            </a:r>
          </a:p>
          <a:p>
            <a:pPr algn="ctr"/>
            <a:r>
              <a:rPr lang="hr-HR" sz="5400" b="1" dirty="0"/>
              <a:t>ALKOHOLU</a:t>
            </a:r>
            <a:endParaRPr lang="hr-HR" sz="5400" dirty="0"/>
          </a:p>
          <a:p>
            <a:endParaRPr lang="vi-VN" dirty="0"/>
          </a:p>
        </p:txBody>
      </p:sp>
    </p:spTree>
    <p:extLst>
      <p:ext uri="{BB962C8B-B14F-4D97-AF65-F5344CB8AC3E}">
        <p14:creationId xmlns:p14="http://schemas.microsoft.com/office/powerpoint/2010/main" val="19634731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>
                <a:solidFill>
                  <a:srgbClr val="FFFFFF"/>
                </a:solidFill>
              </a:rPr>
              <a:t>Alkoholna intoksikacija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/>
              <a:t>Bilo koji unos alkohola</a:t>
            </a:r>
          </a:p>
          <a:p>
            <a:endParaRPr lang="hr-HR" dirty="0"/>
          </a:p>
          <a:p>
            <a:r>
              <a:rPr lang="hr-HR" dirty="0"/>
              <a:t>Ali praktički i klinički značajna postaje kad osoba uzme dva ili više pića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6607941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>
                <a:solidFill>
                  <a:srgbClr val="FFFFFF"/>
                </a:solidFill>
              </a:rPr>
              <a:t>Alkoholna intoksikacija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/>
              <a:t>Opasno medicinsko stanje</a:t>
            </a:r>
          </a:p>
          <a:p>
            <a:endParaRPr lang="hr-HR" dirty="0"/>
          </a:p>
          <a:p>
            <a:r>
              <a:rPr lang="hr-HR" dirty="0"/>
              <a:t>U USA 2.000 smrti, direktna </a:t>
            </a:r>
            <a:r>
              <a:rPr lang="hr-HR" dirty="0" err="1"/>
              <a:t>poslj</a:t>
            </a:r>
            <a:r>
              <a:rPr lang="hr-HR" dirty="0"/>
              <a:t>.</a:t>
            </a:r>
          </a:p>
          <a:p>
            <a:endParaRPr lang="hr-HR" dirty="0"/>
          </a:p>
          <a:p>
            <a:r>
              <a:rPr lang="hr-HR" dirty="0"/>
              <a:t>30.000 smrti godišnje, indirektna </a:t>
            </a:r>
            <a:r>
              <a:rPr lang="hr-HR" dirty="0" err="1"/>
              <a:t>poslj</a:t>
            </a:r>
            <a:r>
              <a:rPr lang="hr-HR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41792071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hr-HR" dirty="0">
                <a:solidFill>
                  <a:srgbClr val="FFFFFF"/>
                </a:solidFill>
              </a:rPr>
              <a:t>Algoritam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85969712"/>
              </p:ext>
            </p:extLst>
          </p:nvPr>
        </p:nvGraphicFramePr>
        <p:xfrm>
          <a:off x="1116013" y="1700213"/>
          <a:ext cx="7200899" cy="4608511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6650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889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286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6789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1030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4012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81503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</a:rPr>
                        <a:t>razina</a:t>
                      </a:r>
                      <a:endParaRPr lang="hr-HR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1" marR="6858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</a:rPr>
                        <a:t>intoksikacija</a:t>
                      </a:r>
                      <a:endParaRPr lang="hr-HR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1" marR="6858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Konc. alk.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primili</a:t>
                      </a:r>
                      <a:endParaRPr lang="hr-HR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1" marR="6858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Psih. 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intervencija</a:t>
                      </a:r>
                      <a:endParaRPr lang="hr-HR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1" marR="6858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Dominantno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stanje</a:t>
                      </a:r>
                      <a:endParaRPr lang="hr-HR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1" marR="6858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 </a:t>
                      </a:r>
                      <a:endParaRPr lang="hr-HR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1" marR="68581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172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1</a:t>
                      </a:r>
                      <a:endParaRPr lang="hr-HR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1" marR="6858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FF0000"/>
                          </a:solidFill>
                          <a:effectLst/>
                        </a:rPr>
                        <a:t>laka  I st.</a:t>
                      </a:r>
                      <a:endParaRPr lang="hr-HR" sz="10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1" marR="6858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FF0000"/>
                          </a:solidFill>
                          <a:effectLst/>
                        </a:rPr>
                        <a:t>0,1-0,5</a:t>
                      </a:r>
                      <a:endParaRPr lang="hr-HR" sz="100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1" marR="6858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FF0000"/>
                          </a:solidFill>
                          <a:effectLst/>
                        </a:rPr>
                        <a:t>-savjet</a:t>
                      </a:r>
                      <a:endParaRPr lang="hr-HR" sz="100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1" marR="68581" marT="0" marB="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FF0000"/>
                          </a:solidFill>
                          <a:effectLst/>
                        </a:rPr>
                        <a:t>euforija</a:t>
                      </a:r>
                      <a:endParaRPr lang="hr-HR" sz="100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1" marR="6858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 </a:t>
                      </a:r>
                      <a:endParaRPr lang="hr-HR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1" marR="68581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3316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2</a:t>
                      </a:r>
                      <a:endParaRPr lang="hr-HR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1" marR="6858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FF0000"/>
                          </a:solidFill>
                          <a:effectLst/>
                        </a:rPr>
                        <a:t>Laka II st</a:t>
                      </a:r>
                      <a:endParaRPr lang="hr-HR" sz="10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1" marR="6858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FF0000"/>
                          </a:solidFill>
                          <a:effectLst/>
                        </a:rPr>
                        <a:t>0,5-1,0</a:t>
                      </a:r>
                      <a:endParaRPr lang="hr-HR" sz="10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1" marR="6858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FF0000"/>
                          </a:solidFill>
                          <a:effectLst/>
                        </a:rPr>
                        <a:t>-savjet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FF0000"/>
                          </a:solidFill>
                          <a:effectLst/>
                        </a:rPr>
                        <a:t>-ev. kratka ops.</a:t>
                      </a:r>
                      <a:endParaRPr lang="hr-HR" sz="10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1" marR="68581" marT="0" marB="0"/>
                </a:tc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 </a:t>
                      </a:r>
                      <a:endParaRPr lang="hr-HR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1" marR="68581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1503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3</a:t>
                      </a:r>
                      <a:endParaRPr lang="hr-HR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1" marR="6858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FF0000"/>
                          </a:solidFill>
                          <a:effectLst/>
                        </a:rPr>
                        <a:t>Umj I st</a:t>
                      </a:r>
                      <a:endParaRPr lang="hr-HR" sz="10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1" marR="6858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FF0000"/>
                          </a:solidFill>
                          <a:effectLst/>
                        </a:rPr>
                        <a:t>1,0-1,5</a:t>
                      </a:r>
                      <a:endParaRPr lang="hr-HR" sz="10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1" marR="6858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FF0000"/>
                          </a:solidFill>
                          <a:effectLst/>
                        </a:rPr>
                        <a:t>-savjet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FF0000"/>
                          </a:solidFill>
                          <a:effectLst/>
                        </a:rPr>
                        <a:t>-kratka ops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FF0000"/>
                          </a:solidFill>
                          <a:effectLst/>
                        </a:rPr>
                        <a:t>-ev. kratka hosp</a:t>
                      </a:r>
                      <a:endParaRPr lang="hr-HR" sz="10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1" marR="68581" marT="0" marB="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FF0000"/>
                          </a:solidFill>
                          <a:effectLst/>
                        </a:rPr>
                        <a:t>letargija</a:t>
                      </a:r>
                      <a:endParaRPr lang="hr-HR" sz="10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1" marR="6858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 </a:t>
                      </a:r>
                      <a:endParaRPr lang="hr-HR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1" marR="68581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3316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4</a:t>
                      </a:r>
                      <a:endParaRPr lang="hr-HR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1" marR="6858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FF0000"/>
                          </a:solidFill>
                          <a:effectLst/>
                        </a:rPr>
                        <a:t>Umj. II st</a:t>
                      </a:r>
                      <a:endParaRPr lang="hr-HR" sz="100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1" marR="6858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FF0000"/>
                          </a:solidFill>
                          <a:effectLst/>
                        </a:rPr>
                        <a:t>1,5-2</a:t>
                      </a:r>
                      <a:endParaRPr lang="hr-HR" sz="100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1" marR="6858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FF0000"/>
                          </a:solidFill>
                          <a:effectLst/>
                        </a:rPr>
                        <a:t>-hosp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FF0000"/>
                          </a:solidFill>
                          <a:effectLst/>
                        </a:rPr>
                        <a:t>-ev. kratka ops.</a:t>
                      </a:r>
                      <a:endParaRPr lang="hr-HR" sz="10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1" marR="68581" marT="0" marB="0"/>
                </a:tc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 </a:t>
                      </a:r>
                      <a:endParaRPr lang="hr-HR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1" marR="68581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33316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5</a:t>
                      </a:r>
                      <a:endParaRPr lang="hr-HR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1" marR="6858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FF0000"/>
                          </a:solidFill>
                          <a:effectLst/>
                        </a:rPr>
                        <a:t>Teška</a:t>
                      </a:r>
                      <a:endParaRPr lang="hr-HR" sz="100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1" marR="6858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FF0000"/>
                          </a:solidFill>
                          <a:effectLst/>
                        </a:rPr>
                        <a:t>2-3</a:t>
                      </a:r>
                      <a:endParaRPr lang="hr-HR" sz="100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1" marR="6858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FF0000"/>
                          </a:solidFill>
                          <a:effectLst/>
                        </a:rPr>
                        <a:t>-neki u Int. JIS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FF0000"/>
                          </a:solidFill>
                          <a:effectLst/>
                        </a:rPr>
                        <a:t>-hosp</a:t>
                      </a:r>
                      <a:endParaRPr lang="hr-HR" sz="100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1" marR="6858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FF0000"/>
                          </a:solidFill>
                          <a:effectLst/>
                        </a:rPr>
                        <a:t>stupor</a:t>
                      </a:r>
                      <a:endParaRPr lang="hr-HR" sz="10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1" marR="6858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 </a:t>
                      </a:r>
                      <a:endParaRPr lang="hr-HR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1" marR="68581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33316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6</a:t>
                      </a:r>
                      <a:endParaRPr lang="hr-HR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1" marR="6858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FF0000"/>
                          </a:solidFill>
                          <a:effectLst/>
                        </a:rPr>
                        <a:t>Vrlo teška I st.</a:t>
                      </a:r>
                      <a:endParaRPr lang="hr-HR" sz="100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1" marR="6858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FF0000"/>
                          </a:solidFill>
                          <a:effectLst/>
                        </a:rPr>
                        <a:t>3-4</a:t>
                      </a:r>
                      <a:endParaRPr lang="hr-HR" sz="100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1" marR="6858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FF0000"/>
                          </a:solidFill>
                          <a:effectLst/>
                        </a:rPr>
                        <a:t>-većina u Int JIS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FF0000"/>
                          </a:solidFill>
                          <a:effectLst/>
                        </a:rPr>
                        <a:t>-ev. hosp</a:t>
                      </a:r>
                      <a:endParaRPr lang="hr-HR" sz="100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1" marR="68581" marT="0" marB="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FF0000"/>
                          </a:solidFill>
                          <a:effectLst/>
                        </a:rPr>
                        <a:t>koma</a:t>
                      </a:r>
                      <a:endParaRPr lang="hr-HR" sz="10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1" marR="6858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 </a:t>
                      </a:r>
                      <a:endParaRPr lang="hr-HR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1" marR="68581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172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7</a:t>
                      </a:r>
                      <a:endParaRPr lang="hr-HR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1" marR="6858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FF0000"/>
                          </a:solidFill>
                          <a:effectLst/>
                        </a:rPr>
                        <a:t>Vrlo. teška II st.</a:t>
                      </a:r>
                      <a:endParaRPr lang="hr-HR" sz="100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1" marR="6858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FF0000"/>
                          </a:solidFill>
                          <a:effectLst/>
                        </a:rPr>
                        <a:t>više od 4</a:t>
                      </a:r>
                      <a:endParaRPr lang="hr-HR" sz="100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1" marR="6858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FF0000"/>
                          </a:solidFill>
                          <a:effectLst/>
                        </a:rPr>
                        <a:t>-svi u Int. JIS</a:t>
                      </a:r>
                      <a:endParaRPr lang="hr-HR" sz="10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1" marR="68581" marT="0" marB="0"/>
                </a:tc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 </a:t>
                      </a:r>
                      <a:endParaRPr lang="hr-HR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1" marR="68581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172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 </a:t>
                      </a:r>
                      <a:endParaRPr lang="hr-HR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1" marR="6858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 </a:t>
                      </a:r>
                      <a:endParaRPr lang="hr-HR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1" marR="6858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 </a:t>
                      </a:r>
                      <a:endParaRPr lang="hr-HR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1" marR="6858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 </a:t>
                      </a:r>
                      <a:endParaRPr lang="hr-HR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1" marR="6858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 </a:t>
                      </a:r>
                      <a:endParaRPr lang="hr-HR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1" marR="6858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</a:rPr>
                        <a:t> </a:t>
                      </a:r>
                      <a:endParaRPr lang="hr-HR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1" marR="68581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26699" name="Rectangle 1"/>
          <p:cNvSpPr>
            <a:spLocks noChangeArrowheads="1"/>
          </p:cNvSpPr>
          <p:nvPr/>
        </p:nvSpPr>
        <p:spPr bwMode="auto">
          <a:xfrm>
            <a:off x="1603375" y="18049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sr-Latn-RS" altLang="sr-Latn-RS"/>
          </a:p>
        </p:txBody>
      </p:sp>
    </p:spTree>
    <p:extLst>
      <p:ext uri="{BB962C8B-B14F-4D97-AF65-F5344CB8AC3E}">
        <p14:creationId xmlns:p14="http://schemas.microsoft.com/office/powerpoint/2010/main" val="6481645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hr-HR" dirty="0">
                <a:solidFill>
                  <a:srgbClr val="FFFFFF"/>
                </a:solidFill>
              </a:rPr>
              <a:t>1. Razina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>
              <a:defRPr/>
            </a:pPr>
            <a:r>
              <a:rPr lang="hr-HR" dirty="0"/>
              <a:t>0,1-0,5</a:t>
            </a:r>
          </a:p>
          <a:p>
            <a:pPr eaLnBrk="1" hangingPunct="1">
              <a:defRPr/>
            </a:pPr>
            <a:endParaRPr lang="hr-HR" dirty="0"/>
          </a:p>
          <a:p>
            <a:pPr eaLnBrk="1" hangingPunct="1">
              <a:defRPr/>
            </a:pPr>
            <a:r>
              <a:rPr lang="hr-HR" dirty="0"/>
              <a:t>Nema kliničkih znakova ili su minimalni.</a:t>
            </a:r>
          </a:p>
          <a:p>
            <a:pPr eaLnBrk="1" hangingPunct="1">
              <a:defRPr/>
            </a:pPr>
            <a:endParaRPr lang="hr-HR" dirty="0"/>
          </a:p>
          <a:p>
            <a:pPr eaLnBrk="1" hangingPunct="1">
              <a:defRPr/>
            </a:pPr>
            <a:r>
              <a:rPr lang="hr-HR" dirty="0"/>
              <a:t>Savjet pacijentu jedina intervencija (npr.: javiti se u savjetovalište gdje će se upoznati sa svim rizicima koji su povezani s upotrebom alkohola).</a:t>
            </a:r>
          </a:p>
          <a:p>
            <a:pPr eaLnBrk="1" hangingPunct="1">
              <a:defRPr/>
            </a:pPr>
            <a:endParaRPr lang="hr-HR" dirty="0"/>
          </a:p>
          <a:p>
            <a:pPr eaLnBrk="1" hangingPunct="1">
              <a:defRPr/>
            </a:pPr>
            <a:r>
              <a:rPr lang="hr-HR" dirty="0"/>
              <a:t>Savjet se obavezno daje i članovima obitelji ili drugim osobama koji su u pratnji pacijenta. </a:t>
            </a:r>
          </a:p>
        </p:txBody>
      </p:sp>
    </p:spTree>
    <p:extLst>
      <p:ext uri="{BB962C8B-B14F-4D97-AF65-F5344CB8AC3E}">
        <p14:creationId xmlns:p14="http://schemas.microsoft.com/office/powerpoint/2010/main" val="17450145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r-HR" dirty="0">
                <a:solidFill>
                  <a:srgbClr val="FFFFFF"/>
                </a:solidFill>
              </a:rPr>
              <a:t>2. Razina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>
              <a:defRPr/>
            </a:pPr>
            <a:r>
              <a:rPr lang="hr-HR" dirty="0"/>
              <a:t>0,5-1,0</a:t>
            </a:r>
          </a:p>
          <a:p>
            <a:pPr eaLnBrk="1" hangingPunct="1">
              <a:defRPr/>
            </a:pPr>
            <a:endParaRPr lang="hr-HR" dirty="0"/>
          </a:p>
          <a:p>
            <a:pPr eaLnBrk="1" hangingPunct="1">
              <a:defRPr/>
            </a:pPr>
            <a:r>
              <a:rPr lang="hr-HR" dirty="0"/>
              <a:t>Klinički znakovi sasvim jasni (smetnje govora, hoda, koordinacije, percepcije)</a:t>
            </a:r>
          </a:p>
          <a:p>
            <a:pPr eaLnBrk="1" hangingPunct="1">
              <a:defRPr/>
            </a:pPr>
            <a:endParaRPr lang="hr-HR" dirty="0"/>
          </a:p>
          <a:p>
            <a:pPr eaLnBrk="1" hangingPunct="1">
              <a:defRPr/>
            </a:pPr>
            <a:r>
              <a:rPr lang="hr-HR" dirty="0"/>
              <a:t>Najčešće će biti dovoljno samo savjetovati pacijenta.</a:t>
            </a:r>
          </a:p>
          <a:p>
            <a:pPr eaLnBrk="1" hangingPunct="1">
              <a:defRPr/>
            </a:pPr>
            <a:endParaRPr lang="hr-HR" dirty="0"/>
          </a:p>
          <a:p>
            <a:pPr eaLnBrk="1" hangingPunct="1">
              <a:defRPr/>
            </a:pPr>
            <a:r>
              <a:rPr lang="hr-HR" dirty="0"/>
              <a:t>Rijetko će biti potrebna kratka opservacija (sat – dva sata). </a:t>
            </a:r>
          </a:p>
        </p:txBody>
      </p:sp>
    </p:spTree>
    <p:extLst>
      <p:ext uri="{BB962C8B-B14F-4D97-AF65-F5344CB8AC3E}">
        <p14:creationId xmlns:p14="http://schemas.microsoft.com/office/powerpoint/2010/main" val="41119021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r-HR" u="sng" dirty="0">
                <a:solidFill>
                  <a:srgbClr val="FFFFFF"/>
                </a:solidFill>
              </a:rPr>
              <a:t>3. Razina</a:t>
            </a:r>
            <a:endParaRPr lang="hr-HR" dirty="0">
              <a:solidFill>
                <a:srgbClr val="FFFF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eaLnBrk="1" hangingPunct="1">
              <a:defRPr/>
            </a:pPr>
            <a:r>
              <a:rPr lang="hr-HR" dirty="0"/>
              <a:t>1,0-1,5</a:t>
            </a:r>
          </a:p>
          <a:p>
            <a:pPr eaLnBrk="1" hangingPunct="1">
              <a:defRPr/>
            </a:pPr>
            <a:endParaRPr lang="hr-HR" dirty="0"/>
          </a:p>
          <a:p>
            <a:pPr eaLnBrk="1" hangingPunct="1">
              <a:defRPr/>
            </a:pPr>
            <a:r>
              <a:rPr lang="hr-HR" dirty="0"/>
              <a:t>Gore navedeni klinički znaci izraženi.</a:t>
            </a:r>
          </a:p>
          <a:p>
            <a:pPr eaLnBrk="1" hangingPunct="1">
              <a:defRPr/>
            </a:pPr>
            <a:endParaRPr lang="hr-HR" dirty="0"/>
          </a:p>
          <a:p>
            <a:pPr eaLnBrk="1" hangingPunct="1">
              <a:defRPr/>
            </a:pPr>
            <a:r>
              <a:rPr lang="hr-HR" dirty="0"/>
              <a:t>Većini pacijenata koji pokazuju ovu razinu intoksikacije savjet će biti dovoljna intervencija.</a:t>
            </a:r>
          </a:p>
          <a:p>
            <a:pPr eaLnBrk="1" hangingPunct="1">
              <a:defRPr/>
            </a:pPr>
            <a:endParaRPr lang="hr-HR" dirty="0"/>
          </a:p>
          <a:p>
            <a:pPr eaLnBrk="1" hangingPunct="1">
              <a:defRPr/>
            </a:pPr>
            <a:r>
              <a:rPr lang="hr-HR" dirty="0"/>
              <a:t>Nekima iz ove skupina biti će potrebna kratka opservacija. </a:t>
            </a:r>
          </a:p>
          <a:p>
            <a:pPr eaLnBrk="1" hangingPunct="1">
              <a:defRPr/>
            </a:pPr>
            <a:endParaRPr lang="hr-HR" dirty="0"/>
          </a:p>
          <a:p>
            <a:pPr eaLnBrk="1" hangingPunct="1">
              <a:defRPr/>
            </a:pPr>
            <a:r>
              <a:rPr lang="hr-HR" dirty="0"/>
              <a:t>Nekima će biti potrebna kratka hospitalizacija (jedan dan).</a:t>
            </a:r>
          </a:p>
        </p:txBody>
      </p:sp>
    </p:spTree>
    <p:extLst>
      <p:ext uri="{BB962C8B-B14F-4D97-AF65-F5344CB8AC3E}">
        <p14:creationId xmlns:p14="http://schemas.microsoft.com/office/powerpoint/2010/main" val="253287452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r-HR" u="sng" dirty="0">
                <a:solidFill>
                  <a:srgbClr val="FFFFFF"/>
                </a:solidFill>
              </a:rPr>
              <a:t>4. Razina</a:t>
            </a:r>
            <a:endParaRPr lang="hr-HR" dirty="0">
              <a:solidFill>
                <a:srgbClr val="FFFF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>
              <a:defRPr/>
            </a:pPr>
            <a:r>
              <a:rPr lang="hr-HR" dirty="0"/>
              <a:t>1,5-2,0</a:t>
            </a:r>
          </a:p>
          <a:p>
            <a:pPr eaLnBrk="1" hangingPunct="1">
              <a:defRPr/>
            </a:pPr>
            <a:endParaRPr lang="hr-HR" dirty="0"/>
          </a:p>
          <a:p>
            <a:pPr eaLnBrk="1" hangingPunct="1">
              <a:defRPr/>
            </a:pPr>
            <a:r>
              <a:rPr lang="hr-HR" dirty="0"/>
              <a:t>Gore navedeni znaci jako izraženi.</a:t>
            </a:r>
          </a:p>
          <a:p>
            <a:pPr eaLnBrk="1" hangingPunct="1">
              <a:defRPr/>
            </a:pPr>
            <a:endParaRPr lang="hr-HR" dirty="0"/>
          </a:p>
          <a:p>
            <a:pPr eaLnBrk="1" hangingPunct="1">
              <a:defRPr/>
            </a:pPr>
            <a:r>
              <a:rPr lang="hr-HR" dirty="0"/>
              <a:t>Većini pacijenata iz ove skupine biti će potrebna kratka hospitalizacija.</a:t>
            </a:r>
          </a:p>
          <a:p>
            <a:pPr eaLnBrk="1" hangingPunct="1">
              <a:defRPr/>
            </a:pPr>
            <a:endParaRPr lang="hr-HR" dirty="0"/>
          </a:p>
          <a:p>
            <a:pPr eaLnBrk="1" hangingPunct="1">
              <a:defRPr/>
            </a:pPr>
            <a:r>
              <a:rPr lang="hr-HR" dirty="0"/>
              <a:t>Manjem broju pacijenata biti će dovoljna i kratka opservacija.</a:t>
            </a:r>
          </a:p>
        </p:txBody>
      </p:sp>
    </p:spTree>
    <p:extLst>
      <p:ext uri="{BB962C8B-B14F-4D97-AF65-F5344CB8AC3E}">
        <p14:creationId xmlns:p14="http://schemas.microsoft.com/office/powerpoint/2010/main" val="145061829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r-HR" u="sng" dirty="0">
                <a:solidFill>
                  <a:srgbClr val="FFFFFF"/>
                </a:solidFill>
              </a:rPr>
              <a:t>5. Razina</a:t>
            </a:r>
            <a:endParaRPr lang="hr-HR" dirty="0">
              <a:solidFill>
                <a:srgbClr val="FFFF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>
              <a:defRPr/>
            </a:pPr>
            <a:r>
              <a:rPr lang="hr-HR" dirty="0"/>
              <a:t>2-3</a:t>
            </a:r>
          </a:p>
          <a:p>
            <a:pPr eaLnBrk="1" hangingPunct="1">
              <a:defRPr/>
            </a:pPr>
            <a:endParaRPr lang="hr-HR" dirty="0"/>
          </a:p>
          <a:p>
            <a:pPr eaLnBrk="1" hangingPunct="1">
              <a:defRPr/>
            </a:pPr>
            <a:r>
              <a:rPr lang="hr-HR" dirty="0"/>
              <a:t>Jasno izražen poremećaj svijesti.</a:t>
            </a:r>
          </a:p>
          <a:p>
            <a:pPr eaLnBrk="1" hangingPunct="1">
              <a:defRPr/>
            </a:pPr>
            <a:endParaRPr lang="hr-HR" dirty="0"/>
          </a:p>
          <a:p>
            <a:pPr eaLnBrk="1" hangingPunct="1">
              <a:defRPr/>
            </a:pPr>
            <a:r>
              <a:rPr lang="hr-HR" dirty="0"/>
              <a:t>U nekompliciranim slučajevima – hospitalizacija u JIS KPV.</a:t>
            </a:r>
          </a:p>
          <a:p>
            <a:pPr eaLnBrk="1" hangingPunct="1">
              <a:defRPr/>
            </a:pPr>
            <a:endParaRPr lang="hr-HR" dirty="0"/>
          </a:p>
          <a:p>
            <a:pPr eaLnBrk="1" hangingPunct="1">
              <a:defRPr/>
            </a:pPr>
            <a:r>
              <a:rPr lang="hr-HR" dirty="0"/>
              <a:t>U kompliciranim slučajevima – hospitalizacija u JIS Klinike za anesteziologiju ili Interne klinike.</a:t>
            </a:r>
          </a:p>
        </p:txBody>
      </p:sp>
    </p:spTree>
    <p:extLst>
      <p:ext uri="{BB962C8B-B14F-4D97-AF65-F5344CB8AC3E}">
        <p14:creationId xmlns:p14="http://schemas.microsoft.com/office/powerpoint/2010/main" val="130934122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r-HR" u="sng" dirty="0">
                <a:solidFill>
                  <a:srgbClr val="FFFFFF"/>
                </a:solidFill>
              </a:rPr>
              <a:t>6. Razina</a:t>
            </a:r>
            <a:endParaRPr lang="hr-HR" dirty="0">
              <a:solidFill>
                <a:srgbClr val="FFFF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>
              <a:defRPr/>
            </a:pPr>
            <a:r>
              <a:rPr lang="hr-HR" dirty="0"/>
              <a:t>3-4</a:t>
            </a:r>
          </a:p>
          <a:p>
            <a:pPr eaLnBrk="1" hangingPunct="1">
              <a:defRPr/>
            </a:pPr>
            <a:endParaRPr lang="hr-HR" dirty="0"/>
          </a:p>
          <a:p>
            <a:pPr eaLnBrk="1" hangingPunct="1">
              <a:defRPr/>
            </a:pPr>
            <a:r>
              <a:rPr lang="hr-HR" dirty="0"/>
              <a:t>Klinička slika kome ili polukome</a:t>
            </a:r>
          </a:p>
          <a:p>
            <a:pPr eaLnBrk="1" hangingPunct="1">
              <a:defRPr/>
            </a:pPr>
            <a:endParaRPr lang="hr-HR" dirty="0"/>
          </a:p>
          <a:p>
            <a:pPr eaLnBrk="1" hangingPunct="1">
              <a:defRPr/>
            </a:pPr>
            <a:r>
              <a:rPr lang="hr-HR" dirty="0"/>
              <a:t>U većini slučajeva hospitalizacija u JIS Klinike za anesteziologiju ili Interne klinike</a:t>
            </a:r>
          </a:p>
          <a:p>
            <a:pPr eaLnBrk="1" hangingPunct="1">
              <a:defRPr/>
            </a:pPr>
            <a:endParaRPr lang="hr-HR" dirty="0"/>
          </a:p>
          <a:p>
            <a:pPr eaLnBrk="1" hangingPunct="1">
              <a:defRPr/>
            </a:pPr>
            <a:r>
              <a:rPr lang="hr-HR" dirty="0"/>
              <a:t>U iznimnim slučajevima (dobro opće stanje, bez komplikacija) moguća je i hospitalizacija u KPV</a:t>
            </a:r>
          </a:p>
        </p:txBody>
      </p:sp>
    </p:spTree>
    <p:extLst>
      <p:ext uri="{BB962C8B-B14F-4D97-AF65-F5344CB8AC3E}">
        <p14:creationId xmlns:p14="http://schemas.microsoft.com/office/powerpoint/2010/main" val="74830488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r-HR" u="sng" dirty="0">
                <a:solidFill>
                  <a:srgbClr val="FFFFFF"/>
                </a:solidFill>
              </a:rPr>
              <a:t>7. Razina</a:t>
            </a:r>
            <a:endParaRPr lang="hr-HR" dirty="0">
              <a:solidFill>
                <a:srgbClr val="FFFF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>
              <a:defRPr/>
            </a:pPr>
            <a:r>
              <a:rPr lang="hr-HR" dirty="0"/>
              <a:t>Više od 4</a:t>
            </a:r>
          </a:p>
          <a:p>
            <a:pPr eaLnBrk="1" hangingPunct="1">
              <a:defRPr/>
            </a:pPr>
            <a:endParaRPr lang="hr-HR" dirty="0"/>
          </a:p>
          <a:p>
            <a:pPr eaLnBrk="1" hangingPunct="1">
              <a:defRPr/>
            </a:pPr>
            <a:r>
              <a:rPr lang="hr-HR" dirty="0"/>
              <a:t>Za osobe s 4 promila smrtnost je oko 50%.</a:t>
            </a:r>
          </a:p>
          <a:p>
            <a:pPr eaLnBrk="1" hangingPunct="1">
              <a:defRPr/>
            </a:pPr>
            <a:endParaRPr lang="hr-HR" dirty="0"/>
          </a:p>
          <a:p>
            <a:pPr eaLnBrk="1" hangingPunct="1">
              <a:defRPr/>
            </a:pPr>
            <a:r>
              <a:rPr lang="hr-HR" dirty="0"/>
              <a:t>Smrt nastupa zbog: respiratorna depresija, aspiracija, hipotenzija, kardiovaskularni kolaps</a:t>
            </a:r>
          </a:p>
          <a:p>
            <a:pPr eaLnBrk="1" hangingPunct="1">
              <a:defRPr/>
            </a:pPr>
            <a:endParaRPr lang="hr-HR" dirty="0"/>
          </a:p>
          <a:p>
            <a:pPr eaLnBrk="1" hangingPunct="1">
              <a:defRPr/>
            </a:pPr>
            <a:r>
              <a:rPr lang="hr-HR" dirty="0"/>
              <a:t>Obavezna hospitalizacija u JID Klinike za anesteziologiju ili Interne klinike</a:t>
            </a:r>
          </a:p>
        </p:txBody>
      </p:sp>
    </p:spTree>
    <p:extLst>
      <p:ext uri="{BB962C8B-B14F-4D97-AF65-F5344CB8AC3E}">
        <p14:creationId xmlns:p14="http://schemas.microsoft.com/office/powerpoint/2010/main" val="10666528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08651"/>
            <a:ext cx="8229600" cy="1143000"/>
          </a:xfrm>
        </p:spPr>
        <p:txBody>
          <a:bodyPr/>
          <a:lstStyle/>
          <a:p>
            <a:r>
              <a:rPr lang="hr-HR" dirty="0">
                <a:solidFill>
                  <a:srgbClr val="FFFFFF"/>
                </a:solidFill>
              </a:rPr>
              <a:t>Ovisnost o alkoholu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Jedna od najčešćih bolesti</a:t>
            </a:r>
          </a:p>
          <a:p>
            <a:endParaRPr lang="hr-HR" dirty="0"/>
          </a:p>
          <a:p>
            <a:r>
              <a:rPr lang="hr-HR" dirty="0"/>
              <a:t>200 milijuna ovisnika</a:t>
            </a:r>
          </a:p>
          <a:p>
            <a:endParaRPr lang="hr-HR" dirty="0"/>
          </a:p>
          <a:p>
            <a:r>
              <a:rPr lang="hr-HR" dirty="0"/>
              <a:t>Više od 250.000 u RH</a:t>
            </a:r>
          </a:p>
          <a:p>
            <a:pPr marL="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58606218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>
                <a:solidFill>
                  <a:srgbClr val="FFFFFF"/>
                </a:solidFill>
              </a:rPr>
              <a:t>Komplikacije alkoholne intoksikacije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vi-VN" dirty="0"/>
              <a:t>Ukoliko pacijent ima bilo koju od dolje navedenih komplikacija s njim se postupa kao s osobom sljedeće (teže) razine:</a:t>
            </a:r>
            <a:endParaRPr lang="hr-HR" dirty="0"/>
          </a:p>
          <a:p>
            <a:endParaRPr lang="vi-VN" dirty="0"/>
          </a:p>
          <a:p>
            <a:r>
              <a:rPr lang="vi-VN" dirty="0"/>
              <a:t>1. mlađi od 20 godina</a:t>
            </a:r>
            <a:endParaRPr lang="hr-HR" dirty="0"/>
          </a:p>
          <a:p>
            <a:endParaRPr lang="vi-VN" dirty="0"/>
          </a:p>
          <a:p>
            <a:r>
              <a:rPr lang="vi-VN" dirty="0"/>
              <a:t>2. stariji od 65 godina</a:t>
            </a:r>
            <a:endParaRPr lang="hr-HR" dirty="0"/>
          </a:p>
          <a:p>
            <a:endParaRPr lang="vi-VN" dirty="0"/>
          </a:p>
          <a:p>
            <a:r>
              <a:rPr lang="vi-VN" dirty="0"/>
              <a:t>3. prvo pijanstvo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17056330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>
                <a:solidFill>
                  <a:srgbClr val="FFFFFF"/>
                </a:solidFill>
              </a:rPr>
              <a:t>Komplikacije alkoholne intoksikacije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vi-VN" dirty="0"/>
              <a:t>4. izraženi som. por.</a:t>
            </a:r>
            <a:endParaRPr lang="hr-HR" dirty="0"/>
          </a:p>
          <a:p>
            <a:endParaRPr lang="hr-HR" dirty="0"/>
          </a:p>
          <a:p>
            <a:r>
              <a:rPr lang="vi-VN" dirty="0"/>
              <a:t>5. intoksikacija dr. ps. tv.</a:t>
            </a:r>
            <a:endParaRPr lang="hr-HR" dirty="0"/>
          </a:p>
          <a:p>
            <a:endParaRPr lang="vi-VN" dirty="0"/>
          </a:p>
          <a:p>
            <a:r>
              <a:rPr lang="vi-VN" dirty="0"/>
              <a:t>6. bilo kakva ozljeda glave </a:t>
            </a:r>
          </a:p>
          <a:p>
            <a:endParaRPr lang="vi-VN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83854573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>
                <a:solidFill>
                  <a:srgbClr val="FFFFFF"/>
                </a:solidFill>
              </a:rPr>
              <a:t>Komplikacije alkoholne intoksikacije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vi-VN" dirty="0"/>
              <a:t>7. povraćanje više nego jedanput (mogućnost ozljede glave, mogućnost asfiksije povraćenog sadržaja)</a:t>
            </a:r>
            <a:endParaRPr lang="hr-HR" dirty="0"/>
          </a:p>
          <a:p>
            <a:endParaRPr lang="vi-VN" dirty="0"/>
          </a:p>
          <a:p>
            <a:r>
              <a:rPr lang="vi-VN" dirty="0"/>
              <a:t>8. nesuradljivost (agresivnost nikada ne smije biti razlog za prekid internističke intervencije)</a:t>
            </a:r>
            <a:endParaRPr lang="hr-HR" dirty="0"/>
          </a:p>
          <a:p>
            <a:endParaRPr lang="vi-VN" dirty="0"/>
          </a:p>
          <a:p>
            <a:r>
              <a:rPr lang="vi-VN" dirty="0"/>
              <a:t>9. psihotične smetnje (nemogućnost adekvatne procjene).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23922414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>
                <a:solidFill>
                  <a:srgbClr val="FFFFFF"/>
                </a:solidFill>
              </a:rPr>
              <a:t>Terapija alkoholne intoksikacije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vi-VN" dirty="0"/>
              <a:t>1. Eliminacija alkohola iz organizma je 0,15 promila alkohola na sat - otprilike jedno piće na sat (8 grama alkohola). Nikakvi lijekovi ne mogu ubrzati eliminaciju alkohola iz organizma.</a:t>
            </a:r>
            <a:endParaRPr lang="hr-HR" dirty="0"/>
          </a:p>
          <a:p>
            <a:endParaRPr lang="vi-VN" dirty="0"/>
          </a:p>
          <a:p>
            <a:r>
              <a:rPr lang="vi-VN" dirty="0"/>
              <a:t>2. Kofein i hladna voda imaju kratkotrajan, ali stvarno minimalan učinak.</a:t>
            </a:r>
            <a:endParaRPr lang="hr-HR" dirty="0"/>
          </a:p>
          <a:p>
            <a:endParaRPr lang="vi-VN" dirty="0"/>
          </a:p>
          <a:p>
            <a:r>
              <a:rPr lang="vi-VN" dirty="0"/>
              <a:t>3. Trajni nadzor djelatnika HMP.</a:t>
            </a:r>
          </a:p>
          <a:p>
            <a:endParaRPr lang="vi-VN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8044157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>
                <a:solidFill>
                  <a:srgbClr val="FFFFFF"/>
                </a:solidFill>
              </a:rPr>
              <a:t>Terapija alkoholne intoksikacije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vi-VN" dirty="0"/>
              <a:t>4. Smjestiti pacijenta u sigurno okruženje (mogućnosti pada i ozljeđivanja pacijenta su velike)</a:t>
            </a:r>
            <a:endParaRPr lang="hr-HR" dirty="0"/>
          </a:p>
          <a:p>
            <a:endParaRPr lang="vi-VN" dirty="0"/>
          </a:p>
          <a:p>
            <a:r>
              <a:rPr lang="vi-VN" dirty="0"/>
              <a:t>5. Otkloniti mogućnost da pacijent nastavi s pijenjem (nije rijetka situacija da pacijenti u prijemnu ambulantu dođu s alkoholnim pićima u džepovima i sl.)</a:t>
            </a:r>
            <a:endParaRPr lang="hr-HR" dirty="0"/>
          </a:p>
          <a:p>
            <a:endParaRPr lang="vi-VN" dirty="0"/>
          </a:p>
          <a:p>
            <a:r>
              <a:rPr lang="vi-VN" dirty="0"/>
              <a:t>6. Infuzija – sprječavanje dehidracije.</a:t>
            </a:r>
          </a:p>
        </p:txBody>
      </p:sp>
    </p:spTree>
    <p:extLst>
      <p:ext uri="{BB962C8B-B14F-4D97-AF65-F5344CB8AC3E}">
        <p14:creationId xmlns:p14="http://schemas.microsoft.com/office/powerpoint/2010/main" val="39736169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>
                <a:solidFill>
                  <a:srgbClr val="FFFFFF"/>
                </a:solidFill>
              </a:rPr>
              <a:t>Terapija alkoholne intoksikacije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vi-VN" dirty="0"/>
              <a:t>7. Glukoza – sprječavanje hipoglikemije.</a:t>
            </a:r>
            <a:endParaRPr lang="hr-HR" dirty="0"/>
          </a:p>
          <a:p>
            <a:endParaRPr lang="vi-VN" dirty="0"/>
          </a:p>
          <a:p>
            <a:r>
              <a:rPr lang="vi-VN" dirty="0"/>
              <a:t>8. B complex – sprječavanje komplikacija (tiamin 100 mg i.im.).</a:t>
            </a:r>
            <a:endParaRPr lang="hr-HR" dirty="0"/>
          </a:p>
          <a:p>
            <a:endParaRPr lang="vi-VN" dirty="0"/>
          </a:p>
          <a:p>
            <a:r>
              <a:rPr lang="vi-VN" dirty="0"/>
              <a:t>9. Održavati tjelesnu temperaturu.</a:t>
            </a:r>
            <a:endParaRPr lang="hr-HR" dirty="0"/>
          </a:p>
          <a:p>
            <a:endParaRPr lang="vi-VN" dirty="0"/>
          </a:p>
          <a:p>
            <a:r>
              <a:rPr lang="vi-VN" dirty="0"/>
              <a:t>10. Prevencija dugotrajne imobilizacije. </a:t>
            </a:r>
            <a:endParaRPr lang="hr-HR" dirty="0"/>
          </a:p>
          <a:p>
            <a:endParaRPr lang="vi-VN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47534008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>
                <a:solidFill>
                  <a:srgbClr val="FFFFFF"/>
                </a:solidFill>
              </a:rPr>
              <a:t>Terapija alkoholne intoksikacije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vi-VN" dirty="0"/>
              <a:t>11. Fruktoza može ubrzati eliminaciju alkohola, ali ima ozbiljne nuspojave, pa se ne primjenjuje.</a:t>
            </a:r>
            <a:endParaRPr lang="hr-HR" dirty="0"/>
          </a:p>
          <a:p>
            <a:endParaRPr lang="vi-VN" dirty="0"/>
          </a:p>
          <a:p>
            <a:r>
              <a:rPr lang="vi-VN" dirty="0"/>
              <a:t>12. Hemodijaliza je efikasna, ali se ne primjenjuje rutinski jer je invazivna metoda. Ipak se primjenjuje kod visoke razine alkohola u krvi. </a:t>
            </a:r>
            <a:endParaRPr lang="hr-HR" dirty="0"/>
          </a:p>
          <a:p>
            <a:endParaRPr lang="vi-VN" dirty="0"/>
          </a:p>
          <a:p>
            <a:r>
              <a:rPr lang="vi-VN" dirty="0"/>
              <a:t>13. Sredstva za izazivanje povraćanja nisu dozvoljena (depresija CNS).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52753285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>
                <a:solidFill>
                  <a:srgbClr val="FFFFFF"/>
                </a:solidFill>
              </a:rPr>
              <a:t>Terapija alkoholne intoksikacije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vi-VN" dirty="0"/>
              <a:t>14. Medicinski ugljen nije koristan.</a:t>
            </a:r>
            <a:endParaRPr lang="hr-HR" dirty="0"/>
          </a:p>
          <a:p>
            <a:endParaRPr lang="vi-VN" dirty="0"/>
          </a:p>
          <a:p>
            <a:r>
              <a:rPr lang="vi-VN" dirty="0"/>
              <a:t>15. Lavaža želuca nije korisna. </a:t>
            </a:r>
            <a:endParaRPr lang="hr-HR" dirty="0"/>
          </a:p>
          <a:p>
            <a:endParaRPr lang="vi-VN" dirty="0"/>
          </a:p>
          <a:p>
            <a:r>
              <a:rPr lang="vi-VN" dirty="0"/>
              <a:t>16. Forsirana diureza nije korisna.</a:t>
            </a:r>
            <a:endParaRPr lang="hr-HR" dirty="0"/>
          </a:p>
          <a:p>
            <a:endParaRPr lang="vi-VN" dirty="0"/>
          </a:p>
          <a:p>
            <a:r>
              <a:rPr lang="vi-VN" dirty="0"/>
              <a:t>17. GABA antagonisti (naloxon, flumazenil) nisu korisni.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94540268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>
                <a:solidFill>
                  <a:srgbClr val="FFFFFF"/>
                </a:solidFill>
              </a:rPr>
              <a:t>Najčešći znaci opasnosti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vi-VN" dirty="0"/>
              <a:t>manje od osam udaha u minuti </a:t>
            </a:r>
            <a:endParaRPr lang="hr-HR" dirty="0"/>
          </a:p>
          <a:p>
            <a:endParaRPr lang="vi-VN" dirty="0"/>
          </a:p>
          <a:p>
            <a:r>
              <a:rPr lang="vi-VN" dirty="0"/>
              <a:t>deset sekundi između udaha </a:t>
            </a:r>
            <a:endParaRPr lang="hr-HR" dirty="0"/>
          </a:p>
          <a:p>
            <a:endParaRPr lang="vi-VN" dirty="0"/>
          </a:p>
          <a:p>
            <a:r>
              <a:rPr lang="vi-VN" dirty="0"/>
              <a:t>srčana aritmija</a:t>
            </a:r>
            <a:endParaRPr lang="hr-HR" dirty="0"/>
          </a:p>
          <a:p>
            <a:endParaRPr lang="vi-VN" dirty="0"/>
          </a:p>
          <a:p>
            <a:r>
              <a:rPr lang="vi-VN" dirty="0"/>
              <a:t>niska temperatura tijela</a:t>
            </a:r>
            <a:endParaRPr lang="hr-HR" dirty="0"/>
          </a:p>
          <a:p>
            <a:endParaRPr lang="vi-VN" dirty="0"/>
          </a:p>
          <a:p>
            <a:r>
              <a:rPr lang="vi-VN" dirty="0"/>
              <a:t>plava i siva boja kože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59132130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>
                <a:solidFill>
                  <a:srgbClr val="FFFFFF"/>
                </a:solidFill>
              </a:rPr>
              <a:t>Apstinencijski sindrom uzrokovan uzimanjem alkohola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vi-VN" dirty="0"/>
              <a:t>Kad ovisnik prestane piti ili smanji količinu razviti će se alkoholni apstinencijski sindrom</a:t>
            </a:r>
            <a:endParaRPr lang="hr-HR" dirty="0"/>
          </a:p>
          <a:p>
            <a:endParaRPr lang="hr-HR" dirty="0"/>
          </a:p>
          <a:p>
            <a:r>
              <a:rPr lang="vi-VN" dirty="0"/>
              <a:t>Kod 5% ovisnika razviti će se teški apstinencijski sindrom, a kod 1% završi smrću</a:t>
            </a:r>
            <a:endParaRPr lang="hr-HR" dirty="0"/>
          </a:p>
          <a:p>
            <a:endParaRPr lang="hr-HR" dirty="0"/>
          </a:p>
          <a:p>
            <a:r>
              <a:rPr lang="vi-VN" dirty="0"/>
              <a:t>Težina apstinencijskog sindroma proporcionalna je godinama pijenja, te količini popijenog alkohola. </a:t>
            </a:r>
            <a:endParaRPr lang="hr-HR" dirty="0"/>
          </a:p>
          <a:p>
            <a:endParaRPr lang="hr-HR" dirty="0"/>
          </a:p>
          <a:p>
            <a:endParaRPr lang="hr-HR" dirty="0"/>
          </a:p>
          <a:p>
            <a:r>
              <a:rPr lang="hr-HR" dirty="0"/>
              <a:t>S</a:t>
            </a:r>
            <a:r>
              <a:rPr lang="vi-VN" dirty="0"/>
              <a:t>vaki put sve teži. </a:t>
            </a:r>
            <a:endParaRPr lang="hr-HR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6157732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>
                <a:solidFill>
                  <a:srgbClr val="FFFFFF"/>
                </a:solidFill>
              </a:rPr>
              <a:t>Ovisnost o alkoholu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7% u zapadnoj civilizaciji</a:t>
            </a:r>
          </a:p>
          <a:p>
            <a:endParaRPr lang="hr-HR" dirty="0"/>
          </a:p>
          <a:p>
            <a:r>
              <a:rPr lang="hr-HR" dirty="0"/>
              <a:t>Samo 10% se liječi</a:t>
            </a:r>
          </a:p>
          <a:p>
            <a:endParaRPr lang="hr-HR" dirty="0"/>
          </a:p>
          <a:p>
            <a:r>
              <a:rPr lang="hr-HR" dirty="0"/>
              <a:t>Ovisnik se nalazi u dva stanja: intoksikaciji ili apstinencijskom sindromu</a:t>
            </a:r>
          </a:p>
        </p:txBody>
      </p:sp>
    </p:spTree>
    <p:extLst>
      <p:ext uri="{BB962C8B-B14F-4D97-AF65-F5344CB8AC3E}">
        <p14:creationId xmlns:p14="http://schemas.microsoft.com/office/powerpoint/2010/main" val="240285374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>
                <a:solidFill>
                  <a:srgbClr val="FFFFFF"/>
                </a:solidFill>
              </a:rPr>
              <a:t>Apstinencijski sindrom uzrokovan uzimanjem alkohola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vi-VN" dirty="0"/>
              <a:t>Prve smetnje </a:t>
            </a:r>
            <a:r>
              <a:rPr lang="hr-HR" dirty="0"/>
              <a:t>-</a:t>
            </a:r>
            <a:r>
              <a:rPr lang="vi-VN" dirty="0"/>
              <a:t> šest sati nakon zadnje pića</a:t>
            </a:r>
            <a:endParaRPr lang="hr-HR" dirty="0"/>
          </a:p>
          <a:p>
            <a:endParaRPr lang="hr-HR" dirty="0"/>
          </a:p>
          <a:p>
            <a:r>
              <a:rPr lang="vi-VN" dirty="0"/>
              <a:t>Najteži simptomi su između 24-72 sata</a:t>
            </a:r>
            <a:endParaRPr lang="hr-HR" dirty="0"/>
          </a:p>
          <a:p>
            <a:endParaRPr lang="hr-HR" dirty="0"/>
          </a:p>
          <a:p>
            <a:r>
              <a:rPr lang="vi-VN" dirty="0"/>
              <a:t>Simptomi traju do sedam dana</a:t>
            </a:r>
            <a:endParaRPr lang="hr-HR" dirty="0"/>
          </a:p>
          <a:p>
            <a:endParaRPr lang="hr-HR" dirty="0"/>
          </a:p>
          <a:p>
            <a:r>
              <a:rPr lang="vi-VN" dirty="0"/>
              <a:t>USA 500.000 </a:t>
            </a:r>
            <a:r>
              <a:rPr lang="hr-HR" dirty="0"/>
              <a:t>epizoda godišnje</a:t>
            </a:r>
            <a:r>
              <a:rPr lang="vi-VN" dirty="0"/>
              <a:t> 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75785087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r-HR" sz="3600" dirty="0">
                <a:solidFill>
                  <a:srgbClr val="FFFFFF"/>
                </a:solidFill>
              </a:rPr>
              <a:t>Klinička slika alkoholnog apstinencijskog sindroma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r-HR" dirty="0"/>
              <a:t>CIWA </a:t>
            </a:r>
            <a:r>
              <a:rPr lang="hr-HR" dirty="0" err="1"/>
              <a:t>procjenska</a:t>
            </a:r>
            <a:r>
              <a:rPr lang="hr-HR" dirty="0"/>
              <a:t> skala</a:t>
            </a:r>
          </a:p>
          <a:p>
            <a:endParaRPr lang="hr-HR" dirty="0"/>
          </a:p>
          <a:p>
            <a:r>
              <a:rPr lang="hr-HR" dirty="0"/>
              <a:t>Svaki od deset simptoma se ocjenjuje od 0-7. </a:t>
            </a:r>
          </a:p>
          <a:p>
            <a:endParaRPr lang="hr-HR" dirty="0"/>
          </a:p>
          <a:p>
            <a:r>
              <a:rPr lang="hr-HR" dirty="0"/>
              <a:t>Do 15 - laki </a:t>
            </a:r>
          </a:p>
          <a:p>
            <a:endParaRPr lang="hr-HR" dirty="0"/>
          </a:p>
          <a:p>
            <a:r>
              <a:rPr lang="hr-HR" dirty="0"/>
              <a:t>15-20 srednji</a:t>
            </a:r>
          </a:p>
          <a:p>
            <a:endParaRPr lang="hr-HR" dirty="0"/>
          </a:p>
          <a:p>
            <a:r>
              <a:rPr lang="hr-HR" dirty="0"/>
              <a:t> preko 20 teški </a:t>
            </a:r>
          </a:p>
          <a:p>
            <a:endParaRPr lang="hr-HR" dirty="0"/>
          </a:p>
          <a:p>
            <a:endParaRPr lang="hr-HR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21894459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r-HR" sz="3600" dirty="0">
                <a:solidFill>
                  <a:srgbClr val="FFFFFF"/>
                </a:solidFill>
              </a:rPr>
              <a:t>Klinička slika alkoholnog apstinencijskog sindroma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r-HR" dirty="0"/>
              <a:t>1. mučnina ili povraćanje</a:t>
            </a:r>
          </a:p>
          <a:p>
            <a:endParaRPr lang="hr-HR" dirty="0"/>
          </a:p>
          <a:p>
            <a:r>
              <a:rPr lang="hr-HR" dirty="0"/>
              <a:t>2. tremor</a:t>
            </a:r>
          </a:p>
          <a:p>
            <a:endParaRPr lang="hr-HR" dirty="0"/>
          </a:p>
          <a:p>
            <a:r>
              <a:rPr lang="hr-HR" dirty="0"/>
              <a:t>3. </a:t>
            </a:r>
            <a:r>
              <a:rPr lang="hr-HR" dirty="0" err="1"/>
              <a:t>paroksizmalno</a:t>
            </a:r>
            <a:r>
              <a:rPr lang="hr-HR" dirty="0"/>
              <a:t> znojenje</a:t>
            </a:r>
          </a:p>
          <a:p>
            <a:endParaRPr lang="hr-HR" dirty="0"/>
          </a:p>
          <a:p>
            <a:r>
              <a:rPr lang="hr-HR" dirty="0"/>
              <a:t>4. anksioznost</a:t>
            </a:r>
          </a:p>
          <a:p>
            <a:endParaRPr lang="hr-HR" dirty="0"/>
          </a:p>
          <a:p>
            <a:r>
              <a:rPr lang="hr-HR" dirty="0"/>
              <a:t>5. agitacija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5822042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r-HR" sz="3600" dirty="0">
                <a:solidFill>
                  <a:srgbClr val="FFFFFF"/>
                </a:solidFill>
              </a:rPr>
              <a:t>Klinička slika alkoholnog apstinencijskog sindroma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r-HR" dirty="0"/>
              <a:t>6. taktilne smetnje</a:t>
            </a:r>
          </a:p>
          <a:p>
            <a:endParaRPr lang="hr-HR" dirty="0"/>
          </a:p>
          <a:p>
            <a:r>
              <a:rPr lang="hr-HR" dirty="0"/>
              <a:t>7. slušne smetnje</a:t>
            </a:r>
          </a:p>
          <a:p>
            <a:endParaRPr lang="hr-HR" dirty="0"/>
          </a:p>
          <a:p>
            <a:r>
              <a:rPr lang="hr-HR" dirty="0"/>
              <a:t>8. vidne smetnje</a:t>
            </a:r>
          </a:p>
          <a:p>
            <a:endParaRPr lang="hr-HR" dirty="0"/>
          </a:p>
          <a:p>
            <a:r>
              <a:rPr lang="hr-HR" dirty="0"/>
              <a:t>9. glavobolja</a:t>
            </a:r>
          </a:p>
          <a:p>
            <a:endParaRPr lang="hr-HR" dirty="0"/>
          </a:p>
          <a:p>
            <a:r>
              <a:rPr lang="hr-HR" dirty="0"/>
              <a:t>10. smetnje orijentacije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69206370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>
                <a:solidFill>
                  <a:srgbClr val="FFFFFF"/>
                </a:solidFill>
              </a:rPr>
              <a:t>Terapija alkoholnog apstinencijskog sindroma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r-HR" dirty="0"/>
              <a:t>1. životno </a:t>
            </a:r>
            <a:r>
              <a:rPr lang="hr-HR" dirty="0" err="1"/>
              <a:t>ugrožavajuće</a:t>
            </a:r>
            <a:r>
              <a:rPr lang="hr-HR" dirty="0"/>
              <a:t> stanje</a:t>
            </a:r>
          </a:p>
          <a:p>
            <a:endParaRPr lang="hr-HR" dirty="0"/>
          </a:p>
          <a:p>
            <a:r>
              <a:rPr lang="hr-HR" dirty="0"/>
              <a:t>2. vrlo je važno što prije početi s terapijom</a:t>
            </a:r>
          </a:p>
          <a:p>
            <a:endParaRPr lang="hr-HR" dirty="0"/>
          </a:p>
          <a:p>
            <a:r>
              <a:rPr lang="hr-HR" dirty="0"/>
              <a:t>3. što prije smjestiti pacijenta na mirno i sigurno mjesto</a:t>
            </a:r>
          </a:p>
          <a:p>
            <a:endParaRPr lang="hr-HR" dirty="0"/>
          </a:p>
          <a:p>
            <a:r>
              <a:rPr lang="hr-HR" dirty="0"/>
              <a:t>4. optimalno je da vanjska stimulacija bude minimalna</a:t>
            </a:r>
          </a:p>
          <a:p>
            <a:r>
              <a:rPr lang="hr-HR" dirty="0"/>
              <a:t> 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74499832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>
                <a:solidFill>
                  <a:srgbClr val="FFFFFF"/>
                </a:solidFill>
              </a:rPr>
              <a:t>Terapija alkoholnog apstinencijskog sindroma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/>
              <a:t>5. Pažnja – </a:t>
            </a:r>
            <a:r>
              <a:rPr lang="hr-HR" dirty="0" err="1"/>
              <a:t>komorbiditet</a:t>
            </a:r>
            <a:r>
              <a:rPr lang="hr-HR" dirty="0"/>
              <a:t> ili ozljede</a:t>
            </a:r>
          </a:p>
          <a:p>
            <a:endParaRPr lang="hr-HR" dirty="0"/>
          </a:p>
          <a:p>
            <a:r>
              <a:rPr lang="hr-HR" dirty="0"/>
              <a:t>6. Vrlo važno je pacijenta kontinuirano smirivati. Ponavljanje – sve će biti dobro je dobro</a:t>
            </a:r>
          </a:p>
          <a:p>
            <a:endParaRPr lang="hr-HR" dirty="0"/>
          </a:p>
          <a:p>
            <a:r>
              <a:rPr lang="hr-HR" dirty="0"/>
              <a:t>7. Uspostaviti elektrolitski balans</a:t>
            </a:r>
          </a:p>
          <a:p>
            <a:endParaRPr lang="hr-HR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20760851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>
                <a:solidFill>
                  <a:srgbClr val="FFFFFF"/>
                </a:solidFill>
              </a:rPr>
              <a:t>Terapija alkoholnog apstinencijskog sindroma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/>
              <a:t>8. Vitamin B 1. WE se ne dijagnosticira u 90% osoba, smrtnost 20%. 75% razvija </a:t>
            </a:r>
            <a:r>
              <a:rPr lang="hr-HR" dirty="0" err="1"/>
              <a:t>Korsokoff</a:t>
            </a:r>
            <a:endParaRPr lang="hr-HR" dirty="0"/>
          </a:p>
          <a:p>
            <a:endParaRPr lang="hr-HR" dirty="0"/>
          </a:p>
          <a:p>
            <a:r>
              <a:rPr lang="hr-HR" dirty="0"/>
              <a:t>9. Zlatni standard – diazepam</a:t>
            </a:r>
          </a:p>
          <a:p>
            <a:endParaRPr lang="hr-HR" dirty="0"/>
          </a:p>
          <a:p>
            <a:r>
              <a:rPr lang="hr-HR" dirty="0"/>
              <a:t>10. Prvi dan 40 mg (maksimalno 60 mg), drugi dan 30 mg, treći dan 20 mg, četvrti dan 10 mg.</a:t>
            </a:r>
          </a:p>
          <a:p>
            <a:endParaRPr lang="hr-HR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36572442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>
                <a:solidFill>
                  <a:srgbClr val="FFFFFF"/>
                </a:solidFill>
              </a:rPr>
              <a:t>Terapija alkoholnog apstinencijskog sindroma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/>
              <a:t>11. Ili 5 mg </a:t>
            </a:r>
            <a:r>
              <a:rPr lang="hr-HR" dirty="0" err="1"/>
              <a:t>diazepama</a:t>
            </a:r>
            <a:r>
              <a:rPr lang="hr-HR" dirty="0"/>
              <a:t> na svako piće</a:t>
            </a:r>
          </a:p>
          <a:p>
            <a:endParaRPr lang="hr-HR" dirty="0"/>
          </a:p>
          <a:p>
            <a:r>
              <a:rPr lang="hr-HR" dirty="0"/>
              <a:t>12. Mogu i drugi </a:t>
            </a:r>
            <a:r>
              <a:rPr lang="hr-HR" dirty="0" err="1"/>
              <a:t>benzodiazepini</a:t>
            </a:r>
            <a:r>
              <a:rPr lang="hr-HR" dirty="0"/>
              <a:t>, najčešće </a:t>
            </a:r>
            <a:r>
              <a:rPr lang="hr-HR" dirty="0" err="1"/>
              <a:t>lorazepam</a:t>
            </a:r>
            <a:r>
              <a:rPr lang="hr-HR" dirty="0"/>
              <a:t> i </a:t>
            </a:r>
            <a:r>
              <a:rPr lang="hr-HR" dirty="0" err="1"/>
              <a:t>klordiazepoksid</a:t>
            </a:r>
            <a:endParaRPr lang="hr-HR" dirty="0"/>
          </a:p>
          <a:p>
            <a:endParaRPr lang="hr-HR" dirty="0"/>
          </a:p>
          <a:p>
            <a:r>
              <a:rPr lang="hr-HR" dirty="0"/>
              <a:t>13. </a:t>
            </a:r>
            <a:r>
              <a:rPr lang="hr-HR" dirty="0" err="1"/>
              <a:t>Klometiazol</a:t>
            </a:r>
            <a:r>
              <a:rPr lang="hr-HR" dirty="0"/>
              <a:t> jednako efikasan kao diazepam (daje se samo u bolnici). Prvi dan 9-12 kapsula.</a:t>
            </a:r>
          </a:p>
          <a:p>
            <a:endParaRPr lang="hr-HR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12994536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>
                <a:solidFill>
                  <a:srgbClr val="FFFFFF"/>
                </a:solidFill>
              </a:rPr>
              <a:t>Terapija alkoholnog apstinencijskog sindroma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r-HR" dirty="0"/>
              <a:t>14. Mogu se davati i: </a:t>
            </a:r>
            <a:r>
              <a:rPr lang="hr-HR" dirty="0" err="1"/>
              <a:t>antikonvulzivi</a:t>
            </a:r>
            <a:r>
              <a:rPr lang="hr-HR" dirty="0"/>
              <a:t>, </a:t>
            </a:r>
            <a:r>
              <a:rPr lang="hr-HR" dirty="0" err="1"/>
              <a:t>baclofen</a:t>
            </a:r>
            <a:r>
              <a:rPr lang="hr-HR" dirty="0"/>
              <a:t> – GABA </a:t>
            </a:r>
            <a:r>
              <a:rPr lang="hr-HR" dirty="0" err="1"/>
              <a:t>agonist</a:t>
            </a:r>
            <a:r>
              <a:rPr lang="hr-HR" dirty="0"/>
              <a:t>, GHB, alkohol, </a:t>
            </a:r>
            <a:r>
              <a:rPr lang="hr-HR" dirty="0" err="1"/>
              <a:t>pregabalin</a:t>
            </a:r>
            <a:endParaRPr lang="hr-HR" dirty="0"/>
          </a:p>
          <a:p>
            <a:endParaRPr lang="hr-HR" dirty="0"/>
          </a:p>
          <a:p>
            <a:r>
              <a:rPr lang="hr-HR" dirty="0"/>
              <a:t>15. Epilepsija je česta komplikacija – odmah 20 mg </a:t>
            </a:r>
            <a:r>
              <a:rPr lang="hr-HR" dirty="0" err="1"/>
              <a:t>diazepama</a:t>
            </a:r>
            <a:r>
              <a:rPr lang="hr-HR" dirty="0"/>
              <a:t>. Drugi epileptički napad je indikacija za CT mozga</a:t>
            </a:r>
          </a:p>
          <a:p>
            <a:endParaRPr lang="hr-HR" dirty="0"/>
          </a:p>
          <a:p>
            <a:r>
              <a:rPr lang="hr-HR" dirty="0"/>
              <a:t>16. Delirium tremens (diazepam </a:t>
            </a:r>
            <a:r>
              <a:rPr lang="hr-HR" dirty="0" err="1"/>
              <a:t>iv</a:t>
            </a:r>
            <a:r>
              <a:rPr lang="hr-HR" dirty="0"/>
              <a:t>, diazepam i do 200 mg – pa i do 1.000 mg. Moguće barbiturati, oprez nema antidota. </a:t>
            </a:r>
            <a:r>
              <a:rPr lang="hr-HR" dirty="0" err="1"/>
              <a:t>Haloperidol</a:t>
            </a:r>
            <a:r>
              <a:rPr lang="hr-HR" dirty="0"/>
              <a:t>, ali i </a:t>
            </a:r>
            <a:r>
              <a:rPr lang="hr-HR" dirty="0" err="1"/>
              <a:t>olanzapin</a:t>
            </a:r>
            <a:r>
              <a:rPr lang="hr-HR" dirty="0"/>
              <a:t> ili </a:t>
            </a:r>
            <a:r>
              <a:rPr lang="hr-HR" dirty="0" err="1"/>
              <a:t>risperidon</a:t>
            </a:r>
            <a:r>
              <a:rPr lang="hr-HR" dirty="0"/>
              <a:t>).</a:t>
            </a:r>
          </a:p>
          <a:p>
            <a:endParaRPr lang="hr-HR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38495435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HVALA NA PAŽNJI</a:t>
            </a:r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4590" y="1600200"/>
            <a:ext cx="453482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238965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D2B0886-7E7D-4963-BDBC-059CEFCAB1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>
                <a:solidFill>
                  <a:srgbClr val="FFFFFF"/>
                </a:solidFill>
              </a:rPr>
              <a:t>Dijagnoza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11E87155-AEDB-4E8E-AD3F-217B56A791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/>
              <a:t>Problematičan i obrazac uzimanja alkohola</a:t>
            </a:r>
          </a:p>
          <a:p>
            <a:r>
              <a:rPr lang="hr-HR" dirty="0"/>
              <a:t>koji vodi klinički značajnom oštećenju ili patnji</a:t>
            </a:r>
          </a:p>
          <a:p>
            <a:r>
              <a:rPr lang="hr-HR" dirty="0"/>
              <a:t> a manifestira se prisutnošću najmanje dva od sljedećih kriterija </a:t>
            </a:r>
          </a:p>
          <a:p>
            <a:r>
              <a:rPr lang="hr-HR" dirty="0"/>
              <a:t>ako se pojave bilo kad u istom 12 mjesečnom razdoblju.</a:t>
            </a:r>
          </a:p>
        </p:txBody>
      </p:sp>
    </p:spTree>
    <p:extLst>
      <p:ext uri="{BB962C8B-B14F-4D97-AF65-F5344CB8AC3E}">
        <p14:creationId xmlns:p14="http://schemas.microsoft.com/office/powerpoint/2010/main" val="2451528556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VJEŽBE</a:t>
            </a:r>
          </a:p>
        </p:txBody>
      </p:sp>
    </p:spTree>
    <p:extLst>
      <p:ext uri="{BB962C8B-B14F-4D97-AF65-F5344CB8AC3E}">
        <p14:creationId xmlns:p14="http://schemas.microsoft.com/office/powerpoint/2010/main" val="2487791020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9517D26-E548-4B22-8AFF-C67A261499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884868E4-0C63-4A58-B8C2-C6475583D4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1. Tko</a:t>
            </a:r>
          </a:p>
          <a:p>
            <a:r>
              <a:rPr lang="hr-HR" dirty="0"/>
              <a:t>2. Što</a:t>
            </a:r>
          </a:p>
          <a:p>
            <a:r>
              <a:rPr lang="hr-HR" dirty="0"/>
              <a:t>3. Gdje</a:t>
            </a:r>
          </a:p>
          <a:p>
            <a:r>
              <a:rPr lang="hr-HR" dirty="0"/>
              <a:t>4. Kada</a:t>
            </a:r>
          </a:p>
          <a:p>
            <a:r>
              <a:rPr lang="hr-HR" dirty="0"/>
              <a:t>5. kako</a:t>
            </a:r>
          </a:p>
          <a:p>
            <a:r>
              <a:rPr lang="hr-HR" dirty="0"/>
              <a:t>6. Zašto</a:t>
            </a:r>
          </a:p>
        </p:txBody>
      </p:sp>
    </p:spTree>
    <p:extLst>
      <p:ext uri="{BB962C8B-B14F-4D97-AF65-F5344CB8AC3E}">
        <p14:creationId xmlns:p14="http://schemas.microsoft.com/office/powerpoint/2010/main" val="4004563750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0868875-C991-48D2-B2F8-C5B01E3C34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51BB4F9F-03DA-42F0-849A-35C11387B9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hr-HR" dirty="0"/>
              <a:t>Pacijent je rođen 1957. godine u D., BiH.</a:t>
            </a:r>
          </a:p>
          <a:p>
            <a:endParaRPr lang="hr-HR" dirty="0"/>
          </a:p>
          <a:p>
            <a:r>
              <a:rPr lang="hr-HR" dirty="0"/>
              <a:t>Otac pacijenta rođen je 1931. godine. Bio je građevinski radnik. Umro je 1975. godine zbog problema sa srcem. </a:t>
            </a:r>
          </a:p>
          <a:p>
            <a:endParaRPr lang="hr-HR" dirty="0"/>
          </a:p>
          <a:p>
            <a:r>
              <a:rPr lang="hr-HR" dirty="0"/>
              <a:t>Majka pacijenta rođena je 1931. godine. Bila je kućanica. Umrla je 1977. godine zbog moždanog udara. </a:t>
            </a:r>
          </a:p>
          <a:p>
            <a:endParaRPr lang="hr-HR" dirty="0"/>
          </a:p>
          <a:p>
            <a:r>
              <a:rPr lang="hr-HR" dirty="0"/>
              <a:t>Pacijent ima jednog brata i tri sestre. Brat se liječio psihijatrijski u KP Vrapče, a jedna sestra u PB Popovača. I jedna sestra od njegovog djeda je imala psihičke smetnje. </a:t>
            </a:r>
          </a:p>
        </p:txBody>
      </p:sp>
    </p:spTree>
    <p:extLst>
      <p:ext uri="{BB962C8B-B14F-4D97-AF65-F5344CB8AC3E}">
        <p14:creationId xmlns:p14="http://schemas.microsoft.com/office/powerpoint/2010/main" val="557717766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0868875-C991-48D2-B2F8-C5B01E3C34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51BB4F9F-03DA-42F0-849A-35C11387B9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hr-HR" dirty="0"/>
              <a:t>Koliko pacijent zna trudnoća majke i porod protekli su uredno. </a:t>
            </a:r>
          </a:p>
          <a:p>
            <a:endParaRPr lang="hr-HR" dirty="0"/>
          </a:p>
          <a:p>
            <a:r>
              <a:rPr lang="hr-HR" dirty="0"/>
              <a:t>Ne zna je li bolovao od koje dječje bolesti.</a:t>
            </a:r>
          </a:p>
          <a:p>
            <a:endParaRPr lang="hr-HR" dirty="0"/>
          </a:p>
          <a:p>
            <a:r>
              <a:rPr lang="hr-HR" dirty="0"/>
              <a:t> Odnose u obitelji opisuje kao dobre.</a:t>
            </a:r>
          </a:p>
          <a:p>
            <a:endParaRPr lang="hr-HR" dirty="0"/>
          </a:p>
          <a:p>
            <a:r>
              <a:rPr lang="hr-HR" dirty="0"/>
              <a:t> Osnovnu školu je završio u D. i bio je dobar učenik. Ponavljao je treći razred „jer je bio zločest“.</a:t>
            </a:r>
          </a:p>
          <a:p>
            <a:endParaRPr lang="hr-HR" dirty="0"/>
          </a:p>
          <a:p>
            <a:r>
              <a:rPr lang="hr-HR" dirty="0"/>
              <a:t>Srednju školu za vozača završio je u Osijeku i bio je dobar učenik.</a:t>
            </a:r>
          </a:p>
        </p:txBody>
      </p:sp>
    </p:spTree>
    <p:extLst>
      <p:ext uri="{BB962C8B-B14F-4D97-AF65-F5344CB8AC3E}">
        <p14:creationId xmlns:p14="http://schemas.microsoft.com/office/powerpoint/2010/main" val="1349807740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0868875-C991-48D2-B2F8-C5B01E3C34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51BB4F9F-03DA-42F0-849A-35C11387B9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hr-HR" dirty="0"/>
              <a:t> JNA je proveo u </a:t>
            </a:r>
            <a:r>
              <a:rPr lang="hr-HR" dirty="0" err="1"/>
              <a:t>inžinjeriji</a:t>
            </a:r>
            <a:r>
              <a:rPr lang="hr-HR" dirty="0"/>
              <a:t> i vojni rok je završio bez poteškoća. </a:t>
            </a:r>
          </a:p>
          <a:p>
            <a:endParaRPr lang="hr-HR" dirty="0"/>
          </a:p>
          <a:p>
            <a:r>
              <a:rPr lang="hr-HR" dirty="0"/>
              <a:t>Tijekom djetinjstva i mladosti nije imao značajnijih ozljeda, niti bolesti. </a:t>
            </a:r>
          </a:p>
          <a:p>
            <a:endParaRPr lang="hr-HR" dirty="0"/>
          </a:p>
          <a:p>
            <a:r>
              <a:rPr lang="hr-HR" dirty="0"/>
              <a:t>Nakon srednje škole zaposlio se u Osijeku. Deset godina je radio kao konobar. </a:t>
            </a:r>
          </a:p>
          <a:p>
            <a:endParaRPr lang="hr-HR" dirty="0"/>
          </a:p>
          <a:p>
            <a:r>
              <a:rPr lang="hr-HR" dirty="0"/>
              <a:t>Kasnije je imao vlastiti kafić i restoran. Ali ti poslovi su propali i već je godinama nezaposlen. </a:t>
            </a:r>
          </a:p>
        </p:txBody>
      </p:sp>
    </p:spTree>
    <p:extLst>
      <p:ext uri="{BB962C8B-B14F-4D97-AF65-F5344CB8AC3E}">
        <p14:creationId xmlns:p14="http://schemas.microsoft.com/office/powerpoint/2010/main" val="23811956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0868875-C991-48D2-B2F8-C5B01E3C34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51BB4F9F-03DA-42F0-849A-35C11387B9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r-HR" dirty="0"/>
              <a:t> Na lutriji je 2000. godine dobio više od 3,6 milijuna kuna, ali do danas taj novac nije dobio. </a:t>
            </a:r>
          </a:p>
          <a:p>
            <a:endParaRPr lang="hr-HR" dirty="0"/>
          </a:p>
          <a:p>
            <a:r>
              <a:rPr lang="hr-HR" dirty="0"/>
              <a:t>Još uvijek se vodi sudski postupak. Mnogo novaca je potrošio na odvjetnike.</a:t>
            </a:r>
          </a:p>
          <a:p>
            <a:endParaRPr lang="hr-HR" dirty="0"/>
          </a:p>
          <a:p>
            <a:r>
              <a:rPr lang="hr-HR" dirty="0"/>
              <a:t> Zbog toga je prodao i kuću, te je sada beskućnik. </a:t>
            </a:r>
          </a:p>
          <a:p>
            <a:endParaRPr lang="hr-HR" dirty="0"/>
          </a:p>
          <a:p>
            <a:r>
              <a:rPr lang="hr-HR" dirty="0"/>
              <a:t>Ima socijalnu pomoć od 800 kuna.  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138306895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0868875-C991-48D2-B2F8-C5B01E3C34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51BB4F9F-03DA-42F0-849A-35C11387B9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r-HR" dirty="0"/>
              <a:t> Oženio se 1983. godine. </a:t>
            </a:r>
          </a:p>
          <a:p>
            <a:endParaRPr lang="hr-HR" dirty="0"/>
          </a:p>
          <a:p>
            <a:r>
              <a:rPr lang="hr-HR" dirty="0"/>
              <a:t>U početku se dobro slagao sa suprugom. </a:t>
            </a:r>
          </a:p>
          <a:p>
            <a:endParaRPr lang="hr-HR" dirty="0"/>
          </a:p>
          <a:p>
            <a:r>
              <a:rPr lang="hr-HR" dirty="0"/>
              <a:t>Imaju dvoje djece. </a:t>
            </a:r>
          </a:p>
          <a:p>
            <a:endParaRPr lang="hr-HR" dirty="0"/>
          </a:p>
          <a:p>
            <a:r>
              <a:rPr lang="hr-HR" dirty="0"/>
              <a:t>2006. godine su se rastali. Kaže da je krivnja za razvod i njegova i njezina.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148529112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0868875-C991-48D2-B2F8-C5B01E3C34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51BB4F9F-03DA-42F0-849A-35C11387B9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/>
              <a:t>Jedna njegova kćer živi u Londonu, a druga živi u Osijeku zajedno s njegovom bivšom suprugom. </a:t>
            </a:r>
          </a:p>
          <a:p>
            <a:endParaRPr lang="hr-HR" dirty="0"/>
          </a:p>
          <a:p>
            <a:r>
              <a:rPr lang="hr-HR" dirty="0"/>
              <a:t>Zadnjih godina rijetko komunicira s bivšom suprugom i kćerima. </a:t>
            </a:r>
          </a:p>
          <a:p>
            <a:endParaRPr lang="hr-HR" dirty="0"/>
          </a:p>
          <a:p>
            <a:r>
              <a:rPr lang="hr-HR" dirty="0"/>
              <a:t>On bi komunicirao s njima, ali one to ne žele. 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76465591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0868875-C991-48D2-B2F8-C5B01E3C34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51BB4F9F-03DA-42F0-849A-35C11387B9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hr-HR" dirty="0"/>
              <a:t>Na upite o psihičkim smetnjama pacijent navodi sljedeće:</a:t>
            </a:r>
          </a:p>
          <a:p>
            <a:endParaRPr lang="hr-HR" dirty="0"/>
          </a:p>
          <a:p>
            <a:r>
              <a:rPr lang="hr-HR" dirty="0"/>
              <a:t>Sve je počelo s tom lutrijom. </a:t>
            </a:r>
          </a:p>
          <a:p>
            <a:endParaRPr lang="hr-HR" dirty="0"/>
          </a:p>
          <a:p>
            <a:r>
              <a:rPr lang="hr-HR" dirty="0"/>
              <a:t>Uplatio je listić, pogodio je brojeve, ali mu to lutrija nije priznala.</a:t>
            </a:r>
          </a:p>
          <a:p>
            <a:endParaRPr lang="hr-HR" dirty="0"/>
          </a:p>
          <a:p>
            <a:r>
              <a:rPr lang="hr-HR" dirty="0"/>
              <a:t> Nikako da dobije svoje novce. </a:t>
            </a:r>
          </a:p>
          <a:p>
            <a:endParaRPr lang="hr-HR" dirty="0"/>
          </a:p>
          <a:p>
            <a:r>
              <a:rPr lang="hr-HR" dirty="0"/>
              <a:t>Pet puta je imao infarkt. </a:t>
            </a:r>
          </a:p>
        </p:txBody>
      </p:sp>
    </p:spTree>
    <p:extLst>
      <p:ext uri="{BB962C8B-B14F-4D97-AF65-F5344CB8AC3E}">
        <p14:creationId xmlns:p14="http://schemas.microsoft.com/office/powerpoint/2010/main" val="1105496325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0868875-C991-48D2-B2F8-C5B01E3C34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51BB4F9F-03DA-42F0-849A-35C11387B9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r-HR" dirty="0"/>
              <a:t>Liječio se u bolnicama u Osijeku i na Rebru. </a:t>
            </a:r>
          </a:p>
          <a:p>
            <a:endParaRPr lang="hr-HR" dirty="0"/>
          </a:p>
          <a:p>
            <a:r>
              <a:rPr lang="hr-HR" dirty="0"/>
              <a:t>Smršavio je, stalno je imao temperaturu. </a:t>
            </a:r>
          </a:p>
          <a:p>
            <a:endParaRPr lang="hr-HR" dirty="0"/>
          </a:p>
          <a:p>
            <a:r>
              <a:rPr lang="hr-HR" dirty="0"/>
              <a:t>Nikakvog je raspoloženja. Sve ga to ubija. Tužan je i nesretan. </a:t>
            </a:r>
          </a:p>
          <a:p>
            <a:endParaRPr lang="hr-HR" dirty="0"/>
          </a:p>
          <a:p>
            <a:r>
              <a:rPr lang="hr-HR" dirty="0"/>
              <a:t>Na lijevo oko slabo vidi. </a:t>
            </a:r>
          </a:p>
        </p:txBody>
      </p:sp>
    </p:spTree>
    <p:extLst>
      <p:ext uri="{BB962C8B-B14F-4D97-AF65-F5344CB8AC3E}">
        <p14:creationId xmlns:p14="http://schemas.microsoft.com/office/powerpoint/2010/main" val="28434532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D2B0886-7E7D-4963-BDBC-059CEFCAB1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>
                <a:solidFill>
                  <a:srgbClr val="FFFFFF"/>
                </a:solidFill>
              </a:rPr>
              <a:t>Dijagnoza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11E87155-AEDB-4E8E-AD3F-217B56A791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r-HR" dirty="0"/>
              <a:t>1. Alkohol se često uzima u većim količinama ili tijekom dužeg razdoblja no što je bilo namjeravano.</a:t>
            </a:r>
          </a:p>
          <a:p>
            <a:r>
              <a:rPr lang="hr-HR" dirty="0"/>
              <a:t>2. Prisutna je trajna težnja ili neuspješno nastojanje da se smanji ili kontrolira uzimanje alkohola.</a:t>
            </a:r>
          </a:p>
          <a:p>
            <a:r>
              <a:rPr lang="hr-HR" dirty="0"/>
              <a:t>3. Velik dio vremena provodi se u aktivnostima vezanim uz nabavljanje alkohola, uporabu alkohola ili oporavku od njegovih učinaka.</a:t>
            </a:r>
          </a:p>
        </p:txBody>
      </p:sp>
    </p:spTree>
    <p:extLst>
      <p:ext uri="{BB962C8B-B14F-4D97-AF65-F5344CB8AC3E}">
        <p14:creationId xmlns:p14="http://schemas.microsoft.com/office/powerpoint/2010/main" val="3611128085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0868875-C991-48D2-B2F8-C5B01E3C34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51BB4F9F-03DA-42F0-849A-35C11387B9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r-HR" dirty="0"/>
              <a:t>Ustvari ništa ga ne zanima. </a:t>
            </a:r>
          </a:p>
          <a:p>
            <a:endParaRPr lang="hr-HR" dirty="0"/>
          </a:p>
          <a:p>
            <a:r>
              <a:rPr lang="hr-HR" dirty="0"/>
              <a:t>Godinama se nije nasmijao. Ništa ga ne veseli. </a:t>
            </a:r>
          </a:p>
          <a:p>
            <a:endParaRPr lang="hr-HR" dirty="0"/>
          </a:p>
          <a:p>
            <a:r>
              <a:rPr lang="hr-HR" dirty="0"/>
              <a:t>Jedanput se pokušao ubiti. Uzeo je štrik i svezao ga, ali je razmislio i odustao.</a:t>
            </a:r>
          </a:p>
          <a:p>
            <a:endParaRPr lang="hr-HR" dirty="0"/>
          </a:p>
          <a:p>
            <a:r>
              <a:rPr lang="hr-HR" dirty="0"/>
              <a:t> Na direktne upite o drugim psihičkim smetnjama pacijent odgovara izričito niječno. </a:t>
            </a:r>
          </a:p>
        </p:txBody>
      </p:sp>
    </p:spTree>
    <p:extLst>
      <p:ext uri="{BB962C8B-B14F-4D97-AF65-F5344CB8AC3E}">
        <p14:creationId xmlns:p14="http://schemas.microsoft.com/office/powerpoint/2010/main" val="3017826366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0868875-C991-48D2-B2F8-C5B01E3C34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51BB4F9F-03DA-42F0-849A-35C11387B9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r-HR" dirty="0"/>
              <a:t>Na upite o uzimanju alkohola pacijent odgovara nejasno, nezainteresirani i neprecizno.</a:t>
            </a:r>
          </a:p>
          <a:p>
            <a:endParaRPr lang="hr-HR" dirty="0"/>
          </a:p>
          <a:p>
            <a:r>
              <a:rPr lang="hr-HR" dirty="0"/>
              <a:t> Kaže da je u početku pio povremeno, a kasnije svaki dan.</a:t>
            </a:r>
          </a:p>
          <a:p>
            <a:endParaRPr lang="hr-HR" dirty="0"/>
          </a:p>
          <a:p>
            <a:r>
              <a:rPr lang="hr-HR" dirty="0"/>
              <a:t> Pio je vino, pivo, rakiju. Ali nikad se nije napio.</a:t>
            </a:r>
          </a:p>
          <a:p>
            <a:endParaRPr lang="hr-HR" dirty="0"/>
          </a:p>
          <a:p>
            <a:r>
              <a:rPr lang="hr-HR" dirty="0"/>
              <a:t> Negira bilo kakve apstinencijske smetnje. Više nema nikakvu žudnju za alkoholom. </a:t>
            </a:r>
          </a:p>
        </p:txBody>
      </p:sp>
    </p:spTree>
    <p:extLst>
      <p:ext uri="{BB962C8B-B14F-4D97-AF65-F5344CB8AC3E}">
        <p14:creationId xmlns:p14="http://schemas.microsoft.com/office/powerpoint/2010/main" val="2586036989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0868875-C991-48D2-B2F8-C5B01E3C34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51BB4F9F-03DA-42F0-849A-35C11387B9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r-HR" dirty="0"/>
              <a:t>Na upite o aktualnom stanju i planovima za budućnost pacijent navodi sljedeće:</a:t>
            </a:r>
          </a:p>
          <a:p>
            <a:endParaRPr lang="hr-HR" dirty="0"/>
          </a:p>
          <a:p>
            <a:r>
              <a:rPr lang="hr-HR" dirty="0"/>
              <a:t>Ruča i popije određenu terapiju. </a:t>
            </a:r>
          </a:p>
          <a:p>
            <a:endParaRPr lang="hr-HR" dirty="0"/>
          </a:p>
          <a:p>
            <a:r>
              <a:rPr lang="hr-HR" dirty="0"/>
              <a:t>Novine pročita kad ih ima. Povremeno gleda televiziju. </a:t>
            </a:r>
          </a:p>
          <a:p>
            <a:endParaRPr lang="hr-HR" dirty="0"/>
          </a:p>
          <a:p>
            <a:r>
              <a:rPr lang="hr-HR" dirty="0"/>
              <a:t>Sestra mu je bila u posjetu. </a:t>
            </a:r>
          </a:p>
        </p:txBody>
      </p:sp>
    </p:spTree>
    <p:extLst>
      <p:ext uri="{BB962C8B-B14F-4D97-AF65-F5344CB8AC3E}">
        <p14:creationId xmlns:p14="http://schemas.microsoft.com/office/powerpoint/2010/main" val="635805884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0868875-C991-48D2-B2F8-C5B01E3C34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51BB4F9F-03DA-42F0-849A-35C11387B9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r-HR" dirty="0"/>
              <a:t>Psihički status</a:t>
            </a:r>
          </a:p>
          <a:p>
            <a:r>
              <a:rPr lang="hr-HR" dirty="0"/>
              <a:t>Pacijent ostavlja dojam osobe koja ima izražene psihičke smetnje.</a:t>
            </a:r>
          </a:p>
          <a:p>
            <a:endParaRPr lang="hr-HR" dirty="0"/>
          </a:p>
          <a:p>
            <a:r>
              <a:rPr lang="hr-HR" dirty="0"/>
              <a:t> Kliničkom slikom dominiraju izražene kognitivne smetnje.</a:t>
            </a:r>
          </a:p>
          <a:p>
            <a:endParaRPr lang="hr-HR" dirty="0"/>
          </a:p>
          <a:p>
            <a:r>
              <a:rPr lang="hr-HR" dirty="0"/>
              <a:t> Psihomotorno inhibiran.</a:t>
            </a:r>
          </a:p>
          <a:p>
            <a:endParaRPr lang="hr-HR" dirty="0"/>
          </a:p>
          <a:p>
            <a:r>
              <a:rPr lang="hr-HR" dirty="0"/>
              <a:t> Orijentiran u svim pravcima.</a:t>
            </a:r>
          </a:p>
        </p:txBody>
      </p:sp>
    </p:spTree>
    <p:extLst>
      <p:ext uri="{BB962C8B-B14F-4D97-AF65-F5344CB8AC3E}">
        <p14:creationId xmlns:p14="http://schemas.microsoft.com/office/powerpoint/2010/main" val="3340048859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0868875-C991-48D2-B2F8-C5B01E3C34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51BB4F9F-03DA-42F0-849A-35C11387B9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hr-HR" dirty="0"/>
              <a:t> Kontakt ograničen. Govor usporen.</a:t>
            </a:r>
          </a:p>
          <a:p>
            <a:endParaRPr lang="hr-HR" dirty="0"/>
          </a:p>
          <a:p>
            <a:r>
              <a:rPr lang="hr-HR" dirty="0"/>
              <a:t> Diferentnija pitanja ne razumije. U razgovoru nezainteresiran. </a:t>
            </a:r>
          </a:p>
          <a:p>
            <a:endParaRPr lang="hr-HR" dirty="0"/>
          </a:p>
          <a:p>
            <a:r>
              <a:rPr lang="hr-HR" dirty="0"/>
              <a:t>Pažnja i pamćenje oslabljeni. Afekt slabo moduliran i </a:t>
            </a:r>
            <a:r>
              <a:rPr lang="hr-HR" dirty="0" err="1"/>
              <a:t>subdepresivan</a:t>
            </a:r>
            <a:r>
              <a:rPr lang="hr-HR" dirty="0"/>
              <a:t>. </a:t>
            </a:r>
          </a:p>
          <a:p>
            <a:endParaRPr lang="hr-HR" dirty="0"/>
          </a:p>
          <a:p>
            <a:r>
              <a:rPr lang="hr-HR" dirty="0"/>
              <a:t>Mišljenje usporeno. Nema poremećaja opažanja. </a:t>
            </a:r>
          </a:p>
          <a:p>
            <a:endParaRPr lang="hr-HR" dirty="0"/>
          </a:p>
          <a:p>
            <a:r>
              <a:rPr lang="hr-HR" dirty="0"/>
              <a:t>Voljno-nagonska aktivnost snižena. Inteligencija se doima prosječnom.</a:t>
            </a:r>
          </a:p>
        </p:txBody>
      </p:sp>
    </p:spTree>
    <p:extLst>
      <p:ext uri="{BB962C8B-B14F-4D97-AF65-F5344CB8AC3E}">
        <p14:creationId xmlns:p14="http://schemas.microsoft.com/office/powerpoint/2010/main" val="3589877963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6705E7A-9AB1-413C-800D-F9633933FC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6213DEC3-954E-4962-94E0-AEAA795C03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endParaRPr lang="hr-HR" dirty="0"/>
          </a:p>
          <a:p>
            <a:r>
              <a:rPr lang="hr-HR" dirty="0"/>
              <a:t>Dijagnoza:</a:t>
            </a:r>
          </a:p>
          <a:p>
            <a:endParaRPr lang="hr-HR" dirty="0"/>
          </a:p>
          <a:p>
            <a:r>
              <a:rPr lang="hr-HR" dirty="0"/>
              <a:t>Pacijent je godinama uspijevao funkcionirati i pored navedenih teškoća. </a:t>
            </a:r>
          </a:p>
          <a:p>
            <a:endParaRPr lang="hr-HR" dirty="0"/>
          </a:p>
          <a:p>
            <a:r>
              <a:rPr lang="hr-HR" dirty="0"/>
              <a:t>Često je uzimao alkohol (razina zlouporabe).</a:t>
            </a:r>
          </a:p>
          <a:p>
            <a:endParaRPr lang="hr-HR" dirty="0"/>
          </a:p>
          <a:p>
            <a:r>
              <a:rPr lang="hr-HR" dirty="0"/>
              <a:t> Ipak, suočen s jačim stresom (poremećeni obiteljski odnosi, problemi na poslu) pacijent rješenje problema nalazi u daljnjem povećanju uzimanja alkohola. </a:t>
            </a:r>
          </a:p>
          <a:p>
            <a:endParaRPr lang="hr-HR" dirty="0"/>
          </a:p>
          <a:p>
            <a:r>
              <a:rPr lang="hr-HR" dirty="0"/>
              <a:t>Vrlo brzo pacijent doseže razinu ovisnosti, te je većinu vremena, alkohol pio na ovoj razini. </a:t>
            </a:r>
          </a:p>
          <a:p>
            <a:endParaRPr lang="hr-HR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056567345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6705E7A-9AB1-413C-800D-F9633933FC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6213DEC3-954E-4962-94E0-AEAA795C03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hr-HR" dirty="0"/>
          </a:p>
          <a:p>
            <a:endParaRPr lang="hr-HR" dirty="0"/>
          </a:p>
          <a:p>
            <a:r>
              <a:rPr lang="hr-HR" dirty="0"/>
              <a:t>Dugogodišnje uzimanje alkohola dovelo je do brojnih komplikacija od kojih je najizraženija – </a:t>
            </a:r>
            <a:r>
              <a:rPr lang="hr-HR" dirty="0" err="1"/>
              <a:t>psihoorganski</a:t>
            </a:r>
            <a:r>
              <a:rPr lang="hr-HR" dirty="0"/>
              <a:t> sindrom</a:t>
            </a:r>
          </a:p>
          <a:p>
            <a:endParaRPr lang="hr-HR" dirty="0"/>
          </a:p>
          <a:p>
            <a:r>
              <a:rPr lang="hr-HR" dirty="0"/>
              <a:t> (smetnje pamćenja, koncentracije, računanja, predviđanja i sl.). </a:t>
            </a:r>
          </a:p>
          <a:p>
            <a:endParaRPr lang="hr-HR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299921470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6705E7A-9AB1-413C-800D-F9633933FC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6213DEC3-954E-4962-94E0-AEAA795C03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hr-HR" dirty="0"/>
              <a:t>Oštećenje funkcioniranja</a:t>
            </a:r>
          </a:p>
          <a:p>
            <a:r>
              <a:rPr lang="hr-HR" dirty="0"/>
              <a:t>Zbog navedenog poremećaja došlo je i do izraženog oštećenja funkcioniranja pacijenta na svim važnim područjima života </a:t>
            </a:r>
          </a:p>
          <a:p>
            <a:endParaRPr lang="hr-HR" dirty="0"/>
          </a:p>
          <a:p>
            <a:r>
              <a:rPr lang="hr-HR" dirty="0"/>
              <a:t>te procjenjujemo da je pacijent </a:t>
            </a:r>
            <a:r>
              <a:rPr lang="hr-HR" dirty="0" err="1"/>
              <a:t>tempore</a:t>
            </a:r>
            <a:r>
              <a:rPr lang="hr-HR" dirty="0"/>
              <a:t> </a:t>
            </a:r>
            <a:r>
              <a:rPr lang="hr-HR" dirty="0" err="1"/>
              <a:t>criminis</a:t>
            </a:r>
            <a:r>
              <a:rPr lang="hr-HR" dirty="0"/>
              <a:t> dosezao opću razinu funkcioniranja prema GAF ljestvici (Global </a:t>
            </a:r>
            <a:r>
              <a:rPr lang="hr-HR" dirty="0" err="1"/>
              <a:t>Assesment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Functioning</a:t>
            </a:r>
            <a:r>
              <a:rPr lang="hr-HR" dirty="0"/>
              <a:t> – vrijednosti od 1-100) od 60 – razina s uočljivim simptomima i jasnim oštećenjem funkcioniranja na važnim životnim područjima. </a:t>
            </a:r>
          </a:p>
          <a:p>
            <a:endParaRPr lang="hr-HR" dirty="0"/>
          </a:p>
          <a:p>
            <a:r>
              <a:rPr lang="hr-HR" dirty="0"/>
              <a:t>S obzirom na navedeno pogoršanje </a:t>
            </a:r>
            <a:r>
              <a:rPr lang="hr-HR" dirty="0" err="1"/>
              <a:t>psihoorganskog</a:t>
            </a:r>
            <a:r>
              <a:rPr lang="hr-HR" dirty="0"/>
              <a:t> sindroma, aktualno pacijent doseže opću razinu funkcioniranja prema GAF od 50. </a:t>
            </a:r>
          </a:p>
          <a:p>
            <a:endParaRPr lang="hr-HR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345724888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6705E7A-9AB1-413C-800D-F9633933FC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6213DEC3-954E-4962-94E0-AEAA795C03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r-HR" dirty="0"/>
              <a:t>Terapijski plan</a:t>
            </a:r>
          </a:p>
          <a:p>
            <a:r>
              <a:rPr lang="hr-HR" dirty="0"/>
              <a:t>-Uspostavljanje apstinencije</a:t>
            </a:r>
          </a:p>
          <a:p>
            <a:r>
              <a:rPr lang="hr-HR" dirty="0"/>
              <a:t>-Poboljšanje uvida u vlastito stanje</a:t>
            </a:r>
          </a:p>
          <a:p>
            <a:r>
              <a:rPr lang="hr-HR" dirty="0"/>
              <a:t>-Poboljšanje obiteljskog funkcioniranja</a:t>
            </a:r>
          </a:p>
          <a:p>
            <a:r>
              <a:rPr lang="hr-HR" dirty="0"/>
              <a:t>-Poboljšanje interpersonalnih odnosa pacijenta s drugim osobama</a:t>
            </a:r>
          </a:p>
          <a:p>
            <a:r>
              <a:rPr lang="hr-HR" dirty="0"/>
              <a:t>-Korištenje zrelijih mehanizama obrane</a:t>
            </a:r>
          </a:p>
          <a:p>
            <a:r>
              <a:rPr lang="hr-HR" dirty="0"/>
              <a:t>-Održavanje uspostavljene apstinencije</a:t>
            </a:r>
          </a:p>
          <a:p>
            <a:endParaRPr lang="hr-HR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789084332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6705E7A-9AB1-413C-800D-F9633933FC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6213DEC3-954E-4962-94E0-AEAA795C03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/>
              <a:t>Intervencije socijalnog radnika ?</a:t>
            </a:r>
            <a:endParaRPr lang="hr-HR" dirty="0"/>
          </a:p>
          <a:p>
            <a:endParaRPr lang="hr-HR" dirty="0"/>
          </a:p>
          <a:p>
            <a:endParaRPr lang="hr-HR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2290592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D2B0886-7E7D-4963-BDBC-059CEFCAB1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z="4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Dijagnoza</a:t>
            </a:r>
            <a:endParaRPr lang="hr-HR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11E87155-AEDB-4E8E-AD3F-217B56A791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r-HR" dirty="0"/>
              <a:t>4. Žudnja, snažna želja ili poriv za uzimanjem alkohola.</a:t>
            </a:r>
          </a:p>
          <a:p>
            <a:r>
              <a:rPr lang="hr-HR" dirty="0"/>
              <a:t>5. Ponavljano uzimanje alkohola dovodi do neuspjeha u ispunjavanju važnih obaveza na poslu, u školi ili kod kuće.</a:t>
            </a:r>
          </a:p>
          <a:p>
            <a:r>
              <a:rPr lang="hr-HR" dirty="0"/>
              <a:t>6. Nastavljanje s uzimanjem alkohola usprkos </a:t>
            </a:r>
            <a:r>
              <a:rPr lang="hr-HR" dirty="0" err="1"/>
              <a:t>perzistirajućem</a:t>
            </a:r>
            <a:r>
              <a:rPr lang="hr-HR" dirty="0"/>
              <a:t> ili opetovanom javljanju društvenih ili međuljudskih problema izazvanih ili otežanih učincima alkohola.</a:t>
            </a:r>
          </a:p>
        </p:txBody>
      </p:sp>
    </p:spTree>
    <p:extLst>
      <p:ext uri="{BB962C8B-B14F-4D97-AF65-F5344CB8AC3E}">
        <p14:creationId xmlns:p14="http://schemas.microsoft.com/office/powerpoint/2010/main" val="12725794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D2B0886-7E7D-4963-BDBC-059CEFCAB1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z="4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Dijagnoza</a:t>
            </a:r>
            <a:endParaRPr lang="hr-HR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11E87155-AEDB-4E8E-AD3F-217B56A791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hr-HR" dirty="0"/>
              <a:t>7. Prekidaju se ili reduciraju važne društvene, poslovne ili rekreacijske aktivnosti zbog uporabe alkohola.</a:t>
            </a:r>
          </a:p>
          <a:p>
            <a:r>
              <a:rPr lang="hr-HR" dirty="0"/>
              <a:t>8. Ponavljano uzimanje alkohola u situacijama u kojima je to fizički opasno.</a:t>
            </a:r>
          </a:p>
          <a:p>
            <a:r>
              <a:rPr lang="hr-HR" dirty="0"/>
              <a:t>9. Alkohol se nastavlja uzimati usprkos znanju o postojanju nekog trajnog i ponavljanog fizičkog ili psihološkog problema koji je vjerojatno izazvan ili pogoršan uporabom alkohola.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1651071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D2B0886-7E7D-4963-BDBC-059CEFCAB1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z="4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Dijagnoza</a:t>
            </a:r>
            <a:endParaRPr lang="hr-HR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11E87155-AEDB-4E8E-AD3F-217B56A791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/>
              <a:t>10. Tolerancija, definirana na temelju jednog od sljedećeg:</a:t>
            </a:r>
          </a:p>
          <a:p>
            <a:endParaRPr lang="hr-HR" dirty="0"/>
          </a:p>
          <a:p>
            <a:r>
              <a:rPr lang="hr-HR" dirty="0"/>
              <a:t>a) Potreba za značajno uvećanim količinama alkohola kako bi se postigla intoksikacija ili željeni učinak.</a:t>
            </a:r>
          </a:p>
          <a:p>
            <a:r>
              <a:rPr lang="hr-HR" dirty="0"/>
              <a:t>b) Značajno smanjenje učinka ako se i dalje uzima ista količina alkohola.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4163535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D2B0886-7E7D-4963-BDBC-059CEFCAB1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z="4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Dijagnoza</a:t>
            </a:r>
            <a:endParaRPr lang="hr-HR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11E87155-AEDB-4E8E-AD3F-217B56A791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/>
              <a:t>11. Apstinencijski sindrom, koji se očituje kao jedno od sljedećeg:</a:t>
            </a:r>
          </a:p>
          <a:p>
            <a:r>
              <a:rPr lang="hr-HR" dirty="0"/>
              <a:t>a) Karakteristični sindrom sustezanja od alkohola (odnosi se na Kriterije A i B u kriterijima za sindrom sustezanja od alkohola)</a:t>
            </a:r>
          </a:p>
          <a:p>
            <a:r>
              <a:rPr lang="hr-HR" dirty="0"/>
              <a:t>b) Kako bi smanjili ili izbjegli simptomi sindroma sustezanja uzima se alkohol (ili srodna tvar, kao što su </a:t>
            </a:r>
            <a:r>
              <a:rPr lang="hr-HR" dirty="0" err="1"/>
              <a:t>benzodiazepini</a:t>
            </a:r>
            <a:r>
              <a:rPr lang="hr-HR" dirty="0"/>
              <a:t>).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6547044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">
      <a:dk1>
        <a:srgbClr val="FFFF00"/>
      </a:dk1>
      <a:lt1>
        <a:srgbClr val="002060"/>
      </a:lt1>
      <a:dk2>
        <a:srgbClr val="002060"/>
      </a:dk2>
      <a:lt2>
        <a:srgbClr val="002060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1217</TotalTime>
  <Words>2449</Words>
  <Application>Microsoft Office PowerPoint</Application>
  <PresentationFormat>Prikaz na zaslonu (4:3)</PresentationFormat>
  <Paragraphs>451</Paragraphs>
  <Slides>59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59</vt:i4>
      </vt:variant>
    </vt:vector>
  </HeadingPairs>
  <TitlesOfParts>
    <vt:vector size="63" baseType="lpstr">
      <vt:lpstr>Arial</vt:lpstr>
      <vt:lpstr>Calibri</vt:lpstr>
      <vt:lpstr>Times New Roman</vt:lpstr>
      <vt:lpstr>Office Theme</vt:lpstr>
      <vt:lpstr>Prof.dr.sc. Ante Bagarić</vt:lpstr>
      <vt:lpstr>Ovisnost o alkoholu</vt:lpstr>
      <vt:lpstr>Ovisnost o alkoholu</vt:lpstr>
      <vt:lpstr>Dijagnoza</vt:lpstr>
      <vt:lpstr>Dijagnoza</vt:lpstr>
      <vt:lpstr>Dijagnoza</vt:lpstr>
      <vt:lpstr>Dijagnoza</vt:lpstr>
      <vt:lpstr>Dijagnoza</vt:lpstr>
      <vt:lpstr>Dijagnoza</vt:lpstr>
      <vt:lpstr>Alkoholna intoksikacija</vt:lpstr>
      <vt:lpstr>Alkoholna intoksikacija</vt:lpstr>
      <vt:lpstr>Algoritam</vt:lpstr>
      <vt:lpstr>1. Razina</vt:lpstr>
      <vt:lpstr>2. Razina</vt:lpstr>
      <vt:lpstr>3. Razina</vt:lpstr>
      <vt:lpstr>4. Razina</vt:lpstr>
      <vt:lpstr>5. Razina</vt:lpstr>
      <vt:lpstr>6. Razina</vt:lpstr>
      <vt:lpstr>7. Razina</vt:lpstr>
      <vt:lpstr>Komplikacije alkoholne intoksikacije</vt:lpstr>
      <vt:lpstr>Komplikacije alkoholne intoksikacije</vt:lpstr>
      <vt:lpstr>Komplikacije alkoholne intoksikacije</vt:lpstr>
      <vt:lpstr>Terapija alkoholne intoksikacije</vt:lpstr>
      <vt:lpstr>Terapija alkoholne intoksikacije</vt:lpstr>
      <vt:lpstr>Terapija alkoholne intoksikacije</vt:lpstr>
      <vt:lpstr>Terapija alkoholne intoksikacije</vt:lpstr>
      <vt:lpstr>Terapija alkoholne intoksikacije</vt:lpstr>
      <vt:lpstr>Najčešći znaci opasnosti</vt:lpstr>
      <vt:lpstr>Apstinencijski sindrom uzrokovan uzimanjem alkohola</vt:lpstr>
      <vt:lpstr>Apstinencijski sindrom uzrokovan uzimanjem alkohola</vt:lpstr>
      <vt:lpstr>Klinička slika alkoholnog apstinencijskog sindroma</vt:lpstr>
      <vt:lpstr>Klinička slika alkoholnog apstinencijskog sindroma</vt:lpstr>
      <vt:lpstr>Klinička slika alkoholnog apstinencijskog sindroma</vt:lpstr>
      <vt:lpstr>Terapija alkoholnog apstinencijskog sindroma</vt:lpstr>
      <vt:lpstr>Terapija alkoholnog apstinencijskog sindroma</vt:lpstr>
      <vt:lpstr>Terapija alkoholnog apstinencijskog sindroma</vt:lpstr>
      <vt:lpstr>Terapija alkoholnog apstinencijskog sindroma</vt:lpstr>
      <vt:lpstr>Terapija alkoholnog apstinencijskog sindroma</vt:lpstr>
      <vt:lpstr>HVALA NA PAŽNJI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Bagaric</dc:creator>
  <cp:lastModifiedBy>Mihovil Bagaric</cp:lastModifiedBy>
  <cp:revision>76</cp:revision>
  <dcterms:created xsi:type="dcterms:W3CDTF">2006-08-16T00:00:00Z</dcterms:created>
  <dcterms:modified xsi:type="dcterms:W3CDTF">2021-03-16T18:02:41Z</dcterms:modified>
</cp:coreProperties>
</file>