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3" r:id="rId1"/>
  </p:sldMasterIdLst>
  <p:notesMasterIdLst>
    <p:notesMasterId r:id="rId48"/>
  </p:notesMasterIdLst>
  <p:handoutMasterIdLst>
    <p:handoutMasterId r:id="rId49"/>
  </p:handoutMasterIdLst>
  <p:sldIdLst>
    <p:sldId id="415" r:id="rId2"/>
    <p:sldId id="484" r:id="rId3"/>
    <p:sldId id="485" r:id="rId4"/>
    <p:sldId id="427" r:id="rId5"/>
    <p:sldId id="452" r:id="rId6"/>
    <p:sldId id="423" r:id="rId7"/>
    <p:sldId id="486" r:id="rId8"/>
    <p:sldId id="487" r:id="rId9"/>
    <p:sldId id="358" r:id="rId10"/>
    <p:sldId id="399" r:id="rId11"/>
    <p:sldId id="445" r:id="rId12"/>
    <p:sldId id="455" r:id="rId13"/>
    <p:sldId id="401" r:id="rId14"/>
    <p:sldId id="389" r:id="rId15"/>
    <p:sldId id="416" r:id="rId16"/>
    <p:sldId id="390" r:id="rId17"/>
    <p:sldId id="451" r:id="rId18"/>
    <p:sldId id="424" r:id="rId19"/>
    <p:sldId id="313" r:id="rId20"/>
    <p:sldId id="263" r:id="rId21"/>
    <p:sldId id="391" r:id="rId22"/>
    <p:sldId id="392" r:id="rId23"/>
    <p:sldId id="393" r:id="rId24"/>
    <p:sldId id="428" r:id="rId25"/>
    <p:sldId id="382" r:id="rId26"/>
    <p:sldId id="444" r:id="rId27"/>
    <p:sldId id="488" r:id="rId28"/>
    <p:sldId id="489" r:id="rId29"/>
    <p:sldId id="449" r:id="rId30"/>
    <p:sldId id="450" r:id="rId31"/>
    <p:sldId id="490" r:id="rId32"/>
    <p:sldId id="492" r:id="rId33"/>
    <p:sldId id="454" r:id="rId34"/>
    <p:sldId id="407" r:id="rId35"/>
    <p:sldId id="435" r:id="rId36"/>
    <p:sldId id="436" r:id="rId37"/>
    <p:sldId id="437" r:id="rId38"/>
    <p:sldId id="405" r:id="rId39"/>
    <p:sldId id="430" r:id="rId40"/>
    <p:sldId id="431" r:id="rId41"/>
    <p:sldId id="432" r:id="rId42"/>
    <p:sldId id="400" r:id="rId43"/>
    <p:sldId id="406" r:id="rId44"/>
    <p:sldId id="395" r:id="rId45"/>
    <p:sldId id="446" r:id="rId46"/>
    <p:sldId id="397" r:id="rId47"/>
  </p:sldIdLst>
  <p:sldSz cx="12192000" cy="6858000"/>
  <p:notesSz cx="6784975" cy="9906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ena" initials="I" lastIdx="0" clrIdx="0">
    <p:extLst>
      <p:ext uri="{19B8F6BF-5375-455C-9EA6-DF929625EA0E}">
        <p15:presenceInfo xmlns:p15="http://schemas.microsoft.com/office/powerpoint/2012/main" userId="Irena" providerId="None"/>
      </p:ext>
    </p:extLst>
  </p:cmAuthor>
  <p:cmAuthor id="2" name="Dr. Irena Rojnić Palavra" initials="DIRP" lastIdx="2" clrIdx="1">
    <p:extLst>
      <p:ext uri="{19B8F6BF-5375-455C-9EA6-DF929625EA0E}">
        <p15:presenceInfo xmlns:p15="http://schemas.microsoft.com/office/powerpoint/2012/main" userId="S-1-5-21-2160144952-3192856651-3665566614-20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23" autoAdjust="0"/>
    <p:restoredTop sz="81854" autoAdjust="0"/>
  </p:normalViewPr>
  <p:slideViewPr>
    <p:cSldViewPr snapToGrid="0">
      <p:cViewPr varScale="1">
        <p:scale>
          <a:sx n="89" d="100"/>
          <a:sy n="89" d="100"/>
        </p:scale>
        <p:origin x="128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C175F9-72E1-490B-9795-16A61BCBFDC1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349C401-39F9-4075-AF3A-2BE58FC6079E}">
      <dgm:prSet custT="1"/>
      <dgm:spPr/>
      <dgm:t>
        <a:bodyPr/>
        <a:lstStyle/>
        <a:p>
          <a:r>
            <a:rPr lang="hr-HR" sz="1600" dirty="0"/>
            <a:t>Uporaba niskog/nižeg rizika </a:t>
          </a:r>
          <a:endParaRPr lang="en-US" sz="1600" dirty="0"/>
        </a:p>
      </dgm:t>
    </dgm:pt>
    <dgm:pt modelId="{6295D1FB-AC3F-428C-9131-267FBFCD67E5}" type="parTrans" cxnId="{31DFDE97-B6E8-4392-93CB-B17A46D4F4AB}">
      <dgm:prSet/>
      <dgm:spPr/>
      <dgm:t>
        <a:bodyPr/>
        <a:lstStyle/>
        <a:p>
          <a:endParaRPr lang="en-US" sz="1600"/>
        </a:p>
      </dgm:t>
    </dgm:pt>
    <dgm:pt modelId="{9A9C161D-33CD-493E-8248-CA79E8BDAB89}" type="sibTrans" cxnId="{31DFDE97-B6E8-4392-93CB-B17A46D4F4AB}">
      <dgm:prSet custT="1"/>
      <dgm:spPr/>
      <dgm:t>
        <a:bodyPr/>
        <a:lstStyle/>
        <a:p>
          <a:endParaRPr lang="en-US" sz="1600"/>
        </a:p>
      </dgm:t>
    </dgm:pt>
    <dgm:pt modelId="{F82166F8-A507-45AF-B8E4-F1C766D52308}">
      <dgm:prSet custT="1"/>
      <dgm:spPr/>
      <dgm:t>
        <a:bodyPr/>
        <a:lstStyle/>
        <a:p>
          <a:r>
            <a:rPr lang="hr-HR" sz="1600" dirty="0"/>
            <a:t>Problemsko/problematično – povezivanje lošeg osjećanja i sredstva ovisnosti</a:t>
          </a:r>
          <a:endParaRPr lang="en-US" sz="1600" dirty="0"/>
        </a:p>
      </dgm:t>
    </dgm:pt>
    <dgm:pt modelId="{B7BBEB84-FF89-4D86-A67C-C3B63870AAFE}" type="parTrans" cxnId="{F6ED81FA-7C57-4807-A270-42DF6570C56C}">
      <dgm:prSet/>
      <dgm:spPr/>
      <dgm:t>
        <a:bodyPr/>
        <a:lstStyle/>
        <a:p>
          <a:endParaRPr lang="en-US" sz="1600"/>
        </a:p>
      </dgm:t>
    </dgm:pt>
    <dgm:pt modelId="{59DED859-B5D2-4AB8-8EA2-32F7AFB43889}" type="sibTrans" cxnId="{F6ED81FA-7C57-4807-A270-42DF6570C56C}">
      <dgm:prSet custT="1"/>
      <dgm:spPr/>
      <dgm:t>
        <a:bodyPr/>
        <a:lstStyle/>
        <a:p>
          <a:endParaRPr lang="en-US" sz="1600"/>
        </a:p>
      </dgm:t>
    </dgm:pt>
    <dgm:pt modelId="{F65CB597-6FEC-47EC-AE32-4AEBDE78BCAF}">
      <dgm:prSet custT="1"/>
      <dgm:spPr/>
      <dgm:t>
        <a:bodyPr/>
        <a:lstStyle/>
        <a:p>
          <a:r>
            <a:rPr lang="hr-HR" sz="1600" dirty="0"/>
            <a:t>Rizično (</a:t>
          </a:r>
          <a:r>
            <a:rPr lang="hr-HR" sz="1600" dirty="0" err="1"/>
            <a:t>hazardous</a:t>
          </a:r>
          <a:r>
            <a:rPr lang="hr-HR" sz="1600" dirty="0"/>
            <a:t>) – </a:t>
          </a:r>
          <a:r>
            <a:rPr lang="hr-HR" sz="1600" dirty="0" err="1"/>
            <a:t>frakvencija</a:t>
          </a:r>
          <a:r>
            <a:rPr lang="hr-HR" sz="1600" dirty="0"/>
            <a:t>, količina ili situacija</a:t>
          </a:r>
          <a:endParaRPr lang="en-US" sz="1600" dirty="0"/>
        </a:p>
      </dgm:t>
    </dgm:pt>
    <dgm:pt modelId="{0960EF51-28EA-45B1-BE06-10D051998002}" type="parTrans" cxnId="{8126D545-5AC4-4B29-9B07-624EF55E2844}">
      <dgm:prSet/>
      <dgm:spPr/>
      <dgm:t>
        <a:bodyPr/>
        <a:lstStyle/>
        <a:p>
          <a:endParaRPr lang="en-US" sz="1600"/>
        </a:p>
      </dgm:t>
    </dgm:pt>
    <dgm:pt modelId="{D8438BA4-1385-4982-B9BC-798409FC9352}" type="sibTrans" cxnId="{8126D545-5AC4-4B29-9B07-624EF55E2844}">
      <dgm:prSet custT="1"/>
      <dgm:spPr/>
      <dgm:t>
        <a:bodyPr/>
        <a:lstStyle/>
        <a:p>
          <a:endParaRPr lang="en-US" sz="1600"/>
        </a:p>
      </dgm:t>
    </dgm:pt>
    <dgm:pt modelId="{1EA016EE-C9AA-46FF-81E3-63B8A0C189DA}">
      <dgm:prSet custT="1"/>
      <dgm:spPr/>
      <dgm:t>
        <a:bodyPr/>
        <a:lstStyle/>
        <a:p>
          <a:r>
            <a:rPr lang="hr-HR" sz="1600"/>
            <a:t>Štetno (harmful) – oštećenje zdravlja</a:t>
          </a:r>
          <a:endParaRPr lang="en-US" sz="1600"/>
        </a:p>
      </dgm:t>
    </dgm:pt>
    <dgm:pt modelId="{7F50DB2D-CC79-4416-ADC3-EC7626344CD2}" type="parTrans" cxnId="{53BE41C9-702B-4677-9BB3-B91CD54CEA49}">
      <dgm:prSet/>
      <dgm:spPr/>
      <dgm:t>
        <a:bodyPr/>
        <a:lstStyle/>
        <a:p>
          <a:endParaRPr lang="en-US" sz="1600"/>
        </a:p>
      </dgm:t>
    </dgm:pt>
    <dgm:pt modelId="{D914464F-221F-4E67-BCCA-73A78FD9EC3A}" type="sibTrans" cxnId="{53BE41C9-702B-4677-9BB3-B91CD54CEA49}">
      <dgm:prSet custT="1"/>
      <dgm:spPr/>
      <dgm:t>
        <a:bodyPr/>
        <a:lstStyle/>
        <a:p>
          <a:endParaRPr lang="en-US" sz="1600"/>
        </a:p>
      </dgm:t>
    </dgm:pt>
    <dgm:pt modelId="{2D7D34F2-0A37-4DEA-92A9-C13CBAFDC817}">
      <dgm:prSet custT="1"/>
      <dgm:spPr/>
      <dgm:t>
        <a:bodyPr/>
        <a:lstStyle/>
        <a:p>
          <a:r>
            <a:rPr lang="hr-HR" sz="1600"/>
            <a:t>Ovisnost</a:t>
          </a:r>
          <a:endParaRPr lang="en-US" sz="1600"/>
        </a:p>
      </dgm:t>
    </dgm:pt>
    <dgm:pt modelId="{E33B8A16-D618-4156-9432-078003B1051F}" type="parTrans" cxnId="{280879AE-1D19-4E26-B7BA-550D2FBA6982}">
      <dgm:prSet/>
      <dgm:spPr/>
      <dgm:t>
        <a:bodyPr/>
        <a:lstStyle/>
        <a:p>
          <a:endParaRPr lang="en-US" sz="1600"/>
        </a:p>
      </dgm:t>
    </dgm:pt>
    <dgm:pt modelId="{8163BE4E-EF2D-4933-B158-4B310FC2600E}" type="sibTrans" cxnId="{280879AE-1D19-4E26-B7BA-550D2FBA6982}">
      <dgm:prSet/>
      <dgm:spPr/>
      <dgm:t>
        <a:bodyPr/>
        <a:lstStyle/>
        <a:p>
          <a:endParaRPr lang="en-US" sz="1600"/>
        </a:p>
      </dgm:t>
    </dgm:pt>
    <dgm:pt modelId="{4BCB8DFA-83C7-4D7B-AD85-4AFFF870009B}" type="pres">
      <dgm:prSet presAssocID="{62C175F9-72E1-490B-9795-16A61BCBFDC1}" presName="Name0" presStyleCnt="0">
        <dgm:presLayoutVars>
          <dgm:dir/>
          <dgm:resizeHandles val="exact"/>
        </dgm:presLayoutVars>
      </dgm:prSet>
      <dgm:spPr/>
    </dgm:pt>
    <dgm:pt modelId="{1B21A7F7-2D4E-4516-9108-1465E93409EA}" type="pres">
      <dgm:prSet presAssocID="{7349C401-39F9-4075-AF3A-2BE58FC6079E}" presName="node" presStyleLbl="node1" presStyleIdx="0" presStyleCnt="5">
        <dgm:presLayoutVars>
          <dgm:bulletEnabled val="1"/>
        </dgm:presLayoutVars>
      </dgm:prSet>
      <dgm:spPr/>
    </dgm:pt>
    <dgm:pt modelId="{7E854DBE-6D0C-4E7F-AB33-9D266D695DB0}" type="pres">
      <dgm:prSet presAssocID="{9A9C161D-33CD-493E-8248-CA79E8BDAB89}" presName="sibTrans" presStyleLbl="sibTrans1D1" presStyleIdx="0" presStyleCnt="4"/>
      <dgm:spPr/>
    </dgm:pt>
    <dgm:pt modelId="{9FC67F68-6A83-40B0-9CE8-16B2049131EB}" type="pres">
      <dgm:prSet presAssocID="{9A9C161D-33CD-493E-8248-CA79E8BDAB89}" presName="connectorText" presStyleLbl="sibTrans1D1" presStyleIdx="0" presStyleCnt="4"/>
      <dgm:spPr/>
    </dgm:pt>
    <dgm:pt modelId="{A383360B-9885-42B0-A071-38043DA65B7C}" type="pres">
      <dgm:prSet presAssocID="{F82166F8-A507-45AF-B8E4-F1C766D52308}" presName="node" presStyleLbl="node1" presStyleIdx="1" presStyleCnt="5">
        <dgm:presLayoutVars>
          <dgm:bulletEnabled val="1"/>
        </dgm:presLayoutVars>
      </dgm:prSet>
      <dgm:spPr/>
    </dgm:pt>
    <dgm:pt modelId="{8689010D-BE49-4498-B7FA-BA135224FACF}" type="pres">
      <dgm:prSet presAssocID="{59DED859-B5D2-4AB8-8EA2-32F7AFB43889}" presName="sibTrans" presStyleLbl="sibTrans1D1" presStyleIdx="1" presStyleCnt="4"/>
      <dgm:spPr/>
    </dgm:pt>
    <dgm:pt modelId="{FB7AF6CD-5FF8-4EF6-9DA9-A983F58EC3AE}" type="pres">
      <dgm:prSet presAssocID="{59DED859-B5D2-4AB8-8EA2-32F7AFB43889}" presName="connectorText" presStyleLbl="sibTrans1D1" presStyleIdx="1" presStyleCnt="4"/>
      <dgm:spPr/>
    </dgm:pt>
    <dgm:pt modelId="{79822D71-2F97-4E7D-A6A5-DB5F3CB40EEA}" type="pres">
      <dgm:prSet presAssocID="{F65CB597-6FEC-47EC-AE32-4AEBDE78BCAF}" presName="node" presStyleLbl="node1" presStyleIdx="2" presStyleCnt="5">
        <dgm:presLayoutVars>
          <dgm:bulletEnabled val="1"/>
        </dgm:presLayoutVars>
      </dgm:prSet>
      <dgm:spPr/>
    </dgm:pt>
    <dgm:pt modelId="{61D3013A-DC0E-4C77-AE10-07A818E66CA1}" type="pres">
      <dgm:prSet presAssocID="{D8438BA4-1385-4982-B9BC-798409FC9352}" presName="sibTrans" presStyleLbl="sibTrans1D1" presStyleIdx="2" presStyleCnt="4"/>
      <dgm:spPr/>
    </dgm:pt>
    <dgm:pt modelId="{4AEF3D8B-6980-492B-8E06-9A0BBA14FC61}" type="pres">
      <dgm:prSet presAssocID="{D8438BA4-1385-4982-B9BC-798409FC9352}" presName="connectorText" presStyleLbl="sibTrans1D1" presStyleIdx="2" presStyleCnt="4"/>
      <dgm:spPr/>
    </dgm:pt>
    <dgm:pt modelId="{330BF6CB-5225-426E-9DED-A00ADF83B259}" type="pres">
      <dgm:prSet presAssocID="{1EA016EE-C9AA-46FF-81E3-63B8A0C189DA}" presName="node" presStyleLbl="node1" presStyleIdx="3" presStyleCnt="5">
        <dgm:presLayoutVars>
          <dgm:bulletEnabled val="1"/>
        </dgm:presLayoutVars>
      </dgm:prSet>
      <dgm:spPr/>
    </dgm:pt>
    <dgm:pt modelId="{63EF83A8-636F-4AEC-B807-4ECEC54C640A}" type="pres">
      <dgm:prSet presAssocID="{D914464F-221F-4E67-BCCA-73A78FD9EC3A}" presName="sibTrans" presStyleLbl="sibTrans1D1" presStyleIdx="3" presStyleCnt="4"/>
      <dgm:spPr/>
    </dgm:pt>
    <dgm:pt modelId="{B88CBA6A-433F-4451-8A16-FB493BA78CC7}" type="pres">
      <dgm:prSet presAssocID="{D914464F-221F-4E67-BCCA-73A78FD9EC3A}" presName="connectorText" presStyleLbl="sibTrans1D1" presStyleIdx="3" presStyleCnt="4"/>
      <dgm:spPr/>
    </dgm:pt>
    <dgm:pt modelId="{4398D876-BEED-4F5C-9DC5-062F13939D36}" type="pres">
      <dgm:prSet presAssocID="{2D7D34F2-0A37-4DEA-92A9-C13CBAFDC817}" presName="node" presStyleLbl="node1" presStyleIdx="4" presStyleCnt="5">
        <dgm:presLayoutVars>
          <dgm:bulletEnabled val="1"/>
        </dgm:presLayoutVars>
      </dgm:prSet>
      <dgm:spPr/>
    </dgm:pt>
  </dgm:ptLst>
  <dgm:cxnLst>
    <dgm:cxn modelId="{BFC47801-8232-4427-8507-4585A7FB3CC4}" type="presOf" srcId="{D914464F-221F-4E67-BCCA-73A78FD9EC3A}" destId="{63EF83A8-636F-4AEC-B807-4ECEC54C640A}" srcOrd="0" destOrd="0" presId="urn:microsoft.com/office/officeart/2016/7/layout/RepeatingBendingProcessNew"/>
    <dgm:cxn modelId="{030D3A3E-3995-476D-9871-8F240EA50983}" type="presOf" srcId="{2D7D34F2-0A37-4DEA-92A9-C13CBAFDC817}" destId="{4398D876-BEED-4F5C-9DC5-062F13939D36}" srcOrd="0" destOrd="0" presId="urn:microsoft.com/office/officeart/2016/7/layout/RepeatingBendingProcessNew"/>
    <dgm:cxn modelId="{8126D545-5AC4-4B29-9B07-624EF55E2844}" srcId="{62C175F9-72E1-490B-9795-16A61BCBFDC1}" destId="{F65CB597-6FEC-47EC-AE32-4AEBDE78BCAF}" srcOrd="2" destOrd="0" parTransId="{0960EF51-28EA-45B1-BE06-10D051998002}" sibTransId="{D8438BA4-1385-4982-B9BC-798409FC9352}"/>
    <dgm:cxn modelId="{B5AB6046-E6C5-4785-9DD0-6C63B53B094F}" type="presOf" srcId="{D8438BA4-1385-4982-B9BC-798409FC9352}" destId="{61D3013A-DC0E-4C77-AE10-07A818E66CA1}" srcOrd="0" destOrd="0" presId="urn:microsoft.com/office/officeart/2016/7/layout/RepeatingBendingProcessNew"/>
    <dgm:cxn modelId="{17B00059-846B-42FB-BD2D-EED743C1CCE4}" type="presOf" srcId="{9A9C161D-33CD-493E-8248-CA79E8BDAB89}" destId="{7E854DBE-6D0C-4E7F-AB33-9D266D695DB0}" srcOrd="0" destOrd="0" presId="urn:microsoft.com/office/officeart/2016/7/layout/RepeatingBendingProcessNew"/>
    <dgm:cxn modelId="{8F886C59-2D31-44B7-B8EE-8CDA8375FD6D}" type="presOf" srcId="{D914464F-221F-4E67-BCCA-73A78FD9EC3A}" destId="{B88CBA6A-433F-4451-8A16-FB493BA78CC7}" srcOrd="1" destOrd="0" presId="urn:microsoft.com/office/officeart/2016/7/layout/RepeatingBendingProcessNew"/>
    <dgm:cxn modelId="{A4B4AB93-7D08-48E0-AE63-A31CC21B0979}" type="presOf" srcId="{59DED859-B5D2-4AB8-8EA2-32F7AFB43889}" destId="{8689010D-BE49-4498-B7FA-BA135224FACF}" srcOrd="0" destOrd="0" presId="urn:microsoft.com/office/officeart/2016/7/layout/RepeatingBendingProcessNew"/>
    <dgm:cxn modelId="{31DFDE97-B6E8-4392-93CB-B17A46D4F4AB}" srcId="{62C175F9-72E1-490B-9795-16A61BCBFDC1}" destId="{7349C401-39F9-4075-AF3A-2BE58FC6079E}" srcOrd="0" destOrd="0" parTransId="{6295D1FB-AC3F-428C-9131-267FBFCD67E5}" sibTransId="{9A9C161D-33CD-493E-8248-CA79E8BDAB89}"/>
    <dgm:cxn modelId="{77022FA7-0FC4-4040-B374-BB224EBBE6B4}" type="presOf" srcId="{1EA016EE-C9AA-46FF-81E3-63B8A0C189DA}" destId="{330BF6CB-5225-426E-9DED-A00ADF83B259}" srcOrd="0" destOrd="0" presId="urn:microsoft.com/office/officeart/2016/7/layout/RepeatingBendingProcessNew"/>
    <dgm:cxn modelId="{280879AE-1D19-4E26-B7BA-550D2FBA6982}" srcId="{62C175F9-72E1-490B-9795-16A61BCBFDC1}" destId="{2D7D34F2-0A37-4DEA-92A9-C13CBAFDC817}" srcOrd="4" destOrd="0" parTransId="{E33B8A16-D618-4156-9432-078003B1051F}" sibTransId="{8163BE4E-EF2D-4933-B158-4B310FC2600E}"/>
    <dgm:cxn modelId="{122EFAB4-0926-4BE4-B973-AF0112884B9F}" type="presOf" srcId="{F65CB597-6FEC-47EC-AE32-4AEBDE78BCAF}" destId="{79822D71-2F97-4E7D-A6A5-DB5F3CB40EEA}" srcOrd="0" destOrd="0" presId="urn:microsoft.com/office/officeart/2016/7/layout/RepeatingBendingProcessNew"/>
    <dgm:cxn modelId="{39144DC0-77A9-4DB1-9901-8E215821738F}" type="presOf" srcId="{9A9C161D-33CD-493E-8248-CA79E8BDAB89}" destId="{9FC67F68-6A83-40B0-9CE8-16B2049131EB}" srcOrd="1" destOrd="0" presId="urn:microsoft.com/office/officeart/2016/7/layout/RepeatingBendingProcessNew"/>
    <dgm:cxn modelId="{53BE41C9-702B-4677-9BB3-B91CD54CEA49}" srcId="{62C175F9-72E1-490B-9795-16A61BCBFDC1}" destId="{1EA016EE-C9AA-46FF-81E3-63B8A0C189DA}" srcOrd="3" destOrd="0" parTransId="{7F50DB2D-CC79-4416-ADC3-EC7626344CD2}" sibTransId="{D914464F-221F-4E67-BCCA-73A78FD9EC3A}"/>
    <dgm:cxn modelId="{82AB6DCF-0117-48E5-ABEE-27CF1F7B504A}" type="presOf" srcId="{62C175F9-72E1-490B-9795-16A61BCBFDC1}" destId="{4BCB8DFA-83C7-4D7B-AD85-4AFFF870009B}" srcOrd="0" destOrd="0" presId="urn:microsoft.com/office/officeart/2016/7/layout/RepeatingBendingProcessNew"/>
    <dgm:cxn modelId="{955C55EE-9C09-49BC-A989-E03841D927EF}" type="presOf" srcId="{F82166F8-A507-45AF-B8E4-F1C766D52308}" destId="{A383360B-9885-42B0-A071-38043DA65B7C}" srcOrd="0" destOrd="0" presId="urn:microsoft.com/office/officeart/2016/7/layout/RepeatingBendingProcessNew"/>
    <dgm:cxn modelId="{D264EEF0-57A8-4D71-9D22-FD229E5D158E}" type="presOf" srcId="{7349C401-39F9-4075-AF3A-2BE58FC6079E}" destId="{1B21A7F7-2D4E-4516-9108-1465E93409EA}" srcOrd="0" destOrd="0" presId="urn:microsoft.com/office/officeart/2016/7/layout/RepeatingBendingProcessNew"/>
    <dgm:cxn modelId="{CE2727F2-4446-45A3-A992-661632885477}" type="presOf" srcId="{59DED859-B5D2-4AB8-8EA2-32F7AFB43889}" destId="{FB7AF6CD-5FF8-4EF6-9DA9-A983F58EC3AE}" srcOrd="1" destOrd="0" presId="urn:microsoft.com/office/officeart/2016/7/layout/RepeatingBendingProcessNew"/>
    <dgm:cxn modelId="{506DA1F9-8ABB-4342-B968-72E36DB5312D}" type="presOf" srcId="{D8438BA4-1385-4982-B9BC-798409FC9352}" destId="{4AEF3D8B-6980-492B-8E06-9A0BBA14FC61}" srcOrd="1" destOrd="0" presId="urn:microsoft.com/office/officeart/2016/7/layout/RepeatingBendingProcessNew"/>
    <dgm:cxn modelId="{F6ED81FA-7C57-4807-A270-42DF6570C56C}" srcId="{62C175F9-72E1-490B-9795-16A61BCBFDC1}" destId="{F82166F8-A507-45AF-B8E4-F1C766D52308}" srcOrd="1" destOrd="0" parTransId="{B7BBEB84-FF89-4D86-A67C-C3B63870AAFE}" sibTransId="{59DED859-B5D2-4AB8-8EA2-32F7AFB43889}"/>
    <dgm:cxn modelId="{F9E5653F-29C0-449C-9AD1-3263C3A4D339}" type="presParOf" srcId="{4BCB8DFA-83C7-4D7B-AD85-4AFFF870009B}" destId="{1B21A7F7-2D4E-4516-9108-1465E93409EA}" srcOrd="0" destOrd="0" presId="urn:microsoft.com/office/officeart/2016/7/layout/RepeatingBendingProcessNew"/>
    <dgm:cxn modelId="{D8F5A01F-A033-4B33-B112-0BB1BFF175CF}" type="presParOf" srcId="{4BCB8DFA-83C7-4D7B-AD85-4AFFF870009B}" destId="{7E854DBE-6D0C-4E7F-AB33-9D266D695DB0}" srcOrd="1" destOrd="0" presId="urn:microsoft.com/office/officeart/2016/7/layout/RepeatingBendingProcessNew"/>
    <dgm:cxn modelId="{5AA5EB24-B81A-467D-8233-D4B1F165744E}" type="presParOf" srcId="{7E854DBE-6D0C-4E7F-AB33-9D266D695DB0}" destId="{9FC67F68-6A83-40B0-9CE8-16B2049131EB}" srcOrd="0" destOrd="0" presId="urn:microsoft.com/office/officeart/2016/7/layout/RepeatingBendingProcessNew"/>
    <dgm:cxn modelId="{94D1759B-2F1F-4B11-8A19-AAA7B83AF8CD}" type="presParOf" srcId="{4BCB8DFA-83C7-4D7B-AD85-4AFFF870009B}" destId="{A383360B-9885-42B0-A071-38043DA65B7C}" srcOrd="2" destOrd="0" presId="urn:microsoft.com/office/officeart/2016/7/layout/RepeatingBendingProcessNew"/>
    <dgm:cxn modelId="{2BAFC4AE-5540-4423-B4EF-BBFFE1F37DE7}" type="presParOf" srcId="{4BCB8DFA-83C7-4D7B-AD85-4AFFF870009B}" destId="{8689010D-BE49-4498-B7FA-BA135224FACF}" srcOrd="3" destOrd="0" presId="urn:microsoft.com/office/officeart/2016/7/layout/RepeatingBendingProcessNew"/>
    <dgm:cxn modelId="{E1630982-46C3-4D2A-995C-6A982950751C}" type="presParOf" srcId="{8689010D-BE49-4498-B7FA-BA135224FACF}" destId="{FB7AF6CD-5FF8-4EF6-9DA9-A983F58EC3AE}" srcOrd="0" destOrd="0" presId="urn:microsoft.com/office/officeart/2016/7/layout/RepeatingBendingProcessNew"/>
    <dgm:cxn modelId="{6DBF00EC-3409-4EE9-88F1-A8BBC29DDE37}" type="presParOf" srcId="{4BCB8DFA-83C7-4D7B-AD85-4AFFF870009B}" destId="{79822D71-2F97-4E7D-A6A5-DB5F3CB40EEA}" srcOrd="4" destOrd="0" presId="urn:microsoft.com/office/officeart/2016/7/layout/RepeatingBendingProcessNew"/>
    <dgm:cxn modelId="{1B663DC6-B8C8-4959-A9EC-A56FF416580F}" type="presParOf" srcId="{4BCB8DFA-83C7-4D7B-AD85-4AFFF870009B}" destId="{61D3013A-DC0E-4C77-AE10-07A818E66CA1}" srcOrd="5" destOrd="0" presId="urn:microsoft.com/office/officeart/2016/7/layout/RepeatingBendingProcessNew"/>
    <dgm:cxn modelId="{19297B1A-3E63-4B26-B614-D80F4C8A22DA}" type="presParOf" srcId="{61D3013A-DC0E-4C77-AE10-07A818E66CA1}" destId="{4AEF3D8B-6980-492B-8E06-9A0BBA14FC61}" srcOrd="0" destOrd="0" presId="urn:microsoft.com/office/officeart/2016/7/layout/RepeatingBendingProcessNew"/>
    <dgm:cxn modelId="{07200B3C-EFF8-4785-A792-75CCE8705D20}" type="presParOf" srcId="{4BCB8DFA-83C7-4D7B-AD85-4AFFF870009B}" destId="{330BF6CB-5225-426E-9DED-A00ADF83B259}" srcOrd="6" destOrd="0" presId="urn:microsoft.com/office/officeart/2016/7/layout/RepeatingBendingProcessNew"/>
    <dgm:cxn modelId="{EB8FE12A-811B-4DAA-8D47-3FD3FB7F82D1}" type="presParOf" srcId="{4BCB8DFA-83C7-4D7B-AD85-4AFFF870009B}" destId="{63EF83A8-636F-4AEC-B807-4ECEC54C640A}" srcOrd="7" destOrd="0" presId="urn:microsoft.com/office/officeart/2016/7/layout/RepeatingBendingProcessNew"/>
    <dgm:cxn modelId="{90174983-9AF3-49FE-8FD5-D0652E1502BB}" type="presParOf" srcId="{63EF83A8-636F-4AEC-B807-4ECEC54C640A}" destId="{B88CBA6A-433F-4451-8A16-FB493BA78CC7}" srcOrd="0" destOrd="0" presId="urn:microsoft.com/office/officeart/2016/7/layout/RepeatingBendingProcessNew"/>
    <dgm:cxn modelId="{5226881F-B554-407F-B1A9-481E34322BC4}" type="presParOf" srcId="{4BCB8DFA-83C7-4D7B-AD85-4AFFF870009B}" destId="{4398D876-BEED-4F5C-9DC5-062F13939D36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79707B-6D2A-4714-8F4B-BBF78FCD49B4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A762D012-FF87-4251-9C33-615ABF49F84B}">
      <dgm:prSet phldrT="[Tekst]"/>
      <dgm:spPr>
        <a:solidFill>
          <a:srgbClr val="FFFF00"/>
        </a:solidFill>
      </dgm:spPr>
      <dgm:t>
        <a:bodyPr/>
        <a:lstStyle/>
        <a:p>
          <a:r>
            <a:rPr lang="hr-HR" b="1" dirty="0">
              <a:solidFill>
                <a:schemeClr val="tx1"/>
              </a:solidFill>
            </a:rPr>
            <a:t>APSTINENCIJA</a:t>
          </a:r>
        </a:p>
      </dgm:t>
    </dgm:pt>
    <dgm:pt modelId="{93837A60-377B-4D2F-BAC1-703BE6EB8166}" type="parTrans" cxnId="{925569C0-BC99-4282-ADFC-DFF0134B1AD8}">
      <dgm:prSet/>
      <dgm:spPr/>
      <dgm:t>
        <a:bodyPr/>
        <a:lstStyle/>
        <a:p>
          <a:endParaRPr lang="hr-HR"/>
        </a:p>
      </dgm:t>
    </dgm:pt>
    <dgm:pt modelId="{7B92EF6A-2985-4ADB-861B-658F984C6259}" type="sibTrans" cxnId="{925569C0-BC99-4282-ADFC-DFF0134B1AD8}">
      <dgm:prSet/>
      <dgm:spPr/>
      <dgm:t>
        <a:bodyPr/>
        <a:lstStyle/>
        <a:p>
          <a:endParaRPr lang="hr-HR"/>
        </a:p>
      </dgm:t>
    </dgm:pt>
    <dgm:pt modelId="{18100A17-0485-467E-96D1-978213C93AE9}">
      <dgm:prSet phldrT="[Tekst]"/>
      <dgm:spPr>
        <a:solidFill>
          <a:srgbClr val="00B050"/>
        </a:solidFill>
      </dgm:spPr>
      <dgm:t>
        <a:bodyPr/>
        <a:lstStyle/>
        <a:p>
          <a:r>
            <a:rPr lang="hr-HR" b="1" dirty="0">
              <a:solidFill>
                <a:schemeClr val="tx1"/>
              </a:solidFill>
            </a:rPr>
            <a:t>KONTROLIRANA UPORABA</a:t>
          </a:r>
        </a:p>
      </dgm:t>
    </dgm:pt>
    <dgm:pt modelId="{AD2A7850-7A31-452B-A8C0-10AA517CE0CF}" type="parTrans" cxnId="{258C3F7D-CA1D-4D5E-813E-FC751D6329EB}">
      <dgm:prSet/>
      <dgm:spPr/>
      <dgm:t>
        <a:bodyPr/>
        <a:lstStyle/>
        <a:p>
          <a:endParaRPr lang="hr-HR"/>
        </a:p>
      </dgm:t>
    </dgm:pt>
    <dgm:pt modelId="{4BDFEE63-282E-48DB-920C-90B03749ADD8}" type="sibTrans" cxnId="{258C3F7D-CA1D-4D5E-813E-FC751D6329EB}">
      <dgm:prSet/>
      <dgm:spPr/>
      <dgm:t>
        <a:bodyPr/>
        <a:lstStyle/>
        <a:p>
          <a:endParaRPr lang="hr-HR"/>
        </a:p>
      </dgm:t>
    </dgm:pt>
    <dgm:pt modelId="{060920EB-2600-413C-AFC3-865652DF8FB3}" type="pres">
      <dgm:prSet presAssocID="{CA79707B-6D2A-4714-8F4B-BBF78FCD49B4}" presName="diagram" presStyleCnt="0">
        <dgm:presLayoutVars>
          <dgm:dir/>
          <dgm:resizeHandles val="exact"/>
        </dgm:presLayoutVars>
      </dgm:prSet>
      <dgm:spPr/>
    </dgm:pt>
    <dgm:pt modelId="{2A5C9136-FBA6-48C9-BC46-88997D63DDD3}" type="pres">
      <dgm:prSet presAssocID="{A762D012-FF87-4251-9C33-615ABF49F84B}" presName="arrow" presStyleLbl="node1" presStyleIdx="0" presStyleCnt="2" custRadScaleRad="67434" custRadScaleInc="192">
        <dgm:presLayoutVars>
          <dgm:bulletEnabled val="1"/>
        </dgm:presLayoutVars>
      </dgm:prSet>
      <dgm:spPr/>
    </dgm:pt>
    <dgm:pt modelId="{3218DDE3-672D-4D8C-9A39-939CF36B4AFC}" type="pres">
      <dgm:prSet presAssocID="{18100A17-0485-467E-96D1-978213C93AE9}" presName="arrow" presStyleLbl="node1" presStyleIdx="1" presStyleCnt="2" custRadScaleRad="86963" custRadScaleInc="-795">
        <dgm:presLayoutVars>
          <dgm:bulletEnabled val="1"/>
        </dgm:presLayoutVars>
      </dgm:prSet>
      <dgm:spPr/>
    </dgm:pt>
  </dgm:ptLst>
  <dgm:cxnLst>
    <dgm:cxn modelId="{64D37B5F-6E05-45BD-8C19-F79C50016890}" type="presOf" srcId="{CA79707B-6D2A-4714-8F4B-BBF78FCD49B4}" destId="{060920EB-2600-413C-AFC3-865652DF8FB3}" srcOrd="0" destOrd="0" presId="urn:microsoft.com/office/officeart/2005/8/layout/arrow5"/>
    <dgm:cxn modelId="{258C3F7D-CA1D-4D5E-813E-FC751D6329EB}" srcId="{CA79707B-6D2A-4714-8F4B-BBF78FCD49B4}" destId="{18100A17-0485-467E-96D1-978213C93AE9}" srcOrd="1" destOrd="0" parTransId="{AD2A7850-7A31-452B-A8C0-10AA517CE0CF}" sibTransId="{4BDFEE63-282E-48DB-920C-90B03749ADD8}"/>
    <dgm:cxn modelId="{3E1AF3AD-5C41-4CCA-A8D9-4C017498A101}" type="presOf" srcId="{18100A17-0485-467E-96D1-978213C93AE9}" destId="{3218DDE3-672D-4D8C-9A39-939CF36B4AFC}" srcOrd="0" destOrd="0" presId="urn:microsoft.com/office/officeart/2005/8/layout/arrow5"/>
    <dgm:cxn modelId="{925569C0-BC99-4282-ADFC-DFF0134B1AD8}" srcId="{CA79707B-6D2A-4714-8F4B-BBF78FCD49B4}" destId="{A762D012-FF87-4251-9C33-615ABF49F84B}" srcOrd="0" destOrd="0" parTransId="{93837A60-377B-4D2F-BAC1-703BE6EB8166}" sibTransId="{7B92EF6A-2985-4ADB-861B-658F984C6259}"/>
    <dgm:cxn modelId="{3B83A3E5-4991-475B-B6FF-37DA12EAE70C}" type="presOf" srcId="{A762D012-FF87-4251-9C33-615ABF49F84B}" destId="{2A5C9136-FBA6-48C9-BC46-88997D63DDD3}" srcOrd="0" destOrd="0" presId="urn:microsoft.com/office/officeart/2005/8/layout/arrow5"/>
    <dgm:cxn modelId="{51F2B7AF-917C-4BD8-8891-A7E6C89EDE27}" type="presParOf" srcId="{060920EB-2600-413C-AFC3-865652DF8FB3}" destId="{2A5C9136-FBA6-48C9-BC46-88997D63DDD3}" srcOrd="0" destOrd="0" presId="urn:microsoft.com/office/officeart/2005/8/layout/arrow5"/>
    <dgm:cxn modelId="{1F89D51C-00C4-403A-917B-73EAC5CACA03}" type="presParOf" srcId="{060920EB-2600-413C-AFC3-865652DF8FB3}" destId="{3218DDE3-672D-4D8C-9A39-939CF36B4AFC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7F5A02-A9EC-421F-8C3A-5D88B6B05FD5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1D62DE2D-ED34-451E-AFA9-B13DB8480A47}">
      <dgm:prSet phldrT="[Text]" custT="1"/>
      <dgm:spPr/>
      <dgm:t>
        <a:bodyPr/>
        <a:lstStyle/>
        <a:p>
          <a:r>
            <a:rPr lang="hr-HR" sz="1600" b="1" dirty="0"/>
            <a:t>SMANJENJE IGRANJA</a:t>
          </a:r>
        </a:p>
        <a:p>
          <a:r>
            <a:rPr lang="hr-HR" sz="1600" b="1" dirty="0"/>
            <a:t>I</a:t>
          </a:r>
        </a:p>
        <a:p>
          <a:r>
            <a:rPr lang="hr-HR" sz="1600" b="1" dirty="0"/>
            <a:t>POVEĆANJE PSIHOLOŠKIH KOMPETENCIJA I KAPACITETA</a:t>
          </a:r>
        </a:p>
      </dgm:t>
    </dgm:pt>
    <dgm:pt modelId="{B1650F4A-80AA-4C1B-8542-F3C10085D06D}" type="parTrans" cxnId="{D30CC6F8-DA1E-4EC9-9030-2D99A6FB988E}">
      <dgm:prSet/>
      <dgm:spPr/>
      <dgm:t>
        <a:bodyPr/>
        <a:lstStyle/>
        <a:p>
          <a:endParaRPr lang="hr-HR"/>
        </a:p>
      </dgm:t>
    </dgm:pt>
    <dgm:pt modelId="{03786956-12D9-44A7-98A0-3643233E8206}" type="sibTrans" cxnId="{D30CC6F8-DA1E-4EC9-9030-2D99A6FB988E}">
      <dgm:prSet/>
      <dgm:spPr/>
      <dgm:t>
        <a:bodyPr/>
        <a:lstStyle/>
        <a:p>
          <a:endParaRPr lang="hr-HR"/>
        </a:p>
      </dgm:t>
    </dgm:pt>
    <dgm:pt modelId="{E22BF40C-FBD9-4896-8837-31A1DAEC356E}">
      <dgm:prSet phldrT="[Text]" custT="1"/>
      <dgm:spPr/>
      <dgm:t>
        <a:bodyPr/>
        <a:lstStyle/>
        <a:p>
          <a:r>
            <a:rPr lang="hr-HR" sz="1600" b="1" dirty="0"/>
            <a:t>ODNOS</a:t>
          </a:r>
        </a:p>
      </dgm:t>
    </dgm:pt>
    <dgm:pt modelId="{A14CE152-138C-4019-B283-903591F12465}" type="parTrans" cxnId="{29BAC7DA-044B-4342-AA84-DEC95A88A2E4}">
      <dgm:prSet/>
      <dgm:spPr/>
      <dgm:t>
        <a:bodyPr/>
        <a:lstStyle/>
        <a:p>
          <a:endParaRPr lang="hr-HR"/>
        </a:p>
      </dgm:t>
    </dgm:pt>
    <dgm:pt modelId="{877B5E09-FB75-48B2-8A01-7A36A0BDBBE6}" type="sibTrans" cxnId="{29BAC7DA-044B-4342-AA84-DEC95A88A2E4}">
      <dgm:prSet/>
      <dgm:spPr/>
      <dgm:t>
        <a:bodyPr/>
        <a:lstStyle/>
        <a:p>
          <a:endParaRPr lang="hr-HR"/>
        </a:p>
      </dgm:t>
    </dgm:pt>
    <dgm:pt modelId="{CBFD1F61-CA7F-4B67-B857-2BEF0E2B8183}">
      <dgm:prSet phldrT="[Text]" custT="1"/>
      <dgm:spPr/>
      <dgm:t>
        <a:bodyPr/>
        <a:lstStyle/>
        <a:p>
          <a:r>
            <a:rPr lang="hr-HR" sz="1600" b="1" dirty="0"/>
            <a:t>OKOLINA</a:t>
          </a:r>
        </a:p>
      </dgm:t>
    </dgm:pt>
    <dgm:pt modelId="{887092AC-3E94-46AB-827A-7C2AE58F86DB}" type="parTrans" cxnId="{0D46D996-0D9F-4DCF-96CB-09F985257CF0}">
      <dgm:prSet/>
      <dgm:spPr/>
      <dgm:t>
        <a:bodyPr/>
        <a:lstStyle/>
        <a:p>
          <a:endParaRPr lang="hr-HR"/>
        </a:p>
      </dgm:t>
    </dgm:pt>
    <dgm:pt modelId="{83275DFA-9A7A-447A-AC8C-DBE68294936B}" type="sibTrans" cxnId="{0D46D996-0D9F-4DCF-96CB-09F985257CF0}">
      <dgm:prSet/>
      <dgm:spPr/>
      <dgm:t>
        <a:bodyPr/>
        <a:lstStyle/>
        <a:p>
          <a:endParaRPr lang="hr-HR"/>
        </a:p>
      </dgm:t>
    </dgm:pt>
    <dgm:pt modelId="{89E4F44A-989D-476E-A944-72F928C55596}" type="pres">
      <dgm:prSet presAssocID="{BE7F5A02-A9EC-421F-8C3A-5D88B6B05FD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41894A5-92FC-4964-8031-319BB089105B}" type="pres">
      <dgm:prSet presAssocID="{1D62DE2D-ED34-451E-AFA9-B13DB8480A47}" presName="gear1" presStyleLbl="node1" presStyleIdx="0" presStyleCnt="3" custLinFactNeighborX="4310" custLinFactNeighborY="1254">
        <dgm:presLayoutVars>
          <dgm:chMax val="1"/>
          <dgm:bulletEnabled val="1"/>
        </dgm:presLayoutVars>
      </dgm:prSet>
      <dgm:spPr/>
    </dgm:pt>
    <dgm:pt modelId="{4F8CDE4D-105F-481A-BB29-A212DD976287}" type="pres">
      <dgm:prSet presAssocID="{1D62DE2D-ED34-451E-AFA9-B13DB8480A47}" presName="gear1srcNode" presStyleLbl="node1" presStyleIdx="0" presStyleCnt="3"/>
      <dgm:spPr/>
    </dgm:pt>
    <dgm:pt modelId="{02D7D796-F5EC-4FEB-BF83-308FA9FA4431}" type="pres">
      <dgm:prSet presAssocID="{1D62DE2D-ED34-451E-AFA9-B13DB8480A47}" presName="gear1dstNode" presStyleLbl="node1" presStyleIdx="0" presStyleCnt="3"/>
      <dgm:spPr/>
    </dgm:pt>
    <dgm:pt modelId="{08826CE2-B853-4D3D-888B-14C50AF4A1C0}" type="pres">
      <dgm:prSet presAssocID="{E22BF40C-FBD9-4896-8837-31A1DAEC356E}" presName="gear2" presStyleLbl="node1" presStyleIdx="1" presStyleCnt="3">
        <dgm:presLayoutVars>
          <dgm:chMax val="1"/>
          <dgm:bulletEnabled val="1"/>
        </dgm:presLayoutVars>
      </dgm:prSet>
      <dgm:spPr/>
    </dgm:pt>
    <dgm:pt modelId="{6BF0024C-ADBB-4F24-9749-25983702F25B}" type="pres">
      <dgm:prSet presAssocID="{E22BF40C-FBD9-4896-8837-31A1DAEC356E}" presName="gear2srcNode" presStyleLbl="node1" presStyleIdx="1" presStyleCnt="3"/>
      <dgm:spPr/>
    </dgm:pt>
    <dgm:pt modelId="{49F55D12-DAA3-4880-8867-3CC287DDF030}" type="pres">
      <dgm:prSet presAssocID="{E22BF40C-FBD9-4896-8837-31A1DAEC356E}" presName="gear2dstNode" presStyleLbl="node1" presStyleIdx="1" presStyleCnt="3"/>
      <dgm:spPr/>
    </dgm:pt>
    <dgm:pt modelId="{3E2F34AA-0EDE-4E1D-81CF-10B9A20A96E7}" type="pres">
      <dgm:prSet presAssocID="{CBFD1F61-CA7F-4B67-B857-2BEF0E2B8183}" presName="gear3" presStyleLbl="node1" presStyleIdx="2" presStyleCnt="3"/>
      <dgm:spPr/>
    </dgm:pt>
    <dgm:pt modelId="{510ABD3E-E26A-4115-9299-E27891CAE60E}" type="pres">
      <dgm:prSet presAssocID="{CBFD1F61-CA7F-4B67-B857-2BEF0E2B8183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1B3C9EB2-1A59-42D8-ABC3-7B2A96DAC564}" type="pres">
      <dgm:prSet presAssocID="{CBFD1F61-CA7F-4B67-B857-2BEF0E2B8183}" presName="gear3srcNode" presStyleLbl="node1" presStyleIdx="2" presStyleCnt="3"/>
      <dgm:spPr/>
    </dgm:pt>
    <dgm:pt modelId="{5EB59EEC-197C-404E-A494-FBD06199ECB6}" type="pres">
      <dgm:prSet presAssocID="{CBFD1F61-CA7F-4B67-B857-2BEF0E2B8183}" presName="gear3dstNode" presStyleLbl="node1" presStyleIdx="2" presStyleCnt="3"/>
      <dgm:spPr/>
    </dgm:pt>
    <dgm:pt modelId="{D2D03851-40A5-47F3-A844-DADA8631F971}" type="pres">
      <dgm:prSet presAssocID="{03786956-12D9-44A7-98A0-3643233E8206}" presName="connector1" presStyleLbl="sibTrans2D1" presStyleIdx="0" presStyleCnt="3"/>
      <dgm:spPr/>
    </dgm:pt>
    <dgm:pt modelId="{3DE20DD8-707A-4844-BA0B-A5C6AB43C40F}" type="pres">
      <dgm:prSet presAssocID="{877B5E09-FB75-48B2-8A01-7A36A0BDBBE6}" presName="connector2" presStyleLbl="sibTrans2D1" presStyleIdx="1" presStyleCnt="3"/>
      <dgm:spPr/>
    </dgm:pt>
    <dgm:pt modelId="{F8FA97D1-33C4-4E36-A032-7D08739E49D8}" type="pres">
      <dgm:prSet presAssocID="{83275DFA-9A7A-447A-AC8C-DBE68294936B}" presName="connector3" presStyleLbl="sibTrans2D1" presStyleIdx="2" presStyleCnt="3"/>
      <dgm:spPr/>
    </dgm:pt>
  </dgm:ptLst>
  <dgm:cxnLst>
    <dgm:cxn modelId="{BEB60913-AE0C-466C-83BF-701C4CB5C9A2}" type="presOf" srcId="{CBFD1F61-CA7F-4B67-B857-2BEF0E2B8183}" destId="{1B3C9EB2-1A59-42D8-ABC3-7B2A96DAC564}" srcOrd="2" destOrd="0" presId="urn:microsoft.com/office/officeart/2005/8/layout/gear1"/>
    <dgm:cxn modelId="{8805A02D-0D3B-4209-B841-7F4E3B4B2514}" type="presOf" srcId="{83275DFA-9A7A-447A-AC8C-DBE68294936B}" destId="{F8FA97D1-33C4-4E36-A032-7D08739E49D8}" srcOrd="0" destOrd="0" presId="urn:microsoft.com/office/officeart/2005/8/layout/gear1"/>
    <dgm:cxn modelId="{048D9B2F-1F65-4507-852E-61CA3BBFE6CB}" type="presOf" srcId="{CBFD1F61-CA7F-4B67-B857-2BEF0E2B8183}" destId="{510ABD3E-E26A-4115-9299-E27891CAE60E}" srcOrd="1" destOrd="0" presId="urn:microsoft.com/office/officeart/2005/8/layout/gear1"/>
    <dgm:cxn modelId="{DA5E603B-0A73-46A0-8547-30AC5BA70A91}" type="presOf" srcId="{1D62DE2D-ED34-451E-AFA9-B13DB8480A47}" destId="{02D7D796-F5EC-4FEB-BF83-308FA9FA4431}" srcOrd="2" destOrd="0" presId="urn:microsoft.com/office/officeart/2005/8/layout/gear1"/>
    <dgm:cxn modelId="{F4C33754-2D4F-4A51-9068-1E994C725B5D}" type="presOf" srcId="{E22BF40C-FBD9-4896-8837-31A1DAEC356E}" destId="{6BF0024C-ADBB-4F24-9749-25983702F25B}" srcOrd="1" destOrd="0" presId="urn:microsoft.com/office/officeart/2005/8/layout/gear1"/>
    <dgm:cxn modelId="{D3D4DE62-AFAD-4E34-9977-4B3153F972C2}" type="presOf" srcId="{E22BF40C-FBD9-4896-8837-31A1DAEC356E}" destId="{08826CE2-B853-4D3D-888B-14C50AF4A1C0}" srcOrd="0" destOrd="0" presId="urn:microsoft.com/office/officeart/2005/8/layout/gear1"/>
    <dgm:cxn modelId="{5FF37E68-EC4A-4E3F-B1B8-45FB9F6852EF}" type="presOf" srcId="{CBFD1F61-CA7F-4B67-B857-2BEF0E2B8183}" destId="{3E2F34AA-0EDE-4E1D-81CF-10B9A20A96E7}" srcOrd="0" destOrd="0" presId="urn:microsoft.com/office/officeart/2005/8/layout/gear1"/>
    <dgm:cxn modelId="{89433977-4297-4D55-A2BC-64C1DE5DC352}" type="presOf" srcId="{1D62DE2D-ED34-451E-AFA9-B13DB8480A47}" destId="{4F8CDE4D-105F-481A-BB29-A212DD976287}" srcOrd="1" destOrd="0" presId="urn:microsoft.com/office/officeart/2005/8/layout/gear1"/>
    <dgm:cxn modelId="{68670981-B7D1-4029-8EA3-E2C9DDE5106F}" type="presOf" srcId="{E22BF40C-FBD9-4896-8837-31A1DAEC356E}" destId="{49F55D12-DAA3-4880-8867-3CC287DDF030}" srcOrd="2" destOrd="0" presId="urn:microsoft.com/office/officeart/2005/8/layout/gear1"/>
    <dgm:cxn modelId="{0D46D996-0D9F-4DCF-96CB-09F985257CF0}" srcId="{BE7F5A02-A9EC-421F-8C3A-5D88B6B05FD5}" destId="{CBFD1F61-CA7F-4B67-B857-2BEF0E2B8183}" srcOrd="2" destOrd="0" parTransId="{887092AC-3E94-46AB-827A-7C2AE58F86DB}" sibTransId="{83275DFA-9A7A-447A-AC8C-DBE68294936B}"/>
    <dgm:cxn modelId="{D91C459B-9630-40A8-86BD-32383AEDE42F}" type="presOf" srcId="{BE7F5A02-A9EC-421F-8C3A-5D88B6B05FD5}" destId="{89E4F44A-989D-476E-A944-72F928C55596}" srcOrd="0" destOrd="0" presId="urn:microsoft.com/office/officeart/2005/8/layout/gear1"/>
    <dgm:cxn modelId="{BB183AB5-A014-4B6B-A44D-0BB3891492DA}" type="presOf" srcId="{03786956-12D9-44A7-98A0-3643233E8206}" destId="{D2D03851-40A5-47F3-A844-DADA8631F971}" srcOrd="0" destOrd="0" presId="urn:microsoft.com/office/officeart/2005/8/layout/gear1"/>
    <dgm:cxn modelId="{158B97C7-D9C1-4AA9-B11A-F43D5601CE88}" type="presOf" srcId="{1D62DE2D-ED34-451E-AFA9-B13DB8480A47}" destId="{C41894A5-92FC-4964-8031-319BB089105B}" srcOrd="0" destOrd="0" presId="urn:microsoft.com/office/officeart/2005/8/layout/gear1"/>
    <dgm:cxn modelId="{88AC1FD4-F031-4873-B1C6-6C1C285BA5CC}" type="presOf" srcId="{877B5E09-FB75-48B2-8A01-7A36A0BDBBE6}" destId="{3DE20DD8-707A-4844-BA0B-A5C6AB43C40F}" srcOrd="0" destOrd="0" presId="urn:microsoft.com/office/officeart/2005/8/layout/gear1"/>
    <dgm:cxn modelId="{3C58C6D4-AFD7-448C-934B-76905F1F0E9B}" type="presOf" srcId="{CBFD1F61-CA7F-4B67-B857-2BEF0E2B8183}" destId="{5EB59EEC-197C-404E-A494-FBD06199ECB6}" srcOrd="3" destOrd="0" presId="urn:microsoft.com/office/officeart/2005/8/layout/gear1"/>
    <dgm:cxn modelId="{29BAC7DA-044B-4342-AA84-DEC95A88A2E4}" srcId="{BE7F5A02-A9EC-421F-8C3A-5D88B6B05FD5}" destId="{E22BF40C-FBD9-4896-8837-31A1DAEC356E}" srcOrd="1" destOrd="0" parTransId="{A14CE152-138C-4019-B283-903591F12465}" sibTransId="{877B5E09-FB75-48B2-8A01-7A36A0BDBBE6}"/>
    <dgm:cxn modelId="{D30CC6F8-DA1E-4EC9-9030-2D99A6FB988E}" srcId="{BE7F5A02-A9EC-421F-8C3A-5D88B6B05FD5}" destId="{1D62DE2D-ED34-451E-AFA9-B13DB8480A47}" srcOrd="0" destOrd="0" parTransId="{B1650F4A-80AA-4C1B-8542-F3C10085D06D}" sibTransId="{03786956-12D9-44A7-98A0-3643233E8206}"/>
    <dgm:cxn modelId="{358BEE26-2441-40D9-B7D2-B4359DE0E897}" type="presParOf" srcId="{89E4F44A-989D-476E-A944-72F928C55596}" destId="{C41894A5-92FC-4964-8031-319BB089105B}" srcOrd="0" destOrd="0" presId="urn:microsoft.com/office/officeart/2005/8/layout/gear1"/>
    <dgm:cxn modelId="{B5651A9E-4A4E-45F6-9EA6-58A061400BBC}" type="presParOf" srcId="{89E4F44A-989D-476E-A944-72F928C55596}" destId="{4F8CDE4D-105F-481A-BB29-A212DD976287}" srcOrd="1" destOrd="0" presId="urn:microsoft.com/office/officeart/2005/8/layout/gear1"/>
    <dgm:cxn modelId="{73FE9858-1F0B-4167-8F61-2CABE132AB67}" type="presParOf" srcId="{89E4F44A-989D-476E-A944-72F928C55596}" destId="{02D7D796-F5EC-4FEB-BF83-308FA9FA4431}" srcOrd="2" destOrd="0" presId="urn:microsoft.com/office/officeart/2005/8/layout/gear1"/>
    <dgm:cxn modelId="{1826EDEE-D54E-4FE2-92B3-69192B231F6A}" type="presParOf" srcId="{89E4F44A-989D-476E-A944-72F928C55596}" destId="{08826CE2-B853-4D3D-888B-14C50AF4A1C0}" srcOrd="3" destOrd="0" presId="urn:microsoft.com/office/officeart/2005/8/layout/gear1"/>
    <dgm:cxn modelId="{F69E06DF-7008-44B3-9793-5360E3DC29A8}" type="presParOf" srcId="{89E4F44A-989D-476E-A944-72F928C55596}" destId="{6BF0024C-ADBB-4F24-9749-25983702F25B}" srcOrd="4" destOrd="0" presId="urn:microsoft.com/office/officeart/2005/8/layout/gear1"/>
    <dgm:cxn modelId="{0FBD4313-B404-4C7B-9284-FBB1231CD29D}" type="presParOf" srcId="{89E4F44A-989D-476E-A944-72F928C55596}" destId="{49F55D12-DAA3-4880-8867-3CC287DDF030}" srcOrd="5" destOrd="0" presId="urn:microsoft.com/office/officeart/2005/8/layout/gear1"/>
    <dgm:cxn modelId="{CE3B34A9-6BC5-4C44-99AC-AAFA80BFDC34}" type="presParOf" srcId="{89E4F44A-989D-476E-A944-72F928C55596}" destId="{3E2F34AA-0EDE-4E1D-81CF-10B9A20A96E7}" srcOrd="6" destOrd="0" presId="urn:microsoft.com/office/officeart/2005/8/layout/gear1"/>
    <dgm:cxn modelId="{5B307FD3-626B-4B7A-A83D-DE8D463FB41F}" type="presParOf" srcId="{89E4F44A-989D-476E-A944-72F928C55596}" destId="{510ABD3E-E26A-4115-9299-E27891CAE60E}" srcOrd="7" destOrd="0" presId="urn:microsoft.com/office/officeart/2005/8/layout/gear1"/>
    <dgm:cxn modelId="{46CD9DBB-3FD9-4EEA-A198-F0E64CD0B66E}" type="presParOf" srcId="{89E4F44A-989D-476E-A944-72F928C55596}" destId="{1B3C9EB2-1A59-42D8-ABC3-7B2A96DAC564}" srcOrd="8" destOrd="0" presId="urn:microsoft.com/office/officeart/2005/8/layout/gear1"/>
    <dgm:cxn modelId="{EA76E790-B0CC-4E51-B649-D588D283CE2B}" type="presParOf" srcId="{89E4F44A-989D-476E-A944-72F928C55596}" destId="{5EB59EEC-197C-404E-A494-FBD06199ECB6}" srcOrd="9" destOrd="0" presId="urn:microsoft.com/office/officeart/2005/8/layout/gear1"/>
    <dgm:cxn modelId="{7AF09BF0-8EE4-43F0-B15F-B3107018FDB0}" type="presParOf" srcId="{89E4F44A-989D-476E-A944-72F928C55596}" destId="{D2D03851-40A5-47F3-A844-DADA8631F971}" srcOrd="10" destOrd="0" presId="urn:microsoft.com/office/officeart/2005/8/layout/gear1"/>
    <dgm:cxn modelId="{1E24AA4B-5A02-4ACD-ACFF-E4AB49A8C549}" type="presParOf" srcId="{89E4F44A-989D-476E-A944-72F928C55596}" destId="{3DE20DD8-707A-4844-BA0B-A5C6AB43C40F}" srcOrd="11" destOrd="0" presId="urn:microsoft.com/office/officeart/2005/8/layout/gear1"/>
    <dgm:cxn modelId="{1E2B8B9A-1305-4B37-B9E5-2E284CCB7750}" type="presParOf" srcId="{89E4F44A-989D-476E-A944-72F928C55596}" destId="{F8FA97D1-33C4-4E36-A032-7D08739E49D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7AB2404-780D-4A9D-99DB-0089617CE87D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DEB08F2-AFA6-4313-9529-058E29A28274}">
      <dgm:prSet/>
      <dgm:spPr/>
      <dgm:t>
        <a:bodyPr/>
        <a:lstStyle/>
        <a:p>
          <a:r>
            <a:rPr lang="hr-HR" b="1" dirty="0">
              <a:solidFill>
                <a:schemeClr val="tx1"/>
              </a:solidFill>
            </a:rPr>
            <a:t>ZAŠTO JA?</a:t>
          </a:r>
          <a:endParaRPr lang="en-US" b="1" dirty="0">
            <a:solidFill>
              <a:schemeClr val="tx1"/>
            </a:solidFill>
          </a:endParaRPr>
        </a:p>
      </dgm:t>
    </dgm:pt>
    <dgm:pt modelId="{4EC538C1-4D9B-4DFC-BE55-5392AFCFEA64}" type="parTrans" cxnId="{5AEDEF1E-41BC-4C84-9427-B0854A096677}">
      <dgm:prSet/>
      <dgm:spPr/>
      <dgm:t>
        <a:bodyPr/>
        <a:lstStyle/>
        <a:p>
          <a:endParaRPr lang="en-US" b="1" dirty="0">
            <a:solidFill>
              <a:schemeClr val="tx1"/>
            </a:solidFill>
          </a:endParaRPr>
        </a:p>
      </dgm:t>
    </dgm:pt>
    <dgm:pt modelId="{5D0F8FD6-B471-4AC0-B502-3BC4C962F0E7}" type="sibTrans" cxnId="{5AEDEF1E-41BC-4C84-9427-B0854A096677}">
      <dgm:prSet/>
      <dgm:spPr/>
      <dgm:t>
        <a:bodyPr/>
        <a:lstStyle/>
        <a:p>
          <a:endParaRPr lang="en-US" b="1" dirty="0">
            <a:solidFill>
              <a:schemeClr val="tx1"/>
            </a:solidFill>
          </a:endParaRPr>
        </a:p>
      </dgm:t>
    </dgm:pt>
    <dgm:pt modelId="{CDFC0C17-7CBB-4868-8052-DB7B30ECD2D1}">
      <dgm:prSet/>
      <dgm:spPr/>
      <dgm:t>
        <a:bodyPr/>
        <a:lstStyle/>
        <a:p>
          <a:r>
            <a:rPr lang="hr-HR" b="1" dirty="0">
              <a:solidFill>
                <a:schemeClr val="tx1"/>
              </a:solidFill>
            </a:rPr>
            <a:t>ŠTO MI JE INTERNET NUDIO?</a:t>
          </a:r>
          <a:endParaRPr lang="en-US" b="1" dirty="0">
            <a:solidFill>
              <a:schemeClr val="tx1"/>
            </a:solidFill>
          </a:endParaRPr>
        </a:p>
      </dgm:t>
    </dgm:pt>
    <dgm:pt modelId="{1F87BC40-0E91-4083-924A-04439CDF5D18}" type="parTrans" cxnId="{853A454F-6E0C-4926-9520-9CD8100C983D}">
      <dgm:prSet/>
      <dgm:spPr/>
      <dgm:t>
        <a:bodyPr/>
        <a:lstStyle/>
        <a:p>
          <a:endParaRPr lang="en-US" b="1" dirty="0">
            <a:solidFill>
              <a:schemeClr val="tx1"/>
            </a:solidFill>
          </a:endParaRPr>
        </a:p>
      </dgm:t>
    </dgm:pt>
    <dgm:pt modelId="{041ABB3A-7E7A-45E4-93FB-EB69D986301E}" type="sibTrans" cxnId="{853A454F-6E0C-4926-9520-9CD8100C983D}">
      <dgm:prSet/>
      <dgm:spPr/>
      <dgm:t>
        <a:bodyPr/>
        <a:lstStyle/>
        <a:p>
          <a:endParaRPr lang="en-US" b="1" dirty="0">
            <a:solidFill>
              <a:schemeClr val="tx1"/>
            </a:solidFill>
          </a:endParaRPr>
        </a:p>
      </dgm:t>
    </dgm:pt>
    <dgm:pt modelId="{2C894380-CB09-437C-88A7-8880BE12BEB0}">
      <dgm:prSet/>
      <dgm:spPr/>
      <dgm:t>
        <a:bodyPr/>
        <a:lstStyle/>
        <a:p>
          <a:r>
            <a:rPr lang="hr-HR" b="1" dirty="0">
              <a:solidFill>
                <a:schemeClr val="tx1"/>
              </a:solidFill>
            </a:rPr>
            <a:t>ZAŠTO SAM IMAO/IMALA POTREBU ZA TIME?</a:t>
          </a:r>
          <a:endParaRPr lang="en-US" b="1" dirty="0">
            <a:solidFill>
              <a:schemeClr val="tx1"/>
            </a:solidFill>
          </a:endParaRPr>
        </a:p>
      </dgm:t>
    </dgm:pt>
    <dgm:pt modelId="{3F376A70-17A1-4824-9AA8-C820478960CC}" type="parTrans" cxnId="{2E7245B4-513E-4262-9CBA-057AC0E4001E}">
      <dgm:prSet/>
      <dgm:spPr/>
      <dgm:t>
        <a:bodyPr/>
        <a:lstStyle/>
        <a:p>
          <a:endParaRPr lang="en-US" b="1" dirty="0">
            <a:solidFill>
              <a:schemeClr val="tx1"/>
            </a:solidFill>
          </a:endParaRPr>
        </a:p>
      </dgm:t>
    </dgm:pt>
    <dgm:pt modelId="{CD934E10-4EB1-469A-BD84-58862B8D9C6A}" type="sibTrans" cxnId="{2E7245B4-513E-4262-9CBA-057AC0E4001E}">
      <dgm:prSet/>
      <dgm:spPr/>
      <dgm:t>
        <a:bodyPr/>
        <a:lstStyle/>
        <a:p>
          <a:endParaRPr lang="en-US" b="1" dirty="0">
            <a:solidFill>
              <a:schemeClr val="tx1"/>
            </a:solidFill>
          </a:endParaRPr>
        </a:p>
      </dgm:t>
    </dgm:pt>
    <dgm:pt modelId="{68414084-68B6-41A2-88CA-22023911C8D5}" type="pres">
      <dgm:prSet presAssocID="{47AB2404-780D-4A9D-99DB-0089617CE87D}" presName="linear" presStyleCnt="0">
        <dgm:presLayoutVars>
          <dgm:dir/>
          <dgm:animLvl val="lvl"/>
          <dgm:resizeHandles val="exact"/>
        </dgm:presLayoutVars>
      </dgm:prSet>
      <dgm:spPr/>
    </dgm:pt>
    <dgm:pt modelId="{2B3B54F2-E0AD-45DA-B0FB-3B4C8C70E9BE}" type="pres">
      <dgm:prSet presAssocID="{8DEB08F2-AFA6-4313-9529-058E29A28274}" presName="parentLin" presStyleCnt="0"/>
      <dgm:spPr/>
    </dgm:pt>
    <dgm:pt modelId="{5F994FC6-864B-4C11-9855-F0E4816F648C}" type="pres">
      <dgm:prSet presAssocID="{8DEB08F2-AFA6-4313-9529-058E29A28274}" presName="parentLeftMargin" presStyleLbl="node1" presStyleIdx="0" presStyleCnt="3"/>
      <dgm:spPr/>
    </dgm:pt>
    <dgm:pt modelId="{369001E0-AFB8-4205-9285-BCE267B7DF4C}" type="pres">
      <dgm:prSet presAssocID="{8DEB08F2-AFA6-4313-9529-058E29A2827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169AE9D-4D7D-4CE7-9261-77BC8C91B20A}" type="pres">
      <dgm:prSet presAssocID="{8DEB08F2-AFA6-4313-9529-058E29A28274}" presName="negativeSpace" presStyleCnt="0"/>
      <dgm:spPr/>
    </dgm:pt>
    <dgm:pt modelId="{C16B6E8E-CDEA-462C-81F8-F99EB2817D05}" type="pres">
      <dgm:prSet presAssocID="{8DEB08F2-AFA6-4313-9529-058E29A28274}" presName="childText" presStyleLbl="conFgAcc1" presStyleIdx="0" presStyleCnt="3">
        <dgm:presLayoutVars>
          <dgm:bulletEnabled val="1"/>
        </dgm:presLayoutVars>
      </dgm:prSet>
      <dgm:spPr/>
    </dgm:pt>
    <dgm:pt modelId="{349674CE-9220-444F-A4D7-3FA242EE7674}" type="pres">
      <dgm:prSet presAssocID="{5D0F8FD6-B471-4AC0-B502-3BC4C962F0E7}" presName="spaceBetweenRectangles" presStyleCnt="0"/>
      <dgm:spPr/>
    </dgm:pt>
    <dgm:pt modelId="{A6631509-F6FC-48BC-A6B5-4CF3EFB58536}" type="pres">
      <dgm:prSet presAssocID="{CDFC0C17-7CBB-4868-8052-DB7B30ECD2D1}" presName="parentLin" presStyleCnt="0"/>
      <dgm:spPr/>
    </dgm:pt>
    <dgm:pt modelId="{22737AF6-108C-4109-932B-19F1FEDA0475}" type="pres">
      <dgm:prSet presAssocID="{CDFC0C17-7CBB-4868-8052-DB7B30ECD2D1}" presName="parentLeftMargin" presStyleLbl="node1" presStyleIdx="0" presStyleCnt="3"/>
      <dgm:spPr/>
    </dgm:pt>
    <dgm:pt modelId="{E7183198-63F5-4CAD-AF50-E438E0E30E12}" type="pres">
      <dgm:prSet presAssocID="{CDFC0C17-7CBB-4868-8052-DB7B30ECD2D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7536492-910F-42C7-BA76-AC7BA50CC97D}" type="pres">
      <dgm:prSet presAssocID="{CDFC0C17-7CBB-4868-8052-DB7B30ECD2D1}" presName="negativeSpace" presStyleCnt="0"/>
      <dgm:spPr/>
    </dgm:pt>
    <dgm:pt modelId="{D78ECDB5-361C-45FF-AA01-4FFF35309651}" type="pres">
      <dgm:prSet presAssocID="{CDFC0C17-7CBB-4868-8052-DB7B30ECD2D1}" presName="childText" presStyleLbl="conFgAcc1" presStyleIdx="1" presStyleCnt="3">
        <dgm:presLayoutVars>
          <dgm:bulletEnabled val="1"/>
        </dgm:presLayoutVars>
      </dgm:prSet>
      <dgm:spPr/>
    </dgm:pt>
    <dgm:pt modelId="{AB69EAE2-5F45-4C7D-A2F6-434F9D324779}" type="pres">
      <dgm:prSet presAssocID="{041ABB3A-7E7A-45E4-93FB-EB69D986301E}" presName="spaceBetweenRectangles" presStyleCnt="0"/>
      <dgm:spPr/>
    </dgm:pt>
    <dgm:pt modelId="{5E8AC462-64CF-492D-95E6-520FD29974E3}" type="pres">
      <dgm:prSet presAssocID="{2C894380-CB09-437C-88A7-8880BE12BEB0}" presName="parentLin" presStyleCnt="0"/>
      <dgm:spPr/>
    </dgm:pt>
    <dgm:pt modelId="{6B55DF0E-0A55-41C7-B48D-2909A4C856E2}" type="pres">
      <dgm:prSet presAssocID="{2C894380-CB09-437C-88A7-8880BE12BEB0}" presName="parentLeftMargin" presStyleLbl="node1" presStyleIdx="1" presStyleCnt="3"/>
      <dgm:spPr/>
    </dgm:pt>
    <dgm:pt modelId="{2924CAA5-82D0-4A75-B880-1995E5ACE164}" type="pres">
      <dgm:prSet presAssocID="{2C894380-CB09-437C-88A7-8880BE12BEB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1DC5E32-E2B7-4438-B235-E0E39C5BFE0D}" type="pres">
      <dgm:prSet presAssocID="{2C894380-CB09-437C-88A7-8880BE12BEB0}" presName="negativeSpace" presStyleCnt="0"/>
      <dgm:spPr/>
    </dgm:pt>
    <dgm:pt modelId="{D43C1E55-F270-4E91-9B73-84C8AA6481A3}" type="pres">
      <dgm:prSet presAssocID="{2C894380-CB09-437C-88A7-8880BE12BEB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AEDEF1E-41BC-4C84-9427-B0854A096677}" srcId="{47AB2404-780D-4A9D-99DB-0089617CE87D}" destId="{8DEB08F2-AFA6-4313-9529-058E29A28274}" srcOrd="0" destOrd="0" parTransId="{4EC538C1-4D9B-4DFC-BE55-5392AFCFEA64}" sibTransId="{5D0F8FD6-B471-4AC0-B502-3BC4C962F0E7}"/>
    <dgm:cxn modelId="{6C0AB22E-063C-4F74-8B06-68C6A0DD68A1}" type="presOf" srcId="{8DEB08F2-AFA6-4313-9529-058E29A28274}" destId="{369001E0-AFB8-4205-9285-BCE267B7DF4C}" srcOrd="1" destOrd="0" presId="urn:microsoft.com/office/officeart/2005/8/layout/list1"/>
    <dgm:cxn modelId="{1866CD2E-6419-45CA-9D04-B483B1ACF955}" type="presOf" srcId="{2C894380-CB09-437C-88A7-8880BE12BEB0}" destId="{2924CAA5-82D0-4A75-B880-1995E5ACE164}" srcOrd="1" destOrd="0" presId="urn:microsoft.com/office/officeart/2005/8/layout/list1"/>
    <dgm:cxn modelId="{8778E136-C482-49E9-AEFE-AD2EEEE8975C}" type="presOf" srcId="{47AB2404-780D-4A9D-99DB-0089617CE87D}" destId="{68414084-68B6-41A2-88CA-22023911C8D5}" srcOrd="0" destOrd="0" presId="urn:microsoft.com/office/officeart/2005/8/layout/list1"/>
    <dgm:cxn modelId="{2F19104B-3682-4BDD-8615-E5D64456627D}" type="presOf" srcId="{8DEB08F2-AFA6-4313-9529-058E29A28274}" destId="{5F994FC6-864B-4C11-9855-F0E4816F648C}" srcOrd="0" destOrd="0" presId="urn:microsoft.com/office/officeart/2005/8/layout/list1"/>
    <dgm:cxn modelId="{853A454F-6E0C-4926-9520-9CD8100C983D}" srcId="{47AB2404-780D-4A9D-99DB-0089617CE87D}" destId="{CDFC0C17-7CBB-4868-8052-DB7B30ECD2D1}" srcOrd="1" destOrd="0" parTransId="{1F87BC40-0E91-4083-924A-04439CDF5D18}" sibTransId="{041ABB3A-7E7A-45E4-93FB-EB69D986301E}"/>
    <dgm:cxn modelId="{D8FB3A54-F2FA-435B-84EB-B8D16BD1CA6F}" type="presOf" srcId="{CDFC0C17-7CBB-4868-8052-DB7B30ECD2D1}" destId="{22737AF6-108C-4109-932B-19F1FEDA0475}" srcOrd="0" destOrd="0" presId="urn:microsoft.com/office/officeart/2005/8/layout/list1"/>
    <dgm:cxn modelId="{2E7245B4-513E-4262-9CBA-057AC0E4001E}" srcId="{47AB2404-780D-4A9D-99DB-0089617CE87D}" destId="{2C894380-CB09-437C-88A7-8880BE12BEB0}" srcOrd="2" destOrd="0" parTransId="{3F376A70-17A1-4824-9AA8-C820478960CC}" sibTransId="{CD934E10-4EB1-469A-BD84-58862B8D9C6A}"/>
    <dgm:cxn modelId="{4EAD00C0-85F7-4A71-BB55-481F46C460BA}" type="presOf" srcId="{2C894380-CB09-437C-88A7-8880BE12BEB0}" destId="{6B55DF0E-0A55-41C7-B48D-2909A4C856E2}" srcOrd="0" destOrd="0" presId="urn:microsoft.com/office/officeart/2005/8/layout/list1"/>
    <dgm:cxn modelId="{CEEC25FB-02CE-4613-95A8-3ACFD9FD03E6}" type="presOf" srcId="{CDFC0C17-7CBB-4868-8052-DB7B30ECD2D1}" destId="{E7183198-63F5-4CAD-AF50-E438E0E30E12}" srcOrd="1" destOrd="0" presId="urn:microsoft.com/office/officeart/2005/8/layout/list1"/>
    <dgm:cxn modelId="{4AB21BAE-E6C6-4A60-B7A2-F97E6FE1EB21}" type="presParOf" srcId="{68414084-68B6-41A2-88CA-22023911C8D5}" destId="{2B3B54F2-E0AD-45DA-B0FB-3B4C8C70E9BE}" srcOrd="0" destOrd="0" presId="urn:microsoft.com/office/officeart/2005/8/layout/list1"/>
    <dgm:cxn modelId="{B778807D-4D76-47E0-92A6-F20FC6112D3D}" type="presParOf" srcId="{2B3B54F2-E0AD-45DA-B0FB-3B4C8C70E9BE}" destId="{5F994FC6-864B-4C11-9855-F0E4816F648C}" srcOrd="0" destOrd="0" presId="urn:microsoft.com/office/officeart/2005/8/layout/list1"/>
    <dgm:cxn modelId="{AF642777-8779-427E-BD70-D751765A6A28}" type="presParOf" srcId="{2B3B54F2-E0AD-45DA-B0FB-3B4C8C70E9BE}" destId="{369001E0-AFB8-4205-9285-BCE267B7DF4C}" srcOrd="1" destOrd="0" presId="urn:microsoft.com/office/officeart/2005/8/layout/list1"/>
    <dgm:cxn modelId="{457A475A-0CA4-47C8-9726-1F31B5346F4E}" type="presParOf" srcId="{68414084-68B6-41A2-88CA-22023911C8D5}" destId="{A169AE9D-4D7D-4CE7-9261-77BC8C91B20A}" srcOrd="1" destOrd="0" presId="urn:microsoft.com/office/officeart/2005/8/layout/list1"/>
    <dgm:cxn modelId="{49226147-A385-43A8-956D-5BA1FAEC7338}" type="presParOf" srcId="{68414084-68B6-41A2-88CA-22023911C8D5}" destId="{C16B6E8E-CDEA-462C-81F8-F99EB2817D05}" srcOrd="2" destOrd="0" presId="urn:microsoft.com/office/officeart/2005/8/layout/list1"/>
    <dgm:cxn modelId="{1C71433A-E427-4F35-90D6-58F6C1C6E23C}" type="presParOf" srcId="{68414084-68B6-41A2-88CA-22023911C8D5}" destId="{349674CE-9220-444F-A4D7-3FA242EE7674}" srcOrd="3" destOrd="0" presId="urn:microsoft.com/office/officeart/2005/8/layout/list1"/>
    <dgm:cxn modelId="{2876B09C-F960-40D8-B926-0AD358A6C4D9}" type="presParOf" srcId="{68414084-68B6-41A2-88CA-22023911C8D5}" destId="{A6631509-F6FC-48BC-A6B5-4CF3EFB58536}" srcOrd="4" destOrd="0" presId="urn:microsoft.com/office/officeart/2005/8/layout/list1"/>
    <dgm:cxn modelId="{60A6E401-F3F5-4643-9A24-A358B1B5443D}" type="presParOf" srcId="{A6631509-F6FC-48BC-A6B5-4CF3EFB58536}" destId="{22737AF6-108C-4109-932B-19F1FEDA0475}" srcOrd="0" destOrd="0" presId="urn:microsoft.com/office/officeart/2005/8/layout/list1"/>
    <dgm:cxn modelId="{4AEC56E4-FF21-433C-91C7-178527E27794}" type="presParOf" srcId="{A6631509-F6FC-48BC-A6B5-4CF3EFB58536}" destId="{E7183198-63F5-4CAD-AF50-E438E0E30E12}" srcOrd="1" destOrd="0" presId="urn:microsoft.com/office/officeart/2005/8/layout/list1"/>
    <dgm:cxn modelId="{8CE00BE7-8A75-4846-918A-456873DBA169}" type="presParOf" srcId="{68414084-68B6-41A2-88CA-22023911C8D5}" destId="{77536492-910F-42C7-BA76-AC7BA50CC97D}" srcOrd="5" destOrd="0" presId="urn:microsoft.com/office/officeart/2005/8/layout/list1"/>
    <dgm:cxn modelId="{F49E4E39-679C-4C25-8222-12468EB26EBD}" type="presParOf" srcId="{68414084-68B6-41A2-88CA-22023911C8D5}" destId="{D78ECDB5-361C-45FF-AA01-4FFF35309651}" srcOrd="6" destOrd="0" presId="urn:microsoft.com/office/officeart/2005/8/layout/list1"/>
    <dgm:cxn modelId="{3C3B734A-95BD-4EEE-BEA8-1CA59B06027B}" type="presParOf" srcId="{68414084-68B6-41A2-88CA-22023911C8D5}" destId="{AB69EAE2-5F45-4C7D-A2F6-434F9D324779}" srcOrd="7" destOrd="0" presId="urn:microsoft.com/office/officeart/2005/8/layout/list1"/>
    <dgm:cxn modelId="{498A5AEE-45F3-4298-A58C-E5E5A23D5290}" type="presParOf" srcId="{68414084-68B6-41A2-88CA-22023911C8D5}" destId="{5E8AC462-64CF-492D-95E6-520FD29974E3}" srcOrd="8" destOrd="0" presId="urn:microsoft.com/office/officeart/2005/8/layout/list1"/>
    <dgm:cxn modelId="{ACB8D357-9247-4324-8921-B338BFDCEB46}" type="presParOf" srcId="{5E8AC462-64CF-492D-95E6-520FD29974E3}" destId="{6B55DF0E-0A55-41C7-B48D-2909A4C856E2}" srcOrd="0" destOrd="0" presId="urn:microsoft.com/office/officeart/2005/8/layout/list1"/>
    <dgm:cxn modelId="{B474AD37-16E7-4AC3-A4BD-95660E39A3E7}" type="presParOf" srcId="{5E8AC462-64CF-492D-95E6-520FD29974E3}" destId="{2924CAA5-82D0-4A75-B880-1995E5ACE164}" srcOrd="1" destOrd="0" presId="urn:microsoft.com/office/officeart/2005/8/layout/list1"/>
    <dgm:cxn modelId="{5CEB5B97-E57F-43D4-9138-1CFC68F200D4}" type="presParOf" srcId="{68414084-68B6-41A2-88CA-22023911C8D5}" destId="{81DC5E32-E2B7-4438-B235-E0E39C5BFE0D}" srcOrd="9" destOrd="0" presId="urn:microsoft.com/office/officeart/2005/8/layout/list1"/>
    <dgm:cxn modelId="{0938FD57-B462-4DD1-9EB0-40864071FAA9}" type="presParOf" srcId="{68414084-68B6-41A2-88CA-22023911C8D5}" destId="{D43C1E55-F270-4E91-9B73-84C8AA6481A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A1E569-C9DA-4F48-BFFD-E4BCEE062EFE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B1211E88-2EB5-482C-A899-754BBFDFC0AB}">
      <dgm:prSet phldrT="[Tekst]"/>
      <dgm:spPr/>
      <dgm:t>
        <a:bodyPr/>
        <a:lstStyle/>
        <a:p>
          <a:r>
            <a:rPr lang="hr-HR"/>
            <a:t>Znanje</a:t>
          </a:r>
          <a:endParaRPr lang="hr-HR" dirty="0"/>
        </a:p>
      </dgm:t>
    </dgm:pt>
    <dgm:pt modelId="{5F4343BA-61C1-44E6-8845-A03004A5D04F}" type="parTrans" cxnId="{0DF5DFE4-115B-419C-9C34-1B06DE945685}">
      <dgm:prSet/>
      <dgm:spPr/>
      <dgm:t>
        <a:bodyPr/>
        <a:lstStyle/>
        <a:p>
          <a:endParaRPr lang="hr-HR"/>
        </a:p>
      </dgm:t>
    </dgm:pt>
    <dgm:pt modelId="{8942A900-8005-450D-93AE-2C8DE7598BC7}" type="sibTrans" cxnId="{0DF5DFE4-115B-419C-9C34-1B06DE945685}">
      <dgm:prSet/>
      <dgm:spPr/>
      <dgm:t>
        <a:bodyPr/>
        <a:lstStyle/>
        <a:p>
          <a:endParaRPr lang="hr-HR"/>
        </a:p>
      </dgm:t>
    </dgm:pt>
    <dgm:pt modelId="{AD1B950B-EFF9-48E6-B9AE-309A4C411C7D}">
      <dgm:prSet phldrT="[Tekst]"/>
      <dgm:spPr/>
      <dgm:t>
        <a:bodyPr/>
        <a:lstStyle/>
        <a:p>
          <a:r>
            <a:rPr lang="hr-HR" dirty="0"/>
            <a:t>Vještine</a:t>
          </a:r>
        </a:p>
      </dgm:t>
    </dgm:pt>
    <dgm:pt modelId="{2F937A30-F3C7-4A5B-8438-07F4D589B9A5}" type="parTrans" cxnId="{B17BE236-9870-497F-99F9-53A5712DDA07}">
      <dgm:prSet/>
      <dgm:spPr/>
      <dgm:t>
        <a:bodyPr/>
        <a:lstStyle/>
        <a:p>
          <a:endParaRPr lang="hr-HR"/>
        </a:p>
      </dgm:t>
    </dgm:pt>
    <dgm:pt modelId="{8D89871A-DA3E-4742-BF80-2A377B993DFF}" type="sibTrans" cxnId="{B17BE236-9870-497F-99F9-53A5712DDA07}">
      <dgm:prSet/>
      <dgm:spPr/>
      <dgm:t>
        <a:bodyPr/>
        <a:lstStyle/>
        <a:p>
          <a:endParaRPr lang="hr-HR"/>
        </a:p>
      </dgm:t>
    </dgm:pt>
    <dgm:pt modelId="{E4029D59-8DA7-493F-BACA-6C10FF653B02}">
      <dgm:prSet phldrT="[Tekst]"/>
      <dgm:spPr/>
      <dgm:t>
        <a:bodyPr/>
        <a:lstStyle/>
        <a:p>
          <a:r>
            <a:rPr lang="hr-HR" dirty="0"/>
            <a:t>Stavovi</a:t>
          </a:r>
        </a:p>
      </dgm:t>
    </dgm:pt>
    <dgm:pt modelId="{0111602D-053A-415D-9A04-B9630FFCFD91}" type="parTrans" cxnId="{93D75792-A447-4219-876A-E8C3C9344055}">
      <dgm:prSet/>
      <dgm:spPr/>
      <dgm:t>
        <a:bodyPr/>
        <a:lstStyle/>
        <a:p>
          <a:endParaRPr lang="hr-HR"/>
        </a:p>
      </dgm:t>
    </dgm:pt>
    <dgm:pt modelId="{9F7F27E0-0A3B-4851-8679-A2255C375B38}" type="sibTrans" cxnId="{93D75792-A447-4219-876A-E8C3C9344055}">
      <dgm:prSet/>
      <dgm:spPr/>
      <dgm:t>
        <a:bodyPr/>
        <a:lstStyle/>
        <a:p>
          <a:endParaRPr lang="hr-HR"/>
        </a:p>
      </dgm:t>
    </dgm:pt>
    <dgm:pt modelId="{13989D7A-D48D-4ECF-9CBE-914B2CBCB635}" type="pres">
      <dgm:prSet presAssocID="{40A1E569-C9DA-4F48-BFFD-E4BCEE062EFE}" presName="Name0" presStyleCnt="0">
        <dgm:presLayoutVars>
          <dgm:chMax/>
          <dgm:chPref/>
          <dgm:dir/>
          <dgm:animLvl val="lvl"/>
        </dgm:presLayoutVars>
      </dgm:prSet>
      <dgm:spPr/>
    </dgm:pt>
    <dgm:pt modelId="{7746F44B-C519-4649-91BB-9143D344A705}" type="pres">
      <dgm:prSet presAssocID="{B1211E88-2EB5-482C-A899-754BBFDFC0AB}" presName="composite" presStyleCnt="0"/>
      <dgm:spPr/>
    </dgm:pt>
    <dgm:pt modelId="{B8C04CBB-B67A-4CCF-B2B5-299CEB9A49CC}" type="pres">
      <dgm:prSet presAssocID="{B1211E88-2EB5-482C-A899-754BBFDFC0AB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3158E282-66EF-427B-AF4A-FAADC5AA5879}" type="pres">
      <dgm:prSet presAssocID="{B1211E88-2EB5-482C-A899-754BBFDFC0AB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D484C882-99B7-46E2-99C0-277C718283E8}" type="pres">
      <dgm:prSet presAssocID="{B1211E88-2EB5-482C-A899-754BBFDFC0AB}" presName="BalanceSpacing" presStyleCnt="0"/>
      <dgm:spPr/>
    </dgm:pt>
    <dgm:pt modelId="{F8435F13-46F3-4553-8A55-FEDF8518E1E0}" type="pres">
      <dgm:prSet presAssocID="{B1211E88-2EB5-482C-A899-754BBFDFC0AB}" presName="BalanceSpacing1" presStyleCnt="0"/>
      <dgm:spPr/>
    </dgm:pt>
    <dgm:pt modelId="{CAE49A96-F2B9-42CE-AB33-181B17066D0B}" type="pres">
      <dgm:prSet presAssocID="{8942A900-8005-450D-93AE-2C8DE7598BC7}" presName="Accent1Text" presStyleLbl="node1" presStyleIdx="1" presStyleCnt="6" custLinFactNeighborY="0"/>
      <dgm:spPr/>
    </dgm:pt>
    <dgm:pt modelId="{B3F948CF-F8BC-4104-8256-15F9DA07BBC2}" type="pres">
      <dgm:prSet presAssocID="{8942A900-8005-450D-93AE-2C8DE7598BC7}" presName="spaceBetweenRectangles" presStyleCnt="0"/>
      <dgm:spPr/>
    </dgm:pt>
    <dgm:pt modelId="{49DB1280-433F-42B4-AF8E-AB0219F394C6}" type="pres">
      <dgm:prSet presAssocID="{AD1B950B-EFF9-48E6-B9AE-309A4C411C7D}" presName="composite" presStyleCnt="0"/>
      <dgm:spPr/>
    </dgm:pt>
    <dgm:pt modelId="{C9A1B190-E5C9-4CB4-98A3-18A18A278735}" type="pres">
      <dgm:prSet presAssocID="{AD1B950B-EFF9-48E6-B9AE-309A4C411C7D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2F244DEE-D5E0-42F7-BC0E-61D832C27CF1}" type="pres">
      <dgm:prSet presAssocID="{AD1B950B-EFF9-48E6-B9AE-309A4C411C7D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A9F83B1-DF80-4A34-BE11-F19D58985833}" type="pres">
      <dgm:prSet presAssocID="{AD1B950B-EFF9-48E6-B9AE-309A4C411C7D}" presName="BalanceSpacing" presStyleCnt="0"/>
      <dgm:spPr/>
    </dgm:pt>
    <dgm:pt modelId="{318E5D21-FB0E-4FDE-905D-798DAF26B6B8}" type="pres">
      <dgm:prSet presAssocID="{AD1B950B-EFF9-48E6-B9AE-309A4C411C7D}" presName="BalanceSpacing1" presStyleCnt="0"/>
      <dgm:spPr/>
    </dgm:pt>
    <dgm:pt modelId="{5F00EFCD-E93B-4C1A-991C-B7798EF8ACB3}" type="pres">
      <dgm:prSet presAssocID="{8D89871A-DA3E-4742-BF80-2A377B993DFF}" presName="Accent1Text" presStyleLbl="node1" presStyleIdx="3" presStyleCnt="6"/>
      <dgm:spPr/>
    </dgm:pt>
    <dgm:pt modelId="{06340BCA-8451-4515-A143-86D695A99C4B}" type="pres">
      <dgm:prSet presAssocID="{8D89871A-DA3E-4742-BF80-2A377B993DFF}" presName="spaceBetweenRectangles" presStyleCnt="0"/>
      <dgm:spPr/>
    </dgm:pt>
    <dgm:pt modelId="{B05306DB-E62F-4331-89B5-C74BD0EE7A82}" type="pres">
      <dgm:prSet presAssocID="{E4029D59-8DA7-493F-BACA-6C10FF653B02}" presName="composite" presStyleCnt="0"/>
      <dgm:spPr/>
    </dgm:pt>
    <dgm:pt modelId="{70E8F3A6-8448-476D-BDC9-DED6D341E2F5}" type="pres">
      <dgm:prSet presAssocID="{E4029D59-8DA7-493F-BACA-6C10FF653B02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9D700B6F-C390-4FCB-B59B-CA89DDCEFEBC}" type="pres">
      <dgm:prSet presAssocID="{E4029D59-8DA7-493F-BACA-6C10FF653B02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2A6CCAD6-2D82-4529-A459-3293CDE5EE6F}" type="pres">
      <dgm:prSet presAssocID="{E4029D59-8DA7-493F-BACA-6C10FF653B02}" presName="BalanceSpacing" presStyleCnt="0"/>
      <dgm:spPr/>
    </dgm:pt>
    <dgm:pt modelId="{F03CFE70-34DE-4739-AD08-0A6FC583EC22}" type="pres">
      <dgm:prSet presAssocID="{E4029D59-8DA7-493F-BACA-6C10FF653B02}" presName="BalanceSpacing1" presStyleCnt="0"/>
      <dgm:spPr/>
    </dgm:pt>
    <dgm:pt modelId="{1E3E6427-28A3-4EB1-9669-A484F51D02A9}" type="pres">
      <dgm:prSet presAssocID="{9F7F27E0-0A3B-4851-8679-A2255C375B38}" presName="Accent1Text" presStyleLbl="node1" presStyleIdx="5" presStyleCnt="6"/>
      <dgm:spPr/>
    </dgm:pt>
  </dgm:ptLst>
  <dgm:cxnLst>
    <dgm:cxn modelId="{00452819-3387-4142-87FE-10F465270F78}" type="presOf" srcId="{8D89871A-DA3E-4742-BF80-2A377B993DFF}" destId="{5F00EFCD-E93B-4C1A-991C-B7798EF8ACB3}" srcOrd="0" destOrd="0" presId="urn:microsoft.com/office/officeart/2008/layout/AlternatingHexagons"/>
    <dgm:cxn modelId="{B17BE236-9870-497F-99F9-53A5712DDA07}" srcId="{40A1E569-C9DA-4F48-BFFD-E4BCEE062EFE}" destId="{AD1B950B-EFF9-48E6-B9AE-309A4C411C7D}" srcOrd="1" destOrd="0" parTransId="{2F937A30-F3C7-4A5B-8438-07F4D589B9A5}" sibTransId="{8D89871A-DA3E-4742-BF80-2A377B993DFF}"/>
    <dgm:cxn modelId="{CE825452-EE03-4729-B26B-8899CFA0A965}" type="presOf" srcId="{9F7F27E0-0A3B-4851-8679-A2255C375B38}" destId="{1E3E6427-28A3-4EB1-9669-A484F51D02A9}" srcOrd="0" destOrd="0" presId="urn:microsoft.com/office/officeart/2008/layout/AlternatingHexagons"/>
    <dgm:cxn modelId="{7CC81B7E-A9C6-4FB5-899B-C1A8E4578E9B}" type="presOf" srcId="{8942A900-8005-450D-93AE-2C8DE7598BC7}" destId="{CAE49A96-F2B9-42CE-AB33-181B17066D0B}" srcOrd="0" destOrd="0" presId="urn:microsoft.com/office/officeart/2008/layout/AlternatingHexagons"/>
    <dgm:cxn modelId="{93D75792-A447-4219-876A-E8C3C9344055}" srcId="{40A1E569-C9DA-4F48-BFFD-E4BCEE062EFE}" destId="{E4029D59-8DA7-493F-BACA-6C10FF653B02}" srcOrd="2" destOrd="0" parTransId="{0111602D-053A-415D-9A04-B9630FFCFD91}" sibTransId="{9F7F27E0-0A3B-4851-8679-A2255C375B38}"/>
    <dgm:cxn modelId="{A1A6599C-6E91-4950-8AD2-86E213D4DBD9}" type="presOf" srcId="{E4029D59-8DA7-493F-BACA-6C10FF653B02}" destId="{70E8F3A6-8448-476D-BDC9-DED6D341E2F5}" srcOrd="0" destOrd="0" presId="urn:microsoft.com/office/officeart/2008/layout/AlternatingHexagons"/>
    <dgm:cxn modelId="{C00AB9B6-B19A-421F-9C7B-3FF3E1C2BAF9}" type="presOf" srcId="{B1211E88-2EB5-482C-A899-754BBFDFC0AB}" destId="{B8C04CBB-B67A-4CCF-B2B5-299CEB9A49CC}" srcOrd="0" destOrd="0" presId="urn:microsoft.com/office/officeart/2008/layout/AlternatingHexagons"/>
    <dgm:cxn modelId="{F6365CE4-D52C-469F-9666-7228D860190A}" type="presOf" srcId="{AD1B950B-EFF9-48E6-B9AE-309A4C411C7D}" destId="{C9A1B190-E5C9-4CB4-98A3-18A18A278735}" srcOrd="0" destOrd="0" presId="urn:microsoft.com/office/officeart/2008/layout/AlternatingHexagons"/>
    <dgm:cxn modelId="{0DF5DFE4-115B-419C-9C34-1B06DE945685}" srcId="{40A1E569-C9DA-4F48-BFFD-E4BCEE062EFE}" destId="{B1211E88-2EB5-482C-A899-754BBFDFC0AB}" srcOrd="0" destOrd="0" parTransId="{5F4343BA-61C1-44E6-8845-A03004A5D04F}" sibTransId="{8942A900-8005-450D-93AE-2C8DE7598BC7}"/>
    <dgm:cxn modelId="{49FB41FA-2D2A-4F67-AA30-43D21EFFF647}" type="presOf" srcId="{40A1E569-C9DA-4F48-BFFD-E4BCEE062EFE}" destId="{13989D7A-D48D-4ECF-9CBE-914B2CBCB635}" srcOrd="0" destOrd="0" presId="urn:microsoft.com/office/officeart/2008/layout/AlternatingHexagons"/>
    <dgm:cxn modelId="{CF85BBEA-A43A-4606-B110-9FE0F5A12A5D}" type="presParOf" srcId="{13989D7A-D48D-4ECF-9CBE-914B2CBCB635}" destId="{7746F44B-C519-4649-91BB-9143D344A705}" srcOrd="0" destOrd="0" presId="urn:microsoft.com/office/officeart/2008/layout/AlternatingHexagons"/>
    <dgm:cxn modelId="{1AA6A10D-97D7-4FB1-8274-F5E463385883}" type="presParOf" srcId="{7746F44B-C519-4649-91BB-9143D344A705}" destId="{B8C04CBB-B67A-4CCF-B2B5-299CEB9A49CC}" srcOrd="0" destOrd="0" presId="urn:microsoft.com/office/officeart/2008/layout/AlternatingHexagons"/>
    <dgm:cxn modelId="{18BF87BE-1008-434E-949F-94F1A196F03C}" type="presParOf" srcId="{7746F44B-C519-4649-91BB-9143D344A705}" destId="{3158E282-66EF-427B-AF4A-FAADC5AA5879}" srcOrd="1" destOrd="0" presId="urn:microsoft.com/office/officeart/2008/layout/AlternatingHexagons"/>
    <dgm:cxn modelId="{CA272924-8981-458D-A06B-333F4055CD7B}" type="presParOf" srcId="{7746F44B-C519-4649-91BB-9143D344A705}" destId="{D484C882-99B7-46E2-99C0-277C718283E8}" srcOrd="2" destOrd="0" presId="urn:microsoft.com/office/officeart/2008/layout/AlternatingHexagons"/>
    <dgm:cxn modelId="{BFD6614E-778E-45E0-80B4-8FC4CBD03A07}" type="presParOf" srcId="{7746F44B-C519-4649-91BB-9143D344A705}" destId="{F8435F13-46F3-4553-8A55-FEDF8518E1E0}" srcOrd="3" destOrd="0" presId="urn:microsoft.com/office/officeart/2008/layout/AlternatingHexagons"/>
    <dgm:cxn modelId="{4C3B7610-3BD6-4800-84CC-29D7AFE3FB0D}" type="presParOf" srcId="{7746F44B-C519-4649-91BB-9143D344A705}" destId="{CAE49A96-F2B9-42CE-AB33-181B17066D0B}" srcOrd="4" destOrd="0" presId="urn:microsoft.com/office/officeart/2008/layout/AlternatingHexagons"/>
    <dgm:cxn modelId="{770573D9-09EC-46AC-B9D7-41198DEE83E3}" type="presParOf" srcId="{13989D7A-D48D-4ECF-9CBE-914B2CBCB635}" destId="{B3F948CF-F8BC-4104-8256-15F9DA07BBC2}" srcOrd="1" destOrd="0" presId="urn:microsoft.com/office/officeart/2008/layout/AlternatingHexagons"/>
    <dgm:cxn modelId="{842AF3AB-A058-4BF5-A502-A220D2901F8C}" type="presParOf" srcId="{13989D7A-D48D-4ECF-9CBE-914B2CBCB635}" destId="{49DB1280-433F-42B4-AF8E-AB0219F394C6}" srcOrd="2" destOrd="0" presId="urn:microsoft.com/office/officeart/2008/layout/AlternatingHexagons"/>
    <dgm:cxn modelId="{5D28C66B-B386-4827-971D-655E11DE32C9}" type="presParOf" srcId="{49DB1280-433F-42B4-AF8E-AB0219F394C6}" destId="{C9A1B190-E5C9-4CB4-98A3-18A18A278735}" srcOrd="0" destOrd="0" presId="urn:microsoft.com/office/officeart/2008/layout/AlternatingHexagons"/>
    <dgm:cxn modelId="{3D0A6B3E-5C9D-4570-9CD9-EA8A06FF4427}" type="presParOf" srcId="{49DB1280-433F-42B4-AF8E-AB0219F394C6}" destId="{2F244DEE-D5E0-42F7-BC0E-61D832C27CF1}" srcOrd="1" destOrd="0" presId="urn:microsoft.com/office/officeart/2008/layout/AlternatingHexagons"/>
    <dgm:cxn modelId="{900CFA15-89B5-41BA-AA88-088C907E0241}" type="presParOf" srcId="{49DB1280-433F-42B4-AF8E-AB0219F394C6}" destId="{CA9F83B1-DF80-4A34-BE11-F19D58985833}" srcOrd="2" destOrd="0" presId="urn:microsoft.com/office/officeart/2008/layout/AlternatingHexagons"/>
    <dgm:cxn modelId="{9C006313-1AEF-41C0-AE6C-FA04C0B36442}" type="presParOf" srcId="{49DB1280-433F-42B4-AF8E-AB0219F394C6}" destId="{318E5D21-FB0E-4FDE-905D-798DAF26B6B8}" srcOrd="3" destOrd="0" presId="urn:microsoft.com/office/officeart/2008/layout/AlternatingHexagons"/>
    <dgm:cxn modelId="{762BE37E-7C7C-4316-8DD7-6F51EF0BF34F}" type="presParOf" srcId="{49DB1280-433F-42B4-AF8E-AB0219F394C6}" destId="{5F00EFCD-E93B-4C1A-991C-B7798EF8ACB3}" srcOrd="4" destOrd="0" presId="urn:microsoft.com/office/officeart/2008/layout/AlternatingHexagons"/>
    <dgm:cxn modelId="{B9D2B1A5-D0ED-4000-BD38-0D272AE2DB28}" type="presParOf" srcId="{13989D7A-D48D-4ECF-9CBE-914B2CBCB635}" destId="{06340BCA-8451-4515-A143-86D695A99C4B}" srcOrd="3" destOrd="0" presId="urn:microsoft.com/office/officeart/2008/layout/AlternatingHexagons"/>
    <dgm:cxn modelId="{8A61B772-DA98-451F-9F36-310A43CEF9E8}" type="presParOf" srcId="{13989D7A-D48D-4ECF-9CBE-914B2CBCB635}" destId="{B05306DB-E62F-4331-89B5-C74BD0EE7A82}" srcOrd="4" destOrd="0" presId="urn:microsoft.com/office/officeart/2008/layout/AlternatingHexagons"/>
    <dgm:cxn modelId="{8123750E-7177-45C4-A4AC-CFA26C8C0EAF}" type="presParOf" srcId="{B05306DB-E62F-4331-89B5-C74BD0EE7A82}" destId="{70E8F3A6-8448-476D-BDC9-DED6D341E2F5}" srcOrd="0" destOrd="0" presId="urn:microsoft.com/office/officeart/2008/layout/AlternatingHexagons"/>
    <dgm:cxn modelId="{8EB1D325-84CB-4DA4-8B7D-EA04787DBE99}" type="presParOf" srcId="{B05306DB-E62F-4331-89B5-C74BD0EE7A82}" destId="{9D700B6F-C390-4FCB-B59B-CA89DDCEFEBC}" srcOrd="1" destOrd="0" presId="urn:microsoft.com/office/officeart/2008/layout/AlternatingHexagons"/>
    <dgm:cxn modelId="{F727A467-602C-48FB-9D1B-BBBDDBAA5EA5}" type="presParOf" srcId="{B05306DB-E62F-4331-89B5-C74BD0EE7A82}" destId="{2A6CCAD6-2D82-4529-A459-3293CDE5EE6F}" srcOrd="2" destOrd="0" presId="urn:microsoft.com/office/officeart/2008/layout/AlternatingHexagons"/>
    <dgm:cxn modelId="{F1CD956E-6FB6-4D13-AD2C-56412A2EABF7}" type="presParOf" srcId="{B05306DB-E62F-4331-89B5-C74BD0EE7A82}" destId="{F03CFE70-34DE-4739-AD08-0A6FC583EC22}" srcOrd="3" destOrd="0" presId="urn:microsoft.com/office/officeart/2008/layout/AlternatingHexagons"/>
    <dgm:cxn modelId="{A6C58463-CF2A-4FCC-A848-D37A868E9D42}" type="presParOf" srcId="{B05306DB-E62F-4331-89B5-C74BD0EE7A82}" destId="{1E3E6427-28A3-4EB1-9669-A484F51D02A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54DBE-6D0C-4E7F-AB33-9D266D695DB0}">
      <dsp:nvSpPr>
        <dsp:cNvPr id="0" name=""/>
        <dsp:cNvSpPr/>
      </dsp:nvSpPr>
      <dsp:spPr>
        <a:xfrm>
          <a:off x="2767295" y="712675"/>
          <a:ext cx="5485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8545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027089" y="755499"/>
        <a:ext cx="28957" cy="5791"/>
      </dsp:txXfrm>
    </dsp:sp>
    <dsp:sp modelId="{1B21A7F7-2D4E-4516-9108-1465E93409EA}">
      <dsp:nvSpPr>
        <dsp:cNvPr id="0" name=""/>
        <dsp:cNvSpPr/>
      </dsp:nvSpPr>
      <dsp:spPr>
        <a:xfrm>
          <a:off x="251070" y="2988"/>
          <a:ext cx="2518024" cy="15108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385" tIns="129515" rIns="123385" bIns="12951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Uporaba niskog/nižeg rizika </a:t>
          </a:r>
          <a:endParaRPr lang="en-US" sz="1600" kern="1200" dirty="0"/>
        </a:p>
      </dsp:txBody>
      <dsp:txXfrm>
        <a:off x="251070" y="2988"/>
        <a:ext cx="2518024" cy="1510814"/>
      </dsp:txXfrm>
    </dsp:sp>
    <dsp:sp modelId="{8689010D-BE49-4498-B7FA-BA135224FACF}">
      <dsp:nvSpPr>
        <dsp:cNvPr id="0" name=""/>
        <dsp:cNvSpPr/>
      </dsp:nvSpPr>
      <dsp:spPr>
        <a:xfrm>
          <a:off x="1510082" y="1512002"/>
          <a:ext cx="3097170" cy="548545"/>
        </a:xfrm>
        <a:custGeom>
          <a:avLst/>
          <a:gdLst/>
          <a:ahLst/>
          <a:cxnLst/>
          <a:rect l="0" t="0" r="0" b="0"/>
          <a:pathLst>
            <a:path>
              <a:moveTo>
                <a:pt x="3097170" y="0"/>
              </a:moveTo>
              <a:lnTo>
                <a:pt x="3097170" y="291372"/>
              </a:lnTo>
              <a:lnTo>
                <a:pt x="0" y="291372"/>
              </a:lnTo>
              <a:lnTo>
                <a:pt x="0" y="548545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979896" y="1783380"/>
        <a:ext cx="157542" cy="5791"/>
      </dsp:txXfrm>
    </dsp:sp>
    <dsp:sp modelId="{A383360B-9885-42B0-A071-38043DA65B7C}">
      <dsp:nvSpPr>
        <dsp:cNvPr id="0" name=""/>
        <dsp:cNvSpPr/>
      </dsp:nvSpPr>
      <dsp:spPr>
        <a:xfrm>
          <a:off x="3348240" y="2988"/>
          <a:ext cx="2518024" cy="151081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385" tIns="129515" rIns="123385" bIns="12951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Problemsko/problematično – povezivanje lošeg osjećanja i sredstva ovisnosti</a:t>
          </a:r>
          <a:endParaRPr lang="en-US" sz="1600" kern="1200" dirty="0"/>
        </a:p>
      </dsp:txBody>
      <dsp:txXfrm>
        <a:off x="3348240" y="2988"/>
        <a:ext cx="2518024" cy="1510814"/>
      </dsp:txXfrm>
    </dsp:sp>
    <dsp:sp modelId="{61D3013A-DC0E-4C77-AE10-07A818E66CA1}">
      <dsp:nvSpPr>
        <dsp:cNvPr id="0" name=""/>
        <dsp:cNvSpPr/>
      </dsp:nvSpPr>
      <dsp:spPr>
        <a:xfrm>
          <a:off x="2767295" y="2802635"/>
          <a:ext cx="5485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8545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027089" y="2845460"/>
        <a:ext cx="28957" cy="5791"/>
      </dsp:txXfrm>
    </dsp:sp>
    <dsp:sp modelId="{79822D71-2F97-4E7D-A6A5-DB5F3CB40EEA}">
      <dsp:nvSpPr>
        <dsp:cNvPr id="0" name=""/>
        <dsp:cNvSpPr/>
      </dsp:nvSpPr>
      <dsp:spPr>
        <a:xfrm>
          <a:off x="251070" y="2092948"/>
          <a:ext cx="2518024" cy="151081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385" tIns="129515" rIns="123385" bIns="12951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Rizično (</a:t>
          </a:r>
          <a:r>
            <a:rPr lang="hr-HR" sz="1600" kern="1200" dirty="0" err="1"/>
            <a:t>hazardous</a:t>
          </a:r>
          <a:r>
            <a:rPr lang="hr-HR" sz="1600" kern="1200" dirty="0"/>
            <a:t>) – </a:t>
          </a:r>
          <a:r>
            <a:rPr lang="hr-HR" sz="1600" kern="1200" dirty="0" err="1"/>
            <a:t>frakvencija</a:t>
          </a:r>
          <a:r>
            <a:rPr lang="hr-HR" sz="1600" kern="1200" dirty="0"/>
            <a:t>, količina ili situacija</a:t>
          </a:r>
          <a:endParaRPr lang="en-US" sz="1600" kern="1200" dirty="0"/>
        </a:p>
      </dsp:txBody>
      <dsp:txXfrm>
        <a:off x="251070" y="2092948"/>
        <a:ext cx="2518024" cy="1510814"/>
      </dsp:txXfrm>
    </dsp:sp>
    <dsp:sp modelId="{63EF83A8-636F-4AEC-B807-4ECEC54C640A}">
      <dsp:nvSpPr>
        <dsp:cNvPr id="0" name=""/>
        <dsp:cNvSpPr/>
      </dsp:nvSpPr>
      <dsp:spPr>
        <a:xfrm>
          <a:off x="1510082" y="3601963"/>
          <a:ext cx="3097170" cy="548545"/>
        </a:xfrm>
        <a:custGeom>
          <a:avLst/>
          <a:gdLst/>
          <a:ahLst/>
          <a:cxnLst/>
          <a:rect l="0" t="0" r="0" b="0"/>
          <a:pathLst>
            <a:path>
              <a:moveTo>
                <a:pt x="3097170" y="0"/>
              </a:moveTo>
              <a:lnTo>
                <a:pt x="3097170" y="291372"/>
              </a:lnTo>
              <a:lnTo>
                <a:pt x="0" y="291372"/>
              </a:lnTo>
              <a:lnTo>
                <a:pt x="0" y="548545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979896" y="3873340"/>
        <a:ext cx="157542" cy="5791"/>
      </dsp:txXfrm>
    </dsp:sp>
    <dsp:sp modelId="{330BF6CB-5225-426E-9DED-A00ADF83B259}">
      <dsp:nvSpPr>
        <dsp:cNvPr id="0" name=""/>
        <dsp:cNvSpPr/>
      </dsp:nvSpPr>
      <dsp:spPr>
        <a:xfrm>
          <a:off x="3348240" y="2092948"/>
          <a:ext cx="2518024" cy="151081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385" tIns="129515" rIns="123385" bIns="12951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/>
            <a:t>Štetno (harmful) – oštećenje zdravlja</a:t>
          </a:r>
          <a:endParaRPr lang="en-US" sz="1600" kern="1200"/>
        </a:p>
      </dsp:txBody>
      <dsp:txXfrm>
        <a:off x="3348240" y="2092948"/>
        <a:ext cx="2518024" cy="1510814"/>
      </dsp:txXfrm>
    </dsp:sp>
    <dsp:sp modelId="{4398D876-BEED-4F5C-9DC5-062F13939D36}">
      <dsp:nvSpPr>
        <dsp:cNvPr id="0" name=""/>
        <dsp:cNvSpPr/>
      </dsp:nvSpPr>
      <dsp:spPr>
        <a:xfrm>
          <a:off x="251070" y="4182909"/>
          <a:ext cx="2518024" cy="151081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385" tIns="129515" rIns="123385" bIns="12951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/>
            <a:t>Ovisnost</a:t>
          </a:r>
          <a:endParaRPr lang="en-US" sz="1600" kern="1200"/>
        </a:p>
      </dsp:txBody>
      <dsp:txXfrm>
        <a:off x="251070" y="4182909"/>
        <a:ext cx="2518024" cy="15108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C9136-FBA6-48C9-BC46-88997D63DDD3}">
      <dsp:nvSpPr>
        <dsp:cNvPr id="0" name=""/>
        <dsp:cNvSpPr/>
      </dsp:nvSpPr>
      <dsp:spPr>
        <a:xfrm rot="16200000">
          <a:off x="1022472" y="0"/>
          <a:ext cx="4708613" cy="4708613"/>
        </a:xfrm>
        <a:prstGeom prst="downArrow">
          <a:avLst>
            <a:gd name="adj1" fmla="val 50000"/>
            <a:gd name="adj2" fmla="val 35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900" b="1" kern="1200" dirty="0">
              <a:solidFill>
                <a:schemeClr val="tx1"/>
              </a:solidFill>
            </a:rPr>
            <a:t>APSTINENCIJA</a:t>
          </a:r>
        </a:p>
      </dsp:txBody>
      <dsp:txXfrm rot="5400000">
        <a:off x="1022473" y="1177152"/>
        <a:ext cx="3884606" cy="2354307"/>
      </dsp:txXfrm>
    </dsp:sp>
    <dsp:sp modelId="{3218DDE3-672D-4D8C-9A39-939CF36B4AFC}">
      <dsp:nvSpPr>
        <dsp:cNvPr id="0" name=""/>
        <dsp:cNvSpPr/>
      </dsp:nvSpPr>
      <dsp:spPr>
        <a:xfrm rot="5400000">
          <a:off x="5863757" y="0"/>
          <a:ext cx="4708613" cy="4708613"/>
        </a:xfrm>
        <a:prstGeom prst="downArrow">
          <a:avLst>
            <a:gd name="adj1" fmla="val 50000"/>
            <a:gd name="adj2" fmla="val 35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900" b="1" kern="1200" dirty="0">
              <a:solidFill>
                <a:schemeClr val="tx1"/>
              </a:solidFill>
            </a:rPr>
            <a:t>KONTROLIRANA UPORABA</a:t>
          </a:r>
        </a:p>
      </dsp:txBody>
      <dsp:txXfrm rot="-5400000">
        <a:off x="6687765" y="1177153"/>
        <a:ext cx="3884606" cy="23543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1894A5-92FC-4964-8031-319BB089105B}">
      <dsp:nvSpPr>
        <dsp:cNvPr id="0" name=""/>
        <dsp:cNvSpPr/>
      </dsp:nvSpPr>
      <dsp:spPr>
        <a:xfrm>
          <a:off x="2703925" y="2358662"/>
          <a:ext cx="2882809" cy="2882809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/>
            <a:t>SMANJENJE IGRANJA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/>
            <a:t>I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/>
            <a:t>POVEĆANJE PSIHOLOŠKIH KOMPETENCIJA I KAPACITETA</a:t>
          </a:r>
        </a:p>
      </dsp:txBody>
      <dsp:txXfrm>
        <a:off x="3283498" y="3033946"/>
        <a:ext cx="1723663" cy="1481824"/>
      </dsp:txXfrm>
    </dsp:sp>
    <dsp:sp modelId="{08826CE2-B853-4D3D-888B-14C50AF4A1C0}">
      <dsp:nvSpPr>
        <dsp:cNvPr id="0" name=""/>
        <dsp:cNvSpPr/>
      </dsp:nvSpPr>
      <dsp:spPr>
        <a:xfrm>
          <a:off x="902405" y="1677271"/>
          <a:ext cx="2096588" cy="209658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/>
            <a:t>ODNOS</a:t>
          </a:r>
        </a:p>
      </dsp:txBody>
      <dsp:txXfrm>
        <a:off x="1430227" y="2208283"/>
        <a:ext cx="1040944" cy="1034564"/>
      </dsp:txXfrm>
    </dsp:sp>
    <dsp:sp modelId="{3E2F34AA-0EDE-4E1D-81CF-10B9A20A96E7}">
      <dsp:nvSpPr>
        <dsp:cNvPr id="0" name=""/>
        <dsp:cNvSpPr/>
      </dsp:nvSpPr>
      <dsp:spPr>
        <a:xfrm rot="20700000">
          <a:off x="2076709" y="230838"/>
          <a:ext cx="2054229" cy="205422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/>
            <a:t>OKOLINA</a:t>
          </a:r>
        </a:p>
      </dsp:txBody>
      <dsp:txXfrm rot="-20700000">
        <a:off x="2527262" y="681391"/>
        <a:ext cx="1153123" cy="1153123"/>
      </dsp:txXfrm>
    </dsp:sp>
    <dsp:sp modelId="{D2D03851-40A5-47F3-A844-DADA8631F971}">
      <dsp:nvSpPr>
        <dsp:cNvPr id="0" name=""/>
        <dsp:cNvSpPr/>
      </dsp:nvSpPr>
      <dsp:spPr>
        <a:xfrm>
          <a:off x="2369675" y="1916984"/>
          <a:ext cx="3689996" cy="3689996"/>
        </a:xfrm>
        <a:prstGeom prst="circularArrow">
          <a:avLst>
            <a:gd name="adj1" fmla="val 4688"/>
            <a:gd name="adj2" fmla="val 299029"/>
            <a:gd name="adj3" fmla="val 2536555"/>
            <a:gd name="adj4" fmla="val 15818032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20DD8-707A-4844-BA0B-A5C6AB43C40F}">
      <dsp:nvSpPr>
        <dsp:cNvPr id="0" name=""/>
        <dsp:cNvSpPr/>
      </dsp:nvSpPr>
      <dsp:spPr>
        <a:xfrm>
          <a:off x="531103" y="1208881"/>
          <a:ext cx="2681012" cy="268101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FA97D1-33C4-4E36-A032-7D08739E49D8}">
      <dsp:nvSpPr>
        <dsp:cNvPr id="0" name=""/>
        <dsp:cNvSpPr/>
      </dsp:nvSpPr>
      <dsp:spPr>
        <a:xfrm>
          <a:off x="1601545" y="-223608"/>
          <a:ext cx="2890671" cy="289067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6B6E8E-CDEA-462C-81F8-F99EB2817D05}">
      <dsp:nvSpPr>
        <dsp:cNvPr id="0" name=""/>
        <dsp:cNvSpPr/>
      </dsp:nvSpPr>
      <dsp:spPr>
        <a:xfrm>
          <a:off x="0" y="2473061"/>
          <a:ext cx="648031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9001E0-AFB8-4205-9285-BCE267B7DF4C}">
      <dsp:nvSpPr>
        <dsp:cNvPr id="0" name=""/>
        <dsp:cNvSpPr/>
      </dsp:nvSpPr>
      <dsp:spPr>
        <a:xfrm>
          <a:off x="324015" y="2222141"/>
          <a:ext cx="4536219" cy="501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8" tIns="0" rIns="171458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b="1" kern="1200" dirty="0">
              <a:solidFill>
                <a:schemeClr val="tx1"/>
              </a:solidFill>
            </a:rPr>
            <a:t>ZAŠTO JA?</a:t>
          </a:r>
          <a:endParaRPr lang="en-US" sz="1700" b="1" kern="1200" dirty="0">
            <a:solidFill>
              <a:schemeClr val="tx1"/>
            </a:solidFill>
          </a:endParaRPr>
        </a:p>
      </dsp:txBody>
      <dsp:txXfrm>
        <a:off x="348513" y="2246639"/>
        <a:ext cx="4487223" cy="452844"/>
      </dsp:txXfrm>
    </dsp:sp>
    <dsp:sp modelId="{D78ECDB5-361C-45FF-AA01-4FFF35309651}">
      <dsp:nvSpPr>
        <dsp:cNvPr id="0" name=""/>
        <dsp:cNvSpPr/>
      </dsp:nvSpPr>
      <dsp:spPr>
        <a:xfrm>
          <a:off x="0" y="3244181"/>
          <a:ext cx="648031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183198-63F5-4CAD-AF50-E438E0E30E12}">
      <dsp:nvSpPr>
        <dsp:cNvPr id="0" name=""/>
        <dsp:cNvSpPr/>
      </dsp:nvSpPr>
      <dsp:spPr>
        <a:xfrm>
          <a:off x="324015" y="2993261"/>
          <a:ext cx="4536219" cy="50184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8" tIns="0" rIns="171458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b="1" kern="1200" dirty="0">
              <a:solidFill>
                <a:schemeClr val="tx1"/>
              </a:solidFill>
            </a:rPr>
            <a:t>ŠTO MI JE INTERNET NUDIO?</a:t>
          </a:r>
          <a:endParaRPr lang="en-US" sz="1700" b="1" kern="1200" dirty="0">
            <a:solidFill>
              <a:schemeClr val="tx1"/>
            </a:solidFill>
          </a:endParaRPr>
        </a:p>
      </dsp:txBody>
      <dsp:txXfrm>
        <a:off x="348513" y="3017759"/>
        <a:ext cx="4487223" cy="452844"/>
      </dsp:txXfrm>
    </dsp:sp>
    <dsp:sp modelId="{D43C1E55-F270-4E91-9B73-84C8AA6481A3}">
      <dsp:nvSpPr>
        <dsp:cNvPr id="0" name=""/>
        <dsp:cNvSpPr/>
      </dsp:nvSpPr>
      <dsp:spPr>
        <a:xfrm>
          <a:off x="0" y="4015301"/>
          <a:ext cx="648031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24CAA5-82D0-4A75-B880-1995E5ACE164}">
      <dsp:nvSpPr>
        <dsp:cNvPr id="0" name=""/>
        <dsp:cNvSpPr/>
      </dsp:nvSpPr>
      <dsp:spPr>
        <a:xfrm>
          <a:off x="324015" y="3764381"/>
          <a:ext cx="4536219" cy="5018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8" tIns="0" rIns="171458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b="1" kern="1200" dirty="0">
              <a:solidFill>
                <a:schemeClr val="tx1"/>
              </a:solidFill>
            </a:rPr>
            <a:t>ZAŠTO SAM IMAO/IMALA POTREBU ZA TIME?</a:t>
          </a:r>
          <a:endParaRPr lang="en-US" sz="1700" b="1" kern="1200" dirty="0">
            <a:solidFill>
              <a:schemeClr val="tx1"/>
            </a:solidFill>
          </a:endParaRPr>
        </a:p>
      </dsp:txBody>
      <dsp:txXfrm>
        <a:off x="348513" y="3788879"/>
        <a:ext cx="4487223" cy="4528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C04CBB-B67A-4CCF-B2B5-299CEB9A49CC}">
      <dsp:nvSpPr>
        <dsp:cNvPr id="0" name=""/>
        <dsp:cNvSpPr/>
      </dsp:nvSpPr>
      <dsp:spPr>
        <a:xfrm rot="5400000">
          <a:off x="2471818" y="507038"/>
          <a:ext cx="1623419" cy="141237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/>
            <a:t>Znanje</a:t>
          </a:r>
          <a:endParaRPr lang="hr-HR" sz="1900" kern="1200" dirty="0"/>
        </a:p>
      </dsp:txBody>
      <dsp:txXfrm rot="-5400000">
        <a:off x="2797435" y="654499"/>
        <a:ext cx="972184" cy="1117453"/>
      </dsp:txXfrm>
    </dsp:sp>
    <dsp:sp modelId="{3158E282-66EF-427B-AF4A-FAADC5AA5879}">
      <dsp:nvSpPr>
        <dsp:cNvPr id="0" name=""/>
        <dsp:cNvSpPr/>
      </dsp:nvSpPr>
      <dsp:spPr>
        <a:xfrm>
          <a:off x="4032573" y="726200"/>
          <a:ext cx="1811735" cy="974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E49A96-F2B9-42CE-AB33-181B17066D0B}">
      <dsp:nvSpPr>
        <dsp:cNvPr id="0" name=""/>
        <dsp:cNvSpPr/>
      </dsp:nvSpPr>
      <dsp:spPr>
        <a:xfrm rot="5400000">
          <a:off x="946453" y="507038"/>
          <a:ext cx="1623419" cy="141237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3600" kern="1200"/>
        </a:p>
      </dsp:txBody>
      <dsp:txXfrm rot="-5400000">
        <a:off x="1272070" y="654499"/>
        <a:ext cx="972184" cy="1117453"/>
      </dsp:txXfrm>
    </dsp:sp>
    <dsp:sp modelId="{C9A1B190-E5C9-4CB4-98A3-18A18A278735}">
      <dsp:nvSpPr>
        <dsp:cNvPr id="0" name=""/>
        <dsp:cNvSpPr/>
      </dsp:nvSpPr>
      <dsp:spPr>
        <a:xfrm rot="5400000">
          <a:off x="1706213" y="1884997"/>
          <a:ext cx="1623419" cy="141237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 dirty="0"/>
            <a:t>Vještine</a:t>
          </a:r>
        </a:p>
      </dsp:txBody>
      <dsp:txXfrm rot="-5400000">
        <a:off x="2031830" y="2032458"/>
        <a:ext cx="972184" cy="1117453"/>
      </dsp:txXfrm>
    </dsp:sp>
    <dsp:sp modelId="{2F244DEE-D5E0-42F7-BC0E-61D832C27CF1}">
      <dsp:nvSpPr>
        <dsp:cNvPr id="0" name=""/>
        <dsp:cNvSpPr/>
      </dsp:nvSpPr>
      <dsp:spPr>
        <a:xfrm>
          <a:off x="0" y="2104158"/>
          <a:ext cx="1753292" cy="974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00EFCD-E93B-4C1A-991C-B7798EF8ACB3}">
      <dsp:nvSpPr>
        <dsp:cNvPr id="0" name=""/>
        <dsp:cNvSpPr/>
      </dsp:nvSpPr>
      <dsp:spPr>
        <a:xfrm rot="5400000">
          <a:off x="3231578" y="1884997"/>
          <a:ext cx="1623419" cy="141237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3600" kern="1200"/>
        </a:p>
      </dsp:txBody>
      <dsp:txXfrm rot="-5400000">
        <a:off x="3557195" y="2032458"/>
        <a:ext cx="972184" cy="1117453"/>
      </dsp:txXfrm>
    </dsp:sp>
    <dsp:sp modelId="{70E8F3A6-8448-476D-BDC9-DED6D341E2F5}">
      <dsp:nvSpPr>
        <dsp:cNvPr id="0" name=""/>
        <dsp:cNvSpPr/>
      </dsp:nvSpPr>
      <dsp:spPr>
        <a:xfrm rot="5400000">
          <a:off x="2471818" y="3262955"/>
          <a:ext cx="1623419" cy="141237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 dirty="0"/>
            <a:t>Stavovi</a:t>
          </a:r>
        </a:p>
      </dsp:txBody>
      <dsp:txXfrm rot="-5400000">
        <a:off x="2797435" y="3410416"/>
        <a:ext cx="972184" cy="1117453"/>
      </dsp:txXfrm>
    </dsp:sp>
    <dsp:sp modelId="{9D700B6F-C390-4FCB-B59B-CA89DDCEFEBC}">
      <dsp:nvSpPr>
        <dsp:cNvPr id="0" name=""/>
        <dsp:cNvSpPr/>
      </dsp:nvSpPr>
      <dsp:spPr>
        <a:xfrm>
          <a:off x="4032573" y="3482116"/>
          <a:ext cx="1811735" cy="974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3E6427-28A3-4EB1-9669-A484F51D02A9}">
      <dsp:nvSpPr>
        <dsp:cNvPr id="0" name=""/>
        <dsp:cNvSpPr/>
      </dsp:nvSpPr>
      <dsp:spPr>
        <a:xfrm rot="5400000">
          <a:off x="946453" y="3262955"/>
          <a:ext cx="1623419" cy="141237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3600" kern="1200"/>
        </a:p>
      </dsp:txBody>
      <dsp:txXfrm rot="-5400000">
        <a:off x="1272070" y="3410416"/>
        <a:ext cx="972184" cy="1117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156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43249" y="0"/>
            <a:ext cx="2940156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DA086-D6B9-47D3-B9D6-51A1BF070DA0}" type="datetimeFigureOut">
              <a:rPr lang="hr-HR" smtClean="0"/>
              <a:t>31.05.2024.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0156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43249" y="9408981"/>
            <a:ext cx="2940156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3F543-BD15-46E4-82ED-3D0742949E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5956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156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3249" y="0"/>
            <a:ext cx="2940156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0940B-FB9F-4C7D-AF88-52852A81C99A}" type="datetimeFigureOut">
              <a:rPr lang="hr-HR" smtClean="0"/>
              <a:pPr/>
              <a:t>31.05.2024.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498" y="4767262"/>
            <a:ext cx="542798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0156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3249" y="9408981"/>
            <a:ext cx="2940156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BB63F-2C89-4511-A2B0-8BAF9FB2D02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381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BB63F-2C89-4511-A2B0-8BAF9FB2D02F}" type="slidenum">
              <a:rPr lang="hr-HR" smtClean="0"/>
              <a:pPr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1432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BB63F-2C89-4511-A2B0-8BAF9FB2D02F}" type="slidenum">
              <a:rPr lang="hr-HR" smtClean="0">
                <a:solidFill>
                  <a:prstClr val="black"/>
                </a:solidFill>
              </a:rPr>
              <a:pPr/>
              <a:t>45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20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28AC4-143A-4B37-8C9D-9F2713130839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0703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BB63F-2C89-4511-A2B0-8BAF9FB2D02F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8743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BB63F-2C89-4511-A2B0-8BAF9FB2D02F}" type="slidenum">
              <a:rPr lang="hr-HR" smtClean="0"/>
              <a:pPr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150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BB63F-2C89-4511-A2B0-8BAF9FB2D02F}" type="slidenum">
              <a:rPr lang="hr-HR" smtClean="0">
                <a:solidFill>
                  <a:prstClr val="black"/>
                </a:solidFill>
              </a:rPr>
              <a:pPr/>
              <a:t>11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2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BB63F-2C89-4511-A2B0-8BAF9FB2D02F}" type="slidenum">
              <a:rPr lang="hr-HR" smtClean="0"/>
              <a:pPr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02039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BB63F-2C89-4511-A2B0-8BAF9FB2D02F}" type="slidenum">
              <a:rPr lang="hr-HR" smtClean="0">
                <a:solidFill>
                  <a:prstClr val="black"/>
                </a:solidFill>
              </a:rPr>
              <a:pPr/>
              <a:t>17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419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BB63F-2C89-4511-A2B0-8BAF9FB2D02F}" type="slidenum">
              <a:rPr lang="hr-HR" smtClean="0"/>
              <a:pPr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1248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BB63F-2C89-4511-A2B0-8BAF9FB2D02F}" type="slidenum">
              <a:rPr lang="hr-HR" smtClean="0"/>
              <a:pPr/>
              <a:t>33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3918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3EF91D-68FF-4470-93BA-B9B6A9866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A2EDB43-93B3-4FC0-84F0-01A7C2888E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250DB3E-91C2-4AA9-B7F6-715CD847E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5/31/24</a:t>
            </a:fld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1AC1E42-2FE2-482D-9231-943FA6872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C8EE750-B0F8-4753-B307-C6C242C25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526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360FA7-89FC-40A3-A8F9-28BEEFEFC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B8BEE0E2-8688-4E00-BDF8-8421EB6F66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714FDFA-6769-40A5-8437-A14A7F652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5/31/24</a:t>
            </a:fld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94127A8-D1B7-491D-A5BD-A38902D2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4C3A776-F8C8-42D6-8959-03FD1A65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658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41556B12-C68D-4B0D-A089-FCD24501BF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F2C26E6A-40A9-40B3-8097-5D43E4500D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7CD2619-6384-467A-954C-763538A67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5/31/24</a:t>
            </a:fld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6F75267-A3E0-4535-9E97-E2DF56C2B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63AB82B-84F5-404E-A33D-1A6ED2D45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950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8A7344-7069-433F-A651-645465FC1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898E1F6-4D14-499F-B801-6472C94BC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2319FAF-D3A9-4C29-8D0E-98F13809C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5/31/24</a:t>
            </a:fld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BCA78F8-7638-47B3-B93B-8C1CBCA2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31C8365-197A-4CC9-A91C-7C2343B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978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AD5F0E-94FF-4927-B48C-1F0286F4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25C7D87-4768-4B4B-BBFF-1F2F55720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A6E4341-7E14-4C76-971A-8291295DC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5/31/24</a:t>
            </a:fld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F7ADDC6-EC86-47AF-A657-D558D8181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312BB98-9D57-41C6-84B0-C129EED96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608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7CF5E3C-C9C7-4D9C-A77C-20D3D96BE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4D9BF4D-0B2C-4BE8-9279-8F28C9C17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DF17551-678C-4382-8C53-7DC660264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82EC04A-CEF8-4FF8-80ED-58DED3D00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5/31/24</a:t>
            </a:fld>
            <a:endParaRPr lang="en-US" dirty="0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F453DD7-C391-43F0-B463-AADE985B2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50013E7-024E-407A-9B07-BD4DEE45C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519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25A2F2-9071-4CE0-B46B-A96726FF8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A6F5C02-F8AD-4E43-88AE-A1264C499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FF9650E-79DC-400C-82A0-2AEB0FE79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0FF1E511-E7DC-4BB2-8F9D-611BD9693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DD786EE0-1C5F-48BF-ABEE-51B1A278CE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1A37CEFB-30FD-40E2-8C32-B128B2547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5/31/24</a:t>
            </a:fld>
            <a:endParaRPr lang="en-US" dirty="0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74B0454D-C50C-402A-A221-79E571041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D201B9AC-D6B5-4882-AAE4-6CC53E80E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93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1D723B-3553-4D89-B486-3AFF5B9BD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D4AE0197-4675-4566-8DD9-3A82976F1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5/31/24</a:t>
            </a:fld>
            <a:endParaRPr lang="en-US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7EEF4660-F8A6-4B69-B7F8-CC2B7D541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4A1B731-481B-4D84-9DE5-D2C883019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25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A0C91C6A-1B89-4D0D-86F2-85F8CD87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5/31/24</a:t>
            </a:fld>
            <a:endParaRPr lang="en-US" dirty="0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7AA5BC12-433D-4CF8-B6D6-11A3D4B52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3801C98E-B046-477D-A7B5-2431E1CB8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847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A9637F-E896-42F2-BBAB-828EB7A72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2A10F60-8D13-46B3-B820-62092329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0C4CBD1-B236-4261-8AB1-1EAA14A3F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ECF72EE-B6F0-42E6-B0D4-6336CD4D9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5/31/24</a:t>
            </a:fld>
            <a:endParaRPr lang="en-US" dirty="0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AC4D9B7-05B5-4AE5-8AE3-2A9A5AC6D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FC9E1F0-444B-4170-BEFB-BBBC3AB31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371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9BDD66-D296-447E-9830-6C0B826E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21BA19CD-DE6F-4AD9-B9D4-F2F6AAB5F2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0F95FD9-E9D6-4AC0-8F5E-FD16A248C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E07FCFD-D18B-455E-B066-DEBA2777D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5/31/24</a:t>
            </a:fld>
            <a:endParaRPr lang="en-US" dirty="0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EF42AF8-3AA7-48ED-AE50-C658A9FC6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D562C78-3F92-4A17-B09F-855F6D4E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846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13D36092-E577-4758-B66A-A4B8FEB93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0E497C1-EA0C-4E5D-8B0D-646022E23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14991D2-1BF3-41F0-8D68-DF4EA631CD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5/31/24</a:t>
            </a:fld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A1343F3-31F7-48BD-BAD4-259828A5A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FE9FEB9-EC7D-4C1E-8FE7-5D1B9ABF6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23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5sOh4gKPI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1032">
            <a:extLst>
              <a:ext uri="{FF2B5EF4-FFF2-40B4-BE49-F238E27FC236}">
                <a16:creationId xmlns:a16="http://schemas.microsoft.com/office/drawing/2014/main" id="{2B577FF9-3543-4875-815D-3D87BD8A2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614" y="684403"/>
            <a:ext cx="5881585" cy="3072015"/>
          </a:xfrm>
        </p:spPr>
        <p:txBody>
          <a:bodyPr anchor="b">
            <a:normAutofit fontScale="90000"/>
          </a:bodyPr>
          <a:lstStyle/>
          <a:p>
            <a:r>
              <a:rPr lang="hr-HR" sz="5600" dirty="0"/>
              <a:t>Problematična uporaba interneta: od rizične upotrebe do ovisničkog ponašanja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261" y="3976074"/>
            <a:ext cx="6278292" cy="2102108"/>
          </a:xfrm>
        </p:spPr>
        <p:txBody>
          <a:bodyPr anchor="t">
            <a:normAutofit/>
          </a:bodyPr>
          <a:lstStyle/>
          <a:p>
            <a:r>
              <a:rPr lang="hr-HR" dirty="0">
                <a:latin typeface="+mj-lt"/>
              </a:rPr>
              <a:t>Irena Rojnić Palavra</a:t>
            </a:r>
          </a:p>
          <a:p>
            <a:r>
              <a:rPr lang="hr-HR" dirty="0">
                <a:latin typeface="+mj-lt"/>
              </a:rPr>
              <a:t>Zagreb, 2024.</a:t>
            </a:r>
          </a:p>
        </p:txBody>
      </p:sp>
      <p:sp>
        <p:nvSpPr>
          <p:cNvPr id="1031" name="Freeform: Shape 1034">
            <a:extLst>
              <a:ext uri="{FF2B5EF4-FFF2-40B4-BE49-F238E27FC236}">
                <a16:creationId xmlns:a16="http://schemas.microsoft.com/office/drawing/2014/main" id="{F5569EEC-E12F-4856-B407-02B2813A4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32" name="Freeform: Shape 1036">
            <a:extLst>
              <a:ext uri="{FF2B5EF4-FFF2-40B4-BE49-F238E27FC236}">
                <a16:creationId xmlns:a16="http://schemas.microsoft.com/office/drawing/2014/main" id="{CF860788-3A6A-45A3-B3F1-06F159665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67336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8" name="Picture 4" descr="Game Consoles Key Concepts Lifewire - Online Game Png Clipart - Full Size  Clipart (#603644) - PinClipart">
            <a:extLst>
              <a:ext uri="{FF2B5EF4-FFF2-40B4-BE49-F238E27FC236}">
                <a16:creationId xmlns:a16="http://schemas.microsoft.com/office/drawing/2014/main" id="{A500449A-BABB-49C0-950E-EC5AFE043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1243" y="1489275"/>
            <a:ext cx="4939504" cy="3496502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" name="Freeform: Shape 1038">
            <a:extLst>
              <a:ext uri="{FF2B5EF4-FFF2-40B4-BE49-F238E27FC236}">
                <a16:creationId xmlns:a16="http://schemas.microsoft.com/office/drawing/2014/main" id="{DF1E3393-B852-4883-B778-ED3525112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32259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6" name="Freeform: Shape 1040">
            <a:extLst>
              <a:ext uri="{FF2B5EF4-FFF2-40B4-BE49-F238E27FC236}">
                <a16:creationId xmlns:a16="http://schemas.microsoft.com/office/drawing/2014/main" id="{39853D09-4205-4CC7-83EB-288E886AC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440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38" name="Freeform: Shape 1042">
            <a:extLst>
              <a:ext uri="{FF2B5EF4-FFF2-40B4-BE49-F238E27FC236}">
                <a16:creationId xmlns:a16="http://schemas.microsoft.com/office/drawing/2014/main" id="{0D040B79-3E73-4A31-840D-D6B9C9FDF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7511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0" name="Freeform: Shape 1044">
            <a:extLst>
              <a:ext uri="{FF2B5EF4-FFF2-40B4-BE49-F238E27FC236}">
                <a16:creationId xmlns:a16="http://schemas.microsoft.com/office/drawing/2014/main" id="{156C6AE5-3F8B-42AC-9EA4-1B686A11E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3820" y="5835650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89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335E1-9C90-4547-81F8-81CB527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hr-HR" sz="5400"/>
              <a:t>Epidemiologija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9AC34-5BF2-4832-B8F5-E39DF83AD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2872899"/>
            <a:ext cx="4528820" cy="3320668"/>
          </a:xfrm>
        </p:spPr>
        <p:txBody>
          <a:bodyPr>
            <a:normAutofit fontScale="77500" lnSpcReduction="20000"/>
          </a:bodyPr>
          <a:lstStyle/>
          <a:p>
            <a:r>
              <a:rPr lang="hr-HR" sz="2000" cap="none" dirty="0"/>
              <a:t>31% učenika SŠ na internetu provodi više od 40 sati tjedno (Carević, Mihalić, </a:t>
            </a:r>
            <a:r>
              <a:rPr lang="hr-HR" sz="2000" cap="none" dirty="0" err="1"/>
              <a:t>Sklepić</a:t>
            </a:r>
            <a:r>
              <a:rPr lang="hr-HR" sz="2000" cap="none" dirty="0"/>
              <a:t>, 2013.)</a:t>
            </a:r>
          </a:p>
          <a:p>
            <a:r>
              <a:rPr lang="hr-HR" sz="2000" dirty="0"/>
              <a:t>3.4% srednjoškolaca ovisno o internetu (Vejmelka et al., 2017.); 1.4% SŠ Split (Vejmelka et al., 2021.); 0.8% SŠ Zagreb (Mandić, 2021.)</a:t>
            </a:r>
          </a:p>
          <a:p>
            <a:r>
              <a:rPr lang="hr-HR" sz="2000" dirty="0"/>
              <a:t>Svakodnevno igranje kod 15/16 godišnjaka 36.9% 2011./18.8% 2019.; nikada igrali 8.9% 2011./24.5% 2019. (ESPAD, 2019.)</a:t>
            </a:r>
          </a:p>
          <a:p>
            <a:r>
              <a:rPr lang="hr-HR" sz="2000" dirty="0"/>
              <a:t>20.3% učenika SŠ svjedočilo ili doživjelo </a:t>
            </a:r>
            <a:r>
              <a:rPr lang="hr-HR" sz="2000" i="1" dirty="0"/>
              <a:t>online </a:t>
            </a:r>
            <a:r>
              <a:rPr lang="hr-HR" sz="2000" dirty="0"/>
              <a:t>seksualno uznemiravanje u posljednjih godinu dana (Vejmelka </a:t>
            </a:r>
            <a:r>
              <a:rPr lang="hr-HR" sz="2000" dirty="0" err="1"/>
              <a:t>et</a:t>
            </a:r>
            <a:r>
              <a:rPr lang="hr-HR" sz="2000" dirty="0"/>
              <a:t> </a:t>
            </a:r>
            <a:r>
              <a:rPr lang="hr-HR" sz="2000" dirty="0" err="1"/>
              <a:t>al</a:t>
            </a:r>
            <a:r>
              <a:rPr lang="hr-HR" sz="2000" dirty="0"/>
              <a:t>., 2023.)</a:t>
            </a:r>
          </a:p>
          <a:p>
            <a:endParaRPr lang="hr-HR" sz="2000" dirty="0"/>
          </a:p>
          <a:p>
            <a:r>
              <a:rPr lang="hr-HR" sz="2000" dirty="0"/>
              <a:t>6% svjetske populacije ovisno o internetu (ASAM, 2020.)</a:t>
            </a:r>
          </a:p>
        </p:txBody>
      </p:sp>
      <p:pic>
        <p:nvPicPr>
          <p:cNvPr id="1026" name="Picture 2" descr="Clarivate Epidemiology (@DRG_Epi) | Twitter">
            <a:extLst>
              <a:ext uri="{FF2B5EF4-FFF2-40B4-BE49-F238E27FC236}">
                <a16:creationId xmlns:a16="http://schemas.microsoft.com/office/drawing/2014/main" id="{12EE70A8-65F5-4171-BE47-EE49E8927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631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FAE51-1040-46D2-B833-72B9617B4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hr-HR" dirty="0"/>
              <a:t>Novi podaci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177F69-7DE7-4AA1-86E3-308C6FB1F1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023" y="1325563"/>
            <a:ext cx="8629953" cy="485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439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323213" y="225425"/>
            <a:ext cx="10515600" cy="1325563"/>
          </a:xfrm>
        </p:spPr>
        <p:txBody>
          <a:bodyPr/>
          <a:lstStyle/>
          <a:p>
            <a:r>
              <a:rPr lang="hr-HR" dirty="0"/>
              <a:t>Gdje sam na spektru?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43573" y="1304847"/>
            <a:ext cx="4874879" cy="4567316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323213" y="6019800"/>
            <a:ext cx="11672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Stangl</a:t>
            </a:r>
            <a:r>
              <a:rPr lang="hr-HR" sz="1400" dirty="0"/>
              <a:t> </a:t>
            </a:r>
            <a:r>
              <a:rPr lang="en-US" sz="1400" dirty="0"/>
              <a:t>B, </a:t>
            </a:r>
            <a:r>
              <a:rPr lang="en-US" sz="1400" dirty="0" err="1"/>
              <a:t>Kastner</a:t>
            </a:r>
            <a:r>
              <a:rPr lang="hr-HR" sz="1400" dirty="0"/>
              <a:t> </a:t>
            </a:r>
            <a:r>
              <a:rPr lang="en-US" sz="1400" dirty="0"/>
              <a:t>M, Park</a:t>
            </a:r>
            <a:r>
              <a:rPr lang="hr-HR" sz="1400" dirty="0"/>
              <a:t> </a:t>
            </a:r>
            <a:r>
              <a:rPr lang="en-US" sz="1400" dirty="0"/>
              <a:t>S, </a:t>
            </a:r>
            <a:r>
              <a:rPr lang="en-US" sz="1400" dirty="0" err="1"/>
              <a:t>Ukpabi</a:t>
            </a:r>
            <a:r>
              <a:rPr lang="en-US" sz="1400" dirty="0"/>
              <a:t> D. Internet addiction continuum and its moderating effect on augmented reality application experiences: digital natives versus older users. Journal of Travel &amp; Tourism Marketing</a:t>
            </a:r>
            <a:r>
              <a:rPr lang="hr-HR" sz="1400" dirty="0"/>
              <a:t>. 2023;</a:t>
            </a:r>
            <a:r>
              <a:rPr lang="en-US" sz="1400" dirty="0"/>
              <a:t>40(1)</a:t>
            </a:r>
            <a:r>
              <a:rPr lang="hr-HR" sz="1400" dirty="0"/>
              <a:t>:</a:t>
            </a:r>
            <a:r>
              <a:rPr lang="en-US" sz="1400" dirty="0"/>
              <a:t>38–54. </a:t>
            </a: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1020731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D50904D9-C8F2-4F85-AF26-C9C84710F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hr-HR" sz="4000" dirty="0">
                <a:solidFill>
                  <a:srgbClr val="FFFFFF"/>
                </a:solidFill>
              </a:rPr>
              <a:t>Razlozi za korištenje i prediktori razvoja ovisnosti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F8C966-A937-4A80-AB78-B8D938469E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783" y="1412488"/>
            <a:ext cx="3630608" cy="5091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600" b="1" cap="none" dirty="0"/>
              <a:t>Razlozi za korištenje:</a:t>
            </a:r>
          </a:p>
          <a:p>
            <a:r>
              <a:rPr lang="hr-HR" sz="1600" dirty="0"/>
              <a:t>Akademski razlozi</a:t>
            </a:r>
          </a:p>
          <a:p>
            <a:r>
              <a:rPr lang="hr-HR" sz="1600" dirty="0"/>
              <a:t>Socijalno umrežavanje</a:t>
            </a:r>
          </a:p>
          <a:p>
            <a:r>
              <a:rPr lang="hr-HR" sz="1600" dirty="0"/>
              <a:t>Igranje videoigara</a:t>
            </a:r>
          </a:p>
          <a:p>
            <a:endParaRPr lang="hr-HR" sz="1600" dirty="0"/>
          </a:p>
          <a:p>
            <a:pPr marL="0" indent="0">
              <a:buNone/>
            </a:pPr>
            <a:r>
              <a:rPr lang="hr-HR" sz="1600" b="1" dirty="0"/>
              <a:t>Prediktori: </a:t>
            </a:r>
          </a:p>
          <a:p>
            <a:r>
              <a:rPr lang="hr-HR" sz="1600" dirty="0"/>
              <a:t>Dnevno vrijeme provedeno na internetu</a:t>
            </a:r>
          </a:p>
          <a:p>
            <a:r>
              <a:rPr lang="hr-HR" sz="1600" dirty="0"/>
              <a:t>Igranje videoigara</a:t>
            </a:r>
          </a:p>
          <a:p>
            <a:r>
              <a:rPr lang="hr-HR" sz="1600" dirty="0"/>
              <a:t>Korištenje društvenih mreža</a:t>
            </a:r>
          </a:p>
          <a:p>
            <a:r>
              <a:rPr lang="hr-HR" sz="1600" dirty="0"/>
              <a:t>Tjeskoba/depresivnost</a:t>
            </a:r>
          </a:p>
          <a:p>
            <a:pPr marL="0" indent="0">
              <a:buNone/>
            </a:pPr>
            <a:endParaRPr lang="hr-HR" sz="1600" dirty="0"/>
          </a:p>
          <a:p>
            <a:pPr marL="0" indent="0">
              <a:buNone/>
            </a:pPr>
            <a:endParaRPr lang="hr-HR" sz="1600" dirty="0"/>
          </a:p>
          <a:p>
            <a:pPr marL="0" indent="0">
              <a:buNone/>
            </a:pPr>
            <a:r>
              <a:rPr lang="hr-HR" sz="1600" dirty="0"/>
              <a:t>Izvor: </a:t>
            </a:r>
            <a:r>
              <a:rPr lang="hr-HR" sz="1600" dirty="0" err="1"/>
              <a:t>Yatab</a:t>
            </a:r>
            <a:r>
              <a:rPr lang="hr-HR" sz="1600" dirty="0"/>
              <a:t> </a:t>
            </a:r>
            <a:r>
              <a:rPr lang="hr-HR" sz="1600" dirty="0" err="1"/>
              <a:t>Pal</a:t>
            </a:r>
            <a:r>
              <a:rPr lang="hr-HR" sz="1600" dirty="0"/>
              <a:t> </a:t>
            </a:r>
            <a:r>
              <a:rPr lang="hr-HR" sz="1600" dirty="0" err="1"/>
              <a:t>Singh</a:t>
            </a:r>
            <a:r>
              <a:rPr lang="hr-HR" sz="1600" dirty="0"/>
              <a:t> </a:t>
            </a:r>
            <a:r>
              <a:rPr lang="hr-HR" sz="1600" dirty="0" err="1"/>
              <a:t>Balhara</a:t>
            </a:r>
            <a:r>
              <a:rPr lang="hr-HR" sz="1600" dirty="0"/>
              <a:t> </a:t>
            </a:r>
            <a:r>
              <a:rPr lang="hr-HR" sz="1600" dirty="0" err="1"/>
              <a:t>et</a:t>
            </a:r>
            <a:r>
              <a:rPr lang="hr-HR" sz="1600" dirty="0"/>
              <a:t> </a:t>
            </a:r>
            <a:r>
              <a:rPr lang="hr-HR" sz="1600" dirty="0" err="1"/>
              <a:t>al</a:t>
            </a:r>
            <a:r>
              <a:rPr lang="hr-HR" sz="1600" dirty="0"/>
              <a:t>., 2019.</a:t>
            </a:r>
          </a:p>
          <a:p>
            <a:endParaRPr lang="hr-HR" sz="1400" dirty="0"/>
          </a:p>
        </p:txBody>
      </p:sp>
      <p:cxnSp>
        <p:nvCxnSpPr>
          <p:cNvPr id="27" name="Straight Connector 2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83305E-90E4-47FE-94AB-BB1585264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427282" cy="5091550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hr-HR" sz="1600" b="1" dirty="0"/>
              <a:t>Razlozi za korištenje:</a:t>
            </a:r>
          </a:p>
          <a:p>
            <a:r>
              <a:rPr lang="hr-HR" sz="1600" dirty="0"/>
              <a:t>Eskapizam</a:t>
            </a:r>
          </a:p>
          <a:p>
            <a:r>
              <a:rPr lang="hr-HR" sz="1600" dirty="0"/>
              <a:t>Kompetitivnost</a:t>
            </a:r>
          </a:p>
          <a:p>
            <a:r>
              <a:rPr lang="hr-HR" sz="1600" dirty="0"/>
              <a:t>„</a:t>
            </a:r>
            <a:r>
              <a:rPr lang="hr-HR" sz="1600" dirty="0" err="1"/>
              <a:t>Coping</a:t>
            </a:r>
            <a:r>
              <a:rPr lang="hr-HR" sz="1600" dirty="0"/>
              <a:t>”</a:t>
            </a:r>
          </a:p>
          <a:p>
            <a:r>
              <a:rPr lang="hr-HR" sz="1600" dirty="0"/>
              <a:t>Razvoj vještina</a:t>
            </a:r>
          </a:p>
          <a:p>
            <a:r>
              <a:rPr lang="hr-HR" sz="1600" dirty="0"/>
              <a:t>Mašta</a:t>
            </a:r>
          </a:p>
          <a:p>
            <a:r>
              <a:rPr lang="hr-HR" sz="1600" dirty="0"/>
              <a:t>Rekreacija</a:t>
            </a:r>
          </a:p>
          <a:p>
            <a:endParaRPr lang="hr-HR" sz="1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1600" b="1" dirty="0"/>
              <a:t>Prediktori:</a:t>
            </a:r>
          </a:p>
          <a:p>
            <a:r>
              <a:rPr lang="hr-HR" sz="1600" dirty="0"/>
              <a:t>Eskapizam</a:t>
            </a:r>
          </a:p>
          <a:p>
            <a:r>
              <a:rPr lang="hr-HR" sz="1600" dirty="0"/>
              <a:t>Jasnoća samopoimanja (aktualni/idealni </a:t>
            </a:r>
            <a:r>
              <a:rPr lang="hr-HR" sz="1600" dirty="0" err="1"/>
              <a:t>self</a:t>
            </a:r>
            <a:r>
              <a:rPr lang="hr-HR" sz="1600" dirty="0"/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sz="1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1600" dirty="0"/>
              <a:t>Izvor: Šporčić B, </a:t>
            </a:r>
            <a:r>
              <a:rPr lang="hr-HR" sz="1600" dirty="0" err="1"/>
              <a:t>Glavak-Tkalić</a:t>
            </a:r>
            <a:r>
              <a:rPr lang="hr-HR" sz="1600" dirty="0"/>
              <a:t> R, 2018.</a:t>
            </a:r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3318034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3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01B1B0D-FD44-4DDD-A516-207B4ED03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775" r="-1" b="18115"/>
          <a:stretch/>
        </p:blipFill>
        <p:spPr>
          <a:xfrm>
            <a:off x="626590" y="317578"/>
            <a:ext cx="10851111" cy="3508437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085F4A8D-0E5E-46F5-B9A3-787E1BE66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7"/>
            <a:ext cx="4569060" cy="2129586"/>
          </a:xfrm>
          <a:noFill/>
        </p:spPr>
        <p:txBody>
          <a:bodyPr anchor="t">
            <a:normAutofit/>
          </a:bodyPr>
          <a:lstStyle/>
          <a:p>
            <a:r>
              <a:rPr lang="hr-HR" sz="4800">
                <a:solidFill>
                  <a:schemeClr val="bg1"/>
                </a:solidFill>
              </a:rPr>
              <a:t>Adiktivni potencijal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7F1FA19-CF0C-4866-AB88-89F265A29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080" y="4018143"/>
            <a:ext cx="5674105" cy="2129599"/>
          </a:xfrm>
          <a:noFill/>
        </p:spPr>
        <p:txBody>
          <a:bodyPr anchor="t">
            <a:normAutofit/>
          </a:bodyPr>
          <a:lstStyle/>
          <a:p>
            <a:r>
              <a:rPr lang="hr-HR" sz="1800">
                <a:solidFill>
                  <a:schemeClr val="bg1"/>
                </a:solidFill>
              </a:rPr>
              <a:t>Videoigre (MMORPG i FPS)</a:t>
            </a:r>
          </a:p>
          <a:p>
            <a:r>
              <a:rPr lang="hr-HR" sz="1800">
                <a:solidFill>
                  <a:schemeClr val="bg1"/>
                </a:solidFill>
              </a:rPr>
              <a:t>Društvene mreže</a:t>
            </a:r>
          </a:p>
          <a:p>
            <a:r>
              <a:rPr lang="hr-HR" sz="1800">
                <a:solidFill>
                  <a:schemeClr val="bg1"/>
                </a:solidFill>
              </a:rPr>
              <a:t>Pornografski sadržaji</a:t>
            </a:r>
          </a:p>
          <a:p>
            <a:endParaRPr lang="hr-HR" sz="1800">
              <a:solidFill>
                <a:schemeClr val="bg1"/>
              </a:solidFill>
            </a:endParaRPr>
          </a:p>
          <a:p>
            <a:r>
              <a:rPr lang="hr-HR" sz="1800">
                <a:solidFill>
                  <a:schemeClr val="bg1"/>
                </a:solidFill>
              </a:rPr>
              <a:t>Mladi, muškarci, videoigre</a:t>
            </a:r>
          </a:p>
        </p:txBody>
      </p:sp>
    </p:spTree>
    <p:extLst>
      <p:ext uri="{BB962C8B-B14F-4D97-AF65-F5344CB8AC3E}">
        <p14:creationId xmlns:p14="http://schemas.microsoft.com/office/powerpoint/2010/main" val="3697274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8" name="Rectangle 105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027F7E-FADF-4A3B-92BE-8AD758A01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30" r="1" b="8202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1059" name="Rectangle 105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1802" y="0"/>
            <a:ext cx="5789099" cy="1899912"/>
          </a:xfrm>
        </p:spPr>
        <p:txBody>
          <a:bodyPr>
            <a:normAutofit/>
          </a:bodyPr>
          <a:lstStyle/>
          <a:p>
            <a:r>
              <a:rPr lang="hr-HR" sz="4000" dirty="0"/>
              <a:t>Zašto je internet privlačan?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3102" y="1447750"/>
            <a:ext cx="5817799" cy="5306786"/>
          </a:xfrm>
        </p:spPr>
        <p:txBody>
          <a:bodyPr>
            <a:normAutofit fontScale="92500" lnSpcReduction="20000"/>
          </a:bodyPr>
          <a:lstStyle/>
          <a:p>
            <a:r>
              <a:rPr lang="hr-HR" sz="1900" cap="none" dirty="0"/>
              <a:t>„</a:t>
            </a:r>
            <a:r>
              <a:rPr lang="hr-HR" sz="1900" dirty="0"/>
              <a:t>Stavljam retuširane fotografije”</a:t>
            </a:r>
          </a:p>
          <a:p>
            <a:r>
              <a:rPr lang="hr-HR" sz="1900" dirty="0"/>
              <a:t>„Skupljam lajkove”</a:t>
            </a:r>
          </a:p>
          <a:p>
            <a:r>
              <a:rPr lang="hr-HR" sz="1900" dirty="0"/>
              <a:t>„Lakše mi je komunicirati tako nego oči u oči”</a:t>
            </a:r>
          </a:p>
          <a:p>
            <a:r>
              <a:rPr lang="hr-HR" sz="1900" dirty="0"/>
              <a:t>„Nisam sam”</a:t>
            </a:r>
          </a:p>
          <a:p>
            <a:r>
              <a:rPr lang="hr-HR" sz="1900" dirty="0"/>
              <a:t>„Na internetu me ne mogu istući”</a:t>
            </a:r>
          </a:p>
          <a:p>
            <a:r>
              <a:rPr lang="hr-HR" sz="1900" dirty="0"/>
              <a:t>„Mogu letjeti na zmaju”</a:t>
            </a:r>
          </a:p>
          <a:p>
            <a:r>
              <a:rPr lang="hr-HR" sz="1900" dirty="0"/>
              <a:t>„Mogu rigati vatru jer nitko ne zna tko sam”</a:t>
            </a:r>
          </a:p>
          <a:p>
            <a:r>
              <a:rPr lang="hr-HR" sz="1900" dirty="0"/>
              <a:t>„Mogu blokirati budale”</a:t>
            </a:r>
          </a:p>
          <a:p>
            <a:r>
              <a:rPr lang="hr-HR" sz="1900" dirty="0"/>
              <a:t>„Ne podnosim dosadu”</a:t>
            </a:r>
          </a:p>
          <a:p>
            <a:r>
              <a:rPr lang="hr-HR" sz="1900" dirty="0"/>
              <a:t>„Ne mislim na probleme”</a:t>
            </a:r>
          </a:p>
          <a:p>
            <a:r>
              <a:rPr lang="hr-HR" sz="1900" dirty="0"/>
              <a:t>„Dobio sam ozbiljne pare”</a:t>
            </a:r>
          </a:p>
          <a:p>
            <a:r>
              <a:rPr lang="hr-HR" sz="1900" dirty="0"/>
              <a:t>„Ne trebaju mi posebne vještine”</a:t>
            </a:r>
          </a:p>
          <a:p>
            <a:r>
              <a:rPr lang="hr-HR" sz="1900" dirty="0"/>
              <a:t>„Videoigre su fer”</a:t>
            </a:r>
          </a:p>
          <a:p>
            <a:r>
              <a:rPr lang="hr-HR" sz="1900" dirty="0"/>
              <a:t>„Virtualno je meni stvarno”</a:t>
            </a:r>
          </a:p>
          <a:p>
            <a:endParaRPr lang="hr-HR" sz="1900" dirty="0"/>
          </a:p>
          <a:p>
            <a:r>
              <a:rPr lang="hr-HR" sz="1900" dirty="0"/>
              <a:t>OMNIPOTENTNI, UNIVERZALNI, KONTEJNIRAJUĆI OBJEKT</a:t>
            </a:r>
          </a:p>
          <a:p>
            <a:endParaRPr lang="hr-HR" sz="1800" dirty="0"/>
          </a:p>
          <a:p>
            <a:pPr marL="0" indent="0">
              <a:buNone/>
            </a:pPr>
            <a:endParaRPr lang="hr-HR" sz="1100" cap="none" dirty="0"/>
          </a:p>
        </p:txBody>
      </p:sp>
      <p:sp>
        <p:nvSpPr>
          <p:cNvPr id="7" name="AutoShape 2" descr="Image result for the word fake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634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Video Game Addiction Statistics | The Recovery Village">
            <a:extLst>
              <a:ext uri="{FF2B5EF4-FFF2-40B4-BE49-F238E27FC236}">
                <a16:creationId xmlns:a16="http://schemas.microsoft.com/office/drawing/2014/main" id="{5C6A2A29-8B3E-4551-843F-4FEEA4479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20" y="137192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CCB2C00A-E659-4691-AFB4-282551729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78FD84C-74B5-451D-8F0A-1E19EC3D9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BD77245-2C2B-4992-9EB1-59E5B3A0F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598" y="-77689"/>
            <a:ext cx="9465131" cy="1184111"/>
          </a:xfrm>
        </p:spPr>
        <p:txBody>
          <a:bodyPr>
            <a:normAutofit/>
          </a:bodyPr>
          <a:lstStyle/>
          <a:p>
            <a:r>
              <a:rPr lang="hr-HR" dirty="0"/>
              <a:t>Klinička slika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2B7A4CB-08D9-451C-BF74-16BA17BCC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598" y="891540"/>
            <a:ext cx="11144650" cy="2999572"/>
          </a:xfrm>
        </p:spPr>
        <p:txBody>
          <a:bodyPr numCol="2">
            <a:noAutofit/>
          </a:bodyPr>
          <a:lstStyle/>
          <a:p>
            <a:r>
              <a:rPr lang="hr-HR" sz="1600" dirty="0"/>
              <a:t>Gubitak kontrole nad vremenom provedenim za internetom</a:t>
            </a:r>
          </a:p>
          <a:p>
            <a:r>
              <a:rPr lang="hr-HR" sz="1600" dirty="0"/>
              <a:t>Gubitak osjećaja za vrijeme tijekom korištenja interneta</a:t>
            </a:r>
          </a:p>
          <a:p>
            <a:r>
              <a:rPr lang="hr-HR" sz="1600" dirty="0"/>
              <a:t>Osjećaj da je „virtualni život“ preuzeo kontrolu, gubitak slobode</a:t>
            </a:r>
          </a:p>
          <a:p>
            <a:r>
              <a:rPr lang="hr-HR" sz="1600" dirty="0"/>
              <a:t>Kompulzivna uporaba interneta (unutarnji osjećaje prisile)</a:t>
            </a:r>
          </a:p>
          <a:p>
            <a:r>
              <a:rPr lang="hr-HR" sz="1600" dirty="0"/>
              <a:t>Sve češće i dulje korištenje interneta i uporaba sadržaja sve jačeg podražajnog potencijala</a:t>
            </a:r>
          </a:p>
          <a:p>
            <a:r>
              <a:rPr lang="hr-HR" sz="1600" dirty="0"/>
              <a:t>Investiranje u videoigre, računalnu opremu, brzu vezu i sl.</a:t>
            </a:r>
          </a:p>
          <a:p>
            <a:r>
              <a:rPr lang="hr-HR" sz="1600" dirty="0"/>
              <a:t>Pojava žudnje i nelagode kada osoba ne može na internet</a:t>
            </a:r>
          </a:p>
          <a:p>
            <a:r>
              <a:rPr lang="hr-HR" sz="1600" dirty="0"/>
              <a:t>Zakazivanje u školi/na poslu</a:t>
            </a:r>
          </a:p>
          <a:p>
            <a:r>
              <a:rPr lang="hr-HR" sz="1600" dirty="0"/>
              <a:t>Narušavanje socijalnih odnosa, naročito unutar obitelji</a:t>
            </a:r>
          </a:p>
          <a:p>
            <a:r>
              <a:rPr lang="hr-HR" sz="1600" dirty="0"/>
              <a:t>Socijalna izolacija, pasivizacija</a:t>
            </a:r>
          </a:p>
          <a:p>
            <a:r>
              <a:rPr lang="hr-HR" sz="1600" dirty="0"/>
              <a:t>Promjene raspoloženja i ponašanja</a:t>
            </a:r>
          </a:p>
          <a:p>
            <a:r>
              <a:rPr lang="hr-HR" sz="1600" dirty="0"/>
              <a:t>Zanemarivanje alternativnih zadovoljstava ili interesa</a:t>
            </a:r>
          </a:p>
          <a:p>
            <a:r>
              <a:rPr lang="hr-HR" sz="1600" dirty="0"/>
              <a:t>Uporaba interneta u situacijama kada to nije prikladno, stereotipna uporaba</a:t>
            </a:r>
          </a:p>
          <a:p>
            <a:endParaRPr lang="hr-HR" sz="1600" dirty="0"/>
          </a:p>
          <a:p>
            <a:r>
              <a:rPr lang="hr-HR" sz="1600" dirty="0"/>
              <a:t>Subjektivni osjećaj benefita</a:t>
            </a:r>
          </a:p>
          <a:p>
            <a:r>
              <a:rPr lang="hr-HR" sz="1600" dirty="0"/>
              <a:t>Nastavak uporabe unatoč negativnim posljedicama</a:t>
            </a:r>
          </a:p>
          <a:p>
            <a:r>
              <a:rPr lang="hr-HR" sz="1600" dirty="0"/>
              <a:t>Neuspješna promjena ponašanja</a:t>
            </a:r>
          </a:p>
          <a:p>
            <a:r>
              <a:rPr lang="hr-HR" sz="1600" dirty="0"/>
              <a:t>Osjećaj krivnje i srama</a:t>
            </a:r>
          </a:p>
          <a:p>
            <a:r>
              <a:rPr lang="hr-HR" sz="1600" dirty="0"/>
              <a:t>Iznerviranost tuđim opaskama vezano uz potrebu smanjenja uporabe interneta, impulzivno/agresivno reagiranje </a:t>
            </a:r>
          </a:p>
          <a:p>
            <a:r>
              <a:rPr lang="hr-HR" sz="1600" dirty="0"/>
              <a:t>Uporaba interneta kao dominanta aktivnost u životu</a:t>
            </a:r>
          </a:p>
          <a:p>
            <a:r>
              <a:rPr lang="hr-HR" sz="1600" dirty="0"/>
              <a:t>Okupiranost i u trenucima nekorištenja</a:t>
            </a:r>
          </a:p>
          <a:p>
            <a:r>
              <a:rPr lang="hr-HR" sz="1600" dirty="0"/>
              <a:t>Zamjena dana i noći</a:t>
            </a:r>
          </a:p>
          <a:p>
            <a:r>
              <a:rPr lang="hr-HR" sz="1600" dirty="0"/>
              <a:t>Zapostavljanje higijene</a:t>
            </a:r>
          </a:p>
          <a:p>
            <a:r>
              <a:rPr lang="hr-HR" sz="1600" dirty="0"/>
              <a:t>Zanemarivanje adekvatnog unosa hrane i tekućine</a:t>
            </a:r>
          </a:p>
          <a:p>
            <a:r>
              <a:rPr lang="hr-HR" sz="1600" dirty="0"/>
              <a:t>Smanjena tjelesna aktivnost, pretilost</a:t>
            </a:r>
          </a:p>
          <a:p>
            <a:r>
              <a:rPr lang="hr-HR" sz="1600" dirty="0"/>
              <a:t>Smetnje pažnje i koncentracije</a:t>
            </a:r>
          </a:p>
          <a:p>
            <a:r>
              <a:rPr lang="hr-HR" sz="1600" dirty="0"/>
              <a:t>Sindrom karpalnog kanala, tzv. „</a:t>
            </a:r>
            <a:r>
              <a:rPr lang="hr-HR" sz="1600" dirty="0" err="1"/>
              <a:t>computer</a:t>
            </a:r>
            <a:r>
              <a:rPr lang="hr-HR" sz="1600" dirty="0"/>
              <a:t> </a:t>
            </a:r>
            <a:r>
              <a:rPr lang="hr-HR" sz="1600" dirty="0" err="1"/>
              <a:t>disease</a:t>
            </a:r>
            <a:r>
              <a:rPr lang="hr-HR" sz="1600" dirty="0"/>
              <a:t>“, bolovi u kralježnici i druge tegobe uzrokovane dugotrajnim sjedenjem…</a:t>
            </a:r>
          </a:p>
        </p:txBody>
      </p:sp>
    </p:spTree>
    <p:extLst>
      <p:ext uri="{BB962C8B-B14F-4D97-AF65-F5344CB8AC3E}">
        <p14:creationId xmlns:p14="http://schemas.microsoft.com/office/powerpoint/2010/main" val="50404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F84660-F153-40C6-A203-FE1ACEA99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54" y="404212"/>
            <a:ext cx="5334197" cy="17082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Karakteristike</a:t>
            </a:r>
            <a:r>
              <a:rPr lang="en-US" sz="4000" dirty="0"/>
              <a:t> </a:t>
            </a:r>
            <a:r>
              <a:rPr lang="en-US" sz="4000" dirty="0" err="1"/>
              <a:t>ličnosti</a:t>
            </a:r>
            <a:r>
              <a:rPr lang="en-US" sz="4000" dirty="0"/>
              <a:t> </a:t>
            </a:r>
            <a:r>
              <a:rPr lang="en-US" sz="4000" dirty="0" err="1"/>
              <a:t>i</a:t>
            </a:r>
            <a:r>
              <a:rPr lang="en-US" sz="4000" dirty="0"/>
              <a:t> </a:t>
            </a:r>
            <a:r>
              <a:rPr lang="en-US" sz="4000" dirty="0" err="1"/>
              <a:t>komorbiditeti</a:t>
            </a:r>
            <a:endParaRPr lang="en-US" sz="4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63956A-737D-4371-A195-9FA24EAA1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555" y="2112454"/>
            <a:ext cx="6457147" cy="3769835"/>
          </a:xfrm>
        </p:spPr>
        <p:txBody>
          <a:bodyPr vert="horz" lIns="91440" tIns="45720" rIns="91440" bIns="45720" numCol="2" rtlCol="0" anchor="ctr">
            <a:noAutofit/>
          </a:bodyPr>
          <a:lstStyle/>
          <a:p>
            <a:pPr marL="285750">
              <a:spcAft>
                <a:spcPts val="600"/>
              </a:spcAft>
            </a:pPr>
            <a:r>
              <a:rPr lang="en-US" sz="1600" dirty="0" err="1"/>
              <a:t>Introvertiranost</a:t>
            </a:r>
            <a:endParaRPr lang="en-US" sz="1600" dirty="0"/>
          </a:p>
          <a:p>
            <a:pPr marL="285750">
              <a:spcAft>
                <a:spcPts val="600"/>
              </a:spcAft>
            </a:pPr>
            <a:r>
              <a:rPr lang="en-US" sz="1600" dirty="0" err="1"/>
              <a:t>Nisko</a:t>
            </a:r>
            <a:r>
              <a:rPr lang="en-US" sz="1600" dirty="0"/>
              <a:t> </a:t>
            </a:r>
            <a:r>
              <a:rPr lang="en-US" sz="1600" dirty="0" err="1"/>
              <a:t>samopouzdanje</a:t>
            </a:r>
            <a:r>
              <a:rPr lang="en-US" sz="1600" dirty="0"/>
              <a:t>/</a:t>
            </a:r>
            <a:r>
              <a:rPr lang="en-US" sz="1600" dirty="0" err="1"/>
              <a:t>samopoštovanje</a:t>
            </a:r>
            <a:endParaRPr lang="en-US" sz="1600" dirty="0"/>
          </a:p>
          <a:p>
            <a:pPr marL="285750">
              <a:spcAft>
                <a:spcPts val="600"/>
              </a:spcAft>
            </a:pPr>
            <a:r>
              <a:rPr lang="en-US" sz="1600" dirty="0" err="1"/>
              <a:t>Socijalna</a:t>
            </a:r>
            <a:r>
              <a:rPr lang="en-US" sz="1600" dirty="0"/>
              <a:t> </a:t>
            </a:r>
            <a:r>
              <a:rPr lang="en-US" sz="1600" dirty="0" err="1"/>
              <a:t>disfunkcionalnost</a:t>
            </a:r>
            <a:endParaRPr lang="en-US" sz="1600" dirty="0"/>
          </a:p>
          <a:p>
            <a:pPr marL="285750">
              <a:spcAft>
                <a:spcPts val="600"/>
              </a:spcAft>
            </a:pPr>
            <a:r>
              <a:rPr lang="en-US" sz="1600" dirty="0" err="1"/>
              <a:t>Hipomaturacija</a:t>
            </a:r>
            <a:endParaRPr lang="en-US" sz="1600" dirty="0"/>
          </a:p>
          <a:p>
            <a:pPr marL="285750">
              <a:spcAft>
                <a:spcPts val="600"/>
              </a:spcAft>
            </a:pPr>
            <a:r>
              <a:rPr lang="en-US" sz="1600" dirty="0" err="1"/>
              <a:t>Nezreli</a:t>
            </a:r>
            <a:r>
              <a:rPr lang="en-US" sz="1600" dirty="0"/>
              <a:t> </a:t>
            </a:r>
            <a:r>
              <a:rPr lang="en-US" sz="1600" dirty="0" err="1"/>
              <a:t>mehanizmi</a:t>
            </a:r>
            <a:r>
              <a:rPr lang="en-US" sz="1600" dirty="0"/>
              <a:t> </a:t>
            </a:r>
            <a:r>
              <a:rPr lang="en-US" sz="1600" dirty="0" err="1"/>
              <a:t>obrane</a:t>
            </a:r>
            <a:endParaRPr lang="en-US" sz="1600" dirty="0"/>
          </a:p>
          <a:p>
            <a:pPr marL="285750">
              <a:spcAft>
                <a:spcPts val="600"/>
              </a:spcAft>
            </a:pPr>
            <a:r>
              <a:rPr lang="en-US" sz="1600" dirty="0" err="1"/>
              <a:t>Teškoće</a:t>
            </a:r>
            <a:r>
              <a:rPr lang="en-US" sz="1600" dirty="0"/>
              <a:t> u </a:t>
            </a:r>
            <a:r>
              <a:rPr lang="en-US" sz="1600" dirty="0" err="1"/>
              <a:t>komunikaciji</a:t>
            </a:r>
            <a:endParaRPr lang="en-US" sz="1600" dirty="0"/>
          </a:p>
          <a:p>
            <a:pPr marL="285750">
              <a:spcAft>
                <a:spcPts val="600"/>
              </a:spcAft>
            </a:pPr>
            <a:r>
              <a:rPr lang="en-US" sz="1600" dirty="0" err="1"/>
              <a:t>Iskustvo</a:t>
            </a:r>
            <a:r>
              <a:rPr lang="en-US" sz="1600" dirty="0"/>
              <a:t> </a:t>
            </a:r>
            <a:r>
              <a:rPr lang="en-US" sz="1600" dirty="0" err="1"/>
              <a:t>traume</a:t>
            </a:r>
            <a:r>
              <a:rPr lang="en-US" sz="1600" dirty="0"/>
              <a:t>/</a:t>
            </a:r>
            <a:r>
              <a:rPr lang="en-US" sz="1600" dirty="0" err="1"/>
              <a:t>emocionalnog</a:t>
            </a:r>
            <a:r>
              <a:rPr lang="en-US" sz="1600" dirty="0"/>
              <a:t> </a:t>
            </a:r>
            <a:r>
              <a:rPr lang="en-US" sz="1600" dirty="0" err="1"/>
              <a:t>gubitka</a:t>
            </a:r>
            <a:endParaRPr lang="en-US" sz="1600" dirty="0"/>
          </a:p>
          <a:p>
            <a:pPr marL="285750">
              <a:spcAft>
                <a:spcPts val="600"/>
              </a:spcAft>
            </a:pPr>
            <a:r>
              <a:rPr lang="en-US" sz="1600" dirty="0" err="1"/>
              <a:t>Disfunkcionalnost</a:t>
            </a:r>
            <a:r>
              <a:rPr lang="en-US" sz="1600" dirty="0"/>
              <a:t> </a:t>
            </a:r>
            <a:r>
              <a:rPr lang="en-US" sz="1600" dirty="0" err="1"/>
              <a:t>obitelji</a:t>
            </a:r>
            <a:r>
              <a:rPr lang="en-US" sz="1600" dirty="0"/>
              <a:t>…</a:t>
            </a:r>
          </a:p>
          <a:p>
            <a:r>
              <a:rPr lang="en-US" sz="1600" dirty="0" err="1"/>
              <a:t>Anksiozno-depresivni</a:t>
            </a:r>
            <a:r>
              <a:rPr lang="en-US" sz="1600" dirty="0"/>
              <a:t> </a:t>
            </a:r>
            <a:r>
              <a:rPr lang="en-US" sz="1600" dirty="0" err="1"/>
              <a:t>spektar</a:t>
            </a:r>
            <a:endParaRPr lang="en-US" sz="1600" dirty="0"/>
          </a:p>
          <a:p>
            <a:r>
              <a:rPr lang="en-US" sz="1600" dirty="0" err="1"/>
              <a:t>Poremećaj</a:t>
            </a:r>
            <a:r>
              <a:rPr lang="en-US" sz="1600" dirty="0"/>
              <a:t> </a:t>
            </a:r>
            <a:r>
              <a:rPr lang="en-US" sz="1600" dirty="0" err="1"/>
              <a:t>ličnosti</a:t>
            </a:r>
            <a:r>
              <a:rPr lang="en-US" sz="1600" dirty="0"/>
              <a:t> (</a:t>
            </a:r>
            <a:r>
              <a:rPr lang="en-US" sz="1600" dirty="0" err="1"/>
              <a:t>npr</a:t>
            </a:r>
            <a:r>
              <a:rPr lang="en-US" sz="1600" dirty="0"/>
              <a:t>. </a:t>
            </a:r>
            <a:r>
              <a:rPr lang="en-US" sz="1600" dirty="0" err="1"/>
              <a:t>shizoidni</a:t>
            </a:r>
            <a:r>
              <a:rPr lang="en-US" sz="1600" dirty="0"/>
              <a:t>)</a:t>
            </a:r>
          </a:p>
          <a:p>
            <a:r>
              <a:rPr lang="en-US" sz="1600" dirty="0" err="1"/>
              <a:t>Socijalna</a:t>
            </a:r>
            <a:r>
              <a:rPr lang="en-US" sz="1600" dirty="0"/>
              <a:t> </a:t>
            </a:r>
            <a:r>
              <a:rPr lang="en-US" sz="1600" dirty="0" err="1"/>
              <a:t>fobija</a:t>
            </a:r>
            <a:endParaRPr lang="en-US" sz="1600" dirty="0"/>
          </a:p>
          <a:p>
            <a:r>
              <a:rPr lang="en-US" sz="1600" dirty="0"/>
              <a:t>ADD/ADHD</a:t>
            </a:r>
          </a:p>
          <a:p>
            <a:r>
              <a:rPr lang="en-US" sz="1600" dirty="0" err="1"/>
              <a:t>Pervazivni</a:t>
            </a:r>
            <a:r>
              <a:rPr lang="en-US" sz="1600" dirty="0"/>
              <a:t> </a:t>
            </a:r>
            <a:r>
              <a:rPr lang="en-US" sz="1600" dirty="0" err="1"/>
              <a:t>razvojni</a:t>
            </a:r>
            <a:r>
              <a:rPr lang="en-US" sz="1600" dirty="0"/>
              <a:t> </a:t>
            </a:r>
            <a:r>
              <a:rPr lang="en-US" sz="1600" dirty="0" err="1"/>
              <a:t>poremećaji</a:t>
            </a:r>
            <a:endParaRPr lang="en-US" sz="1600" dirty="0"/>
          </a:p>
          <a:p>
            <a:r>
              <a:rPr lang="en-US" sz="1600" dirty="0" err="1"/>
              <a:t>Poremećaji</a:t>
            </a:r>
            <a:r>
              <a:rPr lang="en-US" sz="1600" dirty="0"/>
              <a:t> </a:t>
            </a:r>
            <a:r>
              <a:rPr lang="en-US" sz="1600" dirty="0" err="1"/>
              <a:t>prilagodbe</a:t>
            </a:r>
            <a:endParaRPr lang="en-US" sz="1600" dirty="0"/>
          </a:p>
          <a:p>
            <a:r>
              <a:rPr lang="en-US" sz="1600" dirty="0" err="1"/>
              <a:t>Druge</a:t>
            </a:r>
            <a:r>
              <a:rPr lang="en-US" sz="1600" dirty="0"/>
              <a:t> </a:t>
            </a:r>
            <a:r>
              <a:rPr lang="en-US" sz="1600" dirty="0" err="1"/>
              <a:t>ovisnosti</a:t>
            </a:r>
            <a:endParaRPr lang="en-US" sz="1600" dirty="0"/>
          </a:p>
          <a:p>
            <a:r>
              <a:rPr lang="en-US" sz="1600" dirty="0" err="1"/>
              <a:t>Psihoze</a:t>
            </a:r>
            <a:r>
              <a:rPr lang="en-US" sz="1600" dirty="0"/>
              <a:t>…</a:t>
            </a:r>
          </a:p>
          <a:p>
            <a:pPr marL="0">
              <a:spcAft>
                <a:spcPts val="600"/>
              </a:spcAft>
            </a:pPr>
            <a:endParaRPr lang="en-US" sz="1600" dirty="0"/>
          </a:p>
          <a:p>
            <a:endParaRPr lang="en-US" sz="1600" dirty="0"/>
          </a:p>
        </p:txBody>
      </p:sp>
      <p:pic>
        <p:nvPicPr>
          <p:cNvPr id="29" name="Picture 28" descr="Toy plastic numbers">
            <a:extLst>
              <a:ext uri="{FF2B5EF4-FFF2-40B4-BE49-F238E27FC236}">
                <a16:creationId xmlns:a16="http://schemas.microsoft.com/office/drawing/2014/main" id="{BE24E072-E24C-AAF0-6F4F-0D7324E8F8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02" r="27161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134" y="6060075"/>
            <a:ext cx="6261135" cy="506012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7134" y="5387163"/>
            <a:ext cx="6261135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0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9454CA-D4A0-4580-87BB-7D3B421DD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96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77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1" name="Rectangle 615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hr-HR" sz="5400"/>
              <a:t>Mjerni instrumenti</a:t>
            </a:r>
          </a:p>
        </p:txBody>
      </p:sp>
      <p:sp>
        <p:nvSpPr>
          <p:cNvPr id="616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r-HR" sz="2200"/>
              <a:t>Internet Addiction Test (K. Young, 1998.)</a:t>
            </a:r>
          </a:p>
          <a:p>
            <a:pPr marL="0" indent="0">
              <a:buNone/>
            </a:pPr>
            <a:endParaRPr lang="hr-HR" sz="2200"/>
          </a:p>
          <a:p>
            <a:pPr marL="0" indent="0">
              <a:buNone/>
            </a:pPr>
            <a:r>
              <a:rPr lang="hr-HR" sz="2200"/>
              <a:t>Compulsive Internet Use Scale (Meerkerk GJ et al., 2009.)</a:t>
            </a:r>
          </a:p>
          <a:p>
            <a:endParaRPr lang="hr-HR" sz="2200" cap="none"/>
          </a:p>
        </p:txBody>
      </p:sp>
      <p:pic>
        <p:nvPicPr>
          <p:cNvPr id="6150" name="Picture 6" descr="Cartoon doodle ruler vector | Cartoons vector, School stickers, Playground  painting">
            <a:extLst>
              <a:ext uri="{FF2B5EF4-FFF2-40B4-BE49-F238E27FC236}">
                <a16:creationId xmlns:a16="http://schemas.microsoft.com/office/drawing/2014/main" id="{A1C77DDF-7F4C-4A7B-B039-8DC965A11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" r="-1" b="574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820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5533547-BB91-4CE9-B790-1A29D0D64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hr-HR" sz="5000" dirty="0"/>
              <a:t>Terminološka zbrka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725F33-435F-480E-996D-205671CDC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4360" y="73152"/>
            <a:ext cx="1178966" cy="232963"/>
            <a:chOff x="594360" y="73152"/>
            <a:chExt cx="1178966" cy="232963"/>
          </a:xfrm>
        </p:grpSpPr>
        <p:sp>
          <p:nvSpPr>
            <p:cNvPr id="14" name="Rectangle 64">
              <a:extLst>
                <a:ext uri="{FF2B5EF4-FFF2-40B4-BE49-F238E27FC236}">
                  <a16:creationId xmlns:a16="http://schemas.microsoft.com/office/drawing/2014/main" id="{07687CC5-056E-447F-A348-E9196E738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18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66">
              <a:extLst>
                <a:ext uri="{FF2B5EF4-FFF2-40B4-BE49-F238E27FC236}">
                  <a16:creationId xmlns:a16="http://schemas.microsoft.com/office/drawing/2014/main" id="{4B7194FF-E2A4-49A6-A54A-A0B6A1AC24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18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7ED6E1D0-56BF-487D-9BD1-5D8FD7938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922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AD27C1B6-91C6-4DFC-99E9-F0B83DC5D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922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B4A16B45-8536-4A38-B36E-A26F7ACED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427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F64F5F52-7BB7-4B43-BB5B-67DB66689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427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789C00E1-E374-485E-A40E-BCF0E6C8A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9315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9AEDDA19-1BE9-4BD1-A087-110713905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9315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9BF3970B-5A82-4527-AB38-536DF5FCF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4360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B0A9D7D8-F150-43E1-83AD-CE553B3BD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4360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5F94325E-CD9B-4404-A2CF-D130B5387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895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7E5DF248-D56C-4D96-920E-D1FC7FDDA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895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C0B1AD48-9001-4AEF-AA30-56CAEC2B7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400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4864399F-6339-4CD7-A92C-52BA2D57A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400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BA4AC9BF-79DA-4D77-8227-BC5CC7563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6904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84310BC6-6BB6-49A0-88BA-4302E8E4F8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6904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4840B5CD-1F12-405E-89D3-92A9D17389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4409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AD8181A7-FF60-4734-B51C-E622917E1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4409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BF5BAC90-7E94-452F-B85C-17EB7C248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1913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7DABFDCB-F31D-4192-A6C4-9841F0E4E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1913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" name="Rezervirano mjesto sadržaja 2">
            <a:extLst>
              <a:ext uri="{FF2B5EF4-FFF2-40B4-BE49-F238E27FC236}">
                <a16:creationId xmlns:a16="http://schemas.microsoft.com/office/drawing/2014/main" id="{E3816F1B-4F91-4035-81CF-D852B4C9B42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1795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airs,chair circle,therapy,free pictures, free photos - free image from  needpix.com">
            <a:extLst>
              <a:ext uri="{FF2B5EF4-FFF2-40B4-BE49-F238E27FC236}">
                <a16:creationId xmlns:a16="http://schemas.microsoft.com/office/drawing/2014/main" id="{D7C7A593-8637-45ED-80F9-40F4A178D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t="1021" r="-1" b="5511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191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9206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Naslov 14">
            <a:extLst>
              <a:ext uri="{FF2B5EF4-FFF2-40B4-BE49-F238E27FC236}">
                <a16:creationId xmlns:a16="http://schemas.microsoft.com/office/drawing/2014/main" id="{20E975D5-AEF1-450D-935B-9E9070EFB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5880" y="204045"/>
            <a:ext cx="4332305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 err="1"/>
              <a:t>Nefarmakološki</a:t>
            </a:r>
            <a:r>
              <a:rPr lang="en-US" sz="3200" dirty="0"/>
              <a:t> </a:t>
            </a:r>
            <a:r>
              <a:rPr lang="en-US" sz="3200" dirty="0" err="1"/>
              <a:t>tretman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75880" y="1383042"/>
            <a:ext cx="4332306" cy="377301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600" cap="none" dirty="0" err="1"/>
              <a:t>psihoterapija</a:t>
            </a:r>
            <a:r>
              <a:rPr lang="en-US" sz="1600" cap="none" dirty="0"/>
              <a:t> (</a:t>
            </a:r>
            <a:r>
              <a:rPr lang="en-US" sz="1600" cap="none" dirty="0" err="1"/>
              <a:t>individualna</a:t>
            </a:r>
            <a:r>
              <a:rPr lang="en-US" sz="1600" cap="none" dirty="0"/>
              <a:t> </a:t>
            </a:r>
            <a:r>
              <a:rPr lang="en-US" sz="1600" cap="none" dirty="0" err="1"/>
              <a:t>i</a:t>
            </a:r>
            <a:r>
              <a:rPr lang="en-US" sz="1600" cap="none" dirty="0"/>
              <a:t> </a:t>
            </a:r>
            <a:r>
              <a:rPr lang="en-US" sz="1600" cap="none" dirty="0" err="1"/>
              <a:t>grupna</a:t>
            </a:r>
            <a:r>
              <a:rPr lang="en-US" sz="1600" cap="none" dirty="0"/>
              <a:t>)</a:t>
            </a:r>
            <a:endParaRPr lang="hr-HR" sz="1600" cap="none" dirty="0"/>
          </a:p>
          <a:p>
            <a:r>
              <a:rPr lang="en-US" sz="1600" dirty="0" err="1"/>
              <a:t>obiteljska</a:t>
            </a:r>
            <a:r>
              <a:rPr lang="en-US" sz="1600" dirty="0"/>
              <a:t> </a:t>
            </a:r>
            <a:r>
              <a:rPr lang="en-US" sz="1600" dirty="0" err="1"/>
              <a:t>terapija</a:t>
            </a:r>
            <a:endParaRPr lang="en-US" sz="1600" dirty="0"/>
          </a:p>
          <a:p>
            <a:r>
              <a:rPr lang="en-US" sz="1600" cap="none" dirty="0" err="1"/>
              <a:t>psihoedukacija</a:t>
            </a:r>
            <a:endParaRPr lang="en-US" sz="1600" cap="none" dirty="0"/>
          </a:p>
          <a:p>
            <a:r>
              <a:rPr lang="en-US" sz="1600" cap="none" dirty="0" err="1"/>
              <a:t>grupe</a:t>
            </a:r>
            <a:r>
              <a:rPr lang="en-US" sz="1600" cap="none" dirty="0"/>
              <a:t> </a:t>
            </a:r>
            <a:r>
              <a:rPr lang="en-US" sz="1600" cap="none" dirty="0" err="1"/>
              <a:t>podrške</a:t>
            </a:r>
            <a:r>
              <a:rPr lang="en-US" sz="1600" cap="none" dirty="0"/>
              <a:t> </a:t>
            </a:r>
          </a:p>
          <a:p>
            <a:r>
              <a:rPr lang="en-US" sz="1600" cap="none" dirty="0" err="1"/>
              <a:t>trening</a:t>
            </a:r>
            <a:r>
              <a:rPr lang="en-US" sz="1600" cap="none" dirty="0"/>
              <a:t> </a:t>
            </a:r>
            <a:r>
              <a:rPr lang="en-US" sz="1600" cap="none" dirty="0" err="1"/>
              <a:t>životnih</a:t>
            </a:r>
            <a:r>
              <a:rPr lang="en-US" sz="1600" cap="none" dirty="0"/>
              <a:t> </a:t>
            </a:r>
            <a:r>
              <a:rPr lang="en-US" sz="1600" cap="none" dirty="0" err="1"/>
              <a:t>vještina</a:t>
            </a:r>
            <a:endParaRPr lang="en-US" sz="1600" cap="none" dirty="0"/>
          </a:p>
          <a:p>
            <a:r>
              <a:rPr lang="en-US" sz="1600" dirty="0" err="1"/>
              <a:t>strukturiranje</a:t>
            </a:r>
            <a:r>
              <a:rPr lang="en-US" sz="1600" dirty="0"/>
              <a:t> </a:t>
            </a:r>
            <a:r>
              <a:rPr lang="en-US" sz="1600" dirty="0" err="1"/>
              <a:t>slobodnog</a:t>
            </a:r>
            <a:r>
              <a:rPr lang="en-US" sz="1600" dirty="0"/>
              <a:t> </a:t>
            </a:r>
            <a:r>
              <a:rPr lang="en-US" sz="1600" dirty="0" err="1"/>
              <a:t>vremena</a:t>
            </a:r>
            <a:endParaRPr lang="hr-HR" sz="1600" dirty="0"/>
          </a:p>
          <a:p>
            <a:r>
              <a:rPr lang="en-US" sz="1600" cap="none" dirty="0" err="1"/>
              <a:t>socioterapija</a:t>
            </a:r>
            <a:endParaRPr lang="en-US" sz="1600" cap="none" dirty="0"/>
          </a:p>
          <a:p>
            <a:r>
              <a:rPr lang="en-US" sz="1600" cap="none" dirty="0" err="1"/>
              <a:t>radno-okupaci</a:t>
            </a:r>
            <a:r>
              <a:rPr lang="hr-HR" sz="1600" cap="none" dirty="0" err="1"/>
              <a:t>jska</a:t>
            </a:r>
            <a:r>
              <a:rPr lang="en-US" sz="1600" cap="none" dirty="0"/>
              <a:t> </a:t>
            </a:r>
            <a:r>
              <a:rPr lang="en-US" sz="1600" cap="none" dirty="0" err="1"/>
              <a:t>i</a:t>
            </a:r>
            <a:r>
              <a:rPr lang="en-US" sz="1600" cap="none" dirty="0"/>
              <a:t> </a:t>
            </a:r>
            <a:r>
              <a:rPr lang="en-US" sz="1600" cap="none" dirty="0" err="1"/>
              <a:t>rekreativna</a:t>
            </a:r>
            <a:r>
              <a:rPr lang="en-US" sz="1600" cap="none" dirty="0"/>
              <a:t> </a:t>
            </a:r>
            <a:r>
              <a:rPr lang="en-US" sz="1600" cap="none" dirty="0" err="1"/>
              <a:t>terapija</a:t>
            </a:r>
            <a:endParaRPr lang="en-US" sz="1600" cap="none" dirty="0"/>
          </a:p>
          <a:p>
            <a:r>
              <a:rPr lang="en-US" sz="1600" dirty="0" err="1"/>
              <a:t>tehnike</a:t>
            </a:r>
            <a:r>
              <a:rPr lang="en-US" sz="1600" dirty="0"/>
              <a:t> </a:t>
            </a:r>
            <a:r>
              <a:rPr lang="en-US" sz="1600" dirty="0" err="1"/>
              <a:t>relaksacije</a:t>
            </a:r>
            <a:endParaRPr lang="en-US" sz="1600" cap="none" dirty="0"/>
          </a:p>
          <a:p>
            <a:r>
              <a:rPr lang="hr-HR" sz="1600" dirty="0"/>
              <a:t>terapijska zajednica</a:t>
            </a:r>
            <a:endParaRPr lang="en-US" sz="1600" dirty="0"/>
          </a:p>
          <a:p>
            <a:r>
              <a:rPr lang="en-US" sz="1600" dirty="0"/>
              <a:t>„boot” </a:t>
            </a:r>
            <a:r>
              <a:rPr lang="en-US" sz="1600" dirty="0" err="1"/>
              <a:t>kampovi</a:t>
            </a:r>
            <a:endParaRPr lang="en-US" sz="1600" dirty="0"/>
          </a:p>
          <a:p>
            <a:r>
              <a:rPr lang="en-US" sz="1600" cap="none" dirty="0"/>
              <a:t>„virtual </a:t>
            </a:r>
            <a:r>
              <a:rPr lang="hr-HR" sz="1600" cap="none" dirty="0" err="1"/>
              <a:t>and</a:t>
            </a:r>
            <a:r>
              <a:rPr lang="hr-HR" sz="1600" cap="none" dirty="0"/>
              <a:t> </a:t>
            </a:r>
            <a:r>
              <a:rPr lang="hr-HR" sz="1600" cap="none" dirty="0" err="1"/>
              <a:t>augmented</a:t>
            </a:r>
            <a:r>
              <a:rPr lang="hr-HR" sz="1600" cap="none" dirty="0"/>
              <a:t> </a:t>
            </a:r>
            <a:r>
              <a:rPr lang="en-US" sz="1600" cap="none" dirty="0"/>
              <a:t>reality</a:t>
            </a:r>
            <a:r>
              <a:rPr lang="en-US" sz="1600" dirty="0"/>
              <a:t> therapy”</a:t>
            </a:r>
          </a:p>
          <a:p>
            <a:r>
              <a:rPr lang="en-US" sz="1600" cap="none" dirty="0"/>
              <a:t>„online” </a:t>
            </a:r>
            <a:r>
              <a:rPr lang="en-US" sz="1600" cap="none" dirty="0" err="1"/>
              <a:t>tretmani</a:t>
            </a:r>
            <a:r>
              <a:rPr lang="en-US" sz="1600" cap="none" dirty="0"/>
              <a:t> </a:t>
            </a:r>
            <a:r>
              <a:rPr lang="en-US" sz="1600" cap="none" dirty="0" err="1"/>
              <a:t>i</a:t>
            </a:r>
            <a:r>
              <a:rPr lang="en-US" sz="1600" cap="none" dirty="0"/>
              <a:t> </a:t>
            </a:r>
            <a:r>
              <a:rPr lang="en-US" sz="1600" cap="none" dirty="0" err="1"/>
              <a:t>aplikacije</a:t>
            </a:r>
            <a:r>
              <a:rPr lang="hr-HR" sz="1600" cap="non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51598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6" name="Rectangle 78">
            <a:extLst>
              <a:ext uri="{FF2B5EF4-FFF2-40B4-BE49-F238E27FC236}">
                <a16:creationId xmlns:a16="http://schemas.microsoft.com/office/drawing/2014/main" id="{3756B343-807D-456E-AA26-80E96B75D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slov 6">
            <a:extLst>
              <a:ext uri="{FF2B5EF4-FFF2-40B4-BE49-F238E27FC236}">
                <a16:creationId xmlns:a16="http://schemas.microsoft.com/office/drawing/2014/main" id="{FBF38E57-E7B8-440B-AF7A-516E2D9AC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hr-HR" sz="3600"/>
              <a:t>Farmakološki tretman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4" name="Picture 8" descr="Smart pills: 3D barcode system could be used to tackle fake medicines |  Drugs | The Guardian">
            <a:extLst>
              <a:ext uri="{FF2B5EF4-FFF2-40B4-BE49-F238E27FC236}">
                <a16:creationId xmlns:a16="http://schemas.microsoft.com/office/drawing/2014/main" id="{6B0B1F77-7D4D-4098-9A8C-DF28C4DDF6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9"/>
          <a:stretch/>
        </p:blipFill>
        <p:spPr bwMode="auto">
          <a:xfrm>
            <a:off x="576244" y="650494"/>
            <a:ext cx="5628018" cy="532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zervirano mjesto sadržaja 7">
            <a:extLst>
              <a:ext uri="{FF2B5EF4-FFF2-40B4-BE49-F238E27FC236}">
                <a16:creationId xmlns:a16="http://schemas.microsoft.com/office/drawing/2014/main" id="{68E6581F-EE9D-45DD-A4C0-AC23E9769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12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hr-HR" sz="2000" dirty="0"/>
              <a:t>antidepresivi (</a:t>
            </a:r>
            <a:r>
              <a:rPr lang="hr-HR" sz="2000" dirty="0" err="1"/>
              <a:t>escitalopram</a:t>
            </a:r>
            <a:r>
              <a:rPr lang="hr-HR" sz="2000" dirty="0"/>
              <a:t>, </a:t>
            </a:r>
            <a:r>
              <a:rPr lang="hr-HR" sz="2000" dirty="0" err="1"/>
              <a:t>citalopram</a:t>
            </a:r>
            <a:r>
              <a:rPr lang="hr-HR" sz="2000" dirty="0"/>
              <a:t>, </a:t>
            </a:r>
            <a:r>
              <a:rPr lang="hr-HR" sz="2000" dirty="0" err="1"/>
              <a:t>bupropion</a:t>
            </a:r>
            <a:r>
              <a:rPr lang="hr-HR" sz="2000" dirty="0"/>
              <a:t>)</a:t>
            </a:r>
          </a:p>
          <a:p>
            <a:r>
              <a:rPr lang="hr-HR" sz="2000" dirty="0" err="1"/>
              <a:t>opijatni</a:t>
            </a:r>
            <a:r>
              <a:rPr lang="hr-HR" sz="2000" dirty="0"/>
              <a:t> antagonisti (</a:t>
            </a:r>
            <a:r>
              <a:rPr lang="hr-HR" sz="2000" dirty="0" err="1"/>
              <a:t>naltrekson</a:t>
            </a:r>
            <a:r>
              <a:rPr lang="hr-HR" sz="2000" dirty="0"/>
              <a:t>)</a:t>
            </a:r>
          </a:p>
          <a:p>
            <a:r>
              <a:rPr lang="hr-HR" sz="2000" dirty="0" err="1"/>
              <a:t>psihostimulansi</a:t>
            </a:r>
            <a:r>
              <a:rPr lang="hr-HR" sz="2000" dirty="0"/>
              <a:t> (</a:t>
            </a:r>
            <a:r>
              <a:rPr lang="hr-HR" sz="2000" dirty="0" err="1"/>
              <a:t>metilfenidat</a:t>
            </a:r>
            <a:r>
              <a:rPr lang="hr-HR" sz="2000" dirty="0"/>
              <a:t>)</a:t>
            </a:r>
          </a:p>
          <a:p>
            <a:r>
              <a:rPr lang="hr-HR" sz="2000" dirty="0"/>
              <a:t>atipični antipsihotici (</a:t>
            </a:r>
            <a:r>
              <a:rPr lang="hr-HR" sz="2000" dirty="0" err="1"/>
              <a:t>kvetiapin</a:t>
            </a:r>
            <a:r>
              <a:rPr lang="hr-HR" sz="2000" dirty="0"/>
              <a:t>)…</a:t>
            </a:r>
            <a:endParaRPr lang="hr-HR" sz="1800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39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2A8B7C7A-3397-42D7-806B-9AA9BDD1C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4579"/>
            <a:ext cx="3498574" cy="3873421"/>
          </a:xfrm>
          <a:prstGeom prst="rect">
            <a:avLst/>
          </a:prstGeom>
        </p:spPr>
      </p:pic>
      <p:graphicFrame>
        <p:nvGraphicFramePr>
          <p:cNvPr id="7" name="Rezervirano mjesto sadržaja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1186906"/>
              </p:ext>
            </p:extLst>
          </p:nvPr>
        </p:nvGraphicFramePr>
        <p:xfrm>
          <a:off x="1613453" y="0"/>
          <a:ext cx="10983190" cy="4709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kstniOkvir 2"/>
          <p:cNvSpPr txBox="1"/>
          <p:nvPr/>
        </p:nvSpPr>
        <p:spPr>
          <a:xfrm>
            <a:off x="1828800" y="502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sp>
        <p:nvSpPr>
          <p:cNvPr id="6" name="TekstniOkvir 5"/>
          <p:cNvSpPr txBox="1"/>
          <p:nvPr/>
        </p:nvSpPr>
        <p:spPr>
          <a:xfrm>
            <a:off x="3033430" y="2921168"/>
            <a:ext cx="3062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ŠTETNI SADRŽAJI (VIDEOIGRE)</a:t>
            </a:r>
          </a:p>
        </p:txBody>
      </p:sp>
      <p:sp>
        <p:nvSpPr>
          <p:cNvPr id="8" name="TekstniOkvir 7"/>
          <p:cNvSpPr txBox="1"/>
          <p:nvPr/>
        </p:nvSpPr>
        <p:spPr>
          <a:xfrm>
            <a:off x="8288785" y="2782669"/>
            <a:ext cx="3903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INTERNET (NUŽNI/KORISNI/KREATIVNI SADRŽAJI)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9400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9414" y="250825"/>
            <a:ext cx="4840010" cy="1807305"/>
          </a:xfrm>
        </p:spPr>
        <p:txBody>
          <a:bodyPr>
            <a:normAutofit/>
          </a:bodyPr>
          <a:lstStyle/>
          <a:p>
            <a:r>
              <a:rPr lang="hr-HR" dirty="0"/>
              <a:t>Klinika za psihijatriju Sveti Ivan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227" r="22685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4A000DDD-4427-4D1E-944B-D1814B9EAD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8120551"/>
              </p:ext>
            </p:extLst>
          </p:nvPr>
        </p:nvGraphicFramePr>
        <p:xfrm>
          <a:off x="5958769" y="1583872"/>
          <a:ext cx="5683501" cy="5241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17260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90D091-198B-44C9-BBFD-7BC200D4B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631" r="-1" b="325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15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396" y="1516777"/>
            <a:ext cx="2321696" cy="165835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974" y="1616763"/>
            <a:ext cx="2359357" cy="1570045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10655" y="274411"/>
            <a:ext cx="7211144" cy="1143000"/>
          </a:xfrm>
        </p:spPr>
        <p:txBody>
          <a:bodyPr>
            <a:normAutofit fontScale="90000"/>
          </a:bodyPr>
          <a:lstStyle/>
          <a:p>
            <a:r>
              <a:rPr lang="hr-HR" dirty="0"/>
              <a:t>Aktivnosti dnevne bolnice (18 +)</a:t>
            </a:r>
          </a:p>
        </p:txBody>
      </p:sp>
      <p:sp>
        <p:nvSpPr>
          <p:cNvPr id="4" name="AutoShape 2" descr="Image result for edukacija"/>
          <p:cNvSpPr>
            <a:spLocks noChangeAspect="1" noChangeArrowheads="1"/>
          </p:cNvSpPr>
          <p:nvPr/>
        </p:nvSpPr>
        <p:spPr bwMode="auto">
          <a:xfrm>
            <a:off x="14922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846" y="1523403"/>
            <a:ext cx="1912244" cy="165833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634" y="1705840"/>
            <a:ext cx="1879791" cy="134777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6847" y="3608499"/>
            <a:ext cx="2219407" cy="1383222"/>
          </a:xfrm>
          <a:prstGeom prst="rect">
            <a:avLst/>
          </a:prstGeom>
        </p:spPr>
      </p:pic>
      <p:sp>
        <p:nvSpPr>
          <p:cNvPr id="13" name="AutoShape 4" descr="Image result for museum clipart"/>
          <p:cNvSpPr>
            <a:spLocks noChangeAspect="1" noChangeArrowheads="1"/>
          </p:cNvSpPr>
          <p:nvPr/>
        </p:nvSpPr>
        <p:spPr bwMode="auto">
          <a:xfrm>
            <a:off x="164465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Slika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954" y="5332255"/>
            <a:ext cx="2300411" cy="152527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0999" y="3265600"/>
            <a:ext cx="1557786" cy="125869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0469" y="4027694"/>
            <a:ext cx="2249832" cy="1124916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1559" y="3265600"/>
            <a:ext cx="1680770" cy="109431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14376" y="4171925"/>
            <a:ext cx="1551402" cy="1056147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83062" y="1636770"/>
            <a:ext cx="1425239" cy="1431602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22512" y="5334315"/>
            <a:ext cx="2300411" cy="1533608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59016" y="5310695"/>
            <a:ext cx="2669329" cy="154730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03011" y="5332727"/>
            <a:ext cx="2590813" cy="1536922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E56D9F30-8A2E-4DAB-AC80-D13A46C14A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68489" y="5332727"/>
            <a:ext cx="3956557" cy="1525273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93824" y="3233732"/>
            <a:ext cx="1602430" cy="10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4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945" y="0"/>
            <a:ext cx="2864055" cy="27813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Praktični savjeti i preporuke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hr-HR" dirty="0"/>
              <a:t>Savjetuje se apstinencija od sadržaja spram kojih je razvijena ovisnost</a:t>
            </a:r>
          </a:p>
          <a:p>
            <a:pPr lvl="0"/>
            <a:r>
              <a:rPr lang="hr-HR" dirty="0"/>
              <a:t>Ostale sadržaje (nužni, korisni, kreativni) koristiti kontrolirano</a:t>
            </a:r>
          </a:p>
          <a:p>
            <a:pPr lvl="0"/>
            <a:r>
              <a:rPr lang="hr-HR" dirty="0"/>
              <a:t>Internet koristiti u do nekoliko planiranih kraćih vremenskih intervala kroz dan (primjerice dva puta po pola sata kroz dan), ostalo vrijeme u danu posvetiti aktivnostima koje ne uključuju digitalne tehnologije</a:t>
            </a:r>
          </a:p>
          <a:p>
            <a:pPr lvl="0"/>
            <a:r>
              <a:rPr lang="hr-HR" dirty="0"/>
              <a:t>Ukloniti uređaje i opremu za igranje videoigara</a:t>
            </a:r>
          </a:p>
          <a:p>
            <a:pPr lvl="0"/>
            <a:r>
              <a:rPr lang="hr-HR" dirty="0"/>
              <a:t>Ukloniti nepotrebne aplikacije i račune</a:t>
            </a:r>
          </a:p>
          <a:p>
            <a:pPr lvl="0"/>
            <a:r>
              <a:rPr lang="hr-HR" dirty="0"/>
              <a:t>Isključiti automatske obavijesti </a:t>
            </a:r>
          </a:p>
          <a:p>
            <a:pPr lvl="0"/>
            <a:r>
              <a:rPr lang="hr-HR" dirty="0"/>
              <a:t>U digitalnom okruženju baviti se jednom po jednom aktivnošću (izbjegavanje „</a:t>
            </a:r>
            <a:r>
              <a:rPr lang="hr-HR" dirty="0" err="1"/>
              <a:t>multitaskinga</a:t>
            </a:r>
            <a:r>
              <a:rPr lang="hr-HR" dirty="0"/>
              <a:t>“)</a:t>
            </a:r>
          </a:p>
          <a:p>
            <a:pPr lvl="0"/>
            <a:r>
              <a:rPr lang="hr-HR" dirty="0"/>
              <a:t>Aktivirati alate za kontrolu nad sadržajima i vremenom provedenim na internetu („</a:t>
            </a:r>
            <a:r>
              <a:rPr lang="hr-HR" dirty="0" err="1"/>
              <a:t>parent</a:t>
            </a:r>
            <a:r>
              <a:rPr lang="hr-HR" dirty="0"/>
              <a:t> </a:t>
            </a:r>
            <a:r>
              <a:rPr lang="hr-HR" dirty="0" err="1"/>
              <a:t>control</a:t>
            </a:r>
            <a:r>
              <a:rPr lang="hr-HR" dirty="0"/>
              <a:t>“ i sl.)</a:t>
            </a:r>
          </a:p>
          <a:p>
            <a:pPr lvl="0"/>
            <a:r>
              <a:rPr lang="hr-HR" dirty="0"/>
              <a:t>Prema potrebi smanjiti mogućnost prometa internetom</a:t>
            </a:r>
          </a:p>
          <a:p>
            <a:pPr lvl="0"/>
            <a:r>
              <a:rPr lang="hr-HR" dirty="0"/>
              <a:t>Izbjegavati situacije koje potiču prekomjernu uporabu interneta</a:t>
            </a:r>
          </a:p>
          <a:p>
            <a:pPr lvl="0"/>
            <a:r>
              <a:rPr lang="hr-HR" dirty="0"/>
              <a:t>Internet ne koristiti u za to neprikladnom okruženju (za vrijeme obroka, u toaletu, u krevetu…)</a:t>
            </a:r>
          </a:p>
          <a:p>
            <a:pPr lvl="0"/>
            <a:r>
              <a:rPr lang="hr-HR" dirty="0"/>
              <a:t>Voditi dnevnik (s naglaskom na žudnju, okidače, emocije…)</a:t>
            </a:r>
          </a:p>
          <a:p>
            <a:pPr lvl="0"/>
            <a:r>
              <a:rPr lang="hr-HR" dirty="0"/>
              <a:t>Uključiti podršku u ostvarivanje navedenih savjeta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3948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19545" y="621792"/>
            <a:ext cx="5181503" cy="5504688"/>
          </a:xfrm>
        </p:spPr>
        <p:txBody>
          <a:bodyPr>
            <a:normAutofit/>
          </a:bodyPr>
          <a:lstStyle/>
          <a:p>
            <a:r>
              <a:rPr lang="hr-HR" sz="4800" dirty="0"/>
              <a:t>Osnovna pitanja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2D49BB18-2257-481C-9F31-9CFBB7987D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494112"/>
              </p:ext>
            </p:extLst>
          </p:nvPr>
        </p:nvGraphicFramePr>
        <p:xfrm>
          <a:off x="4956313" y="96078"/>
          <a:ext cx="6480313" cy="6665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5108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9" name="Rectangle 10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1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13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62204" y="1239927"/>
            <a:ext cx="6101543" cy="4680583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r-HR" sz="3200" b="1" dirty="0"/>
              <a:t>POZNAVANJE BOLESNIKA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3200" b="1" dirty="0"/>
              <a:t>ODNOS S BOLESNIKOM</a:t>
            </a:r>
          </a:p>
        </p:txBody>
      </p:sp>
      <p:graphicFrame>
        <p:nvGraphicFramePr>
          <p:cNvPr id="4" name="Dijagram 3"/>
          <p:cNvGraphicFramePr/>
          <p:nvPr/>
        </p:nvGraphicFramePr>
        <p:xfrm>
          <a:off x="291083" y="989033"/>
          <a:ext cx="5844309" cy="5182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084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D4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Prikaz pacijenta: Marko</a:t>
            </a:r>
          </a:p>
        </p:txBody>
      </p:sp>
      <p:pic>
        <p:nvPicPr>
          <p:cNvPr id="2050" name="Picture 2" descr="Official World of Tanks website – Download the game for free">
            <a:extLst>
              <a:ext uri="{FF2B5EF4-FFF2-40B4-BE49-F238E27FC236}">
                <a16:creationId xmlns:a16="http://schemas.microsoft.com/office/drawing/2014/main" id="{EABAD20E-366E-43F8-991A-52098FB00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537505"/>
            <a:ext cx="7188199" cy="377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" descr="Cartoon Man Playing Computer Games Stock Illustrations – 493 Cartoon Man  Playing Computer Games Stock Illustrations, Vectors &amp; Clipart - Dreamsti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5941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00" y="1188637"/>
            <a:ext cx="3213101" cy="4480726"/>
          </a:xfrm>
        </p:spPr>
        <p:txBody>
          <a:bodyPr>
            <a:normAutofit/>
          </a:bodyPr>
          <a:lstStyle/>
          <a:p>
            <a:pPr algn="r"/>
            <a:r>
              <a:rPr lang="hr-HR" dirty="0"/>
              <a:t>Ovisnost (3+)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259" y="1648870"/>
            <a:ext cx="5860965" cy="3560260"/>
          </a:xfrm>
        </p:spPr>
        <p:txBody>
          <a:bodyPr anchor="ctr">
            <a:noAutofit/>
          </a:bodyPr>
          <a:lstStyle/>
          <a:p>
            <a:r>
              <a:rPr lang="hr-HR" sz="2000" dirty="0"/>
              <a:t>gubitak kontrole</a:t>
            </a:r>
          </a:p>
          <a:p>
            <a:r>
              <a:rPr lang="hr-HR" sz="2000" dirty="0"/>
              <a:t>razvoj tolerancije (smanjenje učinka)</a:t>
            </a:r>
          </a:p>
          <a:p>
            <a:r>
              <a:rPr lang="hr-HR" sz="2000" dirty="0"/>
              <a:t>apstinencijski sindrom</a:t>
            </a:r>
          </a:p>
          <a:p>
            <a:r>
              <a:rPr lang="hr-HR" sz="2000" dirty="0"/>
              <a:t>žudnja/osjećaj prisile</a:t>
            </a:r>
          </a:p>
          <a:p>
            <a:r>
              <a:rPr lang="hr-HR" sz="2000" dirty="0"/>
              <a:t>zanemarivanje drugih zadovoljstava i interesa</a:t>
            </a:r>
          </a:p>
          <a:p>
            <a:r>
              <a:rPr lang="hr-HR" sz="2000" dirty="0"/>
              <a:t>uporaba unatoč socijalnim ograničenjima</a:t>
            </a:r>
          </a:p>
          <a:p>
            <a:r>
              <a:rPr lang="hr-HR" sz="2000" dirty="0"/>
              <a:t>stereotipna uporaba</a:t>
            </a:r>
          </a:p>
          <a:p>
            <a:r>
              <a:rPr lang="hr-HR" sz="2000" dirty="0"/>
              <a:t>subjektivan osjećaj pozitivnog učinka</a:t>
            </a:r>
          </a:p>
          <a:p>
            <a:r>
              <a:rPr lang="hr-HR" sz="2000" dirty="0"/>
              <a:t>provođenje sve više vremena u ritualima povezanim s ovisničkim ponašanjem</a:t>
            </a:r>
          </a:p>
          <a:p>
            <a:r>
              <a:rPr lang="hr-HR" sz="2000" dirty="0"/>
              <a:t>nastavak uporabe unatoč posljedicama/propadanju na bio-psiho-socijalnom planu </a:t>
            </a:r>
          </a:p>
        </p:txBody>
      </p:sp>
    </p:spTree>
    <p:extLst>
      <p:ext uri="{BB962C8B-B14F-4D97-AF65-F5344CB8AC3E}">
        <p14:creationId xmlns:p14="http://schemas.microsoft.com/office/powerpoint/2010/main" val="401642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8BF7C9-D2F6-434D-9300-57FD90BA5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hr-HR" sz="3700">
                <a:solidFill>
                  <a:schemeClr val="bg1"/>
                </a:solidFill>
              </a:rPr>
              <a:t>Prikaz pacijenta: Ivana</a:t>
            </a:r>
          </a:p>
        </p:txBody>
      </p:sp>
      <p:pic>
        <p:nvPicPr>
          <p:cNvPr id="3078" name="Picture 6" descr="How to Train Your Dragon 2 | How to Train Your Dragon Wiki | Fandom">
            <a:extLst>
              <a:ext uri="{FF2B5EF4-FFF2-40B4-BE49-F238E27FC236}">
                <a16:creationId xmlns:a16="http://schemas.microsoft.com/office/drawing/2014/main" id="{A8A6E92B-9909-4FEC-BF12-769EAF3C4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0"/>
          <a:stretch/>
        </p:blipFill>
        <p:spPr bwMode="auto">
          <a:xfrm>
            <a:off x="20" y="-1"/>
            <a:ext cx="12191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7" name="Group 3086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088" name="Freeform: Shape 3087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89" name="Freeform: Shape 3088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2321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F5897CCA-486C-491C-B4C1-5E5C95A82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r="1" b="5182"/>
          <a:stretch/>
        </p:blipFill>
        <p:spPr>
          <a:xfrm>
            <a:off x="8085949" y="643052"/>
            <a:ext cx="3995928" cy="5571896"/>
          </a:xfrm>
          <a:prstGeom prst="rect">
            <a:avLst/>
          </a:prstGeom>
          <a:effectLst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987" y="385474"/>
            <a:ext cx="7146889" cy="1843283"/>
          </a:xfrm>
        </p:spPr>
        <p:txBody>
          <a:bodyPr>
            <a:normAutofit/>
          </a:bodyPr>
          <a:lstStyle/>
          <a:p>
            <a:r>
              <a:rPr lang="hr-HR" sz="4000" dirty="0"/>
              <a:t>Specifične kompetencije – ovisnost o internetu/videoigrama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1988" y="2026800"/>
            <a:ext cx="7707328" cy="3784065"/>
          </a:xfrm>
        </p:spPr>
        <p:txBody>
          <a:bodyPr numCol="2"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r-HR" sz="1800" dirty="0"/>
              <a:t>znanje o dijagnostičkim kriterijima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1800" dirty="0"/>
              <a:t>znanje o fenomenologiji i etiologiji (neurobiologiji i </a:t>
            </a:r>
            <a:r>
              <a:rPr lang="hr-HR" sz="1800" dirty="0" err="1"/>
              <a:t>psihodinamici</a:t>
            </a:r>
            <a:r>
              <a:rPr lang="hr-HR" sz="1800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1800" dirty="0"/>
              <a:t>znanje o epidemiologiji i javnozdravstvenom opterećenju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1800" dirty="0"/>
              <a:t>vještina primjene dijagnostičkih instrumenata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1800" dirty="0"/>
              <a:t>znanje o specifičnostima različitih internetskih sadržaja i industrije videoigara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1800" dirty="0"/>
              <a:t>znanje o specifičnostima </a:t>
            </a:r>
            <a:r>
              <a:rPr lang="hr-HR" sz="1800" dirty="0" err="1"/>
              <a:t>kognicije</a:t>
            </a:r>
            <a:r>
              <a:rPr lang="hr-HR" sz="1800" dirty="0"/>
              <a:t> (kognitivne distorzije, obrambeni mehanizmi)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1800" dirty="0"/>
              <a:t>znanje o specifičnostima emocionalnih obilježja (strukture ličnosti)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1800" dirty="0"/>
              <a:t>znanje o kliničkoj slici i prezentaciji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1800" dirty="0"/>
              <a:t>znanje o najčešćim </a:t>
            </a:r>
            <a:r>
              <a:rPr lang="hr-HR" sz="1800" dirty="0" err="1"/>
              <a:t>komorbiditetima</a:t>
            </a:r>
            <a:r>
              <a:rPr lang="hr-HR" sz="1800" dirty="0"/>
              <a:t>, razvojnoj psihologiji i obiteljskoj patologiji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1800" dirty="0"/>
              <a:t>vještina procjene dubine problema i razvijenosti psihosocijalnih posljedica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1800" dirty="0"/>
              <a:t>znanje o terapijskim modalitetima i opcijama, uključujući farmakoterapiju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1800" dirty="0"/>
              <a:t>informiranost o sustavu podrške i liječenja </a:t>
            </a:r>
            <a:r>
              <a:rPr lang="hr-HR" sz="1800"/>
              <a:t>u RH…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2060076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Uloga socijalnog radnika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r-HR" dirty="0"/>
              <a:t>PREVENCIJA-DETEKCIJA-TRETMAN-REHABILITACIJA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/>
              <a:t> probir, rana intervencija, upućivanje na tretman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/>
              <a:t> rad s rizičnom populacijom – djeca i mladi u riziku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/>
              <a:t> rad s obiteljima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/>
              <a:t> usko-specifične intervencije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/>
              <a:t> edukacija, radionice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/>
              <a:t> promjena stila življenja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/>
              <a:t> </a:t>
            </a:r>
            <a:r>
              <a:rPr lang="hr-HR" dirty="0" err="1"/>
              <a:t>socioterapija</a:t>
            </a:r>
            <a:endParaRPr lang="hr-HR" dirty="0"/>
          </a:p>
          <a:p>
            <a:pPr>
              <a:buFont typeface="Wingdings" panose="05000000000000000000" pitchFamily="2" charset="2"/>
              <a:buChar char="v"/>
            </a:pPr>
            <a:r>
              <a:rPr lang="hr-HR" dirty="0"/>
              <a:t> individualan, obiteljski i grupni terapijski rad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/>
              <a:t> klubovi, grupe podrške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/>
              <a:t> istraživanja i procjena potreba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/>
              <a:t> stručni i znanstveni rad…</a:t>
            </a:r>
          </a:p>
          <a:p>
            <a:pPr>
              <a:buFont typeface="Wingdings" panose="05000000000000000000" pitchFamily="2" charset="2"/>
              <a:buChar char="v"/>
            </a:pPr>
            <a:endParaRPr lang="hr-HR" dirty="0"/>
          </a:p>
          <a:p>
            <a:pPr>
              <a:buFont typeface="Wingdings" panose="05000000000000000000" pitchFamily="2" charset="2"/>
              <a:buChar char="v"/>
            </a:pPr>
            <a:endParaRPr lang="hr-HR" dirty="0"/>
          </a:p>
          <a:p>
            <a:pPr>
              <a:buFont typeface="Wingdings" panose="05000000000000000000" pitchFamily="2" charset="2"/>
              <a:buChar char="v"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955" y="1519707"/>
            <a:ext cx="373380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16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ADFA44-3012-4F35-A968-312A36FF6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Dodatni rizici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742" y="1819484"/>
            <a:ext cx="4584589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787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hr-HR" sz="4800" dirty="0"/>
              <a:t>Učenje i akademski uspjeh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0712" y="3017519"/>
            <a:ext cx="3148751" cy="276197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259" y="3017519"/>
            <a:ext cx="4782094" cy="27619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E373DB-6414-4320-B963-12AAEDCC75C6}"/>
              </a:ext>
            </a:extLst>
          </p:cNvPr>
          <p:cNvSpPr txBox="1"/>
          <p:nvPr/>
        </p:nvSpPr>
        <p:spPr>
          <a:xfrm>
            <a:off x="1670290" y="5932392"/>
            <a:ext cx="4869594" cy="31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22376">
              <a:spcAft>
                <a:spcPts val="474"/>
              </a:spcAft>
            </a:pPr>
            <a:r>
              <a:rPr lang="hr-HR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Fuchs et </a:t>
            </a:r>
            <a:r>
              <a:rPr lang="hr-HR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Wössmann</a:t>
            </a:r>
            <a:r>
              <a:rPr lang="hr-HR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2004.</a:t>
            </a:r>
            <a:endParaRPr lang="hr-HR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4F0E95-3784-435A-A535-BB9AD2CD5756}"/>
              </a:ext>
            </a:extLst>
          </p:cNvPr>
          <p:cNvSpPr txBox="1"/>
          <p:nvPr/>
        </p:nvSpPr>
        <p:spPr>
          <a:xfrm>
            <a:off x="6118195" y="5932392"/>
            <a:ext cx="4016221" cy="31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22376">
              <a:spcAft>
                <a:spcPts val="474"/>
              </a:spcAft>
            </a:pPr>
            <a:r>
              <a:rPr lang="hr-HR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Hancox</a:t>
            </a:r>
            <a:r>
              <a:rPr lang="hr-HR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al., 2005. </a:t>
            </a: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680557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err="1"/>
              <a:t>iGen</a:t>
            </a:r>
            <a:r>
              <a:rPr lang="en-US" sz="2000" dirty="0"/>
              <a:t>: Why Today’s Super-Connected Kids Are Growing Up Less Rebellious, More Tolerant, Less Happy - and Completely Unprepared for Adulthood</a:t>
            </a:r>
            <a:r>
              <a:rPr lang="hr-HR" sz="2000" dirty="0"/>
              <a:t>, Jean M. </a:t>
            </a:r>
            <a:r>
              <a:rPr lang="hr-HR" sz="2000" dirty="0" err="1"/>
              <a:t>Twenge</a:t>
            </a:r>
            <a:r>
              <a:rPr lang="hr-HR" sz="2000" dirty="0"/>
              <a:t>, 2017. 1/3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06" y="1548909"/>
            <a:ext cx="3569736" cy="259495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892" y="4381009"/>
            <a:ext cx="3533711" cy="22733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335" y="1548909"/>
            <a:ext cx="3125458" cy="2374900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564" y="4105059"/>
            <a:ext cx="4076936" cy="25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72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87" y="2583917"/>
            <a:ext cx="4150413" cy="259351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266" y="2724975"/>
            <a:ext cx="2913168" cy="2311400"/>
          </a:xfrm>
          <a:prstGeom prst="rect">
            <a:avLst/>
          </a:prstGeom>
        </p:spPr>
      </p:pic>
      <p:pic>
        <p:nvPicPr>
          <p:cNvPr id="10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418" y="2778683"/>
            <a:ext cx="3203930" cy="2203983"/>
          </a:xfrm>
        </p:spPr>
      </p:pic>
      <p:sp>
        <p:nvSpPr>
          <p:cNvPr id="11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err="1"/>
              <a:t>iGen</a:t>
            </a:r>
            <a:r>
              <a:rPr lang="en-US" sz="2000" dirty="0"/>
              <a:t>: Why Today’s Super-Connected Kids Are Growing Up Less Rebellious, More Tolerant, Less Happy - and Completely Unprepared for Adulthood</a:t>
            </a:r>
            <a:r>
              <a:rPr lang="hr-HR" sz="2000" dirty="0"/>
              <a:t>, Jean M. </a:t>
            </a:r>
            <a:r>
              <a:rPr lang="hr-HR" sz="2000" dirty="0" err="1"/>
              <a:t>Twenge</a:t>
            </a:r>
            <a:r>
              <a:rPr lang="hr-HR" sz="2000" dirty="0"/>
              <a:t>, 2017. 2/3</a:t>
            </a:r>
          </a:p>
        </p:txBody>
      </p:sp>
    </p:spTree>
    <p:extLst>
      <p:ext uri="{BB962C8B-B14F-4D97-AF65-F5344CB8AC3E}">
        <p14:creationId xmlns:p14="http://schemas.microsoft.com/office/powerpoint/2010/main" val="3305507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569" y="2332275"/>
            <a:ext cx="3664817" cy="2711205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7" y="2683133"/>
            <a:ext cx="3611003" cy="200949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310" y="2683132"/>
            <a:ext cx="3764449" cy="2009492"/>
          </a:xfrm>
          <a:prstGeom prst="rect">
            <a:avLst/>
          </a:prstGeom>
        </p:spPr>
      </p:pic>
      <p:sp>
        <p:nvSpPr>
          <p:cNvPr id="7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err="1"/>
              <a:t>iGen</a:t>
            </a:r>
            <a:r>
              <a:rPr lang="en-US" sz="2000" dirty="0"/>
              <a:t>: Why Today’s Super-Connected Kids Are Growing Up Less Rebellious, More Tolerant, Less Happy - and Completely Unprepared for Adulthood</a:t>
            </a:r>
            <a:r>
              <a:rPr lang="hr-HR" sz="2000" dirty="0"/>
              <a:t>, Jean M. </a:t>
            </a:r>
            <a:r>
              <a:rPr lang="hr-HR" sz="2000" dirty="0" err="1"/>
              <a:t>Twenge</a:t>
            </a:r>
            <a:r>
              <a:rPr lang="hr-HR" sz="2000" dirty="0"/>
              <a:t>, 2017. 3/3</a:t>
            </a:r>
          </a:p>
        </p:txBody>
      </p:sp>
    </p:spTree>
    <p:extLst>
      <p:ext uri="{BB962C8B-B14F-4D97-AF65-F5344CB8AC3E}">
        <p14:creationId xmlns:p14="http://schemas.microsoft.com/office/powerpoint/2010/main" val="2469940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175" y="324407"/>
            <a:ext cx="6642100" cy="53080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702563-7BC9-498F-BE3A-C211020EE989}"/>
              </a:ext>
            </a:extLst>
          </p:cNvPr>
          <p:cNvSpPr txBox="1"/>
          <p:nvPr/>
        </p:nvSpPr>
        <p:spPr>
          <a:xfrm>
            <a:off x="2449079" y="6041796"/>
            <a:ext cx="70842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dirty="0"/>
              <a:t>Lin, </a:t>
            </a:r>
            <a:r>
              <a:rPr lang="hr-HR" sz="1400" dirty="0" err="1"/>
              <a:t>Fuchun</a:t>
            </a:r>
            <a:r>
              <a:rPr lang="hr-HR" sz="1400" dirty="0"/>
              <a:t> &amp; Lei, </a:t>
            </a:r>
            <a:r>
              <a:rPr lang="hr-HR" sz="1400" dirty="0" err="1"/>
              <a:t>Hao</a:t>
            </a:r>
            <a:r>
              <a:rPr lang="hr-HR" sz="1400" dirty="0"/>
              <a:t>. (2017). </a:t>
            </a:r>
            <a:r>
              <a:rPr lang="hr-HR" sz="1400" dirty="0" err="1"/>
              <a:t>Structural</a:t>
            </a:r>
            <a:r>
              <a:rPr lang="hr-HR" sz="1400" dirty="0"/>
              <a:t> </a:t>
            </a:r>
            <a:r>
              <a:rPr lang="hr-HR" sz="1400" dirty="0" err="1"/>
              <a:t>Brain</a:t>
            </a:r>
            <a:r>
              <a:rPr lang="hr-HR" sz="1400" dirty="0"/>
              <a:t> </a:t>
            </a:r>
            <a:r>
              <a:rPr lang="hr-HR" sz="1400" dirty="0" err="1"/>
              <a:t>Imaging</a:t>
            </a:r>
            <a:r>
              <a:rPr lang="hr-HR" sz="1400" dirty="0"/>
              <a:t> </a:t>
            </a:r>
            <a:r>
              <a:rPr lang="hr-HR" sz="1400" dirty="0" err="1"/>
              <a:t>and</a:t>
            </a:r>
            <a:r>
              <a:rPr lang="hr-HR" sz="1400" dirty="0"/>
              <a:t> Internet </a:t>
            </a:r>
            <a:r>
              <a:rPr lang="hr-HR" sz="1400" dirty="0" err="1"/>
              <a:t>Addiction</a:t>
            </a:r>
            <a:r>
              <a:rPr lang="hr-HR" sz="1400" dirty="0"/>
              <a:t>. 10.1007/978-3-319-46276-9_3.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2A03FD-8A59-4C1E-8720-39031A46CA19}"/>
              </a:ext>
            </a:extLst>
          </p:cNvPr>
          <p:cNvCxnSpPr>
            <a:cxnSpLocks/>
          </p:cNvCxnSpPr>
          <p:nvPr/>
        </p:nvCxnSpPr>
        <p:spPr>
          <a:xfrm>
            <a:off x="8185150" y="3924300"/>
            <a:ext cx="12065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31727D4-091F-4045-B4EC-023733380D65}"/>
              </a:ext>
            </a:extLst>
          </p:cNvPr>
          <p:cNvCxnSpPr>
            <a:cxnSpLocks/>
          </p:cNvCxnSpPr>
          <p:nvPr/>
        </p:nvCxnSpPr>
        <p:spPr>
          <a:xfrm>
            <a:off x="2501900" y="4076700"/>
            <a:ext cx="14414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604DED-4BD1-4F62-91F9-BEAE093480A7}"/>
              </a:ext>
            </a:extLst>
          </p:cNvPr>
          <p:cNvCxnSpPr>
            <a:cxnSpLocks/>
          </p:cNvCxnSpPr>
          <p:nvPr/>
        </p:nvCxnSpPr>
        <p:spPr>
          <a:xfrm>
            <a:off x="6438900" y="4267200"/>
            <a:ext cx="287337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E7E881D-9859-4E49-873E-E971D9DC2463}"/>
              </a:ext>
            </a:extLst>
          </p:cNvPr>
          <p:cNvCxnSpPr>
            <a:cxnSpLocks/>
          </p:cNvCxnSpPr>
          <p:nvPr/>
        </p:nvCxnSpPr>
        <p:spPr>
          <a:xfrm>
            <a:off x="3848100" y="4419600"/>
            <a:ext cx="133032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D5CFCC-FB00-4D24-80FD-AECEAEAB2069}"/>
              </a:ext>
            </a:extLst>
          </p:cNvPr>
          <p:cNvCxnSpPr/>
          <p:nvPr/>
        </p:nvCxnSpPr>
        <p:spPr>
          <a:xfrm>
            <a:off x="7226300" y="4584700"/>
            <a:ext cx="19177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0655280-E72B-42C9-8CEC-13845E5A8DA6}"/>
              </a:ext>
            </a:extLst>
          </p:cNvPr>
          <p:cNvCxnSpPr>
            <a:cxnSpLocks/>
          </p:cNvCxnSpPr>
          <p:nvPr/>
        </p:nvCxnSpPr>
        <p:spPr>
          <a:xfrm>
            <a:off x="2501900" y="4762500"/>
            <a:ext cx="21717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27B0244-3736-4F4A-B1CE-75D2D4327AD2}"/>
              </a:ext>
            </a:extLst>
          </p:cNvPr>
          <p:cNvCxnSpPr>
            <a:cxnSpLocks/>
          </p:cNvCxnSpPr>
          <p:nvPr/>
        </p:nvCxnSpPr>
        <p:spPr>
          <a:xfrm>
            <a:off x="6959600" y="5118100"/>
            <a:ext cx="2184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019F804-5538-4579-9CF5-1A6D277382EC}"/>
              </a:ext>
            </a:extLst>
          </p:cNvPr>
          <p:cNvCxnSpPr>
            <a:cxnSpLocks/>
          </p:cNvCxnSpPr>
          <p:nvPr/>
        </p:nvCxnSpPr>
        <p:spPr>
          <a:xfrm>
            <a:off x="2501900" y="5295900"/>
            <a:ext cx="534035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C6B5FD7B-F0CB-44BA-8355-74A038D52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4" y="1225550"/>
            <a:ext cx="2472171" cy="1325563"/>
          </a:xfrm>
        </p:spPr>
        <p:txBody>
          <a:bodyPr>
            <a:normAutofit fontScale="90000"/>
          </a:bodyPr>
          <a:lstStyle/>
          <a:p>
            <a:r>
              <a:rPr lang="hr-HR" dirty="0"/>
              <a:t>Digitalna demencija</a:t>
            </a:r>
          </a:p>
        </p:txBody>
      </p:sp>
    </p:spTree>
    <p:extLst>
      <p:ext uri="{BB962C8B-B14F-4D97-AF65-F5344CB8AC3E}">
        <p14:creationId xmlns:p14="http://schemas.microsoft.com/office/powerpoint/2010/main" val="73776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9A320C9-9735-4D13-8279-C1C674841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2544CF4-9B52-4A7B-A4B3-88C72729B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7126"/>
            <a:ext cx="11167447" cy="2018806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75862C5-5C00-4421-BC7B-9B7B86DBC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54B21A-0C07-4A98-8504-8DCE9132D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„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Stranger danger</a:t>
            </a:r>
            <a:r>
              <a:rPr lang="hr-HR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440EF-9BE9-4AE9-8C28-00B02296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Rezervirano mjesto sadržaja 5">
            <a:extLst>
              <a:ext uri="{FF2B5EF4-FFF2-40B4-BE49-F238E27FC236}">
                <a16:creationId xmlns:a16="http://schemas.microsoft.com/office/drawing/2014/main" id="{3563B9A5-AF52-42EE-BE8C-06CC67248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549" y="2242951"/>
            <a:ext cx="6114899" cy="40664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52647D-4CAF-48E7-8387-10BD64AB9AA2}"/>
              </a:ext>
            </a:extLst>
          </p:cNvPr>
          <p:cNvSpPr txBox="1"/>
          <p:nvPr/>
        </p:nvSpPr>
        <p:spPr>
          <a:xfrm>
            <a:off x="4964728" y="6452436"/>
            <a:ext cx="2262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12648">
              <a:spcAft>
                <a:spcPts val="600"/>
              </a:spcAft>
            </a:pPr>
            <a:r>
              <a:rPr lang="hr-HR" sz="1400" kern="1200" dirty="0">
                <a:latin typeface="+mn-lt"/>
                <a:ea typeface="+mn-ea"/>
                <a:cs typeface="+mn-cs"/>
              </a:rPr>
              <a:t>EU </a:t>
            </a:r>
            <a:r>
              <a:rPr lang="hr-HR" sz="1400" kern="1200" dirty="0" err="1">
                <a:latin typeface="+mn-lt"/>
                <a:ea typeface="+mn-ea"/>
                <a:cs typeface="+mn-cs"/>
              </a:rPr>
              <a:t>Kids</a:t>
            </a:r>
            <a:r>
              <a:rPr lang="hr-HR" sz="1400" kern="1200" dirty="0">
                <a:latin typeface="+mn-lt"/>
                <a:ea typeface="+mn-ea"/>
                <a:cs typeface="+mn-cs"/>
              </a:rPr>
              <a:t> Online </a:t>
            </a:r>
            <a:r>
              <a:rPr lang="hr-HR" sz="1400" kern="1200" dirty="0" err="1">
                <a:latin typeface="+mn-lt"/>
                <a:ea typeface="+mn-ea"/>
                <a:cs typeface="+mn-cs"/>
              </a:rPr>
              <a:t>Survey</a:t>
            </a:r>
            <a:r>
              <a:rPr lang="hr-HR" sz="1400" kern="1200" dirty="0">
                <a:latin typeface="+mn-lt"/>
                <a:ea typeface="+mn-ea"/>
                <a:cs typeface="+mn-cs"/>
              </a:rPr>
              <a:t>, 2014.</a:t>
            </a:r>
            <a:br>
              <a:rPr lang="hr-HR" sz="1400" kern="1200" dirty="0">
                <a:latin typeface="+mn-lt"/>
                <a:ea typeface="+mn-ea"/>
                <a:cs typeface="+mn-cs"/>
              </a:rPr>
            </a:b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461670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5A30942-7879-A7BD-9468-25FAF9AFAE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4914" y="3710613"/>
            <a:ext cx="5181600" cy="4351338"/>
          </a:xfrm>
        </p:spPr>
        <p:txBody>
          <a:bodyPr numCol="2" anchor="ctr">
            <a:normAutofit/>
          </a:bodyPr>
          <a:lstStyle/>
          <a:p>
            <a:r>
              <a:rPr lang="hr-HR" sz="1800" dirty="0"/>
              <a:t>Kronična</a:t>
            </a:r>
          </a:p>
          <a:p>
            <a:r>
              <a:rPr lang="hr-HR" sz="1800" dirty="0" err="1"/>
              <a:t>Recidivirajuća</a:t>
            </a:r>
            <a:endParaRPr lang="hr-HR" sz="1800" dirty="0"/>
          </a:p>
          <a:p>
            <a:r>
              <a:rPr lang="hr-HR" sz="1800" dirty="0"/>
              <a:t>Izlječiva</a:t>
            </a:r>
          </a:p>
          <a:p>
            <a:r>
              <a:rPr lang="hr-HR" sz="1800" dirty="0"/>
              <a:t>Bolest</a:t>
            </a:r>
          </a:p>
          <a:p>
            <a:r>
              <a:rPr lang="hr-HR" sz="1800" dirty="0"/>
              <a:t>Mozga/srca</a:t>
            </a:r>
          </a:p>
          <a:p>
            <a:endParaRPr lang="hr-HR" sz="1800" dirty="0"/>
          </a:p>
          <a:p>
            <a:endParaRPr lang="hr-HR" sz="1800" dirty="0"/>
          </a:p>
          <a:p>
            <a:endParaRPr lang="hr-HR" sz="1800" dirty="0"/>
          </a:p>
          <a:p>
            <a:endParaRPr lang="hr-HR" sz="1800" dirty="0"/>
          </a:p>
          <a:p>
            <a:endParaRPr lang="hr-HR" sz="1800" dirty="0"/>
          </a:p>
          <a:p>
            <a:endParaRPr lang="hr-HR" sz="1800" dirty="0"/>
          </a:p>
          <a:p>
            <a:r>
              <a:rPr lang="hr-HR" sz="1800" dirty="0"/>
              <a:t>O psihoaktivnim tvarima i ponašajne</a:t>
            </a:r>
          </a:p>
          <a:p>
            <a:endParaRPr lang="hr-HR" sz="1800" dirty="0"/>
          </a:p>
          <a:p>
            <a:r>
              <a:rPr lang="hr-HR" sz="1800" dirty="0"/>
              <a:t>Svjesna i nesvjesna komponenta</a:t>
            </a:r>
          </a:p>
          <a:p>
            <a:endParaRPr lang="hr-HR" sz="1800" dirty="0"/>
          </a:p>
          <a:p>
            <a:r>
              <a:rPr lang="hr-HR" sz="1800" dirty="0"/>
              <a:t>Samoliječenje</a:t>
            </a:r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122" name="Picture 2" descr="What causes addiction &amp; what leads to addiction? Delamere Rehab">
            <a:extLst>
              <a:ext uri="{FF2B5EF4-FFF2-40B4-BE49-F238E27FC236}">
                <a16:creationId xmlns:a16="http://schemas.microsoft.com/office/drawing/2014/main" id="{954726EC-CAA1-4BE2-82C7-1802DD705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4" b="30461"/>
          <a:stretch/>
        </p:blipFill>
        <p:spPr bwMode="auto">
          <a:xfrm>
            <a:off x="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06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newspaper with black text&#10;&#10;Description automatically generated">
            <a:extLst>
              <a:ext uri="{FF2B5EF4-FFF2-40B4-BE49-F238E27FC236}">
                <a16:creationId xmlns:a16="http://schemas.microsoft.com/office/drawing/2014/main" id="{B0DECADC-C978-47BB-98FF-FE6922E8B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724718"/>
            <a:ext cx="2560320" cy="3402418"/>
          </a:xfrm>
          <a:prstGeom prst="rect">
            <a:avLst/>
          </a:prstGeom>
        </p:spPr>
      </p:pic>
      <p:cxnSp>
        <p:nvCxnSpPr>
          <p:cNvPr id="25" name="Straight Connector 18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673BFC7-DDB9-4624-B52F-7E87E6D8C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631" y="2283384"/>
            <a:ext cx="2560320" cy="2285085"/>
          </a:xfrm>
          <a:prstGeom prst="rect">
            <a:avLst/>
          </a:prstGeom>
        </p:spPr>
      </p:pic>
      <p:cxnSp>
        <p:nvCxnSpPr>
          <p:cNvPr id="26" name="Straight Connector 20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0D7E5-7310-49A0-B7EC-0301CE12A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726" y="2984272"/>
            <a:ext cx="2560320" cy="883310"/>
          </a:xfrm>
          <a:prstGeom prst="rect">
            <a:avLst/>
          </a:prstGeom>
        </p:spPr>
      </p:pic>
      <p:cxnSp>
        <p:nvCxnSpPr>
          <p:cNvPr id="27" name="Straight Connector 22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9F9ABEB-A627-491B-870A-DD93F0AFF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662" y="3112288"/>
            <a:ext cx="2560320" cy="6272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D42C50-976B-4167-8F5C-4EE41EF69F75}"/>
              </a:ext>
            </a:extLst>
          </p:cNvPr>
          <p:cNvSpPr txBox="1"/>
          <p:nvPr/>
        </p:nvSpPr>
        <p:spPr>
          <a:xfrm>
            <a:off x="484632" y="620486"/>
            <a:ext cx="4963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000" dirty="0">
                <a:latin typeface="+mj-lt"/>
              </a:rPr>
              <a:t>Bezosjećajnost i mržnja</a:t>
            </a:r>
          </a:p>
        </p:txBody>
      </p:sp>
    </p:spTree>
    <p:extLst>
      <p:ext uri="{BB962C8B-B14F-4D97-AF65-F5344CB8AC3E}">
        <p14:creationId xmlns:p14="http://schemas.microsoft.com/office/powerpoint/2010/main" val="41087348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Exclamation mark on a yellow background">
            <a:extLst>
              <a:ext uri="{FF2B5EF4-FFF2-40B4-BE49-F238E27FC236}">
                <a16:creationId xmlns:a16="http://schemas.microsoft.com/office/drawing/2014/main" id="{758D60DC-CC23-66E4-1A66-4CD9B5A9F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Novi fenomeni</a:t>
            </a:r>
          </a:p>
        </p:txBody>
      </p:sp>
      <p:sp>
        <p:nvSpPr>
          <p:cNvPr id="5" name="Pravokutnik 6">
            <a:extLst>
              <a:ext uri="{FF2B5EF4-FFF2-40B4-BE49-F238E27FC236}">
                <a16:creationId xmlns:a16="http://schemas.microsoft.com/office/drawing/2014/main" id="{7420E1A5-C64E-470C-8FD0-921BE8432BFD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numCol="2">
            <a:noAutofit/>
          </a:bodyPr>
          <a:lstStyle/>
          <a:p>
            <a:r>
              <a:rPr lang="hr-HR" sz="2000" dirty="0" err="1"/>
              <a:t>Challenge</a:t>
            </a:r>
            <a:endParaRPr lang="hr-HR" sz="2000" dirty="0"/>
          </a:p>
          <a:p>
            <a:r>
              <a:rPr lang="hr-HR" sz="2000" dirty="0" err="1"/>
              <a:t>Sexting</a:t>
            </a:r>
            <a:endParaRPr lang="hr-HR" sz="2000" dirty="0"/>
          </a:p>
          <a:p>
            <a:r>
              <a:rPr lang="hr-HR" sz="2000" dirty="0" err="1"/>
              <a:t>Sextortion</a:t>
            </a:r>
            <a:endParaRPr lang="hr-HR" sz="2000" dirty="0"/>
          </a:p>
          <a:p>
            <a:r>
              <a:rPr lang="hr-HR" sz="2000" dirty="0" err="1"/>
              <a:t>Grooming</a:t>
            </a:r>
            <a:endParaRPr lang="hr-HR" sz="2000" dirty="0"/>
          </a:p>
          <a:p>
            <a:r>
              <a:rPr lang="hr-HR" sz="2000" dirty="0" err="1"/>
              <a:t>Cyberbullying</a:t>
            </a:r>
            <a:endParaRPr lang="hr-HR" sz="2000" dirty="0"/>
          </a:p>
          <a:p>
            <a:r>
              <a:rPr lang="hr-HR" sz="2000" dirty="0" err="1"/>
              <a:t>Catfishing</a:t>
            </a:r>
            <a:r>
              <a:rPr lang="hr-HR" sz="2000" dirty="0"/>
              <a:t>/</a:t>
            </a:r>
            <a:r>
              <a:rPr lang="hr-HR" sz="2000" dirty="0" err="1"/>
              <a:t>catphishing</a:t>
            </a:r>
            <a:endParaRPr lang="hr-HR" sz="2000" dirty="0"/>
          </a:p>
          <a:p>
            <a:r>
              <a:rPr lang="hr-HR" sz="2000" dirty="0" err="1"/>
              <a:t>Phishing</a:t>
            </a:r>
            <a:endParaRPr lang="hr-HR" sz="2000" dirty="0"/>
          </a:p>
          <a:p>
            <a:r>
              <a:rPr lang="hr-HR" sz="2000" dirty="0" err="1"/>
              <a:t>Flaming</a:t>
            </a:r>
            <a:endParaRPr lang="hr-HR" sz="2000" dirty="0"/>
          </a:p>
          <a:p>
            <a:endParaRPr lang="hr-HR" sz="2000" dirty="0"/>
          </a:p>
          <a:p>
            <a:pPr marL="0" indent="0">
              <a:buNone/>
            </a:pPr>
            <a:endParaRPr lang="hr-HR" sz="2000" dirty="0"/>
          </a:p>
          <a:p>
            <a:r>
              <a:rPr lang="hr-HR" sz="2000" dirty="0" err="1"/>
              <a:t>Vamping</a:t>
            </a:r>
            <a:endParaRPr lang="hr-HR" sz="2000" dirty="0"/>
          </a:p>
          <a:p>
            <a:r>
              <a:rPr lang="hr-HR" sz="2000" dirty="0" err="1"/>
              <a:t>Nomophobia</a:t>
            </a:r>
            <a:endParaRPr lang="hr-HR" sz="2000" dirty="0"/>
          </a:p>
          <a:p>
            <a:r>
              <a:rPr lang="hr-HR" sz="2000" dirty="0" err="1"/>
              <a:t>Phubbing</a:t>
            </a:r>
            <a:endParaRPr lang="hr-HR" sz="2000" dirty="0"/>
          </a:p>
          <a:p>
            <a:r>
              <a:rPr lang="hr-HR" sz="2000" dirty="0" err="1"/>
              <a:t>Slaktivizam</a:t>
            </a:r>
            <a:endParaRPr lang="hr-HR" sz="2000" dirty="0"/>
          </a:p>
          <a:p>
            <a:r>
              <a:rPr lang="hr-HR" sz="2000" dirty="0" err="1"/>
              <a:t>Infobesity</a:t>
            </a:r>
            <a:endParaRPr lang="hr-HR" sz="2000" dirty="0"/>
          </a:p>
          <a:p>
            <a:r>
              <a:rPr lang="hr-HR" sz="2000" dirty="0" err="1"/>
              <a:t>Clickbait</a:t>
            </a:r>
            <a:endParaRPr lang="hr-HR" sz="2000" dirty="0"/>
          </a:p>
          <a:p>
            <a:r>
              <a:rPr lang="hr-HR" sz="2000" dirty="0"/>
              <a:t>Filter </a:t>
            </a:r>
            <a:r>
              <a:rPr lang="hr-HR" sz="2000" dirty="0" err="1"/>
              <a:t>bubble</a:t>
            </a:r>
            <a:endParaRPr lang="hr-HR" sz="2000" dirty="0"/>
          </a:p>
          <a:p>
            <a:r>
              <a:rPr lang="hr-HR" sz="2000" dirty="0" err="1"/>
              <a:t>TikTok</a:t>
            </a:r>
            <a:r>
              <a:rPr lang="hr-HR" sz="2000" dirty="0"/>
              <a:t> </a:t>
            </a:r>
            <a:r>
              <a:rPr lang="hr-HR" sz="2000" dirty="0" err="1"/>
              <a:t>brain</a:t>
            </a:r>
            <a:r>
              <a:rPr lang="hr-HR" sz="2000" dirty="0"/>
              <a:t>…</a:t>
            </a:r>
          </a:p>
          <a:p>
            <a:pPr marL="0" indent="0">
              <a:buNone/>
            </a:pPr>
            <a:endParaRPr lang="hr-HR" sz="2000" dirty="0"/>
          </a:p>
          <a:p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4970431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677C6-D858-43BA-8C8A-BECA9484B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82" y="260734"/>
            <a:ext cx="10515600" cy="1325563"/>
          </a:xfrm>
        </p:spPr>
        <p:txBody>
          <a:bodyPr/>
          <a:lstStyle/>
          <a:p>
            <a:r>
              <a:rPr lang="hr-HR" dirty="0"/>
              <a:t>COVID-19 i ovisnost o internetu</a:t>
            </a:r>
          </a:p>
        </p:txBody>
      </p:sp>
      <p:sp>
        <p:nvSpPr>
          <p:cNvPr id="18" name="Rezervirano mjesto sadržaja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9CB376E-3958-4E5C-A179-9B33EFCCF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82" y="1346970"/>
            <a:ext cx="6176564" cy="4461402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879" y="2733781"/>
            <a:ext cx="7333640" cy="3800429"/>
          </a:xfrm>
          <a:prstGeom prst="rect">
            <a:avLst/>
          </a:prstGeom>
        </p:spPr>
      </p:pic>
      <p:sp>
        <p:nvSpPr>
          <p:cNvPr id="84" name="Explosion: 8 Points 83">
            <a:extLst>
              <a:ext uri="{FF2B5EF4-FFF2-40B4-BE49-F238E27FC236}">
                <a16:creationId xmlns:a16="http://schemas.microsoft.com/office/drawing/2014/main" id="{0263AE60-9637-4F67-B16F-B7AA21457A7F}"/>
              </a:ext>
            </a:extLst>
          </p:cNvPr>
          <p:cNvSpPr/>
          <p:nvPr/>
        </p:nvSpPr>
        <p:spPr>
          <a:xfrm>
            <a:off x="7206819" y="721217"/>
            <a:ext cx="4711700" cy="4431506"/>
          </a:xfrm>
          <a:prstGeom prst="irregularSeal1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/>
              <a:t>Manji broj studija govori o pozitivnom učinku korištenja interneta za vrijeme pandemije</a:t>
            </a:r>
          </a:p>
        </p:txBody>
      </p:sp>
      <p:sp>
        <p:nvSpPr>
          <p:cNvPr id="3" name="TekstniOkvir 2"/>
          <p:cNvSpPr txBox="1"/>
          <p:nvPr/>
        </p:nvSpPr>
        <p:spPr>
          <a:xfrm>
            <a:off x="574782" y="6015181"/>
            <a:ext cx="82622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1400" dirty="0" err="1"/>
              <a:t>Xu</a:t>
            </a:r>
            <a:r>
              <a:rPr lang="hr-HR" sz="1400" dirty="0"/>
              <a:t> S, Park M, </a:t>
            </a:r>
            <a:r>
              <a:rPr lang="hr-HR" sz="1400" dirty="0" err="1"/>
              <a:t>Kang</a:t>
            </a:r>
            <a:r>
              <a:rPr lang="hr-HR" sz="1400" dirty="0"/>
              <a:t> UG, </a:t>
            </a:r>
            <a:r>
              <a:rPr lang="hr-HR" sz="1400" dirty="0" err="1"/>
              <a:t>Choi</a:t>
            </a:r>
            <a:r>
              <a:rPr lang="hr-HR" sz="1400" dirty="0"/>
              <a:t> JS, </a:t>
            </a:r>
            <a:r>
              <a:rPr lang="hr-HR" sz="1400" dirty="0" err="1"/>
              <a:t>Koo</a:t>
            </a:r>
            <a:r>
              <a:rPr lang="hr-HR" sz="1400" dirty="0"/>
              <a:t> JW. </a:t>
            </a:r>
            <a:r>
              <a:rPr lang="hr-HR" sz="1400" dirty="0" err="1"/>
              <a:t>Problematic</a:t>
            </a:r>
            <a:r>
              <a:rPr lang="hr-HR" sz="1400" dirty="0"/>
              <a:t> Use </a:t>
            </a:r>
            <a:r>
              <a:rPr lang="hr-HR" sz="1400" dirty="0" err="1"/>
              <a:t>of</a:t>
            </a:r>
            <a:r>
              <a:rPr lang="hr-HR" sz="1400" dirty="0"/>
              <a:t> </a:t>
            </a:r>
            <a:r>
              <a:rPr lang="hr-HR" sz="1400" dirty="0" err="1"/>
              <a:t>Alcohol</a:t>
            </a:r>
            <a:r>
              <a:rPr lang="hr-HR" sz="1400" dirty="0"/>
              <a:t> </a:t>
            </a:r>
            <a:r>
              <a:rPr lang="hr-HR" sz="1400" dirty="0" err="1"/>
              <a:t>and</a:t>
            </a:r>
            <a:r>
              <a:rPr lang="hr-HR" sz="1400" dirty="0"/>
              <a:t> Online </a:t>
            </a:r>
            <a:r>
              <a:rPr lang="hr-HR" sz="1400" dirty="0" err="1"/>
              <a:t>Gaming</a:t>
            </a:r>
            <a:r>
              <a:rPr lang="hr-HR" sz="1400" dirty="0"/>
              <a:t> as </a:t>
            </a:r>
            <a:r>
              <a:rPr lang="hr-HR" sz="1400" dirty="0" err="1"/>
              <a:t>Coping</a:t>
            </a:r>
            <a:r>
              <a:rPr lang="hr-HR" sz="1400" dirty="0"/>
              <a:t> </a:t>
            </a:r>
            <a:r>
              <a:rPr lang="hr-HR" sz="1400" dirty="0" err="1"/>
              <a:t>Strategies</a:t>
            </a:r>
            <a:r>
              <a:rPr lang="hr-HR" sz="1400" dirty="0"/>
              <a:t> </a:t>
            </a:r>
            <a:r>
              <a:rPr lang="hr-HR" sz="1400" dirty="0" err="1"/>
              <a:t>During</a:t>
            </a:r>
            <a:r>
              <a:rPr lang="hr-HR" sz="1400" dirty="0"/>
              <a:t> </a:t>
            </a:r>
            <a:r>
              <a:rPr lang="hr-HR" sz="1400" dirty="0" err="1"/>
              <a:t>the</a:t>
            </a:r>
            <a:r>
              <a:rPr lang="hr-HR" sz="1400" dirty="0"/>
              <a:t> COVID-19 </a:t>
            </a:r>
            <a:r>
              <a:rPr lang="hr-HR" sz="1400" dirty="0" err="1"/>
              <a:t>Pandemic</a:t>
            </a:r>
            <a:r>
              <a:rPr lang="hr-HR" sz="1400" dirty="0"/>
              <a:t>: A Mini </a:t>
            </a:r>
            <a:r>
              <a:rPr lang="hr-HR" sz="1400" dirty="0" err="1"/>
              <a:t>Review</a:t>
            </a:r>
            <a:r>
              <a:rPr lang="hr-HR" sz="1400" dirty="0"/>
              <a:t>. Front </a:t>
            </a:r>
            <a:r>
              <a:rPr lang="hr-HR" sz="1400" dirty="0" err="1"/>
              <a:t>Psychiatry</a:t>
            </a:r>
            <a:r>
              <a:rPr lang="hr-HR" sz="1400" dirty="0"/>
              <a:t>. 2021 Jun 14;12:685964. </a:t>
            </a:r>
            <a:r>
              <a:rPr lang="hr-HR" sz="1400" dirty="0" err="1"/>
              <a:t>doi</a:t>
            </a:r>
            <a:r>
              <a:rPr lang="hr-HR" sz="1400" dirty="0"/>
              <a:t>: 10.3389/fpsyt.2021.685964. PMID: 34194349; PMCID: PMC8236582.</a:t>
            </a:r>
          </a:p>
        </p:txBody>
      </p:sp>
    </p:spTree>
    <p:extLst>
      <p:ext uri="{BB962C8B-B14F-4D97-AF65-F5344CB8AC3E}">
        <p14:creationId xmlns:p14="http://schemas.microsoft.com/office/powerpoint/2010/main" val="145274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idx="1"/>
          </p:nvPr>
        </p:nvSpPr>
        <p:spPr>
          <a:xfrm>
            <a:off x="386196" y="1502450"/>
            <a:ext cx="5479473" cy="416613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000" dirty="0" err="1"/>
              <a:t>Igra</a:t>
            </a:r>
            <a:endParaRPr lang="en-US" sz="2000" dirty="0"/>
          </a:p>
          <a:p>
            <a:r>
              <a:rPr lang="en-US" sz="2000" dirty="0" err="1"/>
              <a:t>Odgoj</a:t>
            </a:r>
            <a:endParaRPr lang="en-US" sz="2000" dirty="0"/>
          </a:p>
          <a:p>
            <a:r>
              <a:rPr lang="en-US" sz="2000" dirty="0" err="1"/>
              <a:t>Učenje</a:t>
            </a:r>
            <a:endParaRPr lang="en-US" sz="2000" dirty="0"/>
          </a:p>
          <a:p>
            <a:r>
              <a:rPr lang="en-US" sz="2000" dirty="0" err="1"/>
              <a:t>Zanimanja</a:t>
            </a:r>
            <a:endParaRPr lang="en-US" sz="2000" dirty="0"/>
          </a:p>
          <a:p>
            <a:r>
              <a:rPr lang="en-US" sz="2000" dirty="0" err="1"/>
              <a:t>Slobodno</a:t>
            </a:r>
            <a:r>
              <a:rPr lang="en-US" sz="2000" dirty="0"/>
              <a:t> </a:t>
            </a:r>
            <a:r>
              <a:rPr lang="en-US" sz="2000" dirty="0" err="1"/>
              <a:t>vrijeme</a:t>
            </a:r>
            <a:endParaRPr lang="en-US" sz="2000" dirty="0"/>
          </a:p>
          <a:p>
            <a:r>
              <a:rPr lang="en-US" sz="2000" dirty="0" err="1"/>
              <a:t>Upoznavanje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druženje</a:t>
            </a:r>
            <a:endParaRPr lang="en-US" sz="2000" dirty="0"/>
          </a:p>
          <a:p>
            <a:r>
              <a:rPr lang="hr-HR" sz="2000" dirty="0"/>
              <a:t>Jezik i k</a:t>
            </a:r>
            <a:r>
              <a:rPr lang="en-US" sz="2000" dirty="0" err="1"/>
              <a:t>omunikacija</a:t>
            </a:r>
            <a:endParaRPr lang="en-US" sz="2000" dirty="0"/>
          </a:p>
          <a:p>
            <a:r>
              <a:rPr lang="en-US" sz="2000" dirty="0" err="1"/>
              <a:t>Sustav</a:t>
            </a:r>
            <a:r>
              <a:rPr lang="en-US" sz="2000" dirty="0"/>
              <a:t> </a:t>
            </a:r>
            <a:r>
              <a:rPr lang="en-US" sz="2000" dirty="0" err="1"/>
              <a:t>vrijednosti</a:t>
            </a:r>
            <a:endParaRPr lang="en-US" sz="2000" dirty="0"/>
          </a:p>
          <a:p>
            <a:r>
              <a:rPr lang="en-US" sz="2000" dirty="0" err="1"/>
              <a:t>Pogled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sebe</a:t>
            </a:r>
            <a:r>
              <a:rPr lang="en-US" sz="2000" dirty="0"/>
              <a:t> i </a:t>
            </a:r>
            <a:r>
              <a:rPr lang="en-US" sz="2000" dirty="0" err="1"/>
              <a:t>druge</a:t>
            </a:r>
            <a:r>
              <a:rPr lang="hr-HR" sz="2000" dirty="0"/>
              <a:t> (</a:t>
            </a:r>
            <a:r>
              <a:rPr lang="en-US" sz="2000"/>
              <a:t>„te</a:t>
            </a:r>
            <a:r>
              <a:rPr lang="hr-HR" sz="2000" dirty="0" err="1"/>
              <a:t>ch</a:t>
            </a:r>
            <a:r>
              <a:rPr lang="en-US" sz="2000" dirty="0" err="1"/>
              <a:t>oself</a:t>
            </a:r>
            <a:r>
              <a:rPr lang="en-US" sz="2000" dirty="0"/>
              <a:t>”</a:t>
            </a:r>
            <a:r>
              <a:rPr lang="hr-HR" sz="2000" dirty="0"/>
              <a:t>, </a:t>
            </a:r>
            <a:r>
              <a:rPr lang="hr-HR" sz="2000" dirty="0" err="1"/>
              <a:t>simulakrum</a:t>
            </a:r>
            <a:r>
              <a:rPr lang="hr-HR" sz="2000" dirty="0"/>
              <a:t>)</a:t>
            </a:r>
            <a:endParaRPr lang="en-US" sz="2000" dirty="0"/>
          </a:p>
          <a:p>
            <a:r>
              <a:rPr lang="en-US" sz="2000" dirty="0" err="1"/>
              <a:t>Liječenje</a:t>
            </a:r>
            <a:endParaRPr lang="en-US" sz="2000" dirty="0"/>
          </a:p>
          <a:p>
            <a:r>
              <a:rPr lang="en-US" sz="2000" dirty="0"/>
              <a:t>…</a:t>
            </a:r>
          </a:p>
          <a:p>
            <a:endParaRPr lang="en-US" sz="1800" dirty="0"/>
          </a:p>
        </p:txBody>
      </p:sp>
      <p:sp>
        <p:nvSpPr>
          <p:cNvPr id="4" name="TekstniOkvir 3"/>
          <p:cNvSpPr txBox="1"/>
          <p:nvPr/>
        </p:nvSpPr>
        <p:spPr>
          <a:xfrm>
            <a:off x="6041422" y="1664669"/>
            <a:ext cx="5427543" cy="4166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u="sng" dirty="0"/>
              <a:t>Digital sociology</a:t>
            </a:r>
            <a:r>
              <a:rPr lang="en-US" sz="2000" dirty="0"/>
              <a:t> is a sub-discipline of sociology that focuses on understanding the use of digital media as </a:t>
            </a:r>
            <a:r>
              <a:rPr lang="en-US" sz="2000" u="sng" dirty="0"/>
              <a:t>part of everyday life,</a:t>
            </a:r>
            <a:r>
              <a:rPr lang="en-US" sz="2000" dirty="0"/>
              <a:t> and how these various technologies contribute to patterns of </a:t>
            </a:r>
            <a:r>
              <a:rPr lang="en-US" sz="2000" u="sng" dirty="0"/>
              <a:t>human behavior, social relationships, and concepts of the self.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44237B-248A-44DD-8FA6-81A07203D41F}"/>
              </a:ext>
            </a:extLst>
          </p:cNvPr>
          <p:cNvSpPr/>
          <p:nvPr/>
        </p:nvSpPr>
        <p:spPr>
          <a:xfrm>
            <a:off x="5865669" y="1502450"/>
            <a:ext cx="5690754" cy="213851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669" y="3864071"/>
            <a:ext cx="5690754" cy="2673704"/>
          </a:xfrm>
          <a:prstGeom prst="rect">
            <a:avLst/>
          </a:prstGeom>
        </p:spPr>
      </p:pic>
      <p:sp>
        <p:nvSpPr>
          <p:cNvPr id="11" name="Naslov 1"/>
          <p:cNvSpPr>
            <a:spLocks noGrp="1"/>
          </p:cNvSpPr>
          <p:nvPr/>
        </p:nvSpPr>
        <p:spPr>
          <a:xfrm>
            <a:off x="386196" y="176887"/>
            <a:ext cx="55828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Promijenilo se sve, korijenski i naglo</a:t>
            </a:r>
          </a:p>
        </p:txBody>
      </p:sp>
    </p:spTree>
    <p:extLst>
      <p:ext uri="{BB962C8B-B14F-4D97-AF65-F5344CB8AC3E}">
        <p14:creationId xmlns:p14="http://schemas.microsoft.com/office/powerpoint/2010/main" val="3667952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                                                  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C1D1FA3-6212-4B97-9B1E-C7F81247C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1C51958-04D4-4687-95A2-95DCDCF47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4160" y="213782"/>
            <a:ext cx="4834021" cy="1314996"/>
          </a:xfrm>
        </p:spPr>
        <p:txBody>
          <a:bodyPr anchor="b">
            <a:norm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Pitanja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4160" y="1720061"/>
            <a:ext cx="5913311" cy="4658064"/>
          </a:xfrm>
        </p:spPr>
        <p:txBody>
          <a:bodyPr>
            <a:normAutofit fontScale="92500" lnSpcReduction="20000"/>
          </a:bodyPr>
          <a:lstStyle/>
          <a:p>
            <a:r>
              <a:rPr lang="hr-HR" sz="1800" dirty="0">
                <a:solidFill>
                  <a:schemeClr val="bg1"/>
                </a:solidFill>
              </a:rPr>
              <a:t>Gdje su ti pacijenti?</a:t>
            </a:r>
          </a:p>
          <a:p>
            <a:r>
              <a:rPr lang="hr-HR" sz="1800" cap="none" dirty="0">
                <a:solidFill>
                  <a:schemeClr val="bg1"/>
                </a:solidFill>
              </a:rPr>
              <a:t>Put u propast ili civilizacijski </a:t>
            </a:r>
            <a:r>
              <a:rPr lang="hr-HR" sz="1800" dirty="0">
                <a:solidFill>
                  <a:schemeClr val="bg1"/>
                </a:solidFill>
              </a:rPr>
              <a:t>napredak</a:t>
            </a:r>
            <a:r>
              <a:rPr lang="hr-HR" sz="1800" cap="none" dirty="0">
                <a:solidFill>
                  <a:schemeClr val="bg1"/>
                </a:solidFill>
              </a:rPr>
              <a:t>?</a:t>
            </a:r>
          </a:p>
          <a:p>
            <a:r>
              <a:rPr lang="hr-HR" sz="1800" cap="none" dirty="0">
                <a:solidFill>
                  <a:schemeClr val="bg1"/>
                </a:solidFill>
              </a:rPr>
              <a:t>Ovisnost ili neki drugi poremećaj?</a:t>
            </a:r>
          </a:p>
          <a:p>
            <a:r>
              <a:rPr lang="hr-HR" sz="1800" dirty="0">
                <a:solidFill>
                  <a:schemeClr val="bg1"/>
                </a:solidFill>
              </a:rPr>
              <a:t>Jedna ovisnost ili više njih?</a:t>
            </a:r>
          </a:p>
          <a:p>
            <a:r>
              <a:rPr lang="hr-HR" sz="1800" cap="none" dirty="0">
                <a:solidFill>
                  <a:schemeClr val="bg1"/>
                </a:solidFill>
              </a:rPr>
              <a:t>Ovisnost o internetu ili na internetu?</a:t>
            </a:r>
          </a:p>
          <a:p>
            <a:r>
              <a:rPr lang="hr-HR" sz="1800" dirty="0">
                <a:solidFill>
                  <a:schemeClr val="bg1"/>
                </a:solidFill>
              </a:rPr>
              <a:t>Što s videoigrama za čije igranje nije potreban internet?</a:t>
            </a:r>
          </a:p>
          <a:p>
            <a:r>
              <a:rPr lang="hr-HR" sz="1800" dirty="0">
                <a:solidFill>
                  <a:schemeClr val="bg1"/>
                </a:solidFill>
              </a:rPr>
              <a:t>Apstinencija ili kontrolirana uporaba?</a:t>
            </a:r>
          </a:p>
          <a:p>
            <a:r>
              <a:rPr lang="hr-HR" sz="1800" dirty="0">
                <a:solidFill>
                  <a:schemeClr val="bg1"/>
                </a:solidFill>
              </a:rPr>
              <a:t>Stara ili nova </a:t>
            </a:r>
            <a:r>
              <a:rPr lang="hr-HR" sz="1800" dirty="0" err="1">
                <a:solidFill>
                  <a:schemeClr val="bg1"/>
                </a:solidFill>
              </a:rPr>
              <a:t>adiktološka</a:t>
            </a:r>
            <a:r>
              <a:rPr lang="hr-HR" sz="1800" dirty="0">
                <a:solidFill>
                  <a:schemeClr val="bg1"/>
                </a:solidFill>
              </a:rPr>
              <a:t> načela?</a:t>
            </a:r>
          </a:p>
          <a:p>
            <a:r>
              <a:rPr lang="hr-HR" sz="1800" dirty="0">
                <a:solidFill>
                  <a:schemeClr val="bg1"/>
                </a:solidFill>
              </a:rPr>
              <a:t>Uzrok ili posljedica?</a:t>
            </a:r>
          </a:p>
          <a:p>
            <a:r>
              <a:rPr lang="hr-HR" sz="1800" dirty="0" err="1">
                <a:solidFill>
                  <a:schemeClr val="bg1"/>
                </a:solidFill>
              </a:rPr>
              <a:t>Patologizacija</a:t>
            </a:r>
            <a:r>
              <a:rPr lang="hr-HR" sz="1800" dirty="0">
                <a:solidFill>
                  <a:schemeClr val="bg1"/>
                </a:solidFill>
              </a:rPr>
              <a:t>/</a:t>
            </a:r>
            <a:r>
              <a:rPr lang="hr-HR" sz="1800" dirty="0" err="1">
                <a:solidFill>
                  <a:schemeClr val="bg1"/>
                </a:solidFill>
              </a:rPr>
              <a:t>psihijatrizacija</a:t>
            </a:r>
            <a:r>
              <a:rPr lang="hr-HR" sz="1800" dirty="0">
                <a:solidFill>
                  <a:schemeClr val="bg1"/>
                </a:solidFill>
              </a:rPr>
              <a:t> ili ne?</a:t>
            </a:r>
          </a:p>
          <a:p>
            <a:r>
              <a:rPr lang="hr-HR" sz="1800" dirty="0">
                <a:solidFill>
                  <a:schemeClr val="bg1"/>
                </a:solidFill>
              </a:rPr>
              <a:t>Gdje je granica i tko je postavlja?</a:t>
            </a:r>
          </a:p>
          <a:p>
            <a:r>
              <a:rPr lang="hr-HR" sz="1800" cap="none" dirty="0">
                <a:solidFill>
                  <a:schemeClr val="bg1"/>
                </a:solidFill>
              </a:rPr>
              <a:t>Trend ili novo normalno?</a:t>
            </a:r>
          </a:p>
          <a:p>
            <a:r>
              <a:rPr lang="hr-HR" sz="1800" dirty="0">
                <a:solidFill>
                  <a:schemeClr val="bg1"/>
                </a:solidFill>
              </a:rPr>
              <a:t>Što je sljedeće?</a:t>
            </a:r>
            <a:endParaRPr lang="hr-HR" sz="1800" cap="none" dirty="0">
              <a:solidFill>
                <a:schemeClr val="bg1"/>
              </a:solidFill>
            </a:endParaRPr>
          </a:p>
          <a:p>
            <a:r>
              <a:rPr lang="hr-HR" sz="1800" dirty="0">
                <a:solidFill>
                  <a:schemeClr val="bg1"/>
                </a:solidFill>
              </a:rPr>
              <a:t>Može li čovjek pratiti tehnološki napredak i po koju cijenu?</a:t>
            </a:r>
          </a:p>
          <a:p>
            <a:r>
              <a:rPr lang="hr-HR" sz="1800" cap="none" dirty="0">
                <a:solidFill>
                  <a:schemeClr val="bg1"/>
                </a:solidFill>
              </a:rPr>
              <a:t>Je li čovjek i dalje „</a:t>
            </a:r>
            <a:r>
              <a:rPr lang="hr-HR" sz="1800" cap="none" dirty="0" err="1">
                <a:solidFill>
                  <a:schemeClr val="bg1"/>
                </a:solidFill>
              </a:rPr>
              <a:t>in</a:t>
            </a:r>
            <a:r>
              <a:rPr lang="hr-HR" sz="1800" dirty="0">
                <a:solidFill>
                  <a:schemeClr val="bg1"/>
                </a:solidFill>
              </a:rPr>
              <a:t>” </a:t>
            </a:r>
            <a:r>
              <a:rPr lang="hr-HR" sz="1800" cap="none" dirty="0">
                <a:solidFill>
                  <a:schemeClr val="bg1"/>
                </a:solidFill>
              </a:rPr>
              <a:t>i „</a:t>
            </a:r>
            <a:r>
              <a:rPr lang="hr-HR" sz="1800" cap="none" dirty="0" err="1">
                <a:solidFill>
                  <a:schemeClr val="bg1"/>
                </a:solidFill>
              </a:rPr>
              <a:t>in-charge</a:t>
            </a:r>
            <a:r>
              <a:rPr lang="hr-HR" sz="1800" cap="none" dirty="0">
                <a:solidFill>
                  <a:schemeClr val="bg1"/>
                </a:solidFill>
              </a:rPr>
              <a:t>”?</a:t>
            </a:r>
          </a:p>
          <a:p>
            <a:pPr marL="0" indent="0">
              <a:buNone/>
            </a:pPr>
            <a:endParaRPr lang="hr-HR" sz="2000" dirty="0">
              <a:solidFill>
                <a:schemeClr val="bg1"/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/>
          <a:srcRect r="2" b="9757"/>
          <a:stretch/>
        </p:blipFill>
        <p:spPr>
          <a:xfrm>
            <a:off x="7775164" y="431545"/>
            <a:ext cx="4072815" cy="2354415"/>
          </a:xfrm>
          <a:prstGeom prst="rect">
            <a:avLst/>
          </a:prstGeom>
        </p:spPr>
      </p:pic>
      <p:grpSp>
        <p:nvGrpSpPr>
          <p:cNvPr id="29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AutoShape 2" descr="Consider the Duck-Rabbit – Foreign Polic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521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hr-HR" sz="5400"/>
              <a:t>Umjesto zaključka…</a:t>
            </a:r>
          </a:p>
        </p:txBody>
      </p:sp>
      <p:sp>
        <p:nvSpPr>
          <p:cNvPr id="106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4" name="Picture 83" descr="Yellow dots on blue">
            <a:extLst>
              <a:ext uri="{FF2B5EF4-FFF2-40B4-BE49-F238E27FC236}">
                <a16:creationId xmlns:a16="http://schemas.microsoft.com/office/drawing/2014/main" id="{406B68CA-BC11-1856-EFE1-3C326BE791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96" r="18558" b="1"/>
          <a:stretch/>
        </p:blipFill>
        <p:spPr>
          <a:xfrm>
            <a:off x="573169" y="2783439"/>
            <a:ext cx="2994951" cy="3177367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6586" y="1880752"/>
            <a:ext cx="8343900" cy="4743151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r-HR" sz="1400" dirty="0"/>
              <a:t>Stvarno bi trebali biti veoma puni ljubavi, veoma puni prihvaćanja i veoma strpljivi s ljudima koji imaju problem ovisnosti. Bruce D. Perry</a:t>
            </a:r>
            <a:endParaRPr lang="en-US" sz="1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accent1"/>
                </a:solidFill>
              </a:rPr>
              <a:t>All addiction, no matter what, corresponds to human pain.</a:t>
            </a:r>
            <a:r>
              <a:rPr lang="hr-HR" sz="1400" dirty="0">
                <a:solidFill>
                  <a:schemeClr val="accent1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accent1"/>
                </a:solidFill>
              </a:rPr>
              <a:t>Not why the addiction, but why the pain. </a:t>
            </a:r>
            <a:endParaRPr lang="hr-HR" sz="1400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r-HR" sz="1400" dirty="0" err="1">
                <a:solidFill>
                  <a:schemeClr val="accent1"/>
                </a:solidFill>
              </a:rPr>
              <a:t>It</a:t>
            </a:r>
            <a:r>
              <a:rPr lang="hr-HR" sz="1400" dirty="0">
                <a:solidFill>
                  <a:schemeClr val="accent1"/>
                </a:solidFill>
              </a:rPr>
              <a:t> </a:t>
            </a:r>
            <a:r>
              <a:rPr lang="hr-HR" sz="1400" dirty="0" err="1">
                <a:solidFill>
                  <a:schemeClr val="accent1"/>
                </a:solidFill>
              </a:rPr>
              <a:t>is</a:t>
            </a:r>
            <a:r>
              <a:rPr lang="hr-HR" sz="1400" dirty="0">
                <a:solidFill>
                  <a:schemeClr val="accent1"/>
                </a:solidFill>
              </a:rPr>
              <a:t> </a:t>
            </a:r>
            <a:r>
              <a:rPr lang="hr-HR" sz="1400" dirty="0" err="1">
                <a:solidFill>
                  <a:schemeClr val="accent1"/>
                </a:solidFill>
              </a:rPr>
              <a:t>impossible</a:t>
            </a:r>
            <a:r>
              <a:rPr lang="hr-HR" sz="1400" dirty="0">
                <a:solidFill>
                  <a:schemeClr val="accent1"/>
                </a:solidFill>
              </a:rPr>
              <a:t> to </a:t>
            </a:r>
            <a:r>
              <a:rPr lang="hr-HR" sz="1400" dirty="0" err="1">
                <a:solidFill>
                  <a:schemeClr val="accent1"/>
                </a:solidFill>
              </a:rPr>
              <a:t>understand</a:t>
            </a:r>
            <a:r>
              <a:rPr lang="hr-HR" sz="1400" dirty="0">
                <a:solidFill>
                  <a:schemeClr val="accent1"/>
                </a:solidFill>
              </a:rPr>
              <a:t> </a:t>
            </a:r>
            <a:r>
              <a:rPr lang="hr-HR" sz="1400" dirty="0" err="1">
                <a:solidFill>
                  <a:schemeClr val="accent1"/>
                </a:solidFill>
              </a:rPr>
              <a:t>addiction</a:t>
            </a:r>
            <a:r>
              <a:rPr lang="hr-HR" sz="1400" dirty="0">
                <a:solidFill>
                  <a:schemeClr val="accent1"/>
                </a:solidFill>
              </a:rPr>
              <a:t> </a:t>
            </a:r>
            <a:r>
              <a:rPr lang="hr-HR" sz="1400" dirty="0" err="1">
                <a:solidFill>
                  <a:schemeClr val="accent1"/>
                </a:solidFill>
              </a:rPr>
              <a:t>without</a:t>
            </a:r>
            <a:r>
              <a:rPr lang="hr-HR" sz="1400" dirty="0">
                <a:solidFill>
                  <a:schemeClr val="accent1"/>
                </a:solidFill>
              </a:rPr>
              <a:t> </a:t>
            </a:r>
            <a:r>
              <a:rPr lang="hr-HR" sz="1400" dirty="0" err="1">
                <a:solidFill>
                  <a:schemeClr val="accent1"/>
                </a:solidFill>
              </a:rPr>
              <a:t>asking</a:t>
            </a:r>
            <a:r>
              <a:rPr lang="hr-HR" sz="1400" dirty="0">
                <a:solidFill>
                  <a:schemeClr val="accent1"/>
                </a:solidFill>
              </a:rPr>
              <a:t> </a:t>
            </a:r>
            <a:r>
              <a:rPr lang="hr-HR" sz="1400" dirty="0" err="1">
                <a:solidFill>
                  <a:schemeClr val="accent1"/>
                </a:solidFill>
              </a:rPr>
              <a:t>what</a:t>
            </a:r>
            <a:r>
              <a:rPr lang="hr-HR" sz="1400" dirty="0">
                <a:solidFill>
                  <a:schemeClr val="accent1"/>
                </a:solidFill>
              </a:rPr>
              <a:t> </a:t>
            </a:r>
            <a:r>
              <a:rPr lang="hr-HR" sz="1400" dirty="0" err="1">
                <a:solidFill>
                  <a:schemeClr val="accent1"/>
                </a:solidFill>
              </a:rPr>
              <a:t>relief</a:t>
            </a:r>
            <a:r>
              <a:rPr lang="hr-HR" sz="1400" dirty="0">
                <a:solidFill>
                  <a:schemeClr val="accent1"/>
                </a:solidFill>
              </a:rPr>
              <a:t> the </a:t>
            </a:r>
            <a:r>
              <a:rPr lang="hr-HR" sz="1400" dirty="0" err="1">
                <a:solidFill>
                  <a:schemeClr val="accent1"/>
                </a:solidFill>
              </a:rPr>
              <a:t>addict</a:t>
            </a:r>
            <a:r>
              <a:rPr lang="hr-HR" sz="1400" dirty="0">
                <a:solidFill>
                  <a:schemeClr val="accent1"/>
                </a:solidFill>
              </a:rPr>
              <a:t> </a:t>
            </a:r>
            <a:r>
              <a:rPr lang="hr-HR" sz="1400" dirty="0" err="1">
                <a:solidFill>
                  <a:schemeClr val="accent1"/>
                </a:solidFill>
              </a:rPr>
              <a:t>finds</a:t>
            </a:r>
            <a:r>
              <a:rPr lang="hr-HR" sz="1400" dirty="0">
                <a:solidFill>
                  <a:schemeClr val="accent1"/>
                </a:solidFill>
              </a:rPr>
              <a:t>, </a:t>
            </a:r>
            <a:r>
              <a:rPr lang="hr-HR" sz="1400" dirty="0" err="1">
                <a:solidFill>
                  <a:schemeClr val="accent1"/>
                </a:solidFill>
              </a:rPr>
              <a:t>or</a:t>
            </a:r>
            <a:r>
              <a:rPr lang="hr-HR" sz="1400" dirty="0">
                <a:solidFill>
                  <a:schemeClr val="accent1"/>
                </a:solidFill>
              </a:rPr>
              <a:t> </a:t>
            </a:r>
            <a:r>
              <a:rPr lang="hr-HR" sz="1400" dirty="0" err="1">
                <a:solidFill>
                  <a:schemeClr val="accent1"/>
                </a:solidFill>
              </a:rPr>
              <a:t>hopes</a:t>
            </a:r>
            <a:r>
              <a:rPr lang="hr-HR" sz="1400" dirty="0">
                <a:solidFill>
                  <a:schemeClr val="accent1"/>
                </a:solidFill>
              </a:rPr>
              <a:t> to </a:t>
            </a:r>
            <a:r>
              <a:rPr lang="hr-HR" sz="1400" dirty="0" err="1">
                <a:solidFill>
                  <a:schemeClr val="accent1"/>
                </a:solidFill>
              </a:rPr>
              <a:t>find</a:t>
            </a:r>
            <a:r>
              <a:rPr lang="hr-HR" sz="1400" dirty="0">
                <a:solidFill>
                  <a:schemeClr val="accent1"/>
                </a:solidFill>
              </a:rPr>
              <a:t>, </a:t>
            </a:r>
            <a:r>
              <a:rPr lang="hr-HR" sz="1400" dirty="0" err="1">
                <a:solidFill>
                  <a:schemeClr val="accent1"/>
                </a:solidFill>
              </a:rPr>
              <a:t>in</a:t>
            </a:r>
            <a:r>
              <a:rPr lang="hr-HR" sz="1400" dirty="0">
                <a:solidFill>
                  <a:schemeClr val="accent1"/>
                </a:solidFill>
              </a:rPr>
              <a:t> the drug </a:t>
            </a:r>
            <a:r>
              <a:rPr lang="hr-HR" sz="1400" dirty="0" err="1">
                <a:solidFill>
                  <a:schemeClr val="accent1"/>
                </a:solidFill>
              </a:rPr>
              <a:t>or</a:t>
            </a:r>
            <a:r>
              <a:rPr lang="hr-HR" sz="1400" dirty="0">
                <a:solidFill>
                  <a:schemeClr val="accent1"/>
                </a:solidFill>
              </a:rPr>
              <a:t> the </a:t>
            </a:r>
            <a:r>
              <a:rPr lang="hr-HR" sz="1400" dirty="0" err="1">
                <a:solidFill>
                  <a:schemeClr val="accent1"/>
                </a:solidFill>
              </a:rPr>
              <a:t>addictive</a:t>
            </a:r>
            <a:r>
              <a:rPr lang="hr-HR" sz="1400" dirty="0">
                <a:solidFill>
                  <a:schemeClr val="accent1"/>
                </a:solidFill>
              </a:rPr>
              <a:t> </a:t>
            </a:r>
            <a:r>
              <a:rPr lang="hr-HR" sz="1400" dirty="0" err="1">
                <a:solidFill>
                  <a:schemeClr val="accent1"/>
                </a:solidFill>
              </a:rPr>
              <a:t>behaviour</a:t>
            </a:r>
            <a:r>
              <a:rPr lang="hr-HR" sz="1400" dirty="0">
                <a:solidFill>
                  <a:schemeClr val="accent1"/>
                </a:solidFill>
              </a:rPr>
              <a:t>. G</a:t>
            </a:r>
            <a:r>
              <a:rPr lang="en-US" sz="1400" dirty="0">
                <a:solidFill>
                  <a:schemeClr val="accent1"/>
                </a:solidFill>
              </a:rPr>
              <a:t>. </a:t>
            </a:r>
            <a:r>
              <a:rPr lang="en-US" sz="1400" dirty="0" err="1">
                <a:solidFill>
                  <a:schemeClr val="accent1"/>
                </a:solidFill>
              </a:rPr>
              <a:t>Maté</a:t>
            </a:r>
            <a:endParaRPr lang="en-US" sz="1400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1400" dirty="0"/>
              <a:t>Addictions begin with pain and end with pain.</a:t>
            </a:r>
            <a:r>
              <a:rPr lang="hr-HR" sz="1400" dirty="0"/>
              <a:t> </a:t>
            </a:r>
            <a:r>
              <a:rPr lang="en-US" sz="1400" dirty="0"/>
              <a:t>E. Tolle</a:t>
            </a:r>
            <a:endParaRPr lang="hr-HR" sz="1400" dirty="0"/>
          </a:p>
          <a:p>
            <a:pPr>
              <a:buFont typeface="Wingdings" panose="05000000000000000000" pitchFamily="2" charset="2"/>
              <a:buChar char="v"/>
            </a:pPr>
            <a:r>
              <a:rPr lang="hr-HR" sz="1400" dirty="0">
                <a:solidFill>
                  <a:schemeClr val="accent1"/>
                </a:solidFill>
              </a:rPr>
              <a:t>The </a:t>
            </a:r>
            <a:r>
              <a:rPr lang="hr-HR" sz="1400" dirty="0" err="1">
                <a:solidFill>
                  <a:schemeClr val="accent1"/>
                </a:solidFill>
              </a:rPr>
              <a:t>attempt</a:t>
            </a:r>
            <a:r>
              <a:rPr lang="hr-HR" sz="1400" dirty="0">
                <a:solidFill>
                  <a:schemeClr val="accent1"/>
                </a:solidFill>
              </a:rPr>
              <a:t> to </a:t>
            </a:r>
            <a:r>
              <a:rPr lang="hr-HR" sz="1400" dirty="0" err="1">
                <a:solidFill>
                  <a:schemeClr val="accent1"/>
                </a:solidFill>
              </a:rPr>
              <a:t>escape</a:t>
            </a:r>
            <a:r>
              <a:rPr lang="hr-HR" sz="1400" dirty="0">
                <a:solidFill>
                  <a:schemeClr val="accent1"/>
                </a:solidFill>
              </a:rPr>
              <a:t> </a:t>
            </a:r>
            <a:r>
              <a:rPr lang="hr-HR" sz="1400" dirty="0" err="1">
                <a:solidFill>
                  <a:schemeClr val="accent1"/>
                </a:solidFill>
              </a:rPr>
              <a:t>from</a:t>
            </a:r>
            <a:r>
              <a:rPr lang="hr-HR" sz="1400" dirty="0">
                <a:solidFill>
                  <a:schemeClr val="accent1"/>
                </a:solidFill>
              </a:rPr>
              <a:t> </a:t>
            </a:r>
            <a:r>
              <a:rPr lang="hr-HR" sz="1400" dirty="0" err="1">
                <a:solidFill>
                  <a:schemeClr val="accent1"/>
                </a:solidFill>
              </a:rPr>
              <a:t>pain</a:t>
            </a:r>
            <a:r>
              <a:rPr lang="hr-HR" sz="1400" dirty="0">
                <a:solidFill>
                  <a:schemeClr val="accent1"/>
                </a:solidFill>
              </a:rPr>
              <a:t> </a:t>
            </a:r>
            <a:r>
              <a:rPr lang="hr-HR" sz="1400" dirty="0" err="1">
                <a:solidFill>
                  <a:schemeClr val="accent1"/>
                </a:solidFill>
              </a:rPr>
              <a:t>is</a:t>
            </a:r>
            <a:r>
              <a:rPr lang="hr-HR" sz="1400" dirty="0">
                <a:solidFill>
                  <a:schemeClr val="accent1"/>
                </a:solidFill>
              </a:rPr>
              <a:t> </a:t>
            </a:r>
            <a:r>
              <a:rPr lang="hr-HR" sz="1400" dirty="0" err="1">
                <a:solidFill>
                  <a:schemeClr val="accent1"/>
                </a:solidFill>
              </a:rPr>
              <a:t>what</a:t>
            </a:r>
            <a:r>
              <a:rPr lang="hr-HR" sz="1400" dirty="0">
                <a:solidFill>
                  <a:schemeClr val="accent1"/>
                </a:solidFill>
              </a:rPr>
              <a:t> </a:t>
            </a:r>
            <a:r>
              <a:rPr lang="hr-HR" sz="1400" dirty="0" err="1">
                <a:solidFill>
                  <a:schemeClr val="accent1"/>
                </a:solidFill>
              </a:rPr>
              <a:t>creates</a:t>
            </a:r>
            <a:r>
              <a:rPr lang="hr-HR" sz="1400" dirty="0">
                <a:solidFill>
                  <a:schemeClr val="accent1"/>
                </a:solidFill>
              </a:rPr>
              <a:t> more </a:t>
            </a:r>
            <a:r>
              <a:rPr lang="hr-HR" sz="1400" dirty="0" err="1">
                <a:solidFill>
                  <a:schemeClr val="accent1"/>
                </a:solidFill>
              </a:rPr>
              <a:t>pain</a:t>
            </a:r>
            <a:r>
              <a:rPr lang="hr-HR" sz="1400" dirty="0">
                <a:solidFill>
                  <a:schemeClr val="accent1"/>
                </a:solidFill>
              </a:rPr>
              <a:t>. S. </a:t>
            </a:r>
            <a:r>
              <a:rPr lang="hr-HR" sz="1400" dirty="0" err="1">
                <a:solidFill>
                  <a:schemeClr val="accent1"/>
                </a:solidFill>
              </a:rPr>
              <a:t>Rinpoche</a:t>
            </a:r>
            <a:endParaRPr lang="hr-HR" sz="1400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r-HR" sz="1400" dirty="0"/>
              <a:t>Danas, se vozimo zrakoplovima, letimo u svemir, povezani smo internetom u globalnom selu Facebook kulture. Ima li bolje paradigme </a:t>
            </a:r>
            <a:r>
              <a:rPr lang="hr-HR" sz="1400" dirty="0" err="1"/>
              <a:t>narcističkog</a:t>
            </a:r>
            <a:r>
              <a:rPr lang="hr-HR" sz="1400" dirty="0"/>
              <a:t> izloga taština od Facebooka i drugih društvenih mreža gdje ljudi kreirajući idealizirane profile sebe samih istodobno dobrovoljno na pladnju daju informacije o vlastitom „krhkom i tekućem” identitetu. S. Matačić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sz="1400" dirty="0">
                <a:solidFill>
                  <a:schemeClr val="accent1"/>
                </a:solidFill>
              </a:rPr>
              <a:t>Na internetu postoje izvori svih mogućih razina osjećaja… Ljudi mogu živjeti kroz internet sve moguće razine i stresa, i smirivanja, i uzbuđivanja, i drugih osjećaja… Na taj način internet postaje velika majka koja te može zagrlit, ponudit ti sve, od najranijih utjeha do pornografije, nasilja, umirivanja, pameti, mudrosti… I kako onda ne bi bio ovisan o tome. H. </a:t>
            </a:r>
            <a:r>
              <a:rPr lang="hr-HR" sz="1400" dirty="0" err="1">
                <a:solidFill>
                  <a:schemeClr val="accent1"/>
                </a:solidFill>
              </a:rPr>
              <a:t>Handl</a:t>
            </a:r>
            <a:endParaRPr lang="hr-HR" sz="1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88554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47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54955" y="552182"/>
            <a:ext cx="5998840" cy="3343135"/>
          </a:xfrm>
          <a:noFill/>
        </p:spPr>
        <p:txBody>
          <a:bodyPr>
            <a:normAutofit/>
          </a:bodyPr>
          <a:lstStyle/>
          <a:p>
            <a:pPr algn="l"/>
            <a:r>
              <a:rPr lang="hr-HR" sz="5200" b="1"/>
              <a:t>Hvala na pažnji!</a:t>
            </a:r>
            <a:endParaRPr lang="hr-HR" sz="52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54955" y="4067032"/>
            <a:ext cx="5998840" cy="2067068"/>
          </a:xfrm>
          <a:noFill/>
        </p:spPr>
        <p:txBody>
          <a:bodyPr>
            <a:normAutofit/>
          </a:bodyPr>
          <a:lstStyle/>
          <a:p>
            <a:pPr algn="l"/>
            <a:r>
              <a:rPr lang="hr-HR"/>
              <a:t>irena.rojnic@pbsvi.hr</a:t>
            </a:r>
          </a:p>
          <a:p>
            <a:pPr algn="l"/>
            <a:r>
              <a:rPr lang="hr-HR"/>
              <a:t>irojnicpalavra@gmail.com</a:t>
            </a:r>
          </a:p>
        </p:txBody>
      </p:sp>
      <p:pic>
        <p:nvPicPr>
          <p:cNvPr id="53" name="Picture 43">
            <a:extLst>
              <a:ext uri="{FF2B5EF4-FFF2-40B4-BE49-F238E27FC236}">
                <a16:creationId xmlns:a16="http://schemas.microsoft.com/office/drawing/2014/main" id="{BDFD6E50-94E5-C4B1-CC42-CD12688DD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85" r="30514" b="2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  <p:pic>
        <p:nvPicPr>
          <p:cNvPr id="24" name="Slika 3">
            <a:extLst>
              <a:ext uri="{FF2B5EF4-FFF2-40B4-BE49-F238E27FC236}">
                <a16:creationId xmlns:a16="http://schemas.microsoft.com/office/drawing/2014/main" id="{0047C71E-99DC-490F-9801-98FDA05E7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99" y="0"/>
            <a:ext cx="1813051" cy="187611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2704" y="113904"/>
            <a:ext cx="1733194" cy="164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9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hr-HR"/>
              <a:t>Neurobiologija</a:t>
            </a:r>
            <a:endParaRPr lang="hr-H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FA7D4B9-D88B-4D50-B8FD-C62BE21CE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033" y="1762309"/>
            <a:ext cx="4357432" cy="4028864"/>
          </a:xfrm>
          <a:prstGeom prst="rect">
            <a:avLst/>
          </a:prstGeom>
        </p:spPr>
      </p:pic>
      <p:sp>
        <p:nvSpPr>
          <p:cNvPr id="11" name="Arc 10"/>
          <p:cNvSpPr/>
          <p:nvPr/>
        </p:nvSpPr>
        <p:spPr>
          <a:xfrm>
            <a:off x="5082876" y="3400033"/>
            <a:ext cx="1447971" cy="753416"/>
          </a:xfrm>
          <a:prstGeom prst="arc">
            <a:avLst>
              <a:gd name="adj1" fmla="val 16092603"/>
              <a:gd name="adj2" fmla="val 14755"/>
            </a:avLst>
          </a:prstGeom>
          <a:ln w="952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2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Freeform: Shape 615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2772F5-5A52-4F4E-B8FA-CD0D67A83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hr-HR"/>
              <a:t>Mladi i ovisnosti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390AA-F38F-4639-8C2E-AF4E3F313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hr-HR" sz="2000" dirty="0"/>
              <a:t>Adolescencija kao uobičajeno vrijeme početka </a:t>
            </a:r>
          </a:p>
          <a:p>
            <a:r>
              <a:rPr lang="hr-HR" sz="2000" dirty="0"/>
              <a:t>Biološka i psihološka (</a:t>
            </a:r>
            <a:r>
              <a:rPr lang="hr-HR" sz="2000" dirty="0" err="1"/>
              <a:t>hipo</a:t>
            </a:r>
            <a:r>
              <a:rPr lang="hr-HR" sz="2000" dirty="0"/>
              <a:t>-)</a:t>
            </a:r>
            <a:r>
              <a:rPr lang="hr-HR" sz="2000" dirty="0" err="1"/>
              <a:t>maturacija</a:t>
            </a:r>
            <a:endParaRPr lang="hr-HR" sz="2000" dirty="0"/>
          </a:p>
          <a:p>
            <a:r>
              <a:rPr lang="hr-HR" sz="2000" dirty="0"/>
              <a:t>Veća osjetljivost na pozitivna (</a:t>
            </a:r>
            <a:r>
              <a:rPr lang="hr-HR" sz="2000" dirty="0" err="1"/>
              <a:t>nagrađujuća</a:t>
            </a:r>
            <a:r>
              <a:rPr lang="hr-HR" sz="2000" dirty="0"/>
              <a:t>) svojstva) u odnosu na odrasle, </a:t>
            </a:r>
            <a:r>
              <a:rPr lang="hr-HR" sz="2000"/>
              <a:t>manja otpornost</a:t>
            </a:r>
            <a:endParaRPr lang="hr-HR" sz="2000" dirty="0"/>
          </a:p>
          <a:p>
            <a:r>
              <a:rPr lang="hr-HR" sz="2000" dirty="0"/>
              <a:t>Raniji početak i prisutnost drugih psiholoških tegoba povećavaju rizik razvoja ovisnosti</a:t>
            </a:r>
          </a:p>
        </p:txBody>
      </p:sp>
      <p:pic>
        <p:nvPicPr>
          <p:cNvPr id="6146" name="Picture 2" descr="Group Of Teenagers Illustration Royalty Free SVG, Cliparts, Vectors, and  Stock Illustration. Image 67311202.">
            <a:extLst>
              <a:ext uri="{FF2B5EF4-FFF2-40B4-BE49-F238E27FC236}">
                <a16:creationId xmlns:a16="http://schemas.microsoft.com/office/drawing/2014/main" id="{E8103904-4879-4F4F-B510-E2CE3832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9367" y="2361692"/>
            <a:ext cx="4788505" cy="340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5" name="Freeform: Shape 615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45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3"/>
          <a:stretch/>
        </p:blipFill>
        <p:spPr>
          <a:xfrm>
            <a:off x="0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Pravokutnik 3"/>
          <p:cNvSpPr/>
          <p:nvPr/>
        </p:nvSpPr>
        <p:spPr>
          <a:xfrm>
            <a:off x="329317" y="6332418"/>
            <a:ext cx="4886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hr-HR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https://www.youtube.com/watch?v=T5sOh4gKPIg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89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099" y="1396289"/>
            <a:ext cx="4249006" cy="1325563"/>
          </a:xfrm>
        </p:spPr>
        <p:txBody>
          <a:bodyPr>
            <a:normAutofit/>
          </a:bodyPr>
          <a:lstStyle/>
          <a:p>
            <a:r>
              <a:rPr lang="hr-HR" sz="4000" dirty="0"/>
              <a:t>Ovisnosti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543" y="2871982"/>
            <a:ext cx="5614809" cy="3181684"/>
          </a:xfrm>
        </p:spPr>
        <p:txBody>
          <a:bodyPr anchor="t">
            <a:noAutofit/>
          </a:bodyPr>
          <a:lstStyle/>
          <a:p>
            <a:r>
              <a:rPr lang="hr-HR" sz="2400" dirty="0"/>
              <a:t>O psihoaktivnim tvarima</a:t>
            </a:r>
          </a:p>
          <a:p>
            <a:r>
              <a:rPr lang="hr-HR" sz="2400" dirty="0"/>
              <a:t>Bihevioralne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F6C7F73-2D28-4F99-8074-805DA79AD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042" r="-2" b="9402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266" name="Picture 2" descr="Video game loot boxes are psychologically akin to gambling | Nature Human  Behaviour">
            <a:extLst>
              <a:ext uri="{FF2B5EF4-FFF2-40B4-BE49-F238E27FC236}">
                <a16:creationId xmlns:a16="http://schemas.microsoft.com/office/drawing/2014/main" id="{A08F22A0-6DD3-4C40-AD1D-2BCF9CA5C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4" r="10388"/>
          <a:stretch/>
        </p:blipFill>
        <p:spPr bwMode="auto"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613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latin typeface="+mj-lt"/>
                <a:ea typeface="+mj-ea"/>
                <a:cs typeface="+mj-cs"/>
              </a:rPr>
              <a:t>Gaming disorder</a:t>
            </a:r>
          </a:p>
        </p:txBody>
      </p:sp>
      <p:sp>
        <p:nvSpPr>
          <p:cNvPr id="7" name="Rezervirano mjesto sadržaja 2"/>
          <p:cNvSpPr>
            <a:spLocks noGrp="1"/>
          </p:cNvSpPr>
          <p:nvPr/>
        </p:nvSpPr>
        <p:spPr>
          <a:xfrm>
            <a:off x="804671" y="2421682"/>
            <a:ext cx="7778890" cy="4091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28600" defTabSz="914400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DSM-V - Internet Gaming Disorder (appendix</a:t>
            </a:r>
            <a:r>
              <a:rPr lang="hr-HR" dirty="0">
                <a:solidFill>
                  <a:schemeClr val="tx1"/>
                </a:solidFill>
              </a:rPr>
              <a:t>) </a:t>
            </a:r>
            <a:r>
              <a:rPr lang="en-US" dirty="0">
                <a:solidFill>
                  <a:schemeClr val="tx1"/>
                </a:solidFill>
              </a:rPr>
              <a:t>2013.</a:t>
            </a:r>
          </a:p>
          <a:p>
            <a:pPr marL="457200" indent="-228600" defTabSz="914400" fontAlgn="base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MKB-11 - Gaming Disorder („addictive </a:t>
            </a:r>
            <a:r>
              <a:rPr lang="en-US" dirty="0" err="1">
                <a:solidFill>
                  <a:schemeClr val="tx1"/>
                </a:solidFill>
              </a:rPr>
              <a:t>behaviours</a:t>
            </a:r>
            <a:r>
              <a:rPr lang="en-US" dirty="0">
                <a:solidFill>
                  <a:schemeClr val="tx1"/>
                </a:solidFill>
              </a:rPr>
              <a:t>”) 2018./2019.</a:t>
            </a:r>
            <a:endParaRPr lang="hr-HR" dirty="0">
              <a:solidFill>
                <a:schemeClr val="tx1"/>
              </a:solidFill>
            </a:endParaRPr>
          </a:p>
          <a:p>
            <a:pPr marL="228600" indent="0" defTabSz="914400" fontAlgn="base">
              <a:lnSpc>
                <a:spcPct val="90000"/>
              </a:lnSpc>
              <a:buClrTx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457200" indent="-228600" defTabSz="914400" fontAlgn="base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Gubitak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kontrole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igranjem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videoigara</a:t>
            </a:r>
            <a:endParaRPr lang="en-US" dirty="0">
              <a:solidFill>
                <a:schemeClr val="tx1"/>
              </a:solidFill>
            </a:endParaRPr>
          </a:p>
          <a:p>
            <a:pPr marL="457200" indent="-228600" defTabSz="914400" fontAlgn="base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Prioritet dan </a:t>
            </a:r>
            <a:r>
              <a:rPr lang="en-US" dirty="0" err="1">
                <a:solidFill>
                  <a:schemeClr val="tx1"/>
                </a:solidFill>
              </a:rPr>
              <a:t>igranju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videoigara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ostalim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aktivnostima</a:t>
            </a:r>
            <a:r>
              <a:rPr lang="en-US" dirty="0">
                <a:solidFill>
                  <a:schemeClr val="tx1"/>
                </a:solidFill>
              </a:rPr>
              <a:t> do </a:t>
            </a:r>
            <a:r>
              <a:rPr lang="en-US" dirty="0" err="1">
                <a:solidFill>
                  <a:schemeClr val="tx1"/>
                </a:solidFill>
              </a:rPr>
              <a:t>razine</a:t>
            </a:r>
            <a:r>
              <a:rPr lang="en-US" dirty="0">
                <a:solidFill>
                  <a:schemeClr val="tx1"/>
                </a:solidFill>
              </a:rPr>
              <a:t> da ono </a:t>
            </a:r>
            <a:r>
              <a:rPr lang="en-US" dirty="0" err="1">
                <a:solidFill>
                  <a:schemeClr val="tx1"/>
                </a:solidFill>
              </a:rPr>
              <a:t>postaje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važnije</a:t>
            </a:r>
            <a:r>
              <a:rPr lang="en-US" dirty="0">
                <a:solidFill>
                  <a:schemeClr val="tx1"/>
                </a:solidFill>
              </a:rPr>
              <a:t> od </a:t>
            </a:r>
            <a:r>
              <a:rPr lang="en-US" dirty="0" err="1">
                <a:solidFill>
                  <a:schemeClr val="tx1"/>
                </a:solidFill>
              </a:rPr>
              <a:t>drugih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interesa</a:t>
            </a:r>
            <a:r>
              <a:rPr lang="en-US" dirty="0">
                <a:solidFill>
                  <a:schemeClr val="tx1"/>
                </a:solidFill>
              </a:rPr>
              <a:t> i </a:t>
            </a:r>
            <a:r>
              <a:rPr lang="en-US" dirty="0" err="1">
                <a:solidFill>
                  <a:schemeClr val="tx1"/>
                </a:solidFill>
              </a:rPr>
              <a:t>dnevnih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obveza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457200" indent="-228600" defTabSz="914400" fontAlgn="base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Nastavljanje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pogoršavanje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ponašanja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vezanog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igranje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videoigara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unatoč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pojavi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negativnih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posljedica</a:t>
            </a:r>
            <a:endParaRPr lang="en-US" dirty="0">
              <a:solidFill>
                <a:schemeClr val="tx1"/>
              </a:solidFill>
            </a:endParaRPr>
          </a:p>
          <a:p>
            <a:pPr marL="114300" indent="-228600" defTabSz="914400" fontAlgn="base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457200" indent="-228600" defTabSz="914400" fontAlgn="base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Ponašanje</a:t>
            </a:r>
            <a:r>
              <a:rPr lang="en-US" dirty="0">
                <a:solidFill>
                  <a:schemeClr val="tx1"/>
                </a:solidFill>
              </a:rPr>
              <a:t> mora </a:t>
            </a:r>
            <a:r>
              <a:rPr lang="en-US" dirty="0" err="1">
                <a:solidFill>
                  <a:schemeClr val="tx1"/>
                </a:solidFill>
              </a:rPr>
              <a:t>biti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dovoljno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ozbiljno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rezultirati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oštećenjem</a:t>
            </a:r>
            <a:r>
              <a:rPr lang="en-US" dirty="0">
                <a:solidFill>
                  <a:schemeClr val="tx1"/>
                </a:solidFill>
              </a:rPr>
              <a:t> u </a:t>
            </a:r>
            <a:r>
              <a:rPr lang="en-US" dirty="0" err="1">
                <a:solidFill>
                  <a:schemeClr val="tx1"/>
                </a:solidFill>
              </a:rPr>
              <a:t>osobnom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obiteljskom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socijalnom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edukacijskom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radnom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drugim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vidovima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funkcioniranja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osobe</a:t>
            </a:r>
            <a:r>
              <a:rPr lang="en-US" dirty="0">
                <a:solidFill>
                  <a:schemeClr val="tx1"/>
                </a:solidFill>
              </a:rPr>
              <a:t> u </a:t>
            </a:r>
            <a:r>
              <a:rPr lang="en-US" dirty="0" err="1">
                <a:solidFill>
                  <a:schemeClr val="tx1"/>
                </a:solidFill>
              </a:rPr>
              <a:t>periodu</a:t>
            </a:r>
            <a:r>
              <a:rPr lang="en-US" dirty="0">
                <a:solidFill>
                  <a:schemeClr val="tx1"/>
                </a:solidFill>
              </a:rPr>
              <a:t> od </a:t>
            </a:r>
            <a:r>
              <a:rPr lang="en-US" dirty="0" err="1">
                <a:solidFill>
                  <a:schemeClr val="tx1"/>
                </a:solidFill>
              </a:rPr>
              <a:t>najmanje</a:t>
            </a:r>
            <a:r>
              <a:rPr lang="en-US" dirty="0">
                <a:solidFill>
                  <a:schemeClr val="tx1"/>
                </a:solidFill>
              </a:rPr>
              <a:t> 12 </a:t>
            </a:r>
            <a:r>
              <a:rPr lang="en-US" dirty="0" err="1">
                <a:solidFill>
                  <a:schemeClr val="tx1"/>
                </a:solidFill>
              </a:rPr>
              <a:t>mjeseci</a:t>
            </a:r>
            <a:endParaRPr lang="en-US" dirty="0">
              <a:solidFill>
                <a:schemeClr val="tx1"/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Graphic 32" descr="Game controller">
            <a:extLst>
              <a:ext uri="{FF2B5EF4-FFF2-40B4-BE49-F238E27FC236}">
                <a16:creationId xmlns:a16="http://schemas.microsoft.com/office/drawing/2014/main" id="{4A7FFF4E-6BCB-4A04-A187-E4126BFB0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761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2198</TotalTime>
  <Words>2058</Words>
  <Application>Microsoft Macintosh PowerPoint</Application>
  <PresentationFormat>Widescreen</PresentationFormat>
  <Paragraphs>334</Paragraphs>
  <Slides>46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Wingdings</vt:lpstr>
      <vt:lpstr>Tema sustava Office</vt:lpstr>
      <vt:lpstr>Problematična uporaba interneta: od rizične upotrebe do ovisničkog ponašanja</vt:lpstr>
      <vt:lpstr>Terminološka zbrka</vt:lpstr>
      <vt:lpstr>Ovisnost (3+)</vt:lpstr>
      <vt:lpstr>PowerPoint Presentation</vt:lpstr>
      <vt:lpstr>Neurobiologija</vt:lpstr>
      <vt:lpstr>Mladi i ovisnosti</vt:lpstr>
      <vt:lpstr>PowerPoint Presentation</vt:lpstr>
      <vt:lpstr>Ovisnosti</vt:lpstr>
      <vt:lpstr>Gaming disorder</vt:lpstr>
      <vt:lpstr>Epidemiologija</vt:lpstr>
      <vt:lpstr>Novi podaci</vt:lpstr>
      <vt:lpstr>Gdje sam na spektru?</vt:lpstr>
      <vt:lpstr>Razlozi za korištenje i prediktori razvoja ovisnosti</vt:lpstr>
      <vt:lpstr>Adiktivni potencijal</vt:lpstr>
      <vt:lpstr>Zašto je internet privlačan?</vt:lpstr>
      <vt:lpstr>Klinička slika</vt:lpstr>
      <vt:lpstr>Karakteristike ličnosti i komorbiditeti</vt:lpstr>
      <vt:lpstr>PowerPoint Presentation</vt:lpstr>
      <vt:lpstr>Mjerni instrumenti</vt:lpstr>
      <vt:lpstr>Nefarmakološki tretman</vt:lpstr>
      <vt:lpstr>Farmakološki tretman</vt:lpstr>
      <vt:lpstr>PowerPoint Presentation</vt:lpstr>
      <vt:lpstr>Klinika za psihijatriju Sveti Ivan</vt:lpstr>
      <vt:lpstr>PowerPoint Presentation</vt:lpstr>
      <vt:lpstr>Aktivnosti dnevne bolnice (18 +)</vt:lpstr>
      <vt:lpstr>Praktični savjeti i preporuke</vt:lpstr>
      <vt:lpstr>Osnovna pitanja</vt:lpstr>
      <vt:lpstr>PowerPoint Presentation</vt:lpstr>
      <vt:lpstr>Prikaz pacijenta: Marko</vt:lpstr>
      <vt:lpstr>Prikaz pacijenta: Ivana</vt:lpstr>
      <vt:lpstr>Specifične kompetencije – ovisnost o internetu/videoigrama</vt:lpstr>
      <vt:lpstr>Uloga socijalnog radnika</vt:lpstr>
      <vt:lpstr>Dodatni rizici </vt:lpstr>
      <vt:lpstr>Učenje i akademski uspjeh</vt:lpstr>
      <vt:lpstr>iGen: Why Today’s Super-Connected Kids Are Growing Up Less Rebellious, More Tolerant, Less Happy - and Completely Unprepared for Adulthood, Jean M. Twenge, 2017. 1/3</vt:lpstr>
      <vt:lpstr>iGen: Why Today’s Super-Connected Kids Are Growing Up Less Rebellious, More Tolerant, Less Happy - and Completely Unprepared for Adulthood, Jean M. Twenge, 2017. 2/3</vt:lpstr>
      <vt:lpstr>iGen: Why Today’s Super-Connected Kids Are Growing Up Less Rebellious, More Tolerant, Less Happy - and Completely Unprepared for Adulthood, Jean M. Twenge, 2017. 3/3</vt:lpstr>
      <vt:lpstr>Digitalna demencija</vt:lpstr>
      <vt:lpstr>„Stranger danger”</vt:lpstr>
      <vt:lpstr>PowerPoint Presentation</vt:lpstr>
      <vt:lpstr>Novi fenomeni</vt:lpstr>
      <vt:lpstr>COVID-19 i ovisnost o internetu</vt:lpstr>
      <vt:lpstr>PowerPoint Presentation</vt:lpstr>
      <vt:lpstr>Pitanja</vt:lpstr>
      <vt:lpstr>Umjesto zaključka…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Teorijski okvir rada s mladima sa štetnom uporabom interneta i videoigara</dc:title>
  <dc:creator>Irena</dc:creator>
  <cp:lastModifiedBy>Nika Koprivnjak</cp:lastModifiedBy>
  <cp:revision>270</cp:revision>
  <dcterms:created xsi:type="dcterms:W3CDTF">2020-11-15T17:45:39Z</dcterms:created>
  <dcterms:modified xsi:type="dcterms:W3CDTF">2024-05-31T11:58:39Z</dcterms:modified>
</cp:coreProperties>
</file>