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notesMasterIdLst>
    <p:notesMasterId r:id="rId65"/>
  </p:notesMasterIdLst>
  <p:sldIdLst>
    <p:sldId id="256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2" r:id="rId16"/>
    <p:sldId id="266" r:id="rId17"/>
    <p:sldId id="267" r:id="rId18"/>
    <p:sldId id="268" r:id="rId19"/>
    <p:sldId id="269" r:id="rId20"/>
    <p:sldId id="270" r:id="rId21"/>
    <p:sldId id="271" r:id="rId22"/>
    <p:sldId id="273" r:id="rId23"/>
    <p:sldId id="274" r:id="rId24"/>
    <p:sldId id="275" r:id="rId25"/>
    <p:sldId id="276" r:id="rId26"/>
    <p:sldId id="311" r:id="rId27"/>
    <p:sldId id="312" r:id="rId28"/>
    <p:sldId id="277" r:id="rId29"/>
    <p:sldId id="278" r:id="rId30"/>
    <p:sldId id="313" r:id="rId31"/>
    <p:sldId id="279" r:id="rId32"/>
    <p:sldId id="280" r:id="rId33"/>
    <p:sldId id="314" r:id="rId34"/>
    <p:sldId id="315" r:id="rId35"/>
    <p:sldId id="281" r:id="rId36"/>
    <p:sldId id="282" r:id="rId37"/>
    <p:sldId id="283" r:id="rId38"/>
    <p:sldId id="284" r:id="rId39"/>
    <p:sldId id="285" r:id="rId40"/>
    <p:sldId id="286" r:id="rId41"/>
    <p:sldId id="290" r:id="rId42"/>
    <p:sldId id="293" r:id="rId43"/>
    <p:sldId id="291" r:id="rId44"/>
    <p:sldId id="292" r:id="rId45"/>
    <p:sldId id="287" r:id="rId46"/>
    <p:sldId id="288" r:id="rId47"/>
    <p:sldId id="289" r:id="rId48"/>
    <p:sldId id="294" r:id="rId49"/>
    <p:sldId id="295" r:id="rId50"/>
    <p:sldId id="296" r:id="rId51"/>
    <p:sldId id="297" r:id="rId52"/>
    <p:sldId id="299" r:id="rId53"/>
    <p:sldId id="300" r:id="rId54"/>
    <p:sldId id="301" r:id="rId55"/>
    <p:sldId id="302" r:id="rId56"/>
    <p:sldId id="303" r:id="rId57"/>
    <p:sldId id="304" r:id="rId58"/>
    <p:sldId id="305" r:id="rId59"/>
    <p:sldId id="306" r:id="rId60"/>
    <p:sldId id="307" r:id="rId61"/>
    <p:sldId id="308" r:id="rId62"/>
    <p:sldId id="309" r:id="rId63"/>
    <p:sldId id="310" r:id="rId6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0" autoAdjust="0"/>
    <p:restoredTop sz="94660"/>
  </p:normalViewPr>
  <p:slideViewPr>
    <p:cSldViewPr>
      <p:cViewPr>
        <p:scale>
          <a:sx n="94" d="100"/>
          <a:sy n="94" d="100"/>
        </p:scale>
        <p:origin x="-126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63" Type="http://schemas.openxmlformats.org/officeDocument/2006/relationships/slide" Target="slides/slide57.xml"/><Relationship Id="rId68" Type="http://schemas.openxmlformats.org/officeDocument/2006/relationships/theme" Target="theme/theme1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66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5.xml"/><Relationship Id="rId19" Type="http://schemas.openxmlformats.org/officeDocument/2006/relationships/slide" Target="slides/slide1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openxmlformats.org/officeDocument/2006/relationships/slide" Target="slides/slide58.xml"/><Relationship Id="rId69" Type="http://schemas.openxmlformats.org/officeDocument/2006/relationships/tableStyles" Target="tableStyles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Relationship Id="rId67" Type="http://schemas.openxmlformats.org/officeDocument/2006/relationships/viewProps" Target="viewProps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slide" Target="slides/slide5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10" Type="http://schemas.openxmlformats.org/officeDocument/2006/relationships/slide" Target="slides/slide4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65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9" Type="http://schemas.openxmlformats.org/officeDocument/2006/relationships/slide" Target="slides/slide33.xml"/><Relationship Id="rId34" Type="http://schemas.openxmlformats.org/officeDocument/2006/relationships/slide" Target="slides/slide28.xml"/><Relationship Id="rId50" Type="http://schemas.openxmlformats.org/officeDocument/2006/relationships/slide" Target="slides/slide44.xml"/><Relationship Id="rId55" Type="http://schemas.openxmlformats.org/officeDocument/2006/relationships/slide" Target="slides/slide4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6A80E-4643-4BFD-95FD-CE0B2DDDAF7F}" type="datetimeFigureOut">
              <a:rPr lang="hr-HR" smtClean="0"/>
              <a:t>19.12.2013.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B686E-2EFE-43E7-9CAE-89007467416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036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CE0F52-143A-4396-921C-56C359954874}" type="slidenum">
              <a:rPr lang="hr-HR">
                <a:solidFill>
                  <a:prstClr val="black"/>
                </a:solidFill>
              </a:rPr>
              <a:pPr/>
              <a:t>2</a:t>
            </a:fld>
            <a:endParaRPr lang="hr-HR">
              <a:solidFill>
                <a:prstClr val="black"/>
              </a:solidFill>
            </a:endParaRPr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D4DA86-EC18-4240-A3CF-3DBB4E7D0C37}" type="slidenum">
              <a:rPr lang="hr-HR">
                <a:solidFill>
                  <a:prstClr val="black"/>
                </a:solidFill>
              </a:rPr>
              <a:pPr/>
              <a:t>11</a:t>
            </a:fld>
            <a:endParaRPr lang="hr-HR">
              <a:solidFill>
                <a:prstClr val="black"/>
              </a:solidFill>
            </a:endParaRPr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AD53FE-B2EB-46A6-B07F-85C6931CDF2E}" type="slidenum">
              <a:rPr lang="hr-HR">
                <a:solidFill>
                  <a:prstClr val="black"/>
                </a:solidFill>
              </a:rPr>
              <a:pPr/>
              <a:t>12</a:t>
            </a:fld>
            <a:endParaRPr lang="hr-HR">
              <a:solidFill>
                <a:prstClr val="black"/>
              </a:solidFill>
            </a:endParaRPr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907C32-14D6-4335-9505-B1D01BCA1C87}" type="slidenum">
              <a:rPr lang="hr-HR">
                <a:solidFill>
                  <a:prstClr val="black"/>
                </a:solidFill>
              </a:rPr>
              <a:pPr/>
              <a:t>13</a:t>
            </a:fld>
            <a:endParaRPr lang="hr-HR">
              <a:solidFill>
                <a:prstClr val="black"/>
              </a:solidFill>
            </a:endParaRPr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510BAE-2488-4C05-A970-2959390E0EC2}" type="slidenum">
              <a:rPr lang="hr-HR">
                <a:solidFill>
                  <a:prstClr val="black"/>
                </a:solidFill>
              </a:rPr>
              <a:pPr/>
              <a:t>14</a:t>
            </a:fld>
            <a:endParaRPr lang="hr-HR"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sr-Latn-R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F520EA-FA05-4671-8E93-166F900E839E}" type="slidenum">
              <a:rPr lang="hr-HR">
                <a:solidFill>
                  <a:prstClr val="black"/>
                </a:solidFill>
              </a:rPr>
              <a:pPr/>
              <a:t>15</a:t>
            </a:fld>
            <a:endParaRPr lang="hr-HR">
              <a:solidFill>
                <a:prstClr val="black"/>
              </a:solidFill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81E51-7AA2-483C-8669-B3B3E3633AC6}" type="slidenum">
              <a:rPr lang="hr-HR">
                <a:solidFill>
                  <a:prstClr val="black"/>
                </a:solidFill>
              </a:rPr>
              <a:pPr/>
              <a:t>16</a:t>
            </a:fld>
            <a:endParaRPr lang="hr-HR">
              <a:solidFill>
                <a:prstClr val="black"/>
              </a:solidFill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69B55D-21B0-40F3-B7B2-192D4EE4A764}" type="slidenum">
              <a:rPr lang="hr-HR"/>
              <a:pPr/>
              <a:t>17</a:t>
            </a:fld>
            <a:endParaRPr lang="hr-HR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D3C248-9906-4595-9C9F-C9DE5CAF5AAE}" type="slidenum">
              <a:rPr lang="hr-HR"/>
              <a:pPr/>
              <a:t>18</a:t>
            </a:fld>
            <a:endParaRPr lang="hr-HR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398EC6-B74F-44D9-BD2E-5D34EEA339BC}" type="slidenum">
              <a:rPr lang="hr-HR"/>
              <a:pPr/>
              <a:t>19</a:t>
            </a:fld>
            <a:endParaRPr lang="hr-HR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AE2DB9-B5DC-48F4-BFE7-E2869B8086C6}" type="slidenum">
              <a:rPr lang="hr-HR"/>
              <a:pPr/>
              <a:t>20</a:t>
            </a:fld>
            <a:endParaRPr lang="hr-HR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D8B635-6C09-491D-A257-4DF2A79E82FB}" type="slidenum">
              <a:rPr lang="hr-HR">
                <a:solidFill>
                  <a:prstClr val="black"/>
                </a:solidFill>
              </a:rPr>
              <a:pPr/>
              <a:t>3</a:t>
            </a:fld>
            <a:endParaRPr lang="hr-HR">
              <a:solidFill>
                <a:prstClr val="black"/>
              </a:solidFill>
            </a:endParaRPr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E89DB1DC-822B-4BDF-99A6-059800E98FA2}" type="slidenum">
              <a:rPr lang="hr-HR">
                <a:latin typeface="Arial" charset="0"/>
              </a:rPr>
              <a:pPr eaLnBrk="1" hangingPunct="1"/>
              <a:t>21</a:t>
            </a:fld>
            <a:endParaRPr lang="hr-HR">
              <a:latin typeface="Arial" charset="0"/>
            </a:endParaRPr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74D0582C-BCC4-4067-BE79-96433C8DE9BF}" type="slidenum">
              <a:rPr lang="hr-HR">
                <a:latin typeface="Arial" charset="0"/>
              </a:rPr>
              <a:pPr eaLnBrk="1" hangingPunct="1"/>
              <a:t>22</a:t>
            </a:fld>
            <a:endParaRPr lang="hr-HR">
              <a:latin typeface="Arial" charset="0"/>
            </a:endParaRPr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32302-5295-4852-B573-60195B0329F6}" type="slidenum">
              <a:rPr lang="hr-HR"/>
              <a:pPr/>
              <a:t>23</a:t>
            </a:fld>
            <a:endParaRPr lang="hr-HR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791CE9-AA28-4DC7-8228-86144DBAF5BB}" type="slidenum">
              <a:rPr lang="hr-HR"/>
              <a:pPr/>
              <a:t>24</a:t>
            </a:fld>
            <a:endParaRPr lang="hr-HR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14B7F319-5942-415E-86ED-0291B747BA37}" type="slidenum">
              <a:rPr lang="hr-HR">
                <a:latin typeface="Arial" charset="0"/>
              </a:rPr>
              <a:pPr eaLnBrk="1" hangingPunct="1"/>
              <a:t>25</a:t>
            </a:fld>
            <a:endParaRPr lang="hr-HR">
              <a:latin typeface="Arial" charset="0"/>
            </a:endParaRPr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F9C43D-9AEE-4371-AE26-7D95B1153B9A}" type="slidenum">
              <a:rPr lang="hr-HR"/>
              <a:pPr/>
              <a:t>26</a:t>
            </a:fld>
            <a:endParaRPr lang="hr-HR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B0CF70-15AA-4DC6-B625-FA467458C1DF}" type="slidenum">
              <a:rPr lang="hr-HR"/>
              <a:pPr/>
              <a:t>27</a:t>
            </a:fld>
            <a:endParaRPr lang="hr-HR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AEE9AD6E-5D8C-44D9-80C4-EAF86FEE9AEB}" type="slidenum">
              <a:rPr lang="hr-HR">
                <a:latin typeface="Arial" charset="0"/>
              </a:rPr>
              <a:pPr eaLnBrk="1" hangingPunct="1"/>
              <a:t>28</a:t>
            </a:fld>
            <a:endParaRPr lang="hr-HR">
              <a:latin typeface="Arial" charset="0"/>
            </a:endParaRPr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C0EAEE1B-4F34-4BEC-8FE7-9E71F8D9ED3E}" type="slidenum">
              <a:rPr lang="hr-HR">
                <a:latin typeface="Arial" charset="0"/>
              </a:rPr>
              <a:pPr eaLnBrk="1" hangingPunct="1"/>
              <a:t>29</a:t>
            </a:fld>
            <a:endParaRPr lang="hr-HR">
              <a:latin typeface="Arial" charset="0"/>
            </a:endParaRPr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9B90BF-5059-4B4C-95A7-243B59DE46C2}" type="slidenum">
              <a:rPr lang="hr-HR"/>
              <a:pPr/>
              <a:t>30</a:t>
            </a:fld>
            <a:endParaRPr lang="hr-HR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3C281F-4AF5-41E2-8473-65BDCB471445}" type="slidenum">
              <a:rPr lang="hr-HR">
                <a:solidFill>
                  <a:prstClr val="black"/>
                </a:solidFill>
              </a:rPr>
              <a:pPr/>
              <a:t>4</a:t>
            </a:fld>
            <a:endParaRPr lang="hr-HR">
              <a:solidFill>
                <a:prstClr val="black"/>
              </a:solidFill>
            </a:endParaRPr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EF245A-030F-4A2D-9B26-1E76BF04C207}" type="slidenum">
              <a:rPr lang="hr-HR"/>
              <a:pPr/>
              <a:t>31</a:t>
            </a:fld>
            <a:endParaRPr lang="hr-HR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F3856E-6338-41CE-91F0-226408F015A2}" type="slidenum">
              <a:rPr lang="hr-HR"/>
              <a:pPr/>
              <a:t>32</a:t>
            </a:fld>
            <a:endParaRPr lang="hr-HR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0E1F4E-8977-4087-95E2-CA843415E5D3}" type="slidenum">
              <a:rPr lang="hr-HR"/>
              <a:pPr/>
              <a:t>33</a:t>
            </a:fld>
            <a:endParaRPr lang="hr-HR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E44CC8-D0D7-44CC-AB6B-33C5CDEEBD06}" type="slidenum">
              <a:rPr lang="hr-HR"/>
              <a:pPr/>
              <a:t>34</a:t>
            </a:fld>
            <a:endParaRPr lang="hr-HR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EE3A62-D6E7-4B2E-BA5A-C74F0DB50EBA}" type="slidenum">
              <a:rPr lang="hr-HR"/>
              <a:pPr/>
              <a:t>35</a:t>
            </a:fld>
            <a:endParaRPr lang="hr-HR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65CCE7-C7F5-4EA4-A4CE-84144C3A5D2A}" type="slidenum">
              <a:rPr lang="hr-HR"/>
              <a:pPr/>
              <a:t>36</a:t>
            </a:fld>
            <a:endParaRPr lang="hr-HR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5592FA-3E8D-40C2-8940-5D1D27798FE4}" type="slidenum">
              <a:rPr lang="hr-HR"/>
              <a:pPr/>
              <a:t>37</a:t>
            </a:fld>
            <a:endParaRPr lang="hr-HR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ABD2DA-511A-445B-8590-878ACDA40CDD}" type="slidenum">
              <a:rPr lang="hr-HR"/>
              <a:pPr/>
              <a:t>38</a:t>
            </a:fld>
            <a:endParaRPr lang="hr-HR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F00EFA-D224-4F11-A0A9-C141435F5932}" type="slidenum">
              <a:rPr lang="hr-HR"/>
              <a:pPr/>
              <a:t>39</a:t>
            </a:fld>
            <a:endParaRPr lang="hr-HR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5AA898-29BB-49E1-BC66-C282531276E4}" type="slidenum">
              <a:rPr lang="hr-HR"/>
              <a:pPr/>
              <a:t>40</a:t>
            </a:fld>
            <a:endParaRPr lang="hr-HR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9A9894-F497-43B4-AD14-6FF7F0D8925C}" type="slidenum">
              <a:rPr lang="hr-HR">
                <a:solidFill>
                  <a:prstClr val="black"/>
                </a:solidFill>
              </a:rPr>
              <a:pPr/>
              <a:t>5</a:t>
            </a:fld>
            <a:endParaRPr lang="hr-HR">
              <a:solidFill>
                <a:prstClr val="black"/>
              </a:solidFill>
            </a:endParaRPr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8B8B5A-4662-4D48-A7E3-813995FBADD3}" type="slidenum">
              <a:rPr lang="hr-HR"/>
              <a:pPr/>
              <a:t>41</a:t>
            </a:fld>
            <a:endParaRPr lang="hr-HR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028AF1-CE5D-418D-A784-2377CA61C34F}" type="slidenum">
              <a:rPr lang="hr-HR"/>
              <a:pPr/>
              <a:t>42</a:t>
            </a:fld>
            <a:endParaRPr lang="hr-HR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arenR"/>
            </a:pPr>
            <a:endParaRPr lang="sr-Latn-R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D08A66-256D-4E0B-AD56-28CA8A44ACEB}" type="slidenum">
              <a:rPr lang="hr-HR"/>
              <a:pPr/>
              <a:t>43</a:t>
            </a:fld>
            <a:endParaRPr lang="hr-HR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D275A2-D36C-4E4E-9CA3-D550D1D293A9}" type="slidenum">
              <a:rPr lang="hr-HR"/>
              <a:pPr/>
              <a:t>44</a:t>
            </a:fld>
            <a:endParaRPr lang="hr-HR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71E7F2-9B0E-4065-82BE-8FEA98072714}" type="slidenum">
              <a:rPr lang="hr-HR"/>
              <a:pPr/>
              <a:t>45</a:t>
            </a:fld>
            <a:endParaRPr lang="hr-HR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BB2477-6E82-4B07-8209-30A0ADC12BA2}" type="slidenum">
              <a:rPr lang="hr-HR"/>
              <a:pPr/>
              <a:t>46</a:t>
            </a:fld>
            <a:endParaRPr lang="hr-HR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5351FB4-8EAF-4446-8365-81CF48395EC1}" type="slidenum">
              <a:rPr kumimoji="0" lang="hr-HR" sz="1200" smtClean="0">
                <a:latin typeface="Arial" charset="0"/>
              </a:rPr>
              <a:pPr eaLnBrk="1" hangingPunct="1"/>
              <a:t>47</a:t>
            </a:fld>
            <a:endParaRPr kumimoji="0" lang="hr-HR" sz="1200" smtClean="0"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5CD5E1-5F2E-431B-80DE-CFE315BAD44F}" type="slidenum">
              <a:rPr kumimoji="0" lang="hr-HR" sz="1200" smtClean="0">
                <a:latin typeface="Arial" charset="0"/>
              </a:rPr>
              <a:pPr eaLnBrk="1" hangingPunct="1"/>
              <a:t>48</a:t>
            </a:fld>
            <a:endParaRPr kumimoji="0" lang="hr-HR" sz="1200" smtClean="0">
              <a:latin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DFE0F75-AAEB-4730-9AB8-A560B71EA2F3}" type="slidenum">
              <a:rPr kumimoji="0" lang="hr-HR" sz="1200" smtClean="0">
                <a:latin typeface="Arial" charset="0"/>
              </a:rPr>
              <a:pPr eaLnBrk="1" hangingPunct="1"/>
              <a:t>49</a:t>
            </a:fld>
            <a:endParaRPr kumimoji="0" lang="hr-HR" sz="1200" smtClean="0">
              <a:latin typeface="Arial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8E84D32-9906-4A19-82DD-9BD12BB18EB7}" type="slidenum">
              <a:rPr kumimoji="0" lang="hr-HR" sz="1200" smtClean="0">
                <a:latin typeface="Arial" charset="0"/>
              </a:rPr>
              <a:pPr eaLnBrk="1" hangingPunct="1"/>
              <a:t>50</a:t>
            </a:fld>
            <a:endParaRPr kumimoji="0" lang="hr-HR" sz="1200" smtClean="0">
              <a:latin typeface="Arial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A65B8F-D5C8-4445-B133-373537A9FE09}" type="slidenum">
              <a:rPr lang="hr-HR">
                <a:solidFill>
                  <a:prstClr val="black"/>
                </a:solidFill>
              </a:rPr>
              <a:pPr/>
              <a:t>6</a:t>
            </a:fld>
            <a:endParaRPr lang="hr-HR">
              <a:solidFill>
                <a:prstClr val="black"/>
              </a:solidFill>
            </a:endParaRPr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64EAC4-F22E-4D4E-BFF4-FCBBB0A1F639}" type="slidenum">
              <a:rPr kumimoji="0" lang="hr-HR" sz="1200" smtClean="0">
                <a:latin typeface="Arial" charset="0"/>
              </a:rPr>
              <a:pPr eaLnBrk="1" hangingPunct="1"/>
              <a:t>51</a:t>
            </a:fld>
            <a:endParaRPr kumimoji="0" lang="hr-HR" sz="1200" smtClean="0">
              <a:latin typeface="Arial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E4A0548-BB23-4EBD-8325-FF65381C5793}" type="slidenum">
              <a:rPr kumimoji="0" lang="hr-HR" sz="1200" smtClean="0">
                <a:latin typeface="Arial" charset="0"/>
              </a:rPr>
              <a:pPr eaLnBrk="1" hangingPunct="1"/>
              <a:t>52</a:t>
            </a:fld>
            <a:endParaRPr kumimoji="0" lang="hr-HR" sz="1200" smtClean="0">
              <a:latin typeface="Arial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6E09572-C44C-43D8-BA78-6D3E6727F277}" type="slidenum">
              <a:rPr kumimoji="0" lang="hr-HR" sz="1200" smtClean="0">
                <a:latin typeface="Arial" charset="0"/>
              </a:rPr>
              <a:pPr eaLnBrk="1" hangingPunct="1"/>
              <a:t>53</a:t>
            </a:fld>
            <a:endParaRPr kumimoji="0" lang="hr-HR" sz="1200" smtClean="0">
              <a:latin typeface="Arial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24EB8E1-65CA-4EC3-BFC1-1E2C0B77A29A}" type="slidenum">
              <a:rPr kumimoji="0" lang="hr-HR" sz="1200" smtClean="0">
                <a:latin typeface="Arial" charset="0"/>
              </a:rPr>
              <a:pPr eaLnBrk="1" hangingPunct="1"/>
              <a:t>54</a:t>
            </a:fld>
            <a:endParaRPr kumimoji="0" lang="hr-HR" sz="1200" smtClean="0">
              <a:latin typeface="Arial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894CDCC-EF5C-4BC4-A145-6E196B2A8AC9}" type="slidenum">
              <a:rPr kumimoji="0" lang="hr-HR" sz="1200" smtClean="0">
                <a:latin typeface="Arial" charset="0"/>
              </a:rPr>
              <a:pPr eaLnBrk="1" hangingPunct="1"/>
              <a:t>55</a:t>
            </a:fld>
            <a:endParaRPr kumimoji="0" lang="hr-HR" sz="1200" smtClean="0">
              <a:latin typeface="Arial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AC47BA-B659-4205-A2E1-4562C80CBF4F}" type="slidenum">
              <a:rPr kumimoji="0" lang="hr-HR" sz="1200" smtClean="0">
                <a:latin typeface="Arial" charset="0"/>
              </a:rPr>
              <a:pPr eaLnBrk="1" hangingPunct="1"/>
              <a:t>56</a:t>
            </a:fld>
            <a:endParaRPr kumimoji="0" lang="hr-HR" sz="1200" smtClean="0">
              <a:latin typeface="Arial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183DCF1-28F9-4BB7-A885-78A445F743F8}" type="slidenum">
              <a:rPr kumimoji="0" lang="hr-HR" sz="1200" smtClean="0">
                <a:latin typeface="Arial" charset="0"/>
              </a:rPr>
              <a:pPr eaLnBrk="1" hangingPunct="1"/>
              <a:t>57</a:t>
            </a:fld>
            <a:endParaRPr kumimoji="0" lang="hr-HR" sz="1200" smtClean="0">
              <a:latin typeface="Arial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AEEA953-B03C-4CB8-8964-3971739048C0}" type="slidenum">
              <a:rPr kumimoji="0" lang="hr-HR" sz="1200" smtClean="0">
                <a:latin typeface="Arial" charset="0"/>
              </a:rPr>
              <a:pPr eaLnBrk="1" hangingPunct="1"/>
              <a:t>58</a:t>
            </a:fld>
            <a:endParaRPr kumimoji="0" lang="hr-HR" sz="1200" smtClean="0">
              <a:latin typeface="Arial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DAF321-59FE-4706-B344-E68906D845E0}" type="slidenum">
              <a:rPr lang="hr-HR">
                <a:solidFill>
                  <a:prstClr val="black"/>
                </a:solidFill>
              </a:rPr>
              <a:pPr/>
              <a:t>7</a:t>
            </a:fld>
            <a:endParaRPr lang="hr-HR">
              <a:solidFill>
                <a:prstClr val="black"/>
              </a:solidFill>
            </a:endParaRPr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134822-9F92-4EF0-9511-990B2FD141FA}" type="slidenum">
              <a:rPr lang="hr-HR">
                <a:solidFill>
                  <a:prstClr val="black"/>
                </a:solidFill>
              </a:rPr>
              <a:pPr/>
              <a:t>8</a:t>
            </a:fld>
            <a:endParaRPr lang="hr-HR">
              <a:solidFill>
                <a:prstClr val="black"/>
              </a:solidFill>
            </a:endParaRPr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86B748-912C-459A-9A61-92CF5005C882}" type="slidenum">
              <a:rPr lang="hr-HR">
                <a:solidFill>
                  <a:prstClr val="black"/>
                </a:solidFill>
              </a:rPr>
              <a:pPr/>
              <a:t>9</a:t>
            </a:fld>
            <a:endParaRPr lang="hr-HR">
              <a:solidFill>
                <a:prstClr val="black"/>
              </a:solidFill>
            </a:endParaRPr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8B2404-1174-4345-AC7F-43B4515C6DC6}" type="slidenum">
              <a:rPr lang="hr-HR">
                <a:solidFill>
                  <a:prstClr val="black"/>
                </a:solidFill>
              </a:rPr>
              <a:pPr/>
              <a:t>10</a:t>
            </a:fld>
            <a:endParaRPr lang="hr-HR">
              <a:solidFill>
                <a:prstClr val="black"/>
              </a:solidFill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096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096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4096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4096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4096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4096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4096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r-HR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4097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r-HR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409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hr-HR" noProof="0" smtClean="0"/>
              <a:t>Click to edit Master title style</a:t>
            </a:r>
          </a:p>
        </p:txBody>
      </p:sp>
      <p:sp>
        <p:nvSpPr>
          <p:cNvPr id="409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r-HR" noProof="0" smtClean="0"/>
              <a:t>Click to edit Master subtitle style</a:t>
            </a:r>
          </a:p>
        </p:txBody>
      </p:sp>
      <p:sp>
        <p:nvSpPr>
          <p:cNvPr id="4097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4097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4097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570E6EE-34F5-4747-AAC2-0A828FDED882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376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447800-E13E-4547-B4DF-49C69A6720FD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17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F9D39F-0495-404F-B833-7A47E05C5993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707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096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096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4096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4096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4096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4096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4096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r-HR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4097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r-HR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409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hr-HR" noProof="0" smtClean="0"/>
              <a:t>Click to edit Master title style</a:t>
            </a:r>
          </a:p>
        </p:txBody>
      </p:sp>
      <p:sp>
        <p:nvSpPr>
          <p:cNvPr id="409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r-HR" noProof="0" smtClean="0"/>
              <a:t>Click to edit Master subtitle style</a:t>
            </a:r>
          </a:p>
        </p:txBody>
      </p:sp>
      <p:sp>
        <p:nvSpPr>
          <p:cNvPr id="4097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4097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4097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570E6EE-34F5-4747-AAC2-0A828FDED882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886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9F094D-3626-4B5C-B653-C27621907EA0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363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F8CA07-8264-4A54-97D5-A33FD4F8BB74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356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4B1D83-E75B-4F40-9F60-5A362F85AF45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990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73931E-BCFE-433B-AF97-E1D113BCC1E5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151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BB2A73-79CD-4199-A2A8-6B7483112EA0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337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108BA5-EA4B-4F31-A5B4-E7311D4BFC9E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0686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FA8C9A-9CC3-4D61-858C-DFA2FCCDF3C5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535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9F094D-3626-4B5C-B653-C27621907EA0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517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C358AF-E6C3-40AB-AF93-F7045A0D18B7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2946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447800-E13E-4547-B4DF-49C69A6720FD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994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F9D39F-0495-404F-B833-7A47E05C5993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9766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096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096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4096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4096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4096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4096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4096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r-HR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4097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r-HR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409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hr-HR" noProof="0" smtClean="0"/>
              <a:t>Click to edit Master title style</a:t>
            </a:r>
          </a:p>
        </p:txBody>
      </p:sp>
      <p:sp>
        <p:nvSpPr>
          <p:cNvPr id="409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r-HR" noProof="0" smtClean="0"/>
              <a:t>Click to edit Master subtitle style</a:t>
            </a:r>
          </a:p>
        </p:txBody>
      </p:sp>
      <p:sp>
        <p:nvSpPr>
          <p:cNvPr id="4097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4097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4097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570E6EE-34F5-4747-AAC2-0A828FDED882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035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9F094D-3626-4B5C-B653-C27621907EA0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9362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F8CA07-8264-4A54-97D5-A33FD4F8BB74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489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4B1D83-E75B-4F40-9F60-5A362F85AF45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481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73931E-BCFE-433B-AF97-E1D113BCC1E5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1042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BB2A73-79CD-4199-A2A8-6B7483112EA0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5641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108BA5-EA4B-4F31-A5B4-E7311D4BFC9E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140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F8CA07-8264-4A54-97D5-A33FD4F8BB74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7840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FA8C9A-9CC3-4D61-858C-DFA2FCCDF3C5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0766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C358AF-E6C3-40AB-AF93-F7045A0D18B7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873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447800-E13E-4547-B4DF-49C69A6720FD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8617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F9D39F-0495-404F-B833-7A47E05C5993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0297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427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427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</a:endParaRPr>
              </a:p>
            </p:txBody>
          </p:sp>
          <p:sp>
            <p:nvSpPr>
              <p:cNvPr id="5427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</a:endParaRPr>
              </a:p>
            </p:txBody>
          </p:sp>
          <p:sp>
            <p:nvSpPr>
              <p:cNvPr id="5427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</a:endParaRPr>
              </a:p>
            </p:txBody>
          </p:sp>
          <p:sp>
            <p:nvSpPr>
              <p:cNvPr id="5427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</a:endParaRPr>
              </a:p>
            </p:txBody>
          </p:sp>
          <p:sp>
            <p:nvSpPr>
              <p:cNvPr id="5428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428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r-HR">
                <a:solidFill>
                  <a:srgbClr val="FFFFFF"/>
                </a:solidFill>
              </a:endParaRPr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r-HR">
                <a:solidFill>
                  <a:srgbClr val="FFFFFF"/>
                </a:solidFill>
              </a:endParaRPr>
            </a:p>
          </p:txBody>
        </p:sp>
      </p:grpSp>
      <p:sp>
        <p:nvSpPr>
          <p:cNvPr id="542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hr-HR" noProof="0" smtClean="0"/>
              <a:t>Click to edit Master title style</a:t>
            </a:r>
          </a:p>
        </p:txBody>
      </p:sp>
      <p:sp>
        <p:nvSpPr>
          <p:cNvPr id="542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r-HR" noProof="0" smtClean="0"/>
              <a:t>Click to edit Master subtitle style</a:t>
            </a:r>
          </a:p>
        </p:txBody>
      </p:sp>
      <p:sp>
        <p:nvSpPr>
          <p:cNvPr id="5428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428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428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8C0C1B9-6910-444F-82E1-BB06E17A7EFA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046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7E3628-9BF0-4FC4-9998-A28D0C9E65CD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0601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48AFDD-1BE2-4585-B262-B1AE0670F312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4171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7607E0-CDD0-49A2-B4F2-D17596410F02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3335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958460-1584-4B4D-AF99-80CE4F4884D8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7779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96CE43-5D04-4680-8835-F4D8FA452BF3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28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4B1D83-E75B-4F40-9F60-5A362F85AF45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614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831523-E85B-4585-9D0D-D5D4CAC06BDD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6692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1E3AD6-89E1-4787-AE99-42010A45D80D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2421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D90E99-FCFD-41E2-8F20-0AF9F2254704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2218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D16BAF-0B5E-45E8-BB4B-93247C00EB0D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4925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B7A10C-A2CE-46B6-BD7E-2860EC44BB4B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5135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427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427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</a:endParaRPr>
              </a:p>
            </p:txBody>
          </p:sp>
          <p:sp>
            <p:nvSpPr>
              <p:cNvPr id="5427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</a:endParaRPr>
              </a:p>
            </p:txBody>
          </p:sp>
          <p:sp>
            <p:nvSpPr>
              <p:cNvPr id="5427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</a:endParaRPr>
              </a:p>
            </p:txBody>
          </p:sp>
          <p:sp>
            <p:nvSpPr>
              <p:cNvPr id="5427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</a:endParaRPr>
              </a:p>
            </p:txBody>
          </p:sp>
          <p:sp>
            <p:nvSpPr>
              <p:cNvPr id="5428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428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r-HR">
                <a:solidFill>
                  <a:srgbClr val="FFFFFF"/>
                </a:solidFill>
              </a:endParaRPr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r-HR">
                <a:solidFill>
                  <a:srgbClr val="FFFFFF"/>
                </a:solidFill>
              </a:endParaRPr>
            </a:p>
          </p:txBody>
        </p:sp>
      </p:grpSp>
      <p:sp>
        <p:nvSpPr>
          <p:cNvPr id="542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hr-HR" noProof="0" smtClean="0"/>
              <a:t>Click to edit Master title style</a:t>
            </a:r>
          </a:p>
        </p:txBody>
      </p:sp>
      <p:sp>
        <p:nvSpPr>
          <p:cNvPr id="542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r-HR" noProof="0" smtClean="0"/>
              <a:t>Click to edit Master subtitle style</a:t>
            </a:r>
          </a:p>
        </p:txBody>
      </p:sp>
      <p:sp>
        <p:nvSpPr>
          <p:cNvPr id="5428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428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428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8C0C1B9-6910-444F-82E1-BB06E17A7EFA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041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7E3628-9BF0-4FC4-9998-A28D0C9E65CD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57107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48AFDD-1BE2-4585-B262-B1AE0670F312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7757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7607E0-CDD0-49A2-B4F2-D17596410F02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1285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958460-1584-4B4D-AF99-80CE4F4884D8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079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73931E-BCFE-433B-AF97-E1D113BCC1E5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24869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96CE43-5D04-4680-8835-F4D8FA452BF3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3874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831523-E85B-4585-9D0D-D5D4CAC06BDD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93744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1E3AD6-89E1-4787-AE99-42010A45D80D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08842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D90E99-FCFD-41E2-8F20-0AF9F2254704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8433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D16BAF-0B5E-45E8-BB4B-93247C00EB0D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68991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B7A10C-A2CE-46B6-BD7E-2860EC44BB4B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49811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427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427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</a:endParaRPr>
              </a:p>
            </p:txBody>
          </p:sp>
          <p:sp>
            <p:nvSpPr>
              <p:cNvPr id="5427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</a:endParaRPr>
              </a:p>
            </p:txBody>
          </p:sp>
          <p:sp>
            <p:nvSpPr>
              <p:cNvPr id="5427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</a:endParaRPr>
              </a:p>
            </p:txBody>
          </p:sp>
          <p:sp>
            <p:nvSpPr>
              <p:cNvPr id="5427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</a:endParaRPr>
              </a:p>
            </p:txBody>
          </p:sp>
          <p:sp>
            <p:nvSpPr>
              <p:cNvPr id="5428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428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r-HR">
                <a:solidFill>
                  <a:srgbClr val="FFFFFF"/>
                </a:solidFill>
              </a:endParaRPr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r-HR">
                <a:solidFill>
                  <a:srgbClr val="FFFFFF"/>
                </a:solidFill>
              </a:endParaRPr>
            </a:p>
          </p:txBody>
        </p:sp>
      </p:grpSp>
      <p:sp>
        <p:nvSpPr>
          <p:cNvPr id="542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hr-HR" noProof="0" smtClean="0"/>
              <a:t>Click to edit Master title style</a:t>
            </a:r>
          </a:p>
        </p:txBody>
      </p:sp>
      <p:sp>
        <p:nvSpPr>
          <p:cNvPr id="542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r-HR" noProof="0" smtClean="0"/>
              <a:t>Click to edit Master subtitle style</a:t>
            </a:r>
          </a:p>
        </p:txBody>
      </p:sp>
      <p:sp>
        <p:nvSpPr>
          <p:cNvPr id="5428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428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428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8C0C1B9-6910-444F-82E1-BB06E17A7EFA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013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7E3628-9BF0-4FC4-9998-A28D0C9E65CD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01243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48AFDD-1BE2-4585-B262-B1AE0670F312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14376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7607E0-CDD0-49A2-B4F2-D17596410F02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40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BB2A73-79CD-4199-A2A8-6B7483112EA0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64184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958460-1584-4B4D-AF99-80CE4F4884D8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49388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96CE43-5D04-4680-8835-F4D8FA452BF3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82828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831523-E85B-4585-9D0D-D5D4CAC06BDD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99161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1E3AD6-89E1-4787-AE99-42010A45D80D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00211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D90E99-FCFD-41E2-8F20-0AF9F2254704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70246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D16BAF-0B5E-45E8-BB4B-93247C00EB0D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26540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B7A10C-A2CE-46B6-BD7E-2860EC44BB4B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654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108BA5-EA4B-4F31-A5B4-E7311D4BFC9E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34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FA8C9A-9CC3-4D61-858C-DFA2FCCDF3C5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93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C358AF-E6C3-40AB-AF93-F7045A0D18B7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77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FFFFFF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BBF629-2D89-442B-88A0-46CAD6BAD8D0}" type="slidenum">
              <a:rPr lang="hr-HR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994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99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399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399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3994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399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399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r-HR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3994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r-HR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399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399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FFFFFF"/>
              </a:solidFill>
            </a:endParaRPr>
          </a:p>
        </p:txBody>
      </p:sp>
      <p:sp>
        <p:nvSpPr>
          <p:cNvPr id="399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224299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FFFFFF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BBF629-2D89-442B-88A0-46CAD6BAD8D0}" type="slidenum">
              <a:rPr lang="hr-HR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994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99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399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399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3994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399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399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r-HR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3994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r-HR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399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399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FFFFFF"/>
              </a:solidFill>
            </a:endParaRPr>
          </a:p>
        </p:txBody>
      </p:sp>
      <p:sp>
        <p:nvSpPr>
          <p:cNvPr id="399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22109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FFFFFF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BBF629-2D89-442B-88A0-46CAD6BAD8D0}" type="slidenum">
              <a:rPr lang="hr-HR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994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99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399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399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3994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399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399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r-HR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3994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r-HR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399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399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FFFFFF"/>
              </a:solidFill>
            </a:endParaRPr>
          </a:p>
        </p:txBody>
      </p:sp>
      <p:sp>
        <p:nvSpPr>
          <p:cNvPr id="399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58413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FFFFFF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460A92D-B1C0-483B-AE3F-49B8A952FDB5}" type="slidenum">
              <a:rPr lang="hr-HR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grpSp>
        <p:nvGrpSpPr>
          <p:cNvPr id="5325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325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325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</a:endParaRPr>
              </a:p>
            </p:txBody>
          </p:sp>
          <p:sp>
            <p:nvSpPr>
              <p:cNvPr id="5325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</a:endParaRPr>
              </a:p>
            </p:txBody>
          </p:sp>
          <p:sp>
            <p:nvSpPr>
              <p:cNvPr id="5325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</a:endParaRPr>
              </a:p>
            </p:txBody>
          </p:sp>
          <p:sp>
            <p:nvSpPr>
              <p:cNvPr id="5325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</a:endParaRPr>
              </a:p>
            </p:txBody>
          </p:sp>
          <p:sp>
            <p:nvSpPr>
              <p:cNvPr id="5325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325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r-HR">
                <a:solidFill>
                  <a:srgbClr val="FFFFFF"/>
                </a:solidFill>
              </a:endParaRPr>
            </a:p>
          </p:txBody>
        </p:sp>
        <p:sp>
          <p:nvSpPr>
            <p:cNvPr id="5326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r-HR">
                <a:solidFill>
                  <a:srgbClr val="FFFFFF"/>
                </a:solidFill>
              </a:endParaRPr>
            </a:p>
          </p:txBody>
        </p:sp>
      </p:grpSp>
      <p:sp>
        <p:nvSpPr>
          <p:cNvPr id="5326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532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FFFFFF"/>
              </a:solidFill>
            </a:endParaRPr>
          </a:p>
        </p:txBody>
      </p:sp>
      <p:sp>
        <p:nvSpPr>
          <p:cNvPr id="5326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234779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FFFFFF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460A92D-B1C0-483B-AE3F-49B8A952FDB5}" type="slidenum">
              <a:rPr lang="hr-HR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grpSp>
        <p:nvGrpSpPr>
          <p:cNvPr id="5325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325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325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</a:endParaRPr>
              </a:p>
            </p:txBody>
          </p:sp>
          <p:sp>
            <p:nvSpPr>
              <p:cNvPr id="5325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</a:endParaRPr>
              </a:p>
            </p:txBody>
          </p:sp>
          <p:sp>
            <p:nvSpPr>
              <p:cNvPr id="5325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</a:endParaRPr>
              </a:p>
            </p:txBody>
          </p:sp>
          <p:sp>
            <p:nvSpPr>
              <p:cNvPr id="5325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</a:endParaRPr>
              </a:p>
            </p:txBody>
          </p:sp>
          <p:sp>
            <p:nvSpPr>
              <p:cNvPr id="5325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325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r-HR">
                <a:solidFill>
                  <a:srgbClr val="FFFFFF"/>
                </a:solidFill>
              </a:endParaRPr>
            </a:p>
          </p:txBody>
        </p:sp>
        <p:sp>
          <p:nvSpPr>
            <p:cNvPr id="5326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r-HR">
                <a:solidFill>
                  <a:srgbClr val="FFFFFF"/>
                </a:solidFill>
              </a:endParaRPr>
            </a:p>
          </p:txBody>
        </p:sp>
      </p:grpSp>
      <p:sp>
        <p:nvSpPr>
          <p:cNvPr id="5326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532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FFFFFF"/>
              </a:solidFill>
            </a:endParaRPr>
          </a:p>
        </p:txBody>
      </p:sp>
      <p:sp>
        <p:nvSpPr>
          <p:cNvPr id="5326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379581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FFFFFF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460A92D-B1C0-483B-AE3F-49B8A952FDB5}" type="slidenum">
              <a:rPr lang="hr-HR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r-HR">
              <a:solidFill>
                <a:srgbClr val="FFFFFF"/>
              </a:solidFill>
            </a:endParaRPr>
          </a:p>
        </p:txBody>
      </p:sp>
      <p:grpSp>
        <p:nvGrpSpPr>
          <p:cNvPr id="5325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325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325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</a:endParaRPr>
              </a:p>
            </p:txBody>
          </p:sp>
          <p:sp>
            <p:nvSpPr>
              <p:cNvPr id="5325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</a:endParaRPr>
              </a:p>
            </p:txBody>
          </p:sp>
          <p:sp>
            <p:nvSpPr>
              <p:cNvPr id="5325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</a:endParaRPr>
              </a:p>
            </p:txBody>
          </p:sp>
          <p:sp>
            <p:nvSpPr>
              <p:cNvPr id="5325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</a:endParaRPr>
              </a:p>
            </p:txBody>
          </p:sp>
          <p:sp>
            <p:nvSpPr>
              <p:cNvPr id="5325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325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r-HR">
                <a:solidFill>
                  <a:srgbClr val="FFFFFF"/>
                </a:solidFill>
              </a:endParaRPr>
            </a:p>
          </p:txBody>
        </p:sp>
        <p:sp>
          <p:nvSpPr>
            <p:cNvPr id="5326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r-HR">
                <a:solidFill>
                  <a:srgbClr val="FFFFFF"/>
                </a:solidFill>
              </a:endParaRPr>
            </a:p>
          </p:txBody>
        </p:sp>
      </p:grpSp>
      <p:sp>
        <p:nvSpPr>
          <p:cNvPr id="5326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532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FFFFFF"/>
              </a:solidFill>
            </a:endParaRPr>
          </a:p>
        </p:txBody>
      </p:sp>
      <p:sp>
        <p:nvSpPr>
          <p:cNvPr id="5326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552091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4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4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4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4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4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4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hr-HR" dirty="0" smtClean="0"/>
              <a:t>Osnove europskog upravnog prava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5411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>
                <a:effectLst/>
              </a:rPr>
              <a:t>Razlike uredaba i direktiva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>
                <a:effectLst/>
              </a:rPr>
              <a:t>Uredbe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hr-HR">
                <a:effectLst/>
              </a:rPr>
              <a:t>U potpunosti zamjenjuju norme država članica u području koje reguliraju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hr-HR">
                <a:effectLst/>
              </a:rPr>
              <a:t>Ne smiju se prenositi u nacionalno pravo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hr-HR">
                <a:effectLst/>
              </a:rPr>
              <a:t>Primjenjuju se izravno od trenutka stupanja na snagu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>
                <a:effectLst/>
              </a:rPr>
              <a:t>Direktive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hr-HR">
                <a:effectLst/>
              </a:rPr>
              <a:t>Državama ostavljaju odabir kako postići zadani cilj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hr-HR">
                <a:effectLst/>
              </a:rPr>
              <a:t>Moraju biti prenesene u nacionalno pravo – u određenom roku (tzv. implementacijski rok) koji je zadan u samoj direktivi</a:t>
            </a:r>
          </a:p>
        </p:txBody>
      </p:sp>
    </p:spTree>
    <p:extLst>
      <p:ext uri="{BB962C8B-B14F-4D97-AF65-F5344CB8AC3E}">
        <p14:creationId xmlns:p14="http://schemas.microsoft.com/office/powerpoint/2010/main" val="3135672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Odluke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>
                <a:effectLst/>
              </a:rPr>
              <a:t>Odluka obvezuje u cijelosti one kojima je upućena</a:t>
            </a:r>
          </a:p>
          <a:p>
            <a:r>
              <a:rPr lang="hr-HR">
                <a:effectLst/>
              </a:rPr>
              <a:t>Može biti upućena državama članicama, ali i fizičkim i pravnim osobama</a:t>
            </a:r>
          </a:p>
          <a:p>
            <a:r>
              <a:rPr lang="hr-HR">
                <a:effectLst/>
              </a:rPr>
              <a:t>Donose se kao općenormativni akti, ali i kao pojedinačni akti</a:t>
            </a:r>
          </a:p>
        </p:txBody>
      </p:sp>
    </p:spTree>
    <p:extLst>
      <p:ext uri="{BB962C8B-B14F-4D97-AF65-F5344CB8AC3E}">
        <p14:creationId xmlns:p14="http://schemas.microsoft.com/office/powerpoint/2010/main" val="20382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/>
              <a:t>Praksa Europskog suda </a:t>
            </a:r>
            <a:br>
              <a:rPr lang="hr-HR" sz="4000"/>
            </a:br>
            <a:r>
              <a:rPr lang="hr-HR" sz="4000"/>
              <a:t>kao izvor prava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>
                <a:effectLst/>
              </a:rPr>
              <a:t>Primjenjuje li Europski sud doktrinu presedana?</a:t>
            </a:r>
          </a:p>
          <a:p>
            <a:pPr>
              <a:lnSpc>
                <a:spcPct val="90000"/>
              </a:lnSpc>
            </a:pPr>
            <a:r>
              <a:rPr lang="hr-HR">
                <a:effectLst/>
              </a:rPr>
              <a:t>Iz prakse Europskog suda može se zaključiti kako se pri donošenju odluka koristi </a:t>
            </a:r>
            <a:r>
              <a:rPr lang="hr-HR" i="1">
                <a:effectLst/>
              </a:rPr>
              <a:t>common law</a:t>
            </a:r>
            <a:r>
              <a:rPr lang="hr-HR">
                <a:effectLst/>
              </a:rPr>
              <a:t> metodom </a:t>
            </a:r>
            <a:r>
              <a:rPr lang="hr-HR" i="1">
                <a:effectLst/>
              </a:rPr>
              <a:t>stare decisis </a:t>
            </a:r>
            <a:r>
              <a:rPr lang="hr-HR">
                <a:effectLst/>
              </a:rPr>
              <a:t>(da sudovi moraju poštovati presedane) te se redovito poziva na svoje prijašnje odluke</a:t>
            </a:r>
          </a:p>
        </p:txBody>
      </p:sp>
      <p:sp>
        <p:nvSpPr>
          <p:cNvPr id="27750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>
                <a:effectLst/>
              </a:rPr>
              <a:t>Države članice imaju obvezu poštivati i provoditi odluke Europskog suda</a:t>
            </a:r>
          </a:p>
        </p:txBody>
      </p:sp>
    </p:spTree>
    <p:extLst>
      <p:ext uri="{BB962C8B-B14F-4D97-AF65-F5344CB8AC3E}">
        <p14:creationId xmlns:p14="http://schemas.microsoft.com/office/powerpoint/2010/main" val="221127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/>
              <a:t>Opća pravna načela kao izvor prava</a:t>
            </a:r>
          </a:p>
        </p:txBody>
      </p:sp>
      <p:sp>
        <p:nvSpPr>
          <p:cNvPr id="28262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>
                <a:effectLst/>
              </a:rPr>
              <a:t>Skup pravnih pravila koji spadaju u primarne izvore prava Unije</a:t>
            </a:r>
          </a:p>
          <a:p>
            <a:r>
              <a:rPr lang="hr-HR">
                <a:effectLst/>
              </a:rPr>
              <a:t>Ne moraju biti napisana pravila</a:t>
            </a:r>
          </a:p>
          <a:p>
            <a:r>
              <a:rPr lang="hr-HR">
                <a:effectLst/>
              </a:rPr>
              <a:t>Izvodi ih Europski sud kroz svoju praksu</a:t>
            </a:r>
          </a:p>
          <a:p>
            <a:r>
              <a:rPr lang="hr-HR">
                <a:effectLst/>
              </a:rPr>
              <a:t>“Sud mora osigurati da se prilikom tumačenja i primjene Ugovora poštuje </a:t>
            </a:r>
            <a:r>
              <a:rPr lang="hr-HR" u="sng">
                <a:effectLst/>
              </a:rPr>
              <a:t>pravo</a:t>
            </a:r>
            <a:r>
              <a:rPr lang="hr-HR"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621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Struktura Europske unije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/>
            <a:r>
              <a:rPr lang="hr-HR"/>
              <a:t>Do 1.12.2009. – “tri stupa”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hr-HR"/>
              <a:t>Europska zajednica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hr-HR"/>
              <a:t>Zajednička vanjska i sigurnosna politika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hr-HR"/>
              <a:t>Policijska i sudska suradnja u kaznenim stvarima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/>
              <a:t>Na temelju Lisabonskog ugovora:</a:t>
            </a:r>
          </a:p>
          <a:p>
            <a:pPr>
              <a:buFontTx/>
              <a:buChar char="-"/>
            </a:pPr>
            <a:r>
              <a:rPr lang="hr-HR"/>
              <a:t>nestaju tri stupa</a:t>
            </a:r>
          </a:p>
          <a:p>
            <a:pPr>
              <a:buFontTx/>
              <a:buChar char="-"/>
            </a:pPr>
            <a:r>
              <a:rPr lang="hr-HR"/>
              <a:t>približavanje prvog i trećeg stupa</a:t>
            </a:r>
          </a:p>
          <a:p>
            <a:pPr>
              <a:buFontTx/>
              <a:buChar char="-"/>
            </a:pPr>
            <a:r>
              <a:rPr lang="hr-HR"/>
              <a:t>drugi stup ostaje izdvojen</a:t>
            </a:r>
          </a:p>
        </p:txBody>
      </p:sp>
    </p:spTree>
    <p:extLst>
      <p:ext uri="{BB962C8B-B14F-4D97-AF65-F5344CB8AC3E}">
        <p14:creationId xmlns:p14="http://schemas.microsoft.com/office/powerpoint/2010/main" val="1682627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>
                <a:effectLst/>
              </a:rPr>
              <a:t>Načela prava EU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9244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>
                <a:effectLst/>
              </a:rPr>
              <a:t>Načela su se razvila u okviru Europske zajednice (1. stup)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>
                <a:effectLst/>
              </a:rPr>
              <a:t>Načelo: </a:t>
            </a:r>
          </a:p>
          <a:p>
            <a:pPr>
              <a:lnSpc>
                <a:spcPct val="90000"/>
              </a:lnSpc>
            </a:pPr>
            <a:r>
              <a:rPr lang="hr-HR">
                <a:effectLst/>
              </a:rPr>
              <a:t>ograničenih ovlasti</a:t>
            </a:r>
          </a:p>
          <a:p>
            <a:pPr>
              <a:lnSpc>
                <a:spcPct val="90000"/>
              </a:lnSpc>
            </a:pPr>
            <a:r>
              <a:rPr lang="hr-HR">
                <a:effectLst/>
              </a:rPr>
              <a:t>supsidijarnosti</a:t>
            </a:r>
          </a:p>
          <a:p>
            <a:pPr>
              <a:lnSpc>
                <a:spcPct val="90000"/>
              </a:lnSpc>
            </a:pPr>
            <a:r>
              <a:rPr lang="hr-HR">
                <a:effectLst/>
              </a:rPr>
              <a:t>proporcionalnosti</a:t>
            </a:r>
          </a:p>
          <a:p>
            <a:pPr>
              <a:lnSpc>
                <a:spcPct val="90000"/>
              </a:lnSpc>
            </a:pPr>
            <a:r>
              <a:rPr lang="hr-HR">
                <a:effectLst/>
              </a:rPr>
              <a:t>lojalnosti Uniji</a:t>
            </a:r>
          </a:p>
          <a:p>
            <a:pPr>
              <a:lnSpc>
                <a:spcPct val="90000"/>
              </a:lnSpc>
            </a:pPr>
            <a:r>
              <a:rPr lang="hr-HR">
                <a:effectLst/>
              </a:rPr>
              <a:t>zabrane diskriminacije</a:t>
            </a:r>
          </a:p>
          <a:p>
            <a:pPr>
              <a:lnSpc>
                <a:spcPct val="90000"/>
              </a:lnSpc>
            </a:pPr>
            <a:r>
              <a:rPr lang="hr-HR">
                <a:effectLst/>
              </a:rPr>
              <a:t>samostalnosti prava Unije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57338"/>
            <a:ext cx="4038600" cy="53006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>
                <a:effectLst/>
              </a:rPr>
              <a:t>Načelo:</a:t>
            </a:r>
          </a:p>
          <a:p>
            <a:pPr>
              <a:lnSpc>
                <a:spcPct val="90000"/>
              </a:lnSpc>
            </a:pPr>
            <a:r>
              <a:rPr lang="hr-HR">
                <a:effectLst/>
              </a:rPr>
              <a:t>jedinstvenog važenja i primjene prava Unije</a:t>
            </a:r>
          </a:p>
          <a:p>
            <a:pPr>
              <a:lnSpc>
                <a:spcPct val="90000"/>
              </a:lnSpc>
            </a:pPr>
            <a:r>
              <a:rPr lang="hr-HR">
                <a:effectLst/>
              </a:rPr>
              <a:t>izravne primjene prava Unije</a:t>
            </a:r>
          </a:p>
          <a:p>
            <a:pPr>
              <a:lnSpc>
                <a:spcPct val="90000"/>
              </a:lnSpc>
            </a:pPr>
            <a:r>
              <a:rPr lang="hr-HR">
                <a:effectLst/>
              </a:rPr>
              <a:t>izravnog učinka prava Unije</a:t>
            </a:r>
          </a:p>
          <a:p>
            <a:pPr>
              <a:lnSpc>
                <a:spcPct val="90000"/>
              </a:lnSpc>
            </a:pPr>
            <a:r>
              <a:rPr lang="hr-HR">
                <a:effectLst/>
              </a:rPr>
              <a:t>nadređenosti (prvenstva) prava Unije</a:t>
            </a:r>
          </a:p>
          <a:p>
            <a:pPr>
              <a:lnSpc>
                <a:spcPct val="90000"/>
              </a:lnSpc>
            </a:pPr>
            <a:r>
              <a:rPr lang="hr-HR">
                <a:effectLst/>
              </a:rPr>
              <a:t>odgovornosti država članica za štetu</a:t>
            </a:r>
          </a:p>
          <a:p>
            <a:pPr>
              <a:lnSpc>
                <a:spcPct val="90000"/>
              </a:lnSpc>
            </a:pPr>
            <a:endParaRPr lang="hr-HR" u="sng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00113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>
                <a:effectLst/>
              </a:rPr>
              <a:t>Načelo nadređenosti (prvenstva) prava Unije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hr-HR">
                <a:effectLst/>
              </a:rPr>
              <a:t>Načelo više pravne snage prava Unije</a:t>
            </a:r>
          </a:p>
          <a:p>
            <a:r>
              <a:rPr lang="hr-HR">
                <a:effectLst/>
              </a:rPr>
              <a:t>Predmet Costa v. ENEL</a:t>
            </a:r>
          </a:p>
          <a:p>
            <a:pPr>
              <a:buFont typeface="Wingdings" pitchFamily="2" charset="2"/>
              <a:buNone/>
            </a:pPr>
            <a:r>
              <a:rPr lang="hr-HR">
                <a:effectLst/>
              </a:rPr>
              <a:t>Pravo koje proizlazi iz Ugovora ne može biti nadjačano (derogirano) odredbom domaćeg prava 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>
                <a:effectLst/>
              </a:rPr>
              <a:t>Exceptio ilegalitatis </a:t>
            </a:r>
          </a:p>
          <a:p>
            <a:pPr>
              <a:lnSpc>
                <a:spcPct val="90000"/>
              </a:lnSpc>
            </a:pPr>
            <a:r>
              <a:rPr lang="hr-HR">
                <a:effectLst/>
              </a:rPr>
              <a:t>Predmet Simmenthal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>
                <a:effectLst/>
              </a:rPr>
              <a:t>U slučaju da postoji nacionalna norma koja je suprotna normi prava Unije, nacionalna tijela dužna su ne primijeniti nacionalnu normu nego primijeniti normu prava Unije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4500563" y="1412875"/>
            <a:ext cx="0" cy="5445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32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/>
              <a:t>Sudska zaštita u Europskoj uniji</a:t>
            </a:r>
          </a:p>
        </p:txBody>
      </p:sp>
    </p:spTree>
    <p:extLst>
      <p:ext uri="{BB962C8B-B14F-4D97-AF65-F5344CB8AC3E}">
        <p14:creationId xmlns:p14="http://schemas.microsoft.com/office/powerpoint/2010/main" val="1476314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Ustrojstvo sudova u Europskoj uniji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2800"/>
              <a:t>Ugovor iz Lisabona:</a:t>
            </a:r>
          </a:p>
          <a:p>
            <a:pPr>
              <a:buFontTx/>
              <a:buNone/>
            </a:pPr>
            <a:r>
              <a:rPr lang="hr-HR" sz="2800"/>
              <a:t>Sud Europske unije (Sud EU) sastoji se od tri suda:</a:t>
            </a:r>
          </a:p>
          <a:p>
            <a:pPr>
              <a:buFontTx/>
              <a:buAutoNum type="arabicPeriod"/>
            </a:pPr>
            <a:r>
              <a:rPr lang="hr-HR" sz="2800"/>
              <a:t>Sud (Europski sud)</a:t>
            </a:r>
          </a:p>
          <a:p>
            <a:pPr>
              <a:buFontTx/>
              <a:buAutoNum type="arabicPeriod"/>
            </a:pPr>
            <a:r>
              <a:rPr lang="hr-HR" sz="2800"/>
              <a:t>Opći sud (preimenovani Prvostupanjski sud)</a:t>
            </a:r>
          </a:p>
          <a:p>
            <a:pPr>
              <a:buFontTx/>
              <a:buAutoNum type="arabicPeriod"/>
            </a:pPr>
            <a:r>
              <a:rPr lang="hr-HR" sz="2800"/>
              <a:t>Službenički sud</a:t>
            </a:r>
          </a:p>
          <a:p>
            <a:pPr>
              <a:buFontTx/>
              <a:buChar char="-"/>
            </a:pPr>
            <a:r>
              <a:rPr lang="hr-HR" sz="2800"/>
              <a:t>i dalje predviđena mogućnost uspostave drugih specijaliziranih sudova na europskoj razini</a:t>
            </a:r>
          </a:p>
        </p:txBody>
      </p:sp>
    </p:spTree>
    <p:extLst>
      <p:ext uri="{BB962C8B-B14F-4D97-AF65-F5344CB8AC3E}">
        <p14:creationId xmlns:p14="http://schemas.microsoft.com/office/powerpoint/2010/main" val="2221548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Unutarnja organizacija Suda EU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u="sng" dirty="0"/>
              <a:t>Broj sudaca</a:t>
            </a:r>
          </a:p>
          <a:p>
            <a:pPr>
              <a:buFontTx/>
              <a:buChar char="-"/>
            </a:pPr>
            <a:r>
              <a:rPr lang="hr-HR" dirty="0"/>
              <a:t>Europski sud – </a:t>
            </a:r>
            <a:r>
              <a:rPr lang="hr-HR" dirty="0" smtClean="0"/>
              <a:t>28</a:t>
            </a:r>
            <a:endParaRPr lang="hr-HR" dirty="0"/>
          </a:p>
          <a:p>
            <a:pPr>
              <a:buFontTx/>
              <a:buChar char="-"/>
            </a:pPr>
            <a:r>
              <a:rPr lang="hr-HR" dirty="0"/>
              <a:t>Opći sud – barem po jedan iz svake države članice</a:t>
            </a:r>
          </a:p>
          <a:p>
            <a:pPr>
              <a:buFontTx/>
              <a:buChar char="-"/>
            </a:pPr>
            <a:r>
              <a:rPr lang="hr-HR" dirty="0"/>
              <a:t>Specijalizirani sudovi – broj se određuje aktom kojim se sud osniva (Službenički sud ima 7 sudaca)</a:t>
            </a:r>
          </a:p>
        </p:txBody>
      </p:sp>
    </p:spTree>
    <p:extLst>
      <p:ext uri="{BB962C8B-B14F-4D97-AF65-F5344CB8AC3E}">
        <p14:creationId xmlns:p14="http://schemas.microsoft.com/office/powerpoint/2010/main" val="3853949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Europsko pravo u širem smislu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>
                <a:effectLst/>
              </a:rPr>
              <a:t>obuhvaća pravne sustave regionalnih organizacija europskih država</a:t>
            </a:r>
          </a:p>
          <a:p>
            <a:r>
              <a:rPr lang="hr-HR">
                <a:effectLst/>
              </a:rPr>
              <a:t>u sklopu europskih organizacija usvajaju se razni pravni akti (konvencije, rezolucije i sl.) koji čine europsko pravo u širem smislu</a:t>
            </a:r>
          </a:p>
          <a:p>
            <a:r>
              <a:rPr lang="hr-HR">
                <a:effectLst/>
              </a:rPr>
              <a:t>Europsko pravo u širem smislu uključuje i pravo Europske konvencije za zaštitu ljudskih sloboda i temeljnih prava</a:t>
            </a:r>
          </a:p>
        </p:txBody>
      </p:sp>
    </p:spTree>
    <p:extLst>
      <p:ext uri="{BB962C8B-B14F-4D97-AF65-F5344CB8AC3E}">
        <p14:creationId xmlns:p14="http://schemas.microsoft.com/office/powerpoint/2010/main" val="70234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Izbor i trajanje mandata sudaca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sz="2800"/>
              <a:t>Osobe čija je neovisnost neupitna i koji posjeduju kvalifikacije za izbor na najviše sudačke funkcije u svojim državama ili su pravni savjetnici priznatih sposobnosti</a:t>
            </a:r>
          </a:p>
          <a:p>
            <a:pPr>
              <a:lnSpc>
                <a:spcPct val="80000"/>
              </a:lnSpc>
            </a:pPr>
            <a:r>
              <a:rPr lang="hr-HR" sz="2800"/>
              <a:t>Na razdoblje od 6 godina – zajedničkom odlukom vlada svih država članica, uz mogućnost reizbora</a:t>
            </a:r>
          </a:p>
          <a:p>
            <a:pPr>
              <a:lnSpc>
                <a:spcPct val="80000"/>
              </a:lnSpc>
            </a:pPr>
            <a:r>
              <a:rPr lang="hr-HR" sz="2800"/>
              <a:t>Izbor se odvija na nacionalnoj razini, a potvrda od vlada drugih država je samo formalnost</a:t>
            </a:r>
          </a:p>
          <a:p>
            <a:pPr>
              <a:lnSpc>
                <a:spcPct val="80000"/>
              </a:lnSpc>
            </a:pPr>
            <a:r>
              <a:rPr lang="hr-HR" sz="2800"/>
              <a:t>Suce Službeničkog suda bira Vijeće ministara</a:t>
            </a:r>
          </a:p>
          <a:p>
            <a:pPr>
              <a:lnSpc>
                <a:spcPct val="80000"/>
              </a:lnSpc>
            </a:pPr>
            <a:r>
              <a:rPr lang="hr-HR" sz="2800"/>
              <a:t>Lisabonski ugovor – novi postupak izbora: potrebno (neobvezujuće) mišljenje Odbora</a:t>
            </a:r>
          </a:p>
        </p:txBody>
      </p:sp>
    </p:spTree>
    <p:extLst>
      <p:ext uri="{BB962C8B-B14F-4D97-AF65-F5344CB8AC3E}">
        <p14:creationId xmlns:p14="http://schemas.microsoft.com/office/powerpoint/2010/main" val="42502285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Nezavisni odvjetnici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2800" smtClean="0"/>
              <a:t>Podnose Sudu mišljenje o predmetima o kojima odlučuje Sud (i time pomažu Sudu)</a:t>
            </a:r>
          </a:p>
          <a:p>
            <a:pPr eaLnBrk="1" hangingPunct="1">
              <a:defRPr/>
            </a:pPr>
            <a:r>
              <a:rPr lang="hr-HR" sz="2800" smtClean="0"/>
              <a:t>Neovisnost i nepristranost</a:t>
            </a:r>
          </a:p>
          <a:p>
            <a:pPr eaLnBrk="1" hangingPunct="1">
              <a:defRPr/>
            </a:pPr>
            <a:r>
              <a:rPr lang="hr-HR" sz="2800" smtClean="0"/>
              <a:t>Sud nije obvezan slijediti mišljenje, ali često to čini</a:t>
            </a:r>
          </a:p>
          <a:p>
            <a:pPr eaLnBrk="1" hangingPunct="1">
              <a:defRPr/>
            </a:pPr>
            <a:r>
              <a:rPr lang="hr-HR" sz="2800" smtClean="0"/>
              <a:t>Broj: 8 (5 stalnih, 3 rotirajuća); mogućnost 11</a:t>
            </a:r>
          </a:p>
          <a:p>
            <a:pPr eaLnBrk="1" hangingPunct="1">
              <a:defRPr/>
            </a:pPr>
            <a:r>
              <a:rPr lang="hr-HR" sz="2800" smtClean="0"/>
              <a:t>Mandat traje 6 godina</a:t>
            </a:r>
          </a:p>
          <a:p>
            <a:pPr eaLnBrk="1" hangingPunct="1">
              <a:defRPr/>
            </a:pPr>
            <a:r>
              <a:rPr lang="hr-HR" sz="2800" smtClean="0"/>
              <a:t>Kvalifikacije kao i suci, isti položaj kao i suci</a:t>
            </a:r>
          </a:p>
          <a:p>
            <a:pPr eaLnBrk="1" hangingPunct="1">
              <a:defRPr/>
            </a:pPr>
            <a:r>
              <a:rPr lang="hr-HR" sz="2800" smtClean="0"/>
              <a:t>Samo na Europskom sudu </a:t>
            </a:r>
          </a:p>
        </p:txBody>
      </p:sp>
    </p:spTree>
    <p:extLst>
      <p:ext uri="{BB962C8B-B14F-4D97-AF65-F5344CB8AC3E}">
        <p14:creationId xmlns:p14="http://schemas.microsoft.com/office/powerpoint/2010/main" val="25790019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Nadležnost Suda EU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defRPr/>
            </a:pPr>
            <a:r>
              <a:rPr lang="hr-HR" sz="2400" dirty="0" smtClean="0"/>
              <a:t>Najvažnije nadležnosti: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hr-HR" sz="2400" dirty="0" smtClean="0"/>
              <a:t>Odlučuje u postupcima protiv država članica zbog neispunjavanja obveza iz europskog prava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hr-HR" sz="2400" dirty="0" smtClean="0"/>
              <a:t>Kontrola valjanosti akata institucija, tijela, ureda i agencija EU 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hr-HR" sz="2400" dirty="0" smtClean="0"/>
              <a:t>Kontrola propusta da institucija EU da djeluju (tzv. šutnja uprave)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hr-HR" sz="2400" dirty="0" smtClean="0"/>
              <a:t>Odlučuje o prethodnim pitanjima koja mu upućuju sudovi država članica u vezi tumačenja ili ocjene valjanosti normi europskog prava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hr-HR" sz="2400" dirty="0" smtClean="0"/>
              <a:t>Odlučuje o odgovornosti institucija EU za štetu</a:t>
            </a:r>
          </a:p>
        </p:txBody>
      </p:sp>
    </p:spTree>
    <p:extLst>
      <p:ext uri="{BB962C8B-B14F-4D97-AF65-F5344CB8AC3E}">
        <p14:creationId xmlns:p14="http://schemas.microsoft.com/office/powerpoint/2010/main" val="12015851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Nadležnost Suda EU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400"/>
              <a:t>Opći (Prvostupanjski) sud sudi u prvom stupnju </a:t>
            </a:r>
          </a:p>
          <a:p>
            <a:pPr lvl="1">
              <a:lnSpc>
                <a:spcPct val="90000"/>
              </a:lnSpc>
            </a:pPr>
            <a:r>
              <a:rPr lang="hr-HR" sz="2000"/>
              <a:t>u većini postupaka za poništenje akta EU, </a:t>
            </a:r>
          </a:p>
          <a:p>
            <a:pPr lvl="1">
              <a:lnSpc>
                <a:spcPct val="90000"/>
              </a:lnSpc>
            </a:pPr>
            <a:r>
              <a:rPr lang="hr-HR" sz="2000"/>
              <a:t>u postupku zbog propusta institucije EU da djeluje, </a:t>
            </a:r>
          </a:p>
          <a:p>
            <a:pPr lvl="1">
              <a:lnSpc>
                <a:spcPct val="90000"/>
              </a:lnSpc>
            </a:pPr>
            <a:r>
              <a:rPr lang="hr-HR" sz="2000"/>
              <a:t>u postupcima za naknadu štete koju uzrokuje EU</a:t>
            </a:r>
          </a:p>
          <a:p>
            <a:pPr>
              <a:lnSpc>
                <a:spcPct val="90000"/>
              </a:lnSpc>
            </a:pPr>
            <a:r>
              <a:rPr lang="hr-HR" sz="2400"/>
              <a:t>Europski sud je </a:t>
            </a:r>
          </a:p>
          <a:p>
            <a:pPr lvl="1">
              <a:lnSpc>
                <a:spcPct val="90000"/>
              </a:lnSpc>
            </a:pPr>
            <a:r>
              <a:rPr lang="hr-HR" sz="2000"/>
              <a:t>sud drugog stupnja (nadležan za žalbe protiv odluka Općeg suda), </a:t>
            </a:r>
          </a:p>
          <a:p>
            <a:pPr lvl="1">
              <a:lnSpc>
                <a:spcPct val="90000"/>
              </a:lnSpc>
            </a:pPr>
            <a:r>
              <a:rPr lang="hr-HR" sz="2000"/>
              <a:t>nadležan za tužbe protiv država članica zbog povrede obveze iz prava EU</a:t>
            </a:r>
          </a:p>
          <a:p>
            <a:pPr lvl="1">
              <a:lnSpc>
                <a:spcPct val="90000"/>
              </a:lnSpc>
            </a:pPr>
            <a:r>
              <a:rPr lang="hr-HR" sz="2000"/>
              <a:t>nadležan u prethodnim postupcima</a:t>
            </a:r>
          </a:p>
          <a:p>
            <a:pPr>
              <a:lnSpc>
                <a:spcPct val="90000"/>
              </a:lnSpc>
            </a:pPr>
            <a:r>
              <a:rPr lang="hr-HR" sz="2400"/>
              <a:t>Službenički sud – nadležan za službeničke sporove (mogućnost žalbe Općem sudu)</a:t>
            </a:r>
          </a:p>
          <a:p>
            <a:pPr>
              <a:lnSpc>
                <a:spcPct val="90000"/>
              </a:lnSpc>
            </a:pPr>
            <a:endParaRPr lang="hr-HR" sz="2400"/>
          </a:p>
        </p:txBody>
      </p:sp>
    </p:spTree>
    <p:extLst>
      <p:ext uri="{BB962C8B-B14F-4D97-AF65-F5344CB8AC3E}">
        <p14:creationId xmlns:p14="http://schemas.microsoft.com/office/powerpoint/2010/main" val="10945800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01000" cy="1295400"/>
          </a:xfrm>
        </p:spPr>
        <p:txBody>
          <a:bodyPr/>
          <a:lstStyle/>
          <a:p>
            <a:r>
              <a:rPr lang="hr-HR"/>
              <a:t>Dvije temeljne vrste postupka koji se vode pred Sudom EU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038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r-HR"/>
              <a:t>Prethodni postupci za tumačenje i ocjenu valjanosti europskog prava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hr-HR"/>
              <a:t>	- nacionalni sud, u okviru postupka koji se pred njim vodi, upućuje pitanje Europskom sudu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hr-HR"/>
              <a:t>Direktne tužbe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hr-HR"/>
              <a:t>	- tužba započinje i završava pred Sudom EU</a:t>
            </a:r>
          </a:p>
        </p:txBody>
      </p:sp>
    </p:spTree>
    <p:extLst>
      <p:ext uri="{BB962C8B-B14F-4D97-AF65-F5344CB8AC3E}">
        <p14:creationId xmlns:p14="http://schemas.microsoft.com/office/powerpoint/2010/main" val="26790237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Prethodni postupak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05400"/>
          </a:xfrm>
        </p:spPr>
        <p:txBody>
          <a:bodyPr/>
          <a:lstStyle/>
          <a:p>
            <a:pPr eaLnBrk="1" hangingPunct="1">
              <a:defRPr/>
            </a:pPr>
            <a:r>
              <a:rPr lang="hr-HR" sz="2800" smtClean="0"/>
              <a:t>Prethodni postupak ima pravo (ponekad i dužnost) pokrenuti nacionalni sud pred kojim se pojavi pitanje:</a:t>
            </a:r>
          </a:p>
          <a:p>
            <a:pPr lvl="1" eaLnBrk="1" hangingPunct="1">
              <a:defRPr/>
            </a:pPr>
            <a:r>
              <a:rPr lang="hr-HR" sz="2400" smtClean="0"/>
              <a:t>značenja (tumačenja) pojedine odredbe europskog prava ili </a:t>
            </a:r>
          </a:p>
          <a:p>
            <a:pPr lvl="1" eaLnBrk="1" hangingPunct="1">
              <a:defRPr/>
            </a:pPr>
            <a:r>
              <a:rPr lang="hr-HR" sz="2400" smtClean="0"/>
              <a:t>valjanosti pojedine odredbe europskog prava </a:t>
            </a:r>
          </a:p>
          <a:p>
            <a:pPr eaLnBrk="1" hangingPunct="1">
              <a:defRPr/>
            </a:pPr>
            <a:r>
              <a:rPr lang="hr-HR" sz="2800" smtClean="0"/>
              <a:t>Prethodno pitanje o kojem ovisi ishod  postupka koji se vodi pred nacionalnim sudom</a:t>
            </a:r>
          </a:p>
          <a:p>
            <a:pPr eaLnBrk="1" hangingPunct="1">
              <a:defRPr/>
            </a:pPr>
            <a:r>
              <a:rPr lang="hr-HR" sz="2800" smtClean="0"/>
              <a:t>Svrha: osigurati ujednačenost primjene europskog prava</a:t>
            </a:r>
          </a:p>
        </p:txBody>
      </p:sp>
    </p:spTree>
    <p:extLst>
      <p:ext uri="{BB962C8B-B14F-4D97-AF65-F5344CB8AC3E}">
        <p14:creationId xmlns:p14="http://schemas.microsoft.com/office/powerpoint/2010/main" val="17724484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Prethodni postupak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Nacionalni sudovi nižih instancija ovlašteni su, ali ne i obvezni pokrenuti prethodni postupak </a:t>
            </a:r>
          </a:p>
          <a:p>
            <a:pPr lvl="1"/>
            <a:r>
              <a:rPr lang="hr-HR"/>
              <a:t>osim ako smatraju da je europska norma nevaljana (onda moraju pokrenuti prethodni postupak)</a:t>
            </a:r>
          </a:p>
          <a:p>
            <a:r>
              <a:rPr lang="hr-HR"/>
              <a:t>Sudovi posljednje instance (najviši sudovi) obvezni su postaviti prethodno pitanje</a:t>
            </a:r>
          </a:p>
        </p:txBody>
      </p:sp>
    </p:spTree>
    <p:extLst>
      <p:ext uri="{BB962C8B-B14F-4D97-AF65-F5344CB8AC3E}">
        <p14:creationId xmlns:p14="http://schemas.microsoft.com/office/powerpoint/2010/main" val="22506136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Tužbe protiv države članice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Na zahtjev Europske komisije ili druge države članice</a:t>
            </a:r>
          </a:p>
          <a:p>
            <a:r>
              <a:rPr lang="hr-HR"/>
              <a:t>Ako neka država članica krši neku obvezu utemeljenu na europskom pravu</a:t>
            </a:r>
          </a:p>
          <a:p>
            <a:r>
              <a:rPr lang="hr-HR"/>
              <a:t>Odlučuje Europski sud</a:t>
            </a:r>
          </a:p>
          <a:p>
            <a:r>
              <a:rPr lang="hr-HR"/>
              <a:t>Postupak pred Europski sudom pokreće se nakon neuspješne upravne faze postupka</a:t>
            </a:r>
          </a:p>
        </p:txBody>
      </p:sp>
    </p:spTree>
    <p:extLst>
      <p:ext uri="{BB962C8B-B14F-4D97-AF65-F5344CB8AC3E}">
        <p14:creationId xmlns:p14="http://schemas.microsoft.com/office/powerpoint/2010/main" val="32475845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Što predstavlja povredu?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2800" smtClean="0"/>
              <a:t>“država članica propustila ispuniti obvezu utemeljenu na Ugovorima”</a:t>
            </a:r>
          </a:p>
          <a:p>
            <a:pPr eaLnBrk="1" hangingPunct="1">
              <a:defRPr/>
            </a:pPr>
            <a:r>
              <a:rPr lang="hr-HR" sz="2800" smtClean="0"/>
              <a:t>povreda obveze sadržane u Ugovorima (izuzev zajedničke sigurnosne i vanjske politike)</a:t>
            </a:r>
          </a:p>
          <a:p>
            <a:pPr eaLnBrk="1" hangingPunct="1">
              <a:defRPr/>
            </a:pPr>
            <a:r>
              <a:rPr lang="hr-HR" sz="2800" smtClean="0"/>
              <a:t>Povreda obveze sadržane u zakonodavstvu Unije koje je doneseno na temelju Ugovora</a:t>
            </a:r>
          </a:p>
          <a:p>
            <a:pPr eaLnBrk="1" hangingPunct="1">
              <a:defRPr/>
            </a:pPr>
            <a:r>
              <a:rPr lang="hr-HR" sz="2800" smtClean="0"/>
              <a:t>Povreda ugovora zaključenog između Unije i neke druge države/država</a:t>
            </a:r>
          </a:p>
          <a:p>
            <a:pPr eaLnBrk="1" hangingPunct="1">
              <a:defRPr/>
            </a:pPr>
            <a:endParaRPr lang="hr-HR" sz="2800" smtClean="0"/>
          </a:p>
        </p:txBody>
      </p:sp>
    </p:spTree>
    <p:extLst>
      <p:ext uri="{BB962C8B-B14F-4D97-AF65-F5344CB8AC3E}">
        <p14:creationId xmlns:p14="http://schemas.microsoft.com/office/powerpoint/2010/main" val="8499597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4000" smtClean="0"/>
              <a:t>Tužbe jedne države članice protiv druge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z="2400" smtClean="0"/>
              <a:t>Država članica koja smatra da je druga država članica propustila ispuniti obvezu predviđenu ovim Ugovorima može predmet podnijeti Sudu EU.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400" smtClean="0"/>
              <a:t>Prije nego što država članica podnese tužbu protiv druge države članice zbog navodne povrede obveze iz ovih Ugovora, podnijet će predmet Komisiji.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400" smtClean="0"/>
              <a:t>Komisija će donijeti obrazloženo mišljenje pošto svaka od država u pitanju dobije priliku podnijeti, usmeno i pisano, obranu i svoje primjedbe na navode druge strane.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400" smtClean="0"/>
              <a:t>Ako Komisija ne donese obrazloženo mišljenje u roku od tri mjeseca od kada joj je stvar podnesena, nedostatak takvog mišljenja neće spriječiti da se predmet podnese Europskom sudu.</a:t>
            </a:r>
          </a:p>
        </p:txBody>
      </p:sp>
    </p:spTree>
    <p:extLst>
      <p:ext uri="{BB962C8B-B14F-4D97-AF65-F5344CB8AC3E}">
        <p14:creationId xmlns:p14="http://schemas.microsoft.com/office/powerpoint/2010/main" val="410853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Europsko pravo u užem smislu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/>
            <a:r>
              <a:rPr lang="hr-HR">
                <a:effectLst/>
              </a:rPr>
              <a:t>pravo Europske unije (kao jedne od međudržavnih organizacija koje postoje na području Europe)</a:t>
            </a:r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>
                <a:effectLst/>
              </a:rPr>
              <a:t>razlika EU od drugih međunarodnih organizacija</a:t>
            </a:r>
          </a:p>
          <a:p>
            <a:pPr>
              <a:buFont typeface="Wingdings" pitchFamily="2" charset="2"/>
              <a:buAutoNum type="arabicPeriod"/>
            </a:pPr>
            <a:r>
              <a:rPr lang="hr-HR">
                <a:effectLst/>
              </a:rPr>
              <a:t>većinsko odlučivanje (odluka obvezuje i državu koja se protivila njenom donošenju)</a:t>
            </a:r>
          </a:p>
          <a:p>
            <a:pPr>
              <a:buFont typeface="Wingdings" pitchFamily="2" charset="2"/>
              <a:buAutoNum type="arabicPeriod"/>
            </a:pPr>
            <a:r>
              <a:rPr lang="hr-HR">
                <a:effectLst/>
              </a:rPr>
              <a:t>izravan učinak prava</a:t>
            </a:r>
          </a:p>
          <a:p>
            <a:pPr>
              <a:buFont typeface="Wingdings" pitchFamily="2" charset="2"/>
              <a:buAutoNum type="arabicPeriod"/>
            </a:pPr>
            <a:r>
              <a:rPr lang="hr-HR">
                <a:effectLst/>
              </a:rPr>
              <a:t>nadređenost prava</a:t>
            </a:r>
          </a:p>
        </p:txBody>
      </p:sp>
    </p:spTree>
    <p:extLst>
      <p:ext uri="{BB962C8B-B14F-4D97-AF65-F5344CB8AC3E}">
        <p14:creationId xmlns:p14="http://schemas.microsoft.com/office/powerpoint/2010/main" val="54890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2209800"/>
          </a:xfrm>
        </p:spPr>
        <p:txBody>
          <a:bodyPr/>
          <a:lstStyle/>
          <a:p>
            <a:pPr algn="ctr"/>
            <a:r>
              <a:rPr lang="hr-HR" b="1"/>
              <a:t/>
            </a:r>
            <a:br>
              <a:rPr lang="hr-HR" b="1"/>
            </a:br>
            <a:r>
              <a:rPr lang="hr-HR" b="1"/>
              <a:t>Sudski nadzor </a:t>
            </a:r>
            <a:br>
              <a:rPr lang="hr-HR" b="1"/>
            </a:br>
            <a:r>
              <a:rPr lang="hr-HR" b="1"/>
              <a:t>zakonitosti akata Unije</a:t>
            </a:r>
          </a:p>
        </p:txBody>
      </p:sp>
    </p:spTree>
    <p:extLst>
      <p:ext uri="{BB962C8B-B14F-4D97-AF65-F5344CB8AC3E}">
        <p14:creationId xmlns:p14="http://schemas.microsoft.com/office/powerpoint/2010/main" val="21264925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Kontrola zakonitosti akata Unije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054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hr-HR"/>
              <a:t>Nadležan je Europski sud (ES)</a:t>
            </a:r>
          </a:p>
          <a:p>
            <a:pPr marL="990600" lvl="1" indent="-533400">
              <a:lnSpc>
                <a:spcPct val="90000"/>
              </a:lnSpc>
            </a:pPr>
            <a:r>
              <a:rPr lang="hr-HR"/>
              <a:t>poput upravnog i ustavnog suda </a:t>
            </a:r>
          </a:p>
          <a:p>
            <a:pPr marL="990600" lvl="1" indent="-533400">
              <a:lnSpc>
                <a:spcPct val="90000"/>
              </a:lnSpc>
            </a:pPr>
            <a:r>
              <a:rPr lang="hr-HR"/>
              <a:t>kontrolira i opće i pojedinačne akte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hr-HR"/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hr-HR"/>
              <a:t>Dvije vrste postupaka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hr-HR"/>
              <a:t>izravne tužbe (izravno pobijanje) - ES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hr-HR"/>
              <a:t>nadzor posrednim putem (neizravno pobijanje) – pred ES ili nacionalnim sudom</a:t>
            </a:r>
          </a:p>
          <a:p>
            <a:pPr marL="1371600" lvl="2" indent="-457200">
              <a:lnSpc>
                <a:spcPct val="90000"/>
              </a:lnSpc>
              <a:buFontTx/>
              <a:buChar char="-"/>
            </a:pPr>
            <a:r>
              <a:rPr lang="hr-HR"/>
              <a:t>ako pred nacionalnim sudom – mora uputiti prethodno pitanje Europskom sudu</a:t>
            </a:r>
          </a:p>
        </p:txBody>
      </p:sp>
    </p:spTree>
    <p:extLst>
      <p:ext uri="{BB962C8B-B14F-4D97-AF65-F5344CB8AC3E}">
        <p14:creationId xmlns:p14="http://schemas.microsoft.com/office/powerpoint/2010/main" val="28947329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Temeljna pitanja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r-HR"/>
              <a:t>Protiv čega se podnosi tužba – akti koji su predmet nadzora </a:t>
            </a:r>
          </a:p>
          <a:p>
            <a:pPr marL="990600" lvl="1" indent="-533400">
              <a:lnSpc>
                <a:spcPct val="90000"/>
              </a:lnSpc>
              <a:buFontTx/>
              <a:buChar char="-"/>
            </a:pPr>
            <a:r>
              <a:rPr lang="hr-HR"/>
              <a:t>i pojedinačni i opći akti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r-HR"/>
              <a:t>Tko može biti tuženi - donositelji akata koji su predmet nadzora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r-HR"/>
              <a:t>Tko može biti tužitelj – ovlaštenici za podnošenje tužbe za poništenje akta</a:t>
            </a:r>
          </a:p>
          <a:p>
            <a:pPr marL="990600" lvl="1" indent="-533400">
              <a:lnSpc>
                <a:spcPct val="90000"/>
              </a:lnSpc>
            </a:pPr>
            <a:r>
              <a:rPr lang="hr-HR"/>
              <a:t>Povlašteni</a:t>
            </a:r>
          </a:p>
          <a:p>
            <a:pPr marL="990600" lvl="1" indent="-533400">
              <a:lnSpc>
                <a:spcPct val="90000"/>
              </a:lnSpc>
            </a:pPr>
            <a:r>
              <a:rPr lang="hr-HR"/>
              <a:t>Nepovlašteni</a:t>
            </a:r>
          </a:p>
        </p:txBody>
      </p:sp>
    </p:spTree>
    <p:extLst>
      <p:ext uri="{BB962C8B-B14F-4D97-AF65-F5344CB8AC3E}">
        <p14:creationId xmlns:p14="http://schemas.microsoft.com/office/powerpoint/2010/main" val="9079782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01000" cy="1066800"/>
          </a:xfrm>
        </p:spPr>
        <p:txBody>
          <a:bodyPr/>
          <a:lstStyle/>
          <a:p>
            <a:r>
              <a:rPr lang="hr-HR" sz="3200"/>
              <a:t>Akti koji su predmet sudskog nadzora – nadležnost </a:t>
            </a:r>
            <a:r>
              <a:rPr lang="hr-HR" sz="3200" i="1"/>
              <a:t>ratione materiae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hr-HR" sz="2800"/>
              <a:t>Čl. 263. Ugovora o funkcioniranju EU (bivši čl. 230. Ugovora o EZ)</a:t>
            </a:r>
          </a:p>
          <a:p>
            <a:pPr>
              <a:lnSpc>
                <a:spcPct val="90000"/>
              </a:lnSpc>
            </a:pPr>
            <a:r>
              <a:rPr lang="hr-HR" sz="2800"/>
              <a:t>Sud EU nadzire zakonitost zakonodavnih akata, akata Vijeća, Komisije i Europske središnje banke, osim preporuka i mišljenja, te akata Europskog parlamenta i Europskog vijeća koji su usvojeni s namjerom da proizvode pravne učinke prema trećima. Sud također nadzire zakonitost akata tijela, ureda ili agencija Unije koji su usvojeni s namjerom da proizvode pravne učinke prema trećima.</a:t>
            </a:r>
          </a:p>
        </p:txBody>
      </p:sp>
    </p:spTree>
    <p:extLst>
      <p:ext uri="{BB962C8B-B14F-4D97-AF65-F5344CB8AC3E}">
        <p14:creationId xmlns:p14="http://schemas.microsoft.com/office/powerpoint/2010/main" val="36761370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Koje vrste akata podliježu nadzoru?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hr-HR" sz="2400"/>
              <a:t>Zakonodavni akti</a:t>
            </a:r>
          </a:p>
          <a:p>
            <a:r>
              <a:rPr lang="hr-HR" sz="2400"/>
              <a:t>Svi akti osim preporuka i mišljenja</a:t>
            </a:r>
          </a:p>
          <a:p>
            <a:r>
              <a:rPr lang="hr-HR" sz="2400"/>
              <a:t>Akti koji su namijenjeni da proizvode pravni učinak prema trećima</a:t>
            </a:r>
          </a:p>
          <a:p>
            <a:endParaRPr lang="hr-HR" sz="2400"/>
          </a:p>
        </p:txBody>
      </p:sp>
      <p:sp>
        <p:nvSpPr>
          <p:cNvPr id="2222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95400"/>
            <a:ext cx="3810000" cy="5334000"/>
          </a:xfrm>
        </p:spPr>
        <p:txBody>
          <a:bodyPr/>
          <a:lstStyle/>
          <a:p>
            <a:r>
              <a:rPr lang="hr-HR" sz="2400"/>
              <a:t>Koje vrste akata se mogu usvojiti temeljem Ugovora?</a:t>
            </a:r>
          </a:p>
          <a:p>
            <a:pPr lvl="1"/>
            <a:r>
              <a:rPr lang="hr-HR" sz="2000"/>
              <a:t>Uredbe</a:t>
            </a:r>
          </a:p>
          <a:p>
            <a:pPr lvl="1"/>
            <a:r>
              <a:rPr lang="hr-HR" sz="2000"/>
              <a:t>Direktive</a:t>
            </a:r>
          </a:p>
          <a:p>
            <a:pPr lvl="1"/>
            <a:r>
              <a:rPr lang="hr-HR" sz="2000"/>
              <a:t>Odluke</a:t>
            </a:r>
          </a:p>
          <a:p>
            <a:pPr lvl="1"/>
            <a:r>
              <a:rPr lang="hr-HR" sz="2000">
                <a:solidFill>
                  <a:schemeClr val="bg2"/>
                </a:solidFill>
              </a:rPr>
              <a:t>Mišljenja</a:t>
            </a:r>
          </a:p>
          <a:p>
            <a:pPr lvl="1"/>
            <a:r>
              <a:rPr lang="hr-HR" sz="2000">
                <a:solidFill>
                  <a:schemeClr val="bg2"/>
                </a:solidFill>
              </a:rPr>
              <a:t>Preporuke</a:t>
            </a:r>
          </a:p>
          <a:p>
            <a:pPr lvl="1">
              <a:buFontTx/>
              <a:buNone/>
            </a:pPr>
            <a:r>
              <a:rPr lang="hr-HR" sz="2000"/>
              <a:t>Akti </a:t>
            </a:r>
            <a:r>
              <a:rPr lang="hr-HR" sz="2000" i="1"/>
              <a:t>sui generis</a:t>
            </a:r>
            <a:r>
              <a:rPr lang="hr-HR" sz="2000"/>
              <a:t> – koji ne potpadaju pod gore navedene akte predviđene Ugovorom mogu se usvajati samo u osobitim okolnostima (podliježu nadzoru)</a:t>
            </a:r>
            <a:endParaRPr lang="hr-HR" sz="2000">
              <a:solidFill>
                <a:schemeClr val="bg2"/>
              </a:solidFill>
            </a:endParaRPr>
          </a:p>
        </p:txBody>
      </p:sp>
      <p:sp>
        <p:nvSpPr>
          <p:cNvPr id="222213" name="Line 5"/>
          <p:cNvSpPr>
            <a:spLocks noChangeShapeType="1"/>
          </p:cNvSpPr>
          <p:nvPr/>
        </p:nvSpPr>
        <p:spPr bwMode="auto">
          <a:xfrm>
            <a:off x="4648200" y="42672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11407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Razlozi za pobijanje akata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Čl. 263. st. 2. UFEU</a:t>
            </a:r>
          </a:p>
          <a:p>
            <a:pPr lvl="1"/>
            <a:r>
              <a:rPr lang="hr-HR"/>
              <a:t>Nenadležnost</a:t>
            </a:r>
          </a:p>
          <a:p>
            <a:pPr lvl="1"/>
            <a:r>
              <a:rPr lang="hr-HR"/>
              <a:t>Povreda bitnog procesnog zahtjeva</a:t>
            </a:r>
          </a:p>
          <a:p>
            <a:pPr lvl="1"/>
            <a:r>
              <a:rPr lang="hr-HR"/>
              <a:t>Povreda Ugovora ili bilo kojeg drugog pravnog pravila koje se odnosi na njihovu primjenu</a:t>
            </a:r>
          </a:p>
          <a:p>
            <a:pPr lvl="1"/>
            <a:r>
              <a:rPr lang="hr-HR"/>
              <a:t>Zloupotreba ovlasti</a:t>
            </a:r>
          </a:p>
          <a:p>
            <a:pPr>
              <a:buFontTx/>
              <a:buNone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43341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Nenadležnost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/>
              <a:t>Načelo zakonitosti uprave</a:t>
            </a:r>
          </a:p>
          <a:p>
            <a:pPr>
              <a:lnSpc>
                <a:spcPct val="90000"/>
              </a:lnSpc>
            </a:pPr>
            <a:r>
              <a:rPr lang="hr-HR"/>
              <a:t>Unija nema “urođene” ovlasti</a:t>
            </a:r>
          </a:p>
          <a:p>
            <a:pPr>
              <a:lnSpc>
                <a:spcPct val="90000"/>
              </a:lnSpc>
            </a:pPr>
            <a:r>
              <a:rPr lang="hr-HR"/>
              <a:t>Za svaki akt Unija mora uputiti na pravnu osnovu iz Ugovora ili nekog drugog akta koji se temelji na Ugovoru</a:t>
            </a:r>
          </a:p>
          <a:p>
            <a:pPr>
              <a:lnSpc>
                <a:spcPct val="90000"/>
              </a:lnSpc>
            </a:pPr>
            <a:r>
              <a:rPr lang="hr-HR"/>
              <a:t>Ultra vires – engl. pravo</a:t>
            </a:r>
          </a:p>
          <a:p>
            <a:pPr>
              <a:lnSpc>
                <a:spcPct val="90000"/>
              </a:lnSpc>
            </a:pPr>
            <a:r>
              <a:rPr lang="hr-HR"/>
              <a:t>U praksi je teško dokazati da je Unija donijela neki akt za koji nije bila nadležna (načelo implicitnih ovlasti)</a:t>
            </a:r>
          </a:p>
        </p:txBody>
      </p:sp>
    </p:spTree>
    <p:extLst>
      <p:ext uri="{BB962C8B-B14F-4D97-AF65-F5344CB8AC3E}">
        <p14:creationId xmlns:p14="http://schemas.microsoft.com/office/powerpoint/2010/main" val="4604691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Povreda bitnih postupovnih zahtjeva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Što je to bitna povreda?</a:t>
            </a:r>
          </a:p>
          <a:p>
            <a:pPr lvl="1"/>
            <a:r>
              <a:rPr lang="hr-HR"/>
              <a:t>Ako nepoštivanje postupovne odredbe može utjecati na odluku (rješenje stvari)</a:t>
            </a:r>
          </a:p>
          <a:p>
            <a:pPr lvl="1"/>
            <a:r>
              <a:rPr lang="hr-HR"/>
              <a:t>Koja dovodi u pitanje pravičnost postupka, neovisno o tome da li utječu na sadržaj akta (rješenje stvari)</a:t>
            </a:r>
          </a:p>
          <a:p>
            <a:pPr lvl="2"/>
            <a:r>
              <a:rPr lang="hr-HR"/>
              <a:t>Zahtjev navođenja obrazloženja</a:t>
            </a:r>
          </a:p>
          <a:p>
            <a:pPr lvl="2"/>
            <a:r>
              <a:rPr lang="hr-HR"/>
              <a:t>Zahtjev omogućavanja saslušanja</a:t>
            </a:r>
          </a:p>
          <a:p>
            <a:pPr lvl="2"/>
            <a:r>
              <a:rPr lang="hr-HR"/>
              <a:t>Zahtjev pribavljanja suglasnosti ili konzultiranja (ako to propisuje norma) itd.</a:t>
            </a:r>
          </a:p>
        </p:txBody>
      </p:sp>
    </p:spTree>
    <p:extLst>
      <p:ext uri="{BB962C8B-B14F-4D97-AF65-F5344CB8AC3E}">
        <p14:creationId xmlns:p14="http://schemas.microsoft.com/office/powerpoint/2010/main" val="13537243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81000"/>
            <a:ext cx="8058150" cy="1031875"/>
          </a:xfrm>
        </p:spPr>
        <p:txBody>
          <a:bodyPr/>
          <a:lstStyle/>
          <a:p>
            <a:r>
              <a:rPr lang="hr-HR" sz="3200"/>
              <a:t>Povreda ugovora ili bilo kojeg pravnog pravila koji se odnosi na njegovu primjenu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773987" cy="4537075"/>
          </a:xfrm>
        </p:spPr>
        <p:txBody>
          <a:bodyPr/>
          <a:lstStyle/>
          <a:p>
            <a:r>
              <a:rPr lang="hr-HR" sz="2800"/>
              <a:t>Mogući izvori pravila koji se odnose na primjenu Ugovora:</a:t>
            </a:r>
          </a:p>
          <a:p>
            <a:pPr lvl="1"/>
            <a:r>
              <a:rPr lang="hr-HR" sz="2400"/>
              <a:t>Akti Unije</a:t>
            </a:r>
          </a:p>
          <a:p>
            <a:pPr lvl="1"/>
            <a:r>
              <a:rPr lang="hr-HR" sz="2400"/>
              <a:t>Supsidijarne konvencije (ako su dio prava Unije)</a:t>
            </a:r>
          </a:p>
          <a:p>
            <a:pPr lvl="1"/>
            <a:r>
              <a:rPr lang="hr-HR" sz="2400"/>
              <a:t>Akti predstavnika država članica (ako su pravno obvezujući)</a:t>
            </a:r>
          </a:p>
          <a:p>
            <a:pPr lvl="1"/>
            <a:r>
              <a:rPr lang="hr-HR" sz="2400"/>
              <a:t>Ugovori s trećim zemljama koji su obvezujući za Uniju</a:t>
            </a:r>
          </a:p>
          <a:p>
            <a:pPr lvl="1"/>
            <a:r>
              <a:rPr lang="hr-HR" sz="2400"/>
              <a:t>Opća načela prava Unije</a:t>
            </a:r>
          </a:p>
          <a:p>
            <a:pPr lvl="1"/>
            <a:r>
              <a:rPr lang="hr-HR" sz="2400"/>
              <a:t>Međunarodno pravo</a:t>
            </a:r>
          </a:p>
        </p:txBody>
      </p:sp>
    </p:spTree>
    <p:extLst>
      <p:ext uri="{BB962C8B-B14F-4D97-AF65-F5344CB8AC3E}">
        <p14:creationId xmlns:p14="http://schemas.microsoft.com/office/powerpoint/2010/main" val="36244211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Zlouporaba ovlasti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Da li poništiti akt koji bi jednako glasio i da njegov donositelj nije nastojao ostvariti nelegitiman cilj?</a:t>
            </a:r>
          </a:p>
          <a:p>
            <a:r>
              <a:rPr lang="hr-HR"/>
              <a:t>čak i ako se među ciljevima nalazi i neki neispravan, odluka neće zbog tog razloga uključivati zlouporabu ovlasti ukoliko taj razlog ne utječe štetno na osnovni cilj</a:t>
            </a:r>
          </a:p>
        </p:txBody>
      </p:sp>
    </p:spTree>
    <p:extLst>
      <p:ext uri="{BB962C8B-B14F-4D97-AF65-F5344CB8AC3E}">
        <p14:creationId xmlns:p14="http://schemas.microsoft.com/office/powerpoint/2010/main" val="2554707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Europsko </a:t>
            </a:r>
            <a:r>
              <a:rPr lang="hr-HR" u="sng"/>
              <a:t>upravno</a:t>
            </a:r>
            <a:r>
              <a:rPr lang="hr-HR"/>
              <a:t> pravo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/>
            <a:r>
              <a:rPr lang="hr-HR">
                <a:effectLst/>
              </a:rPr>
              <a:t>Složenost europskog upravnog prava u odnosu na upravno pravo država članica EU (domaće, nacionalno upravno pravo)</a:t>
            </a:r>
          </a:p>
        </p:txBody>
      </p:sp>
      <p:sp>
        <p:nvSpPr>
          <p:cNvPr id="206863" name="Rectangle 1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28775"/>
            <a:ext cx="4038600" cy="4752975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r-HR">
                <a:effectLst/>
              </a:rPr>
              <a:t>Složena struktura europske uprave</a:t>
            </a:r>
          </a:p>
          <a:p>
            <a:pPr marL="914400" lvl="1" indent="-457200">
              <a:lnSpc>
                <a:spcPct val="90000"/>
              </a:lnSpc>
            </a:pPr>
            <a:r>
              <a:rPr lang="hr-HR" sz="2000">
                <a:effectLst/>
              </a:rPr>
              <a:t>direktna (izravna) provedba europskog prava = putem europskih institucija (tijela, agencija)</a:t>
            </a:r>
          </a:p>
          <a:p>
            <a:pPr marL="914400" lvl="1" indent="-457200">
              <a:lnSpc>
                <a:spcPct val="90000"/>
              </a:lnSpc>
            </a:pPr>
            <a:r>
              <a:rPr lang="hr-HR" sz="2000">
                <a:effectLst/>
              </a:rPr>
              <a:t>neizravna (posredna) provedba europskog prava = putem nacionalnih tijela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r-HR">
                <a:effectLst/>
              </a:rPr>
              <a:t>Trostran odnos između građana, europske uprave i nacionalnih uprava</a:t>
            </a:r>
          </a:p>
        </p:txBody>
      </p:sp>
    </p:spTree>
    <p:extLst>
      <p:ext uri="{BB962C8B-B14F-4D97-AF65-F5344CB8AC3E}">
        <p14:creationId xmlns:p14="http://schemas.microsoft.com/office/powerpoint/2010/main" val="115098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Povlašteni tužitelji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z="2800"/>
              <a:t>Čl. 263. st. 2. Ugovora o funkcioniranju EU (UFEU)</a:t>
            </a:r>
          </a:p>
          <a:p>
            <a:pPr lvl="1">
              <a:lnSpc>
                <a:spcPct val="90000"/>
              </a:lnSpc>
            </a:pPr>
            <a:r>
              <a:rPr lang="hr-HR" sz="2400"/>
              <a:t>države članice </a:t>
            </a:r>
          </a:p>
          <a:p>
            <a:pPr lvl="1">
              <a:lnSpc>
                <a:spcPct val="90000"/>
              </a:lnSpc>
            </a:pPr>
            <a:r>
              <a:rPr lang="hr-HR" sz="2400"/>
              <a:t>Europski parlament </a:t>
            </a:r>
          </a:p>
          <a:p>
            <a:pPr lvl="1">
              <a:lnSpc>
                <a:spcPct val="90000"/>
              </a:lnSpc>
            </a:pPr>
            <a:r>
              <a:rPr lang="hr-HR" sz="2400"/>
              <a:t>Vijeće</a:t>
            </a:r>
          </a:p>
          <a:p>
            <a:pPr lvl="1">
              <a:lnSpc>
                <a:spcPct val="90000"/>
              </a:lnSpc>
            </a:pPr>
            <a:r>
              <a:rPr lang="hr-HR" sz="2400"/>
              <a:t>Komisija</a:t>
            </a:r>
          </a:p>
          <a:p>
            <a:pPr lvl="1">
              <a:lnSpc>
                <a:spcPct val="90000"/>
              </a:lnSpc>
            </a:pPr>
            <a:endParaRPr lang="hr-HR" sz="2400"/>
          </a:p>
          <a:p>
            <a:pPr lvl="1">
              <a:lnSpc>
                <a:spcPct val="90000"/>
              </a:lnSpc>
            </a:pPr>
            <a:r>
              <a:rPr lang="hr-HR" sz="2400"/>
              <a:t>uvijek imaju </a:t>
            </a:r>
            <a:r>
              <a:rPr lang="hr-HR" sz="2400" i="1"/>
              <a:t>locus standi</a:t>
            </a:r>
            <a:r>
              <a:rPr lang="hr-HR" sz="2400"/>
              <a:t> (procesnu legitimaciju) pobijati bilo koji akt koji podliježe nadzoru, čak i akt koji nije njima upućen, nego nekom drugu</a:t>
            </a:r>
          </a:p>
          <a:p>
            <a:pPr lvl="1">
              <a:lnSpc>
                <a:spcPct val="90000"/>
              </a:lnSpc>
            </a:pPr>
            <a:r>
              <a:rPr lang="hr-HR" sz="2400"/>
              <a:t>njih se tiče svaki akt Unije </a:t>
            </a:r>
          </a:p>
          <a:p>
            <a:pPr lvl="1">
              <a:lnSpc>
                <a:spcPct val="90000"/>
              </a:lnSpc>
            </a:pPr>
            <a:endParaRPr lang="hr-HR" sz="2400"/>
          </a:p>
        </p:txBody>
      </p:sp>
    </p:spTree>
    <p:extLst>
      <p:ext uri="{BB962C8B-B14F-4D97-AF65-F5344CB8AC3E}">
        <p14:creationId xmlns:p14="http://schemas.microsoft.com/office/powerpoint/2010/main" val="36764050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Polupovlašteni tužitelji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Čl. 263. st. 3. UFEU</a:t>
            </a:r>
          </a:p>
          <a:p>
            <a:r>
              <a:rPr lang="hr-HR"/>
              <a:t>Revizorski sud</a:t>
            </a:r>
          </a:p>
          <a:p>
            <a:r>
              <a:rPr lang="hr-HR"/>
              <a:t>Europska središnja banka </a:t>
            </a:r>
          </a:p>
          <a:p>
            <a:r>
              <a:rPr lang="hr-HR"/>
              <a:t>Odbor regija </a:t>
            </a:r>
          </a:p>
          <a:p>
            <a:pPr lvl="1">
              <a:buFontTx/>
              <a:buChar char="-"/>
            </a:pPr>
            <a:r>
              <a:rPr lang="hr-HR"/>
              <a:t>mogu pokrenuti postupak u svrhu zaštite svojih ovlasti</a:t>
            </a:r>
          </a:p>
          <a:p>
            <a:pPr>
              <a:buFontTx/>
              <a:buChar char="-"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73651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Nepovlašteni tužitelji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/>
              <a:t>Mogu pokrenuti postupak u tri slučaja:</a:t>
            </a:r>
          </a:p>
          <a:p>
            <a:pPr lvl="1">
              <a:lnSpc>
                <a:spcPct val="90000"/>
              </a:lnSpc>
            </a:pPr>
            <a:r>
              <a:rPr lang="hr-HR"/>
              <a:t>Protiv akta koji je njima upućen (adresat)</a:t>
            </a:r>
          </a:p>
          <a:p>
            <a:pPr lvl="1">
              <a:lnSpc>
                <a:spcPct val="90000"/>
              </a:lnSpc>
            </a:pPr>
            <a:r>
              <a:rPr lang="hr-HR"/>
              <a:t>Protiv akta koji je od </a:t>
            </a:r>
            <a:r>
              <a:rPr lang="hr-HR" u="sng"/>
              <a:t>izravnog</a:t>
            </a:r>
            <a:r>
              <a:rPr lang="hr-HR"/>
              <a:t> i </a:t>
            </a:r>
            <a:r>
              <a:rPr lang="hr-HR" u="sng"/>
              <a:t>pojedinačnog interesa</a:t>
            </a:r>
            <a:r>
              <a:rPr lang="hr-HR"/>
              <a:t> za njih (</a:t>
            </a:r>
            <a:r>
              <a:rPr lang="hr-HR" i="1"/>
              <a:t>de facto</a:t>
            </a:r>
            <a:r>
              <a:rPr lang="hr-HR"/>
              <a:t> adresat)</a:t>
            </a:r>
          </a:p>
          <a:p>
            <a:pPr lvl="1">
              <a:lnSpc>
                <a:spcPct val="90000"/>
              </a:lnSpc>
            </a:pPr>
            <a:r>
              <a:rPr lang="hr-HR"/>
              <a:t>Protiv regulatornog akta koji je od izravnog interesa za njih i koji ne zahtijeva provedbene mjere </a:t>
            </a:r>
          </a:p>
          <a:p>
            <a:pPr lvl="2">
              <a:lnSpc>
                <a:spcPct val="90000"/>
              </a:lnSpc>
            </a:pPr>
            <a:r>
              <a:rPr lang="hr-HR"/>
              <a:t>Uvedeno Ugovorom o funkcioniranju EU – popunjena praznina koja izašla na vidjelo u predmetu UPA</a:t>
            </a:r>
          </a:p>
        </p:txBody>
      </p:sp>
    </p:spTree>
    <p:extLst>
      <p:ext uri="{BB962C8B-B14F-4D97-AF65-F5344CB8AC3E}">
        <p14:creationId xmlns:p14="http://schemas.microsoft.com/office/powerpoint/2010/main" val="31442912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2209800"/>
          </a:xfrm>
        </p:spPr>
        <p:txBody>
          <a:bodyPr/>
          <a:lstStyle/>
          <a:p>
            <a:pPr algn="ctr"/>
            <a:r>
              <a:rPr lang="hr-HR" sz="3600" b="1" dirty="0"/>
              <a:t/>
            </a:r>
            <a:br>
              <a:rPr lang="hr-HR" sz="3600" b="1" dirty="0"/>
            </a:br>
            <a:r>
              <a:rPr lang="hr-HR" sz="3600" b="1" dirty="0"/>
              <a:t>Građanstvo </a:t>
            </a:r>
            <a:r>
              <a:rPr lang="hr-HR" sz="3600" b="1" dirty="0" smtClean="0"/>
              <a:t>EU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15188189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Pojmovi 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EU citizenship</a:t>
            </a:r>
          </a:p>
          <a:p>
            <a:r>
              <a:rPr lang="hr-HR"/>
              <a:t>Državljanstvo ili građanstvo?</a:t>
            </a:r>
          </a:p>
          <a:p>
            <a:r>
              <a:rPr lang="hr-HR"/>
              <a:t>EU nije država</a:t>
            </a:r>
          </a:p>
          <a:p>
            <a:r>
              <a:rPr lang="hr-HR"/>
              <a:t>Međutim građanstvo/državljanstvo EU proizlazi iz državljanstva neke od država članica EU</a:t>
            </a:r>
          </a:p>
          <a:p>
            <a:r>
              <a:rPr lang="hr-HR"/>
              <a:t>Još uvijek nije objavljen službeni prijevod Osnivačkih ugovora…</a:t>
            </a:r>
          </a:p>
        </p:txBody>
      </p:sp>
    </p:spTree>
    <p:extLst>
      <p:ext uri="{BB962C8B-B14F-4D97-AF65-F5344CB8AC3E}">
        <p14:creationId xmlns:p14="http://schemas.microsoft.com/office/powerpoint/2010/main" val="35204382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Uspostavljanje građanstva EU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/>
              <a:t>Ugovorom o EU iz Maastrichta (1993.) ustanovljava se građanstvo Unije</a:t>
            </a:r>
          </a:p>
          <a:p>
            <a:pPr>
              <a:lnSpc>
                <a:spcPct val="90000"/>
              </a:lnSpc>
            </a:pPr>
            <a:r>
              <a:rPr lang="hr-HR"/>
              <a:t>Svaka osoba koja ima državljanstvo neke države članice je građanin Unije</a:t>
            </a:r>
          </a:p>
          <a:p>
            <a:pPr>
              <a:lnSpc>
                <a:spcPct val="90000"/>
              </a:lnSpc>
            </a:pPr>
            <a:r>
              <a:rPr lang="hr-HR"/>
              <a:t>Građanstvo Unije dopunjuje ali ne zamjenjuje državljanstvo država članica</a:t>
            </a:r>
          </a:p>
          <a:p>
            <a:pPr>
              <a:lnSpc>
                <a:spcPct val="90000"/>
              </a:lnSpc>
            </a:pPr>
            <a:r>
              <a:rPr lang="hr-HR"/>
              <a:t>Građani Unije uživaju prava koja im dodjeljuje Ugovor i podvrgnuti su obvezama koje im Ugovor postavlja</a:t>
            </a:r>
          </a:p>
        </p:txBody>
      </p:sp>
    </p:spTree>
    <p:extLst>
      <p:ext uri="{BB962C8B-B14F-4D97-AF65-F5344CB8AC3E}">
        <p14:creationId xmlns:p14="http://schemas.microsoft.com/office/powerpoint/2010/main" val="8712692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Karakteristika europskog građanstva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sz="2800"/>
              <a:t>Nedostatak samostalnosti</a:t>
            </a:r>
          </a:p>
          <a:p>
            <a:pPr>
              <a:lnSpc>
                <a:spcPct val="80000"/>
              </a:lnSpc>
            </a:pPr>
            <a:r>
              <a:rPr lang="hr-HR" sz="2800"/>
              <a:t>Države članice same određuju tko su njezini državljani, a ne EU!</a:t>
            </a:r>
          </a:p>
          <a:p>
            <a:pPr>
              <a:lnSpc>
                <a:spcPct val="80000"/>
              </a:lnSpc>
            </a:pPr>
            <a:r>
              <a:rPr lang="hr-HR" sz="2800"/>
              <a:t>Europsko građanstvo u potpunosti se temelji na nacionalnim zakonima koji propisuju pretpostavke za stjecanje državljanstva </a:t>
            </a:r>
          </a:p>
          <a:p>
            <a:pPr>
              <a:lnSpc>
                <a:spcPct val="80000"/>
              </a:lnSpc>
            </a:pPr>
            <a:r>
              <a:rPr lang="hr-HR" sz="2800"/>
              <a:t>Vjerojatnost da neka osoba postane građanin Unije ovisi o tome ispunjava li uvjete za stjecanje državljanstva neke države članice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sz="2800"/>
              <a:t>	(u pravilu će to biti ona država članica u kojoj osoba živi)</a:t>
            </a:r>
          </a:p>
        </p:txBody>
      </p:sp>
    </p:spTree>
    <p:extLst>
      <p:ext uri="{BB962C8B-B14F-4D97-AF65-F5344CB8AC3E}">
        <p14:creationId xmlns:p14="http://schemas.microsoft.com/office/powerpoint/2010/main" val="33867593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268413"/>
            <a:ext cx="7918450" cy="51133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400" smtClean="0"/>
              <a:t>Pravo ne biti diskriminiran po osnovi državljanstva</a:t>
            </a:r>
          </a:p>
          <a:p>
            <a:pPr>
              <a:lnSpc>
                <a:spcPct val="90000"/>
              </a:lnSpc>
            </a:pPr>
            <a:r>
              <a:rPr lang="hr-HR" sz="2400" smtClean="0"/>
              <a:t>Pravo slobodnog kretanja i boravka na teritoriju država članica EU </a:t>
            </a:r>
          </a:p>
          <a:p>
            <a:pPr>
              <a:lnSpc>
                <a:spcPct val="90000"/>
              </a:lnSpc>
            </a:pPr>
            <a:r>
              <a:rPr lang="hr-HR" sz="2400" smtClean="0"/>
              <a:t>Pravo birati i biti biran kao kandidat na izborima za Europski parlament, kao i na lokalnim izborima u državi članici u kojoj imaju prebivalište ili privremeni boravak, pod istim uvjetima kao i državljani te države članice</a:t>
            </a:r>
          </a:p>
          <a:p>
            <a:pPr>
              <a:lnSpc>
                <a:spcPct val="90000"/>
              </a:lnSpc>
            </a:pPr>
            <a:r>
              <a:rPr lang="hr-HR" sz="2400" smtClean="0"/>
              <a:t>Pravo na diplomatsku i konzularnu zaštitu u državi izvan EU </a:t>
            </a:r>
          </a:p>
          <a:p>
            <a:pPr>
              <a:lnSpc>
                <a:spcPct val="90000"/>
              </a:lnSpc>
            </a:pPr>
            <a:r>
              <a:rPr lang="hr-HR" sz="2400" smtClean="0"/>
              <a:t>Pravo na slanje predstavki Europskom parlamentu i pritužbi Europskom ombudsmanu</a:t>
            </a:r>
          </a:p>
          <a:p>
            <a:pPr>
              <a:lnSpc>
                <a:spcPct val="90000"/>
              </a:lnSpc>
            </a:pPr>
            <a:r>
              <a:rPr lang="hr-HR" sz="2400" smtClean="0"/>
              <a:t>Pravo na postavljanje pitanja i dobivanje odgovora od institucija EU na nekom od službenih jezika EU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81000"/>
            <a:ext cx="7986712" cy="744538"/>
          </a:xfrm>
        </p:spPr>
        <p:txBody>
          <a:bodyPr/>
          <a:lstStyle/>
          <a:p>
            <a:r>
              <a:rPr lang="hr-HR" smtClean="0"/>
              <a:t>Temeljna prava europskog građanina </a:t>
            </a:r>
          </a:p>
        </p:txBody>
      </p:sp>
    </p:spTree>
    <p:extLst>
      <p:ext uri="{BB962C8B-B14F-4D97-AF65-F5344CB8AC3E}">
        <p14:creationId xmlns:p14="http://schemas.microsoft.com/office/powerpoint/2010/main" val="41869232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Navedena prava ostvaruju se u skladu s uvjetima i ograničenjima određenim Ugovorima i mjerama koje su temeljem njih usvojene </a:t>
            </a:r>
          </a:p>
          <a:p>
            <a:r>
              <a:rPr lang="hr-HR" smtClean="0"/>
              <a:t>Prilikom pristupanja neke države EU - prijelazna razdoblja za slobodu kretanja 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Temeljna prava europskog građanina</a:t>
            </a:r>
          </a:p>
        </p:txBody>
      </p:sp>
    </p:spTree>
    <p:extLst>
      <p:ext uri="{BB962C8B-B14F-4D97-AF65-F5344CB8AC3E}">
        <p14:creationId xmlns:p14="http://schemas.microsoft.com/office/powerpoint/2010/main" val="37800407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z="2800" smtClean="0"/>
              <a:t>Povelja temeljnih prava (čl. 39. – 46.) – ponavlja temeljna prava iz Ugovora, ali dodaje i nova</a:t>
            </a:r>
          </a:p>
          <a:p>
            <a:r>
              <a:rPr lang="hr-HR" sz="2800" smtClean="0"/>
              <a:t>Osim toga neka prava se proširuju i na osobe koje imaju prebivalište ili privremeni boravak u nekoj od država članica EU, premda su državljani države koja nije članica EU</a:t>
            </a:r>
          </a:p>
          <a:p>
            <a:r>
              <a:rPr lang="hr-HR" sz="2800" smtClean="0"/>
              <a:t>Neka prava uživaju i pravne osobe koje imaju svoje sjedište u nekoj od država članica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Temeljna prava građana iz Povelje </a:t>
            </a:r>
          </a:p>
        </p:txBody>
      </p:sp>
    </p:spTree>
    <p:extLst>
      <p:ext uri="{BB962C8B-B14F-4D97-AF65-F5344CB8AC3E}">
        <p14:creationId xmlns:p14="http://schemas.microsoft.com/office/powerpoint/2010/main" val="3555470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Izvori europskog upravnog prava</a:t>
            </a:r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/>
            <a:r>
              <a:rPr lang="hr-HR" sz="2400" b="1">
                <a:effectLst/>
              </a:rPr>
              <a:t>Primarni izvori</a:t>
            </a:r>
          </a:p>
          <a:p>
            <a:pPr marL="533400" indent="-533400">
              <a:buFontTx/>
              <a:buChar char="-"/>
            </a:pPr>
            <a:r>
              <a:rPr lang="hr-HR" sz="2400" b="1">
                <a:effectLst/>
              </a:rPr>
              <a:t>Akti država članica</a:t>
            </a:r>
          </a:p>
          <a:p>
            <a:pPr marL="533400" indent="-533400">
              <a:buFontTx/>
              <a:buAutoNum type="arabicPeriod"/>
            </a:pPr>
            <a:r>
              <a:rPr lang="hr-HR" sz="2400">
                <a:effectLst/>
              </a:rPr>
              <a:t>Ugovori o osnivanju Europskih zajednica i Europske unije</a:t>
            </a:r>
          </a:p>
          <a:p>
            <a:pPr marL="533400" indent="-533400">
              <a:buFontTx/>
              <a:buAutoNum type="arabicPeriod"/>
            </a:pPr>
            <a:r>
              <a:rPr lang="hr-HR" sz="2400">
                <a:effectLst/>
              </a:rPr>
              <a:t>izmjene i dopune tih ugovora </a:t>
            </a:r>
          </a:p>
          <a:p>
            <a:pPr marL="533400" indent="-533400">
              <a:buFontTx/>
              <a:buAutoNum type="arabicPeriod"/>
            </a:pPr>
            <a:r>
              <a:rPr lang="hr-HR" sz="2400">
                <a:effectLst/>
              </a:rPr>
              <a:t>protokoli koji su pridodani tim ugovorima</a:t>
            </a:r>
          </a:p>
          <a:p>
            <a:pPr marL="533400" indent="-533400">
              <a:buFontTx/>
              <a:buAutoNum type="arabicPeriod"/>
            </a:pPr>
            <a:r>
              <a:rPr lang="hr-HR" sz="2400">
                <a:effectLst/>
              </a:rPr>
              <a:t>ugovori o pristupanju novih država članica</a:t>
            </a:r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457200" indent="-457200"/>
            <a:r>
              <a:rPr lang="hr-HR" sz="2400" b="1">
                <a:effectLst/>
              </a:rPr>
              <a:t>Sekundarni izvori</a:t>
            </a:r>
          </a:p>
          <a:p>
            <a:pPr marL="457200" indent="-457200">
              <a:buFontTx/>
              <a:buChar char="-"/>
            </a:pPr>
            <a:r>
              <a:rPr lang="hr-HR" sz="2400" b="1">
                <a:effectLst/>
              </a:rPr>
              <a:t>Akti institucija Unije</a:t>
            </a:r>
          </a:p>
          <a:p>
            <a:pPr marL="457200" indent="-457200">
              <a:buFontTx/>
              <a:buChar char="-"/>
            </a:pPr>
            <a:r>
              <a:rPr lang="hr-HR" sz="2400">
                <a:effectLst/>
              </a:rPr>
              <a:t>mogu biti: zakonodavni i nezakonodavni akti ovisno o postupku donošenja</a:t>
            </a:r>
          </a:p>
          <a:p>
            <a:pPr marL="457200" indent="-457200">
              <a:buFontTx/>
              <a:buAutoNum type="arabicPeriod"/>
            </a:pPr>
            <a:r>
              <a:rPr lang="hr-HR" sz="2400">
                <a:effectLst/>
              </a:rPr>
              <a:t>Uredbe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hr-HR" sz="2400">
                <a:effectLst/>
              </a:rPr>
              <a:t>Direktive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hr-HR" sz="2400">
                <a:effectLst/>
              </a:rPr>
              <a:t>Odluke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hr-HR" sz="2400">
                <a:effectLst/>
              </a:rPr>
              <a:t>Preporuke 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hr-HR" sz="2400">
                <a:effectLst/>
              </a:rPr>
              <a:t>Mišljenja</a:t>
            </a:r>
          </a:p>
        </p:txBody>
      </p:sp>
      <p:sp>
        <p:nvSpPr>
          <p:cNvPr id="243718" name="Line 6"/>
          <p:cNvSpPr>
            <a:spLocks noChangeShapeType="1"/>
          </p:cNvSpPr>
          <p:nvPr/>
        </p:nvSpPr>
        <p:spPr bwMode="auto">
          <a:xfrm>
            <a:off x="4500563" y="1341438"/>
            <a:ext cx="0" cy="5516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72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28775"/>
            <a:ext cx="7773987" cy="43148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hr-HR" smtClean="0"/>
              <a:t>1. Svaki građanin Unije ima pravo birati i biti biran kao kandidat na izborima za Europski parlament u državi članici u kojoj ima prebivalište ili privremeni boravak, pod istim uvjetima kao i državljani te države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 smtClean="0"/>
              <a:t>2. Zastupnici u Europskom parlamentu biraju se putem izravnog biračkog prava  slobodnim i tajnim glasovanjem. 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smtClean="0"/>
              <a:t>Pravo birati i biti biran za zastupnika u Europskom parlamentu</a:t>
            </a:r>
          </a:p>
        </p:txBody>
      </p:sp>
    </p:spTree>
    <p:extLst>
      <p:ext uri="{BB962C8B-B14F-4D97-AF65-F5344CB8AC3E}">
        <p14:creationId xmlns:p14="http://schemas.microsoft.com/office/powerpoint/2010/main" val="324428476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Svaki građanin Unije ima pravo birati i biti biran kao kandidat na lokalnim izborima u državi članici u kojoj ima prebivalište ili privremeni boravak pod istim uvjetima kao i državljani te države</a:t>
            </a:r>
            <a:endParaRPr lang="en-US" smtClean="0"/>
          </a:p>
          <a:p>
            <a:endParaRPr lang="en-US" smtClean="0"/>
          </a:p>
          <a:p>
            <a:endParaRPr lang="hr-HR" smtClean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smtClean="0"/>
              <a:t>Pravo birati i biti biran na lokalnim izborima</a:t>
            </a:r>
          </a:p>
        </p:txBody>
      </p:sp>
    </p:spTree>
    <p:extLst>
      <p:ext uri="{BB962C8B-B14F-4D97-AF65-F5344CB8AC3E}">
        <p14:creationId xmlns:p14="http://schemas.microsoft.com/office/powerpoint/2010/main" val="1066518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25538"/>
            <a:ext cx="7772400" cy="52562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hr-HR" sz="2200" smtClean="0"/>
              <a:t>1. Svaka osoba ima pravo da institucije i tijela Unije u njezinim predmetima postupaju nepristrano, pravično i u razumnom roku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sz="2200" smtClean="0"/>
              <a:t>2. Ovo pravo uključuje:</a:t>
            </a:r>
            <a:br>
              <a:rPr lang="hr-HR" sz="2200" smtClean="0"/>
            </a:br>
            <a:r>
              <a:rPr lang="hr-HR" sz="2200" smtClean="0"/>
              <a:t>- pravo svake osobe da bude saslušana prije nego što se poduzme bilo koja mjera koja bi nepovoljno utjecala na nju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sz="2200" smtClean="0"/>
              <a:t>	- pravo svake osobe na pristup svom spisu, istodobno poštujući legitimne interese povjerljivosti i profesionalnu i poslovnu tajnu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sz="2200" smtClean="0"/>
              <a:t>	- obveza uprave da obrazloži svoju odluku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sz="2200" smtClean="0"/>
              <a:t>3. Svaka osoba ima pravo da Zajednica popravi štetu koju su joj prouzročile njezine institucije ili njezini službenici u obavljanju svojih dužnosti, u skladu s općim načelima zajedničkima pravima država članica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sz="2200" smtClean="0"/>
              <a:t>4. Svaka osoba može pisati institucijama Unije na nekom od jezika Ugovora i mora dobiti odgovor na tom istom jeziku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Pravo na dobru upravu</a:t>
            </a:r>
          </a:p>
        </p:txBody>
      </p:sp>
    </p:spTree>
    <p:extLst>
      <p:ext uri="{BB962C8B-B14F-4D97-AF65-F5344CB8AC3E}">
        <p14:creationId xmlns:p14="http://schemas.microsoft.com/office/powerpoint/2010/main" val="18930341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Svaki građanin Unije te svaka fizička ili pravna osoba koja prebiva, privremeno boravi ili ima svoje sjedište u državi članici ima pravo na pristup dokumentima institucija, tijela, ureda i agencija Unije, bez obzira na to gdje se nalaze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Pravo na pristup dokumentima</a:t>
            </a:r>
          </a:p>
        </p:txBody>
      </p:sp>
    </p:spTree>
    <p:extLst>
      <p:ext uri="{BB962C8B-B14F-4D97-AF65-F5344CB8AC3E}">
        <p14:creationId xmlns:p14="http://schemas.microsoft.com/office/powerpoint/2010/main" val="275674819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Svaki građanin Unije te svaka fizička ili pravna osoba koja prebiva, privremeno boravi ili ima svoje sjedište u državi članici ima pravo prijaviti Europskom ombudsmanu slučajeve nepravilnosti u postupku institucija, tijela, ureda ili agencija Unije, s izuzetkom Suda EU kad on obavlja svoju sudbenu dužnost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Europski ombudsman</a:t>
            </a:r>
          </a:p>
        </p:txBody>
      </p:sp>
    </p:spTree>
    <p:extLst>
      <p:ext uri="{BB962C8B-B14F-4D97-AF65-F5344CB8AC3E}">
        <p14:creationId xmlns:p14="http://schemas.microsoft.com/office/powerpoint/2010/main" val="24558417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Svaki građanin Unije te svaka fizička ili pravna osoba koja prebiva, privremeno boravi ili ima svoje sjedište u državi članici ima pravo na upućivanje peticije Europskom parlamentu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Pravo na peticiju</a:t>
            </a:r>
          </a:p>
        </p:txBody>
      </p:sp>
    </p:spTree>
    <p:extLst>
      <p:ext uri="{BB962C8B-B14F-4D97-AF65-F5344CB8AC3E}">
        <p14:creationId xmlns:p14="http://schemas.microsoft.com/office/powerpoint/2010/main" val="264078394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Svaki građanin Unije ima pravo na slobodno kretanje i boravak unutar teritorija država članica</a:t>
            </a:r>
          </a:p>
          <a:p>
            <a:r>
              <a:rPr lang="hr-HR" smtClean="0"/>
              <a:t>Sloboda kretanja i boravka može biti dodijeljena, u skladu s Ugovorima, državljanima trećih zemalja koji zakonito borave na teritoriju države članice 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Sloboda kretanja i sloboda boravka</a:t>
            </a:r>
          </a:p>
        </p:txBody>
      </p:sp>
    </p:spTree>
    <p:extLst>
      <p:ext uri="{BB962C8B-B14F-4D97-AF65-F5344CB8AC3E}">
        <p14:creationId xmlns:p14="http://schemas.microsoft.com/office/powerpoint/2010/main" val="296720137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Svaki građanin Unije na teritoriju treće zemlje u kojoj država članica čiji je on državljanin nema predstavništva, ima pravo na zaštitu diplomatskih ili konzularnih tijela bilo koje države članice pod istim uvjetima kao i državljani te države članice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Diplomatska i konzularna zaštita</a:t>
            </a:r>
          </a:p>
        </p:txBody>
      </p:sp>
    </p:spTree>
    <p:extLst>
      <p:ext uri="{BB962C8B-B14F-4D97-AF65-F5344CB8AC3E}">
        <p14:creationId xmlns:p14="http://schemas.microsoft.com/office/powerpoint/2010/main" val="340319645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68413"/>
            <a:ext cx="7772400" cy="53292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sz="2400" smtClean="0"/>
              <a:t>Građanima EU-a ne bi trebala biti potrebna radna dozvola u drugim državama članicama</a:t>
            </a:r>
          </a:p>
          <a:p>
            <a:pPr>
              <a:lnSpc>
                <a:spcPct val="80000"/>
              </a:lnSpc>
            </a:pPr>
            <a:r>
              <a:rPr lang="hr-HR" sz="2400" smtClean="0"/>
              <a:t>U vezi s pristupom zapošljavanju, njih se ne smije diskriminirati na temelju državljanstva</a:t>
            </a:r>
          </a:p>
          <a:p>
            <a:pPr>
              <a:lnSpc>
                <a:spcPct val="80000"/>
              </a:lnSpc>
            </a:pPr>
            <a:r>
              <a:rPr lang="hr-HR" sz="2400" smtClean="0"/>
              <a:t>Pristupu javnome sektoru: za domaće građane mogu biti rezervirana samo ona radna mjesta koja su izravno vezana uz određene poslove javne službe, i to ona koja podrazumijevaju izvršavanje državne vlasti ili odgovornosti za zaštitu općih interesa države.</a:t>
            </a:r>
          </a:p>
          <a:p>
            <a:pPr>
              <a:lnSpc>
                <a:spcPct val="80000"/>
              </a:lnSpc>
            </a:pPr>
            <a:r>
              <a:rPr lang="hr-HR" sz="2400" smtClean="0"/>
              <a:t>Uvjeti u vezi s obveznim znanjem jezika mogu se primijeniti samo u veoma iznimnim okolnostima, u pojedinačnim slučajevima (npr. zdravstvo, školstvo)</a:t>
            </a:r>
          </a:p>
          <a:p>
            <a:pPr>
              <a:lnSpc>
                <a:spcPct val="80000"/>
              </a:lnSpc>
            </a:pPr>
            <a:r>
              <a:rPr lang="hr-HR" sz="2400" smtClean="0"/>
              <a:t>Spajanje obitelji: građani EU-a moraju imati pravo dovesti članove svoje obitelji u državu članicu u kojoj rade; bračnome drugu i djeci mora se dopustiti raditi bez radne dozvole 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Sloboda kretanja radnika</a:t>
            </a:r>
          </a:p>
        </p:txBody>
      </p:sp>
    </p:spTree>
    <p:extLst>
      <p:ext uri="{BB962C8B-B14F-4D97-AF65-F5344CB8AC3E}">
        <p14:creationId xmlns:p14="http://schemas.microsoft.com/office/powerpoint/2010/main" val="77321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/>
              <a:t>Nezakonodavni akti – </a:t>
            </a:r>
            <a:br>
              <a:rPr lang="hr-HR" sz="4000"/>
            </a:br>
            <a:r>
              <a:rPr lang="hr-HR" sz="4000"/>
              <a:t>delegirani i provedbeni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00213"/>
            <a:ext cx="4038600" cy="47529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u="sng">
                <a:effectLst/>
              </a:rPr>
              <a:t>Delegirani akti</a:t>
            </a:r>
          </a:p>
          <a:p>
            <a:r>
              <a:rPr lang="hr-HR">
                <a:effectLst/>
              </a:rPr>
              <a:t>Komisiji se može delegirati ovlast za dopunu ili izmjenu nebitnih elemenata zakonodavnog akta</a:t>
            </a:r>
          </a:p>
          <a:p>
            <a:r>
              <a:rPr lang="hr-HR">
                <a:effectLst/>
              </a:rPr>
              <a:t>Tu ovlast ostvaruje donošenjem delegiranih akata</a:t>
            </a:r>
          </a:p>
        </p:txBody>
      </p:sp>
      <p:sp>
        <p:nvSpPr>
          <p:cNvPr id="2641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00213"/>
            <a:ext cx="4038600" cy="44259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u="sng">
                <a:effectLst/>
              </a:rPr>
              <a:t>Provedbeni akti </a:t>
            </a:r>
          </a:p>
          <a:p>
            <a:r>
              <a:rPr lang="hr-HR">
                <a:effectLst/>
              </a:rPr>
              <a:t>potrebni za izvršenje akata Unije </a:t>
            </a:r>
          </a:p>
          <a:p>
            <a:pPr>
              <a:buFont typeface="Wingdings" pitchFamily="2" charset="2"/>
              <a:buNone/>
            </a:pPr>
            <a:r>
              <a:rPr lang="hr-HR">
                <a:effectLst/>
              </a:rPr>
              <a:t>	(osiguranje jednakih uvjeta provedbe)</a:t>
            </a:r>
          </a:p>
          <a:p>
            <a:r>
              <a:rPr lang="hr-HR">
                <a:effectLst/>
              </a:rPr>
              <a:t>Donosi ih Komisija </a:t>
            </a:r>
          </a:p>
          <a:p>
            <a:r>
              <a:rPr lang="hr-HR">
                <a:effectLst/>
              </a:rPr>
              <a:t>Samo iznimno ih donosi Vijeće ministara</a:t>
            </a:r>
          </a:p>
          <a:p>
            <a:endParaRPr lang="hr-HR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2271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Nezakonodavni akti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>
                <a:effectLst/>
              </a:rPr>
              <a:t>I nezakonodavni akti mogu se usvojiti u obliku:</a:t>
            </a:r>
          </a:p>
          <a:p>
            <a:pPr>
              <a:buFontTx/>
              <a:buChar char="•"/>
            </a:pPr>
            <a:r>
              <a:rPr lang="hr-HR">
                <a:effectLst/>
              </a:rPr>
              <a:t>Uredbe</a:t>
            </a:r>
          </a:p>
          <a:p>
            <a:pPr>
              <a:buFontTx/>
              <a:buChar char="•"/>
            </a:pPr>
            <a:r>
              <a:rPr lang="hr-HR">
                <a:effectLst/>
              </a:rPr>
              <a:t>Direktive</a:t>
            </a:r>
          </a:p>
          <a:p>
            <a:pPr>
              <a:buFontTx/>
              <a:buChar char="•"/>
            </a:pPr>
            <a:r>
              <a:rPr lang="hr-HR">
                <a:effectLst/>
              </a:rPr>
              <a:t>Odluke</a:t>
            </a:r>
          </a:p>
          <a:p>
            <a:pPr>
              <a:buFontTx/>
              <a:buChar char="-"/>
            </a:pPr>
            <a:r>
              <a:rPr lang="hr-HR">
                <a:effectLst/>
              </a:rPr>
              <a:t>u nazivu se dodaje pridjev “provedbena” ili “delegirana” da ih se može lako razlikovati od zakonodavnih akata</a:t>
            </a:r>
          </a:p>
          <a:p>
            <a:endParaRPr lang="hr-HR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0706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Uredbe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>
                <a:effectLst/>
              </a:rPr>
              <a:t>Imaju opću primjenu</a:t>
            </a:r>
          </a:p>
          <a:p>
            <a:r>
              <a:rPr lang="hr-HR">
                <a:effectLst/>
              </a:rPr>
              <a:t>Obvezujuće su u cijelosti</a:t>
            </a:r>
          </a:p>
          <a:p>
            <a:r>
              <a:rPr lang="hr-HR">
                <a:effectLst/>
              </a:rPr>
              <a:t>Izravno su primjenjive u svim državama članicama</a:t>
            </a:r>
          </a:p>
          <a:p>
            <a:r>
              <a:rPr lang="hr-HR">
                <a:effectLst/>
              </a:rPr>
              <a:t>“europski zakoni”</a:t>
            </a:r>
          </a:p>
          <a:p>
            <a:pPr>
              <a:buFont typeface="Wingdings" pitchFamily="2" charset="2"/>
              <a:buNone/>
            </a:pPr>
            <a:endParaRPr lang="hr-HR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0261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Direktive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>
                <a:effectLst/>
              </a:rPr>
              <a:t>Obvezuju države članice kojima se upućene u pogledu rezultata kojeg trebaju postići </a:t>
            </a:r>
          </a:p>
          <a:p>
            <a:r>
              <a:rPr lang="hr-HR">
                <a:effectLst/>
              </a:rPr>
              <a:t>ostavljaju državi članici izbor metode i oblika provedbe (ostvarenja cilja)</a:t>
            </a:r>
          </a:p>
          <a:p>
            <a:endParaRPr lang="hr-HR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0735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2890</Words>
  <Application>Microsoft Office PowerPoint</Application>
  <PresentationFormat>On-screen Show (4:3)</PresentationFormat>
  <Paragraphs>381</Paragraphs>
  <Slides>58</Slides>
  <Notes>57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58</vt:i4>
      </vt:variant>
    </vt:vector>
  </HeadingPairs>
  <TitlesOfParts>
    <vt:vector size="64" baseType="lpstr">
      <vt:lpstr>Stream</vt:lpstr>
      <vt:lpstr>1_Stream</vt:lpstr>
      <vt:lpstr>2_Stream</vt:lpstr>
      <vt:lpstr>3_Stream</vt:lpstr>
      <vt:lpstr>4_Stream</vt:lpstr>
      <vt:lpstr>5_Stream</vt:lpstr>
      <vt:lpstr>Osnove europskog upravnog prava</vt:lpstr>
      <vt:lpstr>Europsko pravo u širem smislu</vt:lpstr>
      <vt:lpstr>Europsko pravo u užem smislu</vt:lpstr>
      <vt:lpstr>Europsko upravno pravo</vt:lpstr>
      <vt:lpstr>Izvori europskog upravnog prava</vt:lpstr>
      <vt:lpstr>Nezakonodavni akti –  delegirani i provedbeni</vt:lpstr>
      <vt:lpstr>Nezakonodavni akti</vt:lpstr>
      <vt:lpstr>Uredbe</vt:lpstr>
      <vt:lpstr>Direktive</vt:lpstr>
      <vt:lpstr>Razlike uredaba i direktiva</vt:lpstr>
      <vt:lpstr>Odluke</vt:lpstr>
      <vt:lpstr>Praksa Europskog suda  kao izvor prava</vt:lpstr>
      <vt:lpstr>Opća pravna načela kao izvor prava</vt:lpstr>
      <vt:lpstr>Struktura Europske unije</vt:lpstr>
      <vt:lpstr>Načela prava EU</vt:lpstr>
      <vt:lpstr>Načelo nadređenosti (prvenstva) prava Unije</vt:lpstr>
      <vt:lpstr>Sudska zaštita u Europskoj uniji</vt:lpstr>
      <vt:lpstr>Ustrojstvo sudova u Europskoj uniji</vt:lpstr>
      <vt:lpstr>Unutarnja organizacija Suda EU</vt:lpstr>
      <vt:lpstr>Izbor i trajanje mandata sudaca</vt:lpstr>
      <vt:lpstr>Nezavisni odvjetnici</vt:lpstr>
      <vt:lpstr>Nadležnost Suda EU</vt:lpstr>
      <vt:lpstr>Nadležnost Suda EU</vt:lpstr>
      <vt:lpstr>Dvije temeljne vrste postupka koji se vode pred Sudom EU</vt:lpstr>
      <vt:lpstr>Prethodni postupak</vt:lpstr>
      <vt:lpstr>Prethodni postupak</vt:lpstr>
      <vt:lpstr>Tužbe protiv države članice</vt:lpstr>
      <vt:lpstr>Što predstavlja povredu?</vt:lpstr>
      <vt:lpstr>Tužbe jedne države članice protiv druge</vt:lpstr>
      <vt:lpstr> Sudski nadzor  zakonitosti akata Unije</vt:lpstr>
      <vt:lpstr>Kontrola zakonitosti akata Unije</vt:lpstr>
      <vt:lpstr>Temeljna pitanja</vt:lpstr>
      <vt:lpstr>Akti koji su predmet sudskog nadzora – nadležnost ratione materiae</vt:lpstr>
      <vt:lpstr>Koje vrste akata podliježu nadzoru?</vt:lpstr>
      <vt:lpstr>Razlozi za pobijanje akata</vt:lpstr>
      <vt:lpstr>Nenadležnost</vt:lpstr>
      <vt:lpstr>Povreda bitnih postupovnih zahtjeva</vt:lpstr>
      <vt:lpstr>Povreda ugovora ili bilo kojeg pravnog pravila koji se odnosi na njegovu primjenu</vt:lpstr>
      <vt:lpstr>Zlouporaba ovlasti</vt:lpstr>
      <vt:lpstr>Povlašteni tužitelji</vt:lpstr>
      <vt:lpstr>Polupovlašteni tužitelji</vt:lpstr>
      <vt:lpstr>Nepovlašteni tužitelji</vt:lpstr>
      <vt:lpstr> Građanstvo EU</vt:lpstr>
      <vt:lpstr>Pojmovi </vt:lpstr>
      <vt:lpstr>Uspostavljanje građanstva EU</vt:lpstr>
      <vt:lpstr>Karakteristika europskog građanstva</vt:lpstr>
      <vt:lpstr>Temeljna prava europskog građanina </vt:lpstr>
      <vt:lpstr>Temeljna prava europskog građanina</vt:lpstr>
      <vt:lpstr>Temeljna prava građana iz Povelje </vt:lpstr>
      <vt:lpstr>Pravo birati i biti biran za zastupnika u Europskom parlamentu</vt:lpstr>
      <vt:lpstr>Pravo birati i biti biran na lokalnim izborima</vt:lpstr>
      <vt:lpstr>Pravo na dobru upravu</vt:lpstr>
      <vt:lpstr>Pravo na pristup dokumentima</vt:lpstr>
      <vt:lpstr>Europski ombudsman</vt:lpstr>
      <vt:lpstr>Pravo na peticiju</vt:lpstr>
      <vt:lpstr>Sloboda kretanja i sloboda boravka</vt:lpstr>
      <vt:lpstr>Diplomatska i konzularna zaštita</vt:lpstr>
      <vt:lpstr>Sloboda kretanja radnika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Frane Stanicic</dc:creator>
  <cp:lastModifiedBy>Frane Stanicic</cp:lastModifiedBy>
  <cp:revision>3</cp:revision>
  <dcterms:created xsi:type="dcterms:W3CDTF">2013-04-10T07:25:19Z</dcterms:created>
  <dcterms:modified xsi:type="dcterms:W3CDTF">2013-12-19T09:58:12Z</dcterms:modified>
</cp:coreProperties>
</file>