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handoutMasterIdLst>
    <p:handoutMasterId r:id="rId33"/>
  </p:handoutMasterIdLst>
  <p:sldIdLst>
    <p:sldId id="256" r:id="rId2"/>
    <p:sldId id="287" r:id="rId3"/>
    <p:sldId id="259" r:id="rId4"/>
    <p:sldId id="265" r:id="rId5"/>
    <p:sldId id="334" r:id="rId6"/>
    <p:sldId id="306" r:id="rId7"/>
    <p:sldId id="305" r:id="rId8"/>
    <p:sldId id="304" r:id="rId9"/>
    <p:sldId id="301" r:id="rId10"/>
    <p:sldId id="312" r:id="rId11"/>
    <p:sldId id="339" r:id="rId12"/>
    <p:sldId id="340" r:id="rId13"/>
    <p:sldId id="341" r:id="rId14"/>
    <p:sldId id="322" r:id="rId15"/>
    <p:sldId id="323" r:id="rId16"/>
    <p:sldId id="328" r:id="rId17"/>
    <p:sldId id="324" r:id="rId18"/>
    <p:sldId id="307" r:id="rId19"/>
    <p:sldId id="326" r:id="rId20"/>
    <p:sldId id="327" r:id="rId21"/>
    <p:sldId id="277" r:id="rId22"/>
    <p:sldId id="297" r:id="rId23"/>
    <p:sldId id="298" r:id="rId24"/>
    <p:sldId id="335" r:id="rId25"/>
    <p:sldId id="338" r:id="rId26"/>
    <p:sldId id="336" r:id="rId27"/>
    <p:sldId id="292" r:id="rId28"/>
    <p:sldId id="290" r:id="rId29"/>
    <p:sldId id="313" r:id="rId30"/>
    <p:sldId id="321" r:id="rId31"/>
    <p:sldId id="329" r:id="rId32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CC9900"/>
    <a:srgbClr val="A50021"/>
    <a:srgbClr val="FF9966"/>
    <a:srgbClr val="CC0000"/>
    <a:srgbClr val="CC00FF"/>
    <a:srgbClr val="CC66FF"/>
    <a:srgbClr val="C5D3C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549" autoAdjust="0"/>
  </p:normalViewPr>
  <p:slideViewPr>
    <p:cSldViewPr>
      <p:cViewPr varScale="1">
        <p:scale>
          <a:sx n="106" d="100"/>
          <a:sy n="106" d="100"/>
        </p:scale>
        <p:origin x="-11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096A0E-73AB-4325-9A56-18AB1B5BCB4C}" type="datetimeFigureOut">
              <a:rPr lang="hr-HR" smtClean="0"/>
              <a:pPr/>
              <a:t>16.11.2015.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ACD3F-DB6D-4CDF-BB1D-CC9C80EA731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hr-HR"/>
              <a:t>Click to edit Master title style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hr-HR"/>
              <a:t>Click to edit Master subtitle style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09800" y="624840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A5712E7-4D68-4115-BAED-802794DDFCF5}" type="slidenum">
              <a:rPr lang="hr-HR"/>
              <a:pPr/>
              <a:t>‹#›</a:t>
            </a:fld>
            <a:endParaRPr lang="hr-HR"/>
          </a:p>
        </p:txBody>
      </p:sp>
      <p:sp>
        <p:nvSpPr>
          <p:cNvPr id="93191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93192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r-Latn-CS" sz="2400">
              <a:latin typeface="Times New Roman" pitchFamily="18" charset="0"/>
            </a:endParaRPr>
          </a:p>
        </p:txBody>
      </p:sp>
      <p:sp>
        <p:nvSpPr>
          <p:cNvPr id="93193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r-Latn-CS" sz="2400">
              <a:latin typeface="Times New Roman" pitchFamily="18" charset="0"/>
            </a:endParaRPr>
          </a:p>
        </p:txBody>
      </p:sp>
      <p:sp>
        <p:nvSpPr>
          <p:cNvPr id="93194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r-Latn-CS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  <a:p>
            <a:fld id="{2FF9164A-B851-4778-8CEB-DC88B54A1EF6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  <a:p>
            <a:fld id="{97FC84BE-1803-4964-BB99-0D063D9EE829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  <a:p>
            <a:fld id="{0CCD570A-119C-4572-A912-2BE36AC4AEAD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  <a:p>
            <a:fld id="{44678EFE-83DA-4D36-B014-4378510138F1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  <a:p>
            <a:fld id="{2B475C0D-EC95-48AA-B5C1-82522E25C7F7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  <a:p>
            <a:fld id="{FFD57E6F-3907-4278-BEE0-5FD11C295318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  <a:p>
            <a:fld id="{3BA1D28A-697E-40FF-925F-388E2E648368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  <a:p>
            <a:fld id="{E45CB1E4-04FF-4E85-A679-789D5E1DC75A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  <a:p>
            <a:fld id="{DA12638F-859F-4212-9B95-29AA81CAB06D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  <a:p>
            <a:fld id="{D0AE2300-487B-413F-BF4A-28A38B82BCB7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9563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sr-Latn-C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hr-HR"/>
          </a:p>
          <a:p>
            <a:fld id="{BB6D49E5-540A-48AD-9755-B77EFE6DED0B}" type="slidenum">
              <a:rPr lang="hr-HR"/>
              <a:pPr/>
              <a:t>‹#›</a:t>
            </a:fld>
            <a:endParaRPr lang="hr-HR"/>
          </a:p>
        </p:txBody>
      </p:sp>
      <p:sp>
        <p:nvSpPr>
          <p:cNvPr id="92167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92168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r-Latn-CS" sz="2400">
              <a:latin typeface="Times New Roman" pitchFamily="18" charset="0"/>
            </a:endParaRPr>
          </a:p>
        </p:txBody>
      </p:sp>
      <p:sp>
        <p:nvSpPr>
          <p:cNvPr id="92169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r-Latn-CS" sz="2400">
              <a:latin typeface="Times New Roman" pitchFamily="18" charset="0"/>
            </a:endParaRPr>
          </a:p>
        </p:txBody>
      </p:sp>
      <p:sp>
        <p:nvSpPr>
          <p:cNvPr id="92170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r-Latn-CS" sz="2400">
              <a:latin typeface="Times New Roman" pitchFamily="18" charset="0"/>
            </a:endParaRPr>
          </a:p>
        </p:txBody>
      </p:sp>
      <p:pic>
        <p:nvPicPr>
          <p:cNvPr id="92171" name="Picture 11" descr="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9388" y="6165850"/>
            <a:ext cx="1473200" cy="50641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gif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hyperlink" Target="http://www.youtube.com/watch?v=PpVSeV_V1u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908175" y="1371600"/>
            <a:ext cx="6911975" cy="1752600"/>
          </a:xfrm>
        </p:spPr>
        <p:txBody>
          <a:bodyPr/>
          <a:lstStyle/>
          <a:p>
            <a:r>
              <a:rPr lang="hr-HR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Organizirano stanovanje u zajednici, uz podršku, </a:t>
            </a:r>
            <a:br>
              <a:rPr lang="hr-HR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r-HR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za osobe s </a:t>
            </a:r>
            <a:r>
              <a:rPr lang="hr-H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mentalnim teškoćama</a:t>
            </a:r>
            <a:endParaRPr lang="hr-HR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2555875" y="5949950"/>
            <a:ext cx="44416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1400" dirty="0"/>
              <a:t>Radmila Stojanović Babić, </a:t>
            </a:r>
            <a:r>
              <a:rPr lang="hr-HR" sz="1400" dirty="0" err="1"/>
              <a:t>prof</a:t>
            </a:r>
            <a:r>
              <a:rPr lang="hr-HR" sz="1400" dirty="0"/>
              <a:t>. socijalni pedagog</a:t>
            </a:r>
          </a:p>
          <a:p>
            <a:r>
              <a:rPr lang="hr-HR" sz="1400" b="1" dirty="0" smtClean="0"/>
              <a:t>Udruga </a:t>
            </a:r>
            <a:r>
              <a:rPr lang="hr-HR" sz="1400" b="1" dirty="0"/>
              <a:t>za psihosocijalnu pomoć SUSRET, Zagreb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23728" y="4293096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Budi promjena koju želiš vidjeti !  </a:t>
            </a:r>
          </a:p>
          <a:p>
            <a:pPr algn="r"/>
            <a:r>
              <a:rPr lang="hr-HR" sz="1200" i="1" dirty="0" err="1" smtClean="0">
                <a:latin typeface="Albertus" pitchFamily="34" charset="0"/>
              </a:rPr>
              <a:t>Ghandi</a:t>
            </a:r>
            <a:endParaRPr lang="hr-HR" sz="1200" i="1" dirty="0">
              <a:latin typeface="Albertu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smtClean="0"/>
          </a:p>
          <a:p>
            <a:fld id="{97FC84BE-1803-4964-BB99-0D063D9EE829}" type="slidenum">
              <a:rPr lang="hr-HR" smtClean="0"/>
              <a:pPr/>
              <a:t>10</a:t>
            </a:fld>
            <a:endParaRPr lang="hr-HR"/>
          </a:p>
        </p:txBody>
      </p:sp>
      <p:pic>
        <p:nvPicPr>
          <p:cNvPr id="7" name="Picture 6" descr="inclusion-exclus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196752"/>
            <a:ext cx="7819272" cy="424847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Važni brojevi u Hrvatskoj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5776" y="1905000"/>
            <a:ext cx="5400600" cy="4114800"/>
          </a:xfrm>
        </p:spPr>
        <p:txBody>
          <a:bodyPr/>
          <a:lstStyle/>
          <a:p>
            <a:pPr marL="101600" indent="0">
              <a:buNone/>
              <a:defRPr/>
            </a:pPr>
            <a:endParaRPr lang="hr-HR" altLang="en-US" sz="3200" dirty="0" smtClean="0"/>
          </a:p>
          <a:p>
            <a:pPr marL="615950" indent="-514350" algn="ctr">
              <a:buNone/>
              <a:defRPr/>
            </a:pPr>
            <a:r>
              <a:rPr lang="hr-HR" altLang="en-US" sz="3200" dirty="0" smtClean="0"/>
              <a:t>1         </a:t>
            </a:r>
            <a:r>
              <a:rPr lang="en-US" altLang="en-US" sz="3200" dirty="0" smtClean="0"/>
              <a:t>3         </a:t>
            </a:r>
            <a:r>
              <a:rPr lang="en-US" altLang="en-US" sz="3200" dirty="0" smtClean="0"/>
              <a:t>14       16  </a:t>
            </a:r>
            <a:endParaRPr lang="hr-HR" altLang="en-US" sz="3200" dirty="0" smtClean="0"/>
          </a:p>
          <a:p>
            <a:pPr marL="615950" indent="-514350" algn="ctr">
              <a:buNone/>
              <a:defRPr/>
            </a:pPr>
            <a:endParaRPr lang="hr-HR" altLang="en-US" sz="3200" dirty="0" smtClean="0"/>
          </a:p>
          <a:p>
            <a:pPr marL="615950" indent="-514350" algn="ctr">
              <a:buNone/>
              <a:defRPr/>
            </a:pPr>
            <a:r>
              <a:rPr lang="en-US" altLang="en-US" sz="3200" dirty="0" smtClean="0"/>
              <a:t>22 </a:t>
            </a:r>
            <a:r>
              <a:rPr lang="hr-HR" altLang="en-US" sz="3200" dirty="0" smtClean="0"/>
              <a:t>	    </a:t>
            </a:r>
            <a:r>
              <a:rPr lang="en-US" altLang="en-US" sz="3200" dirty="0" smtClean="0"/>
              <a:t>35       </a:t>
            </a:r>
            <a:r>
              <a:rPr lang="en-US" altLang="en-US" sz="3200" dirty="0" smtClean="0"/>
              <a:t>55        58    </a:t>
            </a:r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smtClean="0"/>
          </a:p>
          <a:p>
            <a:fld id="{0CCD570A-119C-4572-A912-2BE36AC4AEAD}" type="slidenum">
              <a:rPr lang="hr-HR" smtClean="0"/>
              <a:pPr/>
              <a:t>11</a:t>
            </a:fld>
            <a:endParaRPr lang="hr-HR"/>
          </a:p>
        </p:txBody>
      </p:sp>
      <p:pic>
        <p:nvPicPr>
          <p:cNvPr id="5" name="Picture 4" descr="question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484784"/>
            <a:ext cx="2411759" cy="209152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Članci iz hrvatskog ustava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altLang="en-US" sz="2800" dirty="0" smtClean="0"/>
              <a:t>1. </a:t>
            </a:r>
            <a:r>
              <a:rPr lang="en-GB" altLang="en-US" sz="2800" dirty="0" smtClean="0"/>
              <a:t>…</a:t>
            </a:r>
            <a:r>
              <a:rPr lang="hr-HR" altLang="en-US" sz="2800" dirty="0" smtClean="0"/>
              <a:t>država slobodnih i </a:t>
            </a:r>
            <a:r>
              <a:rPr lang="hr-HR" altLang="en-US" sz="2800" b="1" u="sng" dirty="0" smtClean="0"/>
              <a:t>ravnopravnih</a:t>
            </a:r>
            <a:r>
              <a:rPr lang="hr-HR" altLang="en-US" sz="2800" dirty="0" smtClean="0"/>
              <a:t> građana</a:t>
            </a:r>
            <a:endParaRPr lang="en-GB" altLang="en-US" sz="2800" dirty="0" smtClean="0"/>
          </a:p>
          <a:p>
            <a:endParaRPr lang="en-GB" altLang="en-US" sz="3200" dirty="0" smtClean="0"/>
          </a:p>
          <a:p>
            <a:pPr>
              <a:buNone/>
            </a:pPr>
            <a:r>
              <a:rPr lang="en-GB" altLang="en-US" sz="3200" dirty="0" smtClean="0"/>
              <a:t>3. </a:t>
            </a:r>
            <a:r>
              <a:rPr lang="hr-HR" altLang="en-US" sz="2800" dirty="0" smtClean="0"/>
              <a:t>Sloboda, jednakost</a:t>
            </a:r>
            <a:r>
              <a:rPr lang="en-GB" altLang="en-US" sz="2800" dirty="0" smtClean="0"/>
              <a:t>,  </a:t>
            </a:r>
            <a:r>
              <a:rPr lang="hr-HR" altLang="en-US" sz="2800" dirty="0" smtClean="0"/>
              <a:t>poštivanje prava čovjeka</a:t>
            </a:r>
            <a:r>
              <a:rPr lang="en-GB" altLang="en-US" sz="2800" dirty="0" smtClean="0"/>
              <a:t>….</a:t>
            </a:r>
            <a:r>
              <a:rPr lang="hr-HR" altLang="en-US" sz="2800" b="1" u="sng" dirty="0" smtClean="0"/>
              <a:t>socijalna pravda</a:t>
            </a:r>
            <a:r>
              <a:rPr lang="en-GB" altLang="en-US" sz="2800" dirty="0" smtClean="0"/>
              <a:t>…</a:t>
            </a:r>
            <a:endParaRPr lang="en-GB" altLang="en-US" sz="2800" dirty="0" smtClean="0"/>
          </a:p>
          <a:p>
            <a:endParaRPr lang="en-GB" altLang="en-US" sz="3200" dirty="0" smtClean="0"/>
          </a:p>
          <a:p>
            <a:pPr>
              <a:buNone/>
            </a:pPr>
            <a:r>
              <a:rPr lang="en-GB" altLang="en-US" sz="2800" dirty="0" smtClean="0"/>
              <a:t>14</a:t>
            </a:r>
            <a:r>
              <a:rPr lang="hr-HR" altLang="en-US" sz="2800" dirty="0" smtClean="0"/>
              <a:t>. </a:t>
            </a:r>
            <a:r>
              <a:rPr lang="hr-HR" alt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Svatko</a:t>
            </a:r>
            <a:r>
              <a:rPr lang="hr-HR" altLang="en-US" sz="2800" dirty="0" smtClean="0"/>
              <a:t> u Hrvatskoj ima prava i slobode</a:t>
            </a:r>
            <a:r>
              <a:rPr lang="en-GB" altLang="en-US" sz="2800" dirty="0" smtClean="0"/>
              <a:t>….</a:t>
            </a:r>
            <a:r>
              <a:rPr lang="hr-HR" altLang="en-US" sz="2800" dirty="0" smtClean="0"/>
              <a:t> neovisno o</a:t>
            </a:r>
            <a:r>
              <a:rPr lang="en-GB" altLang="en-US" sz="2800" dirty="0" smtClean="0"/>
              <a:t>….</a:t>
            </a:r>
            <a:endParaRPr lang="en-GB" altLang="en-US" sz="2800" dirty="0" smtClean="0"/>
          </a:p>
          <a:p>
            <a:endParaRPr lang="en-GB" altLang="en-US" sz="3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smtClean="0"/>
          </a:p>
          <a:p>
            <a:fld id="{0CCD570A-119C-4572-A912-2BE36AC4AEAD}" type="slidenum">
              <a:rPr lang="hr-HR" smtClean="0"/>
              <a:pPr/>
              <a:t>12</a:t>
            </a:fld>
            <a:endParaRPr lang="hr-H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60648"/>
            <a:ext cx="7010400" cy="5759152"/>
          </a:xfrm>
        </p:spPr>
        <p:txBody>
          <a:bodyPr/>
          <a:lstStyle/>
          <a:p>
            <a:pPr>
              <a:buNone/>
            </a:pPr>
            <a:endParaRPr lang="hr-HR" altLang="en-US" sz="2400" dirty="0" smtClean="0"/>
          </a:p>
          <a:p>
            <a:pPr>
              <a:buNone/>
            </a:pPr>
            <a:r>
              <a:rPr lang="en-GB" altLang="en-US" sz="2600" dirty="0" smtClean="0"/>
              <a:t>16</a:t>
            </a:r>
            <a:r>
              <a:rPr lang="en-GB" altLang="en-US" sz="2600" dirty="0" smtClean="0"/>
              <a:t>. </a:t>
            </a:r>
            <a:r>
              <a:rPr lang="hr-HR" altLang="en-US" sz="2600" dirty="0" smtClean="0"/>
              <a:t>Svako ograničenje prava i slobode mora biti </a:t>
            </a:r>
            <a:r>
              <a:rPr lang="hr-HR" altLang="en-US" sz="2600" b="1" dirty="0" smtClean="0"/>
              <a:t>razmjerno</a:t>
            </a:r>
            <a:r>
              <a:rPr lang="hr-HR" altLang="en-US" sz="2600" dirty="0" smtClean="0"/>
              <a:t> naravi potrebe za ograničenjem </a:t>
            </a:r>
            <a:r>
              <a:rPr lang="hr-HR" altLang="en-US" sz="2600" u="sng" dirty="0" smtClean="0"/>
              <a:t>u svakom pojedinom slučaju</a:t>
            </a:r>
            <a:endParaRPr lang="en-GB" altLang="en-US" sz="2600" u="sng" dirty="0" smtClean="0"/>
          </a:p>
          <a:p>
            <a:endParaRPr lang="en-GB" altLang="en-US" sz="2600" dirty="0" smtClean="0"/>
          </a:p>
          <a:p>
            <a:pPr>
              <a:buNone/>
            </a:pPr>
            <a:r>
              <a:rPr lang="en-GB" altLang="en-US" sz="2600" dirty="0" smtClean="0"/>
              <a:t>22.</a:t>
            </a:r>
            <a:r>
              <a:rPr lang="hr-HR" altLang="en-US" sz="2600" dirty="0" smtClean="0"/>
              <a:t>Čovjekova je </a:t>
            </a:r>
            <a:r>
              <a:rPr lang="hr-HR" altLang="en-US" sz="2600" b="1" dirty="0" smtClean="0"/>
              <a:t>sloboda</a:t>
            </a:r>
            <a:r>
              <a:rPr lang="hr-HR" altLang="en-US" sz="2600" dirty="0" smtClean="0"/>
              <a:t> i </a:t>
            </a:r>
            <a:r>
              <a:rPr lang="hr-HR" altLang="en-US" sz="2600" b="1" u="sng" dirty="0" smtClean="0"/>
              <a:t>osobnost</a:t>
            </a:r>
            <a:r>
              <a:rPr lang="hr-HR" altLang="en-US" sz="2600" dirty="0" smtClean="0"/>
              <a:t> nepovrediva.</a:t>
            </a:r>
          </a:p>
          <a:p>
            <a:pPr>
              <a:defRPr/>
            </a:pPr>
            <a:endParaRPr lang="hr-HR" sz="2600" dirty="0" smtClean="0"/>
          </a:p>
          <a:p>
            <a:pPr>
              <a:buNone/>
              <a:defRPr/>
            </a:pPr>
            <a:r>
              <a:rPr lang="en-GB" sz="2600" dirty="0" smtClean="0"/>
              <a:t>35</a:t>
            </a:r>
            <a:r>
              <a:rPr lang="en-GB" sz="2600" dirty="0" smtClean="0"/>
              <a:t>. </a:t>
            </a:r>
            <a:r>
              <a:rPr lang="hr-HR" sz="2600" dirty="0" smtClean="0"/>
              <a:t>Svakom se jamči štovanje i pravna zaštita njegovog osobnog i obiteljskog života, </a:t>
            </a:r>
            <a:r>
              <a:rPr lang="hr-HR" sz="2600" b="1" dirty="0" smtClean="0"/>
              <a:t>dostojanstva, ugleda i časti</a:t>
            </a:r>
            <a:r>
              <a:rPr lang="hr-HR" sz="2600" dirty="0" smtClean="0"/>
              <a:t>.</a:t>
            </a:r>
          </a:p>
          <a:p>
            <a:pPr>
              <a:buNone/>
              <a:defRPr/>
            </a:pPr>
            <a:endParaRPr lang="en-GB" sz="2600" dirty="0" smtClean="0"/>
          </a:p>
          <a:p>
            <a:pPr>
              <a:buNone/>
              <a:defRPr/>
            </a:pPr>
            <a:r>
              <a:rPr lang="hr-HR" sz="2600" dirty="0" smtClean="0"/>
              <a:t>55. Svatko ima </a:t>
            </a:r>
            <a:r>
              <a:rPr lang="hr-HR" sz="2600" b="1" dirty="0" smtClean="0"/>
              <a:t>pravo na rad</a:t>
            </a:r>
            <a:r>
              <a:rPr lang="hr-HR" sz="2600" dirty="0" smtClean="0"/>
              <a:t>.</a:t>
            </a:r>
            <a:endParaRPr lang="en-GB" sz="2600" b="1" u="sng" dirty="0" smtClean="0"/>
          </a:p>
          <a:p>
            <a:pPr>
              <a:defRPr/>
            </a:pPr>
            <a:endParaRPr lang="en-GB" sz="2400" dirty="0" smtClean="0"/>
          </a:p>
          <a:p>
            <a:pPr>
              <a:defRPr/>
            </a:pPr>
            <a:endParaRPr lang="en-GB" altLang="en-US" sz="2400" dirty="0" smtClean="0"/>
          </a:p>
          <a:p>
            <a:pPr>
              <a:buNone/>
            </a:pPr>
            <a:endParaRPr lang="hr-HR" sz="2400" dirty="0" smtClean="0"/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smtClean="0"/>
          </a:p>
          <a:p>
            <a:fld id="{0CCD570A-119C-4572-A912-2BE36AC4AEAD}" type="slidenum">
              <a:rPr lang="hr-HR" smtClean="0"/>
              <a:pPr/>
              <a:t>13</a:t>
            </a:fld>
            <a:endParaRPr lang="hr-H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Stanovanje u zajednici 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47664" y="1844824"/>
            <a:ext cx="7010400" cy="4114800"/>
          </a:xfrm>
        </p:spPr>
        <p:txBody>
          <a:bodyPr/>
          <a:lstStyle/>
          <a:p>
            <a:r>
              <a:rPr lang="hr-HR" dirty="0" smtClean="0"/>
              <a:t>Ključ </a:t>
            </a:r>
          </a:p>
          <a:p>
            <a:r>
              <a:rPr lang="hr-HR" dirty="0" smtClean="0"/>
              <a:t>Vlastite stvari</a:t>
            </a:r>
          </a:p>
          <a:p>
            <a:r>
              <a:rPr lang="hr-HR" dirty="0" smtClean="0"/>
              <a:t>Kontrola nad vlastitim životom i donošenje odluka </a:t>
            </a:r>
            <a:endParaRPr lang="hr-HR" sz="2000" dirty="0" smtClean="0"/>
          </a:p>
          <a:p>
            <a:r>
              <a:rPr lang="hr-HR" dirty="0" smtClean="0"/>
              <a:t>Svrsishodne aktivnosti</a:t>
            </a:r>
            <a:endParaRPr lang="hr-HR" sz="2000" dirty="0" smtClean="0"/>
          </a:p>
          <a:p>
            <a:r>
              <a:rPr lang="hr-HR" dirty="0" smtClean="0"/>
              <a:t>Slobodno vrijeme</a:t>
            </a:r>
            <a:endParaRPr lang="hr-HR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hr-HR" dirty="0" smtClean="0"/>
              <a:t>Socijalna mreža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hr-HR" dirty="0" smtClean="0"/>
          </a:p>
          <a:p>
            <a:fld id="{0CF23005-4D99-43D1-A90C-B84802D9F798}" type="slidenum">
              <a:rPr lang="hr-HR" smtClean="0"/>
              <a:pPr/>
              <a:t>14</a:t>
            </a:fld>
            <a:endParaRPr lang="hr-HR" dirty="0"/>
          </a:p>
        </p:txBody>
      </p:sp>
      <p:pic>
        <p:nvPicPr>
          <p:cNvPr id="5" name="Picture 4" descr="feel at hom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260648"/>
            <a:ext cx="1411412" cy="113025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rizik?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71600" y="1905000"/>
            <a:ext cx="7010400" cy="4114800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sz="2400" dirty="0" smtClean="0"/>
              <a:t>Rizik je dio života. </a:t>
            </a:r>
          </a:p>
          <a:p>
            <a:r>
              <a:rPr lang="hr-HR" sz="2400" dirty="0" smtClean="0"/>
              <a:t>Procjena rizika ovisi o tome tko ga promatra.</a:t>
            </a:r>
          </a:p>
          <a:p>
            <a:r>
              <a:rPr lang="hr-HR" sz="2400" dirty="0" smtClean="0"/>
              <a:t>Preuzimanje rizika je bitan dio rehabilitacije i neophodan za proces oporavka </a:t>
            </a:r>
          </a:p>
          <a:p>
            <a:r>
              <a:rPr lang="hr-HR" sz="2400" dirty="0" smtClean="0"/>
              <a:t>Rizik je promjenjiva kategorija i varira u vremenu</a:t>
            </a:r>
          </a:p>
          <a:p>
            <a:r>
              <a:rPr lang="hr-HR" sz="2400" dirty="0" smtClean="0"/>
              <a:t>Nerealna očekivanja da se rizik može ukloniti - nema rizika 0%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5" name="Content Placeholder 5" descr="graveya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444208" y="548680"/>
            <a:ext cx="2088232" cy="1389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ow dad sees i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620688"/>
            <a:ext cx="6192688" cy="5565581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OPORAVAK 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RECOVERY</a:t>
            </a:r>
            <a:r>
              <a:rPr lang="hr-HR" sz="2600" dirty="0" smtClean="0"/>
              <a:t>=ponovo dobiti nešto natrag</a:t>
            </a:r>
          </a:p>
          <a:p>
            <a:pPr>
              <a:buNone/>
            </a:pPr>
            <a:r>
              <a:rPr lang="hr-HR" sz="2600" dirty="0" smtClean="0"/>
              <a:t>Ponekad se rehabilitacija i oporavak preklapaju. Rehabilitacija je aktivan proces (drugih) da bi se netko oporavio.</a:t>
            </a:r>
          </a:p>
          <a:p>
            <a:pPr>
              <a:buNone/>
            </a:pPr>
            <a:r>
              <a:rPr lang="hr-HR" sz="2600" dirty="0" smtClean="0"/>
              <a:t>Oporavak je </a:t>
            </a:r>
            <a:r>
              <a:rPr lang="hr-H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aktivni proces </a:t>
            </a:r>
            <a:r>
              <a:rPr lang="hr-HR" sz="2600" dirty="0" smtClean="0"/>
              <a:t>od strane same osobe – osoba je na tragu (u procesu ostvarenja) da živi zadovoljavajući život ispunjen nadom.</a:t>
            </a:r>
          </a:p>
          <a:p>
            <a:pPr>
              <a:buNone/>
            </a:pPr>
            <a:r>
              <a:rPr lang="hr-HR" sz="3600" dirty="0" smtClean="0">
                <a:solidFill>
                  <a:srgbClr val="7030A0"/>
                </a:solidFill>
              </a:rPr>
              <a:t>Oporavak         izlječenje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4" name="Picture 3" descr="recovery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0"/>
            <a:ext cx="2362200" cy="1933575"/>
          </a:xfrm>
          <a:prstGeom prst="rect">
            <a:avLst/>
          </a:prstGeom>
        </p:spPr>
      </p:pic>
      <p:pic>
        <p:nvPicPr>
          <p:cNvPr id="5" name="Picture 4" descr="not equ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5229200"/>
            <a:ext cx="891099" cy="648072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Pružanje podrške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800" dirty="0" smtClean="0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 </a:t>
            </a:r>
            <a:r>
              <a:rPr lang="hr-HR" sz="2800" dirty="0" smtClean="0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- individualizirano !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hr-HR" sz="2800" dirty="0" smtClean="0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Osobno usmjereno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hr-HR" sz="2800" dirty="0" smtClean="0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Izbor osobe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hr-HR" sz="2800" dirty="0" smtClean="0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Osnaživanje za donošenje odluka (preuzimanje odgovornosti)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hr-HR" sz="2800" dirty="0" smtClean="0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Pravo na pogrešku?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hr-HR" sz="2800" dirty="0" smtClean="0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Razina izbora, utjecaja i kontrole nad vlastitim životom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hr-HR" sz="2800" dirty="0" smtClean="0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Osnaživanje </a:t>
            </a:r>
            <a:r>
              <a:rPr lang="hr-HR" sz="2800" dirty="0" smtClean="0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nije </a:t>
            </a:r>
            <a:r>
              <a:rPr lang="hr-HR" sz="2800" dirty="0" smtClean="0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odredište, već putovanje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hr-HR" sz="2800" dirty="0" smtClean="0">
              <a:solidFill>
                <a:srgbClr val="000000"/>
              </a:solidFill>
              <a:latin typeface="Trebuchet MS" pitchFamily="34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endParaRPr lang="hr-HR" sz="2800" dirty="0" smtClean="0">
              <a:solidFill>
                <a:srgbClr val="000000"/>
              </a:solidFill>
              <a:latin typeface="Trebuchet MS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hr-HR" sz="2800" dirty="0" smtClean="0">
              <a:solidFill>
                <a:srgbClr val="000000"/>
              </a:solidFill>
              <a:latin typeface="Trebuchet MS" pitchFamily="34" charset="0"/>
              <a:cs typeface="Arial" charset="0"/>
            </a:endParaRPr>
          </a:p>
        </p:txBody>
      </p:sp>
      <p:pic>
        <p:nvPicPr>
          <p:cNvPr id="4" name="Picture 3" descr="naoča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1628800"/>
            <a:ext cx="2181225" cy="89535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5122912" cy="1143000"/>
          </a:xfrm>
        </p:spPr>
        <p:txBody>
          <a:bodyPr>
            <a:normAutofit/>
          </a:bodyPr>
          <a:lstStyle/>
          <a:p>
            <a:r>
              <a:rPr lang="hr-HR" sz="3000" dirty="0" smtClean="0"/>
              <a:t>Uloga </a:t>
            </a:r>
            <a:r>
              <a:rPr lang="hr-HR" sz="3000" dirty="0" smtClean="0"/>
              <a:t>osoblja u podršci</a:t>
            </a:r>
            <a:endParaRPr lang="hr-HR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493095"/>
          </a:xfrm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>
            <a:normAutofit/>
            <a:scene3d>
              <a:camera prst="orthographicFront"/>
              <a:lightRig rig="balanced" dir="t">
                <a:rot lat="0" lon="0" rev="1800000"/>
              </a:lightRig>
            </a:scene3d>
            <a:sp3d extrusionH="57150" prstMaterial="plastic">
              <a:extrusionClr>
                <a:srgbClr val="C00000"/>
              </a:extrusionClr>
            </a:sp3d>
          </a:bodyPr>
          <a:lstStyle/>
          <a:p>
            <a:endParaRPr lang="hr-HR" dirty="0" smtClean="0"/>
          </a:p>
          <a:p>
            <a:r>
              <a:rPr lang="hr-HR" dirty="0" smtClean="0">
                <a:latin typeface="Calibri" pitchFamily="34" charset="0"/>
              </a:rPr>
              <a:t>Radi u najboljem interesu osobe kojoj pruža podršku (koji može biti u suprotnosti s interesima organizacije u kojoj radi)</a:t>
            </a:r>
          </a:p>
          <a:p>
            <a:r>
              <a:rPr lang="hr-HR" dirty="0" smtClean="0">
                <a:latin typeface="Calibri" pitchFamily="34" charset="0"/>
              </a:rPr>
              <a:t>Ima odnos s osobom koju podržava</a:t>
            </a:r>
          </a:p>
          <a:p>
            <a:r>
              <a:rPr lang="hr-HR" dirty="0" smtClean="0">
                <a:latin typeface="Calibri" pitchFamily="34" charset="0"/>
              </a:rPr>
              <a:t>Slijedi proces oporavka osobe za koju radi u različitim područjima</a:t>
            </a:r>
          </a:p>
          <a:p>
            <a:r>
              <a:rPr lang="hr-HR" dirty="0" smtClean="0">
                <a:latin typeface="Calibri" pitchFamily="34" charset="0"/>
              </a:rPr>
              <a:t>Daje nadu u oporavak</a:t>
            </a:r>
            <a:endParaRPr lang="hr-HR" sz="2000" dirty="0">
              <a:solidFill>
                <a:srgbClr val="834D8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r>
              <a:rPr lang="hr-HR" sz="2000" dirty="0" smtClean="0">
                <a:solidFill>
                  <a:srgbClr val="834D8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On </a:t>
            </a:r>
            <a:r>
              <a:rPr lang="hr-HR" sz="2000" dirty="0" err="1" smtClean="0">
                <a:solidFill>
                  <a:srgbClr val="834D8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tap</a:t>
            </a:r>
            <a:r>
              <a:rPr lang="hr-HR" sz="2000" dirty="0" smtClean="0">
                <a:solidFill>
                  <a:srgbClr val="834D8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, </a:t>
            </a:r>
            <a:r>
              <a:rPr lang="hr-HR" sz="2000" dirty="0" err="1" smtClean="0">
                <a:solidFill>
                  <a:srgbClr val="834D8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not</a:t>
            </a:r>
            <a:r>
              <a:rPr lang="hr-HR" sz="2000" dirty="0" smtClean="0">
                <a:solidFill>
                  <a:srgbClr val="834D8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hr-HR" sz="2000" dirty="0" err="1" smtClean="0">
                <a:solidFill>
                  <a:srgbClr val="834D8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on</a:t>
            </a:r>
            <a:r>
              <a:rPr lang="hr-HR" sz="2000" dirty="0" smtClean="0">
                <a:solidFill>
                  <a:srgbClr val="834D8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top!</a:t>
            </a:r>
            <a:endParaRPr lang="hr-HR" dirty="0" smtClean="0">
              <a:latin typeface="Calibri" pitchFamily="34" charset="0"/>
            </a:endParaRPr>
          </a:p>
        </p:txBody>
      </p:sp>
      <p:pic>
        <p:nvPicPr>
          <p:cNvPr id="6" name="Picture 5" descr="čamac u luc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332656"/>
            <a:ext cx="2304256" cy="154738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  <a:p>
            <a:fld id="{8F4D083B-591D-4812-B069-BAEAF4398D2C}" type="slidenum">
              <a:rPr lang="hr-HR"/>
              <a:pPr/>
              <a:t>2</a:t>
            </a:fld>
            <a:endParaRPr lang="hr-HR" dirty="0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Društvo (i institucije)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hr-HR"/>
              <a:t>Podjela u 3 sektora:</a:t>
            </a:r>
          </a:p>
          <a:p>
            <a:pPr>
              <a:buFont typeface="Wingdings" pitchFamily="2" charset="2"/>
              <a:buNone/>
            </a:pPr>
            <a:endParaRPr lang="hr-HR"/>
          </a:p>
          <a:p>
            <a:r>
              <a:rPr lang="hr-HR"/>
              <a:t>Javni (public/governmental)</a:t>
            </a:r>
          </a:p>
          <a:p>
            <a:r>
              <a:rPr lang="hr-HR"/>
              <a:t>Poslovni (business/for-profit)</a:t>
            </a:r>
          </a:p>
          <a:p>
            <a:r>
              <a:rPr lang="hr-HR">
                <a:solidFill>
                  <a:srgbClr val="CC66FF"/>
                </a:solidFill>
              </a:rPr>
              <a:t>Nezavisni (nonprofit/NGO; hrv. NVO/OCD) </a:t>
            </a:r>
          </a:p>
        </p:txBody>
      </p:sp>
      <p:pic>
        <p:nvPicPr>
          <p:cNvPr id="125957" name="Picture 5" descr="institu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333375"/>
            <a:ext cx="1081088" cy="1081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Očekivanja i stvarnost</a:t>
            </a:r>
            <a:endParaRPr lang="hr-HR" dirty="0"/>
          </a:p>
        </p:txBody>
      </p:sp>
      <p:pic>
        <p:nvPicPr>
          <p:cNvPr id="4" name="Picture 3" descr="recovery expectati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1867632"/>
            <a:ext cx="4378598" cy="3865624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  <a:p>
            <a:fld id="{A875499F-9550-40DF-9514-54A6A53DD3AF}" type="slidenum">
              <a:rPr lang="hr-HR"/>
              <a:pPr/>
              <a:t>21</a:t>
            </a:fld>
            <a:endParaRPr lang="hr-HR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916113"/>
            <a:ext cx="7010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r-HR" sz="2500"/>
              <a:t>Osnovani 2006. za pružanje podrške u zajednici za osobe s psihičkim smetnjama</a:t>
            </a:r>
          </a:p>
          <a:p>
            <a:pPr>
              <a:lnSpc>
                <a:spcPct val="80000"/>
              </a:lnSpc>
            </a:pPr>
            <a:r>
              <a:rPr lang="hr-HR" sz="2500"/>
              <a:t>Kontinuirana edukacija osoblja za pružanje podrške i korisnika (komunikacijske vješt.)</a:t>
            </a:r>
          </a:p>
          <a:p>
            <a:pPr>
              <a:lnSpc>
                <a:spcPct val="80000"/>
              </a:lnSpc>
            </a:pPr>
            <a:r>
              <a:rPr lang="hr-HR" sz="2500"/>
              <a:t>Ljudi o kojima skrbimo k nama došli iz obitelji, udomiteljskih obitelji, institucije</a:t>
            </a:r>
          </a:p>
          <a:p>
            <a:pPr>
              <a:lnSpc>
                <a:spcPct val="80000"/>
              </a:lnSpc>
            </a:pPr>
            <a:r>
              <a:rPr lang="hr-HR" sz="2500"/>
              <a:t>Smislene dnevne aktivnosti</a:t>
            </a:r>
          </a:p>
          <a:p>
            <a:pPr>
              <a:lnSpc>
                <a:spcPct val="80000"/>
              </a:lnSpc>
            </a:pPr>
            <a:r>
              <a:rPr lang="hr-HR" sz="2500"/>
              <a:t>podržano zapošljavanje/radne aktivnosti – UPI</a:t>
            </a:r>
          </a:p>
          <a:p>
            <a:pPr>
              <a:lnSpc>
                <a:spcPct val="80000"/>
              </a:lnSpc>
            </a:pPr>
            <a:r>
              <a:rPr lang="hr-HR" sz="2500"/>
              <a:t>Individualno planiranje </a:t>
            </a:r>
            <a:r>
              <a:rPr lang="hr-HR" sz="2500">
                <a:solidFill>
                  <a:srgbClr val="CC00FF"/>
                </a:solidFill>
                <a:sym typeface="Wingdings" pitchFamily="2" charset="2"/>
              </a:rPr>
              <a:t></a:t>
            </a:r>
            <a:r>
              <a:rPr lang="hr-HR" sz="2500">
                <a:sym typeface="Wingdings" pitchFamily="2" charset="2"/>
              </a:rPr>
              <a:t> </a:t>
            </a:r>
            <a:r>
              <a:rPr lang="hr-HR" sz="2500">
                <a:solidFill>
                  <a:srgbClr val="CC00FF"/>
                </a:solidFill>
                <a:sym typeface="Wingdings" pitchFamily="2" charset="2"/>
              </a:rPr>
              <a:t>Osobno usmjereno</a:t>
            </a:r>
            <a:r>
              <a:rPr lang="hr-HR" sz="2500">
                <a:solidFill>
                  <a:srgbClr val="CC00FF"/>
                </a:solidFill>
              </a:rPr>
              <a:t> planiranje</a:t>
            </a:r>
            <a:r>
              <a:rPr lang="hr-HR" sz="2500"/>
              <a:t> - pomaci</a:t>
            </a:r>
          </a:p>
          <a:p>
            <a:pPr>
              <a:lnSpc>
                <a:spcPct val="80000"/>
              </a:lnSpc>
            </a:pPr>
            <a:endParaRPr lang="hr-HR" sz="2500"/>
          </a:p>
          <a:p>
            <a:pPr>
              <a:lnSpc>
                <a:spcPct val="80000"/>
              </a:lnSpc>
            </a:pPr>
            <a:endParaRPr lang="hr-HR" sz="2500"/>
          </a:p>
          <a:p>
            <a:pPr>
              <a:lnSpc>
                <a:spcPct val="80000"/>
              </a:lnSpc>
            </a:pPr>
            <a:endParaRPr lang="hr-HR" sz="2500"/>
          </a:p>
        </p:txBody>
      </p:sp>
      <p:pic>
        <p:nvPicPr>
          <p:cNvPr id="115723" name="Picture 11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260350"/>
            <a:ext cx="3994150" cy="1373188"/>
          </a:xfrm>
          <a:prstGeom prst="rect">
            <a:avLst/>
          </a:prstGeom>
          <a:noFill/>
        </p:spPr>
      </p:pic>
      <p:pic>
        <p:nvPicPr>
          <p:cNvPr id="115724" name="Picture 12" descr="MC900383552[1]"/>
          <p:cNvPicPr>
            <a:picLocks noGrp="1" noChangeAspect="1" noChangeArrowheads="1"/>
          </p:cNvPicPr>
          <p:nvPr>
            <p:ph type="title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2781300"/>
            <a:ext cx="1254125" cy="15335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  <a:p>
            <a:fld id="{158A907C-35CE-41F2-BD0A-1A27C261DDD8}" type="slidenum">
              <a:rPr lang="hr-HR"/>
              <a:pPr/>
              <a:t>22</a:t>
            </a:fld>
            <a:endParaRPr lang="hr-HR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>
                <a:solidFill>
                  <a:srgbClr val="CC00FF"/>
                </a:solidFill>
              </a:rPr>
              <a:t>Osobno usmjereno planiranje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05000"/>
            <a:ext cx="8353425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r-HR" sz="2600"/>
              <a:t>Osnaživanje osoba s invaliditetom (OSI) za život u zajednici uključuje:</a:t>
            </a:r>
          </a:p>
          <a:p>
            <a:pPr lvl="1"/>
            <a:r>
              <a:rPr lang="hr-HR" sz="2400"/>
              <a:t>Proces planiranja </a:t>
            </a:r>
            <a:r>
              <a:rPr lang="hr-HR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s ciljem osnaživanja</a:t>
            </a:r>
            <a:r>
              <a:rPr lang="hr-HR" sz="2400"/>
              <a:t> osobe</a:t>
            </a:r>
          </a:p>
          <a:p>
            <a:pPr lvl="1"/>
            <a:r>
              <a:rPr lang="hr-HR" sz="2400"/>
              <a:t>Stvaranje razumljive slike o tome </a:t>
            </a:r>
            <a:r>
              <a:rPr lang="hr-HR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tko je</a:t>
            </a:r>
            <a:r>
              <a:rPr lang="hr-HR" sz="2400"/>
              <a:t> ta osoba i </a:t>
            </a:r>
            <a:r>
              <a:rPr lang="hr-HR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što želi učiniti sa svojim životom</a:t>
            </a:r>
          </a:p>
          <a:p>
            <a:pPr lvl="1"/>
            <a:r>
              <a:rPr lang="hr-HR" sz="2400"/>
              <a:t>Okupljanje svih ljudi važnih osobi uključujući članove obitelji, prijatelje, susjede, osobe u podršci koje aktivno pruža podršku koji AKTIVNO traže </a:t>
            </a:r>
            <a:r>
              <a:rPr lang="hr-HR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pozitivne kapacitete</a:t>
            </a:r>
            <a:r>
              <a:rPr lang="hr-HR" sz="2400"/>
              <a:t> osobe u kontekstu života u zajednici i koji će </a:t>
            </a:r>
            <a:r>
              <a:rPr lang="hr-HR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pridonijeti pozitivnim promjenama</a:t>
            </a:r>
            <a:r>
              <a:rPr lang="hr-HR" sz="2400"/>
              <a:t> u životu osobe</a:t>
            </a:r>
          </a:p>
        </p:txBody>
      </p:sp>
      <p:pic>
        <p:nvPicPr>
          <p:cNvPr id="142340" name="Picture 4" descr="MC900282178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476250"/>
            <a:ext cx="819150" cy="942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  <a:p>
            <a:fld id="{53FE1B5A-C9E2-4946-BACF-0E2B3B1EF12E}" type="slidenum">
              <a:rPr lang="hr-HR"/>
              <a:pPr/>
              <a:t>23</a:t>
            </a:fld>
            <a:endParaRPr lang="hr-HR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>
                <a:solidFill>
                  <a:srgbClr val="A50021"/>
                </a:solidFill>
              </a:rPr>
              <a:t>Osobno usmjereni plan</a:t>
            </a:r>
            <a:r>
              <a:rPr lang="hr-HR"/>
              <a:t>	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r-HR">
                <a:solidFill>
                  <a:schemeClr val="tx1"/>
                </a:solidFill>
              </a:rPr>
              <a:t>Koja je životna priča osobe?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r-HR">
                <a:solidFill>
                  <a:schemeClr val="tx1"/>
                </a:solidFill>
              </a:rPr>
              <a:t>Koje su nade i snovi osobe?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r-HR">
                <a:solidFill>
                  <a:schemeClr val="tx1"/>
                </a:solidFill>
              </a:rPr>
              <a:t>Koje su noćne more osobe?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r-HR">
                <a:solidFill>
                  <a:schemeClr val="tx1"/>
                </a:solidFill>
              </a:rPr>
              <a:t>Tko je osoba?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r-HR">
                <a:solidFill>
                  <a:schemeClr val="tx1"/>
                </a:solidFill>
              </a:rPr>
              <a:t>Koje su snage, talenti i doprinosi osobe?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r-HR">
                <a:solidFill>
                  <a:schemeClr val="tx1"/>
                </a:solidFill>
              </a:rPr>
              <a:t>Što je osobi potrebno?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r-HR">
                <a:solidFill>
                  <a:schemeClr val="tx1"/>
                </a:solidFill>
              </a:rPr>
              <a:t>Koji je naš plan akcije?</a:t>
            </a:r>
          </a:p>
        </p:txBody>
      </p:sp>
      <p:pic>
        <p:nvPicPr>
          <p:cNvPr id="143364" name="Picture 4" descr="MC900078732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188913"/>
            <a:ext cx="1022350" cy="1462087"/>
          </a:xfrm>
          <a:prstGeom prst="rect">
            <a:avLst/>
          </a:prstGeom>
          <a:noFill/>
        </p:spPr>
      </p:pic>
      <p:pic>
        <p:nvPicPr>
          <p:cNvPr id="143365" name="Picture 5" descr="MC900251285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2349500"/>
            <a:ext cx="917575" cy="612775"/>
          </a:xfrm>
          <a:prstGeom prst="rect">
            <a:avLst/>
          </a:prstGeom>
          <a:noFill/>
        </p:spPr>
      </p:pic>
      <p:pic>
        <p:nvPicPr>
          <p:cNvPr id="143370" name="Picture 10" descr="pobjedni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3860800"/>
            <a:ext cx="733425" cy="733425"/>
          </a:xfrm>
          <a:prstGeom prst="rect">
            <a:avLst/>
          </a:prstGeom>
          <a:noFill/>
        </p:spPr>
      </p:pic>
      <p:pic>
        <p:nvPicPr>
          <p:cNvPr id="143371" name="Picture 11" descr="putokaz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7625" y="4797425"/>
            <a:ext cx="904875" cy="800100"/>
          </a:xfrm>
          <a:prstGeom prst="rect">
            <a:avLst/>
          </a:prstGeom>
          <a:noFill/>
        </p:spPr>
      </p:pic>
      <p:pic>
        <p:nvPicPr>
          <p:cNvPr id="143372" name="Picture 12" descr="MM900336350[1]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088" y="2852738"/>
            <a:ext cx="600075" cy="676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Metoda osnaživanja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Praksa koja se temelji na osnaživanju koristi osobne snage kao platformu na kojoj se gradi oporavak.</a:t>
            </a:r>
          </a:p>
          <a:p>
            <a:r>
              <a:rPr lang="hr-HR" dirty="0" smtClean="0"/>
              <a:t>Stručnjaci usmjereni na snage </a:t>
            </a:r>
            <a:r>
              <a:rPr lang="hr-HR" b="1" dirty="0" smtClean="0"/>
              <a:t>ne negiraju</a:t>
            </a:r>
            <a:r>
              <a:rPr lang="hr-HR" dirty="0" smtClean="0"/>
              <a:t> postojanje ozbiljnih simptoma i teškoća. Patnja, problemi, stres, duševna bolest postoje, ali to nije cijela priča.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smtClean="0"/>
          </a:p>
          <a:p>
            <a:fld id="{0CCD570A-119C-4572-A912-2BE36AC4AEAD}" type="slidenum">
              <a:rPr lang="hr-HR" smtClean="0"/>
              <a:pPr/>
              <a:t>24</a:t>
            </a:fld>
            <a:endParaRPr lang="hr-H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3366FF"/>
                </a:solidFill>
              </a:rPr>
              <a:t>Charles </a:t>
            </a:r>
            <a:r>
              <a:rPr lang="hr-HR" dirty="0" err="1" smtClean="0">
                <a:solidFill>
                  <a:srgbClr val="3366FF"/>
                </a:solidFill>
              </a:rPr>
              <a:t>Rapp</a:t>
            </a:r>
            <a:r>
              <a:rPr lang="hr-HR" dirty="0" smtClean="0">
                <a:solidFill>
                  <a:srgbClr val="3366FF"/>
                </a:solidFill>
              </a:rPr>
              <a:t> – Model osnaživanja</a:t>
            </a:r>
            <a:endParaRPr lang="hr-HR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05000"/>
            <a:ext cx="7010400" cy="4548336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1</a:t>
            </a:r>
            <a:r>
              <a:rPr lang="en-US" sz="2800" dirty="0" smtClean="0">
                <a:solidFill>
                  <a:srgbClr val="0070C0"/>
                </a:solidFill>
              </a:rPr>
              <a:t>. </a:t>
            </a:r>
            <a:r>
              <a:rPr lang="hr-HR" sz="2800" dirty="0" smtClean="0">
                <a:solidFill>
                  <a:srgbClr val="0070C0"/>
                </a:solidFill>
              </a:rPr>
              <a:t>Osobe s teškoćama mentalnog zdravlja se </a:t>
            </a:r>
            <a:r>
              <a:rPr lang="hr-HR" sz="2800" b="1" dirty="0" smtClean="0">
                <a:solidFill>
                  <a:srgbClr val="0070C0"/>
                </a:solidFill>
              </a:rPr>
              <a:t>mogu oporaviti, vratiti u život i transformirati ga</a:t>
            </a:r>
            <a:r>
              <a:rPr lang="en-US" sz="2800" dirty="0" smtClean="0">
                <a:solidFill>
                  <a:srgbClr val="0070C0"/>
                </a:solidFill>
              </a:rPr>
              <a:t>. </a:t>
            </a:r>
            <a:endParaRPr lang="en-US" sz="2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2. </a:t>
            </a:r>
            <a:r>
              <a:rPr lang="hr-HR" sz="2800" dirty="0" smtClean="0">
                <a:solidFill>
                  <a:srgbClr val="0070C0"/>
                </a:solidFill>
              </a:rPr>
              <a:t>Fokus je na </a:t>
            </a:r>
            <a:r>
              <a:rPr lang="hr-HR" sz="2800" b="1" dirty="0" smtClean="0">
                <a:solidFill>
                  <a:srgbClr val="0070C0"/>
                </a:solidFill>
              </a:rPr>
              <a:t>osobnim snagama </a:t>
            </a:r>
            <a:r>
              <a:rPr lang="hr-HR" sz="2800" dirty="0" smtClean="0">
                <a:solidFill>
                  <a:srgbClr val="0070C0"/>
                </a:solidFill>
              </a:rPr>
              <a:t>umjesto na deficitima</a:t>
            </a:r>
            <a:r>
              <a:rPr lang="en-US" sz="2800" dirty="0" smtClean="0">
                <a:solidFill>
                  <a:srgbClr val="0070C0"/>
                </a:solidFill>
              </a:rPr>
              <a:t>. </a:t>
            </a:r>
            <a:endParaRPr lang="en-US" sz="2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3. </a:t>
            </a:r>
            <a:r>
              <a:rPr lang="hr-HR" sz="2800" dirty="0" smtClean="0">
                <a:solidFill>
                  <a:srgbClr val="0070C0"/>
                </a:solidFill>
              </a:rPr>
              <a:t>Zajednicu treba promatrati kao </a:t>
            </a:r>
            <a:r>
              <a:rPr lang="hr-HR" sz="2800" b="1" dirty="0" smtClean="0">
                <a:solidFill>
                  <a:srgbClr val="0070C0"/>
                </a:solidFill>
              </a:rPr>
              <a:t>oazu resursa</a:t>
            </a:r>
            <a:r>
              <a:rPr lang="en-US" sz="2800" b="1" dirty="0" smtClean="0">
                <a:solidFill>
                  <a:srgbClr val="0070C0"/>
                </a:solidFill>
              </a:rPr>
              <a:t>. 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4. </a:t>
            </a:r>
            <a:r>
              <a:rPr lang="hr-HR" sz="2800" dirty="0" smtClean="0">
                <a:solidFill>
                  <a:srgbClr val="0070C0"/>
                </a:solidFill>
              </a:rPr>
              <a:t>Klijent je </a:t>
            </a:r>
            <a:r>
              <a:rPr lang="hr-HR" sz="2800" b="1" dirty="0" smtClean="0">
                <a:solidFill>
                  <a:srgbClr val="0070C0"/>
                </a:solidFill>
              </a:rPr>
              <a:t>direktor</a:t>
            </a:r>
            <a:r>
              <a:rPr lang="hr-HR" sz="2800" dirty="0" smtClean="0">
                <a:solidFill>
                  <a:srgbClr val="0070C0"/>
                </a:solidFill>
              </a:rPr>
              <a:t> procesa</a:t>
            </a:r>
            <a:r>
              <a:rPr lang="en-US" sz="2800" dirty="0" smtClean="0">
                <a:solidFill>
                  <a:srgbClr val="0070C0"/>
                </a:solidFill>
              </a:rPr>
              <a:t>. </a:t>
            </a:r>
            <a:endParaRPr lang="en-US" sz="2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5. </a:t>
            </a:r>
            <a:r>
              <a:rPr lang="hr-HR" sz="2800" b="1" dirty="0" smtClean="0">
                <a:solidFill>
                  <a:srgbClr val="0070C0"/>
                </a:solidFill>
              </a:rPr>
              <a:t>Odnos</a:t>
            </a:r>
            <a:r>
              <a:rPr lang="hr-HR" sz="2800" dirty="0" smtClean="0">
                <a:solidFill>
                  <a:srgbClr val="0070C0"/>
                </a:solidFill>
              </a:rPr>
              <a:t> pomagača i osobe je ključan i neophodan</a:t>
            </a:r>
            <a:r>
              <a:rPr lang="en-US" sz="2800" dirty="0" smtClean="0">
                <a:solidFill>
                  <a:srgbClr val="0070C0"/>
                </a:solidFill>
              </a:rPr>
              <a:t>.</a:t>
            </a:r>
            <a:endParaRPr lang="en-US" sz="2800" dirty="0" smtClean="0">
              <a:solidFill>
                <a:srgbClr val="0070C0"/>
              </a:solidFill>
            </a:endParaRPr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smtClean="0"/>
          </a:p>
          <a:p>
            <a:fld id="{0CCD570A-119C-4572-A912-2BE36AC4AEAD}" type="slidenum">
              <a:rPr lang="hr-HR" smtClean="0"/>
              <a:pPr/>
              <a:t>25</a:t>
            </a:fld>
            <a:endParaRPr lang="hr-H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1"/>
            <a:ext cx="7010400" cy="1006252"/>
          </a:xfrm>
        </p:spPr>
        <p:txBody>
          <a:bodyPr/>
          <a:lstStyle/>
          <a:p>
            <a:r>
              <a:rPr lang="hr-HR" dirty="0" smtClean="0"/>
              <a:t>Primjer</a:t>
            </a:r>
            <a:endParaRPr lang="hr-H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403648" y="1268760"/>
          <a:ext cx="7416824" cy="4536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0613"/>
                <a:gridCol w="4196211"/>
              </a:tblGrid>
              <a:tr h="490062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Problem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Snaga</a:t>
                      </a:r>
                      <a:endParaRPr lang="hr-HR" sz="2400" dirty="0"/>
                    </a:p>
                  </a:txBody>
                  <a:tcPr/>
                </a:tc>
              </a:tr>
              <a:tr h="583484"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Korisnik </a:t>
                      </a:r>
                      <a:r>
                        <a:rPr lang="hr-HR" sz="1600" baseline="0" dirty="0" smtClean="0"/>
                        <a:t>ne dolazi na sastanke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Osoba povremeno</a:t>
                      </a:r>
                      <a:r>
                        <a:rPr lang="hr-HR" sz="1600" baseline="0" dirty="0" smtClean="0"/>
                        <a:t> dolazi na sastanke</a:t>
                      </a:r>
                      <a:endParaRPr lang="hr-HR" sz="1600" dirty="0"/>
                    </a:p>
                  </a:txBody>
                  <a:tcPr/>
                </a:tc>
              </a:tr>
              <a:tr h="495483"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Korisnik je beskućnik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Osoba ima vještine preživljavanja na ulici</a:t>
                      </a:r>
                      <a:endParaRPr lang="hr-HR" sz="1600" dirty="0"/>
                    </a:p>
                  </a:txBody>
                  <a:tcPr/>
                </a:tc>
              </a:tr>
              <a:tr h="490062"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Korisnik je u lošem</a:t>
                      </a:r>
                      <a:r>
                        <a:rPr lang="hr-HR" sz="1600" baseline="0" dirty="0" smtClean="0"/>
                        <a:t> društvu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Osoba ima prijatelje</a:t>
                      </a:r>
                      <a:endParaRPr lang="hr-HR" sz="1600" dirty="0"/>
                    </a:p>
                  </a:txBody>
                  <a:tcPr/>
                </a:tc>
              </a:tr>
              <a:tr h="831226"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Pacijent je alkoholičar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Osoba</a:t>
                      </a:r>
                      <a:r>
                        <a:rPr lang="hr-HR" sz="1600" baseline="0" dirty="0" smtClean="0"/>
                        <a:t> koristi alkohol kao sredstvo nošenja sa stresom ali ima periode apstinencije</a:t>
                      </a:r>
                      <a:endParaRPr lang="hr-HR" sz="1600" dirty="0"/>
                    </a:p>
                  </a:txBody>
                  <a:tcPr/>
                </a:tc>
              </a:tr>
              <a:tr h="743224"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Pacijent je </a:t>
                      </a:r>
                      <a:r>
                        <a:rPr lang="hr-HR" sz="1600" dirty="0" err="1" smtClean="0"/>
                        <a:t>disfunkcionalan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Osoba je</a:t>
                      </a:r>
                      <a:r>
                        <a:rPr lang="hr-HR" sz="1600" baseline="0" dirty="0" smtClean="0"/>
                        <a:t> preplavljena i potrebna joj je podrška</a:t>
                      </a:r>
                      <a:endParaRPr lang="hr-HR" sz="1600" dirty="0"/>
                    </a:p>
                  </a:txBody>
                  <a:tcPr/>
                </a:tc>
              </a:tr>
              <a:tr h="412902"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Klijent odbija pomoć agencije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Osoba vjeruje u korištenje vlastitih strategija</a:t>
                      </a:r>
                      <a:endParaRPr lang="hr-HR" sz="1600" dirty="0"/>
                    </a:p>
                  </a:txBody>
                  <a:tcPr/>
                </a:tc>
              </a:tr>
              <a:tr h="490062"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Pacijent je paranoidan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Osoba se boji</a:t>
                      </a:r>
                      <a:r>
                        <a:rPr lang="hr-HR" sz="1600" baseline="0" dirty="0" smtClean="0"/>
                        <a:t> i možda je strah opravdan</a:t>
                      </a:r>
                      <a:endParaRPr lang="hr-H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smtClean="0"/>
          </a:p>
          <a:p>
            <a:fld id="{0CCD570A-119C-4572-A912-2BE36AC4AEAD}" type="slidenum">
              <a:rPr lang="hr-HR" smtClean="0"/>
              <a:pPr/>
              <a:t>26</a:t>
            </a:fld>
            <a:endParaRPr lang="hr-H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  <a:p>
            <a:fld id="{E7C1BD28-6682-496C-9F84-26D335A9EFA3}" type="slidenum">
              <a:rPr lang="hr-HR"/>
              <a:pPr/>
              <a:t>27</a:t>
            </a:fld>
            <a:endParaRPr lang="hr-HR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188913"/>
            <a:ext cx="5400675" cy="1527175"/>
          </a:xfrm>
        </p:spPr>
        <p:txBody>
          <a:bodyPr/>
          <a:lstStyle/>
          <a:p>
            <a:r>
              <a:rPr lang="hr-HR" sz="4800">
                <a:solidFill>
                  <a:srgbClr val="FF9966"/>
                </a:solidFill>
              </a:rPr>
              <a:t>Stanovanje - zašto je tako važno?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itchFamily="2" charset="2"/>
              <a:buNone/>
            </a:pPr>
            <a:r>
              <a:rPr lang="hr-HR" sz="2400" b="1" dirty="0"/>
              <a:t>Potreba za sigurnošću</a:t>
            </a:r>
            <a:r>
              <a:rPr lang="hr-HR" sz="2400" dirty="0"/>
              <a:t> – temeljna psihološka potreba (Maslow): </a:t>
            </a:r>
          </a:p>
          <a:p>
            <a:pPr lvl="2"/>
            <a:r>
              <a:rPr lang="hr-HR" sz="2000" dirty="0"/>
              <a:t>stalnost, red, poredak, struktura, predvidljivost događaja u bližoj ili daljnjoj budućnosti </a:t>
            </a:r>
          </a:p>
          <a:p>
            <a:pPr lvl="1"/>
            <a:r>
              <a:rPr lang="hr-HR" sz="2400" dirty="0"/>
              <a:t>Dom (vlastiti/iznajmljeni) je temelj za postignuće nezavisnosti i </a:t>
            </a:r>
            <a:r>
              <a:rPr lang="hr-HR" sz="2400" dirty="0" smtClean="0"/>
              <a:t>integracije </a:t>
            </a:r>
            <a:r>
              <a:rPr lang="hr-HR" sz="2400" dirty="0" smtClean="0">
                <a:sym typeface="Wingdings" pitchFamily="2" charset="2"/>
              </a:rPr>
              <a:t></a:t>
            </a:r>
            <a:endParaRPr lang="hr-HR" sz="2400" dirty="0">
              <a:sym typeface="Wingdings" pitchFamily="2" charset="2"/>
            </a:endParaRPr>
          </a:p>
          <a:p>
            <a:pPr lvl="1"/>
            <a:r>
              <a:rPr lang="hr-HR" sz="2400" dirty="0"/>
              <a:t>adekvatan dom – dio(</a:t>
            </a:r>
            <a:r>
              <a:rPr lang="hr-HR" sz="2400" dirty="0" err="1"/>
              <a:t>nik</a:t>
            </a:r>
            <a:r>
              <a:rPr lang="hr-HR" sz="2400" dirty="0"/>
              <a:t>) zajednice </a:t>
            </a:r>
            <a:r>
              <a:rPr lang="hr-HR" sz="2400" dirty="0">
                <a:sym typeface="Wingdings" pitchFamily="2" charset="2"/>
              </a:rPr>
              <a:t></a:t>
            </a:r>
          </a:p>
          <a:p>
            <a:pPr lvl="1"/>
            <a:r>
              <a:rPr lang="hr-HR" sz="2400" dirty="0">
                <a:sym typeface="Wingdings" pitchFamily="2" charset="2"/>
              </a:rPr>
              <a:t>osoba dio zajednice - mogućnost ostvarenja (školovanje, zapošljavanje)</a:t>
            </a:r>
            <a:endParaRPr lang="hr-HR" sz="2400" dirty="0"/>
          </a:p>
          <a:p>
            <a:pPr>
              <a:buFont typeface="Wingdings" pitchFamily="2" charset="2"/>
              <a:buNone/>
            </a:pPr>
            <a:endParaRPr lang="hr-HR" sz="3400" dirty="0"/>
          </a:p>
          <a:p>
            <a:endParaRPr lang="hr-HR" sz="3400" dirty="0"/>
          </a:p>
        </p:txBody>
      </p:sp>
      <p:pic>
        <p:nvPicPr>
          <p:cNvPr id="132101" name="Picture 5" descr="MC90015077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565400"/>
            <a:ext cx="1584325" cy="1139825"/>
          </a:xfrm>
          <a:prstGeom prst="rect">
            <a:avLst/>
          </a:prstGeom>
          <a:noFill/>
        </p:spPr>
      </p:pic>
      <p:pic>
        <p:nvPicPr>
          <p:cNvPr id="132103" name="Picture 7" descr="MC900431627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188913"/>
            <a:ext cx="1368425" cy="1368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Kako dalje?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hr-HR" sz="2000" dirty="0" smtClean="0">
              <a:latin typeface="Trebuchet MS" pitchFamily="34" charset="0"/>
            </a:endParaRPr>
          </a:p>
          <a:p>
            <a:pPr>
              <a:lnSpc>
                <a:spcPct val="90000"/>
              </a:lnSpc>
            </a:pPr>
            <a:r>
              <a:rPr lang="hr-HR" sz="2000" dirty="0" smtClean="0">
                <a:latin typeface="Trebuchet MS" pitchFamily="34" charset="0"/>
              </a:rPr>
              <a:t>Graditi ‘društvo za sve’</a:t>
            </a:r>
          </a:p>
          <a:p>
            <a:pPr>
              <a:lnSpc>
                <a:spcPct val="90000"/>
              </a:lnSpc>
            </a:pPr>
            <a:r>
              <a:rPr lang="hr-HR" sz="2000" dirty="0" smtClean="0">
                <a:latin typeface="Trebuchet MS" pitchFamily="34" charset="0"/>
              </a:rPr>
              <a:t>Educirati stručnjake i širu zajednicu</a:t>
            </a:r>
          </a:p>
          <a:p>
            <a:pPr>
              <a:lnSpc>
                <a:spcPct val="90000"/>
              </a:lnSpc>
            </a:pPr>
            <a:r>
              <a:rPr lang="hr-HR" sz="2000" dirty="0" smtClean="0">
                <a:latin typeface="Trebuchet MS" pitchFamily="34" charset="0"/>
              </a:rPr>
              <a:t>Živjeti znači riskirati</a:t>
            </a:r>
          </a:p>
          <a:p>
            <a:r>
              <a:rPr lang="hr-HR" sz="2000" dirty="0" smtClean="0">
                <a:latin typeface="Trebuchet MS" pitchFamily="34" charset="0"/>
              </a:rPr>
              <a:t>Mediji - širenje pozitivnih iskustava, </a:t>
            </a:r>
            <a:r>
              <a:rPr lang="hr-HR" sz="2000" dirty="0" smtClean="0">
                <a:solidFill>
                  <a:srgbClr val="CC00FF"/>
                </a:solidFill>
                <a:latin typeface="Trebuchet MS" pitchFamily="34" charset="0"/>
              </a:rPr>
              <a:t>promicanje socijalnog uključivanja</a:t>
            </a:r>
            <a:r>
              <a:rPr lang="hr-HR" sz="2000" dirty="0" smtClean="0">
                <a:latin typeface="Trebuchet MS" pitchFamily="34" charset="0"/>
              </a:rPr>
              <a:t> </a:t>
            </a:r>
            <a:r>
              <a:rPr lang="hr-HR" sz="2000" dirty="0" smtClean="0">
                <a:latin typeface="Trebuchet MS" pitchFamily="34" charset="0"/>
                <a:sym typeface="Wingdings" pitchFamily="2" charset="2"/>
              </a:rPr>
              <a:t></a:t>
            </a:r>
            <a:r>
              <a:rPr lang="hr-HR" sz="2000" dirty="0" smtClean="0">
                <a:latin typeface="Trebuchet MS" pitchFamily="34" charset="0"/>
              </a:rPr>
              <a:t> smanjenje diskriminacije</a:t>
            </a:r>
          </a:p>
          <a:p>
            <a:r>
              <a:rPr lang="hr-HR" sz="2000" dirty="0" smtClean="0">
                <a:latin typeface="Trebuchet MS" pitchFamily="34" charset="0"/>
              </a:rPr>
              <a:t>Promatranje diskriminacije s različitih gledišta (gdje i na koji način se sve događa)</a:t>
            </a:r>
          </a:p>
          <a:p>
            <a:r>
              <a:rPr lang="hr-HR" sz="2000" dirty="0" smtClean="0">
                <a:latin typeface="Trebuchet MS" pitchFamily="34" charset="0"/>
              </a:rPr>
              <a:t>Važnost lokalnih inicijativa </a:t>
            </a:r>
            <a:r>
              <a:rPr lang="hr-HR" sz="2000" dirty="0" smtClean="0">
                <a:solidFill>
                  <a:srgbClr val="CC00FF"/>
                </a:solidFill>
                <a:latin typeface="Trebuchet MS" pitchFamily="34" charset="0"/>
                <a:sym typeface="Wingdings" pitchFamily="2" charset="2"/>
              </a:rPr>
              <a:t></a:t>
            </a:r>
            <a:r>
              <a:rPr lang="hr-HR" sz="2000" dirty="0" smtClean="0">
                <a:solidFill>
                  <a:srgbClr val="CC00FF"/>
                </a:solidFill>
                <a:latin typeface="Trebuchet MS" pitchFamily="34" charset="0"/>
              </a:rPr>
              <a:t> TVOJA </a:t>
            </a:r>
            <a:r>
              <a:rPr lang="hr-HR" sz="2000" dirty="0" smtClean="0">
                <a:solidFill>
                  <a:srgbClr val="CC00FF"/>
                </a:solidFill>
                <a:latin typeface="Trebuchet MS" pitchFamily="34" charset="0"/>
              </a:rPr>
              <a:t>uključenost</a:t>
            </a:r>
          </a:p>
          <a:p>
            <a:r>
              <a:rPr lang="hr-HR" sz="2000" dirty="0" smtClean="0">
                <a:solidFill>
                  <a:srgbClr val="0070C0"/>
                </a:solidFill>
                <a:latin typeface="Trebuchet MS" pitchFamily="34" charset="0"/>
              </a:rPr>
              <a:t>Socijalno poduzetništvo</a:t>
            </a:r>
          </a:p>
          <a:p>
            <a:r>
              <a:rPr lang="hr-HR" sz="2000" dirty="0" smtClean="0">
                <a:solidFill>
                  <a:srgbClr val="0070C0"/>
                </a:solidFill>
                <a:latin typeface="Trebuchet MS" pitchFamily="34" charset="0"/>
              </a:rPr>
              <a:t>Širenje usluga u zajednici / rasprostranjenost</a:t>
            </a:r>
            <a:endParaRPr lang="hr-HR" sz="2000" dirty="0" smtClean="0">
              <a:solidFill>
                <a:srgbClr val="0070C0"/>
              </a:solidFill>
              <a:latin typeface="Trebuchet MS" pitchFamily="34" charset="0"/>
            </a:endParaRPr>
          </a:p>
          <a:p>
            <a:pPr>
              <a:lnSpc>
                <a:spcPct val="90000"/>
              </a:lnSpc>
            </a:pPr>
            <a:endParaRPr lang="hr-HR" sz="2000" dirty="0">
              <a:latin typeface="Trebuchet MS" pitchFamily="34" charset="0"/>
            </a:endParaRPr>
          </a:p>
        </p:txBody>
      </p:sp>
      <p:pic>
        <p:nvPicPr>
          <p:cNvPr id="130054" name="Picture 6" descr="chan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260350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hr-HR" sz="3200" b="1" dirty="0" smtClean="0"/>
              <a:t>Snaga riječi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smtClean="0"/>
          </a:p>
          <a:p>
            <a:fld id="{0CCD570A-119C-4572-A912-2BE36AC4AEAD}" type="slidenum">
              <a:rPr lang="hr-HR" smtClean="0"/>
              <a:pPr/>
              <a:t>29</a:t>
            </a:fld>
            <a:endParaRPr lang="hr-HR"/>
          </a:p>
        </p:txBody>
      </p:sp>
      <p:sp>
        <p:nvSpPr>
          <p:cNvPr id="5" name="Rectangle 4"/>
          <p:cNvSpPr/>
          <p:nvPr/>
        </p:nvSpPr>
        <p:spPr>
          <a:xfrm>
            <a:off x="971600" y="1988840"/>
            <a:ext cx="4572000" cy="2917722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eaLnBrk="1" hangingPunct="1">
              <a:lnSpc>
                <a:spcPct val="90000"/>
              </a:lnSpc>
              <a:buFont typeface="Verdana" pitchFamily="34" charset="0"/>
              <a:buNone/>
            </a:pPr>
            <a:endParaRPr lang="en-US" sz="3200" b="1" dirty="0" smtClean="0"/>
          </a:p>
          <a:p>
            <a:pPr lvl="1" eaLnBrk="1" hangingPunct="1">
              <a:lnSpc>
                <a:spcPct val="90000"/>
              </a:lnSpc>
              <a:buFont typeface="Verdana" pitchFamily="34" charset="0"/>
              <a:buNone/>
            </a:pPr>
            <a:endParaRPr lang="en-US" sz="3200" b="1" dirty="0" smtClean="0"/>
          </a:p>
          <a:p>
            <a:pPr lvl="1" eaLnBrk="1" hangingPunct="1">
              <a:lnSpc>
                <a:spcPct val="90000"/>
              </a:lnSpc>
              <a:buFont typeface="Verdana" pitchFamily="34" charset="0"/>
              <a:buNone/>
            </a:pPr>
            <a:r>
              <a:rPr lang="hr-HR" sz="3200" b="1" dirty="0" smtClean="0"/>
              <a:t>ili</a:t>
            </a:r>
            <a:r>
              <a:rPr lang="en-US" sz="3200" b="1" dirty="0" smtClean="0"/>
              <a:t>: </a:t>
            </a:r>
            <a:r>
              <a:rPr lang="hr-HR" sz="3200" b="1" dirty="0" smtClean="0"/>
              <a:t>postoji li više</a:t>
            </a:r>
            <a:r>
              <a:rPr lang="en-US" sz="3200" b="1" dirty="0" smtClean="0"/>
              <a:t>?</a:t>
            </a:r>
          </a:p>
          <a:p>
            <a:pPr lvl="1" eaLnBrk="1" hangingPunct="1">
              <a:lnSpc>
                <a:spcPct val="90000"/>
              </a:lnSpc>
              <a:buFont typeface="Verdana" pitchFamily="34" charset="0"/>
              <a:buNone/>
            </a:pPr>
            <a:endParaRPr lang="en-US" sz="1800" b="1" dirty="0" smtClean="0"/>
          </a:p>
          <a:p>
            <a:pPr lvl="1" eaLnBrk="1" hangingPunct="1">
              <a:lnSpc>
                <a:spcPct val="90000"/>
              </a:lnSpc>
              <a:buFont typeface="Verdana" pitchFamily="34" charset="0"/>
              <a:buNone/>
            </a:pPr>
            <a:endParaRPr lang="en-US" sz="1800" b="1" dirty="0" smtClean="0"/>
          </a:p>
          <a:p>
            <a:pPr lvl="1" eaLnBrk="1" hangingPunct="1">
              <a:lnSpc>
                <a:spcPct val="90000"/>
              </a:lnSpc>
              <a:buFont typeface="Verdana" pitchFamily="34" charset="0"/>
              <a:buNone/>
            </a:pPr>
            <a:endParaRPr lang="en-US" sz="1800" b="1" dirty="0" smtClean="0"/>
          </a:p>
          <a:p>
            <a:pPr lvl="1" eaLnBrk="1" hangingPunct="1">
              <a:lnSpc>
                <a:spcPct val="90000"/>
              </a:lnSpc>
              <a:buFont typeface="Verdana" pitchFamily="34" charset="0"/>
              <a:buNone/>
            </a:pPr>
            <a:endParaRPr lang="en-US" sz="1800" b="1" dirty="0" smtClean="0"/>
          </a:p>
          <a:p>
            <a:pPr lvl="1" eaLnBrk="1" hangingPunct="1">
              <a:lnSpc>
                <a:spcPct val="90000"/>
              </a:lnSpc>
              <a:buFont typeface="Verdana" pitchFamily="34" charset="0"/>
              <a:buNone/>
            </a:pPr>
            <a:r>
              <a:rPr lang="en-US" sz="1800" dirty="0" smtClean="0">
                <a:hlinkClick r:id="rId2"/>
              </a:rPr>
              <a:t>http://www.youtube.com/watch?v=PpVSeV_V1ug</a:t>
            </a:r>
            <a:endParaRPr lang="en-US" sz="1800" b="1" dirty="0" smtClean="0"/>
          </a:p>
        </p:txBody>
      </p:sp>
      <p:pic>
        <p:nvPicPr>
          <p:cNvPr id="6" name="Afbeelding 5" descr="woorde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68913" y="1981200"/>
            <a:ext cx="3687762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  <a:p>
            <a:fld id="{3A1450C9-3F2A-43A4-9749-5ED2BF43E005}" type="slidenum">
              <a:rPr lang="hr-HR"/>
              <a:pPr/>
              <a:t>3</a:t>
            </a:fld>
            <a:endParaRPr lang="hr-HR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Zbrinjavanje mentalno (duševno) bolesnih  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1700212"/>
            <a:ext cx="6362700" cy="4537099"/>
          </a:xfrm>
        </p:spPr>
        <p:txBody>
          <a:bodyPr/>
          <a:lstStyle/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endParaRPr lang="hr-HR" sz="17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r-HR" sz="17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Razdoblje </a:t>
            </a:r>
            <a:r>
              <a:rPr lang="hr-HR" sz="17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– azili i bolnice:</a:t>
            </a:r>
          </a:p>
          <a:p>
            <a:pPr marL="971550" lvl="1" indent="-571500">
              <a:lnSpc>
                <a:spcPct val="80000"/>
              </a:lnSpc>
            </a:pPr>
            <a:r>
              <a:rPr lang="hr-HR" sz="1500" dirty="0"/>
              <a:t>Nadzor i izolacija</a:t>
            </a:r>
          </a:p>
          <a:p>
            <a:pPr marL="971550" lvl="1" indent="-571500">
              <a:lnSpc>
                <a:spcPct val="80000"/>
              </a:lnSpc>
            </a:pPr>
            <a:r>
              <a:rPr lang="hr-HR" sz="1500" dirty="0"/>
              <a:t>niska razina kvalitete tretmana i skrbi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None/>
            </a:pPr>
            <a:endParaRPr lang="hr-HR" sz="1700" dirty="0"/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 startAt="2"/>
            </a:pPr>
            <a:r>
              <a:rPr lang="hr-HR" sz="17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Deinstitucionalizacija</a:t>
            </a:r>
            <a:endParaRPr lang="hr-HR" sz="17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71550" lvl="1" indent="-571500">
              <a:lnSpc>
                <a:spcPct val="80000"/>
              </a:lnSpc>
            </a:pPr>
            <a:r>
              <a:rPr lang="hr-HR" sz="1500" dirty="0"/>
              <a:t>prevencija nepotrebnih prijema u psihijatrijske bolnice kroz primjenu službi podrške u zajednici</a:t>
            </a:r>
          </a:p>
          <a:p>
            <a:pPr marL="971550" lvl="1" indent="-571500">
              <a:lnSpc>
                <a:spcPct val="80000"/>
              </a:lnSpc>
            </a:pPr>
            <a:r>
              <a:rPr lang="hr-HR" sz="1500" dirty="0"/>
              <a:t>otpuštanje dugotrajno institucionaliziranih pacijenata adekvatno pripremljenih na život u zajednici (i preuzetih na skrb od strane službe podrške u zajednici) i </a:t>
            </a:r>
          </a:p>
          <a:p>
            <a:pPr marL="971550" lvl="1" indent="-571500">
              <a:lnSpc>
                <a:spcPct val="80000"/>
              </a:lnSpc>
            </a:pPr>
            <a:r>
              <a:rPr lang="hr-HR" sz="1500" dirty="0"/>
              <a:t>uspostava i (p)održavanje sustava podrške u zajednici za osobe koje nisu institucionalizirane.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None/>
            </a:pPr>
            <a:endParaRPr lang="hr-HR" sz="1700" dirty="0"/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 startAt="3"/>
            </a:pPr>
            <a:r>
              <a:rPr lang="hr-HR" sz="17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Uravnotežena skrb u </a:t>
            </a:r>
            <a:r>
              <a:rPr lang="hr-HR" sz="17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zajednici – univerzalni pristup</a:t>
            </a:r>
            <a:endParaRPr lang="hr-HR" sz="17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71550" lvl="1" indent="-571500">
              <a:lnSpc>
                <a:spcPct val="80000"/>
              </a:lnSpc>
            </a:pPr>
            <a:r>
              <a:rPr lang="hr-HR" sz="1500" dirty="0"/>
              <a:t>obuhvaća </a:t>
            </a:r>
            <a:r>
              <a:rPr lang="hr-HR" sz="1500" u="sng" dirty="0"/>
              <a:t>široki raspon usluga u lokalnoj </a:t>
            </a:r>
            <a:r>
              <a:rPr lang="hr-HR" sz="1500" u="sng" dirty="0" smtClean="0"/>
              <a:t>zajednici </a:t>
            </a:r>
            <a:r>
              <a:rPr lang="hr-HR" sz="1500" dirty="0" smtClean="0"/>
              <a:t>za sve </a:t>
            </a:r>
            <a:r>
              <a:rPr lang="hr-HR" sz="1500" dirty="0" smtClean="0"/>
              <a:t>građane </a:t>
            </a:r>
            <a:endParaRPr lang="hr-HR" sz="1500" dirty="0"/>
          </a:p>
          <a:p>
            <a:pPr marL="571500" indent="-571500">
              <a:lnSpc>
                <a:spcPct val="80000"/>
              </a:lnSpc>
            </a:pPr>
            <a:endParaRPr lang="hr-HR" sz="1700" dirty="0"/>
          </a:p>
        </p:txBody>
      </p:sp>
      <p:pic>
        <p:nvPicPr>
          <p:cNvPr id="95240" name="Picture 8" descr="MC900304335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213100"/>
            <a:ext cx="1439863" cy="936625"/>
          </a:xfrm>
          <a:prstGeom prst="rect">
            <a:avLst/>
          </a:prstGeom>
          <a:noFill/>
        </p:spPr>
      </p:pic>
      <p:pic>
        <p:nvPicPr>
          <p:cNvPr id="95241" name="Picture 9" descr="MC900304325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700213"/>
            <a:ext cx="1006475" cy="1008062"/>
          </a:xfrm>
          <a:prstGeom prst="rect">
            <a:avLst/>
          </a:prstGeom>
          <a:noFill/>
        </p:spPr>
      </p:pic>
      <p:pic>
        <p:nvPicPr>
          <p:cNvPr id="95242" name="Picture 10" descr="MC900370994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4868863"/>
            <a:ext cx="1152525" cy="1008062"/>
          </a:xfrm>
          <a:prstGeom prst="rect">
            <a:avLst/>
          </a:prstGeom>
          <a:noFill/>
        </p:spPr>
      </p:pic>
      <p:pic>
        <p:nvPicPr>
          <p:cNvPr id="95245" name="Picture 13" descr="mental illnes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5825" y="476250"/>
            <a:ext cx="912813" cy="1104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Brod je najsigurniji u luci, ali to nije ono za što je stvoren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Cilj – da se osoba osnaži za </a:t>
            </a:r>
            <a:r>
              <a:rPr lang="hr-HR" i="1" dirty="0" smtClean="0"/>
              <a:t>plovidbu i/ili </a:t>
            </a:r>
            <a:r>
              <a:rPr lang="hr-HR" dirty="0" smtClean="0"/>
              <a:t>da se otisne od obale (i uz podršku)</a:t>
            </a:r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hr-HR" dirty="0" smtClean="0"/>
          </a:p>
          <a:p>
            <a:fld id="{0CF23005-4D99-43D1-A90C-B84802D9F798}" type="slidenum">
              <a:rPr lang="hr-HR" smtClean="0"/>
              <a:pPr/>
              <a:t>30</a:t>
            </a:fld>
            <a:endParaRPr lang="hr-HR" dirty="0"/>
          </a:p>
        </p:txBody>
      </p:sp>
      <p:pic>
        <p:nvPicPr>
          <p:cNvPr id="5" name="Picture 4" descr="brod velik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3711674"/>
            <a:ext cx="2647950" cy="1733550"/>
          </a:xfrm>
          <a:prstGeom prst="rect">
            <a:avLst/>
          </a:prstGeom>
        </p:spPr>
      </p:pic>
      <p:pic>
        <p:nvPicPr>
          <p:cNvPr id="6" name="Picture 5" descr="čamac na vesl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3789040"/>
            <a:ext cx="2543175" cy="1800225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 čime danas odlazite kući?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???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smtClean="0"/>
          </a:p>
          <a:p>
            <a:fld id="{0CCD570A-119C-4572-A912-2BE36AC4AEAD}" type="slidenum">
              <a:rPr lang="hr-HR" smtClean="0"/>
              <a:pPr/>
              <a:t>31</a:t>
            </a:fld>
            <a:endParaRPr lang="hr-H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  <a:p>
            <a:fld id="{90963BAF-B735-4F70-AC06-D0408610D870}" type="slidenum">
              <a:rPr lang="hr-HR"/>
              <a:pPr/>
              <a:t>4</a:t>
            </a:fld>
            <a:endParaRPr lang="hr-HR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Iskustva iz svijeta</a:t>
            </a:r>
            <a:endParaRPr lang="hr-HR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r-HR" sz="2400" dirty="0"/>
              <a:t>Prvi (u svijetu!) </a:t>
            </a:r>
            <a:r>
              <a:rPr lang="en-US" sz="2400" dirty="0"/>
              <a:t>Center for Independent Living</a:t>
            </a:r>
            <a:r>
              <a:rPr lang="hr-HR" sz="2400" dirty="0"/>
              <a:t> (CIL) je </a:t>
            </a:r>
            <a:r>
              <a:rPr lang="hr-HR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1972</a:t>
            </a:r>
            <a:r>
              <a:rPr lang="hr-HR" sz="2400" dirty="0"/>
              <a:t>. ustrojen u </a:t>
            </a:r>
            <a:r>
              <a:rPr lang="en-US" sz="2400" dirty="0"/>
              <a:t>Berkeley</a:t>
            </a:r>
            <a:r>
              <a:rPr lang="hr-HR" sz="2400" dirty="0"/>
              <a:t>u, </a:t>
            </a:r>
            <a:r>
              <a:rPr lang="en-US" sz="2400" dirty="0"/>
              <a:t>California</a:t>
            </a:r>
            <a:r>
              <a:rPr lang="hr-HR" sz="2400" dirty="0"/>
              <a:t> </a:t>
            </a:r>
            <a:endParaRPr lang="hr-HR" sz="2400" dirty="0" smtClean="0"/>
          </a:p>
          <a:p>
            <a:pPr>
              <a:lnSpc>
                <a:spcPct val="80000"/>
              </a:lnSpc>
              <a:buNone/>
            </a:pPr>
            <a:r>
              <a:rPr lang="hr-HR" sz="2400" dirty="0" smtClean="0"/>
              <a:t> </a:t>
            </a:r>
            <a:endParaRPr lang="hr-HR" sz="2400" dirty="0" smtClean="0"/>
          </a:p>
          <a:p>
            <a:pPr>
              <a:lnSpc>
                <a:spcPct val="80000"/>
              </a:lnSpc>
            </a:pPr>
            <a:r>
              <a:rPr lang="hr-HR" sz="2400" dirty="0" err="1" smtClean="0"/>
              <a:t>Community</a:t>
            </a:r>
            <a:r>
              <a:rPr lang="hr-HR" sz="2400" dirty="0" smtClean="0"/>
              <a:t> Care </a:t>
            </a:r>
            <a:r>
              <a:rPr lang="hr-HR" sz="2400" dirty="0" err="1" smtClean="0"/>
              <a:t>Act</a:t>
            </a:r>
            <a:r>
              <a:rPr lang="hr-HR" sz="2400" dirty="0" smtClean="0"/>
              <a:t> 1990. predstavio koncept skrbi - </a:t>
            </a:r>
            <a:r>
              <a:rPr lang="hr-HR" sz="2400" b="1" dirty="0" smtClean="0"/>
              <a:t>odvajanje usluge stanovanja od podrške - </a:t>
            </a:r>
            <a:r>
              <a:rPr lang="hr-HR" sz="2800" i="1" dirty="0" smtClean="0"/>
              <a:t>individualiziranje planova skrbi </a:t>
            </a:r>
            <a:endParaRPr lang="hr-HR" sz="2800" i="1" dirty="0" smtClean="0"/>
          </a:p>
          <a:p>
            <a:pPr>
              <a:lnSpc>
                <a:spcPct val="80000"/>
              </a:lnSpc>
              <a:buNone/>
            </a:pPr>
            <a:endParaRPr lang="hr-HR" sz="2800" i="1" dirty="0" smtClean="0"/>
          </a:p>
          <a:p>
            <a:pPr lvl="1">
              <a:lnSpc>
                <a:spcPct val="80000"/>
              </a:lnSpc>
            </a:pPr>
            <a:r>
              <a:rPr lang="hr-HR" sz="2000" dirty="0" smtClean="0">
                <a:latin typeface="Trebuchet MS" pitchFamily="34" charset="0"/>
              </a:rPr>
              <a:t>Uključivanje – psihijatrijski odjeli u općim bolnicama (ljude treba liječiti, ne odvajati), pružanje usluga u zajednici </a:t>
            </a:r>
          </a:p>
          <a:p>
            <a:pPr lvl="1">
              <a:lnSpc>
                <a:spcPct val="80000"/>
              </a:lnSpc>
            </a:pPr>
            <a:r>
              <a:rPr lang="hr-HR" sz="2000" dirty="0" smtClean="0">
                <a:latin typeface="Trebuchet MS" pitchFamily="34" charset="0"/>
              </a:rPr>
              <a:t>1998. zatvorena zadnja psihijatrijska bolnica u Italiji</a:t>
            </a:r>
          </a:p>
          <a:p>
            <a:pPr lvl="1">
              <a:lnSpc>
                <a:spcPct val="80000"/>
              </a:lnSpc>
            </a:pPr>
            <a:r>
              <a:rPr lang="hr-HR" sz="2000" i="1" dirty="0" smtClean="0">
                <a:latin typeface="Trebuchet MS" pitchFamily="34" charset="0"/>
              </a:rPr>
              <a:t>Specifičnost: u Italiji su psihijatrijske bolnice zakonom zabranjene </a:t>
            </a:r>
          </a:p>
          <a:p>
            <a:pPr>
              <a:lnSpc>
                <a:spcPct val="80000"/>
              </a:lnSpc>
            </a:pPr>
            <a:endParaRPr lang="hr-HR" sz="2800" i="1" dirty="0" smtClean="0"/>
          </a:p>
          <a:p>
            <a:pPr>
              <a:lnSpc>
                <a:spcPct val="80000"/>
              </a:lnSpc>
            </a:pPr>
            <a:endParaRPr lang="hr-HR" sz="2800" dirty="0"/>
          </a:p>
        </p:txBody>
      </p:sp>
      <p:pic>
        <p:nvPicPr>
          <p:cNvPr id="102404" name="Picture 4" descr="MC900242913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1115616" cy="963263"/>
          </a:xfrm>
          <a:prstGeom prst="rect">
            <a:avLst/>
          </a:prstGeom>
          <a:noFill/>
        </p:spPr>
      </p:pic>
      <p:pic>
        <p:nvPicPr>
          <p:cNvPr id="7" name="Picture 4" descr="MC900161692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852936"/>
            <a:ext cx="1080120" cy="1591498"/>
          </a:xfrm>
          <a:prstGeom prst="rect">
            <a:avLst/>
          </a:prstGeom>
          <a:noFill/>
        </p:spPr>
      </p:pic>
      <p:pic>
        <p:nvPicPr>
          <p:cNvPr id="8" name="Picture 7" descr="italij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4707948"/>
            <a:ext cx="1080120" cy="12413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  <a:p>
            <a:fld id="{A7611291-6BF5-4DA5-8FF3-13ED886637F5}" type="slidenum">
              <a:rPr lang="hr-HR"/>
              <a:pPr/>
              <a:t>5</a:t>
            </a:fld>
            <a:endParaRPr lang="hr-HR"/>
          </a:p>
        </p:txBody>
      </p:sp>
      <p:sp>
        <p:nvSpPr>
          <p:cNvPr id="141315" name="Content Placeholder 2"/>
          <p:cNvSpPr>
            <a:spLocks noGrp="1"/>
          </p:cNvSpPr>
          <p:nvPr>
            <p:ph idx="4294967295"/>
          </p:nvPr>
        </p:nvSpPr>
        <p:spPr>
          <a:xfrm>
            <a:off x="1692275" y="1357313"/>
            <a:ext cx="5759450" cy="10636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nl-BE" sz="2100" b="1">
                <a:cs typeface="Times New Roman" pitchFamily="18" charset="0"/>
              </a:rPr>
              <a:t>“</a:t>
            </a:r>
            <a:r>
              <a:rPr lang="hr-HR" sz="2100" b="1">
                <a:cs typeface="Times New Roman" pitchFamily="18" charset="0"/>
              </a:rPr>
              <a:t>Luđaci</a:t>
            </a:r>
            <a:r>
              <a:rPr lang="nl-BE" sz="2100" b="1">
                <a:cs typeface="Times New Roman" pitchFamily="18" charset="0"/>
              </a:rPr>
              <a:t>”</a:t>
            </a:r>
            <a:r>
              <a:rPr lang="nl-BE" sz="1500" b="1">
                <a:cs typeface="Times New Roman" pitchFamily="18" charset="0"/>
              </a:rPr>
              <a:t/>
            </a:r>
            <a:br>
              <a:rPr lang="nl-BE" sz="1500" b="1">
                <a:cs typeface="Times New Roman" pitchFamily="18" charset="0"/>
              </a:rPr>
            </a:br>
            <a:r>
              <a:rPr lang="hr-HR" sz="1500" b="1">
                <a:cs typeface="Times New Roman" pitchFamily="18" charset="0"/>
              </a:rPr>
              <a:t>opasne osobe, isključeni iz društva</a:t>
            </a:r>
            <a:endParaRPr lang="nl-BE" sz="1900" i="1">
              <a:solidFill>
                <a:srgbClr val="4D4D4D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nl-BE" sz="1900" i="1">
                <a:solidFill>
                  <a:srgbClr val="4D4D4D"/>
                </a:solidFill>
              </a:rPr>
              <a:t>STIGMA</a:t>
            </a:r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0" y="2708275"/>
            <a:ext cx="371475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rgbClr val="777777"/>
              </a:buClr>
            </a:pPr>
            <a:r>
              <a:rPr lang="hr-HR" sz="2400" b="1">
                <a:latin typeface="Times New Roman" pitchFamily="18" charset="0"/>
                <a:cs typeface="Times New Roman" pitchFamily="18" charset="0"/>
              </a:rPr>
              <a:t>Korisnici usluga</a:t>
            </a:r>
            <a:r>
              <a:rPr lang="nl-BE" sz="1600" b="1">
                <a:cs typeface="Times New Roman" pitchFamily="18" charset="0"/>
              </a:rPr>
              <a:t/>
            </a:r>
            <a:br>
              <a:rPr lang="nl-BE" sz="1600" b="1">
                <a:cs typeface="Times New Roman" pitchFamily="18" charset="0"/>
              </a:rPr>
            </a:br>
            <a:r>
              <a:rPr lang="hr-HR" sz="2000" i="1">
                <a:latin typeface="Times New Roman" pitchFamily="18" charset="0"/>
                <a:cs typeface="Times New Roman" pitchFamily="18" charset="0"/>
              </a:rPr>
              <a:t>prihvaćena uloga pružatelja usluga, </a:t>
            </a:r>
          </a:p>
          <a:p>
            <a:pPr marL="342900" indent="-342900" algn="ctr">
              <a:spcBef>
                <a:spcPct val="20000"/>
              </a:spcBef>
              <a:buClr>
                <a:srgbClr val="777777"/>
              </a:buClr>
            </a:pPr>
            <a:r>
              <a:rPr lang="hr-HR" sz="2000" i="1">
                <a:latin typeface="Times New Roman" pitchFamily="18" charset="0"/>
                <a:cs typeface="Times New Roman" pitchFamily="18" charset="0"/>
              </a:rPr>
              <a:t>samoaktualizacija, </a:t>
            </a:r>
          </a:p>
          <a:p>
            <a:pPr marL="342900" indent="-342900" algn="ctr">
              <a:spcBef>
                <a:spcPct val="20000"/>
              </a:spcBef>
              <a:buClr>
                <a:srgbClr val="777777"/>
              </a:buClr>
            </a:pPr>
            <a:r>
              <a:rPr lang="hr-HR" sz="2000" i="1">
                <a:latin typeface="Times New Roman" pitchFamily="18" charset="0"/>
                <a:cs typeface="Times New Roman" pitchFamily="18" charset="0"/>
              </a:rPr>
              <a:t>borba protiv stigme i bespomoćnosti</a:t>
            </a:r>
            <a:r>
              <a:rPr lang="nl-BE" sz="2000" i="1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ctr">
              <a:spcBef>
                <a:spcPct val="20000"/>
              </a:spcBef>
              <a:buClr>
                <a:srgbClr val="777777"/>
              </a:buClr>
            </a:pPr>
            <a:endParaRPr lang="nl-BE" sz="2000" i="1">
              <a:solidFill>
                <a:srgbClr val="4D4D4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5508625" y="2997200"/>
            <a:ext cx="36353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2400" b="1">
                <a:latin typeface="Times New Roman" pitchFamily="18" charset="0"/>
                <a:cs typeface="Times New Roman" pitchFamily="18" charset="0"/>
              </a:rPr>
              <a:t>Građanin, državljanin</a:t>
            </a:r>
            <a:endParaRPr lang="nl-BE" sz="2400" b="1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buClr>
                <a:srgbClr val="777777"/>
              </a:buClr>
            </a:pPr>
            <a:r>
              <a:rPr lang="hr-HR" sz="2000" i="1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Ljudska prava, odgovornosti, participacija i uključivanje u društvo</a:t>
            </a:r>
            <a:endParaRPr lang="nl-BE" sz="2000" i="1">
              <a:solidFill>
                <a:srgbClr val="4D4D4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1285875" y="5065713"/>
            <a:ext cx="657225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2400" b="1">
                <a:latin typeface="Times New Roman" pitchFamily="18" charset="0"/>
                <a:cs typeface="Times New Roman" pitchFamily="18" charset="0"/>
              </a:rPr>
              <a:t>Pacijenti</a:t>
            </a:r>
            <a:endParaRPr lang="nl-BE" sz="2400" b="1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buClr>
                <a:srgbClr val="777777"/>
              </a:buClr>
            </a:pPr>
            <a:r>
              <a:rPr lang="hr-HR" sz="2000" i="1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Žrtve, pasivni primatelji skrbi i tretmana, njeguju ih stručnjaci koji znaju što je za njih dobro</a:t>
            </a:r>
            <a:endParaRPr lang="nl-BE" sz="2000" i="1">
              <a:solidFill>
                <a:srgbClr val="4D4D4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3708400" y="2492375"/>
            <a:ext cx="1749425" cy="2571750"/>
            <a:chOff x="3696884" y="2143116"/>
            <a:chExt cx="1750231" cy="2571768"/>
          </a:xfrm>
        </p:grpSpPr>
        <p:sp>
          <p:nvSpPr>
            <p:cNvPr id="10" name="Diamond 9"/>
            <p:cNvSpPr/>
            <p:nvPr/>
          </p:nvSpPr>
          <p:spPr>
            <a:xfrm>
              <a:off x="3696884" y="2143116"/>
              <a:ext cx="1750231" cy="2571768"/>
            </a:xfrm>
            <a:prstGeom prst="diamond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rot="5400000">
              <a:off x="3500430" y="3500438"/>
              <a:ext cx="2144728" cy="1588"/>
            </a:xfrm>
            <a:prstGeom prst="straightConnector1">
              <a:avLst/>
            </a:prstGeom>
            <a:ln w="508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3857296" y="3429000"/>
              <a:ext cx="1437349" cy="1588"/>
            </a:xfrm>
            <a:prstGeom prst="straightConnector1">
              <a:avLst/>
            </a:prstGeom>
            <a:ln w="508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16200000" flipV="1">
              <a:off x="3786004" y="3643200"/>
              <a:ext cx="785817" cy="500293"/>
            </a:xfrm>
            <a:prstGeom prst="straightConnector1">
              <a:avLst/>
            </a:prstGeom>
            <a:ln w="508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1324" name="Text Box 12"/>
          <p:cNvSpPr txBox="1">
            <a:spLocks noChangeArrowheads="1"/>
          </p:cNvSpPr>
          <p:nvPr/>
        </p:nvSpPr>
        <p:spPr bwMode="auto">
          <a:xfrm>
            <a:off x="2319338" y="496888"/>
            <a:ext cx="592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sr-Latn-CS"/>
          </a:p>
        </p:txBody>
      </p:sp>
      <p:sp>
        <p:nvSpPr>
          <p:cNvPr id="141325" name="Text Box 13"/>
          <p:cNvSpPr txBox="1">
            <a:spLocks noChangeArrowheads="1"/>
          </p:cNvSpPr>
          <p:nvPr/>
        </p:nvSpPr>
        <p:spPr bwMode="auto">
          <a:xfrm>
            <a:off x="2198688" y="542925"/>
            <a:ext cx="4965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The</a:t>
            </a:r>
            <a:r>
              <a:rPr lang="hr-HR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r-HR" sz="2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Diamond</a:t>
            </a:r>
            <a:r>
              <a:rPr lang="hr-HR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r-HR" sz="2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of</a:t>
            </a:r>
            <a:r>
              <a:rPr lang="hr-HR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r-HR" sz="2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Change</a:t>
            </a:r>
            <a:r>
              <a:rPr lang="hr-HR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hr-HR" sz="2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M.Kmita</a:t>
            </a:r>
            <a:r>
              <a:rPr lang="hr-HR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2005)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Trebuchet MS" pitchFamily="34" charset="0"/>
              </a:rPr>
              <a:t>Što je institucija?</a:t>
            </a:r>
            <a:endParaRPr lang="hr-HR" b="1" dirty="0">
              <a:latin typeface="Trebuchet MS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sz="2400" dirty="0" smtClean="0">
                <a:latin typeface="Trebuchet MS" pitchFamily="34" charset="0"/>
              </a:rPr>
              <a:t>EU smjernice definiraju instituciju kao </a:t>
            </a:r>
            <a:r>
              <a:rPr lang="hr-HR" sz="2400" i="1" u="sng" dirty="0" smtClean="0">
                <a:latin typeface="Trebuchet MS" pitchFamily="34" charset="0"/>
              </a:rPr>
              <a:t>bilo koju smještajnu skrb</a:t>
            </a:r>
            <a:r>
              <a:rPr lang="hr-HR" sz="2400" dirty="0" smtClean="0">
                <a:latin typeface="Trebuchet MS" pitchFamily="34" charset="0"/>
              </a:rPr>
              <a:t> u kojoj: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800" dirty="0" smtClean="0">
                <a:latin typeface="Trebuchet MS" pitchFamily="34" charset="0"/>
              </a:rPr>
              <a:t>Štićenici su </a:t>
            </a:r>
            <a:r>
              <a:rPr lang="hr-HR" sz="2800" dirty="0" smtClean="0">
                <a:solidFill>
                  <a:srgbClr val="FF0000"/>
                </a:solidFill>
                <a:latin typeface="Trebuchet MS" pitchFamily="34" charset="0"/>
              </a:rPr>
              <a:t>izolirani</a:t>
            </a:r>
            <a:r>
              <a:rPr lang="hr-HR" sz="2800" dirty="0" smtClean="0">
                <a:latin typeface="Trebuchet MS" pitchFamily="34" charset="0"/>
              </a:rPr>
              <a:t> od šire zajednice i/ili prisiljeni živjeti zajedno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800" dirty="0" smtClean="0">
                <a:solidFill>
                  <a:srgbClr val="FF0000"/>
                </a:solidFill>
                <a:latin typeface="Trebuchet MS" pitchFamily="34" charset="0"/>
              </a:rPr>
              <a:t>Nemaju dovoljnu kontrolu </a:t>
            </a:r>
            <a:r>
              <a:rPr lang="hr-HR" sz="2800" dirty="0" smtClean="0">
                <a:latin typeface="Trebuchet MS" pitchFamily="34" charset="0"/>
              </a:rPr>
              <a:t>nad svojim životima i odlukama koje utječu na njih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800" dirty="0" smtClean="0">
                <a:latin typeface="Trebuchet MS" pitchFamily="34" charset="0"/>
              </a:rPr>
              <a:t>Zahtjevi same </a:t>
            </a:r>
            <a:r>
              <a:rPr lang="hr-HR" sz="2800" dirty="0" smtClean="0">
                <a:solidFill>
                  <a:srgbClr val="FF0000"/>
                </a:solidFill>
                <a:latin typeface="Trebuchet MS" pitchFamily="34" charset="0"/>
              </a:rPr>
              <a:t>organizacije</a:t>
            </a:r>
            <a:r>
              <a:rPr lang="hr-HR" sz="2800" dirty="0" smtClean="0">
                <a:latin typeface="Trebuchet MS" pitchFamily="34" charset="0"/>
              </a:rPr>
              <a:t> često imaju </a:t>
            </a:r>
            <a:r>
              <a:rPr lang="hr-HR" sz="2800" dirty="0" smtClean="0">
                <a:solidFill>
                  <a:srgbClr val="FF0000"/>
                </a:solidFill>
                <a:latin typeface="Trebuchet MS" pitchFamily="34" charset="0"/>
              </a:rPr>
              <a:t>prioritet</a:t>
            </a:r>
            <a:r>
              <a:rPr lang="hr-HR" sz="2800" dirty="0" smtClean="0">
                <a:latin typeface="Trebuchet MS" pitchFamily="34" charset="0"/>
              </a:rPr>
              <a:t> nad pojedinačnim potrebama</a:t>
            </a:r>
            <a:endParaRPr lang="hr-HR" sz="2800" dirty="0">
              <a:latin typeface="Trebuchet MS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smtClean="0"/>
          </a:p>
          <a:p>
            <a:fld id="{97FC84BE-1803-4964-BB99-0D063D9EE829}" type="slidenum">
              <a:rPr lang="hr-HR" smtClean="0"/>
              <a:pPr/>
              <a:t>6</a:t>
            </a:fld>
            <a:endParaRPr lang="hr-HR"/>
          </a:p>
        </p:txBody>
      </p:sp>
      <p:pic>
        <p:nvPicPr>
          <p:cNvPr id="7" name="Picture 6" descr="institutionaliz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332656"/>
            <a:ext cx="1078390" cy="133464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r-H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Promjene u HR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4294967295"/>
          </p:nvPr>
        </p:nvSpPr>
        <p:spPr>
          <a:xfrm>
            <a:off x="1524000" y="1905000"/>
            <a:ext cx="7010400" cy="4476328"/>
          </a:xfrm>
        </p:spPr>
        <p:txBody>
          <a:bodyPr/>
          <a:lstStyle/>
          <a:p>
            <a:pPr eaLnBrk="1" hangingPunct="1"/>
            <a:r>
              <a:rPr lang="hr-HR" sz="2400" dirty="0" smtClean="0">
                <a:latin typeface="Calibri" pitchFamily="34" charset="0"/>
                <a:cs typeface="Arial" charset="0"/>
              </a:rPr>
              <a:t>UN Konvencija o pravima osoba s invaliditetom (2007.)</a:t>
            </a:r>
          </a:p>
          <a:p>
            <a:pPr eaLnBrk="1" hangingPunct="1"/>
            <a:r>
              <a:rPr lang="hr-HR" sz="2400" dirty="0" smtClean="0">
                <a:latin typeface="Calibri" pitchFamily="34" charset="0"/>
                <a:cs typeface="Arial" charset="0"/>
              </a:rPr>
              <a:t>Nacionalne </a:t>
            </a:r>
            <a:r>
              <a:rPr lang="hr-HR" sz="2400" dirty="0" smtClean="0">
                <a:latin typeface="Calibri" pitchFamily="34" charset="0"/>
                <a:cs typeface="Arial" charset="0"/>
              </a:rPr>
              <a:t>strategije</a:t>
            </a:r>
            <a:endParaRPr lang="hr-HR" sz="2400" dirty="0" smtClean="0">
              <a:latin typeface="Calibri" pitchFamily="34" charset="0"/>
              <a:cs typeface="Arial" charset="0"/>
            </a:endParaRPr>
          </a:p>
          <a:p>
            <a:pPr eaLnBrk="1" hangingPunct="1"/>
            <a:r>
              <a:rPr lang="hr-HR" sz="2400" dirty="0" smtClean="0">
                <a:latin typeface="Calibri" pitchFamily="34" charset="0"/>
                <a:cs typeface="Arial" charset="0"/>
              </a:rPr>
              <a:t>Plan DI i transformacije</a:t>
            </a:r>
          </a:p>
          <a:p>
            <a:pPr lvl="1"/>
            <a:r>
              <a:rPr lang="hr-HR" sz="2200" dirty="0" smtClean="0">
                <a:latin typeface="Trebuchet MS" pitchFamily="34" charset="0"/>
                <a:cs typeface="Arial" charset="0"/>
              </a:rPr>
              <a:t>Fizički: </a:t>
            </a:r>
            <a:r>
              <a:rPr lang="hr-HR" sz="2200" b="1" dirty="0" smtClean="0">
                <a:latin typeface="Trebuchet MS" pitchFamily="34" charset="0"/>
                <a:cs typeface="Arial" charset="0"/>
              </a:rPr>
              <a:t>preseljenje</a:t>
            </a:r>
            <a:r>
              <a:rPr lang="hr-HR" sz="2200" dirty="0" smtClean="0">
                <a:latin typeface="Trebuchet MS" pitchFamily="34" charset="0"/>
                <a:cs typeface="Arial" charset="0"/>
              </a:rPr>
              <a:t> osoba s teškoćama iz institucionalnih oblika skrbi u zajednicu</a:t>
            </a:r>
            <a:endParaRPr lang="ta-IN" sz="2200" dirty="0" smtClean="0">
              <a:latin typeface="Trebuchet MS" pitchFamily="34" charset="0"/>
              <a:cs typeface="Arial" charset="0"/>
            </a:endParaRPr>
          </a:p>
          <a:p>
            <a:pPr lvl="1"/>
            <a:r>
              <a:rPr lang="hr-HR" sz="2200" dirty="0" smtClean="0">
                <a:latin typeface="Trebuchet MS" pitchFamily="34" charset="0"/>
                <a:cs typeface="Arial" charset="0"/>
              </a:rPr>
              <a:t>Suštinski: </a:t>
            </a:r>
            <a:r>
              <a:rPr lang="ta-IN" sz="2200" b="1" dirty="0" smtClean="0">
                <a:latin typeface="Trebuchet MS" pitchFamily="34" charset="0"/>
                <a:cs typeface="Arial" charset="0"/>
              </a:rPr>
              <a:t>promjena u odnosu i u načinu pružanja podrške</a:t>
            </a:r>
            <a:r>
              <a:rPr lang="ta-IN" sz="2200" dirty="0" smtClean="0">
                <a:latin typeface="Trebuchet MS" pitchFamily="34" charset="0"/>
                <a:cs typeface="Arial" charset="0"/>
              </a:rPr>
              <a:t>, osobno usmjeren pristup, samoodređenje i uključenost u </a:t>
            </a:r>
            <a:r>
              <a:rPr lang="ta-IN" sz="2200" dirty="0" smtClean="0">
                <a:latin typeface="Trebuchet MS" pitchFamily="34" charset="0"/>
                <a:cs typeface="Arial" charset="0"/>
              </a:rPr>
              <a:t>zajednicu</a:t>
            </a:r>
            <a:endParaRPr lang="hr-HR" sz="2200" dirty="0" smtClean="0">
              <a:latin typeface="Trebuchet MS" pitchFamily="34" charset="0"/>
              <a:cs typeface="Arial" charset="0"/>
            </a:endParaRPr>
          </a:p>
          <a:p>
            <a:pPr lvl="1"/>
            <a:endParaRPr lang="hr-HR" sz="2200" dirty="0" smtClean="0">
              <a:latin typeface="Trebuchet MS" pitchFamily="34" charset="0"/>
              <a:cs typeface="Arial" charset="0"/>
            </a:endParaRPr>
          </a:p>
          <a:p>
            <a:r>
              <a:rPr lang="hr-HR" sz="2400" dirty="0" smtClean="0">
                <a:latin typeface="Calibri" pitchFamily="34" charset="0"/>
                <a:cs typeface="Arial" charset="0"/>
              </a:rPr>
              <a:t>Pristupanje EU</a:t>
            </a:r>
          </a:p>
        </p:txBody>
      </p:sp>
      <p:pic>
        <p:nvPicPr>
          <p:cNvPr id="1027" name="Picture 3" descr="C:\Users\Ada\AppData\Local\Microsoft\Windows\Temporary Internet Files\Content.IE5\PURCLRBB\220px-Counties_of_Croatia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32656"/>
            <a:ext cx="1613343" cy="159134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r-H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cs typeface="Arial" charset="0"/>
              </a:rPr>
              <a:t>Što je dovelo do promjena?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z="2400" dirty="0" smtClean="0">
                <a:latin typeface="Trebuchet MS" pitchFamily="34" charset="0"/>
                <a:cs typeface="Arial" charset="0"/>
              </a:rPr>
              <a:t>B</a:t>
            </a:r>
            <a:r>
              <a:rPr lang="ta-IN" sz="2400" dirty="0" smtClean="0">
                <a:latin typeface="Trebuchet MS" pitchFamily="34" charset="0"/>
                <a:cs typeface="Arial" charset="0"/>
              </a:rPr>
              <a:t>olja informiranost javnosti o uvjetima života i skrbi</a:t>
            </a:r>
          </a:p>
          <a:p>
            <a:pPr eaLnBrk="1" hangingPunct="1"/>
            <a:r>
              <a:rPr lang="en-US" sz="2400" dirty="0" smtClean="0">
                <a:latin typeface="Trebuchet MS" pitchFamily="34" charset="0"/>
                <a:cs typeface="Arial" charset="0"/>
              </a:rPr>
              <a:t>P</a:t>
            </a:r>
            <a:r>
              <a:rPr lang="ta-IN" sz="2400" dirty="0" smtClean="0">
                <a:latin typeface="Trebuchet MS" pitchFamily="34" charset="0"/>
                <a:cs typeface="Arial" charset="0"/>
              </a:rPr>
              <a:t>okret za ljudska prava</a:t>
            </a:r>
          </a:p>
          <a:p>
            <a:pPr eaLnBrk="1" hangingPunct="1"/>
            <a:r>
              <a:rPr lang="en-US" sz="2400" dirty="0" smtClean="0">
                <a:latin typeface="Trebuchet MS" pitchFamily="34" charset="0"/>
                <a:cs typeface="Arial" charset="0"/>
              </a:rPr>
              <a:t>R</a:t>
            </a:r>
            <a:r>
              <a:rPr lang="ta-IN" sz="2400" dirty="0" smtClean="0">
                <a:latin typeface="Trebuchet MS" pitchFamily="34" charset="0"/>
                <a:cs typeface="Arial" charset="0"/>
              </a:rPr>
              <a:t>oditelji i obitelji</a:t>
            </a:r>
          </a:p>
          <a:p>
            <a:pPr eaLnBrk="1" hangingPunct="1"/>
            <a:r>
              <a:rPr lang="en-US" sz="2400" dirty="0" smtClean="0">
                <a:latin typeface="Trebuchet MS" pitchFamily="34" charset="0"/>
                <a:cs typeface="Arial" charset="0"/>
              </a:rPr>
              <a:t>Z</a:t>
            </a:r>
            <a:r>
              <a:rPr lang="ta-IN" sz="2400" dirty="0" smtClean="0">
                <a:latin typeface="Trebuchet MS" pitchFamily="34" charset="0"/>
                <a:cs typeface="Arial" charset="0"/>
              </a:rPr>
              <a:t>nanstvena istraživanja</a:t>
            </a:r>
          </a:p>
          <a:p>
            <a:pPr eaLnBrk="1" hangingPunct="1"/>
            <a:r>
              <a:rPr lang="hr-HR" sz="2400" dirty="0" err="1" smtClean="0">
                <a:latin typeface="Trebuchet MS" pitchFamily="34" charset="0"/>
                <a:cs typeface="Arial" charset="0"/>
              </a:rPr>
              <a:t>Opć</a:t>
            </a:r>
            <a:r>
              <a:rPr lang="ta-IN" sz="2400" dirty="0" smtClean="0">
                <a:latin typeface="Trebuchet MS" pitchFamily="34" charset="0"/>
                <a:cs typeface="Arial" charset="0"/>
              </a:rPr>
              <a:t>enit</a:t>
            </a:r>
            <a:r>
              <a:rPr lang="hr-HR" sz="2400" dirty="0" smtClean="0">
                <a:latin typeface="Trebuchet MS" pitchFamily="34" charset="0"/>
                <a:cs typeface="Arial" charset="0"/>
              </a:rPr>
              <a:t> porast svijesti o</a:t>
            </a:r>
            <a:r>
              <a:rPr lang="ta-IN" sz="2400" dirty="0" smtClean="0">
                <a:latin typeface="Trebuchet MS" pitchFamily="34" charset="0"/>
                <a:cs typeface="Arial" charset="0"/>
              </a:rPr>
              <a:t> učincima i</a:t>
            </a:r>
            <a:r>
              <a:rPr lang="hr-HR" sz="2400" dirty="0" smtClean="0">
                <a:latin typeface="Trebuchet MS" pitchFamily="34" charset="0"/>
                <a:cs typeface="Arial" charset="0"/>
              </a:rPr>
              <a:t> negativnim posljedicama institucionalizacije</a:t>
            </a:r>
            <a:r>
              <a:rPr lang="ta-IN" sz="2400" dirty="0" smtClean="0">
                <a:latin typeface="Trebuchet MS" pitchFamily="34" charset="0"/>
                <a:cs typeface="Arial" charset="0"/>
              </a:rPr>
              <a:t> </a:t>
            </a:r>
          </a:p>
          <a:p>
            <a:pPr lvl="1"/>
            <a:endParaRPr lang="hr-HR" sz="2600" dirty="0" smtClean="0">
              <a:latin typeface="Trebuchet MS" pitchFamily="34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TEMELJI INKLUZIJE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400" b="1" dirty="0" smtClean="0">
                <a:latin typeface="Calibri Light" pitchFamily="34" charset="0"/>
              </a:rPr>
              <a:t>Normalizacija i  </a:t>
            </a:r>
            <a:r>
              <a:rPr lang="ta-IN" sz="2400" b="1" dirty="0" smtClean="0">
                <a:latin typeface="Calibri Light" pitchFamily="34" charset="0"/>
                <a:cs typeface="Latha" pitchFamily="34" charset="0"/>
              </a:rPr>
              <a:t>DV</a:t>
            </a:r>
            <a:r>
              <a:rPr lang="hr-HR" sz="2400" b="1" dirty="0" smtClean="0">
                <a:latin typeface="Calibri Light" pitchFamily="34" charset="0"/>
              </a:rPr>
              <a:t>U</a:t>
            </a:r>
            <a:r>
              <a:rPr lang="hr-HR" sz="2400" dirty="0" smtClean="0">
                <a:latin typeface="Calibri Light" pitchFamily="34" charset="0"/>
              </a:rPr>
              <a:t>-omogućavanje oblika i uvjeta svakodnevnog života što sličnijima normama društva čiji su dio</a:t>
            </a:r>
          </a:p>
          <a:p>
            <a:pPr eaLnBrk="1" hangingPunct="1">
              <a:lnSpc>
                <a:spcPct val="80000"/>
              </a:lnSpc>
            </a:pPr>
            <a:r>
              <a:rPr lang="hr-HR" sz="2400" b="1" dirty="0" smtClean="0">
                <a:latin typeface="Calibri Light" pitchFamily="34" charset="0"/>
              </a:rPr>
              <a:t>Individualizacija</a:t>
            </a:r>
            <a:r>
              <a:rPr lang="hr-HR" sz="2400" dirty="0" smtClean="0">
                <a:latin typeface="Calibri Light" pitchFamily="34" charset="0"/>
              </a:rPr>
              <a:t>-podržavanje osobe kao jedinstvene jedinke koja shodno tome ima točno određene potrebe</a:t>
            </a:r>
          </a:p>
          <a:p>
            <a:pPr eaLnBrk="1" hangingPunct="1">
              <a:lnSpc>
                <a:spcPct val="80000"/>
              </a:lnSpc>
            </a:pPr>
            <a:r>
              <a:rPr lang="hr-HR" sz="2400" b="1" dirty="0" smtClean="0">
                <a:latin typeface="Calibri Light" pitchFamily="34" charset="0"/>
              </a:rPr>
              <a:t>Integracija</a:t>
            </a:r>
            <a:r>
              <a:rPr lang="hr-HR" sz="2400" dirty="0" smtClean="0">
                <a:latin typeface="Calibri Light" pitchFamily="34" charset="0"/>
              </a:rPr>
              <a:t> – uključivanje u život zajednice obrazovanjem, radom, slobodnim vremenom</a:t>
            </a:r>
          </a:p>
          <a:p>
            <a:pPr eaLnBrk="1" hangingPunct="1">
              <a:lnSpc>
                <a:spcPct val="80000"/>
              </a:lnSpc>
            </a:pPr>
            <a:r>
              <a:rPr lang="hr-HR" sz="2400" b="1" dirty="0" smtClean="0">
                <a:latin typeface="Calibri Light" pitchFamily="34" charset="0"/>
              </a:rPr>
              <a:t>Decentralizacija, regionalizacija </a:t>
            </a:r>
            <a:r>
              <a:rPr lang="hr-HR" sz="2400" dirty="0" smtClean="0">
                <a:latin typeface="Calibri Light" pitchFamily="34" charset="0"/>
              </a:rPr>
              <a:t>– procjenjivanje potreba i njihovo rješavanje ostvaruju se u lokalnim sredinama</a:t>
            </a:r>
          </a:p>
          <a:p>
            <a:pPr algn="r"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sz="1400" dirty="0" smtClean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2000</TotalTime>
  <Words>1331</Words>
  <Application>Microsoft Office PowerPoint</Application>
  <PresentationFormat>On-screen Show (4:3)</PresentationFormat>
  <Paragraphs>239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Echo</vt:lpstr>
      <vt:lpstr>Organizirano stanovanje u zajednici, uz podršku,  za osobe s mentalnim teškoćama</vt:lpstr>
      <vt:lpstr>Društvo (i institucije)</vt:lpstr>
      <vt:lpstr>Zbrinjavanje mentalno (duševno) bolesnih  </vt:lpstr>
      <vt:lpstr>Iskustva iz svijeta</vt:lpstr>
      <vt:lpstr>Slide 5</vt:lpstr>
      <vt:lpstr>Što je institucija?</vt:lpstr>
      <vt:lpstr>Promjene u HR</vt:lpstr>
      <vt:lpstr>Što je dovelo do promjena?</vt:lpstr>
      <vt:lpstr>TEMELJI INKLUZIJE</vt:lpstr>
      <vt:lpstr>Slide 10</vt:lpstr>
      <vt:lpstr>Važni brojevi u Hrvatskoj</vt:lpstr>
      <vt:lpstr>Članci iz hrvatskog ustava</vt:lpstr>
      <vt:lpstr>Slide 13</vt:lpstr>
      <vt:lpstr>Stanovanje u zajednici  </vt:lpstr>
      <vt:lpstr>Što je rizik?</vt:lpstr>
      <vt:lpstr>Slide 16</vt:lpstr>
      <vt:lpstr>OPORAVAK ?</vt:lpstr>
      <vt:lpstr>Pružanje podrške</vt:lpstr>
      <vt:lpstr>Uloga osoblja u podršci</vt:lpstr>
      <vt:lpstr>Očekivanja i stvarnost</vt:lpstr>
      <vt:lpstr>Slide 21</vt:lpstr>
      <vt:lpstr>Osobno usmjereno planiranje</vt:lpstr>
      <vt:lpstr>Osobno usmjereni plan </vt:lpstr>
      <vt:lpstr>Metoda osnaživanja</vt:lpstr>
      <vt:lpstr>Charles Rapp – Model osnaživanja</vt:lpstr>
      <vt:lpstr>Primjer</vt:lpstr>
      <vt:lpstr>Stanovanje - zašto je tako važno?</vt:lpstr>
      <vt:lpstr>Kako dalje?</vt:lpstr>
      <vt:lpstr>Snaga riječi </vt:lpstr>
      <vt:lpstr>Brod je najsigurniji u luci, ali to nije ono za što je stvoren</vt:lpstr>
      <vt:lpstr>S čime danas odlazite kući?</vt:lpstr>
    </vt:vector>
  </TitlesOfParts>
  <Company>Udruga za psihosocijalnu pomoć "Susret"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Organizirano stanovanje u zajednici, uz podršku, za osobe s psihičkim smetnjama</dc:title>
  <dc:creator>Radmila Stojanovic Babic</dc:creator>
  <cp:lastModifiedBy>Ada</cp:lastModifiedBy>
  <cp:revision>82</cp:revision>
  <dcterms:created xsi:type="dcterms:W3CDTF">2010-10-25T11:29:19Z</dcterms:created>
  <dcterms:modified xsi:type="dcterms:W3CDTF">2015-11-16T11:59:56Z</dcterms:modified>
</cp:coreProperties>
</file>