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3" r:id="rId10"/>
    <p:sldId id="273" r:id="rId11"/>
    <p:sldId id="274" r:id="rId12"/>
    <p:sldId id="275" r:id="rId13"/>
    <p:sldId id="276" r:id="rId14"/>
    <p:sldId id="265" r:id="rId15"/>
    <p:sldId id="266" r:id="rId16"/>
    <p:sldId id="267" r:id="rId17"/>
    <p:sldId id="268" r:id="rId18"/>
    <p:sldId id="269" r:id="rId19"/>
    <p:sldId id="270" r:id="rId20"/>
    <p:sldId id="279" r:id="rId21"/>
    <p:sldId id="272" r:id="rId22"/>
    <p:sldId id="277" r:id="rId23"/>
    <p:sldId id="278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002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165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55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910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89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240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79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034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2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511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202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5D1C3-9D93-443B-BFF9-468C87C0A5B0}" type="datetimeFigureOut">
              <a:rPr lang="hr-HR" smtClean="0"/>
              <a:t>19.1.2016.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EFA5-85BA-40E1-9FF8-BBE493921F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56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Najam stana i zakup poslovnog prostora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754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Prava i obveze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Predaja stana i plaćanje </a:t>
            </a:r>
            <a:r>
              <a:rPr lang="hr-HR" dirty="0" err="1" smtClean="0"/>
              <a:t>najmnine</a:t>
            </a:r>
            <a:r>
              <a:rPr lang="hr-HR" dirty="0" smtClean="0"/>
              <a:t> </a:t>
            </a:r>
          </a:p>
          <a:p>
            <a:r>
              <a:rPr lang="hr-HR" dirty="0" smtClean="0"/>
              <a:t>Održavanje stana (obveza najmodavca)</a:t>
            </a:r>
          </a:p>
          <a:p>
            <a:r>
              <a:rPr lang="hr-HR" dirty="0" smtClean="0"/>
              <a:t>Čuvanje i nepoduzimanje preinaka (obveza najmoprimca)</a:t>
            </a:r>
          </a:p>
          <a:p>
            <a:r>
              <a:rPr lang="hr-HR" dirty="0" smtClean="0"/>
              <a:t>Zakonsko založno pravo na stvarima najmoprimca</a:t>
            </a:r>
          </a:p>
          <a:p>
            <a:r>
              <a:rPr lang="hr-HR" dirty="0" smtClean="0"/>
              <a:t>Pravo ulaska u stan (pravo najmodavca)</a:t>
            </a:r>
          </a:p>
          <a:p>
            <a:r>
              <a:rPr lang="hr-HR" dirty="0" smtClean="0"/>
              <a:t>Obveza vraćanja posjeda nakon prestanka ugovora </a:t>
            </a:r>
          </a:p>
          <a:p>
            <a:r>
              <a:rPr lang="hr-HR" dirty="0" smtClean="0"/>
              <a:t>Pravo uporabe zajedničkih prostorija i dijelova te korištenja zemljišta (pravo najmoprimca)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675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Smrt najmodavca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slučaju smrti ili promjene najmodavca, odnosno prestanka najmodavca kao pravne osobe, prava i dužnosti najmodavca iz ugovora o najmu stana prelaze na njegova nasljednika ili pravnog </a:t>
            </a:r>
            <a:r>
              <a:rPr lang="hr-HR" dirty="0" err="1" smtClean="0"/>
              <a:t>sljednika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82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Smrt najmoprimca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slučaju smrti najmoprimca ili kada najmoprimac napusti stan, prava i dužnosti najmoprimca iz ugovora o najmu stana prelaze na njegova bračnog druga. Ako bračnog druga nema, prava i obveze iz ugovora o najmu prelaze na dijete, pastorka ili najmoprimčeva usvojenika koji je naveden u ugovoru o najmu, ovisno o njihovu sporazumu.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054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„Obnova”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Ugovor o najmu stana sklopljen na određeno vrijeme smatrat će se prešutno obnovljenim za isto vrijeme trajanja ako ni jedna ugovorna strana najmanje 30 dana prije isteka ugovorenog vremena ne obavijesti u pisanom obliku drugu ugovornu stranu da ne namjerava sklopiti ugovor na određeno vrijeme za daljnje razdoblje.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2547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Zakup poslovnih prostora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Zakon o zakupu i kupoprodaji poslovnog prostora</a:t>
            </a:r>
          </a:p>
          <a:p>
            <a:pPr lvl="1"/>
            <a:r>
              <a:rPr lang="vi-VN" dirty="0" smtClean="0">
                <a:latin typeface="Calibri" panose="020F0502020204030204" pitchFamily="34" charset="0"/>
              </a:rPr>
              <a:t>zasnivanje i prestanak zakupa poslovnoga prostora te međusobna prava i obaveze zakupodavca i zakupnika, kao i prodaja poslovnoga prostora u vlasništvu Republike </a:t>
            </a:r>
            <a:r>
              <a:rPr lang="vi-VN" dirty="0" smtClean="0">
                <a:latin typeface="Calibri" panose="020F0502020204030204" pitchFamily="34" charset="0"/>
              </a:rPr>
              <a:t>Hrvatske</a:t>
            </a:r>
            <a:r>
              <a:rPr lang="hr-HR" dirty="0" smtClean="0"/>
              <a:t>, jedinica lokalne i područne samouprave</a:t>
            </a:r>
            <a:endParaRPr lang="vi-VN" dirty="0" smtClean="0"/>
          </a:p>
          <a:p>
            <a:pPr lvl="1"/>
            <a:r>
              <a:rPr lang="vi-VN" dirty="0" smtClean="0">
                <a:latin typeface="Calibri" panose="020F0502020204030204" pitchFamily="34" charset="0"/>
              </a:rPr>
              <a:t>ne primjenjuju se na slučajeve privremenoga korištenja poslovnoga prostora radi održavanja sajmova, priredaba, predavanja, savjetovanja ili u druge slične svrhe</a:t>
            </a:r>
            <a:r>
              <a:rPr lang="vi-VN" dirty="0" smtClean="0"/>
              <a:t>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3202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Zakup poslovnih prostora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Objekt ugovora</a:t>
            </a:r>
          </a:p>
          <a:p>
            <a:r>
              <a:rPr lang="hr-HR" dirty="0" smtClean="0"/>
              <a:t>Pojam ugovora</a:t>
            </a:r>
          </a:p>
          <a:p>
            <a:r>
              <a:rPr lang="hr-HR" dirty="0" smtClean="0"/>
              <a:t>Oblik ugovora – pisani oblik</a:t>
            </a:r>
          </a:p>
          <a:p>
            <a:r>
              <a:rPr lang="hr-HR" dirty="0" smtClean="0"/>
              <a:t>Ugovorne strane</a:t>
            </a:r>
          </a:p>
          <a:p>
            <a:r>
              <a:rPr lang="hr-HR" dirty="0" smtClean="0"/>
              <a:t>Sadržaj ugovora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72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Objekt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vi-VN" dirty="0" smtClean="0"/>
          </a:p>
          <a:p>
            <a:r>
              <a:rPr lang="vi-VN" dirty="0" smtClean="0"/>
              <a:t>Poslovnim prostorom u smislu ovoga Zakona smatraju se poslovna zgrada, poslovna prostorija, garaža i garažno mjesto.</a:t>
            </a:r>
          </a:p>
          <a:p>
            <a:r>
              <a:rPr lang="vi-VN" dirty="0" smtClean="0"/>
              <a:t>Poslovnom zgradom smatra se zgrada namijenjena obavljanju poslovne djelatnosti ako se pretežitim dijelom i koristi u tu svrhu.</a:t>
            </a:r>
          </a:p>
          <a:p>
            <a:r>
              <a:rPr lang="vi-VN" dirty="0" smtClean="0"/>
              <a:t>Poslovnom prostorijom smatraju se jedna ili više prostorija u poslovnoj ili stambenoj zgradi namijenjenih obavljanju poslovne djelatnosti koje, u pravilu, čine građevinsku cjelinu i imaju zaseban glavni ulaz.</a:t>
            </a:r>
          </a:p>
          <a:p>
            <a:r>
              <a:rPr lang="vi-VN" dirty="0" smtClean="0"/>
              <a:t>Garaža je prostor za smještaj vozila.</a:t>
            </a:r>
          </a:p>
          <a:p>
            <a:r>
              <a:rPr lang="vi-VN" dirty="0" smtClean="0"/>
              <a:t>Garažno mjesto je prostor za smještaj vozila u garaži.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838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Pojam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Ugovorom o zakupu poslovnoga prostora obvezuje se zakupodavac predati zakupniku određeni poslovni prostor na korištenje, a zakupnik se obvezuje platiti mu za to ugovorenu zakupninu.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9103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vi-VN" dirty="0" smtClean="0"/>
              <a:t>1. naznaku ugovornih strana,</a:t>
            </a:r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2. podatke o poslovnom prostoru,</a:t>
            </a:r>
          </a:p>
          <a:p>
            <a:pPr marL="0" indent="0">
              <a:buNone/>
            </a:pPr>
            <a:r>
              <a:rPr lang="vi-VN" dirty="0" smtClean="0"/>
              <a:t>	</a:t>
            </a:r>
          </a:p>
          <a:p>
            <a:pPr marL="0" indent="0">
              <a:buNone/>
            </a:pPr>
            <a:r>
              <a:rPr lang="vi-VN" dirty="0" smtClean="0"/>
              <a:t>3. djelatnost koja će se obavljati u poslovnom prostoru,</a:t>
            </a:r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4. odredbe o korištenju zajedničkih uređaja i prostorija u zgradi, te zajedničkih usluga u zgradi i rok njihova plaćanja,</a:t>
            </a:r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5. rok predaje poslovnoga prostora zakupniku,</a:t>
            </a:r>
          </a:p>
          <a:p>
            <a:pPr marL="0" indent="0">
              <a:buNone/>
            </a:pPr>
            <a:r>
              <a:rPr lang="vi-VN" dirty="0" smtClean="0"/>
              <a:t>	</a:t>
            </a:r>
          </a:p>
          <a:p>
            <a:pPr marL="0" indent="0">
              <a:buNone/>
            </a:pPr>
            <a:r>
              <a:rPr lang="vi-VN" dirty="0" smtClean="0"/>
              <a:t>6. vrijeme na koje je ugovor sklopljen,</a:t>
            </a:r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7. iznos zakupnine i rokove plaćanja,</a:t>
            </a:r>
          </a:p>
          <a:p>
            <a:pPr marL="0" indent="0">
              <a:buNone/>
            </a:pPr>
            <a:r>
              <a:rPr lang="vi-VN" dirty="0" smtClean="0"/>
              <a:t>	</a:t>
            </a:r>
          </a:p>
          <a:p>
            <a:pPr marL="0" indent="0">
              <a:buNone/>
            </a:pPr>
            <a:r>
              <a:rPr lang="vi-VN" dirty="0" smtClean="0"/>
              <a:t>8. odredbe o prestanku ugovora, posebno o otkazu i otkaznim rokovima,</a:t>
            </a:r>
          </a:p>
          <a:p>
            <a:pPr marL="0" indent="0">
              <a:buNone/>
            </a:pPr>
            <a:r>
              <a:rPr lang="vi-VN" dirty="0" smtClean="0"/>
              <a:t>	</a:t>
            </a:r>
          </a:p>
          <a:p>
            <a:pPr marL="0" indent="0">
              <a:buNone/>
            </a:pPr>
            <a:r>
              <a:rPr lang="vi-VN" dirty="0" smtClean="0"/>
              <a:t>9. mjesto i vrijeme sklapanja ugovora.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4150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Javni natječaj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Poslovni prostor u vlasništvu Republike Hrvatske, </a:t>
            </a:r>
            <a:r>
              <a:rPr lang="hr-HR" dirty="0" smtClean="0"/>
              <a:t>jedinaca lokalne i područne samouprave, </a:t>
            </a:r>
            <a:r>
              <a:rPr lang="hr-HR" dirty="0" smtClean="0"/>
              <a:t>te pravnih osoba u njihovu vlasništvu ili pretežitom vlasništvu daje se u zakup putem javnoga natječaja.</a:t>
            </a:r>
          </a:p>
          <a:p>
            <a:r>
              <a:rPr lang="hr-HR" dirty="0" smtClean="0"/>
              <a:t>Najpovoljnijom ponudom smatrat će se ona ponuda koja uz ispunjenje uvjeta iz natječaja sadrži i najviši iznos zakupnine.</a:t>
            </a:r>
          </a:p>
          <a:p>
            <a:r>
              <a:rPr lang="hr-HR" dirty="0" smtClean="0"/>
              <a:t>SANKCIJA: NIŠTETNOST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752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Pravni izvori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 o najmu stanova</a:t>
            </a:r>
          </a:p>
          <a:p>
            <a:pPr lvl="1"/>
            <a:r>
              <a:rPr lang="hr-HR" dirty="0"/>
              <a:t> </a:t>
            </a:r>
            <a:r>
              <a:rPr lang="hr-HR" dirty="0" err="1" smtClean="0"/>
              <a:t>podzakonski</a:t>
            </a:r>
            <a:r>
              <a:rPr lang="hr-HR" dirty="0" smtClean="0"/>
              <a:t> akti o utvrđivanju visine zaštićene </a:t>
            </a:r>
            <a:r>
              <a:rPr lang="hr-HR" dirty="0" smtClean="0"/>
              <a:t>najamnine</a:t>
            </a:r>
            <a:endParaRPr lang="hr-HR" dirty="0" smtClean="0"/>
          </a:p>
          <a:p>
            <a:r>
              <a:rPr lang="hr-HR" dirty="0" smtClean="0"/>
              <a:t>Zakon o zakupu i kupoprodaji poslovnog prostora</a:t>
            </a:r>
          </a:p>
          <a:p>
            <a:r>
              <a:rPr lang="hr-HR" dirty="0" smtClean="0"/>
              <a:t>Zakon o obveznim odnosima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3319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Iznimke od javnog natječaja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RH, jedinice lokalne i područne samouprave, pravne osobe u vlasništvu … ako je to u interesu i cilju općeg, gospodarskog i socijalnog napretka njezinih građana</a:t>
            </a:r>
          </a:p>
          <a:p>
            <a:r>
              <a:rPr lang="hr-HR" dirty="0" smtClean="0"/>
              <a:t>Sadašnji zakupnici koji ispunjavaju obveze iz ugovora mogu podnijeti zahtjev najkasnije 60 dana prije isteka roka na koji je postojeći ugovor sklopljen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4914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Prava i obveze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Predaja objekta i plaćanje zakupnine,</a:t>
            </a:r>
          </a:p>
          <a:p>
            <a:r>
              <a:rPr lang="hr-HR" sz="2000" dirty="0" smtClean="0"/>
              <a:t>Održavanje objekta (obveza zakupodavca),</a:t>
            </a:r>
          </a:p>
          <a:p>
            <a:pPr lvl="1"/>
            <a:r>
              <a:rPr lang="vi-VN" sz="2000" dirty="0" smtClean="0">
                <a:latin typeface="Calibri" panose="020F0502020204030204" pitchFamily="34" charset="0"/>
              </a:rPr>
              <a:t>zakupodavac ima pravo izvršiti radove u svrhu uređenja prostora ili radi sniženja troškova energije i održavanja</a:t>
            </a:r>
            <a:r>
              <a:rPr lang="hr-HR" sz="2000" dirty="0" smtClean="0">
                <a:latin typeface="Calibri" panose="020F0502020204030204" pitchFamily="34" charset="0"/>
              </a:rPr>
              <a:t>, </a:t>
            </a:r>
          </a:p>
          <a:p>
            <a:pPr lvl="1"/>
            <a:r>
              <a:rPr lang="hr-HR" sz="2000" dirty="0" smtClean="0"/>
              <a:t>u tom slučaju zakupnik ima pravo raskinuti ugovor,</a:t>
            </a:r>
          </a:p>
          <a:p>
            <a:pPr lvl="1"/>
            <a:r>
              <a:rPr lang="hr-HR" sz="2000" dirty="0" smtClean="0">
                <a:latin typeface="Calibri" panose="020F0502020204030204" pitchFamily="34" charset="0"/>
              </a:rPr>
              <a:t>a</a:t>
            </a:r>
            <a:r>
              <a:rPr lang="vi-VN" sz="2000" dirty="0" smtClean="0">
                <a:latin typeface="Calibri" panose="020F0502020204030204" pitchFamily="34" charset="0"/>
              </a:rPr>
              <a:t>ko zakupnik zbog radova ne raskine ugovor o zakupu, </a:t>
            </a:r>
            <a:r>
              <a:rPr lang="hr-HR" sz="2000" dirty="0" smtClean="0">
                <a:latin typeface="Calibri" panose="020F0502020204030204" pitchFamily="34" charset="0"/>
              </a:rPr>
              <a:t>nije dužan platiti zakupninu i </a:t>
            </a:r>
            <a:r>
              <a:rPr lang="vi-VN" sz="2000" dirty="0" smtClean="0">
                <a:latin typeface="Calibri" panose="020F0502020204030204" pitchFamily="34" charset="0"/>
              </a:rPr>
              <a:t>ima prav</a:t>
            </a:r>
            <a:r>
              <a:rPr lang="hr-HR" sz="2000" dirty="0" smtClean="0">
                <a:latin typeface="Calibri" panose="020F0502020204030204" pitchFamily="34" charset="0"/>
              </a:rPr>
              <a:t>o na naknadu štete</a:t>
            </a:r>
            <a:r>
              <a:rPr lang="vi-VN" sz="2000" dirty="0" smtClean="0">
                <a:latin typeface="Calibri" panose="020F0502020204030204" pitchFamily="34" charset="0"/>
              </a:rPr>
              <a:t>, osim prava na naknadu štete zbog izmakle dobiti</a:t>
            </a:r>
            <a:r>
              <a:rPr lang="vi-VN" sz="2000" dirty="0" smtClean="0"/>
              <a:t>.</a:t>
            </a:r>
            <a:endParaRPr lang="hr-HR" sz="2000" dirty="0" smtClean="0"/>
          </a:p>
          <a:p>
            <a:r>
              <a:rPr lang="hr-HR" sz="2400" dirty="0" smtClean="0"/>
              <a:t>Zakupnik ne smije obavljati preinake bez suglasnosti </a:t>
            </a:r>
          </a:p>
          <a:p>
            <a:r>
              <a:rPr lang="hr-HR" sz="2400" dirty="0" smtClean="0"/>
              <a:t>Zakupnik nema pravo poslovni prostor ili dio poslovnoga prostora dati u podzakup, osim ako nije drukčije ugovoreno.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00180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Prestanak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Otkaz ugovora sklopljenog na neodređeno vrijeme</a:t>
            </a:r>
          </a:p>
          <a:p>
            <a:pPr lvl="1"/>
            <a:r>
              <a:rPr lang="vi-VN" dirty="0" smtClean="0"/>
              <a:t>Ugovor o zakupu sklopljen na neodređeno vrijeme otkazuje se pisanim otkazom koji se dostavlja poštom preporučeno ili otkazom putem javnoga bilježnika.</a:t>
            </a:r>
            <a:endParaRPr lang="hr-HR" dirty="0" smtClean="0"/>
          </a:p>
          <a:p>
            <a:pPr lvl="1"/>
            <a:r>
              <a:rPr lang="hr-HR" dirty="0" smtClean="0"/>
              <a:t>Zapisnik</a:t>
            </a:r>
          </a:p>
          <a:p>
            <a:pPr lvl="1"/>
            <a:r>
              <a:rPr lang="hr-HR" dirty="0" smtClean="0"/>
              <a:t>Može imati karakter ovršne isprave (ako druga strana potpiše da se ne protivi …)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4977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Izvanredni otkaz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Obje strane su ovlaštene izvanredno otkazati ugovora</a:t>
            </a:r>
          </a:p>
          <a:p>
            <a:r>
              <a:rPr lang="hr-HR" dirty="0" smtClean="0"/>
              <a:t>U slučaju povrede ugovora</a:t>
            </a:r>
          </a:p>
          <a:p>
            <a:r>
              <a:rPr lang="hr-HR" dirty="0" smtClean="0"/>
              <a:t>Razliku u vezi s pojedinim slučajevima povrede ugovora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286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Najam/zakup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Najam ovlašćuje najmoprimca na uporabu</a:t>
            </a:r>
          </a:p>
          <a:p>
            <a:r>
              <a:rPr lang="hr-HR" dirty="0" smtClean="0"/>
              <a:t>Zakup ovlašćuje zakupnika na uporabu + korištenje (ubiranje plodova)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146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 o najmu stanova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Odredbe Zakona ne primjenjuju se ako stan služi za privremeni smještaj (turisti, đaci i sl.), kao i za stanove koji se daju na korištenje u svezi s obavljanjem poslova najmodavca (službeni stan).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34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Najam stana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Objekt ugovora</a:t>
            </a:r>
          </a:p>
          <a:p>
            <a:r>
              <a:rPr lang="hr-HR" dirty="0" smtClean="0"/>
              <a:t>Pojam ugovora</a:t>
            </a:r>
          </a:p>
          <a:p>
            <a:r>
              <a:rPr lang="hr-HR" dirty="0" smtClean="0"/>
              <a:t>Oblik ugovora – pisani oblik</a:t>
            </a:r>
          </a:p>
          <a:p>
            <a:r>
              <a:rPr lang="hr-HR" dirty="0" smtClean="0"/>
              <a:t>Ugovorne strane</a:t>
            </a:r>
          </a:p>
          <a:p>
            <a:r>
              <a:rPr lang="hr-HR" dirty="0" smtClean="0"/>
              <a:t>Sadržaj ugovora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458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Objekt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Stanom se smatra skup prostorija namijenjenih za stanovanje s prijeko potrebnim sporednim prostorijama koje čine jednu zatvorenu građevinsku cjelinu i imaju poseban ulaz.</a:t>
            </a:r>
          </a:p>
          <a:p>
            <a:pPr marL="0" indent="0">
              <a:buNone/>
            </a:pPr>
            <a:endParaRPr lang="vi-VN" dirty="0" smtClean="0"/>
          </a:p>
          <a:p>
            <a:r>
              <a:rPr lang="vi-VN" dirty="0" smtClean="0"/>
              <a:t>Ostale prostorije u zgradi koje najmoprimac koristi, (garaže, praonica rublja, sušionica rublja i slično) mogu biti predmet ugovora o najmu stana, a za njihovo korištenje se plaća posebna naknada.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34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Pojam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Ugovorom o najmu stana obvezuje se najmodavac predati stan za stanovanje najmoprimcu uz za to određenu najamninu.</a:t>
            </a:r>
          </a:p>
          <a:p>
            <a:endParaRPr lang="pl-PL" dirty="0"/>
          </a:p>
          <a:p>
            <a:r>
              <a:rPr lang="pl-PL" dirty="0" smtClean="0"/>
              <a:t>Ograničena sloboda ugovaranja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567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dirty="0" smtClean="0"/>
              <a:t>Ugovor o najmu stana sadrži osobito:</a:t>
            </a:r>
          </a:p>
          <a:p>
            <a:pPr marL="0" indent="0">
              <a:buNone/>
            </a:pPr>
            <a:r>
              <a:rPr lang="vi-VN" dirty="0" smtClean="0"/>
              <a:t>1. ugovorne strane,	</a:t>
            </a:r>
          </a:p>
          <a:p>
            <a:pPr marL="0" indent="0">
              <a:buNone/>
            </a:pPr>
            <a:r>
              <a:rPr lang="vi-VN" dirty="0" smtClean="0"/>
              <a:t>2. opis stana, odnosno dijela stana koji se daje u najam,	</a:t>
            </a:r>
          </a:p>
          <a:p>
            <a:pPr marL="0" indent="0">
              <a:buNone/>
            </a:pPr>
            <a:r>
              <a:rPr lang="vi-VN" dirty="0" smtClean="0"/>
              <a:t>3. visinu najamnine i način plaćanja,	</a:t>
            </a:r>
          </a:p>
          <a:p>
            <a:pPr marL="0" indent="0">
              <a:buNone/>
            </a:pPr>
            <a:r>
              <a:rPr lang="vi-VN" dirty="0" smtClean="0"/>
              <a:t>4. vrstu troškova koji se plaćaju u svezi sa stanovanjem i način na koji će se plaćati,	</a:t>
            </a:r>
          </a:p>
          <a:p>
            <a:pPr marL="0" indent="0">
              <a:buNone/>
            </a:pPr>
            <a:r>
              <a:rPr lang="vi-VN" dirty="0" smtClean="0"/>
              <a:t>5. podatke o osobama koje će se zajedno s najmoprimcem koristiti stanom,	</a:t>
            </a:r>
          </a:p>
          <a:p>
            <a:pPr marL="0" indent="0">
              <a:buNone/>
            </a:pPr>
            <a:r>
              <a:rPr lang="vi-VN" dirty="0" smtClean="0"/>
              <a:t>6. vrijeme trajanja najma,	</a:t>
            </a:r>
          </a:p>
          <a:p>
            <a:pPr marL="0" indent="0">
              <a:buNone/>
            </a:pPr>
            <a:r>
              <a:rPr lang="vi-VN" dirty="0" smtClean="0"/>
              <a:t>7. odredbe o održavanju stana,	</a:t>
            </a:r>
          </a:p>
          <a:p>
            <a:pPr marL="0" indent="0">
              <a:buNone/>
            </a:pPr>
            <a:r>
              <a:rPr lang="vi-VN" dirty="0" smtClean="0"/>
              <a:t>8. odredbe o uporabi zajedničkih prostorija, zajedničkih dijelova i uređaja zgrade i zemljišta koje služi zgradi,	</a:t>
            </a:r>
          </a:p>
          <a:p>
            <a:pPr marL="0" indent="0">
              <a:buNone/>
            </a:pPr>
            <a:r>
              <a:rPr lang="vi-VN" dirty="0" smtClean="0"/>
              <a:t>9. odredbe o primopredaji stana.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6956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Najamnina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Slobodno ugovorena</a:t>
            </a:r>
          </a:p>
          <a:p>
            <a:pPr lvl="1"/>
            <a:r>
              <a:rPr lang="vi-VN" dirty="0" smtClean="0"/>
              <a:t>Slobodno ugovorena najamnina iz ugovora o najmu stana sklopljenog na neodređeno vrijeme ne može se mijenjati prije isteka roka od jedne godine. Nakon toga roka, svaka ugovorna strana može u pisanom obliku predložiti izmjenu visine najamnine</a:t>
            </a:r>
            <a:r>
              <a:rPr lang="hr-HR" dirty="0" smtClean="0"/>
              <a:t> (do 20 %).</a:t>
            </a:r>
          </a:p>
          <a:p>
            <a:r>
              <a:rPr lang="hr-HR" dirty="0" smtClean="0"/>
              <a:t>Zaštićena najamnina</a:t>
            </a:r>
          </a:p>
          <a:p>
            <a:pPr lvl="1"/>
            <a:r>
              <a:rPr lang="hr-HR" dirty="0" smtClean="0"/>
              <a:t>Hrvatski branitelji</a:t>
            </a:r>
          </a:p>
          <a:p>
            <a:pPr lvl="1"/>
            <a:r>
              <a:rPr lang="hr-HR" dirty="0" smtClean="0"/>
              <a:t>Osobe slabije imovnog stanja za stanove izgrađene namjenskim sredstvima</a:t>
            </a:r>
          </a:p>
          <a:p>
            <a:pPr lvl="1"/>
            <a:r>
              <a:rPr lang="hr-HR" dirty="0" smtClean="0"/>
              <a:t>Osobe koje su nekada imale položaj nositelja stanarskog prava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683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955</Words>
  <Application>Microsoft Office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Najam stana i zakup poslovnog prostora</vt:lpstr>
      <vt:lpstr>Pravni izvori</vt:lpstr>
      <vt:lpstr>Najam/zakup</vt:lpstr>
      <vt:lpstr>Zakon o najmu stanova</vt:lpstr>
      <vt:lpstr>Najam stana</vt:lpstr>
      <vt:lpstr>Objekt ugovora</vt:lpstr>
      <vt:lpstr>Pojam ugovora</vt:lpstr>
      <vt:lpstr>Sadržaj ugovora</vt:lpstr>
      <vt:lpstr>Najamnina</vt:lpstr>
      <vt:lpstr>Prava i obveze</vt:lpstr>
      <vt:lpstr>Smrt najmodavca</vt:lpstr>
      <vt:lpstr>Smrt najmoprimca</vt:lpstr>
      <vt:lpstr>„Obnova”</vt:lpstr>
      <vt:lpstr>Zakup poslovnih prostora</vt:lpstr>
      <vt:lpstr>Zakup poslovnih prostora</vt:lpstr>
      <vt:lpstr>Objekt</vt:lpstr>
      <vt:lpstr>Pojam ugovora</vt:lpstr>
      <vt:lpstr>Sadržaj ugovora</vt:lpstr>
      <vt:lpstr>Javni natječaj</vt:lpstr>
      <vt:lpstr>Iznimke od javnog natječaja</vt:lpstr>
      <vt:lpstr>Prava i obveze</vt:lpstr>
      <vt:lpstr>Prestanak ugovora</vt:lpstr>
      <vt:lpstr>Izvanredni otkaz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Najam stana i zakup poslovnog prostora</dc:title>
  <dc:creator>II</dc:creator>
  <cp:lastModifiedBy>II</cp:lastModifiedBy>
  <cp:revision>13</cp:revision>
  <dcterms:created xsi:type="dcterms:W3CDTF">2016-01-19T10:57:48Z</dcterms:created>
  <dcterms:modified xsi:type="dcterms:W3CDTF">2016-01-19T12:42:02Z</dcterms:modified>
</cp:coreProperties>
</file>