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3" r:id="rId8"/>
    <p:sldId id="264" r:id="rId9"/>
    <p:sldId id="265" r:id="rId10"/>
    <p:sldId id="262" r:id="rId11"/>
    <p:sldId id="266" r:id="rId1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A9F494D-3AB5-4529-BEBA-F4B055FA0B7C}" type="datetimeFigureOut">
              <a:rPr lang="sr-Latn-CS" smtClean="0"/>
              <a:pPr/>
              <a:t>18.1.2018.</a:t>
            </a:fld>
            <a:endParaRPr lang="hr-HR"/>
          </a:p>
        </p:txBody>
      </p:sp>
      <p:sp>
        <p:nvSpPr>
          <p:cNvPr id="17" name="Footer Placeholder 16"/>
          <p:cNvSpPr>
            <a:spLocks noGrp="1"/>
          </p:cNvSpPr>
          <p:nvPr>
            <p:ph type="ftr" sz="quarter" idx="11"/>
          </p:nvPr>
        </p:nvSpPr>
        <p:spPr>
          <a:xfrm>
            <a:off x="2898648" y="6355080"/>
            <a:ext cx="3474720" cy="365760"/>
          </a:xfrm>
        </p:spPr>
        <p:txBody>
          <a:bodyPr/>
          <a:lstStyle/>
          <a:p>
            <a:endParaRPr lang="hr-HR"/>
          </a:p>
        </p:txBody>
      </p:sp>
      <p:sp>
        <p:nvSpPr>
          <p:cNvPr id="29" name="Slide Number Placeholder 28"/>
          <p:cNvSpPr>
            <a:spLocks noGrp="1"/>
          </p:cNvSpPr>
          <p:nvPr>
            <p:ph type="sldNum" sz="quarter" idx="12"/>
          </p:nvPr>
        </p:nvSpPr>
        <p:spPr>
          <a:xfrm>
            <a:off x="1216152" y="6355080"/>
            <a:ext cx="1219200" cy="365760"/>
          </a:xfrm>
        </p:spPr>
        <p:txBody>
          <a:bodyPr/>
          <a:lstStyle/>
          <a:p>
            <a:fld id="{54EB7C64-BFE1-4BDB-8C1E-DAF910FB2DED}" type="slidenum">
              <a:rPr lang="hr-HR" smtClean="0"/>
              <a:pPr/>
              <a:t>‹#›</a:t>
            </a:fld>
            <a:endParaRPr lang="hr-H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9F494D-3AB5-4529-BEBA-F4B055FA0B7C}" type="datetimeFigureOut">
              <a:rPr lang="sr-Latn-CS" smtClean="0"/>
              <a:pPr/>
              <a:t>18.1.2018.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4EB7C64-BFE1-4BDB-8C1E-DAF910FB2DED}"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9F494D-3AB5-4529-BEBA-F4B055FA0B7C}" type="datetimeFigureOut">
              <a:rPr lang="sr-Latn-CS" smtClean="0"/>
              <a:pPr/>
              <a:t>18.1.2018.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4EB7C64-BFE1-4BDB-8C1E-DAF910FB2DED}" type="slidenum">
              <a:rPr lang="hr-HR" smtClean="0"/>
              <a:pPr/>
              <a:t>‹#›</a:t>
            </a:fld>
            <a:endParaRPr lang="hr-H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A9F494D-3AB5-4529-BEBA-F4B055FA0B7C}" type="datetimeFigureOut">
              <a:rPr lang="sr-Latn-CS" smtClean="0"/>
              <a:pPr/>
              <a:t>18.1.2018.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4EB7C64-BFE1-4BDB-8C1E-DAF910FB2DED}" type="slidenum">
              <a:rPr lang="hr-HR" smtClean="0"/>
              <a:pPr/>
              <a:t>‹#›</a:t>
            </a:fld>
            <a:endParaRPr lang="hr-H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A9F494D-3AB5-4529-BEBA-F4B055FA0B7C}" type="datetimeFigureOut">
              <a:rPr lang="sr-Latn-CS" smtClean="0"/>
              <a:pPr/>
              <a:t>18.1.2018.</a:t>
            </a:fld>
            <a:endParaRPr lang="hr-HR"/>
          </a:p>
        </p:txBody>
      </p:sp>
      <p:sp>
        <p:nvSpPr>
          <p:cNvPr id="5" name="Footer Placeholder 4"/>
          <p:cNvSpPr>
            <a:spLocks noGrp="1"/>
          </p:cNvSpPr>
          <p:nvPr>
            <p:ph type="ftr" sz="quarter" idx="11"/>
          </p:nvPr>
        </p:nvSpPr>
        <p:spPr>
          <a:xfrm>
            <a:off x="2898648" y="6355080"/>
            <a:ext cx="3474720" cy="365760"/>
          </a:xfrm>
        </p:spPr>
        <p:txBody>
          <a:bodyPr/>
          <a:lstStyle/>
          <a:p>
            <a:endParaRPr lang="hr-HR"/>
          </a:p>
        </p:txBody>
      </p:sp>
      <p:sp>
        <p:nvSpPr>
          <p:cNvPr id="6" name="Slide Number Placeholder 5"/>
          <p:cNvSpPr>
            <a:spLocks noGrp="1"/>
          </p:cNvSpPr>
          <p:nvPr>
            <p:ph type="sldNum" sz="quarter" idx="12"/>
          </p:nvPr>
        </p:nvSpPr>
        <p:spPr>
          <a:xfrm>
            <a:off x="1069848" y="6355080"/>
            <a:ext cx="1520952" cy="365760"/>
          </a:xfrm>
        </p:spPr>
        <p:txBody>
          <a:bodyPr/>
          <a:lstStyle/>
          <a:p>
            <a:fld id="{54EB7C64-BFE1-4BDB-8C1E-DAF910FB2DED}" type="slidenum">
              <a:rPr lang="hr-HR" smtClean="0"/>
              <a:pPr/>
              <a:t>‹#›</a:t>
            </a:fld>
            <a:endParaRPr lang="hr-H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A9F494D-3AB5-4529-BEBA-F4B055FA0B7C}" type="datetimeFigureOut">
              <a:rPr lang="sr-Latn-CS" smtClean="0"/>
              <a:pPr/>
              <a:t>18.1.2018.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4EB7C64-BFE1-4BDB-8C1E-DAF910FB2DED}" type="slidenum">
              <a:rPr lang="hr-HR" smtClean="0"/>
              <a:pPr/>
              <a:t>‹#›</a:t>
            </a:fld>
            <a:endParaRPr lang="hr-H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9F494D-3AB5-4529-BEBA-F4B055FA0B7C}" type="datetimeFigureOut">
              <a:rPr lang="sr-Latn-CS" smtClean="0"/>
              <a:pPr/>
              <a:t>18.1.2018.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4EB7C64-BFE1-4BDB-8C1E-DAF910FB2DED}" type="slidenum">
              <a:rPr lang="hr-HR" smtClean="0"/>
              <a:pPr/>
              <a:t>‹#›</a:t>
            </a:fld>
            <a:endParaRPr lang="hr-H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9F494D-3AB5-4529-BEBA-F4B055FA0B7C}" type="datetimeFigureOut">
              <a:rPr lang="sr-Latn-CS" smtClean="0"/>
              <a:pPr/>
              <a:t>18.1.2018.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4EB7C64-BFE1-4BDB-8C1E-DAF910FB2DED}" type="slidenum">
              <a:rPr lang="hr-HR" smtClean="0"/>
              <a:pPr/>
              <a:t>‹#›</a:t>
            </a:fld>
            <a:endParaRPr lang="hr-H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F494D-3AB5-4529-BEBA-F4B055FA0B7C}" type="datetimeFigureOut">
              <a:rPr lang="sr-Latn-CS" smtClean="0"/>
              <a:pPr/>
              <a:t>18.1.2018.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54EB7C64-BFE1-4BDB-8C1E-DAF910FB2DED}" type="slidenum">
              <a:rPr lang="hr-HR" smtClean="0"/>
              <a:pPr/>
              <a:t>‹#›</a:t>
            </a:fld>
            <a:endParaRPr lang="hr-H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9F494D-3AB5-4529-BEBA-F4B055FA0B7C}" type="datetimeFigureOut">
              <a:rPr lang="sr-Latn-CS" smtClean="0"/>
              <a:pPr/>
              <a:t>18.1.2018.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4EB7C64-BFE1-4BDB-8C1E-DAF910FB2DED}" type="slidenum">
              <a:rPr lang="hr-HR" smtClean="0"/>
              <a:pPr/>
              <a:t>‹#›</a:t>
            </a:fld>
            <a:endParaRPr lang="hr-H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9F494D-3AB5-4529-BEBA-F4B055FA0B7C}" type="datetimeFigureOut">
              <a:rPr lang="sr-Latn-CS" smtClean="0"/>
              <a:pPr/>
              <a:t>18.1.2018.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4EB7C64-BFE1-4BDB-8C1E-DAF910FB2DED}" type="slidenum">
              <a:rPr lang="hr-HR" smtClean="0"/>
              <a:pPr/>
              <a:t>‹#›</a:t>
            </a:fld>
            <a:endParaRPr lang="hr-H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A9F494D-3AB5-4529-BEBA-F4B055FA0B7C}" type="datetimeFigureOut">
              <a:rPr lang="sr-Latn-CS" smtClean="0"/>
              <a:pPr/>
              <a:t>18.1.2018.</a:t>
            </a:fld>
            <a:endParaRPr lang="hr-H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hr-H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4EB7C64-BFE1-4BDB-8C1E-DAF910FB2DED}" type="slidenum">
              <a:rPr lang="hr-HR" smtClean="0"/>
              <a:pPr/>
              <a:t>‹#›</a:t>
            </a:fld>
            <a:endParaRPr lang="hr-H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dirty="0" smtClean="0"/>
              <a:t>LEGAL SYSTEMS OF THE WORLD </a:t>
            </a:r>
            <a:endParaRPr lang="hr-HR" dirty="0"/>
          </a:p>
        </p:txBody>
      </p:sp>
      <p:sp>
        <p:nvSpPr>
          <p:cNvPr id="3" name="Subtitle 2"/>
          <p:cNvSpPr>
            <a:spLocks noGrp="1"/>
          </p:cNvSpPr>
          <p:nvPr>
            <p:ph type="subTitle" idx="1"/>
          </p:nvPr>
        </p:nvSpPr>
        <p:spPr>
          <a:xfrm>
            <a:off x="928662" y="2643182"/>
            <a:ext cx="6858000" cy="533400"/>
          </a:xfrm>
        </p:spPr>
        <p:txBody>
          <a:bodyPr>
            <a:noAutofit/>
          </a:bodyPr>
          <a:lstStyle/>
          <a:p>
            <a:r>
              <a:rPr lang="hr-HR" sz="4000" dirty="0" err="1" smtClean="0"/>
              <a:t>Unit</a:t>
            </a:r>
            <a:r>
              <a:rPr lang="hr-HR" sz="4000" dirty="0" smtClean="0"/>
              <a:t> 5</a:t>
            </a:r>
            <a:endParaRPr lang="hr-HR"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4312"/>
          </a:xfrm>
        </p:spPr>
        <p:txBody>
          <a:bodyPr/>
          <a:lstStyle/>
          <a:p>
            <a:pPr algn="ctr"/>
            <a:r>
              <a:rPr lang="hr-HR" dirty="0" err="1" smtClean="0">
                <a:solidFill>
                  <a:srgbClr val="FFC000"/>
                </a:solidFill>
              </a:rPr>
              <a:t>Part</a:t>
            </a:r>
            <a:r>
              <a:rPr lang="hr-HR" dirty="0" smtClean="0">
                <a:solidFill>
                  <a:srgbClr val="FFC000"/>
                </a:solidFill>
              </a:rPr>
              <a:t> II – </a:t>
            </a:r>
            <a:r>
              <a:rPr lang="hr-HR" dirty="0" err="1" smtClean="0">
                <a:solidFill>
                  <a:srgbClr val="FFC000"/>
                </a:solidFill>
              </a:rPr>
              <a:t>Other</a:t>
            </a:r>
            <a:r>
              <a:rPr lang="hr-HR" dirty="0" smtClean="0">
                <a:solidFill>
                  <a:srgbClr val="FFC000"/>
                </a:solidFill>
              </a:rPr>
              <a:t> Legal </a:t>
            </a:r>
            <a:r>
              <a:rPr lang="hr-HR" dirty="0" err="1" smtClean="0">
                <a:solidFill>
                  <a:srgbClr val="FFC000"/>
                </a:solidFill>
              </a:rPr>
              <a:t>Traditions</a:t>
            </a:r>
            <a:r>
              <a:rPr lang="hr-HR" dirty="0" smtClean="0">
                <a:solidFill>
                  <a:srgbClr val="FFC000"/>
                </a:solidFill>
              </a:rPr>
              <a:t> </a:t>
            </a:r>
            <a:endParaRPr lang="hr-HR" dirty="0">
              <a:solidFill>
                <a:srgbClr val="FFC000"/>
              </a:solidFill>
            </a:endParaRPr>
          </a:p>
        </p:txBody>
      </p:sp>
      <p:sp>
        <p:nvSpPr>
          <p:cNvPr id="3" name="Content Placeholder 2"/>
          <p:cNvSpPr>
            <a:spLocks noGrp="1"/>
          </p:cNvSpPr>
          <p:nvPr>
            <p:ph sz="quarter" idx="1"/>
          </p:nvPr>
        </p:nvSpPr>
        <p:spPr>
          <a:xfrm>
            <a:off x="457200" y="836712"/>
            <a:ext cx="8229600" cy="4937760"/>
          </a:xfrm>
        </p:spPr>
        <p:txBody>
          <a:bodyPr>
            <a:normAutofit/>
          </a:bodyPr>
          <a:lstStyle/>
          <a:p>
            <a:r>
              <a:rPr lang="en-GB" sz="2400" dirty="0" smtClean="0"/>
              <a:t>Read the text, p. 37 – 38 and add the legal tradition for each of the given descriptions</a:t>
            </a:r>
            <a:r>
              <a:rPr lang="hr-HR" sz="2400" dirty="0" smtClean="0"/>
              <a:t>.</a:t>
            </a:r>
          </a:p>
          <a:p>
            <a:pPr marL="0" indent="0">
              <a:buNone/>
            </a:pPr>
            <a:endParaRPr lang="hr-HR" sz="2400" dirty="0"/>
          </a:p>
        </p:txBody>
      </p:sp>
      <p:graphicFrame>
        <p:nvGraphicFramePr>
          <p:cNvPr id="4" name="Table 3"/>
          <p:cNvGraphicFramePr>
            <a:graphicFrameLocks noGrp="1"/>
          </p:cNvGraphicFramePr>
          <p:nvPr>
            <p:extLst>
              <p:ext uri="{D42A27DB-BD31-4B8C-83A1-F6EECF244321}">
                <p14:modId xmlns="" xmlns:p14="http://schemas.microsoft.com/office/powerpoint/2010/main" val="1589338998"/>
              </p:ext>
            </p:extLst>
          </p:nvPr>
        </p:nvGraphicFramePr>
        <p:xfrm>
          <a:off x="107504" y="1670442"/>
          <a:ext cx="8507288" cy="5034280"/>
        </p:xfrm>
        <a:graphic>
          <a:graphicData uri="http://schemas.openxmlformats.org/drawingml/2006/table">
            <a:tbl>
              <a:tblPr firstRow="1" bandRow="1">
                <a:tableStyleId>{5C22544A-7EE6-4342-B048-85BDC9FD1C3A}</a:tableStyleId>
              </a:tblPr>
              <a:tblGrid>
                <a:gridCol w="1152128">
                  <a:extLst>
                    <a:ext uri="{9D8B030D-6E8A-4147-A177-3AD203B41FA5}">
                      <a16:colId xmlns="" xmlns:a16="http://schemas.microsoft.com/office/drawing/2014/main" val="839403939"/>
                    </a:ext>
                  </a:extLst>
                </a:gridCol>
                <a:gridCol w="7355160">
                  <a:extLst>
                    <a:ext uri="{9D8B030D-6E8A-4147-A177-3AD203B41FA5}">
                      <a16:colId xmlns="" xmlns:a16="http://schemas.microsoft.com/office/drawing/2014/main" val="3051091949"/>
                    </a:ext>
                  </a:extLst>
                </a:gridCol>
              </a:tblGrid>
              <a:tr h="370840">
                <a:tc>
                  <a:txBody>
                    <a:bodyPr/>
                    <a:lstStyle/>
                    <a:p>
                      <a:r>
                        <a:rPr lang="en-GB" noProof="0" dirty="0" smtClean="0">
                          <a:solidFill>
                            <a:srgbClr val="FFC000"/>
                          </a:solidFill>
                        </a:rPr>
                        <a:t>Legal tradition</a:t>
                      </a:r>
                      <a:endParaRPr lang="en-GB" noProof="0" dirty="0">
                        <a:solidFill>
                          <a:srgbClr val="FFC000"/>
                        </a:solidFill>
                      </a:endParaRPr>
                    </a:p>
                  </a:txBody>
                  <a:tcPr/>
                </a:tc>
                <a:tc>
                  <a:txBody>
                    <a:bodyPr/>
                    <a:lstStyle/>
                    <a:p>
                      <a:r>
                        <a:rPr lang="en-GB" noProof="0" dirty="0" smtClean="0">
                          <a:solidFill>
                            <a:srgbClr val="FFC000"/>
                          </a:solidFill>
                        </a:rPr>
                        <a:t>Main characteristics - description</a:t>
                      </a:r>
                      <a:endParaRPr lang="en-GB" noProof="0" dirty="0">
                        <a:solidFill>
                          <a:srgbClr val="FFC000"/>
                        </a:solidFill>
                      </a:endParaRPr>
                    </a:p>
                  </a:txBody>
                  <a:tcPr/>
                </a:tc>
                <a:extLst>
                  <a:ext uri="{0D108BD9-81ED-4DB2-BD59-A6C34878D82A}">
                    <a16:rowId xmlns="" xmlns:a16="http://schemas.microsoft.com/office/drawing/2014/main" val="1543992735"/>
                  </a:ext>
                </a:extLst>
              </a:tr>
              <a:tr h="370840">
                <a:tc>
                  <a:txBody>
                    <a:bodyPr/>
                    <a:lstStyle/>
                    <a:p>
                      <a:endParaRPr lang="hr-HR" dirty="0"/>
                    </a:p>
                  </a:txBody>
                  <a:tcPr/>
                </a:tc>
                <a:tc>
                  <a:txBody>
                    <a:bodyPr/>
                    <a:lstStyle/>
                    <a:p>
                      <a:r>
                        <a:rPr lang="en-GB" noProof="0" dirty="0" smtClean="0"/>
                        <a:t>One of the oldest legal traditions;</a:t>
                      </a:r>
                      <a:r>
                        <a:rPr lang="en-GB" baseline="0" noProof="0" dirty="0" smtClean="0"/>
                        <a:t> </a:t>
                      </a:r>
                      <a:r>
                        <a:rPr lang="en-GB" noProof="0" dirty="0" smtClean="0"/>
                        <a:t>important for Jewish people; significantly</a:t>
                      </a:r>
                      <a:r>
                        <a:rPr lang="en-GB" baseline="0" noProof="0" dirty="0" smtClean="0"/>
                        <a:t> influenced the Western commercial, civil, and criminal law</a:t>
                      </a:r>
                      <a:endParaRPr lang="en-GB" noProof="0" dirty="0"/>
                    </a:p>
                  </a:txBody>
                  <a:tcPr/>
                </a:tc>
                <a:extLst>
                  <a:ext uri="{0D108BD9-81ED-4DB2-BD59-A6C34878D82A}">
                    <a16:rowId xmlns="" xmlns:a16="http://schemas.microsoft.com/office/drawing/2014/main" val="579904623"/>
                  </a:ext>
                </a:extLst>
              </a:tr>
              <a:tr h="370840">
                <a:tc>
                  <a:txBody>
                    <a:bodyPr/>
                    <a:lstStyle/>
                    <a:p>
                      <a:endParaRPr lang="hr-HR" dirty="0"/>
                    </a:p>
                  </a:txBody>
                  <a:tcPr/>
                </a:tc>
                <a:tc>
                  <a:txBody>
                    <a:bodyPr/>
                    <a:lstStyle/>
                    <a:p>
                      <a:r>
                        <a:rPr lang="en-GB" noProof="0" dirty="0" smtClean="0"/>
                        <a:t>Includes a set of culturally and socially appreciated norms</a:t>
                      </a:r>
                      <a:r>
                        <a:rPr lang="en-GB" baseline="0" noProof="0" dirty="0" smtClean="0"/>
                        <a:t> – the concept of „li”, idea of citizens being willing to contribute to social order instead of laws</a:t>
                      </a:r>
                      <a:endParaRPr lang="en-GB" noProof="0" dirty="0"/>
                    </a:p>
                  </a:txBody>
                  <a:tcPr/>
                </a:tc>
                <a:extLst>
                  <a:ext uri="{0D108BD9-81ED-4DB2-BD59-A6C34878D82A}">
                    <a16:rowId xmlns="" xmlns:a16="http://schemas.microsoft.com/office/drawing/2014/main" val="567754083"/>
                  </a:ext>
                </a:extLst>
              </a:tr>
              <a:tr h="370840">
                <a:tc>
                  <a:txBody>
                    <a:bodyPr/>
                    <a:lstStyle/>
                    <a:p>
                      <a:endParaRPr lang="en-GB" noProof="0"/>
                    </a:p>
                  </a:txBody>
                  <a:tcPr/>
                </a:tc>
                <a:tc>
                  <a:txBody>
                    <a:bodyPr/>
                    <a:lstStyle/>
                    <a:p>
                      <a:r>
                        <a:rPr lang="en-GB" noProof="0" dirty="0" err="1" smtClean="0"/>
                        <a:t>Shari’a</a:t>
                      </a:r>
                      <a:r>
                        <a:rPr lang="en-GB" noProof="0" dirty="0" smtClean="0"/>
                        <a:t> is the name for that legal tradition that </a:t>
                      </a:r>
                      <a:r>
                        <a:rPr lang="en-GB" baseline="0" noProof="0" dirty="0" smtClean="0"/>
                        <a:t>relies on earthly lawmaker</a:t>
                      </a:r>
                      <a:r>
                        <a:rPr lang="en-GB" noProof="0" dirty="0" smtClean="0"/>
                        <a:t>, based on the teaching</a:t>
                      </a:r>
                      <a:r>
                        <a:rPr lang="en-GB" baseline="0" noProof="0" dirty="0" smtClean="0"/>
                        <a:t> of Koran, it does on the will of the Almighty (Allah)</a:t>
                      </a:r>
                      <a:endParaRPr lang="en-GB" noProof="0" dirty="0"/>
                    </a:p>
                  </a:txBody>
                  <a:tcPr/>
                </a:tc>
                <a:extLst>
                  <a:ext uri="{0D108BD9-81ED-4DB2-BD59-A6C34878D82A}">
                    <a16:rowId xmlns="" xmlns:a16="http://schemas.microsoft.com/office/drawing/2014/main" val="3361166520"/>
                  </a:ext>
                </a:extLst>
              </a:tr>
              <a:tr h="370840">
                <a:tc>
                  <a:txBody>
                    <a:bodyPr/>
                    <a:lstStyle/>
                    <a:p>
                      <a:endParaRPr lang="hr-HR"/>
                    </a:p>
                  </a:txBody>
                  <a:tcPr/>
                </a:tc>
                <a:tc>
                  <a:txBody>
                    <a:bodyPr/>
                    <a:lstStyle/>
                    <a:p>
                      <a:r>
                        <a:rPr lang="en-GB" noProof="0" dirty="0" smtClean="0"/>
                        <a:t>Based on the works of scholars and linked to the</a:t>
                      </a:r>
                      <a:r>
                        <a:rPr lang="en-GB" baseline="0" noProof="0" dirty="0" smtClean="0"/>
                        <a:t> Vedas, which contained systematic descriptions of customary law applied in India; changed after British colonization </a:t>
                      </a:r>
                      <a:endParaRPr lang="en-GB" noProof="0" dirty="0"/>
                    </a:p>
                  </a:txBody>
                  <a:tcPr/>
                </a:tc>
                <a:extLst>
                  <a:ext uri="{0D108BD9-81ED-4DB2-BD59-A6C34878D82A}">
                    <a16:rowId xmlns="" xmlns:a16="http://schemas.microsoft.com/office/drawing/2014/main" val="1153844706"/>
                  </a:ext>
                </a:extLst>
              </a:tr>
              <a:tr h="370840">
                <a:tc>
                  <a:txBody>
                    <a:bodyPr/>
                    <a:lstStyle/>
                    <a:p>
                      <a:endParaRPr lang="hr-HR"/>
                    </a:p>
                  </a:txBody>
                  <a:tcPr/>
                </a:tc>
                <a:tc>
                  <a:txBody>
                    <a:bodyPr/>
                    <a:lstStyle/>
                    <a:p>
                      <a:r>
                        <a:rPr lang="en-GB" noProof="0" dirty="0" smtClean="0"/>
                        <a:t>Still has an important role,</a:t>
                      </a:r>
                      <a:r>
                        <a:rPr lang="en-GB" baseline="0" noProof="0" dirty="0" smtClean="0"/>
                        <a:t> especially in jurisdictions with mixed legal systems </a:t>
                      </a:r>
                      <a:endParaRPr lang="en-GB" noProof="0" dirty="0"/>
                    </a:p>
                  </a:txBody>
                  <a:tcPr/>
                </a:tc>
                <a:extLst>
                  <a:ext uri="{0D108BD9-81ED-4DB2-BD59-A6C34878D82A}">
                    <a16:rowId xmlns="" xmlns:a16="http://schemas.microsoft.com/office/drawing/2014/main" val="3836937879"/>
                  </a:ext>
                </a:extLst>
              </a:tr>
              <a:tr h="370840">
                <a:tc>
                  <a:txBody>
                    <a:bodyPr/>
                    <a:lstStyle/>
                    <a:p>
                      <a:endParaRPr lang="hr-HR"/>
                    </a:p>
                  </a:txBody>
                  <a:tcPr/>
                </a:tc>
                <a:tc>
                  <a:txBody>
                    <a:bodyPr/>
                    <a:lstStyle/>
                    <a:p>
                      <a:r>
                        <a:rPr lang="en-GB" noProof="0" dirty="0" smtClean="0"/>
                        <a:t>This</a:t>
                      </a:r>
                      <a:r>
                        <a:rPr lang="en-GB" baseline="0" noProof="0" dirty="0" smtClean="0"/>
                        <a:t> tradition has been associated with the Roman Catholic Church for the longest time in the Western world, however, separation between church and state is present in the West. Possible is also the </a:t>
                      </a:r>
                      <a:r>
                        <a:rPr lang="en-GB" baseline="0" noProof="0" dirty="0" smtClean="0"/>
                        <a:t>co-existence of church law and </a:t>
                      </a:r>
                      <a:r>
                        <a:rPr lang="en-GB" baseline="0" noProof="0" dirty="0" smtClean="0"/>
                        <a:t>state law as well as adoption of church law as state law. </a:t>
                      </a:r>
                      <a:endParaRPr lang="en-GB" noProof="0" dirty="0"/>
                    </a:p>
                  </a:txBody>
                  <a:tcPr/>
                </a:tc>
                <a:extLst>
                  <a:ext uri="{0D108BD9-81ED-4DB2-BD59-A6C34878D82A}">
                    <a16:rowId xmlns="" xmlns:a16="http://schemas.microsoft.com/office/drawing/2014/main" val="2920541073"/>
                  </a:ext>
                </a:extLst>
              </a:tr>
            </a:tbl>
          </a:graphicData>
        </a:graphic>
      </p:graphicFrame>
    </p:spTree>
    <p:extLst>
      <p:ext uri="{BB962C8B-B14F-4D97-AF65-F5344CB8AC3E}">
        <p14:creationId xmlns="" xmlns:p14="http://schemas.microsoft.com/office/powerpoint/2010/main" val="1700122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C000"/>
                </a:solidFill>
              </a:rPr>
              <a:t>Confucius’ </a:t>
            </a:r>
            <a:r>
              <a:rPr lang="en-GB" i="1" dirty="0" err="1" smtClean="0">
                <a:solidFill>
                  <a:srgbClr val="FFC000"/>
                </a:solidFill>
              </a:rPr>
              <a:t>li</a:t>
            </a:r>
            <a:r>
              <a:rPr lang="en-GB" dirty="0" smtClean="0">
                <a:solidFill>
                  <a:srgbClr val="FFC000"/>
                </a:solidFill>
              </a:rPr>
              <a:t>-based theory v. legalism</a:t>
            </a:r>
            <a:endParaRPr lang="en-GB" dirty="0">
              <a:solidFill>
                <a:srgbClr val="FFC000"/>
              </a:solidFill>
            </a:endParaRPr>
          </a:p>
        </p:txBody>
      </p:sp>
      <p:sp>
        <p:nvSpPr>
          <p:cNvPr id="3" name="Content Placeholder 2"/>
          <p:cNvSpPr>
            <a:spLocks noGrp="1"/>
          </p:cNvSpPr>
          <p:nvPr>
            <p:ph sz="quarter" idx="1"/>
          </p:nvPr>
        </p:nvSpPr>
        <p:spPr/>
        <p:txBody>
          <a:bodyPr>
            <a:normAutofit/>
          </a:bodyPr>
          <a:lstStyle/>
          <a:p>
            <a:r>
              <a:rPr lang="en-GB" sz="2400" dirty="0" smtClean="0">
                <a:solidFill>
                  <a:srgbClr val="00B0F0"/>
                </a:solidFill>
              </a:rPr>
              <a:t>Read the last text paragraph, p. 38 and explain </a:t>
            </a:r>
          </a:p>
          <a:p>
            <a:pPr marL="0" indent="0">
              <a:buNone/>
            </a:pPr>
            <a:r>
              <a:rPr lang="en-GB" sz="2400" dirty="0" smtClean="0">
                <a:solidFill>
                  <a:srgbClr val="00B0F0"/>
                </a:solidFill>
              </a:rPr>
              <a:t>The view of Confucius as opposed to the view of those who support legalism. </a:t>
            </a:r>
          </a:p>
          <a:p>
            <a:pPr marL="0" indent="0">
              <a:buNone/>
            </a:pPr>
            <a:endParaRPr lang="hr-HR" sz="2400" dirty="0" smtClean="0">
              <a:solidFill>
                <a:srgbClr val="00B0F0"/>
              </a:solidFill>
            </a:endParaRPr>
          </a:p>
          <a:p>
            <a:pPr marL="0" indent="0">
              <a:buNone/>
            </a:pPr>
            <a:endParaRPr lang="hr-HR" sz="2400" dirty="0">
              <a:solidFill>
                <a:srgbClr val="00B0F0"/>
              </a:solidFill>
            </a:endParaRPr>
          </a:p>
          <a:p>
            <a:r>
              <a:rPr lang="en-US" b="1" dirty="0" smtClean="0"/>
              <a:t>W</a:t>
            </a:r>
            <a:r>
              <a:rPr lang="en-US" dirty="0" smtClean="0"/>
              <a:t>hen </a:t>
            </a:r>
            <a:r>
              <a:rPr lang="en-US" dirty="0"/>
              <a:t>the Qin Dynasty came to power in 221 BC, it found itself ruling over a land </a:t>
            </a:r>
            <a:r>
              <a:rPr lang="en-US" dirty="0" smtClean="0"/>
              <a:t>where</a:t>
            </a:r>
            <a:r>
              <a:rPr lang="hr-HR" dirty="0" smtClean="0"/>
              <a:t> </a:t>
            </a:r>
            <a:r>
              <a:rPr lang="en-US" b="1" dirty="0" smtClean="0"/>
              <a:t>the </a:t>
            </a:r>
            <a:r>
              <a:rPr lang="en-US" b="1" dirty="0"/>
              <a:t>teachings of </a:t>
            </a:r>
            <a:r>
              <a:rPr lang="en-US" b="1" dirty="0" smtClean="0"/>
              <a:t>Confucius</a:t>
            </a:r>
            <a:r>
              <a:rPr lang="hr-HR" b="1" dirty="0" smtClean="0"/>
              <a:t> </a:t>
            </a:r>
            <a:r>
              <a:rPr lang="en-US" dirty="0" smtClean="0"/>
              <a:t>had </a:t>
            </a:r>
            <a:r>
              <a:rPr lang="en-US" dirty="0"/>
              <a:t>been spreading for almost 300 years. Qin attempted </a:t>
            </a:r>
            <a:r>
              <a:rPr lang="en-US" dirty="0" smtClean="0"/>
              <a:t>to</a:t>
            </a:r>
            <a:r>
              <a:rPr lang="hr-HR" dirty="0" smtClean="0"/>
              <a:t> </a:t>
            </a:r>
            <a:r>
              <a:rPr lang="en-US" dirty="0" smtClean="0"/>
              <a:t>rule </a:t>
            </a:r>
            <a:r>
              <a:rPr lang="en-US" dirty="0"/>
              <a:t>China using a new </a:t>
            </a:r>
            <a:r>
              <a:rPr lang="en-US" dirty="0" smtClean="0"/>
              <a:t>philosophy</a:t>
            </a:r>
            <a:r>
              <a:rPr lang="en-US" dirty="0"/>
              <a:t>, that of </a:t>
            </a:r>
          </a:p>
          <a:p>
            <a:pPr marL="0" indent="0">
              <a:buNone/>
            </a:pPr>
            <a:r>
              <a:rPr lang="hr-HR" b="1" dirty="0" smtClean="0"/>
              <a:t>   </a:t>
            </a:r>
            <a:r>
              <a:rPr lang="en-US" b="1" dirty="0" smtClean="0"/>
              <a:t>Legalism</a:t>
            </a:r>
            <a:endParaRPr lang="en-US" b="1" dirty="0"/>
          </a:p>
          <a:p>
            <a:pPr marL="0" indent="0">
              <a:buNone/>
            </a:pPr>
            <a:endParaRPr lang="hr-HR" sz="2400" dirty="0">
              <a:solidFill>
                <a:srgbClr val="00B0F0"/>
              </a:solidFill>
            </a:endParaRPr>
          </a:p>
        </p:txBody>
      </p:sp>
    </p:spTree>
    <p:extLst>
      <p:ext uri="{BB962C8B-B14F-4D97-AF65-F5344CB8AC3E}">
        <p14:creationId xmlns="" xmlns:p14="http://schemas.microsoft.com/office/powerpoint/2010/main" val="4100069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04832"/>
          </a:xfrm>
        </p:spPr>
        <p:txBody>
          <a:bodyPr/>
          <a:lstStyle/>
          <a:p>
            <a:r>
              <a:rPr lang="hr-HR" b="1" dirty="0" err="1" smtClean="0"/>
              <a:t>The</a:t>
            </a:r>
            <a:r>
              <a:rPr lang="hr-HR" b="1" dirty="0" smtClean="0"/>
              <a:t> legal systems </a:t>
            </a:r>
            <a:r>
              <a:rPr lang="hr-HR" b="1" dirty="0" err="1" smtClean="0"/>
              <a:t>of</a:t>
            </a:r>
            <a:r>
              <a:rPr lang="hr-HR" b="1" dirty="0" smtClean="0"/>
              <a:t> </a:t>
            </a:r>
            <a:r>
              <a:rPr lang="hr-HR" b="1" dirty="0" err="1" smtClean="0"/>
              <a:t>the</a:t>
            </a:r>
            <a:r>
              <a:rPr lang="hr-HR" b="1" dirty="0" smtClean="0"/>
              <a:t> world</a:t>
            </a:r>
            <a:endParaRPr lang="hr-HR" b="1"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71406" y="1357298"/>
            <a:ext cx="8946695" cy="4714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Five factors creating a legal system</a:t>
            </a:r>
            <a:endParaRPr lang="en-GB" b="1" dirty="0"/>
          </a:p>
        </p:txBody>
      </p:sp>
      <p:sp>
        <p:nvSpPr>
          <p:cNvPr id="3" name="Content Placeholder 2"/>
          <p:cNvSpPr>
            <a:spLocks noGrp="1"/>
          </p:cNvSpPr>
          <p:nvPr>
            <p:ph sz="quarter" idx="1"/>
          </p:nvPr>
        </p:nvSpPr>
        <p:spPr/>
        <p:txBody>
          <a:bodyPr/>
          <a:lstStyle/>
          <a:p>
            <a:r>
              <a:rPr lang="en-GB" dirty="0" smtClean="0">
                <a:solidFill>
                  <a:srgbClr val="0070C0"/>
                </a:solidFill>
              </a:rPr>
              <a:t>Read the text, p. </a:t>
            </a:r>
            <a:r>
              <a:rPr lang="en-GB" smtClean="0">
                <a:solidFill>
                  <a:srgbClr val="0070C0"/>
                </a:solidFill>
              </a:rPr>
              <a:t>33 and complete the list:</a:t>
            </a:r>
          </a:p>
          <a:p>
            <a:pPr>
              <a:buNone/>
            </a:pPr>
            <a:endParaRPr lang="en-GB" smtClean="0"/>
          </a:p>
          <a:p>
            <a:pPr>
              <a:buNone/>
            </a:pPr>
            <a:r>
              <a:rPr lang="en-GB" dirty="0" smtClean="0"/>
              <a:t>1. Rules forbidding ________________________</a:t>
            </a:r>
          </a:p>
          <a:p>
            <a:pPr>
              <a:buNone/>
            </a:pPr>
            <a:r>
              <a:rPr lang="en-GB" dirty="0" smtClean="0"/>
              <a:t>2. Rules requiring _________________________</a:t>
            </a:r>
          </a:p>
          <a:p>
            <a:pPr>
              <a:buNone/>
            </a:pPr>
            <a:r>
              <a:rPr lang="en-GB" dirty="0" smtClean="0"/>
              <a:t>3. Rules stating ___________________________</a:t>
            </a:r>
          </a:p>
          <a:p>
            <a:pPr>
              <a:buNone/>
            </a:pPr>
            <a:r>
              <a:rPr lang="en-GB" dirty="0" smtClean="0"/>
              <a:t>4.  A system of courts with the task to_____________</a:t>
            </a:r>
          </a:p>
          <a:p>
            <a:pPr>
              <a:buNone/>
            </a:pPr>
            <a:r>
              <a:rPr lang="en-GB" dirty="0" smtClean="0"/>
              <a:t>   _______________________________________</a:t>
            </a:r>
          </a:p>
          <a:p>
            <a:pPr>
              <a:buNone/>
            </a:pPr>
            <a:r>
              <a:rPr lang="en-GB" dirty="0" smtClean="0"/>
              <a:t>5.  A law-making body with the power to ___________</a:t>
            </a:r>
          </a:p>
          <a:p>
            <a:pPr>
              <a:buNone/>
            </a:pPr>
            <a:r>
              <a:rPr lang="en-GB" dirty="0" smtClean="0"/>
              <a:t>   ________________________________________</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National legal systems</a:t>
            </a:r>
            <a:endParaRPr lang="hr-HR" b="1" dirty="0"/>
          </a:p>
        </p:txBody>
      </p:sp>
      <p:sp>
        <p:nvSpPr>
          <p:cNvPr id="3" name="Content Placeholder 2"/>
          <p:cNvSpPr>
            <a:spLocks noGrp="1"/>
          </p:cNvSpPr>
          <p:nvPr>
            <p:ph sz="quarter" idx="1"/>
          </p:nvPr>
        </p:nvSpPr>
        <p:spPr/>
        <p:txBody>
          <a:bodyPr>
            <a:normAutofit fontScale="92500" lnSpcReduction="10000"/>
          </a:bodyPr>
          <a:lstStyle/>
          <a:p>
            <a:r>
              <a:rPr lang="en-GB" dirty="0" smtClean="0">
                <a:solidFill>
                  <a:srgbClr val="0070C0"/>
                </a:solidFill>
              </a:rPr>
              <a:t>Read the text, p. 33 (passage two) and complete the definition:</a:t>
            </a:r>
          </a:p>
          <a:p>
            <a:pPr>
              <a:buNone/>
            </a:pPr>
            <a:endParaRPr lang="en-GB" dirty="0" smtClean="0">
              <a:solidFill>
                <a:srgbClr val="0070C0"/>
              </a:solidFill>
            </a:endParaRPr>
          </a:p>
          <a:p>
            <a:pPr>
              <a:buNone/>
            </a:pPr>
            <a:r>
              <a:rPr lang="en-GB" dirty="0" smtClean="0"/>
              <a:t> A legal system is being developed in the context of a single ____________. Legal systems can be organized on the basis of ___________________, ____________ and ____________________.</a:t>
            </a:r>
          </a:p>
          <a:p>
            <a:pPr>
              <a:buNone/>
            </a:pPr>
            <a:endParaRPr lang="en-GB" dirty="0" smtClean="0"/>
          </a:p>
          <a:p>
            <a:pPr>
              <a:buNone/>
            </a:pPr>
            <a:r>
              <a:rPr lang="en-GB" dirty="0" smtClean="0"/>
              <a:t>Statutory law, religious law, c___________ and c______ law can have a very different impact on each legal system.</a:t>
            </a:r>
          </a:p>
          <a:p>
            <a:pPr>
              <a:buNone/>
            </a:pPr>
            <a:endParaRPr lang="en-GB" dirty="0" smtClean="0"/>
          </a:p>
          <a:p>
            <a:pPr>
              <a:buNone/>
            </a:pPr>
            <a:r>
              <a:rPr lang="en-GB" dirty="0" smtClean="0"/>
              <a:t>Examples of bigger legal systems are: civil ____________,</a:t>
            </a:r>
          </a:p>
          <a:p>
            <a:pPr>
              <a:buNone/>
            </a:pPr>
            <a:r>
              <a:rPr lang="en-GB" dirty="0" smtClean="0"/>
              <a:t>______________ common law systems, Islamic_______, ________ law, etc.</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Classification of legal systems</a:t>
            </a:r>
            <a:endParaRPr lang="en-GB" dirty="0"/>
          </a:p>
        </p:txBody>
      </p:sp>
      <p:sp>
        <p:nvSpPr>
          <p:cNvPr id="3" name="Content Placeholder 2"/>
          <p:cNvSpPr>
            <a:spLocks noGrp="1"/>
          </p:cNvSpPr>
          <p:nvPr>
            <p:ph sz="quarter" idx="1"/>
          </p:nvPr>
        </p:nvSpPr>
        <p:spPr/>
        <p:txBody>
          <a:bodyPr/>
          <a:lstStyle/>
          <a:p>
            <a:r>
              <a:rPr lang="en-GB" dirty="0" smtClean="0">
                <a:solidFill>
                  <a:srgbClr val="0070C0"/>
                </a:solidFill>
              </a:rPr>
              <a:t>Read the text, p. 33 - 34 (passage two) and complete the three criteria for the classification</a:t>
            </a:r>
          </a:p>
          <a:p>
            <a:pPr>
              <a:buNone/>
            </a:pPr>
            <a:endParaRPr lang="en-GB" dirty="0" smtClean="0"/>
          </a:p>
          <a:p>
            <a:r>
              <a:rPr lang="en-GB" dirty="0" smtClean="0"/>
              <a:t>1. The first group of elements include….</a:t>
            </a:r>
          </a:p>
          <a:p>
            <a:endParaRPr lang="en-GB" dirty="0" smtClean="0"/>
          </a:p>
          <a:p>
            <a:r>
              <a:rPr lang="en-GB" dirty="0" smtClean="0"/>
              <a:t>2. The second group of elements consists of…..</a:t>
            </a:r>
          </a:p>
          <a:p>
            <a:endParaRPr lang="en-GB" dirty="0" smtClean="0"/>
          </a:p>
          <a:p>
            <a:r>
              <a:rPr lang="en-GB" dirty="0" smtClean="0"/>
              <a:t>3. The </a:t>
            </a:r>
            <a:r>
              <a:rPr lang="en-GB" dirty="0" err="1" smtClean="0"/>
              <a:t>thir</a:t>
            </a:r>
            <a:r>
              <a:rPr lang="hr-HR" dirty="0" smtClean="0"/>
              <a:t>d</a:t>
            </a:r>
            <a:r>
              <a:rPr lang="en-GB" dirty="0" smtClean="0"/>
              <a:t> group of characteristics is related to….</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68272"/>
          </a:xfrm>
        </p:spPr>
        <p:txBody>
          <a:bodyPr/>
          <a:lstStyle/>
          <a:p>
            <a:r>
              <a:rPr lang="en-GB" dirty="0" smtClean="0"/>
              <a:t>Major legal families </a:t>
            </a:r>
            <a:endParaRPr lang="en-GB" dirty="0"/>
          </a:p>
        </p:txBody>
      </p:sp>
      <p:sp>
        <p:nvSpPr>
          <p:cNvPr id="3" name="Content Placeholder 2"/>
          <p:cNvSpPr>
            <a:spLocks noGrp="1"/>
          </p:cNvSpPr>
          <p:nvPr>
            <p:ph sz="quarter" idx="1"/>
          </p:nvPr>
        </p:nvSpPr>
        <p:spPr>
          <a:xfrm>
            <a:off x="507722" y="1174721"/>
            <a:ext cx="8229600" cy="4937760"/>
          </a:xfrm>
        </p:spPr>
        <p:txBody>
          <a:bodyPr/>
          <a:lstStyle/>
          <a:p>
            <a:pPr marL="0" indent="0">
              <a:buNone/>
            </a:pPr>
            <a:r>
              <a:rPr lang="en-GB" dirty="0">
                <a:solidFill>
                  <a:srgbClr val="0070C0"/>
                </a:solidFill>
              </a:rPr>
              <a:t>Read the text, p. </a:t>
            </a:r>
            <a:r>
              <a:rPr lang="en-GB" dirty="0" smtClean="0">
                <a:solidFill>
                  <a:srgbClr val="0070C0"/>
                </a:solidFill>
              </a:rPr>
              <a:t>34 and </a:t>
            </a:r>
            <a:r>
              <a:rPr lang="en-GB" dirty="0">
                <a:solidFill>
                  <a:srgbClr val="0070C0"/>
                </a:solidFill>
              </a:rPr>
              <a:t>complete the </a:t>
            </a:r>
            <a:r>
              <a:rPr lang="en-GB" dirty="0" smtClean="0">
                <a:solidFill>
                  <a:srgbClr val="0070C0"/>
                </a:solidFill>
              </a:rPr>
              <a:t>table:</a:t>
            </a:r>
          </a:p>
          <a:p>
            <a:pPr marL="0" indent="0">
              <a:buNone/>
            </a:pPr>
            <a:endParaRPr lang="en-GB" dirty="0">
              <a:solidFill>
                <a:srgbClr val="0070C0"/>
              </a:solidFill>
            </a:endParaRPr>
          </a:p>
          <a:p>
            <a:endParaRPr lang="hr-HR" dirty="0"/>
          </a:p>
        </p:txBody>
      </p:sp>
      <p:graphicFrame>
        <p:nvGraphicFramePr>
          <p:cNvPr id="4" name="Table 3"/>
          <p:cNvGraphicFramePr>
            <a:graphicFrameLocks noGrp="1"/>
          </p:cNvGraphicFramePr>
          <p:nvPr>
            <p:extLst>
              <p:ext uri="{D42A27DB-BD31-4B8C-83A1-F6EECF244321}">
                <p14:modId xmlns="" xmlns:p14="http://schemas.microsoft.com/office/powerpoint/2010/main" val="1223745827"/>
              </p:ext>
            </p:extLst>
          </p:nvPr>
        </p:nvGraphicFramePr>
        <p:xfrm>
          <a:off x="503494" y="1700808"/>
          <a:ext cx="7848872" cy="4765722"/>
        </p:xfrm>
        <a:graphic>
          <a:graphicData uri="http://schemas.openxmlformats.org/drawingml/2006/table">
            <a:tbl>
              <a:tblPr firstRow="1" bandRow="1">
                <a:tableStyleId>{5C22544A-7EE6-4342-B048-85BDC9FD1C3A}</a:tableStyleId>
              </a:tblPr>
              <a:tblGrid>
                <a:gridCol w="3924436">
                  <a:extLst>
                    <a:ext uri="{9D8B030D-6E8A-4147-A177-3AD203B41FA5}">
                      <a16:colId xmlns="" xmlns:a16="http://schemas.microsoft.com/office/drawing/2014/main" val="2416560354"/>
                    </a:ext>
                  </a:extLst>
                </a:gridCol>
                <a:gridCol w="3924436">
                  <a:extLst>
                    <a:ext uri="{9D8B030D-6E8A-4147-A177-3AD203B41FA5}">
                      <a16:colId xmlns="" xmlns:a16="http://schemas.microsoft.com/office/drawing/2014/main" val="2257884680"/>
                    </a:ext>
                  </a:extLst>
                </a:gridCol>
              </a:tblGrid>
              <a:tr h="921628">
                <a:tc gridSpan="2">
                  <a:txBody>
                    <a:bodyPr/>
                    <a:lstStyle/>
                    <a:p>
                      <a:pPr algn="ctr"/>
                      <a:r>
                        <a:rPr lang="en-GB" sz="2800" noProof="0" dirty="0" smtClean="0"/>
                        <a:t>Features</a:t>
                      </a:r>
                      <a:r>
                        <a:rPr lang="en-GB" sz="2800" baseline="0" noProof="0" dirty="0" smtClean="0"/>
                        <a:t> and territories</a:t>
                      </a:r>
                      <a:endParaRPr lang="en-GB" sz="2800" noProof="0" dirty="0"/>
                    </a:p>
                  </a:txBody>
                  <a:tcPr/>
                </a:tc>
                <a:tc hMerge="1">
                  <a:txBody>
                    <a:bodyPr/>
                    <a:lstStyle/>
                    <a:p>
                      <a:endParaRPr lang="hr-HR" dirty="0"/>
                    </a:p>
                  </a:txBody>
                  <a:tcPr/>
                </a:tc>
                <a:extLst>
                  <a:ext uri="{0D108BD9-81ED-4DB2-BD59-A6C34878D82A}">
                    <a16:rowId xmlns="" xmlns:a16="http://schemas.microsoft.com/office/drawing/2014/main" val="830681569"/>
                  </a:ext>
                </a:extLst>
              </a:tr>
              <a:tr h="460814">
                <a:tc>
                  <a:txBody>
                    <a:bodyPr/>
                    <a:lstStyle/>
                    <a:p>
                      <a:pPr algn="ctr"/>
                      <a:r>
                        <a:rPr lang="de-DE" b="1" dirty="0" smtClean="0"/>
                        <a:t>CIVIL LAW</a:t>
                      </a:r>
                      <a:endParaRPr lang="hr-HR" b="1" dirty="0"/>
                    </a:p>
                  </a:txBody>
                  <a:tcPr/>
                </a:tc>
                <a:tc>
                  <a:txBody>
                    <a:bodyPr/>
                    <a:lstStyle/>
                    <a:p>
                      <a:pPr algn="ctr"/>
                      <a:r>
                        <a:rPr lang="de-DE" b="1" dirty="0" smtClean="0"/>
                        <a:t>COMMON LAW</a:t>
                      </a:r>
                      <a:endParaRPr lang="hr-HR" b="1" dirty="0"/>
                    </a:p>
                  </a:txBody>
                  <a:tcPr/>
                </a:tc>
                <a:extLst>
                  <a:ext uri="{0D108BD9-81ED-4DB2-BD59-A6C34878D82A}">
                    <a16:rowId xmlns="" xmlns:a16="http://schemas.microsoft.com/office/drawing/2014/main" val="2750397611"/>
                  </a:ext>
                </a:extLst>
              </a:tr>
              <a:tr h="460814">
                <a:tc>
                  <a:txBody>
                    <a:bodyPr/>
                    <a:lstStyle/>
                    <a:p>
                      <a:pPr marL="285750" indent="-285750">
                        <a:buFontTx/>
                        <a:buChar char="-"/>
                      </a:pPr>
                      <a:r>
                        <a:rPr lang="en-GB" baseline="0" noProof="0" dirty="0" smtClean="0"/>
                        <a:t>Based on Roman law</a:t>
                      </a:r>
                    </a:p>
                    <a:p>
                      <a:pPr marL="285750" indent="-285750">
                        <a:buFontTx/>
                        <a:buChar char="-"/>
                      </a:pPr>
                      <a:r>
                        <a:rPr lang="en-GB" baseline="0" noProof="0" dirty="0" smtClean="0"/>
                        <a:t>Systematic and comprehensive codifications </a:t>
                      </a:r>
                    </a:p>
                    <a:p>
                      <a:pPr marL="285750" indent="-285750">
                        <a:buFontTx/>
                        <a:buChar char="-"/>
                      </a:pPr>
                      <a:r>
                        <a:rPr lang="en-GB" baseline="0" noProof="0" dirty="0" smtClean="0"/>
                        <a:t>General concepts used in solving individual problems</a:t>
                      </a:r>
                    </a:p>
                    <a:p>
                      <a:pPr marL="285750" indent="-285750">
                        <a:buFontTx/>
                        <a:buChar char="-"/>
                      </a:pPr>
                      <a:r>
                        <a:rPr lang="en-GB" baseline="0" noProof="0" dirty="0" smtClean="0"/>
                        <a:t>Influenced by the </a:t>
                      </a:r>
                      <a:br>
                        <a:rPr lang="en-GB" baseline="0" noProof="0" dirty="0" smtClean="0"/>
                      </a:br>
                      <a:r>
                        <a:rPr lang="en-GB" baseline="0" noProof="0" dirty="0" smtClean="0"/>
                        <a:t>French legal tradition + German legal tradition </a:t>
                      </a:r>
                    </a:p>
                    <a:p>
                      <a:pPr marL="0" indent="0">
                        <a:buFontTx/>
                        <a:buNone/>
                      </a:pPr>
                      <a:endParaRPr lang="en-GB" baseline="0" noProof="0" dirty="0" smtClean="0"/>
                    </a:p>
                    <a:p>
                      <a:pPr marL="0" indent="0">
                        <a:buFontTx/>
                        <a:buNone/>
                      </a:pPr>
                      <a:endParaRPr lang="en-GB" baseline="0" noProof="0" dirty="0" smtClean="0"/>
                    </a:p>
                    <a:p>
                      <a:pPr marL="0" indent="0">
                        <a:buFontTx/>
                        <a:buNone/>
                      </a:pPr>
                      <a:r>
                        <a:rPr lang="en-GB" b="1" baseline="0" noProof="0" dirty="0" smtClean="0"/>
                        <a:t>Territories</a:t>
                      </a:r>
                      <a:r>
                        <a:rPr lang="en-GB" baseline="0" noProof="0" dirty="0" smtClean="0"/>
                        <a:t>: primarily states on the European continent </a:t>
                      </a:r>
                    </a:p>
                  </a:txBody>
                  <a:tcPr/>
                </a:tc>
                <a:tc>
                  <a:txBody>
                    <a:bodyPr/>
                    <a:lstStyle/>
                    <a:p>
                      <a:pPr marL="285750" indent="-285750">
                        <a:buFontTx/>
                        <a:buChar char="-"/>
                      </a:pPr>
                      <a:r>
                        <a:rPr lang="en-GB" noProof="0" dirty="0" smtClean="0"/>
                        <a:t>Basically no</a:t>
                      </a:r>
                      <a:r>
                        <a:rPr lang="en-GB" baseline="0" noProof="0" dirty="0" smtClean="0"/>
                        <a:t> codes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baseline="0" noProof="0" dirty="0" smtClean="0"/>
                        <a:t>major importance of decisions of judges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noProof="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noProof="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noProof="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noProof="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noProof="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noProof="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noProof="0" dirty="0" smtClean="0"/>
                        <a:t>Territories</a:t>
                      </a:r>
                      <a:r>
                        <a:rPr lang="en-GB" baseline="0" noProof="0" dirty="0" smtClean="0"/>
                        <a:t>: England, USA, Canada, former British colonies </a:t>
                      </a:r>
                    </a:p>
                    <a:p>
                      <a:pPr marL="285750" indent="-285750">
                        <a:buFontTx/>
                        <a:buChar char="-"/>
                      </a:pPr>
                      <a:endParaRPr lang="en-GB" noProof="0" dirty="0"/>
                    </a:p>
                  </a:txBody>
                  <a:tcPr/>
                </a:tc>
                <a:extLst>
                  <a:ext uri="{0D108BD9-81ED-4DB2-BD59-A6C34878D82A}">
                    <a16:rowId xmlns="" xmlns:a16="http://schemas.microsoft.com/office/drawing/2014/main" val="3736662686"/>
                  </a:ext>
                </a:extLst>
              </a:tr>
            </a:tbl>
          </a:graphicData>
        </a:graphic>
      </p:graphicFrame>
    </p:spTree>
    <p:extLst>
      <p:ext uri="{BB962C8B-B14F-4D97-AF65-F5344CB8AC3E}">
        <p14:creationId xmlns="" xmlns:p14="http://schemas.microsoft.com/office/powerpoint/2010/main" val="2800203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C000"/>
                </a:solidFill>
              </a:rPr>
              <a:t>What is a</a:t>
            </a:r>
            <a:r>
              <a:rPr lang="en-GB" altLang="sr-Latn-RS" b="1" dirty="0" smtClean="0">
                <a:solidFill>
                  <a:srgbClr val="FFC000"/>
                </a:solidFill>
              </a:rPr>
              <a:t> precedent? – key concept of the common law system </a:t>
            </a:r>
            <a:endParaRPr lang="en-GB" b="1" dirty="0">
              <a:solidFill>
                <a:srgbClr val="FFC000"/>
              </a:solidFill>
            </a:endParaRPr>
          </a:p>
        </p:txBody>
      </p:sp>
      <p:sp>
        <p:nvSpPr>
          <p:cNvPr id="3" name="Content Placeholder 2"/>
          <p:cNvSpPr>
            <a:spLocks noGrp="1"/>
          </p:cNvSpPr>
          <p:nvPr>
            <p:ph sz="quarter" idx="1"/>
          </p:nvPr>
        </p:nvSpPr>
        <p:spPr>
          <a:xfrm>
            <a:off x="457200" y="1340768"/>
            <a:ext cx="8229600" cy="4816192"/>
          </a:xfrm>
        </p:spPr>
        <p:txBody>
          <a:bodyPr/>
          <a:lstStyle/>
          <a:p>
            <a:pPr marL="0" indent="0">
              <a:lnSpc>
                <a:spcPct val="90000"/>
              </a:lnSpc>
              <a:buNone/>
              <a:defRPr/>
            </a:pPr>
            <a:r>
              <a:rPr lang="hr-HR" altLang="sr-Latn-RS" sz="2800" dirty="0" smtClean="0">
                <a:solidFill>
                  <a:srgbClr val="FFC000"/>
                </a:solidFill>
              </a:rPr>
              <a:t>A </a:t>
            </a:r>
            <a:r>
              <a:rPr lang="hr-HR" altLang="sr-Latn-RS" sz="2800" dirty="0" err="1" smtClean="0">
                <a:solidFill>
                  <a:srgbClr val="FFC000"/>
                </a:solidFill>
              </a:rPr>
              <a:t>precedent</a:t>
            </a:r>
            <a:r>
              <a:rPr lang="hr-HR" altLang="sr-Latn-RS" sz="2800" dirty="0" smtClean="0">
                <a:solidFill>
                  <a:srgbClr val="FFC000"/>
                </a:solidFill>
              </a:rPr>
              <a:t> </a:t>
            </a:r>
            <a:r>
              <a:rPr lang="hr-HR" altLang="sr-Latn-RS" sz="2800" dirty="0" err="1" smtClean="0">
                <a:solidFill>
                  <a:srgbClr val="FFC000"/>
                </a:solidFill>
              </a:rPr>
              <a:t>is</a:t>
            </a:r>
            <a:r>
              <a:rPr lang="hr-HR" altLang="sr-Latn-RS" sz="2800" dirty="0" smtClean="0">
                <a:solidFill>
                  <a:srgbClr val="FFC000"/>
                </a:solidFill>
              </a:rPr>
              <a:t>…</a:t>
            </a:r>
          </a:p>
          <a:p>
            <a:pPr marL="0" indent="0">
              <a:lnSpc>
                <a:spcPct val="90000"/>
              </a:lnSpc>
              <a:buNone/>
              <a:defRPr/>
            </a:pPr>
            <a:r>
              <a:rPr lang="en-GB" altLang="sr-Latn-RS" sz="2800" u="sng" dirty="0" smtClean="0"/>
              <a:t>an </a:t>
            </a:r>
            <a:r>
              <a:rPr lang="en-GB" altLang="sr-Latn-RS" sz="2800" u="sng" dirty="0"/>
              <a:t>example</a:t>
            </a:r>
            <a:r>
              <a:rPr lang="en-GB" altLang="sr-Latn-RS" sz="2800" dirty="0"/>
              <a:t> to be followed: thus, </a:t>
            </a:r>
            <a:r>
              <a:rPr lang="en-GB" altLang="sr-Latn-RS" sz="2800" u="sng" dirty="0"/>
              <a:t>a previous decision</a:t>
            </a:r>
            <a:r>
              <a:rPr lang="en-GB" altLang="sr-Latn-RS" sz="2800" dirty="0"/>
              <a:t> </a:t>
            </a:r>
            <a:r>
              <a:rPr lang="en-GB" altLang="sr-Latn-RS" sz="2800" u="sng" dirty="0"/>
              <a:t>by a superior court </a:t>
            </a:r>
            <a:r>
              <a:rPr lang="en-GB" altLang="sr-Latn-RS" sz="2800" dirty="0"/>
              <a:t>on similar facts; or a draft of a legal document which serves as a pattern in future.</a:t>
            </a:r>
          </a:p>
          <a:p>
            <a:pPr marL="609600" indent="-609600">
              <a:lnSpc>
                <a:spcPct val="90000"/>
              </a:lnSpc>
              <a:buFont typeface="Wingdings" panose="05000000000000000000" pitchFamily="2" charset="2"/>
              <a:buAutoNum type="alphaUcParenR" startAt="2"/>
              <a:defRPr/>
            </a:pPr>
            <a:endParaRPr lang="en-GB" altLang="sr-Latn-RS" sz="2800" dirty="0"/>
          </a:p>
          <a:p>
            <a:pPr marL="609600" indent="-609600">
              <a:lnSpc>
                <a:spcPct val="90000"/>
              </a:lnSpc>
              <a:buFontTx/>
              <a:buChar char="-"/>
              <a:defRPr/>
            </a:pPr>
            <a:r>
              <a:rPr lang="en-GB" altLang="sr-Latn-RS" sz="2800" b="1" dirty="0"/>
              <a:t>to set / create a precedent</a:t>
            </a:r>
            <a:r>
              <a:rPr lang="en-GB" altLang="sr-Latn-RS" sz="2800" dirty="0"/>
              <a:t>: to make a decision in court which will show other courts how to act in future</a:t>
            </a:r>
          </a:p>
          <a:p>
            <a:pPr marL="609600" indent="-609600">
              <a:lnSpc>
                <a:spcPct val="90000"/>
              </a:lnSpc>
              <a:buFontTx/>
              <a:buChar char="-"/>
              <a:defRPr/>
            </a:pPr>
            <a:r>
              <a:rPr lang="en-GB" altLang="sr-Latn-RS" sz="2800" b="1" dirty="0"/>
              <a:t>to follow a precedent</a:t>
            </a:r>
            <a:r>
              <a:rPr lang="en-GB" altLang="sr-Latn-RS" sz="2800" dirty="0"/>
              <a:t>: to decide in the same way as an earlier decision in the similar type of case</a:t>
            </a:r>
          </a:p>
          <a:p>
            <a:endParaRPr lang="hr-HR" dirty="0"/>
          </a:p>
        </p:txBody>
      </p:sp>
    </p:spTree>
    <p:extLst>
      <p:ext uri="{BB962C8B-B14F-4D97-AF65-F5344CB8AC3E}">
        <p14:creationId xmlns="" xmlns:p14="http://schemas.microsoft.com/office/powerpoint/2010/main" val="1319667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00336"/>
          </a:xfrm>
        </p:spPr>
        <p:txBody>
          <a:bodyPr/>
          <a:lstStyle/>
          <a:p>
            <a:r>
              <a:rPr lang="hr-HR" b="1" dirty="0" smtClean="0"/>
              <a:t>               </a:t>
            </a:r>
            <a:r>
              <a:rPr lang="hr-HR" b="1" dirty="0" smtClean="0">
                <a:solidFill>
                  <a:srgbClr val="FFC000"/>
                </a:solidFill>
              </a:rPr>
              <a:t>T</a:t>
            </a:r>
            <a:r>
              <a:rPr lang="en-US" b="1" dirty="0" err="1" smtClean="0">
                <a:solidFill>
                  <a:srgbClr val="FFC000"/>
                </a:solidFill>
              </a:rPr>
              <a:t>ypes</a:t>
            </a:r>
            <a:r>
              <a:rPr lang="en-US" b="1" dirty="0" smtClean="0">
                <a:solidFill>
                  <a:srgbClr val="FFC000"/>
                </a:solidFill>
              </a:rPr>
              <a:t> </a:t>
            </a:r>
            <a:r>
              <a:rPr lang="en-US" b="1" dirty="0">
                <a:solidFill>
                  <a:srgbClr val="FFC000"/>
                </a:solidFill>
              </a:rPr>
              <a:t>of precedent</a:t>
            </a:r>
            <a:endParaRPr lang="hr-HR" b="1" dirty="0">
              <a:solidFill>
                <a:srgbClr val="FFC000"/>
              </a:solidFill>
            </a:endParaRPr>
          </a:p>
        </p:txBody>
      </p:sp>
      <p:sp>
        <p:nvSpPr>
          <p:cNvPr id="3" name="Content Placeholder 2"/>
          <p:cNvSpPr>
            <a:spLocks noGrp="1"/>
          </p:cNvSpPr>
          <p:nvPr>
            <p:ph sz="quarter" idx="1"/>
          </p:nvPr>
        </p:nvSpPr>
        <p:spPr/>
        <p:txBody>
          <a:bodyPr>
            <a:normAutofit lnSpcReduction="10000"/>
          </a:bodyPr>
          <a:lstStyle/>
          <a:p>
            <a:pPr>
              <a:defRPr/>
            </a:pPr>
            <a:r>
              <a:rPr lang="en-US" sz="2800" dirty="0"/>
              <a:t>two types of precedent: </a:t>
            </a:r>
            <a:r>
              <a:rPr lang="en-US" sz="2800" b="1" dirty="0"/>
              <a:t>binding precedents </a:t>
            </a:r>
            <a:r>
              <a:rPr lang="en-US" sz="2800" dirty="0"/>
              <a:t>and </a:t>
            </a:r>
            <a:r>
              <a:rPr lang="en-US" sz="2800" b="1" dirty="0"/>
              <a:t>persuasive</a:t>
            </a:r>
            <a:r>
              <a:rPr lang="en-US" sz="2800" dirty="0"/>
              <a:t> </a:t>
            </a:r>
            <a:endParaRPr lang="hr-HR" sz="2800" dirty="0"/>
          </a:p>
          <a:p>
            <a:pPr marL="0" indent="0">
              <a:buNone/>
              <a:defRPr/>
            </a:pPr>
            <a:endParaRPr lang="hr-HR" sz="2800" dirty="0"/>
          </a:p>
          <a:p>
            <a:pPr marL="0" indent="0">
              <a:buNone/>
              <a:defRPr/>
            </a:pPr>
            <a:r>
              <a:rPr lang="hr-HR" sz="2800" b="1" dirty="0" err="1"/>
              <a:t>Type</a:t>
            </a:r>
            <a:r>
              <a:rPr lang="hr-HR" sz="2800" b="1" dirty="0"/>
              <a:t> I</a:t>
            </a:r>
          </a:p>
          <a:p>
            <a:pPr marL="0" indent="0">
              <a:buNone/>
              <a:defRPr/>
            </a:pPr>
            <a:r>
              <a:rPr lang="hr-HR" sz="2800" dirty="0"/>
              <a:t>A</a:t>
            </a:r>
            <a:r>
              <a:rPr lang="en-US" sz="2800" dirty="0"/>
              <a:t> </a:t>
            </a:r>
            <a:r>
              <a:rPr lang="en-US" sz="2800" b="1" dirty="0"/>
              <a:t>binding precedent </a:t>
            </a:r>
            <a:r>
              <a:rPr lang="en-US" sz="2800" u="sng" dirty="0"/>
              <a:t>obliges</a:t>
            </a:r>
            <a:r>
              <a:rPr lang="en-US" sz="2800" dirty="0"/>
              <a:t> a court to follow its </a:t>
            </a:r>
            <a:r>
              <a:rPr lang="en-US" sz="2800" dirty="0" smtClean="0"/>
              <a:t>decision</a:t>
            </a:r>
            <a:endParaRPr lang="hr-HR" sz="2800" dirty="0" smtClean="0"/>
          </a:p>
          <a:p>
            <a:pPr marL="0" indent="0">
              <a:buNone/>
              <a:defRPr/>
            </a:pPr>
            <a:endParaRPr lang="hr-HR" sz="2800" dirty="0"/>
          </a:p>
          <a:p>
            <a:pPr marL="0" indent="0">
              <a:buNone/>
              <a:defRPr/>
            </a:pPr>
            <a:r>
              <a:rPr lang="hr-HR" sz="2800" b="1" dirty="0" err="1"/>
              <a:t>Type</a:t>
            </a:r>
            <a:r>
              <a:rPr lang="hr-HR" sz="2800" b="1" dirty="0"/>
              <a:t> II</a:t>
            </a:r>
          </a:p>
          <a:p>
            <a:pPr marL="0" indent="0">
              <a:buNone/>
              <a:defRPr/>
            </a:pPr>
            <a:r>
              <a:rPr lang="hr-HR" sz="2800" dirty="0"/>
              <a:t>- </a:t>
            </a:r>
            <a:r>
              <a:rPr lang="en-US" sz="2800" dirty="0"/>
              <a:t>a </a:t>
            </a:r>
            <a:r>
              <a:rPr lang="en-US" sz="2800" b="1" dirty="0"/>
              <a:t>persuasive precedent </a:t>
            </a:r>
            <a:r>
              <a:rPr lang="en-US" sz="2800" u="sng" dirty="0"/>
              <a:t>can influence </a:t>
            </a:r>
            <a:r>
              <a:rPr lang="en-US" sz="2800" dirty="0"/>
              <a:t>a decision but not compel or restrict it</a:t>
            </a:r>
            <a:endParaRPr lang="hr-HR" sz="2800" dirty="0"/>
          </a:p>
          <a:p>
            <a:pPr marL="0" indent="0">
              <a:buNone/>
              <a:defRPr/>
            </a:pPr>
            <a:r>
              <a:rPr lang="hr-HR" sz="2800" dirty="0"/>
              <a:t>-  </a:t>
            </a:r>
            <a:r>
              <a:rPr lang="hr-HR" sz="2800" dirty="0" err="1"/>
              <a:t>Decision</a:t>
            </a:r>
            <a:r>
              <a:rPr lang="hr-HR" sz="2800" dirty="0"/>
              <a:t> </a:t>
            </a:r>
            <a:r>
              <a:rPr lang="hr-HR" sz="2800" dirty="0" err="1"/>
              <a:t>of</a:t>
            </a:r>
            <a:r>
              <a:rPr lang="hr-HR" sz="2800" dirty="0"/>
              <a:t> a </a:t>
            </a:r>
            <a:r>
              <a:rPr lang="hr-HR" sz="2800" dirty="0" err="1"/>
              <a:t>lower</a:t>
            </a:r>
            <a:r>
              <a:rPr lang="hr-HR" sz="2800" dirty="0"/>
              <a:t> </a:t>
            </a:r>
            <a:r>
              <a:rPr lang="hr-HR" sz="2800" dirty="0" err="1"/>
              <a:t>court</a:t>
            </a:r>
            <a:endParaRPr lang="hr-HR" sz="2800" dirty="0"/>
          </a:p>
          <a:p>
            <a:pPr marL="0" indent="0">
              <a:buNone/>
              <a:defRPr/>
            </a:pPr>
            <a:endParaRPr lang="hr-HR" sz="2800" dirty="0"/>
          </a:p>
          <a:p>
            <a:endParaRPr lang="hr-HR" dirty="0"/>
          </a:p>
        </p:txBody>
      </p:sp>
    </p:spTree>
    <p:extLst>
      <p:ext uri="{BB962C8B-B14F-4D97-AF65-F5344CB8AC3E}">
        <p14:creationId xmlns="" xmlns:p14="http://schemas.microsoft.com/office/powerpoint/2010/main" val="110583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Read</a:t>
            </a:r>
            <a:r>
              <a:rPr lang="hr-HR" dirty="0" smtClean="0"/>
              <a:t> </a:t>
            </a:r>
            <a:r>
              <a:rPr lang="hr-HR" dirty="0" err="1" smtClean="0"/>
              <a:t>the</a:t>
            </a:r>
            <a:r>
              <a:rPr lang="hr-HR" dirty="0" smtClean="0"/>
              <a:t> </a:t>
            </a:r>
            <a:r>
              <a:rPr lang="hr-HR" dirty="0" err="1" smtClean="0"/>
              <a:t>text</a:t>
            </a:r>
            <a:r>
              <a:rPr lang="hr-HR" dirty="0" smtClean="0"/>
              <a:t>, p. 35, </a:t>
            </a:r>
            <a:r>
              <a:rPr lang="hr-HR" dirty="0" err="1" smtClean="0"/>
              <a:t>exercise</a:t>
            </a:r>
            <a:r>
              <a:rPr lang="hr-HR" dirty="0" smtClean="0"/>
              <a:t> V</a:t>
            </a:r>
            <a:endParaRPr lang="hr-HR" dirty="0"/>
          </a:p>
        </p:txBody>
      </p:sp>
      <p:sp>
        <p:nvSpPr>
          <p:cNvPr id="3" name="Content Placeholder 2"/>
          <p:cNvSpPr>
            <a:spLocks noGrp="1"/>
          </p:cNvSpPr>
          <p:nvPr>
            <p:ph sz="quarter" idx="1"/>
          </p:nvPr>
        </p:nvSpPr>
        <p:spPr/>
        <p:txBody>
          <a:bodyPr/>
          <a:lstStyle/>
          <a:p>
            <a:endParaRPr lang="hr-HR" dirty="0" smtClean="0"/>
          </a:p>
          <a:p>
            <a:r>
              <a:rPr lang="en-GB" dirty="0" smtClean="0"/>
              <a:t>After reading the text sort once again the main features of common law and of civil law in the table, in the exercise VI. </a:t>
            </a:r>
          </a:p>
          <a:p>
            <a:endParaRPr lang="en-GB" dirty="0" smtClean="0"/>
          </a:p>
          <a:p>
            <a:r>
              <a:rPr lang="en-GB" dirty="0" smtClean="0"/>
              <a:t>Do the exercise VII, p. 36</a:t>
            </a:r>
            <a:endParaRPr lang="en-GB" dirty="0"/>
          </a:p>
        </p:txBody>
      </p:sp>
    </p:spTree>
    <p:extLst>
      <p:ext uri="{BB962C8B-B14F-4D97-AF65-F5344CB8AC3E}">
        <p14:creationId xmlns="" xmlns:p14="http://schemas.microsoft.com/office/powerpoint/2010/main" val="340529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310</TotalTime>
  <Words>755</Words>
  <Application>Microsoft Office PowerPoint</Application>
  <PresentationFormat>On-screen Show (4:3)</PresentationFormat>
  <Paragraphs>88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LEGAL SYSTEMS OF THE WORLD </vt:lpstr>
      <vt:lpstr>The legal systems of the world</vt:lpstr>
      <vt:lpstr>Five factors creating a legal system</vt:lpstr>
      <vt:lpstr>National legal systems</vt:lpstr>
      <vt:lpstr>Classification of legal systems</vt:lpstr>
      <vt:lpstr>Major legal families </vt:lpstr>
      <vt:lpstr>What is a precedent? – key concept of the common law system </vt:lpstr>
      <vt:lpstr>               Types of precedent</vt:lpstr>
      <vt:lpstr>Read the text, p. 35, exercise V</vt:lpstr>
      <vt:lpstr>Part II – Other Legal Traditions </vt:lpstr>
      <vt:lpstr>Confucius’ li-based theory v. legalism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SYSTEMS OF THE WORLD</dc:title>
  <dc:creator>User</dc:creator>
  <cp:lastModifiedBy>icajko</cp:lastModifiedBy>
  <cp:revision>16</cp:revision>
  <dcterms:created xsi:type="dcterms:W3CDTF">2017-12-20T09:03:45Z</dcterms:created>
  <dcterms:modified xsi:type="dcterms:W3CDTF">2018-01-18T13:56:30Z</dcterms:modified>
</cp:coreProperties>
</file>