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D77-8A05-4FE5-BEF6-76993012C9A1}" type="datetimeFigureOut">
              <a:rPr lang="hr-BA" smtClean="0"/>
              <a:t>19.03.2020.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9DE2-234A-4687-AB37-AD19C67AFD5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70637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D77-8A05-4FE5-BEF6-76993012C9A1}" type="datetimeFigureOut">
              <a:rPr lang="hr-BA" smtClean="0"/>
              <a:t>19.03.2020.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9DE2-234A-4687-AB37-AD19C67AFD5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45719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D77-8A05-4FE5-BEF6-76993012C9A1}" type="datetimeFigureOut">
              <a:rPr lang="hr-BA" smtClean="0"/>
              <a:t>19.03.2020.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9DE2-234A-4687-AB37-AD19C67AFD5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90877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D77-8A05-4FE5-BEF6-76993012C9A1}" type="datetimeFigureOut">
              <a:rPr lang="hr-BA" smtClean="0"/>
              <a:t>19.03.2020.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9DE2-234A-4687-AB37-AD19C67AFD5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87856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D77-8A05-4FE5-BEF6-76993012C9A1}" type="datetimeFigureOut">
              <a:rPr lang="hr-BA" smtClean="0"/>
              <a:t>19.03.2020.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9DE2-234A-4687-AB37-AD19C67AFD5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59942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D77-8A05-4FE5-BEF6-76993012C9A1}" type="datetimeFigureOut">
              <a:rPr lang="hr-BA" smtClean="0"/>
              <a:t>19.03.2020.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9DE2-234A-4687-AB37-AD19C67AFD5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13343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D77-8A05-4FE5-BEF6-76993012C9A1}" type="datetimeFigureOut">
              <a:rPr lang="hr-BA" smtClean="0"/>
              <a:t>19.03.2020.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9DE2-234A-4687-AB37-AD19C67AFD5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99728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D77-8A05-4FE5-BEF6-76993012C9A1}" type="datetimeFigureOut">
              <a:rPr lang="hr-BA" smtClean="0"/>
              <a:t>19.03.2020.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9DE2-234A-4687-AB37-AD19C67AFD5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09539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D77-8A05-4FE5-BEF6-76993012C9A1}" type="datetimeFigureOut">
              <a:rPr lang="hr-BA" smtClean="0"/>
              <a:t>19.03.2020.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9DE2-234A-4687-AB37-AD19C67AFD5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23343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D77-8A05-4FE5-BEF6-76993012C9A1}" type="datetimeFigureOut">
              <a:rPr lang="hr-BA" smtClean="0"/>
              <a:t>19.03.2020.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9DE2-234A-4687-AB37-AD19C67AFD5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6722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D77-8A05-4FE5-BEF6-76993012C9A1}" type="datetimeFigureOut">
              <a:rPr lang="hr-BA" smtClean="0"/>
              <a:t>19.03.2020.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9DE2-234A-4687-AB37-AD19C67AFD5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98416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B6D77-8A05-4FE5-BEF6-76993012C9A1}" type="datetimeFigureOut">
              <a:rPr lang="hr-BA" smtClean="0"/>
              <a:t>19.03.2020.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69DE2-234A-4687-AB37-AD19C67AFD5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28247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r>
              <a:rPr lang="en-US" altLang="sr-Latn-RS" sz="4400" dirty="0" err="1" smtClean="0"/>
              <a:t>Metode</a:t>
            </a:r>
            <a:r>
              <a:rPr lang="en-US" altLang="sr-Latn-RS" sz="4400" dirty="0" smtClean="0"/>
              <a:t> </a:t>
            </a:r>
            <a:r>
              <a:rPr lang="en-US" altLang="sr-Latn-RS" sz="4400" dirty="0" err="1"/>
              <a:t>supervizije</a:t>
            </a:r>
            <a:endParaRPr lang="en-US" altLang="sr-Latn-RS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r>
              <a:rPr lang="en-US" altLang="sr-Latn-RS" sz="3200" i="1" dirty="0">
                <a:solidFill>
                  <a:schemeClr val="tx2"/>
                </a:solidFill>
              </a:rPr>
              <a:t>Kristina </a:t>
            </a:r>
            <a:r>
              <a:rPr lang="en-US" altLang="sr-Latn-RS" sz="3200" i="1" dirty="0" err="1" smtClean="0">
                <a:solidFill>
                  <a:schemeClr val="tx2"/>
                </a:solidFill>
              </a:rPr>
              <a:t>Urbanc</a:t>
            </a:r>
            <a:endParaRPr lang="hr-BA" altLang="sr-Latn-RS" sz="3200" i="1" dirty="0" smtClean="0">
              <a:solidFill>
                <a:schemeClr val="tx2"/>
              </a:solidFill>
            </a:endParaRPr>
          </a:p>
          <a:p>
            <a:r>
              <a:rPr lang="hr-BA" altLang="sr-Latn-RS" sz="3200" i="1" dirty="0" smtClean="0">
                <a:solidFill>
                  <a:schemeClr val="tx2"/>
                </a:solidFill>
              </a:rPr>
              <a:t>2020.</a:t>
            </a:r>
            <a:endParaRPr lang="en-US" altLang="sr-Latn-RS" sz="3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81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BA" altLang="sr-Latn-RS" dirty="0" smtClean="0"/>
              <a:t>O kolegiju</a:t>
            </a:r>
            <a:endParaRPr lang="en-US" altLang="sr-Latn-R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BA" sz="2000" b="1" dirty="0"/>
              <a:t>Nositeljice kolegija: </a:t>
            </a:r>
            <a:r>
              <a:rPr lang="hr-BA" sz="2000" dirty="0"/>
              <a:t>prof. dr. sc. </a:t>
            </a:r>
            <a:r>
              <a:rPr lang="it-IT" sz="2000" dirty="0"/>
              <a:t>Kristina Urbanc </a:t>
            </a:r>
            <a:r>
              <a:rPr lang="it-IT" sz="2000" dirty="0" smtClean="0"/>
              <a:t>(</a:t>
            </a:r>
            <a:r>
              <a:rPr lang="it-IT" sz="2000" dirty="0"/>
              <a:t>izv.prof. dr. sc. Marijana Majdak je na slobodnoj studijskoj godini)</a:t>
            </a:r>
            <a:endParaRPr lang="hr-BA" sz="2000" dirty="0"/>
          </a:p>
          <a:p>
            <a:r>
              <a:rPr lang="it-IT" sz="2000" dirty="0"/>
              <a:t>Sanica: 15 sati predavanja + 30 sati vježbi (20 sati u konzultativnim grupama</a:t>
            </a:r>
            <a:r>
              <a:rPr lang="it-IT" sz="2000" dirty="0" smtClean="0"/>
              <a:t>)</a:t>
            </a:r>
            <a:r>
              <a:rPr lang="hr-BA" sz="2000" dirty="0" smtClean="0"/>
              <a:t>, 4 ECTS</a:t>
            </a:r>
            <a:endParaRPr lang="hr-BA" sz="2000" dirty="0"/>
          </a:p>
          <a:p>
            <a:r>
              <a:rPr lang="it-IT" sz="2000" b="1" dirty="0"/>
              <a:t>Gosti predavači:</a:t>
            </a:r>
            <a:r>
              <a:rPr lang="it-IT" sz="2000" dirty="0"/>
              <a:t> Tatjana Vlašić, Dunja Pačirski</a:t>
            </a:r>
            <a:endParaRPr lang="hr-BA" sz="2000" dirty="0"/>
          </a:p>
          <a:p>
            <a:r>
              <a:rPr lang="it-IT" sz="2000" b="1" dirty="0" smtClean="0"/>
              <a:t>Izvođenje </a:t>
            </a:r>
            <a:r>
              <a:rPr lang="it-IT" sz="2000" b="1" dirty="0"/>
              <a:t>nastave</a:t>
            </a:r>
            <a:r>
              <a:rPr lang="it-IT" sz="2000" dirty="0"/>
              <a:t>: interaktivan predavanja i vježbe (dio vježbi (20 sati) izvodi se u obliku konzultativnih grupa u koje su studenti podijeljeni prije odlaska na praksu; </a:t>
            </a:r>
            <a:endParaRPr lang="hr-BA" sz="2000" dirty="0" smtClean="0"/>
          </a:p>
          <a:p>
            <a:r>
              <a:rPr lang="it-IT" sz="2000" dirty="0" smtClean="0"/>
              <a:t>prvi </a:t>
            </a:r>
            <a:r>
              <a:rPr lang="it-IT" sz="2000" dirty="0"/>
              <a:t>susret konzultativnih grupa odvija se prije odlaska na praksu a ostalih 4 susreta nakon prakse, dakle, nakon 3.4.2020.) </a:t>
            </a:r>
            <a:endParaRPr lang="hr-BA" sz="2000" dirty="0"/>
          </a:p>
          <a:p>
            <a:r>
              <a:rPr lang="it-IT" sz="2000" b="1" dirty="0" smtClean="0"/>
              <a:t>Način polaganja ispita:</a:t>
            </a:r>
            <a:r>
              <a:rPr lang="it-IT" sz="2000" dirty="0" smtClean="0"/>
              <a:t> studenti polažu pismeni ispit esejskog tipa </a:t>
            </a:r>
            <a:endParaRPr lang="hr-BA" sz="2000" dirty="0" smtClean="0"/>
          </a:p>
          <a:p>
            <a:r>
              <a:rPr lang="it-IT" sz="2000" b="1" dirty="0" smtClean="0"/>
              <a:t>Izostanci: </a:t>
            </a:r>
            <a:r>
              <a:rPr lang="it-IT" sz="2000" dirty="0" smtClean="0"/>
              <a:t>Redovni studenti mogu izostati s jednog predavanja te s jednih vježbi</a:t>
            </a:r>
            <a:r>
              <a:rPr lang="hr-BA" sz="2000" dirty="0" smtClean="0"/>
              <a:t>, odnosno konzultativnog susreta</a:t>
            </a:r>
            <a:r>
              <a:rPr lang="it-IT" sz="2000" dirty="0" smtClean="0"/>
              <a:t> (vježbe se nadovezuju na predavanja).</a:t>
            </a:r>
            <a:r>
              <a:rPr lang="it-IT" sz="2000" b="1" dirty="0" smtClean="0"/>
              <a:t> </a:t>
            </a:r>
            <a:endParaRPr lang="hr-BA" sz="2000" b="1" dirty="0" smtClean="0"/>
          </a:p>
          <a:p>
            <a:r>
              <a:rPr lang="it-IT" sz="2000" dirty="0" smtClean="0"/>
              <a:t>Izvanredni studenti dužni su prisustvovati na 50% nastave</a:t>
            </a:r>
            <a:r>
              <a:rPr lang="hr-BA" sz="2000" dirty="0" smtClean="0"/>
              <a:t>.</a:t>
            </a:r>
          </a:p>
          <a:p>
            <a:endParaRPr lang="hr-BA" sz="2000" dirty="0" smtClean="0"/>
          </a:p>
          <a:p>
            <a:pPr eaLnBrk="1" hangingPunct="1"/>
            <a:endParaRPr lang="en-US" altLang="sr-Latn-RS" sz="2000" b="1" dirty="0"/>
          </a:p>
          <a:p>
            <a:pPr marL="0" indent="0">
              <a:buNone/>
            </a:pP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232394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b="1" u="sng" dirty="0"/>
              <a:t>POPIS OBAVEZNE LITERATURE:</a:t>
            </a:r>
            <a:r>
              <a:rPr lang="hr-BA" dirty="0"/>
              <a:t/>
            </a:r>
            <a:br>
              <a:rPr lang="hr-BA" dirty="0"/>
            </a:b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r-BA" dirty="0"/>
              <a:t>Predavanja</a:t>
            </a:r>
          </a:p>
          <a:p>
            <a:pPr lvl="0"/>
            <a:r>
              <a:rPr lang="hr-BA" dirty="0"/>
              <a:t>Ajduković, M. (2004) Određenje grupne supervizije. </a:t>
            </a:r>
            <a:r>
              <a:rPr lang="pl-PL" dirty="0"/>
              <a:t>U: Ajduković, M. i Cajvert. Lj. (ur.) Supervizija u psihosocijalnom radu. Zagreb: Društvo za psihološku pomoć, 121-153.</a:t>
            </a:r>
            <a:endParaRPr lang="hr-BA" dirty="0"/>
          </a:p>
          <a:p>
            <a:pPr lvl="0"/>
            <a:r>
              <a:rPr lang="pl-PL" dirty="0"/>
              <a:t>Ajduković, M., Cajvert, Lj., Judy, M., Knopf, W.,  Kuhn, H. ,  Madai, K.i  Voogd, M.(2019). </a:t>
            </a:r>
            <a:r>
              <a:rPr lang="en-US" dirty="0" err="1"/>
              <a:t>Europski</a:t>
            </a:r>
            <a:r>
              <a:rPr lang="en-US" dirty="0"/>
              <a:t> </a:t>
            </a:r>
            <a:r>
              <a:rPr lang="en-US" dirty="0" err="1"/>
              <a:t>pojmovnik</a:t>
            </a:r>
            <a:r>
              <a:rPr lang="en-US" dirty="0"/>
              <a:t> </a:t>
            </a:r>
            <a:r>
              <a:rPr lang="en-US" dirty="0" err="1"/>
              <a:t>supervizije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coachinga</a:t>
            </a:r>
            <a:r>
              <a:rPr lang="en-US" dirty="0"/>
              <a:t>. Wien: </a:t>
            </a:r>
            <a:r>
              <a:rPr lang="de-DE" dirty="0"/>
              <a:t>Facultas Verlags – und Buchhandels AG</a:t>
            </a:r>
            <a:endParaRPr lang="hr-BA" dirty="0"/>
          </a:p>
          <a:p>
            <a:pPr lvl="0"/>
            <a:r>
              <a:rPr lang="pl-PL" dirty="0"/>
              <a:t>Čačinović Vogrinčič, G. (2009). Supervizija u socijalnom radu: su-stvaranje supervizije kroz suradni odnos. U: Ajduković, M. (Ur.) Refleksije o superviziji. Zagreb: Društvo za psihološku pomoć, 91 - 100. </a:t>
            </a:r>
            <a:endParaRPr lang="hr-BA" dirty="0"/>
          </a:p>
          <a:p>
            <a:pPr lvl="0"/>
            <a:r>
              <a:rPr lang="pl-PL" dirty="0"/>
              <a:t>Urbanc, K. (2004) Supervizija studenata. U: Ajduković, M. and Cjavert, Lj. (Ur.) Supervizija u psihosocijalnom radu. Zagreb: Društvo za psihološku pomoć, 303-330. </a:t>
            </a:r>
            <a:endParaRPr lang="hr-BA" dirty="0"/>
          </a:p>
          <a:p>
            <a:pPr lvl="0"/>
            <a:r>
              <a:rPr lang="it-IT" dirty="0"/>
              <a:t>Žorga, S. (2009). Specifičnosti procesa učenja u superviziji. </a:t>
            </a:r>
            <a:r>
              <a:rPr lang="pl-PL" dirty="0"/>
              <a:t>U: Ajduković, M. (Ur.) Refleksije o superviziji. </a:t>
            </a:r>
            <a:r>
              <a:rPr lang="hr-BA" dirty="0"/>
              <a:t>Zagreb: Društvo za psihološku pomoć, 7 - 39. 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789713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b="1" dirty="0"/>
              <a:t>Dopunska literatura</a:t>
            </a:r>
            <a:r>
              <a:rPr lang="hr-BA" dirty="0"/>
              <a:t/>
            </a:r>
            <a:br>
              <a:rPr lang="hr-BA" dirty="0"/>
            </a:b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Lundsby</a:t>
            </a:r>
            <a:r>
              <a:rPr lang="en-US" dirty="0"/>
              <a:t>, M.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Sandell</a:t>
            </a:r>
            <a:r>
              <a:rPr lang="en-US" dirty="0"/>
              <a:t>, G. (2002). </a:t>
            </a:r>
            <a:r>
              <a:rPr lang="en-US" dirty="0" err="1"/>
              <a:t>Supervizija</a:t>
            </a:r>
            <a:r>
              <a:rPr lang="en-US" dirty="0"/>
              <a:t> u </a:t>
            </a:r>
            <a:r>
              <a:rPr lang="en-US" dirty="0" err="1"/>
              <a:t>psihsocijalnom</a:t>
            </a:r>
            <a:r>
              <a:rPr lang="en-US" dirty="0"/>
              <a:t>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Ljetopis</a:t>
            </a:r>
            <a:r>
              <a:rPr lang="en-US" dirty="0"/>
              <a:t> </a:t>
            </a:r>
            <a:r>
              <a:rPr lang="en-US" dirty="0" err="1"/>
              <a:t>Studijskog</a:t>
            </a:r>
            <a:r>
              <a:rPr lang="en-US" dirty="0"/>
              <a:t> </a:t>
            </a:r>
            <a:r>
              <a:rPr lang="en-US" dirty="0" err="1"/>
              <a:t>centra</a:t>
            </a:r>
            <a:r>
              <a:rPr lang="en-US" dirty="0"/>
              <a:t> </a:t>
            </a:r>
            <a:r>
              <a:rPr lang="en-US" dirty="0" err="1"/>
              <a:t>socijalnog</a:t>
            </a:r>
            <a:r>
              <a:rPr lang="en-US" dirty="0"/>
              <a:t> </a:t>
            </a:r>
            <a:r>
              <a:rPr lang="hr-BA" dirty="0"/>
              <a:t>rada, 9, 1, 161-174.</a:t>
            </a:r>
          </a:p>
          <a:p>
            <a:pPr lvl="0"/>
            <a:r>
              <a:rPr lang="hr-BA" dirty="0"/>
              <a:t>Van Kessel, L. (1999). Supervizija - neophodan doprinos kvaliteti profesionalnog postupanja - primjer nizozemskog modela supervizije. Ljetopis Studijskog centra socijalnog rada, 6, 59-76.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1898234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955162"/>
              </p:ext>
            </p:extLst>
          </p:nvPr>
        </p:nvGraphicFramePr>
        <p:xfrm>
          <a:off x="2251881" y="532262"/>
          <a:ext cx="8311486" cy="4437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0405"/>
                <a:gridCol w="6101081"/>
              </a:tblGrid>
              <a:tr h="170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BA" sz="800" dirty="0">
                          <a:effectLst/>
                        </a:rPr>
                        <a:t>Datum</a:t>
                      </a:r>
                      <a:endParaRPr lang="hr-BA" sz="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101" marR="441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BA" sz="800">
                          <a:effectLst/>
                        </a:rPr>
                        <a:t>Sadržaj</a:t>
                      </a:r>
                      <a:endParaRPr lang="hr-BA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101" marR="44101" marT="0" marB="0" anchor="ctr"/>
                </a:tc>
              </a:tr>
              <a:tr h="1206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BA" sz="2000" u="sng" dirty="0">
                          <a:effectLst/>
                        </a:rPr>
                        <a:t>4.03.2020. 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BA" sz="2000" u="none" strike="noStrike" dirty="0">
                          <a:effectLst/>
                        </a:rPr>
                        <a:t> 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BA" sz="2000" dirty="0">
                          <a:effectLst/>
                        </a:rPr>
                        <a:t>14.00 – 17.00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BA" sz="2000" dirty="0">
                          <a:effectLst/>
                        </a:rPr>
                        <a:t> </a:t>
                      </a:r>
                    </a:p>
                  </a:txBody>
                  <a:tcPr marL="44101" marR="4410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Dogovor o radu na kolegiju, Određenje supervizije; supervizijski procesi i sadržaji.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2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Osvrt </a:t>
                      </a:r>
                      <a:r>
                        <a:rPr lang="pl-PL" sz="2000" dirty="0">
                          <a:effectLst/>
                        </a:rPr>
                        <a:t>na pripreme za praksu, pitanja dileme...</a:t>
                      </a:r>
                      <a:endParaRPr lang="hr-BA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101" marR="44101" marT="0" marB="0"/>
                </a:tc>
              </a:tr>
              <a:tr h="1206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u="sng" dirty="0">
                          <a:effectLst/>
                        </a:rPr>
                        <a:t>8.4. 2020.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u="none" strike="noStrike" dirty="0">
                          <a:effectLst/>
                        </a:rPr>
                        <a:t> 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BA" sz="2000" dirty="0">
                          <a:effectLst/>
                        </a:rPr>
                        <a:t>14.00 – 17.00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 </a:t>
                      </a:r>
                      <a:endParaRPr lang="hr-BA" sz="2000" dirty="0">
                        <a:effectLst/>
                      </a:endParaRPr>
                    </a:p>
                  </a:txBody>
                  <a:tcPr marL="44101" marR="4410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 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Preventivna uloga supervizije u kontekstu očuvanja mentalnog zdravlja pomagača</a:t>
                      </a:r>
                      <a:endParaRPr lang="hr-BA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hr-BA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101" marR="44101" marT="0" marB="0"/>
                </a:tc>
              </a:tr>
              <a:tr h="18104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BA" sz="2000" u="sng" dirty="0">
                          <a:effectLst/>
                        </a:rPr>
                        <a:t>15.4. 2020.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BA" sz="2000" u="none" strike="noStrike" dirty="0">
                          <a:effectLst/>
                        </a:rPr>
                        <a:t> 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BA" sz="2000" dirty="0">
                          <a:effectLst/>
                        </a:rPr>
                        <a:t>14.00 – 17,00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BA" sz="2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BA" sz="2000" dirty="0" smtClean="0">
                          <a:effectLst/>
                        </a:rPr>
                        <a:t>Dvoran</a:t>
                      </a:r>
                      <a:endParaRPr lang="hr-BA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101" marR="4410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Komunikacija u superviziji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Refleksija u superviziji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BA" sz="2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</a:rPr>
                        <a:t>Supervizija </a:t>
                      </a:r>
                      <a:r>
                        <a:rPr lang="it-IT" sz="2000" dirty="0">
                          <a:effectLst/>
                        </a:rPr>
                        <a:t>studenata i početnika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BA" sz="2000" dirty="0">
                          <a:effectLst/>
                        </a:rPr>
                        <a:t>Kako učimo u superviziji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BA" sz="2000" dirty="0">
                          <a:effectLst/>
                        </a:rPr>
                        <a:t> </a:t>
                      </a:r>
                      <a:endParaRPr lang="hr-BA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101" marR="441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771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329519" y="240647"/>
          <a:ext cx="8311486" cy="623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0405"/>
                <a:gridCol w="6101081"/>
              </a:tblGrid>
              <a:tr h="16427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BA" sz="2000" u="sng" dirty="0">
                          <a:effectLst/>
                        </a:rPr>
                        <a:t>22.4.2020.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BA" sz="2000" u="none" strike="noStrike" dirty="0">
                          <a:effectLst/>
                        </a:rPr>
                        <a:t> 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BA" sz="2000" dirty="0">
                          <a:effectLst/>
                        </a:rPr>
                        <a:t>14.00 – 17.00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BA" sz="2000" dirty="0">
                        <a:effectLst/>
                      </a:endParaRPr>
                    </a:p>
                  </a:txBody>
                  <a:tcPr marL="44101" marR="4410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BA" sz="2000" dirty="0">
                          <a:effectLst/>
                        </a:rPr>
                        <a:t>Supervizija i mindfulness koncept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hr-BA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101" marR="44101" marT="0" marB="0"/>
                </a:tc>
              </a:tr>
              <a:tr h="1364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u="sng" dirty="0">
                          <a:effectLst/>
                        </a:rPr>
                        <a:t>29.4.2020.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u="none" strike="noStrike" dirty="0">
                          <a:effectLst/>
                        </a:rPr>
                        <a:t> 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BA" sz="2000" dirty="0">
                          <a:effectLst/>
                        </a:rPr>
                        <a:t>14.00 – 17.00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 </a:t>
                      </a:r>
                      <a:endParaRPr lang="hr-BA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101" marR="4410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BA" sz="2000" dirty="0">
                          <a:effectLst/>
                        </a:rPr>
                        <a:t>Etika u superviziji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 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 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hr-BA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101" marR="44101" marT="0" marB="0"/>
                </a:tc>
              </a:tr>
              <a:tr h="1532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u="sng" dirty="0">
                          <a:effectLst/>
                        </a:rPr>
                        <a:t>6.5.2020.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u="none" strike="noStrike" dirty="0">
                          <a:effectLst/>
                        </a:rPr>
                        <a:t> 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BA" sz="2000" dirty="0">
                          <a:effectLst/>
                        </a:rPr>
                        <a:t>14.00 – 17.00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 </a:t>
                      </a:r>
                      <a:endParaRPr lang="hr-BA" sz="2000" dirty="0">
                        <a:effectLst/>
                      </a:endParaRPr>
                    </a:p>
                  </a:txBody>
                  <a:tcPr marL="44101" marR="4410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 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Iskustvo supervizije supervizora i stručnjaka iz sustava socijalne skrbi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 </a:t>
                      </a:r>
                      <a:endParaRPr lang="hr-BA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101" marR="44101" marT="0" marB="0"/>
                </a:tc>
              </a:tr>
              <a:tr h="1532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u="sng" dirty="0">
                          <a:effectLst/>
                        </a:rPr>
                        <a:t>13.5.2020.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u="none" strike="noStrike" dirty="0">
                          <a:effectLst/>
                        </a:rPr>
                        <a:t> 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BA" sz="2000" dirty="0">
                          <a:effectLst/>
                        </a:rPr>
                        <a:t>14.00 – 17.00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 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BA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101" marR="4410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BA" sz="2000" dirty="0">
                          <a:effectLst/>
                        </a:rPr>
                        <a:t>Kolokvij, zaključak kolegija, evaluacija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BA" sz="2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Predstavljanje poslijediplomskog specijalističkog studija iz supervizije</a:t>
                      </a:r>
                      <a:endParaRPr lang="hr-BA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 </a:t>
                      </a:r>
                      <a:endParaRPr lang="hr-BA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101" marR="441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184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403</Words>
  <Application>Microsoft Office PowerPoint</Application>
  <PresentationFormat>Widescreen</PresentationFormat>
  <Paragraphs>80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SimSun</vt:lpstr>
      <vt:lpstr>Arial</vt:lpstr>
      <vt:lpstr>Calibri</vt:lpstr>
      <vt:lpstr>Calibri Light</vt:lpstr>
      <vt:lpstr>Times New Roman</vt:lpstr>
      <vt:lpstr>Office Theme</vt:lpstr>
      <vt:lpstr>Metode supervizije</vt:lpstr>
      <vt:lpstr>O kolegiju</vt:lpstr>
      <vt:lpstr>POPIS OBAVEZNE LITERATURE: </vt:lpstr>
      <vt:lpstr>Dopunska literatura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supervizije</dc:title>
  <dc:creator>Windows User</dc:creator>
  <cp:lastModifiedBy>Windows User</cp:lastModifiedBy>
  <cp:revision>1</cp:revision>
  <dcterms:created xsi:type="dcterms:W3CDTF">2020-03-19T07:04:21Z</dcterms:created>
  <dcterms:modified xsi:type="dcterms:W3CDTF">2020-03-19T07:08:10Z</dcterms:modified>
</cp:coreProperties>
</file>