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utnik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utnik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11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FEE8-D793-4AF4-9BD1-846313576862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12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D1949-CCFE-4E8A-9E3A-314C83BDA3E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68833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B8588-0512-4685-B30B-C361B5D7B314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F05E-B674-4C59-BE0C-6E9474BC479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480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8EFA-822A-4DF6-A5BF-344E9A151E2F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6E70-02DC-468D-B370-21A92C9B6C2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59036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D48C9-BA88-4745-83EB-223BE99A52BF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F01D-16F5-4620-B0F4-1FD14823998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5492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Zaobljeni pravokutnik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utnik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9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5232B-CE55-4CBD-9AAE-D562ED2440B1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10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78F79-13B8-4F55-8C79-F129445357D5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54521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7624B-3A81-4AC6-89D3-512314F54792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C870-AC36-4FD3-BEDA-6FC2C0D5935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0253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BFF1-75E2-4DF0-AD98-57FB0487A6E5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8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91D2-BB00-4D7E-8EED-546A310164F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3701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A381-7038-40D5-A44E-B04CA9E04ACD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FD854-EDD9-4141-83C8-6FC078E0813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0976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770C0-B7D8-4A4F-B4AD-CD509B7B8A1F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32BD-04FB-4563-848A-A59E36C23FB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0730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Zaobljeni pravokutnik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B6C7-19EE-4049-9421-A0439DCEC630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2F83-7E7A-41FB-AEC8-D74925AD905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6680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utnik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utnik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 dirty="0"/>
          </a:p>
        </p:txBody>
      </p:sp>
      <p:sp>
        <p:nvSpPr>
          <p:cNvPr id="8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A2EC-5376-46D9-A67F-8ADE30859E5A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9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A3FA8-E9D6-49D7-B394-94CE5373E30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668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Zaobljeni pravokutnik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Rezervirano mjesto naslova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 naslova matrice</a:t>
            </a:r>
            <a:endParaRPr lang="en-US" altLang="sr-Latn-RS" smtClean="0"/>
          </a:p>
        </p:txBody>
      </p:sp>
      <p:sp>
        <p:nvSpPr>
          <p:cNvPr id="1029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Kliknite da biste uredili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C1190C1-5CD3-4893-8A20-7E17E24750EC}" type="datetimeFigureOut">
              <a:rPr lang="en-US"/>
              <a:pPr>
                <a:defRPr/>
              </a:pPr>
              <a:t>3/19/2015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68D052D9-FD05-4087-A7F7-96ACA0BCEE9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1" r:id="rId2"/>
    <p:sldLayoutId id="2147483729" r:id="rId3"/>
    <p:sldLayoutId id="2147483722" r:id="rId4"/>
    <p:sldLayoutId id="2147483723" r:id="rId5"/>
    <p:sldLayoutId id="2147483724" r:id="rId6"/>
    <p:sldLayoutId id="2147483725" r:id="rId7"/>
    <p:sldLayoutId id="2147483730" r:id="rId8"/>
    <p:sldLayoutId id="2147483731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March 18, 2015</a:t>
            </a:r>
            <a:endParaRPr lang="en-US" altLang="sr-Latn-RS" smtClean="0"/>
          </a:p>
        </p:txBody>
      </p:sp>
      <p:sp>
        <p:nvSpPr>
          <p:cNvPr id="6147" name="Naslov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Law of Tort</a:t>
            </a:r>
            <a:endParaRPr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Torts against the person</a:t>
            </a:r>
            <a:endParaRPr lang="en-U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trespass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defamation</a:t>
            </a:r>
            <a:endParaRPr lang="en-US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a</a:t>
            </a:r>
            <a:r>
              <a:rPr lang="hr-HR" b="1" dirty="0" err="1" smtClean="0"/>
              <a:t>ssault</a:t>
            </a:r>
            <a:r>
              <a:rPr lang="hr-HR" b="1" dirty="0" smtClean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act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cause</a:t>
            </a:r>
            <a:r>
              <a:rPr lang="hr-HR" dirty="0" smtClean="0"/>
              <a:t> </a:t>
            </a:r>
            <a:r>
              <a:rPr lang="hr-HR" dirty="0" err="1" smtClean="0"/>
              <a:t>fear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battery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b</a:t>
            </a:r>
            <a:r>
              <a:rPr lang="hr-HR" b="1" dirty="0" err="1" smtClean="0"/>
              <a:t>attery</a:t>
            </a:r>
            <a:r>
              <a:rPr lang="hr-HR" b="1" dirty="0" smtClean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any</a:t>
            </a:r>
            <a:r>
              <a:rPr lang="hr-HR" dirty="0" smtClean="0"/>
              <a:t> </a:t>
            </a:r>
            <a:r>
              <a:rPr lang="hr-HR" dirty="0" err="1" smtClean="0"/>
              <a:t>intentional</a:t>
            </a:r>
            <a:r>
              <a:rPr lang="hr-HR" dirty="0" smtClean="0"/>
              <a:t> </a:t>
            </a:r>
            <a:r>
              <a:rPr lang="hr-HR" dirty="0" err="1" smtClean="0"/>
              <a:t>contact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claimant’s</a:t>
            </a:r>
            <a:r>
              <a:rPr lang="hr-HR" dirty="0" smtClean="0"/>
              <a:t> </a:t>
            </a:r>
            <a:r>
              <a:rPr lang="hr-HR" dirty="0" err="1" smtClean="0"/>
              <a:t>person</a:t>
            </a:r>
            <a:r>
              <a:rPr lang="hr-HR" dirty="0" smtClean="0"/>
              <a:t> or </a:t>
            </a:r>
            <a:r>
              <a:rPr lang="hr-HR" dirty="0" err="1" smtClean="0"/>
              <a:t>anything</a:t>
            </a:r>
            <a:r>
              <a:rPr lang="hr-HR" dirty="0" smtClean="0"/>
              <a:t> </a:t>
            </a:r>
            <a:r>
              <a:rPr lang="hr-HR" dirty="0" err="1" smtClean="0"/>
              <a:t>attached</a:t>
            </a:r>
            <a:r>
              <a:rPr lang="hr-HR" dirty="0" smtClean="0"/>
              <a:t> to it or </a:t>
            </a:r>
            <a:r>
              <a:rPr lang="hr-HR" dirty="0" err="1" smtClean="0"/>
              <a:t>identified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it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f</a:t>
            </a:r>
            <a:r>
              <a:rPr lang="hr-HR" b="1" dirty="0" err="1" smtClean="0"/>
              <a:t>alse</a:t>
            </a:r>
            <a:r>
              <a:rPr lang="hr-HR" b="1" dirty="0" smtClean="0"/>
              <a:t> </a:t>
            </a:r>
            <a:r>
              <a:rPr lang="hr-HR" b="1" dirty="0" err="1" smtClean="0"/>
              <a:t>imprisonment</a:t>
            </a:r>
            <a:r>
              <a:rPr lang="hr-HR" b="1" dirty="0" smtClean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unlawful</a:t>
            </a:r>
            <a:r>
              <a:rPr lang="hr-HR" dirty="0" smtClean="0"/>
              <a:t> </a:t>
            </a:r>
            <a:r>
              <a:rPr lang="hr-HR" dirty="0" err="1" smtClean="0"/>
              <a:t>obstruction</a:t>
            </a:r>
            <a:r>
              <a:rPr lang="hr-HR" dirty="0" smtClean="0"/>
              <a:t> or </a:t>
            </a:r>
            <a:r>
              <a:rPr lang="hr-HR" dirty="0" err="1" smtClean="0"/>
              <a:t>deprivation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freedom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restraint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movement</a:t>
            </a:r>
            <a:endParaRPr lang="en-US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err="1" smtClean="0"/>
              <a:t>communication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statement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makes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claim</a:t>
            </a:r>
            <a:r>
              <a:rPr lang="hr-HR" dirty="0" smtClean="0"/>
              <a:t>, </a:t>
            </a:r>
            <a:r>
              <a:rPr lang="hr-HR" dirty="0" err="1" smtClean="0"/>
              <a:t>expressly</a:t>
            </a:r>
            <a:r>
              <a:rPr lang="hr-HR" dirty="0" smtClean="0"/>
              <a:t> </a:t>
            </a:r>
            <a:r>
              <a:rPr lang="hr-HR" dirty="0" err="1" smtClean="0"/>
              <a:t>stated</a:t>
            </a:r>
            <a:r>
              <a:rPr lang="hr-HR" dirty="0" smtClean="0"/>
              <a:t> or </a:t>
            </a:r>
            <a:r>
              <a:rPr lang="hr-HR" dirty="0" err="1" smtClean="0"/>
              <a:t>implied</a:t>
            </a:r>
            <a:r>
              <a:rPr lang="hr-HR" dirty="0" smtClean="0"/>
              <a:t> to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factual</a:t>
            </a:r>
            <a:r>
              <a:rPr lang="hr-HR" dirty="0" smtClean="0"/>
              <a:t>,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may</a:t>
            </a:r>
            <a:r>
              <a:rPr lang="hr-HR" dirty="0" smtClean="0"/>
              <a:t> </a:t>
            </a:r>
            <a:r>
              <a:rPr lang="hr-HR" dirty="0" err="1" smtClean="0"/>
              <a:t>give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dirty="0" err="1" smtClean="0"/>
              <a:t>individual</a:t>
            </a:r>
            <a:r>
              <a:rPr lang="hr-HR" dirty="0" smtClean="0"/>
              <a:t>, </a:t>
            </a:r>
            <a:r>
              <a:rPr lang="hr-HR" dirty="0" err="1" smtClean="0"/>
              <a:t>business</a:t>
            </a:r>
            <a:r>
              <a:rPr lang="hr-HR" dirty="0" smtClean="0"/>
              <a:t>, </a:t>
            </a:r>
            <a:r>
              <a:rPr lang="hr-HR" dirty="0" err="1" smtClean="0"/>
              <a:t>product</a:t>
            </a:r>
            <a:r>
              <a:rPr lang="hr-HR" dirty="0" smtClean="0"/>
              <a:t>, group, </a:t>
            </a:r>
            <a:r>
              <a:rPr lang="hr-HR" dirty="0" err="1" smtClean="0"/>
              <a:t>government</a:t>
            </a:r>
            <a:r>
              <a:rPr lang="hr-HR" dirty="0" smtClean="0"/>
              <a:t> or a </a:t>
            </a:r>
            <a:r>
              <a:rPr lang="hr-HR" dirty="0" err="1" smtClean="0"/>
              <a:t>nation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negative image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l</a:t>
            </a:r>
            <a:r>
              <a:rPr lang="hr-HR" b="1" dirty="0" err="1" smtClean="0"/>
              <a:t>ibel</a:t>
            </a:r>
            <a:r>
              <a:rPr lang="hr-HR" b="1" dirty="0" smtClean="0"/>
              <a:t> </a:t>
            </a:r>
            <a:r>
              <a:rPr lang="hr-HR" dirty="0" smtClean="0"/>
              <a:t>– </a:t>
            </a:r>
            <a:r>
              <a:rPr lang="hr-HR" dirty="0" err="1" smtClean="0"/>
              <a:t>written</a:t>
            </a:r>
            <a:r>
              <a:rPr lang="hr-HR" dirty="0" smtClean="0"/>
              <a:t>, </a:t>
            </a:r>
            <a:r>
              <a:rPr lang="hr-HR" dirty="0" err="1" smtClean="0"/>
              <a:t>broadcast</a:t>
            </a:r>
            <a:r>
              <a:rPr lang="hr-HR" dirty="0" smtClean="0"/>
              <a:t> or </a:t>
            </a:r>
            <a:r>
              <a:rPr lang="hr-HR" dirty="0" err="1" smtClean="0"/>
              <a:t>otherwise</a:t>
            </a:r>
            <a:r>
              <a:rPr lang="hr-HR" dirty="0" smtClean="0"/>
              <a:t> </a:t>
            </a:r>
            <a:r>
              <a:rPr lang="hr-HR" dirty="0" err="1" smtClean="0"/>
              <a:t>published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s</a:t>
            </a:r>
            <a:r>
              <a:rPr lang="hr-HR" b="1" dirty="0" err="1" smtClean="0"/>
              <a:t>lander</a:t>
            </a:r>
            <a:r>
              <a:rPr lang="hr-HR" dirty="0" smtClean="0"/>
              <a:t> - </a:t>
            </a:r>
            <a:r>
              <a:rPr lang="hr-HR" dirty="0" err="1" smtClean="0"/>
              <a:t>spoken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16387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Shaking your fist in anger?</a:t>
            </a:r>
          </a:p>
          <a:p>
            <a:pPr eaLnBrk="1" hangingPunct="1"/>
            <a:r>
              <a:rPr lang="hr-HR" altLang="sr-Latn-RS" smtClean="0"/>
              <a:t>Punching someone in the face?</a:t>
            </a:r>
          </a:p>
          <a:p>
            <a:pPr eaLnBrk="1" hangingPunct="1"/>
            <a:r>
              <a:rPr lang="hr-HR" altLang="sr-Latn-RS" smtClean="0"/>
              <a:t>Locking someone up in a room?</a:t>
            </a:r>
          </a:p>
          <a:p>
            <a:pPr eaLnBrk="1" hangingPunct="1"/>
            <a:r>
              <a:rPr lang="hr-HR" altLang="sr-Latn-RS" smtClean="0"/>
              <a:t>Performing a medical operation without the</a:t>
            </a:r>
            <a:r>
              <a:rPr lang="en-US" altLang="sr-Latn-RS" smtClean="0"/>
              <a:t> </a:t>
            </a:r>
            <a:r>
              <a:rPr lang="hr-HR" altLang="sr-Latn-RS" smtClean="0"/>
              <a:t>patient’s consent?</a:t>
            </a:r>
          </a:p>
          <a:p>
            <a:pPr eaLnBrk="1" hangingPunct="1"/>
            <a:r>
              <a:rPr lang="hr-HR" altLang="sr-Latn-RS" smtClean="0"/>
              <a:t>Using abusive language?</a:t>
            </a:r>
            <a:endParaRPr lang="en-US" altLang="sr-Latn-RS" smtClean="0"/>
          </a:p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Business torts</a:t>
            </a:r>
            <a:endParaRPr lang="en-US" altLang="sr-Latn-RS" smtClean="0"/>
          </a:p>
        </p:txBody>
      </p:sp>
      <p:sp>
        <p:nvSpPr>
          <p:cNvPr id="17411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misrepresentation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hr-HR" altLang="sr-Latn-RS" smtClean="0"/>
              <a:t>a) </a:t>
            </a:r>
            <a:r>
              <a:rPr lang="hr-HR" altLang="sr-Latn-RS" u="sng" smtClean="0"/>
              <a:t>innocent misrepresentation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representor makes a statement which he reasonably believes to be true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hr-HR" altLang="sr-Latn-RS" smtClean="0"/>
              <a:t>b) n</a:t>
            </a:r>
            <a:r>
              <a:rPr lang="hr-HR" altLang="sr-Latn-RS" u="sng" smtClean="0"/>
              <a:t>egligent misrepresentation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representor makes a statement which he believes is true but has no reasonable grounds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hr-HR" altLang="sr-Latn-RS" smtClean="0"/>
              <a:t>c) </a:t>
            </a:r>
            <a:r>
              <a:rPr lang="hr-HR" altLang="sr-Latn-RS" u="sng" smtClean="0"/>
              <a:t>fraudulant misrepresentation, fraud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representor does not honestly believe in his statement (KNOWS  IT IS NOT TRUE!)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c</a:t>
            </a:r>
            <a:r>
              <a:rPr lang="hr-HR" b="1" dirty="0" err="1" smtClean="0"/>
              <a:t>ontractual</a:t>
            </a:r>
            <a:r>
              <a:rPr lang="hr-HR" b="1" dirty="0" smtClean="0"/>
              <a:t> </a:t>
            </a:r>
            <a:r>
              <a:rPr lang="hr-HR" b="1" dirty="0" err="1" smtClean="0"/>
              <a:t>interference</a:t>
            </a:r>
            <a:endParaRPr lang="hr-HR" b="1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defendant</a:t>
            </a:r>
            <a:r>
              <a:rPr lang="hr-HR" dirty="0" smtClean="0"/>
              <a:t> </a:t>
            </a:r>
            <a:r>
              <a:rPr lang="hr-HR" dirty="0" err="1" smtClean="0"/>
              <a:t>interferes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claimant’s</a:t>
            </a:r>
            <a:r>
              <a:rPr lang="hr-HR" dirty="0" smtClean="0"/>
              <a:t> </a:t>
            </a:r>
            <a:r>
              <a:rPr lang="hr-HR" dirty="0" err="1" smtClean="0"/>
              <a:t>contractual</a:t>
            </a:r>
            <a:r>
              <a:rPr lang="hr-HR" dirty="0" smtClean="0"/>
              <a:t> </a:t>
            </a:r>
            <a:r>
              <a:rPr lang="hr-HR" dirty="0" err="1" smtClean="0"/>
              <a:t>relations</a:t>
            </a:r>
            <a:endParaRPr lang="hr-HR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/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Elements</a:t>
            </a:r>
            <a:r>
              <a:rPr lang="hr-HR" dirty="0" smtClean="0"/>
              <a:t>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hr-HR" dirty="0" smtClean="0"/>
              <a:t>A </a:t>
            </a:r>
            <a:r>
              <a:rPr lang="hr-HR" dirty="0" err="1" smtClean="0"/>
              <a:t>valid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r>
              <a:rPr lang="hr-HR" dirty="0" smtClean="0"/>
              <a:t> (</a:t>
            </a:r>
            <a:r>
              <a:rPr lang="hr-HR" dirty="0" err="1" smtClean="0"/>
              <a:t>claimant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third </a:t>
            </a:r>
            <a:r>
              <a:rPr lang="hr-HR" dirty="0" err="1" smtClean="0"/>
              <a:t>party</a:t>
            </a:r>
            <a:r>
              <a:rPr lang="hr-HR" dirty="0" smtClean="0"/>
              <a:t>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hr-HR" dirty="0" err="1" smtClean="0"/>
              <a:t>Defendant</a:t>
            </a:r>
            <a:r>
              <a:rPr lang="hr-HR" dirty="0" smtClean="0"/>
              <a:t>’s </a:t>
            </a:r>
            <a:r>
              <a:rPr lang="hr-HR" dirty="0" err="1" smtClean="0"/>
              <a:t>knowledge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hr-HR" dirty="0" err="1" smtClean="0"/>
              <a:t>Defendant</a:t>
            </a:r>
            <a:r>
              <a:rPr lang="hr-HR" dirty="0" smtClean="0"/>
              <a:t>’s </a:t>
            </a:r>
            <a:r>
              <a:rPr lang="hr-HR" dirty="0" err="1" smtClean="0"/>
              <a:t>intentional</a:t>
            </a:r>
            <a:r>
              <a:rPr lang="hr-HR" dirty="0" smtClean="0"/>
              <a:t> </a:t>
            </a:r>
            <a:r>
              <a:rPr lang="hr-HR" dirty="0" err="1" smtClean="0"/>
              <a:t>acts</a:t>
            </a:r>
            <a:r>
              <a:rPr lang="hr-HR" dirty="0" smtClean="0"/>
              <a:t> to </a:t>
            </a:r>
            <a:r>
              <a:rPr lang="hr-HR" dirty="0" err="1" smtClean="0"/>
              <a:t>breach</a:t>
            </a:r>
            <a:r>
              <a:rPr lang="hr-HR" dirty="0" smtClean="0"/>
              <a:t> it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hr-HR" dirty="0" err="1" smtClean="0"/>
              <a:t>Actual</a:t>
            </a:r>
            <a:r>
              <a:rPr lang="hr-HR" dirty="0" smtClean="0"/>
              <a:t> </a:t>
            </a:r>
            <a:r>
              <a:rPr lang="hr-HR" dirty="0" err="1" smtClean="0"/>
              <a:t>breach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contract</a:t>
            </a:r>
            <a:endParaRPr lang="hr-HR" dirty="0" smtClean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hr-HR" dirty="0" err="1" smtClean="0"/>
              <a:t>Resulting</a:t>
            </a:r>
            <a:r>
              <a:rPr lang="hr-HR" dirty="0" smtClean="0"/>
              <a:t> </a:t>
            </a:r>
            <a:r>
              <a:rPr lang="hr-HR" dirty="0" err="1" smtClean="0"/>
              <a:t>damage</a:t>
            </a:r>
            <a:r>
              <a:rPr lang="hr-HR" dirty="0" smtClean="0"/>
              <a:t> 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19459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unfair business practice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unfair competition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endParaRPr lang="hr-HR" altLang="sr-Latn-RS" smtClean="0"/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hr-HR" altLang="sr-Latn-RS" smtClean="0"/>
              <a:t>Examples: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trademark infringement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false advertising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use of confidential information by a former employee to solicit customers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theft of trade secrets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mtClean="0"/>
              <a:t>trade libel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Negligence torts</a:t>
            </a:r>
            <a:endParaRPr lang="en-US" altLang="sr-Latn-RS" smtClean="0"/>
          </a:p>
        </p:txBody>
      </p:sp>
      <p:sp>
        <p:nvSpPr>
          <p:cNvPr id="2048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personal injuries</a:t>
            </a:r>
          </a:p>
          <a:p>
            <a:pPr eaLnBrk="1" hangingPunct="1"/>
            <a:r>
              <a:rPr lang="hr-HR" altLang="sr-Latn-RS" smtClean="0"/>
              <a:t>clinical/medical negligence</a:t>
            </a:r>
          </a:p>
          <a:p>
            <a:pPr eaLnBrk="1" hangingPunct="1"/>
            <a:r>
              <a:rPr lang="hr-HR" altLang="sr-Latn-RS" smtClean="0"/>
              <a:t>workers negligence</a:t>
            </a:r>
          </a:p>
          <a:p>
            <a:pPr eaLnBrk="1" hangingPunct="1"/>
            <a:r>
              <a:rPr lang="hr-HR" altLang="sr-Latn-RS" smtClean="0"/>
              <a:t>product liability</a:t>
            </a:r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Establishing negligence</a:t>
            </a:r>
            <a:endParaRPr lang="en-US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defendant</a:t>
            </a:r>
            <a:r>
              <a:rPr lang="hr-HR" dirty="0" smtClean="0"/>
              <a:t> </a:t>
            </a:r>
            <a:r>
              <a:rPr lang="hr-HR" dirty="0" err="1" smtClean="0"/>
              <a:t>owe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claimant</a:t>
            </a:r>
            <a:r>
              <a:rPr lang="hr-HR" dirty="0" smtClean="0"/>
              <a:t> a </a:t>
            </a:r>
            <a:r>
              <a:rPr lang="hr-HR" dirty="0" err="1" smtClean="0"/>
              <a:t>duty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care?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duty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care </a:t>
            </a:r>
            <a:r>
              <a:rPr lang="hr-HR" dirty="0" err="1" smtClean="0"/>
              <a:t>breached</a:t>
            </a:r>
            <a:r>
              <a:rPr lang="hr-HR" dirty="0" smtClean="0"/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defendant</a:t>
            </a:r>
            <a:r>
              <a:rPr lang="hr-HR" dirty="0" smtClean="0"/>
              <a:t>’s </a:t>
            </a:r>
            <a:r>
              <a:rPr lang="hr-HR" dirty="0" err="1" smtClean="0"/>
              <a:t>breach</a:t>
            </a:r>
            <a:r>
              <a:rPr lang="hr-HR" dirty="0" smtClean="0"/>
              <a:t> </a:t>
            </a:r>
            <a:r>
              <a:rPr lang="hr-HR" dirty="0" err="1" smtClean="0"/>
              <a:t>cause</a:t>
            </a:r>
            <a:r>
              <a:rPr lang="hr-HR" dirty="0" smtClean="0"/>
              <a:t> or </a:t>
            </a:r>
            <a:r>
              <a:rPr lang="hr-HR" dirty="0" err="1" smtClean="0"/>
              <a:t>materially</a:t>
            </a:r>
            <a:r>
              <a:rPr lang="hr-HR" dirty="0" smtClean="0"/>
              <a:t> </a:t>
            </a:r>
            <a:r>
              <a:rPr lang="hr-HR" dirty="0" err="1" smtClean="0"/>
              <a:t>contribute</a:t>
            </a:r>
            <a:r>
              <a:rPr lang="hr-HR" dirty="0" smtClean="0"/>
              <a:t> to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damage</a:t>
            </a:r>
            <a:r>
              <a:rPr lang="hr-HR" dirty="0" smtClean="0"/>
              <a:t> </a:t>
            </a:r>
            <a:r>
              <a:rPr lang="hr-HR" dirty="0" err="1" smtClean="0"/>
              <a:t>suffered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claimant</a:t>
            </a:r>
            <a:r>
              <a:rPr lang="hr-HR" dirty="0" smtClean="0"/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b="1" dirty="0" err="1" smtClean="0"/>
              <a:t>chain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causation</a:t>
            </a:r>
            <a:r>
              <a:rPr lang="hr-HR" b="1" dirty="0" smtClean="0"/>
              <a:t> </a:t>
            </a:r>
            <a:r>
              <a:rPr lang="hr-HR" dirty="0" err="1" smtClean="0"/>
              <a:t>broken</a:t>
            </a:r>
            <a:r>
              <a:rPr lang="hr-HR" dirty="0" smtClean="0"/>
              <a:t> at </a:t>
            </a:r>
            <a:r>
              <a:rPr lang="hr-HR" dirty="0" err="1" smtClean="0"/>
              <a:t>any</a:t>
            </a:r>
            <a:r>
              <a:rPr lang="hr-HR" dirty="0" smtClean="0"/>
              <a:t> time?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harm</a:t>
            </a:r>
            <a:r>
              <a:rPr lang="hr-HR" dirty="0" smtClean="0"/>
              <a:t> </a:t>
            </a:r>
            <a:r>
              <a:rPr lang="hr-HR" dirty="0" err="1" smtClean="0"/>
              <a:t>suffered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claimant</a:t>
            </a:r>
            <a:r>
              <a:rPr lang="hr-HR" dirty="0" smtClean="0"/>
              <a:t> </a:t>
            </a:r>
            <a:r>
              <a:rPr lang="hr-HR" dirty="0" err="1" smtClean="0"/>
              <a:t>happen</a:t>
            </a:r>
            <a:r>
              <a:rPr lang="hr-HR" dirty="0" smtClean="0"/>
              <a:t> </a:t>
            </a:r>
            <a:r>
              <a:rPr lang="hr-HR" dirty="0" err="1" smtClean="0"/>
              <a:t>anyway</a:t>
            </a:r>
            <a:r>
              <a:rPr lang="hr-HR" dirty="0" smtClean="0"/>
              <a:t>?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err="1" smtClean="0"/>
              <a:t>Even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case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clear </a:t>
            </a:r>
            <a:r>
              <a:rPr lang="hr-HR" dirty="0" err="1" smtClean="0"/>
              <a:t>chain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causation</a:t>
            </a:r>
            <a:r>
              <a:rPr lang="hr-HR" dirty="0" smtClean="0"/>
              <a:t>,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b="1" dirty="0" err="1" smtClean="0"/>
              <a:t>damage</a:t>
            </a:r>
            <a:r>
              <a:rPr lang="hr-HR" dirty="0" smtClean="0"/>
              <a:t> </a:t>
            </a:r>
            <a:r>
              <a:rPr lang="hr-HR" dirty="0" err="1" smtClean="0"/>
              <a:t>too</a:t>
            </a:r>
            <a:r>
              <a:rPr lang="hr-HR" dirty="0" smtClean="0"/>
              <a:t> </a:t>
            </a:r>
            <a:r>
              <a:rPr lang="hr-HR" b="1" dirty="0" err="1" smtClean="0"/>
              <a:t>remote</a:t>
            </a:r>
            <a:r>
              <a:rPr lang="hr-HR" dirty="0" smtClean="0"/>
              <a:t> (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reasonably</a:t>
            </a:r>
            <a:r>
              <a:rPr lang="hr-HR" dirty="0" smtClean="0"/>
              <a:t> </a:t>
            </a:r>
            <a:r>
              <a:rPr lang="hr-HR" dirty="0" err="1" smtClean="0"/>
              <a:t>foreseeable</a:t>
            </a:r>
            <a:r>
              <a:rPr lang="hr-HR" dirty="0" smtClean="0"/>
              <a:t>)?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Tortious liability</a:t>
            </a:r>
            <a:endParaRPr lang="en-US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err="1" smtClean="0"/>
              <a:t>Liablity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legal </a:t>
            </a:r>
            <a:r>
              <a:rPr lang="hr-HR" dirty="0" err="1" smtClean="0"/>
              <a:t>responsability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= </a:t>
            </a:r>
            <a:r>
              <a:rPr lang="hr-HR" dirty="0" err="1" smtClean="0"/>
              <a:t>occupier</a:t>
            </a:r>
            <a:r>
              <a:rPr lang="hr-HR" dirty="0" smtClean="0"/>
              <a:t>’s </a:t>
            </a:r>
            <a:r>
              <a:rPr lang="hr-HR" dirty="0" err="1" smtClean="0"/>
              <a:t>liability</a:t>
            </a:r>
            <a:r>
              <a:rPr lang="hr-HR" dirty="0" smtClean="0"/>
              <a:t> = </a:t>
            </a:r>
            <a:r>
              <a:rPr lang="hr-HR" dirty="0" err="1" smtClean="0"/>
              <a:t>responsability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who </a:t>
            </a:r>
            <a:r>
              <a:rPr lang="hr-HR" dirty="0" err="1" smtClean="0"/>
              <a:t>occupy</a:t>
            </a:r>
            <a:r>
              <a:rPr lang="hr-HR" dirty="0" smtClean="0"/>
              <a:t> (</a:t>
            </a:r>
            <a:r>
              <a:rPr lang="hr-HR" dirty="0" err="1" smtClean="0"/>
              <a:t>ownership</a:t>
            </a:r>
            <a:r>
              <a:rPr lang="hr-HR" dirty="0" smtClean="0"/>
              <a:t> or </a:t>
            </a:r>
            <a:r>
              <a:rPr lang="hr-HR" dirty="0" err="1" smtClean="0"/>
              <a:t>lease</a:t>
            </a:r>
            <a:r>
              <a:rPr lang="hr-HR" dirty="0" smtClean="0"/>
              <a:t>) real </a:t>
            </a:r>
            <a:r>
              <a:rPr lang="hr-HR" dirty="0" err="1" smtClean="0"/>
              <a:t>property</a:t>
            </a:r>
            <a:r>
              <a:rPr lang="hr-HR" dirty="0" smtClean="0"/>
              <a:t> to </a:t>
            </a:r>
            <a:r>
              <a:rPr lang="hr-HR" dirty="0" err="1" smtClean="0"/>
              <a:t>people</a:t>
            </a:r>
            <a:r>
              <a:rPr lang="hr-HR" dirty="0" smtClean="0"/>
              <a:t> who </a:t>
            </a:r>
            <a:r>
              <a:rPr lang="hr-HR" dirty="0" err="1" smtClean="0"/>
              <a:t>visit</a:t>
            </a:r>
            <a:r>
              <a:rPr lang="hr-HR" dirty="0" smtClean="0"/>
              <a:t> or </a:t>
            </a:r>
            <a:r>
              <a:rPr lang="hr-HR" dirty="0" err="1" smtClean="0"/>
              <a:t>trespass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smtClean="0"/>
              <a:t>= </a:t>
            </a:r>
            <a:r>
              <a:rPr lang="hr-HR" dirty="0" err="1" smtClean="0"/>
              <a:t>product</a:t>
            </a:r>
            <a:r>
              <a:rPr lang="hr-HR" dirty="0" smtClean="0"/>
              <a:t> </a:t>
            </a:r>
            <a:r>
              <a:rPr lang="hr-HR" dirty="0" err="1" smtClean="0"/>
              <a:t>liability</a:t>
            </a:r>
            <a:r>
              <a:rPr lang="hr-HR" dirty="0" smtClean="0"/>
              <a:t> = </a:t>
            </a:r>
            <a:r>
              <a:rPr lang="hr-HR" dirty="0" err="1" smtClean="0"/>
              <a:t>responsability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those</a:t>
            </a:r>
            <a:r>
              <a:rPr lang="hr-HR" dirty="0" smtClean="0"/>
              <a:t> who </a:t>
            </a:r>
            <a:r>
              <a:rPr lang="hr-HR" dirty="0" err="1" smtClean="0"/>
              <a:t>manufacture</a:t>
            </a:r>
            <a:r>
              <a:rPr lang="hr-HR" dirty="0" smtClean="0"/>
              <a:t> a </a:t>
            </a:r>
            <a:r>
              <a:rPr lang="hr-HR" dirty="0" err="1" smtClean="0"/>
              <a:t>product</a:t>
            </a:r>
            <a:r>
              <a:rPr lang="hr-HR" dirty="0" smtClean="0"/>
              <a:t> for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injuries</a:t>
            </a:r>
            <a:r>
              <a:rPr lang="hr-HR" dirty="0" smtClean="0"/>
              <a:t> </a:t>
            </a:r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product</a:t>
            </a:r>
            <a:r>
              <a:rPr lang="hr-HR" dirty="0" smtClean="0"/>
              <a:t> </a:t>
            </a:r>
            <a:r>
              <a:rPr lang="hr-HR" dirty="0" err="1" smtClean="0"/>
              <a:t>causes</a:t>
            </a:r>
            <a:endParaRPr lang="hr-HR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r>
              <a:rPr lang="hr-HR" dirty="0" err="1" smtClean="0"/>
              <a:t>manufacturing</a:t>
            </a:r>
            <a:r>
              <a:rPr lang="hr-HR" dirty="0" smtClean="0"/>
              <a:t> </a:t>
            </a:r>
            <a:r>
              <a:rPr lang="hr-HR" dirty="0" err="1" smtClean="0"/>
              <a:t>defect</a:t>
            </a:r>
            <a:endParaRPr lang="hr-HR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r>
              <a:rPr lang="hr-HR" dirty="0" err="1" smtClean="0"/>
              <a:t>design</a:t>
            </a:r>
            <a:r>
              <a:rPr lang="hr-HR" dirty="0" smtClean="0"/>
              <a:t> </a:t>
            </a:r>
            <a:r>
              <a:rPr lang="hr-HR" dirty="0" err="1" smtClean="0"/>
              <a:t>defect</a:t>
            </a:r>
            <a:endParaRPr lang="hr-HR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AutoNum type="alphaLcParenR"/>
              <a:defRPr/>
            </a:pPr>
            <a:r>
              <a:rPr lang="hr-HR" dirty="0" err="1" smtClean="0"/>
              <a:t>duty</a:t>
            </a:r>
            <a:r>
              <a:rPr lang="hr-HR" dirty="0" smtClean="0"/>
              <a:t> to </a:t>
            </a:r>
            <a:r>
              <a:rPr lang="hr-HR" dirty="0" err="1" smtClean="0"/>
              <a:t>warn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Secondary</a:t>
            </a:r>
            <a:r>
              <a:rPr lang="hr-HR" dirty="0" smtClean="0"/>
              <a:t> </a:t>
            </a:r>
            <a:r>
              <a:rPr lang="hr-HR" dirty="0" err="1" smtClean="0"/>
              <a:t>liability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Strict</a:t>
            </a:r>
            <a:r>
              <a:rPr lang="hr-HR" dirty="0" smtClean="0"/>
              <a:t> </a:t>
            </a:r>
            <a:r>
              <a:rPr lang="hr-HR" dirty="0" err="1" smtClean="0"/>
              <a:t>liability</a:t>
            </a:r>
            <a:endParaRPr lang="en-US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legal </a:t>
            </a:r>
            <a:r>
              <a:rPr lang="hr-HR" dirty="0" err="1" smtClean="0"/>
              <a:t>responsibility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a </a:t>
            </a:r>
            <a:r>
              <a:rPr lang="hr-HR" dirty="0" err="1" smtClean="0"/>
              <a:t>part</a:t>
            </a:r>
            <a:r>
              <a:rPr lang="en-US" dirty="0" smtClean="0"/>
              <a:t>y</a:t>
            </a:r>
            <a:r>
              <a:rPr lang="hr-HR" dirty="0" smtClean="0"/>
              <a:t> for </a:t>
            </a:r>
            <a:r>
              <a:rPr lang="hr-HR" dirty="0" err="1" smtClean="0"/>
              <a:t>acts</a:t>
            </a:r>
            <a:r>
              <a:rPr lang="hr-HR" dirty="0" smtClean="0"/>
              <a:t> </a:t>
            </a:r>
            <a:r>
              <a:rPr lang="hr-HR" dirty="0" err="1" smtClean="0"/>
              <a:t>carried</a:t>
            </a:r>
            <a:r>
              <a:rPr lang="hr-HR" dirty="0" smtClean="0"/>
              <a:t> </a:t>
            </a:r>
            <a:r>
              <a:rPr lang="hr-HR" dirty="0" err="1" smtClean="0"/>
              <a:t>out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another</a:t>
            </a:r>
            <a:r>
              <a:rPr lang="hr-HR" dirty="0" smtClean="0"/>
              <a:t> </a:t>
            </a:r>
            <a:r>
              <a:rPr lang="hr-HR" dirty="0" err="1" smtClean="0"/>
              <a:t>party</a:t>
            </a:r>
            <a:endParaRPr lang="hr-HR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i="1" dirty="0" err="1" smtClean="0"/>
              <a:t>vicarious</a:t>
            </a:r>
            <a:r>
              <a:rPr lang="hr-HR" i="1" dirty="0" smtClean="0"/>
              <a:t> </a:t>
            </a:r>
            <a:r>
              <a:rPr lang="hr-HR" i="1" dirty="0" err="1" smtClean="0"/>
              <a:t>liability</a:t>
            </a:r>
            <a:endParaRPr lang="hr-HR" i="1" dirty="0" smtClean="0"/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i="1" dirty="0" err="1" smtClean="0"/>
              <a:t>contributory</a:t>
            </a:r>
            <a:r>
              <a:rPr lang="hr-HR" i="1" dirty="0" smtClean="0"/>
              <a:t> </a:t>
            </a:r>
            <a:r>
              <a:rPr lang="hr-HR" i="1" dirty="0" err="1" smtClean="0"/>
              <a:t>liability</a:t>
            </a:r>
            <a:endParaRPr lang="en-US" i="1" dirty="0"/>
          </a:p>
        </p:txBody>
      </p:sp>
      <p:sp>
        <p:nvSpPr>
          <p:cNvPr id="23558" name="Rezervirano mjesto sadržaja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hr-HR" altLang="sr-Latn-RS" smtClean="0"/>
              <a:t>responsability of a party without a finding of fault (negligence or intent)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applies to situations which are inherently dangerous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f.e. owner of a tiger centre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24579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vicarious liability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the responsability of a superior for the acts of their subordinate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f.e. employer’s liability, principal’s liability (f.e. car), parental liability</a:t>
            </a:r>
          </a:p>
          <a:p>
            <a:pPr eaLnBrk="1" hangingPunct="1"/>
            <a:r>
              <a:rPr lang="hr-HR" altLang="sr-Latn-RS" smtClean="0"/>
              <a:t> contributory liability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responsability on the part of someone who is not directly </a:t>
            </a:r>
            <a:r>
              <a:rPr lang="hr-HR" altLang="sr-Latn-RS" u="sng" smtClean="0"/>
              <a:t>infringing</a:t>
            </a:r>
            <a:r>
              <a:rPr lang="hr-HR" altLang="sr-Latn-RS" smtClean="0"/>
              <a:t>, but contributing to th</a:t>
            </a:r>
            <a:r>
              <a:rPr lang="en-US" altLang="sr-Latn-RS" smtClean="0"/>
              <a:t>e</a:t>
            </a:r>
            <a:r>
              <a:rPr lang="hr-HR" altLang="sr-Latn-RS" smtClean="0"/>
              <a:t> act</a:t>
            </a:r>
          </a:p>
          <a:p>
            <a:pPr eaLnBrk="1" hangingPunct="1">
              <a:buFontTx/>
              <a:buChar char="-"/>
            </a:pPr>
            <a:r>
              <a:rPr lang="hr-HR" altLang="sr-Latn-RS" smtClean="0"/>
              <a:t>f.e. material contributions</a:t>
            </a:r>
            <a:r>
              <a:rPr lang="en-US" altLang="sr-Latn-RS" smtClean="0"/>
              <a:t> </a:t>
            </a:r>
            <a:r>
              <a:rPr lang="hr-HR" altLang="sr-Latn-RS" smtClean="0"/>
              <a:t>(enabling), knowledge of the act</a:t>
            </a:r>
            <a:endParaRPr lang="en-US" altLang="sr-Latn-RS" smtClean="0"/>
          </a:p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7173" name="Content Placeholder 4" descr="tabloid-libel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2550" y="2457450"/>
            <a:ext cx="2857500" cy="3467100"/>
          </a:xfrm>
        </p:spPr>
      </p:pic>
      <p:pic>
        <p:nvPicPr>
          <p:cNvPr id="7174" name="Content Placeholder 5" descr="medical_negligence.jpg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492375"/>
            <a:ext cx="3600450" cy="324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mtClean="0"/>
              <a:t>Vocabulary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altLang="sr-Latn-RS" smtClean="0"/>
              <a:t>assault</a:t>
            </a:r>
          </a:p>
          <a:p>
            <a:r>
              <a:rPr lang="hr-HR" altLang="sr-Latn-RS" smtClean="0"/>
              <a:t>battery</a:t>
            </a:r>
          </a:p>
          <a:p>
            <a:r>
              <a:rPr lang="hr-HR" altLang="sr-Latn-RS" smtClean="0"/>
              <a:t>defamation</a:t>
            </a:r>
          </a:p>
          <a:p>
            <a:r>
              <a:rPr lang="hr-HR" altLang="sr-Latn-RS" smtClean="0"/>
              <a:t>grounds</a:t>
            </a:r>
          </a:p>
          <a:p>
            <a:r>
              <a:rPr lang="hr-HR" altLang="sr-Latn-RS" smtClean="0"/>
              <a:t>libel</a:t>
            </a:r>
          </a:p>
          <a:p>
            <a:r>
              <a:rPr lang="hr-HR" altLang="sr-Latn-RS" smtClean="0"/>
              <a:t>negligence</a:t>
            </a:r>
          </a:p>
          <a:p>
            <a:r>
              <a:rPr lang="hr-HR" altLang="sr-Latn-RS" smtClean="0"/>
              <a:t>nuisance</a:t>
            </a:r>
          </a:p>
          <a:p>
            <a:r>
              <a:rPr lang="hr-HR" altLang="sr-Latn-RS" smtClean="0"/>
              <a:t>slander</a:t>
            </a:r>
          </a:p>
          <a:p>
            <a:r>
              <a:rPr lang="hr-HR" altLang="sr-Latn-RS" smtClean="0"/>
              <a:t>tort</a:t>
            </a:r>
          </a:p>
          <a:p>
            <a:r>
              <a:rPr lang="hr-HR" altLang="sr-Latn-RS" smtClean="0"/>
              <a:t>trespass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r>
              <a:rPr lang="hr-HR" altLang="sr-Latn-RS" smtClean="0"/>
              <a:t>business torts</a:t>
            </a:r>
          </a:p>
          <a:p>
            <a:r>
              <a:rPr lang="hr-HR" altLang="sr-Latn-RS" smtClean="0"/>
              <a:t>civil wrong</a:t>
            </a:r>
          </a:p>
          <a:p>
            <a:r>
              <a:rPr lang="hr-HR" altLang="sr-Latn-RS" smtClean="0"/>
              <a:t>clinical negligence</a:t>
            </a:r>
          </a:p>
          <a:p>
            <a:r>
              <a:rPr lang="hr-HR" altLang="sr-Latn-RS" smtClean="0"/>
              <a:t>compensatory damages</a:t>
            </a:r>
          </a:p>
          <a:p>
            <a:r>
              <a:rPr lang="hr-HR" altLang="sr-Latn-RS" smtClean="0"/>
              <a:t>confidential information</a:t>
            </a:r>
          </a:p>
          <a:p>
            <a:r>
              <a:rPr lang="hr-HR" altLang="sr-Latn-RS" smtClean="0"/>
              <a:t>contractual interference</a:t>
            </a:r>
          </a:p>
          <a:p>
            <a:r>
              <a:rPr lang="hr-HR" altLang="sr-Latn-RS" smtClean="0"/>
              <a:t>contributory liability</a:t>
            </a:r>
          </a:p>
          <a:p>
            <a:r>
              <a:rPr lang="hr-HR" altLang="sr-Latn-RS" smtClean="0"/>
              <a:t>false advertising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hr-HR" altLang="sr-Latn-RS" smtClean="0"/>
              <a:t>false imprisonment</a:t>
            </a:r>
          </a:p>
          <a:p>
            <a:r>
              <a:rPr lang="hr-HR" altLang="sr-Latn-RS" smtClean="0"/>
              <a:t>fraudulant misrepresentation</a:t>
            </a:r>
          </a:p>
          <a:p>
            <a:r>
              <a:rPr lang="hr-HR" altLang="sr-Latn-RS" smtClean="0"/>
              <a:t>innocent misrepresentation</a:t>
            </a:r>
          </a:p>
          <a:p>
            <a:r>
              <a:rPr lang="hr-HR" altLang="sr-Latn-RS" smtClean="0"/>
              <a:t>intentional torts</a:t>
            </a:r>
          </a:p>
          <a:p>
            <a:r>
              <a:rPr lang="hr-HR" altLang="sr-Latn-RS" smtClean="0"/>
              <a:t>medical negligence</a:t>
            </a:r>
          </a:p>
          <a:p>
            <a:r>
              <a:rPr lang="hr-HR" altLang="sr-Latn-RS" smtClean="0"/>
              <a:t>negligence torts</a:t>
            </a:r>
          </a:p>
          <a:p>
            <a:r>
              <a:rPr lang="hr-HR" altLang="sr-Latn-RS" smtClean="0"/>
              <a:t>negligent misrepresentation</a:t>
            </a:r>
          </a:p>
          <a:p>
            <a:r>
              <a:rPr lang="hr-HR" altLang="sr-Latn-RS" smtClean="0"/>
              <a:t>occupier’s liability</a:t>
            </a:r>
          </a:p>
          <a:p>
            <a:endParaRPr lang="hr-HR" altLang="sr-Latn-R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675" cy="4572000"/>
          </a:xfrm>
        </p:spPr>
        <p:txBody>
          <a:bodyPr/>
          <a:lstStyle/>
          <a:p>
            <a:pPr>
              <a:defRPr/>
            </a:pPr>
            <a:r>
              <a:rPr lang="hr-HR" sz="2800" dirty="0" smtClean="0"/>
              <a:t>personal </a:t>
            </a:r>
            <a:r>
              <a:rPr lang="hr-HR" sz="2800" dirty="0" err="1" smtClean="0"/>
              <a:t>injuries</a:t>
            </a:r>
            <a:endParaRPr lang="hr-HR" sz="2800" dirty="0" smtClean="0"/>
          </a:p>
          <a:p>
            <a:pPr>
              <a:defRPr/>
            </a:pPr>
            <a:r>
              <a:rPr lang="hr-HR" sz="2800" dirty="0" smtClean="0"/>
              <a:t>personal </a:t>
            </a:r>
            <a:r>
              <a:rPr lang="hr-HR" sz="2800" dirty="0" err="1" smtClean="0"/>
              <a:t>property</a:t>
            </a:r>
            <a:endParaRPr lang="hr-HR" sz="2800" dirty="0" smtClean="0"/>
          </a:p>
          <a:p>
            <a:pPr>
              <a:defRPr/>
            </a:pPr>
            <a:r>
              <a:rPr lang="hr-HR" sz="2800" dirty="0" err="1" smtClean="0"/>
              <a:t>possessory</a:t>
            </a:r>
            <a:r>
              <a:rPr lang="hr-HR" sz="2800" dirty="0" smtClean="0"/>
              <a:t> </a:t>
            </a:r>
            <a:r>
              <a:rPr lang="hr-HR" sz="2800" dirty="0" err="1" smtClean="0"/>
              <a:t>rights</a:t>
            </a:r>
            <a:endParaRPr lang="hr-HR" sz="2800" dirty="0" smtClean="0"/>
          </a:p>
          <a:p>
            <a:pPr>
              <a:defRPr/>
            </a:pPr>
            <a:r>
              <a:rPr lang="hr-HR" sz="2800" dirty="0" err="1" smtClean="0"/>
              <a:t>product</a:t>
            </a:r>
            <a:r>
              <a:rPr lang="hr-HR" sz="2800" dirty="0" smtClean="0"/>
              <a:t> </a:t>
            </a:r>
            <a:r>
              <a:rPr lang="hr-HR" sz="2800" dirty="0" err="1" smtClean="0"/>
              <a:t>liability</a:t>
            </a:r>
            <a:endParaRPr lang="hr-HR" dirty="0" smtClean="0"/>
          </a:p>
          <a:p>
            <a:pPr>
              <a:defRPr/>
            </a:pPr>
            <a:r>
              <a:rPr lang="hr-HR" dirty="0" err="1"/>
              <a:t>p</a:t>
            </a:r>
            <a:r>
              <a:rPr lang="hr-HR" dirty="0" err="1" smtClean="0"/>
              <a:t>unitive</a:t>
            </a:r>
            <a:r>
              <a:rPr lang="hr-HR" dirty="0" smtClean="0"/>
              <a:t> </a:t>
            </a:r>
            <a:r>
              <a:rPr lang="hr-HR" dirty="0" err="1" smtClean="0"/>
              <a:t>damages</a:t>
            </a:r>
            <a:endParaRPr lang="hr-HR" dirty="0" smtClean="0"/>
          </a:p>
          <a:p>
            <a:pPr>
              <a:defRPr/>
            </a:pPr>
            <a:r>
              <a:rPr lang="hr-HR" dirty="0" err="1"/>
              <a:t>r</a:t>
            </a:r>
            <a:r>
              <a:rPr lang="hr-HR" dirty="0" err="1" smtClean="0"/>
              <a:t>eal</a:t>
            </a:r>
            <a:r>
              <a:rPr lang="hr-HR" dirty="0" smtClean="0"/>
              <a:t> </a:t>
            </a:r>
            <a:r>
              <a:rPr lang="hr-HR" dirty="0" err="1" smtClean="0"/>
              <a:t>property</a:t>
            </a:r>
            <a:endParaRPr lang="hr-HR" dirty="0" smtClean="0"/>
          </a:p>
          <a:p>
            <a:pPr>
              <a:defRPr/>
            </a:pPr>
            <a:r>
              <a:rPr lang="hr-HR" dirty="0" err="1"/>
              <a:t>r</a:t>
            </a:r>
            <a:r>
              <a:rPr lang="hr-HR" dirty="0" err="1" smtClean="0"/>
              <a:t>easonable</a:t>
            </a:r>
            <a:r>
              <a:rPr lang="hr-HR" dirty="0" smtClean="0"/>
              <a:t> </a:t>
            </a:r>
            <a:r>
              <a:rPr lang="hr-HR" dirty="0" err="1" smtClean="0"/>
              <a:t>person</a:t>
            </a:r>
            <a:endParaRPr lang="hr-HR" dirty="0" smtClean="0"/>
          </a:p>
          <a:p>
            <a:pPr>
              <a:defRPr/>
            </a:pPr>
            <a:r>
              <a:rPr lang="hr-HR" dirty="0" err="1"/>
              <a:t>r</a:t>
            </a:r>
            <a:r>
              <a:rPr lang="hr-HR" dirty="0" err="1" smtClean="0"/>
              <a:t>easonably</a:t>
            </a:r>
            <a:r>
              <a:rPr lang="hr-HR" dirty="0" smtClean="0"/>
              <a:t> </a:t>
            </a:r>
            <a:r>
              <a:rPr lang="hr-HR" dirty="0" err="1" smtClean="0"/>
              <a:t>foreseeable</a:t>
            </a:r>
            <a:endParaRPr lang="hr-HR" dirty="0" smtClean="0"/>
          </a:p>
          <a:p>
            <a:pPr>
              <a:defRPr/>
            </a:pPr>
            <a:r>
              <a:rPr lang="hr-HR" dirty="0" err="1"/>
              <a:t>s</a:t>
            </a:r>
            <a:r>
              <a:rPr lang="hr-HR" dirty="0" err="1" smtClean="0"/>
              <a:t>econdary</a:t>
            </a:r>
            <a:r>
              <a:rPr lang="hr-HR" dirty="0" smtClean="0"/>
              <a:t> </a:t>
            </a:r>
            <a:r>
              <a:rPr lang="hr-HR" dirty="0" err="1" smtClean="0"/>
              <a:t>liability</a:t>
            </a:r>
            <a:endParaRPr lang="hr-HR" dirty="0" smtClean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hr-HR" dirty="0" smtClean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675" cy="4572000"/>
          </a:xfrm>
        </p:spPr>
        <p:txBody>
          <a:bodyPr/>
          <a:lstStyle/>
          <a:p>
            <a:r>
              <a:rPr lang="hr-HR" altLang="sr-Latn-RS" smtClean="0"/>
              <a:t>strict liability</a:t>
            </a:r>
          </a:p>
          <a:p>
            <a:r>
              <a:rPr lang="hr-HR" altLang="sr-Latn-RS" smtClean="0"/>
              <a:t>trademark infringement</a:t>
            </a:r>
          </a:p>
          <a:p>
            <a:r>
              <a:rPr lang="hr-HR" altLang="sr-Latn-RS" smtClean="0"/>
              <a:t>trade libel</a:t>
            </a:r>
          </a:p>
          <a:p>
            <a:r>
              <a:rPr lang="hr-HR" altLang="sr-Latn-RS" smtClean="0"/>
              <a:t>trade secrets</a:t>
            </a:r>
          </a:p>
          <a:p>
            <a:r>
              <a:rPr lang="hr-HR" altLang="sr-Latn-RS" smtClean="0"/>
              <a:t>tortious liability</a:t>
            </a:r>
          </a:p>
          <a:p>
            <a:r>
              <a:rPr lang="hr-HR" altLang="sr-Latn-RS" smtClean="0"/>
              <a:t>unfair business practice</a:t>
            </a:r>
          </a:p>
          <a:p>
            <a:r>
              <a:rPr lang="hr-HR" altLang="sr-Latn-RS" smtClean="0"/>
              <a:t>unfair competition</a:t>
            </a:r>
          </a:p>
          <a:p>
            <a:r>
              <a:rPr lang="hr-HR" altLang="sr-Latn-RS" smtClean="0"/>
              <a:t>vicarious liability</a:t>
            </a:r>
          </a:p>
          <a:p>
            <a:r>
              <a:rPr lang="hr-HR" altLang="sr-Latn-RS" smtClean="0"/>
              <a:t>worker’s negligence</a:t>
            </a:r>
          </a:p>
          <a:p>
            <a:endParaRPr lang="hr-HR" altLang="sr-Latn-RS" smtClean="0"/>
          </a:p>
          <a:p>
            <a:endParaRPr lang="hr-HR" altLang="sr-Latn-R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altLang="sr-Latn-RS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altLang="sr-Latn-RS" smtClean="0"/>
              <a:t>to be liable for one’s actions</a:t>
            </a:r>
          </a:p>
          <a:p>
            <a:r>
              <a:rPr lang="hr-HR" altLang="sr-Latn-RS" smtClean="0"/>
              <a:t>to breach chain of causation</a:t>
            </a:r>
          </a:p>
          <a:p>
            <a:r>
              <a:rPr lang="hr-HR" altLang="sr-Latn-RS" smtClean="0"/>
              <a:t>to breach duty of care</a:t>
            </a:r>
          </a:p>
          <a:p>
            <a:r>
              <a:rPr lang="hr-HR" altLang="sr-Latn-RS" smtClean="0"/>
              <a:t>to bring an action against somebody</a:t>
            </a:r>
          </a:p>
          <a:p>
            <a:r>
              <a:rPr lang="hr-HR" altLang="sr-Latn-RS" smtClean="0"/>
              <a:t>to file a claim against somebody</a:t>
            </a:r>
          </a:p>
          <a:p>
            <a:r>
              <a:rPr lang="hr-HR" altLang="sr-Latn-RS" smtClean="0"/>
              <a:t>to owe duty of care</a:t>
            </a:r>
          </a:p>
          <a:p>
            <a:r>
              <a:rPr lang="hr-HR" altLang="sr-Latn-RS" smtClean="0"/>
              <a:t>to start proceedings against somebody</a:t>
            </a:r>
          </a:p>
          <a:p>
            <a:r>
              <a:rPr lang="hr-HR" altLang="sr-Latn-RS" smtClean="0"/>
              <a:t>to sue somebody for something</a:t>
            </a:r>
          </a:p>
          <a:p>
            <a:endParaRPr lang="hr-HR" altLang="sr-Latn-R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Thank you!</a:t>
            </a:r>
            <a:endParaRPr lang="en-U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8197" name="Content Placeholder 4" descr="jail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944813"/>
            <a:ext cx="3733800" cy="2492375"/>
          </a:xfrm>
        </p:spPr>
      </p:pic>
      <p:pic>
        <p:nvPicPr>
          <p:cNvPr id="8198" name="Content Placeholder 5" descr="trespass.jpg"/>
          <p:cNvPicPr>
            <a:picLocks noGrp="1" noChangeAspect="1"/>
          </p:cNvPicPr>
          <p:nvPr>
            <p:ph sz="half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2113" y="2843213"/>
            <a:ext cx="2695575" cy="2695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Tort = a civil wrong</a:t>
            </a:r>
            <a:endParaRPr lang="en-US" altLang="sr-Latn-RS" smtClean="0"/>
          </a:p>
        </p:txBody>
      </p:sp>
      <p:sp>
        <p:nvSpPr>
          <p:cNvPr id="9219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A harmful </a:t>
            </a:r>
            <a:r>
              <a:rPr lang="hr-HR" altLang="sr-Latn-RS" b="1" smtClean="0"/>
              <a:t>action</a:t>
            </a:r>
            <a:r>
              <a:rPr lang="hr-HR" altLang="sr-Latn-RS" smtClean="0"/>
              <a:t> or </a:t>
            </a:r>
            <a:r>
              <a:rPr lang="hr-HR" altLang="sr-Latn-RS" b="1" smtClean="0"/>
              <a:t>inaction</a:t>
            </a:r>
            <a:r>
              <a:rPr lang="hr-HR" altLang="sr-Latn-RS" smtClean="0"/>
              <a:t> that causes harm or damage to another person</a:t>
            </a:r>
          </a:p>
          <a:p>
            <a:pPr eaLnBrk="1" hangingPunct="1"/>
            <a:endParaRPr lang="hr-HR" altLang="sr-Latn-RS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r-HR" altLang="sr-Latn-RS" sz="3200" smtClean="0"/>
              <a:t>DUTY OF CARE              BREACH             TORT </a:t>
            </a:r>
            <a:endParaRPr lang="en-US" altLang="sr-Latn-RS" sz="3200" smtClean="0"/>
          </a:p>
          <a:p>
            <a:pPr eaLnBrk="1" hangingPunct="1"/>
            <a:endParaRPr lang="en-US" altLang="sr-Latn-RS" smtClean="0"/>
          </a:p>
        </p:txBody>
      </p:sp>
      <p:sp>
        <p:nvSpPr>
          <p:cNvPr id="4" name="Strelica udesno 3"/>
          <p:cNvSpPr/>
          <p:nvPr/>
        </p:nvSpPr>
        <p:spPr>
          <a:xfrm>
            <a:off x="3851275" y="2781300"/>
            <a:ext cx="979488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elica udesno 4"/>
          <p:cNvSpPr/>
          <p:nvPr/>
        </p:nvSpPr>
        <p:spPr>
          <a:xfrm>
            <a:off x="6372225" y="27813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Duty of care</a:t>
            </a:r>
            <a:endParaRPr lang="en-US" altLang="sr-Latn-RS" smtClean="0"/>
          </a:p>
        </p:txBody>
      </p:sp>
      <p:sp>
        <p:nvSpPr>
          <p:cNvPr id="1024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b="1" smtClean="0"/>
              <a:t>to owe duty of care </a:t>
            </a:r>
            <a:r>
              <a:rPr lang="hr-HR" altLang="sr-Latn-RS" b="1" u="sng" smtClean="0"/>
              <a:t>to</a:t>
            </a:r>
            <a:r>
              <a:rPr lang="hr-HR" altLang="sr-Latn-RS" b="1" smtClean="0"/>
              <a:t> smb.</a:t>
            </a:r>
            <a:r>
              <a:rPr lang="hr-HR" altLang="sr-Latn-RS" smtClean="0"/>
              <a:t>– to make sure one’s conduct doesn’t harm anyone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smtClean="0"/>
          </a:p>
          <a:p>
            <a:pPr eaLnBrk="1" hangingPunct="1"/>
            <a:r>
              <a:rPr lang="hr-HR" altLang="sr-Latn-RS" b="1" smtClean="0"/>
              <a:t>to be liable </a:t>
            </a:r>
            <a:r>
              <a:rPr lang="hr-HR" altLang="sr-Latn-RS" b="1" u="sng" smtClean="0"/>
              <a:t>for</a:t>
            </a:r>
            <a:r>
              <a:rPr lang="hr-HR" altLang="sr-Latn-RS" b="1" smtClean="0"/>
              <a:t> </a:t>
            </a:r>
            <a:r>
              <a:rPr lang="hr-HR" altLang="sr-Latn-RS" smtClean="0"/>
              <a:t>one’s </a:t>
            </a:r>
            <a:r>
              <a:rPr lang="hr-HR" altLang="sr-Latn-RS" i="1" smtClean="0"/>
              <a:t>actions</a:t>
            </a:r>
            <a:r>
              <a:rPr lang="hr-HR" altLang="sr-Latn-RS" smtClean="0"/>
              <a:t> and </a:t>
            </a:r>
            <a:r>
              <a:rPr lang="hr-HR" altLang="sr-Latn-RS" i="1" smtClean="0"/>
              <a:t>omissions</a:t>
            </a:r>
            <a:r>
              <a:rPr lang="hr-HR" altLang="sr-Latn-RS" smtClean="0"/>
              <a:t>. – </a:t>
            </a:r>
            <a:r>
              <a:rPr lang="hr-HR" altLang="sr-Latn-RS" b="1" smtClean="0"/>
              <a:t>tortious</a:t>
            </a:r>
            <a:r>
              <a:rPr lang="hr-HR" altLang="sr-Latn-RS" smtClean="0"/>
              <a:t> </a:t>
            </a:r>
            <a:r>
              <a:rPr lang="hr-HR" altLang="sr-Latn-RS" b="1" smtClean="0"/>
              <a:t>liability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sr-Latn-RS" b="1" smtClean="0"/>
          </a:p>
          <a:p>
            <a:pPr eaLnBrk="1" hangingPunct="1"/>
            <a:r>
              <a:rPr lang="hr-HR" altLang="sr-Latn-RS" smtClean="0"/>
              <a:t>harm must be </a:t>
            </a:r>
            <a:r>
              <a:rPr lang="hr-HR" altLang="sr-Latn-RS" b="1" smtClean="0"/>
              <a:t>reasonably foreseeable</a:t>
            </a:r>
          </a:p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Breach of duty of care</a:t>
            </a:r>
            <a:endParaRPr lang="en-US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/>
              <a:t>s</a:t>
            </a:r>
            <a:r>
              <a:rPr lang="hr-HR" b="1" dirty="0" smtClean="0"/>
              <a:t>tart </a:t>
            </a:r>
            <a:r>
              <a:rPr lang="hr-HR" b="1" dirty="0" err="1" smtClean="0"/>
              <a:t>proceedings</a:t>
            </a:r>
            <a:r>
              <a:rPr lang="hr-HR" b="1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a civil court for a </a:t>
            </a:r>
            <a:r>
              <a:rPr lang="hr-HR" b="1" dirty="0" err="1" smtClean="0"/>
              <a:t>remedy</a:t>
            </a:r>
            <a:endParaRPr lang="hr-HR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g</a:t>
            </a:r>
            <a:r>
              <a:rPr lang="hr-HR" b="1" dirty="0" err="1" smtClean="0"/>
              <a:t>rounds</a:t>
            </a:r>
            <a:r>
              <a:rPr lang="hr-HR" dirty="0" smtClean="0"/>
              <a:t>: </a:t>
            </a:r>
            <a:r>
              <a:rPr lang="hr-HR" dirty="0" err="1" smtClean="0"/>
              <a:t>breach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duty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care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court </a:t>
            </a:r>
            <a:r>
              <a:rPr lang="hr-HR" b="1" dirty="0" err="1" smtClean="0"/>
              <a:t>awards</a:t>
            </a:r>
            <a:r>
              <a:rPr lang="hr-HR" b="1" dirty="0" smtClean="0"/>
              <a:t> a </a:t>
            </a:r>
            <a:r>
              <a:rPr lang="hr-HR" b="1" dirty="0" err="1" smtClean="0"/>
              <a:t>remedy</a:t>
            </a:r>
            <a:r>
              <a:rPr lang="hr-HR" dirty="0" smtClean="0"/>
              <a:t>: </a:t>
            </a:r>
            <a:r>
              <a:rPr lang="hr-HR" b="1" dirty="0" err="1" smtClean="0"/>
              <a:t>damages</a:t>
            </a:r>
            <a:r>
              <a:rPr lang="hr-HR" b="1" dirty="0" smtClean="0"/>
              <a:t> (</a:t>
            </a:r>
            <a:r>
              <a:rPr lang="hr-HR" b="1" dirty="0" err="1" smtClean="0"/>
              <a:t>compensatory</a:t>
            </a:r>
            <a:r>
              <a:rPr lang="hr-HR" b="1" dirty="0" smtClean="0"/>
              <a:t>, </a:t>
            </a:r>
            <a:r>
              <a:rPr lang="hr-HR" b="1" dirty="0" err="1" smtClean="0"/>
              <a:t>punitive</a:t>
            </a:r>
            <a:r>
              <a:rPr lang="hr-HR" b="1" dirty="0" smtClean="0"/>
              <a:t>) </a:t>
            </a:r>
            <a:r>
              <a:rPr lang="hr-HR" b="1" dirty="0" err="1" smtClean="0"/>
              <a:t>injunction</a:t>
            </a:r>
            <a:endParaRPr lang="en-US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 smtClean="0"/>
              <a:t>county</a:t>
            </a:r>
            <a:r>
              <a:rPr lang="hr-HR" b="1" dirty="0" smtClean="0"/>
              <a:t> court </a:t>
            </a:r>
            <a:r>
              <a:rPr lang="hr-HR" dirty="0" smtClean="0"/>
              <a:t>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court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first instance for civil </a:t>
            </a:r>
            <a:r>
              <a:rPr lang="hr-HR" dirty="0" err="1" smtClean="0"/>
              <a:t>cases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dirty="0" err="1" smtClean="0"/>
              <a:t>tracks</a:t>
            </a:r>
            <a:r>
              <a:rPr lang="hr-HR" dirty="0" smtClean="0"/>
              <a:t>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err="1" smtClean="0"/>
              <a:t>small</a:t>
            </a:r>
            <a:r>
              <a:rPr lang="hr-HR" dirty="0" smtClean="0"/>
              <a:t> </a:t>
            </a:r>
            <a:r>
              <a:rPr lang="hr-HR" dirty="0" err="1" smtClean="0"/>
              <a:t>claims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&lt; 5000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err="1" smtClean="0"/>
              <a:t>fast</a:t>
            </a:r>
            <a:r>
              <a:rPr lang="hr-HR" dirty="0" smtClean="0"/>
              <a:t> </a:t>
            </a:r>
            <a:r>
              <a:rPr lang="hr-HR" dirty="0" err="1" smtClean="0"/>
              <a:t>track</a:t>
            </a:r>
            <a:r>
              <a:rPr lang="hr-HR" dirty="0" smtClean="0"/>
              <a:t> &lt; 15000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err="1" smtClean="0"/>
              <a:t>multi</a:t>
            </a:r>
            <a:r>
              <a:rPr lang="hr-HR" dirty="0" smtClean="0"/>
              <a:t>-</a:t>
            </a:r>
            <a:r>
              <a:rPr lang="hr-HR" dirty="0" err="1" smtClean="0"/>
              <a:t>track</a:t>
            </a:r>
            <a:r>
              <a:rPr lang="hr-HR" dirty="0" smtClean="0"/>
              <a:t> &gt; 15000 or </a:t>
            </a:r>
            <a:r>
              <a:rPr lang="hr-HR" dirty="0" err="1" smtClean="0"/>
              <a:t>injunction</a:t>
            </a:r>
            <a:endParaRPr lang="hr-HR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Vocabulary</a:t>
            </a:r>
            <a:endParaRPr lang="en-US" altLang="sr-Latn-RS" smtClean="0"/>
          </a:p>
        </p:txBody>
      </p:sp>
      <p:sp>
        <p:nvSpPr>
          <p:cNvPr id="12291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hr-HR" altLang="sr-Latn-RS" u="sng" smtClean="0"/>
              <a:t>To sue </a:t>
            </a:r>
            <a:r>
              <a:rPr lang="hr-HR" altLang="sr-Latn-RS" smtClean="0"/>
              <a:t>somebody </a:t>
            </a:r>
            <a:r>
              <a:rPr lang="hr-HR" altLang="sr-Latn-RS" i="1" u="sng" smtClean="0"/>
              <a:t>for</a:t>
            </a:r>
            <a:r>
              <a:rPr lang="hr-HR" altLang="sr-Latn-RS" smtClean="0"/>
              <a:t> something</a:t>
            </a:r>
          </a:p>
          <a:p>
            <a:pPr eaLnBrk="1" hangingPunct="1"/>
            <a:r>
              <a:rPr lang="hr-HR" altLang="sr-Latn-RS" u="sng" smtClean="0"/>
              <a:t>To bring an action </a:t>
            </a:r>
            <a:r>
              <a:rPr lang="hr-HR" altLang="sr-Latn-RS" i="1" u="sng" smtClean="0"/>
              <a:t>against</a:t>
            </a:r>
            <a:r>
              <a:rPr lang="hr-HR" altLang="sr-Latn-RS" u="sng" smtClean="0"/>
              <a:t> </a:t>
            </a:r>
            <a:r>
              <a:rPr lang="hr-HR" altLang="sr-Latn-RS" smtClean="0"/>
              <a:t>somebody</a:t>
            </a:r>
          </a:p>
          <a:p>
            <a:pPr eaLnBrk="1" hangingPunct="1"/>
            <a:r>
              <a:rPr lang="hr-HR" altLang="sr-Latn-RS" u="sng" smtClean="0"/>
              <a:t>To start/bring/institute proceedings </a:t>
            </a:r>
            <a:r>
              <a:rPr lang="hr-HR" altLang="sr-Latn-RS" i="1" u="sng" smtClean="0"/>
              <a:t>against</a:t>
            </a:r>
            <a:r>
              <a:rPr lang="hr-HR" altLang="sr-Latn-RS" smtClean="0"/>
              <a:t> somebody</a:t>
            </a:r>
          </a:p>
          <a:p>
            <a:pPr eaLnBrk="1" hangingPunct="1"/>
            <a:r>
              <a:rPr lang="hr-HR" altLang="sr-Latn-RS" u="sng" smtClean="0"/>
              <a:t>To file a claim </a:t>
            </a:r>
            <a:r>
              <a:rPr lang="hr-HR" altLang="sr-Latn-RS" i="1" u="sng" smtClean="0"/>
              <a:t>against </a:t>
            </a:r>
            <a:r>
              <a:rPr lang="hr-HR" altLang="sr-Latn-RS" smtClean="0"/>
              <a:t>somebody</a:t>
            </a:r>
          </a:p>
          <a:p>
            <a:pPr eaLnBrk="1" hangingPunct="1"/>
            <a:endParaRPr lang="hr-HR" altLang="sr-Latn-RS" smtClean="0"/>
          </a:p>
          <a:p>
            <a:pPr eaLnBrk="1" hangingPunct="1"/>
            <a:endParaRPr lang="en-US" altLang="sr-Latn-RS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433763"/>
            <a:ext cx="3959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Heads of tort</a:t>
            </a:r>
            <a:endParaRPr lang="en-U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Intentional</a:t>
            </a:r>
            <a:r>
              <a:rPr lang="hr-HR" dirty="0" smtClean="0"/>
              <a:t> </a:t>
            </a:r>
            <a:r>
              <a:rPr lang="hr-HR" dirty="0" err="1" smtClean="0"/>
              <a:t>torts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Negligence</a:t>
            </a:r>
            <a:r>
              <a:rPr lang="hr-HR" dirty="0" smtClean="0"/>
              <a:t> </a:t>
            </a:r>
            <a:r>
              <a:rPr lang="hr-HR" dirty="0" err="1" smtClean="0"/>
              <a:t>torts</a:t>
            </a:r>
            <a:endParaRPr lang="en-US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t</a:t>
            </a:r>
            <a:r>
              <a:rPr lang="hr-HR" b="1" dirty="0" err="1" smtClean="0"/>
              <a:t>orts</a:t>
            </a:r>
            <a:r>
              <a:rPr lang="hr-HR" b="1" dirty="0" smtClean="0"/>
              <a:t> </a:t>
            </a:r>
            <a:r>
              <a:rPr lang="hr-HR" b="1" dirty="0" err="1" smtClean="0"/>
              <a:t>against</a:t>
            </a:r>
            <a:r>
              <a:rPr lang="hr-HR" b="1" dirty="0" smtClean="0"/>
              <a:t> </a:t>
            </a:r>
            <a:r>
              <a:rPr lang="hr-HR" b="1" dirty="0" err="1" smtClean="0"/>
              <a:t>property</a:t>
            </a:r>
            <a:endParaRPr lang="hr-HR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nuisance</a:t>
            </a:r>
            <a:endParaRPr lang="hr-HR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trespass</a:t>
            </a:r>
            <a:endParaRPr lang="hr-HR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t</a:t>
            </a:r>
            <a:r>
              <a:rPr lang="hr-HR" b="1" dirty="0" err="1" smtClean="0"/>
              <a:t>orts</a:t>
            </a:r>
            <a:r>
              <a:rPr lang="hr-HR" b="1" dirty="0" smtClean="0"/>
              <a:t> </a:t>
            </a:r>
            <a:r>
              <a:rPr lang="hr-HR" b="1" dirty="0" err="1" smtClean="0"/>
              <a:t>against</a:t>
            </a:r>
            <a:r>
              <a:rPr lang="hr-HR" b="1" dirty="0" smtClean="0"/>
              <a:t> </a:t>
            </a:r>
            <a:r>
              <a:rPr lang="hr-HR" b="1" dirty="0" err="1" smtClean="0"/>
              <a:t>the</a:t>
            </a:r>
            <a:r>
              <a:rPr lang="hr-HR" b="1" dirty="0" smtClean="0"/>
              <a:t> </a:t>
            </a:r>
            <a:r>
              <a:rPr lang="hr-HR" b="1" dirty="0" err="1" smtClean="0"/>
              <a:t>person</a:t>
            </a:r>
            <a:endParaRPr lang="hr-HR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trespass</a:t>
            </a:r>
            <a:r>
              <a:rPr lang="hr-HR" i="1" dirty="0" smtClean="0"/>
              <a:t> to </a:t>
            </a:r>
            <a:r>
              <a:rPr lang="hr-HR" i="1" dirty="0" err="1" smtClean="0"/>
              <a:t>the</a:t>
            </a:r>
            <a:r>
              <a:rPr lang="hr-HR" i="1" dirty="0" smtClean="0"/>
              <a:t> </a:t>
            </a:r>
            <a:r>
              <a:rPr lang="hr-HR" i="1" dirty="0" err="1" smtClean="0"/>
              <a:t>person</a:t>
            </a:r>
            <a:r>
              <a:rPr lang="hr-HR" i="1" dirty="0" smtClean="0"/>
              <a:t> </a:t>
            </a:r>
            <a:r>
              <a:rPr lang="hr-HR" dirty="0" smtClean="0"/>
              <a:t>(</a:t>
            </a:r>
            <a:r>
              <a:rPr lang="hr-HR" dirty="0" err="1" smtClean="0"/>
              <a:t>assault</a:t>
            </a:r>
            <a:r>
              <a:rPr lang="hr-HR" dirty="0" smtClean="0"/>
              <a:t>, </a:t>
            </a:r>
            <a:r>
              <a:rPr lang="hr-HR" dirty="0" err="1" smtClean="0"/>
              <a:t>battery</a:t>
            </a:r>
            <a:r>
              <a:rPr lang="hr-HR" dirty="0" smtClean="0"/>
              <a:t>, </a:t>
            </a:r>
            <a:r>
              <a:rPr lang="hr-HR" dirty="0" err="1" smtClean="0"/>
              <a:t>false</a:t>
            </a:r>
            <a:r>
              <a:rPr lang="hr-HR" dirty="0" smtClean="0"/>
              <a:t> </a:t>
            </a:r>
            <a:r>
              <a:rPr lang="hr-HR" dirty="0" err="1" smtClean="0"/>
              <a:t>imprisonment</a:t>
            </a:r>
            <a:r>
              <a:rPr lang="hr-HR" dirty="0" smtClean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defamation</a:t>
            </a:r>
            <a:r>
              <a:rPr lang="hr-HR" dirty="0" smtClean="0"/>
              <a:t> (</a:t>
            </a:r>
            <a:r>
              <a:rPr lang="hr-HR" dirty="0" err="1" smtClean="0"/>
              <a:t>libel</a:t>
            </a:r>
            <a:r>
              <a:rPr lang="hr-HR" dirty="0" smtClean="0"/>
              <a:t>, </a:t>
            </a:r>
            <a:r>
              <a:rPr lang="hr-HR" dirty="0" err="1" smtClean="0"/>
              <a:t>slander</a:t>
            </a:r>
            <a:r>
              <a:rPr lang="hr-HR" dirty="0" smtClean="0"/>
              <a:t>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b="1" dirty="0" err="1"/>
              <a:t>b</a:t>
            </a:r>
            <a:r>
              <a:rPr lang="hr-HR" b="1" dirty="0" err="1" smtClean="0"/>
              <a:t>usiness</a:t>
            </a:r>
            <a:r>
              <a:rPr lang="hr-HR" b="1" dirty="0" smtClean="0"/>
              <a:t> </a:t>
            </a:r>
            <a:r>
              <a:rPr lang="hr-HR" b="1" dirty="0" err="1" smtClean="0"/>
              <a:t>torts</a:t>
            </a:r>
            <a:endParaRPr lang="hr-HR" b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misrepresentation</a:t>
            </a:r>
            <a:endParaRPr lang="hr-HR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contractual</a:t>
            </a:r>
            <a:r>
              <a:rPr lang="hr-HR" i="1" dirty="0" smtClean="0"/>
              <a:t> </a:t>
            </a:r>
            <a:r>
              <a:rPr lang="hr-HR" i="1" dirty="0" err="1" smtClean="0"/>
              <a:t>interference</a:t>
            </a:r>
            <a:endParaRPr lang="hr-HR" i="1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i="1" dirty="0" err="1" smtClean="0"/>
              <a:t>unfair</a:t>
            </a:r>
            <a:r>
              <a:rPr lang="hr-HR" i="1" dirty="0" smtClean="0"/>
              <a:t> </a:t>
            </a:r>
            <a:r>
              <a:rPr lang="hr-HR" i="1" dirty="0" err="1" smtClean="0"/>
              <a:t>business</a:t>
            </a:r>
            <a:r>
              <a:rPr lang="hr-HR" i="1" dirty="0" smtClean="0"/>
              <a:t> </a:t>
            </a:r>
            <a:r>
              <a:rPr lang="hr-HR" i="1" dirty="0" err="1" smtClean="0"/>
              <a:t>practice</a:t>
            </a:r>
            <a:endParaRPr lang="en-US" i="1" dirty="0"/>
          </a:p>
        </p:txBody>
      </p:sp>
      <p:sp>
        <p:nvSpPr>
          <p:cNvPr id="13318" name="Rezervirano mjesto sadržaja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those which arise out of </a:t>
            </a:r>
            <a:r>
              <a:rPr lang="hr-HR" altLang="sr-Latn-RS" b="1" smtClean="0"/>
              <a:t>negligence</a:t>
            </a:r>
            <a:r>
              <a:rPr lang="hr-HR" altLang="sr-Latn-RS" smtClean="0"/>
              <a:t> (the ommission to do sth which a reasonable person would do, or doing sth a reasonable person would not do</a:t>
            </a:r>
          </a:p>
          <a:p>
            <a:pPr eaLnBrk="1" hangingPunct="1"/>
            <a:endParaRPr lang="en-US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Torts against the property</a:t>
            </a:r>
            <a:endParaRPr lang="en-US" altLang="sr-Latn-RS" smtClean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nuisance</a:t>
            </a:r>
            <a:endParaRPr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dirty="0" err="1" smtClean="0"/>
              <a:t>trespass</a:t>
            </a:r>
            <a:endParaRPr lang="en-US" dirty="0"/>
          </a:p>
        </p:txBody>
      </p:sp>
      <p:sp>
        <p:nvSpPr>
          <p:cNvPr id="14341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interferes with the owners enjoyment of the land or property</a:t>
            </a:r>
            <a:endParaRPr lang="en-US" altLang="sr-Latn-RS" smtClean="0"/>
          </a:p>
        </p:txBody>
      </p:sp>
      <p:sp>
        <p:nvSpPr>
          <p:cNvPr id="14342" name="Rezervirano mjesto sadržaja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eaLnBrk="1" hangingPunct="1"/>
            <a:r>
              <a:rPr lang="hr-HR" altLang="sr-Latn-RS" smtClean="0"/>
              <a:t>to land – wrongful interference with one’s possessory rights in real property</a:t>
            </a:r>
          </a:p>
          <a:p>
            <a:pPr eaLnBrk="1" hangingPunct="1"/>
            <a:r>
              <a:rPr lang="hr-HR" altLang="sr-Latn-RS" smtClean="0"/>
              <a:t>to personal property – intentional interference with the possession of personal property…</a:t>
            </a:r>
            <a:endParaRPr lang="en-US" altLang="sr-Latn-RS" smtClean="0"/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716338"/>
            <a:ext cx="40671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l">
  <a:themeElements>
    <a:clrScheme name="Kapital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l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</TotalTime>
  <Words>881</Words>
  <Application>Microsoft Office PowerPoint</Application>
  <PresentationFormat>On-screen Show (4:3)</PresentationFormat>
  <Paragraphs>176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Franklin Gothic Book</vt:lpstr>
      <vt:lpstr>Perpetua</vt:lpstr>
      <vt:lpstr>Wingdings 2</vt:lpstr>
      <vt:lpstr>Calibri</vt:lpstr>
      <vt:lpstr>Kapital</vt:lpstr>
      <vt:lpstr>Law of Tort</vt:lpstr>
      <vt:lpstr>PowerPoint Presentation</vt:lpstr>
      <vt:lpstr>PowerPoint Presentation</vt:lpstr>
      <vt:lpstr>Tort = a civil wrong</vt:lpstr>
      <vt:lpstr>Duty of care</vt:lpstr>
      <vt:lpstr>Breach of duty of care</vt:lpstr>
      <vt:lpstr>Vocabulary</vt:lpstr>
      <vt:lpstr>Heads of tort</vt:lpstr>
      <vt:lpstr>Torts against the property</vt:lpstr>
      <vt:lpstr>Torts against the person</vt:lpstr>
      <vt:lpstr>PowerPoint Presentation</vt:lpstr>
      <vt:lpstr>Business torts</vt:lpstr>
      <vt:lpstr>PowerPoint Presentation</vt:lpstr>
      <vt:lpstr>PowerPoint Presentation</vt:lpstr>
      <vt:lpstr>Negligence torts</vt:lpstr>
      <vt:lpstr>Establishing negligence</vt:lpstr>
      <vt:lpstr>Tortious liability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Thank you!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of Tort</dc:title>
  <dc:creator>Ivana Lukica</dc:creator>
  <cp:lastModifiedBy>ivana</cp:lastModifiedBy>
  <cp:revision>20</cp:revision>
  <dcterms:created xsi:type="dcterms:W3CDTF">2012-02-20T12:27:31Z</dcterms:created>
  <dcterms:modified xsi:type="dcterms:W3CDTF">2015-03-19T09:15:08Z</dcterms:modified>
</cp:coreProperties>
</file>