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2" r:id="rId4"/>
    <p:sldId id="273" r:id="rId5"/>
    <p:sldId id="257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8AE15-E0B7-4209-B9E1-E1BB60E4A74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9B4013-05AA-4F2D-8F55-94B22B027B69}">
      <dgm:prSet/>
      <dgm:spPr/>
      <dgm:t>
        <a:bodyPr/>
        <a:lstStyle/>
        <a:p>
          <a:pPr rtl="0"/>
          <a:r>
            <a:rPr lang="en-US" smtClean="0"/>
            <a:t>Without these there is no fair trial</a:t>
          </a:r>
          <a:endParaRPr lang="ru-RU"/>
        </a:p>
      </dgm:t>
    </dgm:pt>
    <dgm:pt modelId="{6FBD06EB-227F-4D0F-B15C-F384D8181BED}" type="parTrans" cxnId="{F10F9477-11B8-4959-BEA2-7811DDADBFBE}">
      <dgm:prSet/>
      <dgm:spPr/>
      <dgm:t>
        <a:bodyPr/>
        <a:lstStyle/>
        <a:p>
          <a:endParaRPr lang="ru-RU"/>
        </a:p>
      </dgm:t>
    </dgm:pt>
    <dgm:pt modelId="{4A3C3113-63A6-4C1B-B4F2-AE7544927376}" type="sibTrans" cxnId="{F10F9477-11B8-4959-BEA2-7811DDADBFBE}">
      <dgm:prSet/>
      <dgm:spPr/>
      <dgm:t>
        <a:bodyPr/>
        <a:lstStyle/>
        <a:p>
          <a:endParaRPr lang="ru-RU"/>
        </a:p>
      </dgm:t>
    </dgm:pt>
    <dgm:pt modelId="{320058C5-7A21-41BF-9EEC-56D39FD9DBF6}">
      <dgm:prSet/>
      <dgm:spPr/>
      <dgm:t>
        <a:bodyPr/>
        <a:lstStyle/>
        <a:p>
          <a:pPr rtl="0"/>
          <a:r>
            <a:rPr lang="en-US" smtClean="0"/>
            <a:t>The court exercises its functions wholly autonomously (no hierarchical constraint or subordinated to any other body; no orders or instructions from any source whatsoever)</a:t>
          </a:r>
          <a:endParaRPr lang="ru-RU"/>
        </a:p>
      </dgm:t>
    </dgm:pt>
    <dgm:pt modelId="{B1D445FA-EFB0-4ED0-85FA-7E5D3697B4C0}" type="parTrans" cxnId="{C1FB7B55-BAD3-4481-BC59-1D6B02741749}">
      <dgm:prSet/>
      <dgm:spPr/>
      <dgm:t>
        <a:bodyPr/>
        <a:lstStyle/>
        <a:p>
          <a:endParaRPr lang="ru-RU"/>
        </a:p>
      </dgm:t>
    </dgm:pt>
    <dgm:pt modelId="{923461D9-ECC5-4C47-BC8F-5318C9267F8B}" type="sibTrans" cxnId="{C1FB7B55-BAD3-4481-BC59-1D6B02741749}">
      <dgm:prSet/>
      <dgm:spPr/>
      <dgm:t>
        <a:bodyPr/>
        <a:lstStyle/>
        <a:p>
          <a:endParaRPr lang="ru-RU"/>
        </a:p>
      </dgm:t>
    </dgm:pt>
    <dgm:pt modelId="{D8796A16-FA77-4A26-8772-0013B1191720}">
      <dgm:prSet/>
      <dgm:spPr/>
      <dgm:t>
        <a:bodyPr/>
        <a:lstStyle/>
        <a:p>
          <a:pPr rtl="0"/>
          <a:r>
            <a:rPr lang="en-US" smtClean="0"/>
            <a:t>Guarantees against removal from office</a:t>
          </a:r>
          <a:endParaRPr lang="ru-RU"/>
        </a:p>
      </dgm:t>
    </dgm:pt>
    <dgm:pt modelId="{3FD1D7CA-788B-4710-B5C5-0DABE50D5159}" type="parTrans" cxnId="{C2A04B95-7625-4101-A214-3768FDB3A3C0}">
      <dgm:prSet/>
      <dgm:spPr/>
      <dgm:t>
        <a:bodyPr/>
        <a:lstStyle/>
        <a:p>
          <a:endParaRPr lang="ru-RU"/>
        </a:p>
      </dgm:t>
    </dgm:pt>
    <dgm:pt modelId="{A23B9135-3E1B-48BC-B849-4654B5A25D8D}" type="sibTrans" cxnId="{C2A04B95-7625-4101-A214-3768FDB3A3C0}">
      <dgm:prSet/>
      <dgm:spPr/>
      <dgm:t>
        <a:bodyPr/>
        <a:lstStyle/>
        <a:p>
          <a:endParaRPr lang="ru-RU"/>
        </a:p>
      </dgm:t>
    </dgm:pt>
    <dgm:pt modelId="{1A14E807-6269-46D7-843A-4C3CAD3BAAB2}">
      <dgm:prSet/>
      <dgm:spPr/>
      <dgm:t>
        <a:bodyPr/>
        <a:lstStyle/>
        <a:p>
          <a:pPr rtl="0"/>
          <a:r>
            <a:rPr lang="en-US" smtClean="0"/>
            <a:t>Their receipt of a level of remuneration commensurate with the importance of the functions that they carry out (in simple words, decent salary)</a:t>
          </a:r>
          <a:endParaRPr lang="ru-RU"/>
        </a:p>
      </dgm:t>
    </dgm:pt>
    <dgm:pt modelId="{6A368A82-A434-4028-9CF9-1D5674C35897}" type="parTrans" cxnId="{EAFF2DF4-E1B6-449A-B0AE-78CA9630679F}">
      <dgm:prSet/>
      <dgm:spPr/>
      <dgm:t>
        <a:bodyPr/>
        <a:lstStyle/>
        <a:p>
          <a:endParaRPr lang="ru-RU"/>
        </a:p>
      </dgm:t>
    </dgm:pt>
    <dgm:pt modelId="{B05E7F60-6309-4471-9454-0796BF9E4DC2}" type="sibTrans" cxnId="{EAFF2DF4-E1B6-449A-B0AE-78CA9630679F}">
      <dgm:prSet/>
      <dgm:spPr/>
      <dgm:t>
        <a:bodyPr/>
        <a:lstStyle/>
        <a:p>
          <a:endParaRPr lang="ru-RU"/>
        </a:p>
      </dgm:t>
    </dgm:pt>
    <dgm:pt modelId="{9D41819C-4252-4CC9-A6DE-7AA7F1585DA2}">
      <dgm:prSet/>
      <dgm:spPr/>
      <dgm:t>
        <a:bodyPr/>
        <a:lstStyle/>
        <a:p>
          <a:pPr rtl="0"/>
          <a:r>
            <a:rPr lang="en-US" smtClean="0"/>
            <a:t>Objectivity and the absence of any interest in the outcome of the proceedings and strict application of the rule of law</a:t>
          </a:r>
          <a:endParaRPr lang="ru-RU"/>
        </a:p>
      </dgm:t>
    </dgm:pt>
    <dgm:pt modelId="{3CA94D5C-0A01-487A-A6E7-0425B6BF151B}" type="parTrans" cxnId="{8E0428FD-547C-4DFC-93CA-3D1D84B84F7E}">
      <dgm:prSet/>
      <dgm:spPr/>
      <dgm:t>
        <a:bodyPr/>
        <a:lstStyle/>
        <a:p>
          <a:endParaRPr lang="ru-RU"/>
        </a:p>
      </dgm:t>
    </dgm:pt>
    <dgm:pt modelId="{BEFACFF7-9F4F-457A-85F1-E419A9D878C9}" type="sibTrans" cxnId="{8E0428FD-547C-4DFC-93CA-3D1D84B84F7E}">
      <dgm:prSet/>
      <dgm:spPr/>
      <dgm:t>
        <a:bodyPr/>
        <a:lstStyle/>
        <a:p>
          <a:endParaRPr lang="ru-RU"/>
        </a:p>
      </dgm:t>
    </dgm:pt>
    <dgm:pt modelId="{3A14EA29-A087-4531-AECC-4BE975BAE5F3}">
      <dgm:prSet/>
      <dgm:spPr/>
      <dgm:t>
        <a:bodyPr/>
        <a:lstStyle/>
        <a:p>
          <a:pPr rtl="0"/>
          <a:r>
            <a:rPr lang="en-US" dirty="0" smtClean="0"/>
            <a:t>Composition of the body and the appointment</a:t>
          </a:r>
          <a:endParaRPr lang="ru-RU" dirty="0"/>
        </a:p>
      </dgm:t>
    </dgm:pt>
    <dgm:pt modelId="{B9E9821A-BD3F-4148-B16B-BCB1866179A8}" type="parTrans" cxnId="{2063CAF6-AF5D-4D0A-A945-59DE057BDB48}">
      <dgm:prSet/>
      <dgm:spPr/>
      <dgm:t>
        <a:bodyPr/>
        <a:lstStyle/>
        <a:p>
          <a:endParaRPr lang="ru-RU"/>
        </a:p>
      </dgm:t>
    </dgm:pt>
    <dgm:pt modelId="{D894B3F5-1407-4962-8D2E-EF340AEAE50D}" type="sibTrans" cxnId="{2063CAF6-AF5D-4D0A-A945-59DE057BDB48}">
      <dgm:prSet/>
      <dgm:spPr/>
      <dgm:t>
        <a:bodyPr/>
        <a:lstStyle/>
        <a:p>
          <a:endParaRPr lang="ru-RU"/>
        </a:p>
      </dgm:t>
    </dgm:pt>
    <dgm:pt modelId="{45A53406-1929-4579-BFA0-4B518793C974}">
      <dgm:prSet/>
      <dgm:spPr/>
      <dgm:t>
        <a:bodyPr/>
        <a:lstStyle/>
        <a:p>
          <a:pPr rtl="0"/>
          <a:r>
            <a:rPr lang="en-US" smtClean="0"/>
            <a:t>Length of service and grounds for abstention from voting </a:t>
          </a:r>
          <a:endParaRPr lang="ru-RU"/>
        </a:p>
      </dgm:t>
    </dgm:pt>
    <dgm:pt modelId="{77AE7905-753C-4FCE-A116-CD514847BF44}" type="parTrans" cxnId="{2FE6B75E-315B-40B7-B970-D2BCAEF64EC9}">
      <dgm:prSet/>
      <dgm:spPr/>
      <dgm:t>
        <a:bodyPr/>
        <a:lstStyle/>
        <a:p>
          <a:endParaRPr lang="ru-RU"/>
        </a:p>
      </dgm:t>
    </dgm:pt>
    <dgm:pt modelId="{51B73F7A-7CD0-47AF-B967-BA473378F662}" type="sibTrans" cxnId="{2FE6B75E-315B-40B7-B970-D2BCAEF64EC9}">
      <dgm:prSet/>
      <dgm:spPr/>
      <dgm:t>
        <a:bodyPr/>
        <a:lstStyle/>
        <a:p>
          <a:endParaRPr lang="ru-RU"/>
        </a:p>
      </dgm:t>
    </dgm:pt>
    <dgm:pt modelId="{9D790D4B-F68A-4026-9709-C366F9038B91}">
      <dgm:prSet/>
      <dgm:spPr/>
      <dgm:t>
        <a:bodyPr/>
        <a:lstStyle/>
        <a:p>
          <a:pPr rtl="0"/>
          <a:r>
            <a:rPr lang="en-US" dirty="0" smtClean="0"/>
            <a:t>Dismissals of judges should be determined by </a:t>
          </a:r>
          <a:r>
            <a:rPr lang="en-US" b="1" dirty="0" smtClean="0"/>
            <a:t>express legislative provisions</a:t>
          </a:r>
          <a:endParaRPr lang="ru-RU" dirty="0"/>
        </a:p>
      </dgm:t>
    </dgm:pt>
    <dgm:pt modelId="{A8B7F7FA-D5DE-4D56-BD87-B4591CDE9227}" type="parTrans" cxnId="{01CC9837-92DA-4BC7-86C1-4D96D104DCA3}">
      <dgm:prSet/>
      <dgm:spPr/>
      <dgm:t>
        <a:bodyPr/>
        <a:lstStyle/>
        <a:p>
          <a:endParaRPr lang="ru-RU"/>
        </a:p>
      </dgm:t>
    </dgm:pt>
    <dgm:pt modelId="{690DA997-41AD-4A23-AD62-244CAD1ED78C}" type="sibTrans" cxnId="{01CC9837-92DA-4BC7-86C1-4D96D104DCA3}">
      <dgm:prSet/>
      <dgm:spPr/>
      <dgm:t>
        <a:bodyPr/>
        <a:lstStyle/>
        <a:p>
          <a:endParaRPr lang="ru-RU"/>
        </a:p>
      </dgm:t>
    </dgm:pt>
    <dgm:pt modelId="{715531FB-F384-4EB3-B0EB-8A9D4685905A}" type="pres">
      <dgm:prSet presAssocID="{0D68AE15-E0B7-4209-B9E1-E1BB60E4A7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7E10D8-AFA1-4561-AF6A-34E7992DF6DB}" type="pres">
      <dgm:prSet presAssocID="{E89B4013-05AA-4F2D-8F55-94B22B027B69}" presName="composite" presStyleCnt="0"/>
      <dgm:spPr/>
    </dgm:pt>
    <dgm:pt modelId="{13945156-FFDB-4484-A4D9-2B11BF1D9896}" type="pres">
      <dgm:prSet presAssocID="{E89B4013-05AA-4F2D-8F55-94B22B027B69}" presName="parentText" presStyleLbl="alignNode1" presStyleIdx="0" presStyleCnt="1" custScaleY="1220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022E6-2125-4F31-953B-3586C9D617F5}" type="pres">
      <dgm:prSet presAssocID="{E89B4013-05AA-4F2D-8F55-94B22B027B69}" presName="descendantText" presStyleLbl="alignAcc1" presStyleIdx="0" presStyleCnt="1" custScaleY="216519" custLinFactNeighborX="-229" custLinFactNeighborY="3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63CAF6-AF5D-4D0A-A945-59DE057BDB48}" srcId="{E89B4013-05AA-4F2D-8F55-94B22B027B69}" destId="{3A14EA29-A087-4531-AECC-4BE975BAE5F3}" srcOrd="4" destOrd="0" parTransId="{B9E9821A-BD3F-4148-B16B-BCB1866179A8}" sibTransId="{D894B3F5-1407-4962-8D2E-EF340AEAE50D}"/>
    <dgm:cxn modelId="{52804BD2-1EE9-42D9-B4CA-C8EAD0FF6B70}" type="presOf" srcId="{0D68AE15-E0B7-4209-B9E1-E1BB60E4A74F}" destId="{715531FB-F384-4EB3-B0EB-8A9D4685905A}" srcOrd="0" destOrd="0" presId="urn:microsoft.com/office/officeart/2005/8/layout/chevron2"/>
    <dgm:cxn modelId="{C1FB7B55-BAD3-4481-BC59-1D6B02741749}" srcId="{E89B4013-05AA-4F2D-8F55-94B22B027B69}" destId="{320058C5-7A21-41BF-9EEC-56D39FD9DBF6}" srcOrd="0" destOrd="0" parTransId="{B1D445FA-EFB0-4ED0-85FA-7E5D3697B4C0}" sibTransId="{923461D9-ECC5-4C47-BC8F-5318C9267F8B}"/>
    <dgm:cxn modelId="{8E0428FD-547C-4DFC-93CA-3D1D84B84F7E}" srcId="{E89B4013-05AA-4F2D-8F55-94B22B027B69}" destId="{9D41819C-4252-4CC9-A6DE-7AA7F1585DA2}" srcOrd="3" destOrd="0" parTransId="{3CA94D5C-0A01-487A-A6E7-0425B6BF151B}" sibTransId="{BEFACFF7-9F4F-457A-85F1-E419A9D878C9}"/>
    <dgm:cxn modelId="{01CC9837-92DA-4BC7-86C1-4D96D104DCA3}" srcId="{E89B4013-05AA-4F2D-8F55-94B22B027B69}" destId="{9D790D4B-F68A-4026-9709-C366F9038B91}" srcOrd="6" destOrd="0" parTransId="{A8B7F7FA-D5DE-4D56-BD87-B4591CDE9227}" sibTransId="{690DA997-41AD-4A23-AD62-244CAD1ED78C}"/>
    <dgm:cxn modelId="{9E2257CE-8077-424F-90F9-E9A767523083}" type="presOf" srcId="{E89B4013-05AA-4F2D-8F55-94B22B027B69}" destId="{13945156-FFDB-4484-A4D9-2B11BF1D9896}" srcOrd="0" destOrd="0" presId="urn:microsoft.com/office/officeart/2005/8/layout/chevron2"/>
    <dgm:cxn modelId="{2FE6B75E-315B-40B7-B970-D2BCAEF64EC9}" srcId="{E89B4013-05AA-4F2D-8F55-94B22B027B69}" destId="{45A53406-1929-4579-BFA0-4B518793C974}" srcOrd="5" destOrd="0" parTransId="{77AE7905-753C-4FCE-A116-CD514847BF44}" sibTransId="{51B73F7A-7CD0-47AF-B967-BA473378F662}"/>
    <dgm:cxn modelId="{EEB38C5A-E6F2-4869-97FF-169249B6B4AA}" type="presOf" srcId="{1A14E807-6269-46D7-843A-4C3CAD3BAAB2}" destId="{B29022E6-2125-4F31-953B-3586C9D617F5}" srcOrd="0" destOrd="2" presId="urn:microsoft.com/office/officeart/2005/8/layout/chevron2"/>
    <dgm:cxn modelId="{E71DFD1B-F81B-4C43-95E1-948BD8058432}" type="presOf" srcId="{3A14EA29-A087-4531-AECC-4BE975BAE5F3}" destId="{B29022E6-2125-4F31-953B-3586C9D617F5}" srcOrd="0" destOrd="4" presId="urn:microsoft.com/office/officeart/2005/8/layout/chevron2"/>
    <dgm:cxn modelId="{E378F1D1-63C2-403B-90C7-92E4CDB52183}" type="presOf" srcId="{45A53406-1929-4579-BFA0-4B518793C974}" destId="{B29022E6-2125-4F31-953B-3586C9D617F5}" srcOrd="0" destOrd="5" presId="urn:microsoft.com/office/officeart/2005/8/layout/chevron2"/>
    <dgm:cxn modelId="{F10F9477-11B8-4959-BEA2-7811DDADBFBE}" srcId="{0D68AE15-E0B7-4209-B9E1-E1BB60E4A74F}" destId="{E89B4013-05AA-4F2D-8F55-94B22B027B69}" srcOrd="0" destOrd="0" parTransId="{6FBD06EB-227F-4D0F-B15C-F384D8181BED}" sibTransId="{4A3C3113-63A6-4C1B-B4F2-AE7544927376}"/>
    <dgm:cxn modelId="{301870D4-519F-47DA-86C1-5CBBF53163B8}" type="presOf" srcId="{9D790D4B-F68A-4026-9709-C366F9038B91}" destId="{B29022E6-2125-4F31-953B-3586C9D617F5}" srcOrd="0" destOrd="6" presId="urn:microsoft.com/office/officeart/2005/8/layout/chevron2"/>
    <dgm:cxn modelId="{EAFF2DF4-E1B6-449A-B0AE-78CA9630679F}" srcId="{E89B4013-05AA-4F2D-8F55-94B22B027B69}" destId="{1A14E807-6269-46D7-843A-4C3CAD3BAAB2}" srcOrd="2" destOrd="0" parTransId="{6A368A82-A434-4028-9CF9-1D5674C35897}" sibTransId="{B05E7F60-6309-4471-9454-0796BF9E4DC2}"/>
    <dgm:cxn modelId="{EAEDE7AE-BDBF-4BE3-AEDC-A83460860A96}" type="presOf" srcId="{D8796A16-FA77-4A26-8772-0013B1191720}" destId="{B29022E6-2125-4F31-953B-3586C9D617F5}" srcOrd="0" destOrd="1" presId="urn:microsoft.com/office/officeart/2005/8/layout/chevron2"/>
    <dgm:cxn modelId="{0431AC4A-DEB2-4408-8857-329E0D3F4C49}" type="presOf" srcId="{9D41819C-4252-4CC9-A6DE-7AA7F1585DA2}" destId="{B29022E6-2125-4F31-953B-3586C9D617F5}" srcOrd="0" destOrd="3" presId="urn:microsoft.com/office/officeart/2005/8/layout/chevron2"/>
    <dgm:cxn modelId="{C2A04B95-7625-4101-A214-3768FDB3A3C0}" srcId="{E89B4013-05AA-4F2D-8F55-94B22B027B69}" destId="{D8796A16-FA77-4A26-8772-0013B1191720}" srcOrd="1" destOrd="0" parTransId="{3FD1D7CA-788B-4710-B5C5-0DABE50D5159}" sibTransId="{A23B9135-3E1B-48BC-B849-4654B5A25D8D}"/>
    <dgm:cxn modelId="{52F59228-3FBF-46E8-AF4B-379EC83E3B53}" type="presOf" srcId="{320058C5-7A21-41BF-9EEC-56D39FD9DBF6}" destId="{B29022E6-2125-4F31-953B-3586C9D617F5}" srcOrd="0" destOrd="0" presId="urn:microsoft.com/office/officeart/2005/8/layout/chevron2"/>
    <dgm:cxn modelId="{938251E0-C146-4C9F-ADD9-691869C34C0F}" type="presParOf" srcId="{715531FB-F384-4EB3-B0EB-8A9D4685905A}" destId="{DD7E10D8-AFA1-4561-AF6A-34E7992DF6DB}" srcOrd="0" destOrd="0" presId="urn:microsoft.com/office/officeart/2005/8/layout/chevron2"/>
    <dgm:cxn modelId="{9CC14F11-1348-4DEB-B6C4-BE2C86CBEA25}" type="presParOf" srcId="{DD7E10D8-AFA1-4561-AF6A-34E7992DF6DB}" destId="{13945156-FFDB-4484-A4D9-2B11BF1D9896}" srcOrd="0" destOrd="0" presId="urn:microsoft.com/office/officeart/2005/8/layout/chevron2"/>
    <dgm:cxn modelId="{1851E337-46DB-4CFB-BA07-6D096AC4C856}" type="presParOf" srcId="{DD7E10D8-AFA1-4561-AF6A-34E7992DF6DB}" destId="{B29022E6-2125-4F31-953B-3586C9D617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45156-FFDB-4484-A4D9-2B11BF1D9896}">
      <dsp:nvSpPr>
        <dsp:cNvPr id="0" name=""/>
        <dsp:cNvSpPr/>
      </dsp:nvSpPr>
      <dsp:spPr>
        <a:xfrm rot="5400000">
          <a:off x="-955202" y="1977768"/>
          <a:ext cx="4477611" cy="2567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Without these there is no fair trial</a:t>
          </a:r>
          <a:endParaRPr lang="ru-RU" sz="3400" kern="1200"/>
        </a:p>
      </dsp:txBody>
      <dsp:txXfrm rot="-5400000">
        <a:off x="1" y="2306168"/>
        <a:ext cx="2567206" cy="1910405"/>
      </dsp:txXfrm>
    </dsp:sp>
    <dsp:sp modelId="{B29022E6-2125-4F31-953B-3586C9D617F5}">
      <dsp:nvSpPr>
        <dsp:cNvPr id="0" name=""/>
        <dsp:cNvSpPr/>
      </dsp:nvSpPr>
      <dsp:spPr>
        <a:xfrm rot="5400000">
          <a:off x="3042915" y="-358030"/>
          <a:ext cx="5161454" cy="61409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The court exercises its functions wholly autonomously (no hierarchical constraint or subordinated to any other body; no orders or instructions from any source whatsoever)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Guarantees against removal from office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Their receipt of a level of remuneration commensurate with the importance of the functions that they carry out (in simple words, decent salary)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Objectivity and the absence of any interest in the outcome of the proceedings and strict application of the rule of law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Composition of the body and the appointment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Length of service and grounds for abstention from voting 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Dismissals of judges should be determined by </a:t>
          </a:r>
          <a:r>
            <a:rPr lang="en-US" sz="1800" b="1" kern="1200" dirty="0" smtClean="0"/>
            <a:t>express legislative provisions</a:t>
          </a:r>
          <a:endParaRPr lang="ru-RU" sz="1800" kern="1200" dirty="0"/>
        </a:p>
      </dsp:txBody>
      <dsp:txXfrm rot="-5400000">
        <a:off x="2553144" y="383702"/>
        <a:ext cx="5889037" cy="4657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9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8056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52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433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5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94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1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0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2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1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5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DF88-9365-43C3-A987-C71B3C94B1FF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8BBFCD-834D-4B3E-86A1-206DFCA9D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94576"/>
            <a:ext cx="7766936" cy="2132964"/>
          </a:xfrm>
        </p:spPr>
        <p:txBody>
          <a:bodyPr/>
          <a:lstStyle/>
          <a:p>
            <a:pPr algn="ctr"/>
            <a:r>
              <a:rPr lang="en-US" dirty="0" smtClean="0"/>
              <a:t>European arrest warrant (Case </a:t>
            </a:r>
            <a:r>
              <a:rPr lang="en-US" dirty="0"/>
              <a:t>C‑216/18 </a:t>
            </a:r>
            <a:r>
              <a:rPr lang="en-US" dirty="0" smtClean="0"/>
              <a:t>PPU)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Stukanov</a:t>
            </a:r>
            <a:r>
              <a:rPr lang="en-US" dirty="0" smtClean="0"/>
              <a:t> </a:t>
            </a:r>
            <a:r>
              <a:rPr lang="en-US" dirty="0" err="1" smtClean="0"/>
              <a:t>Nikolay</a:t>
            </a:r>
            <a:endParaRPr lang="en-US" dirty="0" smtClean="0"/>
          </a:p>
          <a:p>
            <a:r>
              <a:rPr lang="en-US" dirty="0" smtClean="0"/>
              <a:t>14.04.2019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389"/>
            <a:ext cx="8596668" cy="632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Facts of the case (2)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953" y="715992"/>
            <a:ext cx="9303429" cy="53253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/>
              <a:t>LM relied on </a:t>
            </a:r>
            <a:r>
              <a:rPr lang="en-US" dirty="0"/>
              <a:t>Commission’s reasoned proposal of 20 December </a:t>
            </a:r>
            <a:r>
              <a:rPr lang="en-US" dirty="0" smtClean="0"/>
              <a:t>2017 (problems of Polish judicial system).</a:t>
            </a:r>
          </a:p>
          <a:p>
            <a:r>
              <a:rPr lang="en-US" dirty="0"/>
              <a:t>The lack of an independent and legitimate constitutional </a:t>
            </a:r>
            <a:r>
              <a:rPr lang="en-US" dirty="0" smtClean="0"/>
              <a:t>review</a:t>
            </a:r>
          </a:p>
          <a:p>
            <a:r>
              <a:rPr lang="en-US" dirty="0"/>
              <a:t>The threats to the independence of the ordinary judiciary — and, finally, invites the Council to determine that there is a clear risk of a serious breach by the Republic of Poland of the values referred to in Article 2 TEU and to address to that Member State the necessary recommendations in that </a:t>
            </a:r>
            <a:r>
              <a:rPr lang="en-US" dirty="0" smtClean="0"/>
              <a:t>regard</a:t>
            </a:r>
          </a:p>
          <a:p>
            <a:pPr marL="0" indent="0">
              <a:buNone/>
            </a:pPr>
            <a:r>
              <a:rPr lang="en-US" dirty="0" smtClean="0"/>
              <a:t>    Grounds: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Minister for Justice is now the Public Prosecutor, he is entitled to play an active role in </a:t>
            </a:r>
            <a:r>
              <a:rPr lang="en-US" dirty="0" smtClean="0"/>
              <a:t>prosecutions, </a:t>
            </a:r>
            <a:r>
              <a:rPr lang="en-US" dirty="0"/>
              <a:t>he has a disciplinary role in respect of presidents of </a:t>
            </a:r>
            <a:r>
              <a:rPr lang="en-US" dirty="0" smtClean="0"/>
              <a:t>courts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Supreme Court of Poland «is affected by compulsory retirement and future </a:t>
            </a:r>
            <a:r>
              <a:rPr lang="en-US" dirty="0" smtClean="0"/>
              <a:t>appointments, new composition is dominated by </a:t>
            </a:r>
            <a:r>
              <a:rPr lang="en-US" dirty="0"/>
              <a:t>political </a:t>
            </a:r>
            <a:r>
              <a:rPr lang="en-US" dirty="0" smtClean="0"/>
              <a:t>appointees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integrity and effectiveness of the </a:t>
            </a:r>
            <a:r>
              <a:rPr lang="en-US" dirty="0" err="1"/>
              <a:t>Trybunał</a:t>
            </a:r>
            <a:r>
              <a:rPr lang="en-US" dirty="0"/>
              <a:t> </a:t>
            </a:r>
            <a:r>
              <a:rPr lang="en-US" dirty="0" err="1"/>
              <a:t>Konstytucyjny</a:t>
            </a:r>
            <a:r>
              <a:rPr lang="en-US" dirty="0"/>
              <a:t> (Constitutional </a:t>
            </a:r>
            <a:r>
              <a:rPr lang="en-US" dirty="0" smtClean="0"/>
              <a:t>Court of </a:t>
            </a:r>
            <a:r>
              <a:rPr lang="en-US" dirty="0" err="1" smtClean="0"/>
              <a:t>Po;and</a:t>
            </a:r>
            <a:r>
              <a:rPr lang="en-US" dirty="0" smtClean="0"/>
              <a:t>) </a:t>
            </a:r>
            <a:r>
              <a:rPr lang="en-US" dirty="0"/>
              <a:t>have been greatly interfered </a:t>
            </a:r>
            <a:r>
              <a:rPr lang="en-US" dirty="0" smtClean="0"/>
              <a:t>with, so </a:t>
            </a:r>
            <a:r>
              <a:rPr lang="en-US" b="1" dirty="0" smtClean="0"/>
              <a:t>there </a:t>
            </a:r>
            <a:r>
              <a:rPr lang="en-US" b="1" dirty="0"/>
              <a:t>is no guarantee that laws in Poland will comply with the Polish Constitution</a:t>
            </a: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8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3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of Irish court for a </a:t>
            </a:r>
            <a:r>
              <a:rPr lang="en-US" dirty="0"/>
              <a:t>preliminary ruling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6053"/>
            <a:ext cx="8596668" cy="41953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oes </a:t>
            </a:r>
            <a:r>
              <a:rPr lang="en-US" sz="2000" dirty="0"/>
              <a:t>the court obliged to find other grounds that the individual would be exposed to the risk or </a:t>
            </a:r>
            <a:r>
              <a:rPr lang="en-US" sz="2000" b="1" dirty="0"/>
              <a:t>the Commission’s </a:t>
            </a:r>
            <a:r>
              <a:rPr lang="en-US" sz="2000" b="1" dirty="0" smtClean="0"/>
              <a:t>decision</a:t>
            </a:r>
            <a:r>
              <a:rPr lang="en-US" sz="2000" dirty="0" smtClean="0"/>
              <a:t>, that </a:t>
            </a:r>
            <a:r>
              <a:rPr lang="en-US" sz="2000" dirty="0"/>
              <a:t>the rule of law generally is </a:t>
            </a:r>
            <a:r>
              <a:rPr lang="en-US" sz="2000" dirty="0" smtClean="0"/>
              <a:t>bridged </a:t>
            </a:r>
            <a:r>
              <a:rPr lang="en-US" sz="2000" b="1" dirty="0"/>
              <a:t>is </a:t>
            </a:r>
            <a:r>
              <a:rPr lang="en-US" sz="2000" b="1" dirty="0" smtClean="0"/>
              <a:t>enough</a:t>
            </a:r>
            <a:r>
              <a:rPr lang="en-US" sz="2000" b="1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Irish court asked </a:t>
            </a:r>
            <a:r>
              <a:rPr lang="en-US" sz="2000" dirty="0" smtClean="0"/>
              <a:t>about circumstances </a:t>
            </a:r>
            <a:r>
              <a:rPr lang="en-US" sz="2000" dirty="0"/>
              <a:t>in which the executing judicial </a:t>
            </a:r>
            <a:r>
              <a:rPr lang="en-US" sz="2000" dirty="0" smtClean="0"/>
              <a:t>authority </a:t>
            </a:r>
            <a:r>
              <a:rPr lang="en-US" sz="2000" dirty="0"/>
              <a:t>may refrain from giving effect to </a:t>
            </a:r>
            <a:r>
              <a:rPr lang="en-US" sz="2000" dirty="0" smtClean="0"/>
              <a:t>EAW)?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/>
              <a:t>the national </a:t>
            </a:r>
            <a:r>
              <a:rPr lang="en-US" sz="2000" dirty="0" smtClean="0"/>
              <a:t>court, as </a:t>
            </a:r>
            <a:r>
              <a:rPr lang="en-US" sz="2000" dirty="0"/>
              <a:t>executing judicial authority (Irish court</a:t>
            </a:r>
            <a:r>
              <a:rPr lang="en-US" sz="2000" dirty="0" smtClean="0"/>
              <a:t>), is  </a:t>
            </a:r>
            <a:r>
              <a:rPr lang="en-US" sz="2000" b="1" dirty="0"/>
              <a:t>obliged to ask the issuing judicial authority </a:t>
            </a:r>
            <a:r>
              <a:rPr lang="en-US" sz="2000" dirty="0"/>
              <a:t>(Polish courts) for any further necessary information that could enable the national court </a:t>
            </a:r>
            <a:r>
              <a:rPr lang="en-US" sz="2000" dirty="0" smtClean="0"/>
              <a:t>discount </a:t>
            </a:r>
            <a:r>
              <a:rPr lang="en-US" sz="2000" dirty="0"/>
              <a:t>the existence of the risk to an unfair trial</a:t>
            </a:r>
            <a:r>
              <a:rPr lang="en-US" sz="2000" dirty="0" smtClean="0"/>
              <a:t>. </a:t>
            </a:r>
            <a:r>
              <a:rPr lang="en-US" sz="2000" dirty="0"/>
              <a:t>What guarantees as </a:t>
            </a:r>
            <a:r>
              <a:rPr lang="en-US" sz="2000" b="1" dirty="0"/>
              <a:t>to fair trial </a:t>
            </a:r>
            <a:r>
              <a:rPr lang="en-US" sz="2000" dirty="0"/>
              <a:t>would be required.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540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3340"/>
            <a:ext cx="8596668" cy="831011"/>
          </a:xfrm>
        </p:spPr>
        <p:txBody>
          <a:bodyPr/>
          <a:lstStyle/>
          <a:p>
            <a:pPr algn="ctr"/>
            <a:r>
              <a:rPr lang="en-US" dirty="0" smtClean="0"/>
              <a:t>First question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4351"/>
            <a:ext cx="8596668" cy="46007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There are two main principles which are </a:t>
            </a:r>
            <a:r>
              <a:rPr lang="en-US" dirty="0"/>
              <a:t>“cornerstone” of judicial </a:t>
            </a:r>
            <a:r>
              <a:rPr lang="en-US" dirty="0" smtClean="0"/>
              <a:t>cooperation </a:t>
            </a:r>
          </a:p>
          <a:p>
            <a:pPr>
              <a:buAutoNum type="arabicParenR"/>
            </a:pPr>
            <a:r>
              <a:rPr lang="en-US" b="1" dirty="0" smtClean="0"/>
              <a:t>Mutual trust </a:t>
            </a:r>
            <a:r>
              <a:rPr lang="en-US" dirty="0" smtClean="0"/>
              <a:t>- each </a:t>
            </a:r>
            <a:r>
              <a:rPr lang="en-US" dirty="0"/>
              <a:t>Member State shares with all the other Member </a:t>
            </a:r>
            <a:r>
              <a:rPr lang="en-US" dirty="0" smtClean="0"/>
              <a:t>States </a:t>
            </a:r>
            <a:r>
              <a:rPr lang="en-US" dirty="0"/>
              <a:t>a set of common values on which the European Union is </a:t>
            </a:r>
            <a:r>
              <a:rPr lang="en-US" dirty="0" smtClean="0"/>
              <a:t>founded and these </a:t>
            </a:r>
            <a:r>
              <a:rPr lang="en-US" dirty="0"/>
              <a:t>values </a:t>
            </a:r>
            <a:r>
              <a:rPr lang="en-US" dirty="0" smtClean="0"/>
              <a:t>have to </a:t>
            </a:r>
            <a:r>
              <a:rPr lang="en-US" dirty="0"/>
              <a:t>be </a:t>
            </a:r>
            <a:r>
              <a:rPr lang="en-US" dirty="0" smtClean="0"/>
              <a:t>recognized, </a:t>
            </a:r>
            <a:r>
              <a:rPr lang="en-US" dirty="0"/>
              <a:t>and therefore </a:t>
            </a:r>
            <a:r>
              <a:rPr lang="en-US" dirty="0" smtClean="0"/>
              <a:t>the </a:t>
            </a:r>
            <a:r>
              <a:rPr lang="en-US" dirty="0"/>
              <a:t>EU law that implements them </a:t>
            </a:r>
            <a:r>
              <a:rPr lang="en-US" dirty="0" smtClean="0"/>
              <a:t>has to be respected. </a:t>
            </a:r>
          </a:p>
          <a:p>
            <a:pPr>
              <a:buAutoNum type="arabicParenR"/>
            </a:pPr>
            <a:r>
              <a:rPr lang="en-US" b="1" dirty="0" smtClean="0"/>
              <a:t>Mutual recognition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Member States recognize legal actions of other Member States (including EAW). </a:t>
            </a:r>
          </a:p>
          <a:p>
            <a:pPr>
              <a:buAutoNum type="arabicParenR"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These two principles leads to the notion that </a:t>
            </a:r>
            <a:r>
              <a:rPr lang="en-US" b="1" dirty="0"/>
              <a:t>execution of the European arrest warrant constitutes the rule, refusal to execute is intended to be an exception which must be interpreted </a:t>
            </a:r>
            <a:r>
              <a:rPr lang="en-US" b="1" dirty="0" smtClean="0"/>
              <a:t>strictly. Also it means that we have a presumption that there is no real risk of infringement of an individuals right in issuing Member State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85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5533"/>
            <a:ext cx="8596668" cy="598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Answer to the first question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059" y="793630"/>
            <a:ext cx="8777217" cy="5805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Court said that executing judicial authority (Irish court) </a:t>
            </a:r>
            <a:r>
              <a:rPr lang="en-US" b="1" dirty="0" smtClean="0"/>
              <a:t>is required </a:t>
            </a:r>
            <a:r>
              <a:rPr lang="en-US" dirty="0" smtClean="0"/>
              <a:t>to make an analyze </a:t>
            </a:r>
            <a:r>
              <a:rPr lang="en-US" dirty="0"/>
              <a:t>whether there is a real risk that the individual concerned will suffer a breach of that fundamental </a:t>
            </a:r>
            <a:r>
              <a:rPr lang="en-US" dirty="0" smtClean="0"/>
              <a:t>right.  Court is required to make a two-steps test where 1) a person concerned asked for this 2) </a:t>
            </a:r>
            <a:r>
              <a:rPr lang="en-US" dirty="0"/>
              <a:t>Member State has been the subject of a reasoned proposal adopted by the Commission </a:t>
            </a:r>
            <a:r>
              <a:rPr lang="en-US" dirty="0" smtClean="0"/>
              <a:t>(like Poland) 3) executing </a:t>
            </a:r>
            <a:r>
              <a:rPr lang="en-US" dirty="0"/>
              <a:t>judicial authority </a:t>
            </a:r>
            <a:r>
              <a:rPr lang="en-US" dirty="0" smtClean="0"/>
              <a:t>possesses material </a:t>
            </a:r>
            <a:r>
              <a:rPr lang="en-US" dirty="0"/>
              <a:t>showing that there are systemic </a:t>
            </a:r>
            <a:r>
              <a:rPr lang="en-US" dirty="0" smtClean="0"/>
              <a:t>deficiencies at </a:t>
            </a:r>
            <a:r>
              <a:rPr lang="en-US" dirty="0"/>
              <a:t>the level of </a:t>
            </a:r>
            <a:r>
              <a:rPr lang="en-US" dirty="0" smtClean="0"/>
              <a:t>Member </a:t>
            </a:r>
            <a:r>
              <a:rPr lang="en-US" dirty="0"/>
              <a:t>State’s judiciary.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By the first step, </a:t>
            </a:r>
            <a:r>
              <a:rPr lang="en-US" dirty="0"/>
              <a:t>, the executing judicial authority </a:t>
            </a:r>
            <a:r>
              <a:rPr lang="en-US" dirty="0" smtClean="0"/>
              <a:t>must assess </a:t>
            </a:r>
            <a:r>
              <a:rPr lang="en-US" dirty="0"/>
              <a:t>on the basis of </a:t>
            </a:r>
            <a:r>
              <a:rPr lang="en-US" b="1" dirty="0"/>
              <a:t>material that is objective, reliable, specific and properly updated </a:t>
            </a:r>
            <a:r>
              <a:rPr lang="en-US" dirty="0"/>
              <a:t>concerning the operation of the system of justice in the issuing Member </a:t>
            </a:r>
            <a:r>
              <a:rPr lang="en-US" dirty="0" smtClean="0"/>
              <a:t>State. </a:t>
            </a:r>
            <a:r>
              <a:rPr lang="en-US" dirty="0"/>
              <a:t>Information in a reasoned proposal recently addressed by the Commission to the </a:t>
            </a:r>
            <a:r>
              <a:rPr lang="en-US" b="1" dirty="0"/>
              <a:t>Council </a:t>
            </a:r>
            <a:r>
              <a:rPr lang="en-US" b="1" dirty="0" smtClean="0"/>
              <a:t>is </a:t>
            </a:r>
            <a:r>
              <a:rPr lang="en-US" b="1" dirty="0"/>
              <a:t>particularly relevant for the purposes of that assessment.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By the second step, court </a:t>
            </a:r>
            <a:r>
              <a:rPr lang="en-US" b="1" dirty="0" smtClean="0"/>
              <a:t>assess </a:t>
            </a:r>
            <a:r>
              <a:rPr lang="en-US" b="1" dirty="0"/>
              <a:t>specifically and precisely </a:t>
            </a:r>
            <a:r>
              <a:rPr lang="en-US" dirty="0"/>
              <a:t>whether, </a:t>
            </a:r>
            <a:r>
              <a:rPr lang="en-US" b="1" dirty="0"/>
              <a:t>in the particular circumstances of the case</a:t>
            </a:r>
            <a:r>
              <a:rPr lang="en-US" dirty="0"/>
              <a:t>, there are substantial grounds for believing </a:t>
            </a:r>
            <a:r>
              <a:rPr lang="en-US" dirty="0" smtClean="0"/>
              <a:t>that the person </a:t>
            </a:r>
            <a:r>
              <a:rPr lang="en-US" dirty="0"/>
              <a:t>will run that </a:t>
            </a:r>
            <a:r>
              <a:rPr lang="en-US" dirty="0" smtClean="0"/>
              <a:t>risk.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Thus, by the first, step we analyze whether there are some serious problems </a:t>
            </a:r>
            <a:r>
              <a:rPr lang="en-US" b="1" dirty="0" smtClean="0"/>
              <a:t>with judiciary system of MS in general. </a:t>
            </a:r>
            <a:r>
              <a:rPr lang="en-US" dirty="0" smtClean="0"/>
              <a:t>By the second step, we have </a:t>
            </a:r>
            <a:r>
              <a:rPr lang="en-US" b="1" dirty="0" smtClean="0"/>
              <a:t>to find a link </a:t>
            </a:r>
            <a:r>
              <a:rPr lang="en-US" dirty="0" smtClean="0"/>
              <a:t>between those problems and </a:t>
            </a:r>
            <a:r>
              <a:rPr lang="en-US" b="1" dirty="0" smtClean="0"/>
              <a:t>real risk of infringement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4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455" y="109268"/>
            <a:ext cx="8596668" cy="770626"/>
          </a:xfrm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requirements </a:t>
            </a:r>
            <a:r>
              <a:rPr lang="en-US" dirty="0"/>
              <a:t>of independence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129243"/>
              </p:ext>
            </p:extLst>
          </p:nvPr>
        </p:nvGraphicFramePr>
        <p:xfrm>
          <a:off x="651455" y="731520"/>
          <a:ext cx="8708205" cy="553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0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6324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second question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4249"/>
            <a:ext cx="8596668" cy="3880773"/>
          </a:xfrm>
        </p:spPr>
        <p:txBody>
          <a:bodyPr/>
          <a:lstStyle/>
          <a:p>
            <a:r>
              <a:rPr lang="en-US" b="1" dirty="0"/>
              <a:t>J</a:t>
            </a:r>
            <a:r>
              <a:rPr lang="en-US" b="1" dirty="0" smtClean="0"/>
              <a:t>udicial </a:t>
            </a:r>
            <a:r>
              <a:rPr lang="en-US" b="1" dirty="0"/>
              <a:t>authority must </a:t>
            </a:r>
            <a:r>
              <a:rPr lang="en-US" dirty="0" smtClean="0"/>
              <a:t>assess</a:t>
            </a:r>
            <a:r>
              <a:rPr lang="en-US" dirty="0"/>
              <a:t>, in the light of the specific concerns expressed by the individual concerned and </a:t>
            </a:r>
            <a:r>
              <a:rPr lang="en-US" b="1" dirty="0"/>
              <a:t>any information provided by him</a:t>
            </a:r>
            <a:r>
              <a:rPr lang="en-US" dirty="0"/>
              <a:t>, whether there are substantial grounds for believing that he will run a real risk of breach of his fundamental right to an independent tribunal and, therefore, of the essence of his fundamental right to a fair trial, </a:t>
            </a:r>
            <a:r>
              <a:rPr lang="en-US" b="1" dirty="0"/>
              <a:t>having regard to his personal situation</a:t>
            </a:r>
            <a:r>
              <a:rPr lang="en-US" dirty="0"/>
              <a:t>, as well as to </a:t>
            </a:r>
            <a:r>
              <a:rPr lang="en-US" b="1" dirty="0"/>
              <a:t>the nature of the offenc</a:t>
            </a:r>
            <a:r>
              <a:rPr lang="en-US" dirty="0"/>
              <a:t>e for which he is being prosecuted and the </a:t>
            </a:r>
            <a:r>
              <a:rPr lang="en-US" b="1" dirty="0"/>
              <a:t>factual context that form the basis of the European arrest warrant</a:t>
            </a:r>
            <a:r>
              <a:rPr lang="en-US" b="1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executing judicial </a:t>
            </a:r>
            <a:r>
              <a:rPr lang="en-US" b="1" dirty="0"/>
              <a:t>authority must </a:t>
            </a:r>
            <a:r>
              <a:rPr lang="en-US" b="1" dirty="0" smtClean="0"/>
              <a:t>request </a:t>
            </a:r>
            <a:r>
              <a:rPr lang="en-US" dirty="0"/>
              <a:t>from the issuing judicial authority any supplementary information that it considers necessary for assessing whether there is such a risk.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73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080"/>
            <a:ext cx="8596668" cy="800100"/>
          </a:xfrm>
        </p:spPr>
        <p:txBody>
          <a:bodyPr/>
          <a:lstStyle/>
          <a:p>
            <a:pPr algn="ctr"/>
            <a:r>
              <a:rPr lang="en-US" dirty="0" smtClean="0"/>
              <a:t>Additional information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5860"/>
            <a:ext cx="8596668" cy="4686300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b="1" dirty="0" smtClean="0"/>
              <a:t>t </a:t>
            </a:r>
            <a:r>
              <a:rPr lang="en-US" b="1" dirty="0"/>
              <a:t>is for the European Council to determine a breach in the issuing Member State of the principles set out in Article 2 TEU, including the principle of the rule of law, with a view to application of the European arrest warrant mechanism being suspended in respect of that Member State.</a:t>
            </a:r>
            <a:endParaRPr lang="ru-RU" dirty="0"/>
          </a:p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long as such a decision has not been adopted by the European </a:t>
            </a:r>
            <a:r>
              <a:rPr lang="en-US" dirty="0" smtClean="0"/>
              <a:t>Council, </a:t>
            </a:r>
            <a:r>
              <a:rPr lang="en-US" dirty="0"/>
              <a:t>executing judicial authority may </a:t>
            </a:r>
            <a:r>
              <a:rPr lang="en-US" dirty="0" smtClean="0"/>
              <a:t>refrain to </a:t>
            </a:r>
            <a:r>
              <a:rPr lang="en-US" dirty="0"/>
              <a:t>give effect to a European arrest warrant </a:t>
            </a:r>
            <a:r>
              <a:rPr lang="en-US" b="1" dirty="0" smtClean="0"/>
              <a:t>only </a:t>
            </a:r>
            <a:r>
              <a:rPr lang="en-US" b="1" dirty="0"/>
              <a:t>in exceptional circumstances </a:t>
            </a:r>
            <a:r>
              <a:rPr lang="en-US" dirty="0"/>
              <a:t>where that authority finds, after </a:t>
            </a:r>
            <a:r>
              <a:rPr lang="en-US" b="1" dirty="0"/>
              <a:t>carrying out a specific and precise assessment of the particular case</a:t>
            </a:r>
            <a:r>
              <a:rPr lang="en-US" dirty="0"/>
              <a:t>, that there are substantial grounds for believing that the person </a:t>
            </a:r>
            <a:r>
              <a:rPr lang="en-US" dirty="0" smtClean="0"/>
              <a:t>run </a:t>
            </a:r>
            <a:r>
              <a:rPr lang="en-US" b="1" dirty="0"/>
              <a:t>a real risk </a:t>
            </a:r>
            <a:r>
              <a:rPr lang="en-US" dirty="0"/>
              <a:t>of breach of his fundamental </a:t>
            </a:r>
            <a:r>
              <a:rPr lang="en-US" b="1" dirty="0"/>
              <a:t>right to an independent tribunal </a:t>
            </a:r>
            <a:r>
              <a:rPr lang="en-US" dirty="0"/>
              <a:t>and, therefore, of the </a:t>
            </a:r>
            <a:r>
              <a:rPr lang="en-US" b="1" dirty="0"/>
              <a:t>essence of his fundamental right to a fair trial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84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9540"/>
            <a:ext cx="8596668" cy="662940"/>
          </a:xfrm>
        </p:spPr>
        <p:txBody>
          <a:bodyPr/>
          <a:lstStyle/>
          <a:p>
            <a:pPr algn="ctr"/>
            <a:r>
              <a:rPr lang="en-US" dirty="0" smtClean="0"/>
              <a:t>Conclusion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25209"/>
            <a:ext cx="8596668" cy="5047931"/>
          </a:xfrm>
        </p:spPr>
        <p:txBody>
          <a:bodyPr>
            <a:normAutofit/>
          </a:bodyPr>
          <a:lstStyle/>
          <a:p>
            <a:r>
              <a:rPr lang="en-US" dirty="0" smtClean="0"/>
              <a:t>We understand the notion of European </a:t>
            </a:r>
            <a:r>
              <a:rPr lang="en-US" dirty="0"/>
              <a:t>arrest </a:t>
            </a:r>
            <a:r>
              <a:rPr lang="en-US" dirty="0" smtClean="0"/>
              <a:t>warrant</a:t>
            </a:r>
          </a:p>
          <a:p>
            <a:r>
              <a:rPr lang="en-US" dirty="0"/>
              <a:t>Features of European arrest warrant </a:t>
            </a:r>
            <a:r>
              <a:rPr lang="en-US" dirty="0" smtClean="0"/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circumstances in which the executing judicial authority may, on the basis of Article 1(3) of Framework Decision 2002/584, </a:t>
            </a:r>
            <a:r>
              <a:rPr lang="en-US" dirty="0" smtClean="0"/>
              <a:t>refrain from giving effect to European arrest warrant, </a:t>
            </a:r>
            <a:r>
              <a:rPr lang="en-US" dirty="0"/>
              <a:t>in particular, infringement of right to a fair trial</a:t>
            </a:r>
            <a:endParaRPr lang="en-US" dirty="0" smtClean="0"/>
          </a:p>
          <a:p>
            <a:r>
              <a:rPr lang="en-US" dirty="0" smtClean="0"/>
              <a:t>Two-steps analyze </a:t>
            </a:r>
            <a:r>
              <a:rPr lang="en-US" dirty="0"/>
              <a:t>whether there is a real risk that the individual concerned will suffer a breach of </a:t>
            </a:r>
            <a:r>
              <a:rPr lang="en-US" dirty="0" smtClean="0"/>
              <a:t>his </a:t>
            </a:r>
            <a:r>
              <a:rPr lang="en-US" dirty="0"/>
              <a:t>fundamental </a:t>
            </a:r>
            <a:r>
              <a:rPr lang="en-US" dirty="0" smtClean="0"/>
              <a:t>right</a:t>
            </a:r>
          </a:p>
          <a:p>
            <a:r>
              <a:rPr lang="en-US" dirty="0" smtClean="0"/>
              <a:t>What information the executing court should take into consideration (a reasoned proposal recently addressed by the Commission to the Council (</a:t>
            </a:r>
            <a:r>
              <a:rPr lang="en-US" dirty="0"/>
              <a:t>material that is objective, reliable, specific and properly </a:t>
            </a:r>
            <a:r>
              <a:rPr lang="en-US" dirty="0" smtClean="0"/>
              <a:t>updated), decision of the Council, </a:t>
            </a:r>
            <a:r>
              <a:rPr lang="en-US" dirty="0"/>
              <a:t>information provided by </a:t>
            </a:r>
            <a:r>
              <a:rPr lang="en-US" dirty="0" smtClean="0"/>
              <a:t>the individual, his personal situation, </a:t>
            </a:r>
            <a:r>
              <a:rPr lang="en-US" dirty="0"/>
              <a:t>supplementary information </a:t>
            </a:r>
            <a:r>
              <a:rPr lang="en-US" dirty="0" smtClean="0"/>
              <a:t>from issuing judicial authority,)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3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28800"/>
            <a:ext cx="8596668" cy="334518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 for your attention!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238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Relevance of the topic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651493"/>
            <a:ext cx="8250477" cy="211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4762"/>
            <a:ext cx="8596668" cy="762000"/>
          </a:xfrm>
        </p:spPr>
        <p:txBody>
          <a:bodyPr/>
          <a:lstStyle/>
          <a:p>
            <a:r>
              <a:rPr lang="en-US" dirty="0" smtClean="0"/>
              <a:t>Fundamental rights of people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19" y="836763"/>
            <a:ext cx="9514937" cy="5204600"/>
          </a:xfrm>
        </p:spPr>
        <p:txBody>
          <a:bodyPr>
            <a:normAutofit/>
          </a:bodyPr>
          <a:lstStyle/>
          <a:p>
            <a:r>
              <a:rPr lang="en-US" dirty="0"/>
              <a:t>Edmond </a:t>
            </a:r>
            <a:r>
              <a:rPr lang="en-US" dirty="0" err="1" smtClean="0"/>
              <a:t>Arapi</a:t>
            </a:r>
            <a:r>
              <a:rPr lang="en-US" dirty="0" smtClean="0"/>
              <a:t> (</a:t>
            </a:r>
            <a:r>
              <a:rPr lang="en-US" i="1" dirty="0" err="1"/>
              <a:t>TheJudicial</a:t>
            </a:r>
            <a:r>
              <a:rPr lang="en-US" i="1" dirty="0"/>
              <a:t> Authority in Genoa, Italy v Edmond </a:t>
            </a:r>
            <a:r>
              <a:rPr lang="en-US" i="1" dirty="0" err="1"/>
              <a:t>Arapi</a:t>
            </a:r>
            <a:r>
              <a:rPr lang="en-US" i="1" dirty="0"/>
              <a:t>, </a:t>
            </a:r>
            <a:r>
              <a:rPr lang="en-US" dirty="0"/>
              <a:t>City of Westminster Magistrates' Court, </a:t>
            </a:r>
            <a:r>
              <a:rPr lang="en-US" dirty="0" smtClean="0"/>
              <a:t>unreported) </a:t>
            </a:r>
          </a:p>
          <a:p>
            <a:pPr marL="0" indent="0">
              <a:buNone/>
            </a:pPr>
            <a:r>
              <a:rPr lang="en-US" dirty="0" smtClean="0"/>
              <a:t>    Edmond </a:t>
            </a:r>
            <a:r>
              <a:rPr lang="en-US" dirty="0" err="1"/>
              <a:t>Arapi</a:t>
            </a:r>
            <a:r>
              <a:rPr lang="en-US" dirty="0"/>
              <a:t> was tried and convicted in his absence of killing Marcello </a:t>
            </a:r>
            <a:r>
              <a:rPr lang="en-US" dirty="0" smtClean="0"/>
              <a:t>Miguel </a:t>
            </a:r>
            <a:r>
              <a:rPr lang="en-US" dirty="0" err="1" smtClean="0"/>
              <a:t>Espana</a:t>
            </a:r>
            <a:r>
              <a:rPr lang="en-US" dirty="0" smtClean="0"/>
              <a:t> </a:t>
            </a:r>
            <a:r>
              <a:rPr lang="en-US" dirty="0"/>
              <a:t>Castillo in Genoa, Italy, in </a:t>
            </a:r>
            <a:r>
              <a:rPr lang="en-US" dirty="0" smtClean="0"/>
              <a:t>2004</a:t>
            </a:r>
            <a:r>
              <a:rPr lang="en-US" dirty="0"/>
              <a:t>. He was sentenced to 19 </a:t>
            </a:r>
            <a:r>
              <a:rPr lang="en-US" dirty="0" smtClean="0"/>
              <a:t>years‘ of imprisonment.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Edmond </a:t>
            </a:r>
            <a:r>
              <a:rPr lang="en-US" dirty="0"/>
              <a:t>had no </a:t>
            </a:r>
            <a:r>
              <a:rPr lang="en-US" dirty="0" smtClean="0"/>
              <a:t>idea that </a:t>
            </a:r>
            <a:r>
              <a:rPr lang="en-US" dirty="0"/>
              <a:t>he was wanted for a crime or that the trial or appeal had even taken place. </a:t>
            </a:r>
            <a:r>
              <a:rPr lang="en-US" dirty="0" smtClean="0"/>
              <a:t>In fact</a:t>
            </a:r>
            <a:r>
              <a:rPr lang="en-US" dirty="0"/>
              <a:t>, t</a:t>
            </a:r>
            <a:r>
              <a:rPr lang="en-US" dirty="0" smtClean="0"/>
              <a:t>he </a:t>
            </a:r>
            <a:r>
              <a:rPr lang="en-US" dirty="0"/>
              <a:t>first that Edmond knew of the conviction in Italy was when he </a:t>
            </a:r>
            <a:r>
              <a:rPr lang="en-US" dirty="0" smtClean="0"/>
              <a:t>was arrested </a:t>
            </a:r>
            <a:r>
              <a:rPr lang="en-US" dirty="0"/>
              <a:t>under an EAW in June 2009 at Gatwick Airport in the UK while </a:t>
            </a:r>
            <a:r>
              <a:rPr lang="en-US" dirty="0" smtClean="0"/>
              <a:t>returning from </a:t>
            </a:r>
            <a:r>
              <a:rPr lang="en-US" dirty="0"/>
              <a:t>a holiday in with his family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next issue at Edmond's hearing was whether he would be granted a retrial </a:t>
            </a:r>
            <a:r>
              <a:rPr lang="en-US" dirty="0" smtClean="0"/>
              <a:t>if surrendered </a:t>
            </a:r>
            <a:r>
              <a:rPr lang="en-US" dirty="0"/>
              <a:t>to Italy. All appeals had been exhausted in Italy by a </a:t>
            </a:r>
            <a:r>
              <a:rPr lang="en-US" dirty="0" smtClean="0"/>
              <a:t>court-appointed public </a:t>
            </a:r>
            <a:r>
              <a:rPr lang="en-US" dirty="0" err="1"/>
              <a:t>defence</a:t>
            </a:r>
            <a:r>
              <a:rPr lang="en-US" dirty="0"/>
              <a:t> lawyer who had acted for without his knowledge</a:t>
            </a:r>
            <a:r>
              <a:rPr lang="en-US" dirty="0" smtClean="0"/>
              <a:t>. Thus, he could wait for years for a retrial. </a:t>
            </a:r>
            <a:r>
              <a:rPr lang="en-US" dirty="0"/>
              <a:t>On 15 June 2010, the day Edmond's appeal against extradition order was due </a:t>
            </a:r>
            <a:r>
              <a:rPr lang="en-US" dirty="0" smtClean="0"/>
              <a:t>to be </a:t>
            </a:r>
            <a:r>
              <a:rPr lang="en-US" dirty="0"/>
              <a:t>heard at the UK's High Court, the Italian authorities decided to withdraw </a:t>
            </a:r>
            <a:r>
              <a:rPr lang="en-US" dirty="0" smtClean="0"/>
              <a:t>the EAW</a:t>
            </a:r>
            <a:r>
              <a:rPr lang="en-US" dirty="0"/>
              <a:t>, admitting that they had sought Edmond in error.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2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521"/>
            <a:ext cx="8596668" cy="684362"/>
          </a:xfrm>
        </p:spPr>
        <p:txBody>
          <a:bodyPr/>
          <a:lstStyle/>
          <a:p>
            <a:r>
              <a:rPr lang="en-US" dirty="0" smtClean="0"/>
              <a:t>Fundamental rights of people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2891"/>
            <a:ext cx="8596668" cy="5620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Andrew </a:t>
            </a:r>
            <a:r>
              <a:rPr lang="en-US" dirty="0" err="1"/>
              <a:t>Symeou</a:t>
            </a:r>
            <a:r>
              <a:rPr lang="en-US" dirty="0"/>
              <a:t>, then a 20-year-old student from the UK, was extradited </a:t>
            </a:r>
            <a:r>
              <a:rPr lang="en-US" dirty="0" smtClean="0"/>
              <a:t>to Greece </a:t>
            </a:r>
            <a:r>
              <a:rPr lang="en-US" dirty="0"/>
              <a:t>under an EAW in July 2009 on manslaughter charges. </a:t>
            </a:r>
            <a:r>
              <a:rPr lang="en-US" dirty="0" smtClean="0"/>
              <a:t>He was </a:t>
            </a:r>
            <a:r>
              <a:rPr lang="en-US" dirty="0"/>
              <a:t>denied release pending trial by a Greek court on the </a:t>
            </a:r>
            <a:r>
              <a:rPr lang="en-US" dirty="0" smtClean="0"/>
              <a:t>basis </a:t>
            </a:r>
            <a:r>
              <a:rPr lang="en-US" dirty="0"/>
              <a:t>Andrew </a:t>
            </a:r>
            <a:r>
              <a:rPr lang="en-US" b="1" dirty="0"/>
              <a:t>was a non-national and therefore was assumed to represent </a:t>
            </a:r>
            <a:r>
              <a:rPr lang="en-US" b="1" dirty="0" smtClean="0"/>
              <a:t>a flight </a:t>
            </a:r>
            <a:r>
              <a:rPr lang="en-US" b="1" dirty="0"/>
              <a:t>risk.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He spent 11 </a:t>
            </a:r>
            <a:r>
              <a:rPr lang="en-US" dirty="0"/>
              <a:t>months on remand in Greece. Andrew argued that his extradition should be refused </a:t>
            </a:r>
            <a:r>
              <a:rPr lang="en-US" b="1" dirty="0"/>
              <a:t>on the grounds </a:t>
            </a:r>
            <a:r>
              <a:rPr lang="en-US" b="1" dirty="0" smtClean="0"/>
              <a:t>that he </a:t>
            </a:r>
            <a:r>
              <a:rPr lang="en-US" b="1" dirty="0"/>
              <a:t>would be kept in prison conditions </a:t>
            </a:r>
            <a:r>
              <a:rPr lang="en-US" dirty="0"/>
              <a:t>in Greece which would breach his </a:t>
            </a:r>
            <a:r>
              <a:rPr lang="en-US" dirty="0" smtClean="0"/>
              <a:t>human rights.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Committee for the Prevention of Torture had reported the </a:t>
            </a:r>
            <a:r>
              <a:rPr lang="en-US" dirty="0" smtClean="0"/>
              <a:t>previous year </a:t>
            </a:r>
            <a:r>
              <a:rPr lang="en-US" dirty="0"/>
              <a:t>that persons deprived of their liberty in Greece "run a considerable risk </a:t>
            </a:r>
            <a:r>
              <a:rPr lang="en-US" dirty="0" smtClean="0"/>
              <a:t>of being ill-treated“ (</a:t>
            </a:r>
            <a:r>
              <a:rPr lang="en-US" sz="1400" dirty="0"/>
              <a:t>Report to the Government of Greece on the visit to Greece carried out by the European Committee for </a:t>
            </a:r>
            <a:r>
              <a:rPr lang="en-US" sz="1400" dirty="0" smtClean="0"/>
              <a:t>the Prevention </a:t>
            </a:r>
            <a:r>
              <a:rPr lang="en-US" sz="1400" dirty="0"/>
              <a:t>of Torture and Inhuman or Degrading Treatment or Punishment (CPT) from 23 to 29 September </a:t>
            </a:r>
            <a:r>
              <a:rPr lang="en-US" sz="1400" dirty="0" smtClean="0"/>
              <a:t>2008, </a:t>
            </a:r>
            <a:r>
              <a:rPr lang="en-US" sz="1400" b="1" dirty="0" smtClean="0"/>
              <a:t>p</a:t>
            </a:r>
            <a:r>
              <a:rPr lang="en-US" sz="1400" b="1" dirty="0"/>
              <a:t>. </a:t>
            </a:r>
            <a:r>
              <a:rPr lang="en-US" sz="1400" dirty="0" smtClean="0"/>
              <a:t>12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evidence was </a:t>
            </a:r>
            <a:r>
              <a:rPr lang="en-US" dirty="0" smtClean="0"/>
              <a:t>held insufficient </a:t>
            </a:r>
            <a:r>
              <a:rPr lang="en-US" dirty="0"/>
              <a:t>as a bar to extradition. The UK court stated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"[</a:t>
            </a:r>
            <a:r>
              <a:rPr lang="en-US" dirty="0"/>
              <a:t>T]here is no sound evidence that the Appellant is at a real risk of </a:t>
            </a:r>
            <a:r>
              <a:rPr lang="en-US" dirty="0" smtClean="0"/>
              <a:t>being subjected </a:t>
            </a:r>
            <a:r>
              <a:rPr lang="en-US" dirty="0"/>
              <a:t>to treatment which would breach article 3 ECHR, even if there </a:t>
            </a:r>
            <a:r>
              <a:rPr lang="en-US" dirty="0" smtClean="0"/>
              <a:t>is evidence </a:t>
            </a:r>
            <a:r>
              <a:rPr lang="en-US" dirty="0"/>
              <a:t>that some police do sometimes inflict such treatment on those in </a:t>
            </a:r>
            <a:r>
              <a:rPr lang="en-US" dirty="0" smtClean="0"/>
              <a:t>detention. Regrettably</a:t>
            </a:r>
            <a:r>
              <a:rPr lang="en-US" dirty="0"/>
              <a:t>, that is a sometime feature of police </a:t>
            </a:r>
            <a:r>
              <a:rPr lang="en-US" dirty="0" err="1"/>
              <a:t>behaviour</a:t>
            </a:r>
            <a:r>
              <a:rPr lang="en-US" dirty="0"/>
              <a:t> in all EU countries</a:t>
            </a:r>
            <a:r>
              <a:rPr lang="en-US" dirty="0" smtClean="0"/>
              <a:t>.“ (</a:t>
            </a:r>
            <a:r>
              <a:rPr lang="en-US" sz="1600" i="1" dirty="0" err="1"/>
              <a:t>Symeou</a:t>
            </a:r>
            <a:r>
              <a:rPr lang="en-US" sz="1600" i="1" dirty="0"/>
              <a:t> v. Public Prosecutor's </a:t>
            </a:r>
            <a:r>
              <a:rPr lang="en-US" sz="1600" i="1" dirty="0" err="1"/>
              <a:t>Offic</a:t>
            </a:r>
            <a:r>
              <a:rPr lang="en-US" sz="1600" dirty="0" err="1"/>
              <a:t>a</a:t>
            </a:r>
            <a:r>
              <a:rPr lang="en-US" sz="1600" i="1" dirty="0" err="1"/>
              <a:t>e</a:t>
            </a:r>
            <a:r>
              <a:rPr lang="en-US" sz="1600" dirty="0" err="1"/>
              <a:t>t</a:t>
            </a:r>
            <a:r>
              <a:rPr lang="en-US" sz="1600" dirty="0"/>
              <a:t> Court </a:t>
            </a:r>
            <a:r>
              <a:rPr lang="en-US" sz="1600" dirty="0" err="1"/>
              <a:t>ofAppeals</a:t>
            </a:r>
            <a:r>
              <a:rPr lang="en-US" sz="1600" dirty="0"/>
              <a:t>, </a:t>
            </a:r>
            <a:r>
              <a:rPr lang="en-US" sz="1600" dirty="0" err="1"/>
              <a:t>Patras</a:t>
            </a:r>
            <a:r>
              <a:rPr lang="en-US" sz="1600" dirty="0"/>
              <a:t>, Greece [2009] EWHC </a:t>
            </a:r>
            <a:r>
              <a:rPr lang="en-US" sz="1600" b="1" dirty="0"/>
              <a:t>897 </a:t>
            </a:r>
            <a:r>
              <a:rPr lang="en-US" sz="1600" dirty="0"/>
              <a:t>(Admin) at para </a:t>
            </a:r>
            <a:r>
              <a:rPr lang="en-US" sz="1600" b="1" dirty="0"/>
              <a:t>65</a:t>
            </a:r>
            <a:r>
              <a:rPr lang="en-US" sz="1600" b="1" dirty="0" smtClean="0"/>
              <a:t>.)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52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European arrest warrant (EAW)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European arrest warrant ("EAW") is a simplified cross-border judicial surrender procedure – for the purpose of prosecuting or executing a custodial sentence or detention order. A warrant issued by one EU country's judicial authority is valid in the entire territory of the EU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has been operational since 1 January 2004. It has replaced the lengthy extradition procedures that used to exist between EU countries</a:t>
            </a:r>
            <a:r>
              <a:rPr lang="en-US" sz="2400" dirty="0" smtClean="0"/>
              <a:t>. (multilateral agreements on extradition between States).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56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Features of European arrest warrant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664786" cy="54737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How is it different to traditional extradition?</a:t>
            </a:r>
          </a:p>
          <a:p>
            <a:pPr marL="0" indent="0">
              <a:buNone/>
            </a:pPr>
            <a:r>
              <a:rPr lang="en-US" b="1" dirty="0" smtClean="0"/>
              <a:t>Strict </a:t>
            </a:r>
            <a:r>
              <a:rPr lang="en-US" b="1" dirty="0"/>
              <a:t>time limits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country where the person is arrested has to take a final decision on the execution of the European arrest warrant within 60 days after the arrest of the person.</a:t>
            </a:r>
            <a:br>
              <a:rPr lang="en-US" dirty="0"/>
            </a:br>
            <a:r>
              <a:rPr lang="en-US" dirty="0"/>
              <a:t>If the person consents to the surrender, the surrender decision must be taken within 10 days.</a:t>
            </a:r>
            <a:br>
              <a:rPr lang="en-US" dirty="0"/>
            </a:br>
            <a:r>
              <a:rPr lang="en-US" dirty="0"/>
              <a:t>The person requested must be surrendered as soon as possible on a date agreed between the authorities concerned, and no later than 10 days after the final decision on the execution of the European arrest </a:t>
            </a:r>
            <a:r>
              <a:rPr lang="en-US" dirty="0" smtClean="0"/>
              <a:t>warrant</a:t>
            </a:r>
          </a:p>
          <a:p>
            <a:pPr marL="0" indent="0">
              <a:buNone/>
            </a:pPr>
            <a:r>
              <a:rPr lang="en-US" b="1" dirty="0"/>
              <a:t>No political involvement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Decisions are made by judicial authorities alone, with no political considerations involved.</a:t>
            </a:r>
          </a:p>
          <a:p>
            <a:pPr marL="0" indent="0">
              <a:buNone/>
            </a:pPr>
            <a:r>
              <a:rPr lang="en-US" b="1" dirty="0"/>
              <a:t>Surrender of nationals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EU countries can no longer refuse to surrender their own nationals, unless they take over the execution of the prison sentence against the wanted person.</a:t>
            </a:r>
          </a:p>
          <a:p>
            <a:pPr marL="0" indent="0">
              <a:buNone/>
            </a:pPr>
            <a:r>
              <a:rPr lang="en-US" b="1" dirty="0"/>
              <a:t>Guarantees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country that executes the EAW may require guarantees that:</a:t>
            </a:r>
            <a:br>
              <a:rPr lang="en-US" dirty="0"/>
            </a:br>
            <a:r>
              <a:rPr lang="en-US" dirty="0"/>
              <a:t>a. after a certain period the person will have the </a:t>
            </a:r>
            <a:r>
              <a:rPr lang="en-US" b="1" dirty="0"/>
              <a:t>right to ask for review</a:t>
            </a:r>
            <a:r>
              <a:rPr lang="en-US" dirty="0"/>
              <a:t>, if the punishment imposed is a </a:t>
            </a:r>
            <a:r>
              <a:rPr lang="en-US" b="1" dirty="0"/>
              <a:t>life sentence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b. the wanted person can do any resulting </a:t>
            </a:r>
            <a:r>
              <a:rPr lang="en-US" b="1" dirty="0"/>
              <a:t>prison time in the executing country</a:t>
            </a:r>
            <a:r>
              <a:rPr lang="en-US" dirty="0"/>
              <a:t>, if they are a national or habitual resident of that country.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8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2785"/>
            <a:ext cx="8596668" cy="718868"/>
          </a:xfrm>
        </p:spPr>
        <p:txBody>
          <a:bodyPr/>
          <a:lstStyle/>
          <a:p>
            <a:r>
              <a:rPr lang="en-US" dirty="0"/>
              <a:t>Features of European arrest warrant </a:t>
            </a:r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8687"/>
            <a:ext cx="8596668" cy="49026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Double criminality check – no longer required for 32 categories of offences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 </a:t>
            </a:r>
            <a:r>
              <a:rPr lang="en-US" i="1" dirty="0"/>
              <a:t>32 categories of offences</a:t>
            </a:r>
            <a:r>
              <a:rPr lang="en-US" dirty="0"/>
              <a:t>, there is no verification on whether the act is a criminal offence in both countries. The only requirement is that it be</a:t>
            </a:r>
            <a:r>
              <a:rPr lang="en-US" i="1" dirty="0"/>
              <a:t> punishable by a maximum period of at least 3 years of imprisonment in the issuing country</a:t>
            </a:r>
            <a:r>
              <a:rPr lang="en-US" dirty="0"/>
              <a:t>.</a:t>
            </a:r>
            <a:br>
              <a:rPr lang="en-US" dirty="0"/>
            </a:br>
            <a:r>
              <a:rPr lang="en-US" i="1" dirty="0"/>
              <a:t>For other offences</a:t>
            </a:r>
            <a:r>
              <a:rPr lang="en-US" dirty="0"/>
              <a:t>, surrender may be subject to the condition that the act constitutes an offence in the executing country.</a:t>
            </a:r>
          </a:p>
          <a:p>
            <a:r>
              <a:rPr lang="en-US" b="1" dirty="0"/>
              <a:t>Limited grounds for refusal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country can refuse to surrender the requested person only if one of the grounds for mandatory or optional refusal applies: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Mandatory grounds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the person has already been </a:t>
            </a:r>
            <a:r>
              <a:rPr lang="en-US" b="1" dirty="0"/>
              <a:t>judged for the same offence</a:t>
            </a:r>
            <a:r>
              <a:rPr lang="en-US" dirty="0"/>
              <a:t> (</a:t>
            </a:r>
            <a:r>
              <a:rPr lang="en-US" i="1" dirty="0"/>
              <a:t>ne </a:t>
            </a:r>
            <a:r>
              <a:rPr lang="en-US" i="1" dirty="0" err="1"/>
              <a:t>bis</a:t>
            </a:r>
            <a:r>
              <a:rPr lang="en-US" i="1" dirty="0"/>
              <a:t> in idem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/>
              <a:t>minors</a:t>
            </a:r>
            <a:r>
              <a:rPr lang="en-US" dirty="0"/>
              <a:t> (the person has not reached the age of criminal responsibility in the executing country) 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/>
              <a:t>amnesty</a:t>
            </a:r>
            <a:r>
              <a:rPr lang="en-US" dirty="0"/>
              <a:t> (the executing country could have prosecuted them, and the offence is covered by an amnesty in that country).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Optional grounds – such as:</a:t>
            </a:r>
            <a:br>
              <a:rPr lang="en-US" i="1" dirty="0"/>
            </a:br>
            <a:r>
              <a:rPr lang="en-US" dirty="0"/>
              <a:t>– lack of double criminality for offences other than the 32 listed in Article 2(2) of the Framework Decision of EAW </a:t>
            </a:r>
            <a:br>
              <a:rPr lang="en-US" dirty="0"/>
            </a:br>
            <a:r>
              <a:rPr lang="en-US" dirty="0"/>
              <a:t>– territorial jurisdiction</a:t>
            </a:r>
            <a:br>
              <a:rPr lang="en-US" dirty="0"/>
            </a:br>
            <a:r>
              <a:rPr lang="en-US" dirty="0"/>
              <a:t>– pending criminal procedure in the executing country </a:t>
            </a:r>
            <a:br>
              <a:rPr lang="en-US" dirty="0"/>
            </a:br>
            <a:r>
              <a:rPr lang="en-US" dirty="0"/>
              <a:t>– statute of limitations, etc.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9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Legislation relevant for LM case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/>
              <a:t>Council Framework Decision 2002/584/JHA of 13 June 2002 on the European arrest warrant and the surrender procedures between Member </a:t>
            </a:r>
            <a:r>
              <a:rPr lang="en-US" sz="2200" dirty="0" smtClean="0"/>
              <a:t>States, article 1(3) – this act </a:t>
            </a:r>
            <a:r>
              <a:rPr lang="en-US" sz="2200" b="1" dirty="0" smtClean="0"/>
              <a:t>shall </a:t>
            </a:r>
            <a:r>
              <a:rPr lang="en-US" sz="2200" b="1" dirty="0"/>
              <a:t>not have the effect of modifying the obligation to respect fundamental rights and fundamental legal principles </a:t>
            </a:r>
            <a:r>
              <a:rPr lang="en-US" sz="2200" dirty="0"/>
              <a:t>as enshrined in Article 6 of the Treaty on European Union</a:t>
            </a:r>
            <a:r>
              <a:rPr lang="en-US" sz="2200" dirty="0" smtClean="0"/>
              <a:t>.</a:t>
            </a:r>
            <a:r>
              <a:rPr lang="en-US" sz="2200" dirty="0"/>
              <a:t> </a:t>
            </a:r>
            <a:r>
              <a:rPr lang="en-US" sz="2200" dirty="0" smtClean="0"/>
              <a:t>The </a:t>
            </a:r>
            <a:r>
              <a:rPr lang="en-US" sz="2200" dirty="0"/>
              <a:t>first instrument implementing the principle of mutual recognition replaced the extradition system among the Member States of the </a:t>
            </a:r>
            <a:r>
              <a:rPr lang="en-US" sz="2200" dirty="0" smtClean="0"/>
              <a:t>EU</a:t>
            </a:r>
          </a:p>
          <a:p>
            <a:r>
              <a:rPr lang="en-US" sz="2200" dirty="0"/>
              <a:t>Charter of Fundamental Rights of the European Union </a:t>
            </a:r>
            <a:r>
              <a:rPr lang="en-US" sz="2200" dirty="0" smtClean="0"/>
              <a:t>( article 47 – right of access </a:t>
            </a:r>
            <a:r>
              <a:rPr lang="en-US" sz="2200" b="1" dirty="0" smtClean="0"/>
              <a:t>an independent tribunal</a:t>
            </a:r>
            <a:r>
              <a:rPr lang="en-US" sz="2200" dirty="0" smtClean="0"/>
              <a:t>) </a:t>
            </a:r>
          </a:p>
          <a:p>
            <a:r>
              <a:rPr lang="en-US" sz="2200" dirty="0"/>
              <a:t>the European Convention on Human </a:t>
            </a:r>
            <a:r>
              <a:rPr lang="en-US" sz="2200" dirty="0" smtClean="0"/>
              <a:t>Rights (article 6 - </a:t>
            </a:r>
            <a:r>
              <a:rPr lang="en-US" sz="2200" dirty="0"/>
              <a:t>everyone is entitled </a:t>
            </a:r>
            <a:r>
              <a:rPr lang="en-US" sz="2200" b="1" dirty="0"/>
              <a:t>to a fair and public hearing within a reasonable time </a:t>
            </a:r>
            <a:r>
              <a:rPr lang="en-US" sz="2200" dirty="0"/>
              <a:t>by an </a:t>
            </a:r>
            <a:r>
              <a:rPr lang="en-US" sz="2200" b="1" dirty="0"/>
              <a:t>independent and impartial tribunal </a:t>
            </a:r>
            <a:r>
              <a:rPr lang="en-US" sz="2200" dirty="0"/>
              <a:t>established by </a:t>
            </a:r>
            <a:r>
              <a:rPr lang="en-US" sz="2200" dirty="0" smtClean="0"/>
              <a:t>law).</a:t>
            </a:r>
            <a:endParaRPr lang="en-US" sz="22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2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483"/>
          </a:xfrm>
        </p:spPr>
        <p:txBody>
          <a:bodyPr/>
          <a:lstStyle/>
          <a:p>
            <a:r>
              <a:rPr lang="en-US" dirty="0" smtClean="0"/>
              <a:t>Facts of the case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5117"/>
            <a:ext cx="8596668" cy="45662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Polish </a:t>
            </a:r>
            <a:r>
              <a:rPr lang="en-US" dirty="0"/>
              <a:t>courts issued three European arrest warrants (‘the EAWs’) against the </a:t>
            </a:r>
            <a:r>
              <a:rPr lang="en-US" dirty="0" smtClean="0"/>
              <a:t>LM </a:t>
            </a:r>
            <a:r>
              <a:rPr lang="en-US" dirty="0"/>
              <a:t>in order for him </a:t>
            </a:r>
            <a:r>
              <a:rPr lang="en-US" b="1" dirty="0"/>
              <a:t>to be arrested and surrendered </a:t>
            </a:r>
            <a:r>
              <a:rPr lang="en-US" dirty="0"/>
              <a:t>to those courts for the purpose of conducting criminal </a:t>
            </a:r>
            <a:r>
              <a:rPr lang="en-US" dirty="0" smtClean="0"/>
              <a:t>prosecutions (trafficking </a:t>
            </a:r>
            <a:r>
              <a:rPr lang="en-US" dirty="0"/>
              <a:t>in narcotic drugs and psychotropic </a:t>
            </a:r>
            <a:r>
              <a:rPr lang="en-US" dirty="0" smtClean="0"/>
              <a:t>substances).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LM was </a:t>
            </a:r>
            <a:r>
              <a:rPr lang="en-US" dirty="0"/>
              <a:t>arrested in Ireland on the basis of those EAWs and brought before the referring court, the High Court (Ireland). He informed Irish court that</a:t>
            </a:r>
            <a:r>
              <a:rPr lang="en-US" b="1" dirty="0"/>
              <a:t> he did not consent to his surrender to the Polish judicial authorities </a:t>
            </a:r>
            <a:r>
              <a:rPr lang="en-US" dirty="0"/>
              <a:t>and was placed in custody </a:t>
            </a:r>
            <a:r>
              <a:rPr lang="en-US" dirty="0" smtClean="0"/>
              <a:t>waiting </a:t>
            </a:r>
            <a:r>
              <a:rPr lang="en-US" dirty="0"/>
              <a:t>a decision on his surrender to them.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 </a:t>
            </a:r>
            <a:r>
              <a:rPr lang="en-US" dirty="0"/>
              <a:t>said that </a:t>
            </a:r>
            <a:r>
              <a:rPr lang="en-US" b="1" dirty="0"/>
              <a:t>his surrender could </a:t>
            </a:r>
            <a:r>
              <a:rPr lang="en-US" b="1" dirty="0" smtClean="0"/>
              <a:t>lead him </a:t>
            </a:r>
            <a:r>
              <a:rPr lang="en-US" b="1" dirty="0"/>
              <a:t>to the infringement of his right of justice </a:t>
            </a:r>
            <a:r>
              <a:rPr lang="en-US" dirty="0"/>
              <a:t>in contravention of Article 6 of the ECHR. He explained it by referring to the recent legislative reforms of the system of justice in the Republic of Poland </a:t>
            </a:r>
            <a:r>
              <a:rPr lang="en-US" b="1" dirty="0"/>
              <a:t>deny him his right to a fair trial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1655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Грань</vt:lpstr>
      <vt:lpstr>European arrest warrant (Case C‑216/18 PPU)</vt:lpstr>
      <vt:lpstr>Relevance of the topic </vt:lpstr>
      <vt:lpstr>Fundamental rights of people </vt:lpstr>
      <vt:lpstr>Fundamental rights of people (2)</vt:lpstr>
      <vt:lpstr>European arrest warrant (EAW)</vt:lpstr>
      <vt:lpstr>Features of European arrest warrant </vt:lpstr>
      <vt:lpstr>Features of European arrest warrant (2)</vt:lpstr>
      <vt:lpstr>Legislation relevant for LM case</vt:lpstr>
      <vt:lpstr>Facts of the case </vt:lpstr>
      <vt:lpstr>Facts of the case (2) </vt:lpstr>
      <vt:lpstr>Questions of Irish court for a preliminary ruling </vt:lpstr>
      <vt:lpstr>First question </vt:lpstr>
      <vt:lpstr>Answer to the first question</vt:lpstr>
      <vt:lpstr>The requirements of independence</vt:lpstr>
      <vt:lpstr>The second question </vt:lpstr>
      <vt:lpstr>Additional information </vt:lpstr>
      <vt:lpstr>Conclusion </vt:lpstr>
      <vt:lpstr>Thank you for your attention!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C‑216/18 PPU (LM Case)</dc:title>
  <dc:creator>nick030299</dc:creator>
  <cp:lastModifiedBy>Zoran Buric</cp:lastModifiedBy>
  <cp:revision>24</cp:revision>
  <dcterms:created xsi:type="dcterms:W3CDTF">2019-04-22T20:18:16Z</dcterms:created>
  <dcterms:modified xsi:type="dcterms:W3CDTF">2019-05-09T07:37:34Z</dcterms:modified>
</cp:coreProperties>
</file>