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7" r:id="rId2"/>
    <p:sldId id="258" r:id="rId3"/>
    <p:sldId id="259" r:id="rId4"/>
    <p:sldId id="264" r:id="rId5"/>
    <p:sldId id="260" r:id="rId6"/>
    <p:sldId id="262" r:id="rId7"/>
    <p:sldId id="261"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7E4EE-9C09-ABAE-57B4-C7602C325251}" v="2" dt="2019-03-27T16:26:09.868"/>
    <p1510:client id="{EC07CDD0-9017-B7F1-B92E-C66F7B9395F6}" v="3" dt="2019-03-27T19:01:07.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44008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74487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dirty="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084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3346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dirty="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230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dirty="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06269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8160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dirty="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85128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76417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5797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t>07.05.2019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2595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07.05.2019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05781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07.05.2019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2201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07.05.2019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49618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dirty="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5558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
        <p:nvSpPr>
          <p:cNvPr id="5" name="Date Placeholder 4"/>
          <p:cNvSpPr>
            <a:spLocks noGrp="1"/>
          </p:cNvSpPr>
          <p:nvPr>
            <p:ph type="dt" sz="half" idx="10"/>
          </p:nvPr>
        </p:nvSpPr>
        <p:spPr/>
        <p:txBody>
          <a:bodyPr/>
          <a:lstStyle/>
          <a:p>
            <a:fld id="{F2FFB779-270B-4192-84BA-A697F48306DC}" type="datetimeFigureOut">
              <a:rPr lang="ru-RU" smtClean="0"/>
              <a:t>07.05.2019</a:t>
            </a:fld>
            <a:endParaRPr lang="ru-RU"/>
          </a:p>
        </p:txBody>
      </p:sp>
    </p:spTree>
    <p:extLst>
      <p:ext uri="{BB962C8B-B14F-4D97-AF65-F5344CB8AC3E}">
        <p14:creationId xmlns:p14="http://schemas.microsoft.com/office/powerpoint/2010/main" val="208439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FFB779-270B-4192-84BA-A697F48306DC}" type="datetimeFigureOut">
              <a:rPr lang="ru-RU" smtClean="0"/>
              <a:t>07.05.2019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28232327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Изображение выглядит как небо&#10;&#10;Описание создано с очень высокой степенью достоверности">
            <a:extLst>
              <a:ext uri="{FF2B5EF4-FFF2-40B4-BE49-F238E27FC236}">
                <a16:creationId xmlns:a16="http://schemas.microsoft.com/office/drawing/2014/main" id="{F12D6207-4433-43DB-B3A0-126B6981817C}"/>
              </a:ext>
            </a:extLst>
          </p:cNvPr>
          <p:cNvPicPr>
            <a:picLocks noChangeAspect="1"/>
          </p:cNvPicPr>
          <p:nvPr/>
        </p:nvPicPr>
        <p:blipFill>
          <a:blip r:embed="rId2"/>
          <a:stretch>
            <a:fillRect/>
          </a:stretch>
        </p:blipFill>
        <p:spPr>
          <a:xfrm>
            <a:off x="1333500" y="2026501"/>
            <a:ext cx="7010400" cy="3699510"/>
          </a:xfrm>
          <a:prstGeom prst="rect">
            <a:avLst/>
          </a:prstGeom>
        </p:spPr>
      </p:pic>
      <p:sp>
        <p:nvSpPr>
          <p:cNvPr id="7" name="TextBox 6">
            <a:extLst>
              <a:ext uri="{FF2B5EF4-FFF2-40B4-BE49-F238E27FC236}">
                <a16:creationId xmlns:a16="http://schemas.microsoft.com/office/drawing/2014/main" id="{7C60F28D-D4B7-4E2B-A4DA-8C09AE323489}"/>
              </a:ext>
            </a:extLst>
          </p:cNvPr>
          <p:cNvSpPr txBox="1"/>
          <p:nvPr/>
        </p:nvSpPr>
        <p:spPr>
          <a:xfrm>
            <a:off x="1470025" y="377825"/>
            <a:ext cx="673100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4000" b="1" err="1">
                <a:solidFill>
                  <a:srgbClr val="002060"/>
                </a:solidFill>
                <a:latin typeface="Times New Roman"/>
                <a:cs typeface="Times New Roman"/>
              </a:rPr>
              <a:t>Criminal</a:t>
            </a:r>
            <a:r>
              <a:rPr lang="ru-RU" sz="4000" b="1" dirty="0">
                <a:solidFill>
                  <a:srgbClr val="002060"/>
                </a:solidFill>
                <a:latin typeface="Times New Roman"/>
                <a:cs typeface="Times New Roman"/>
              </a:rPr>
              <a:t> </a:t>
            </a:r>
            <a:r>
              <a:rPr lang="ru-RU" sz="4000" b="1" err="1">
                <a:solidFill>
                  <a:srgbClr val="002060"/>
                </a:solidFill>
                <a:latin typeface="Times New Roman"/>
                <a:cs typeface="Times New Roman"/>
              </a:rPr>
              <a:t>proceedings</a:t>
            </a:r>
            <a:r>
              <a:rPr lang="ru-RU" sz="4000" b="1" dirty="0">
                <a:solidFill>
                  <a:srgbClr val="002060"/>
                </a:solidFill>
                <a:latin typeface="Times New Roman"/>
                <a:cs typeface="Times New Roman"/>
              </a:rPr>
              <a:t> </a:t>
            </a:r>
            <a:r>
              <a:rPr lang="ru-RU" sz="4000" b="1" err="1">
                <a:solidFill>
                  <a:srgbClr val="002060"/>
                </a:solidFill>
                <a:latin typeface="Times New Roman"/>
                <a:cs typeface="Times New Roman"/>
              </a:rPr>
              <a:t>against</a:t>
            </a:r>
            <a:r>
              <a:rPr lang="ru-RU" sz="4000" b="1" dirty="0">
                <a:solidFill>
                  <a:srgbClr val="002060"/>
                </a:solidFill>
                <a:latin typeface="Times New Roman"/>
                <a:cs typeface="Times New Roman"/>
              </a:rPr>
              <a:t> </a:t>
            </a:r>
            <a:r>
              <a:rPr lang="ru-RU" sz="4000" b="1" err="1">
                <a:solidFill>
                  <a:srgbClr val="002060"/>
                </a:solidFill>
                <a:latin typeface="Times New Roman"/>
                <a:cs typeface="Times New Roman"/>
              </a:rPr>
              <a:t>Piotr</a:t>
            </a:r>
            <a:r>
              <a:rPr lang="ru-RU" sz="4000" b="1" dirty="0">
                <a:solidFill>
                  <a:srgbClr val="002060"/>
                </a:solidFill>
                <a:latin typeface="Times New Roman"/>
                <a:cs typeface="Times New Roman"/>
              </a:rPr>
              <a:t> </a:t>
            </a:r>
            <a:r>
              <a:rPr lang="ru-RU" sz="4000" b="1" err="1">
                <a:solidFill>
                  <a:srgbClr val="002060"/>
                </a:solidFill>
                <a:latin typeface="Times New Roman"/>
                <a:cs typeface="Times New Roman"/>
              </a:rPr>
              <a:t>Kossowski</a:t>
            </a:r>
            <a:r>
              <a:rPr lang="ru-RU" sz="4000" b="1" dirty="0">
                <a:solidFill>
                  <a:srgbClr val="002060"/>
                </a:solidFill>
                <a:latin typeface="Times New Roman"/>
                <a:cs typeface="Times New Roman"/>
              </a:rPr>
              <a:t> </a:t>
            </a:r>
            <a:endParaRPr lang="ru-RU" sz="4000">
              <a:solidFill>
                <a:srgbClr val="002060"/>
              </a:solidFill>
            </a:endParaRPr>
          </a:p>
        </p:txBody>
      </p:sp>
      <p:sp>
        <p:nvSpPr>
          <p:cNvPr id="3" name="TextBox 2">
            <a:extLst>
              <a:ext uri="{FF2B5EF4-FFF2-40B4-BE49-F238E27FC236}">
                <a16:creationId xmlns:a16="http://schemas.microsoft.com/office/drawing/2014/main" id="{633DA570-50E4-4187-997F-B37117DED401}"/>
              </a:ext>
            </a:extLst>
          </p:cNvPr>
          <p:cNvSpPr txBox="1"/>
          <p:nvPr/>
        </p:nvSpPr>
        <p:spPr>
          <a:xfrm>
            <a:off x="7112000" y="6210300"/>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dirty="0" err="1">
                <a:solidFill>
                  <a:srgbClr val="002060"/>
                </a:solidFill>
                <a:latin typeface="Times New Roman"/>
                <a:cs typeface="Times New Roman"/>
              </a:rPr>
              <a:t>Denis</a:t>
            </a:r>
            <a:r>
              <a:rPr lang="ru-RU" sz="2400" b="1" dirty="0">
                <a:solidFill>
                  <a:srgbClr val="002060"/>
                </a:solidFill>
                <a:latin typeface="Times New Roman"/>
                <a:cs typeface="Times New Roman"/>
              </a:rPr>
              <a:t> </a:t>
            </a:r>
            <a:r>
              <a:rPr lang="ru-RU" sz="2400" b="1" dirty="0" err="1">
                <a:solidFill>
                  <a:srgbClr val="002060"/>
                </a:solidFill>
                <a:latin typeface="Times New Roman"/>
                <a:cs typeface="Times New Roman"/>
              </a:rPr>
              <a:t>Vialykh</a:t>
            </a:r>
            <a:endParaRPr lang="ru-RU" sz="2400" b="1" dirty="0">
              <a:solidFill>
                <a:srgbClr val="002060"/>
              </a:solidFill>
              <a:latin typeface="Times New Roman"/>
              <a:cs typeface="Times New Roman"/>
            </a:endParaRPr>
          </a:p>
        </p:txBody>
      </p:sp>
    </p:spTree>
    <p:extLst>
      <p:ext uri="{BB962C8B-B14F-4D97-AF65-F5344CB8AC3E}">
        <p14:creationId xmlns:p14="http://schemas.microsoft.com/office/powerpoint/2010/main" val="118355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9CC37-0E71-4165-A6C9-FEE6DA7BA3AD}"/>
              </a:ext>
            </a:extLst>
          </p:cNvPr>
          <p:cNvSpPr txBox="1"/>
          <p:nvPr/>
        </p:nvSpPr>
        <p:spPr>
          <a:xfrm>
            <a:off x="1101306" y="468702"/>
            <a:ext cx="6754482"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af-ZA" sz="2200" b="1" i="0" u="none" strike="noStrike" dirty="0" err="1">
                <a:solidFill>
                  <a:srgbClr val="002060"/>
                </a:solidFill>
                <a:latin typeface="Times New Roman"/>
                <a:ea typeface="Arial"/>
                <a:cs typeface="Arial"/>
              </a:rPr>
              <a:t>Protocol</a:t>
            </a:r>
            <a:r>
              <a:rPr lang="af-ZA" sz="2200" b="0" i="0" u="none" strike="noStrike" dirty="0">
                <a:solidFill>
                  <a:srgbClr val="002060"/>
                </a:solidFill>
                <a:latin typeface="Times New Roman"/>
                <a:ea typeface="Arial"/>
                <a:cs typeface="Arial"/>
              </a:rPr>
              <a:t> No. </a:t>
            </a:r>
            <a:r>
              <a:rPr lang="af-ZA" sz="2200" dirty="0">
                <a:solidFill>
                  <a:srgbClr val="002060"/>
                </a:solidFill>
                <a:latin typeface="Times New Roman"/>
                <a:ea typeface="Arial"/>
                <a:cs typeface="Arial"/>
              </a:rPr>
              <a:t>7</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to</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the</a:t>
            </a:r>
            <a:r>
              <a:rPr lang="af-ZA" sz="2200" b="0" i="0" u="none" strike="noStrike" dirty="0">
                <a:solidFill>
                  <a:srgbClr val="002060"/>
                </a:solidFill>
                <a:latin typeface="Times New Roman"/>
                <a:ea typeface="Arial"/>
                <a:cs typeface="Arial"/>
              </a:rPr>
              <a:t> </a:t>
            </a:r>
            <a:r>
              <a:rPr lang="af-ZA" sz="2200" b="1" i="0" u="none" strike="noStrike" dirty="0" err="1">
                <a:solidFill>
                  <a:srgbClr val="002060"/>
                </a:solidFill>
                <a:latin typeface="Times New Roman"/>
                <a:ea typeface="Arial"/>
                <a:cs typeface="Arial"/>
              </a:rPr>
              <a:t>Convention</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for</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the</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Protection</a:t>
            </a:r>
            <a:r>
              <a:rPr lang="af-ZA" sz="2200" b="0" i="0" u="none" strike="noStrike" dirty="0">
                <a:solidFill>
                  <a:srgbClr val="002060"/>
                </a:solidFill>
                <a:latin typeface="Times New Roman"/>
                <a:ea typeface="Arial"/>
                <a:cs typeface="Arial"/>
              </a:rPr>
              <a:t> of </a:t>
            </a:r>
            <a:r>
              <a:rPr lang="af-ZA" sz="2200" b="1" i="0" u="none" strike="noStrike" dirty="0">
                <a:solidFill>
                  <a:srgbClr val="002060"/>
                </a:solidFill>
                <a:latin typeface="Times New Roman"/>
                <a:ea typeface="Arial"/>
                <a:cs typeface="Arial"/>
              </a:rPr>
              <a:t>Human</a:t>
            </a:r>
            <a:r>
              <a:rPr lang="af-ZA" sz="2200" b="0" i="0" u="none" strike="noStrike" dirty="0">
                <a:solidFill>
                  <a:srgbClr val="002060"/>
                </a:solidFill>
                <a:latin typeface="Times New Roman"/>
                <a:ea typeface="Arial"/>
                <a:cs typeface="Arial"/>
              </a:rPr>
              <a:t> </a:t>
            </a:r>
            <a:r>
              <a:rPr lang="af-ZA" sz="2200" b="1" i="0" u="none" strike="noStrike" dirty="0" err="1">
                <a:solidFill>
                  <a:srgbClr val="002060"/>
                </a:solidFill>
                <a:latin typeface="Times New Roman"/>
                <a:ea typeface="Arial"/>
                <a:cs typeface="Arial"/>
              </a:rPr>
              <a:t>Rights</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and</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Fundamental</a:t>
            </a:r>
            <a:r>
              <a:rPr lang="af-ZA" sz="2200" b="0" i="0" u="none" strike="noStrike" dirty="0">
                <a:solidFill>
                  <a:srgbClr val="002060"/>
                </a:solidFill>
                <a:latin typeface="Times New Roman"/>
                <a:ea typeface="Arial"/>
                <a:cs typeface="Arial"/>
              </a:rPr>
              <a:t> </a:t>
            </a:r>
            <a:r>
              <a:rPr lang="af-ZA" sz="2200" b="0" i="0" u="none" strike="noStrike" dirty="0" err="1">
                <a:solidFill>
                  <a:srgbClr val="002060"/>
                </a:solidFill>
                <a:latin typeface="Times New Roman"/>
                <a:ea typeface="Arial"/>
                <a:cs typeface="Arial"/>
              </a:rPr>
              <a:t>Freedoms</a:t>
            </a:r>
            <a:r>
              <a:rPr lang="af-ZA" sz="2200" dirty="0">
                <a:solidFill>
                  <a:srgbClr val="002060"/>
                </a:solidFill>
                <a:latin typeface="Times New Roman"/>
                <a:ea typeface="Arial"/>
                <a:cs typeface="Arial"/>
              </a:rPr>
              <a:t> </a:t>
            </a:r>
            <a:endParaRPr lang="en-US" sz="2200">
              <a:solidFill>
                <a:srgbClr val="002060"/>
              </a:solidFill>
              <a:latin typeface="Times New Roman"/>
              <a:cs typeface="Times New Roman"/>
            </a:endParaRPr>
          </a:p>
        </p:txBody>
      </p:sp>
      <p:sp>
        <p:nvSpPr>
          <p:cNvPr id="3" name="TextBox 2">
            <a:extLst>
              <a:ext uri="{FF2B5EF4-FFF2-40B4-BE49-F238E27FC236}">
                <a16:creationId xmlns:a16="http://schemas.microsoft.com/office/drawing/2014/main" id="{33332126-7FAC-47FE-8C89-E3ACF994C1D5}"/>
              </a:ext>
            </a:extLst>
          </p:cNvPr>
          <p:cNvSpPr txBox="1"/>
          <p:nvPr/>
        </p:nvSpPr>
        <p:spPr>
          <a:xfrm>
            <a:off x="756250" y="1302590"/>
            <a:ext cx="8177841" cy="16312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latin typeface="Times New Roman"/>
                <a:cs typeface="Times New Roman"/>
              </a:rPr>
              <a:t>ARTICLE 4 </a:t>
            </a:r>
            <a:r>
              <a:rPr lang="en-US" sz="2000" b="1" dirty="0">
                <a:solidFill>
                  <a:srgbClr val="002060"/>
                </a:solidFill>
                <a:latin typeface="Times New Roman"/>
                <a:cs typeface="Times New Roman"/>
              </a:rPr>
              <a:t>Right not to be tried or punished twice </a:t>
            </a:r>
            <a:endParaRPr lang="en-US" sz="2000" b="1">
              <a:solidFill>
                <a:srgbClr val="002060"/>
              </a:solidFill>
              <a:latin typeface="Trebuchet MS" panose="020B0603020202020204"/>
              <a:cs typeface="Times New Roman"/>
            </a:endParaRPr>
          </a:p>
          <a:p>
            <a:pPr marL="285750" indent="-285750" algn="just">
              <a:buFont typeface="Arial"/>
              <a:buChar char="•"/>
            </a:pPr>
            <a:r>
              <a:rPr lang="en-US" sz="2000" dirty="0">
                <a:solidFill>
                  <a:srgbClr val="002060"/>
                </a:solidFill>
                <a:latin typeface="Times New Roman"/>
                <a:cs typeface="Times New Roman"/>
              </a:rPr>
              <a:t>No one shall be liable to be tried or punished again in criminal proceedings under the jurisdiction of the same State for an offence for which he has already been finally acquitted or convicted in accordance with the law and penal procedure of that State. </a:t>
            </a:r>
            <a:endParaRPr lang="en-US" sz="2000">
              <a:solidFill>
                <a:srgbClr val="002060"/>
              </a:solidFill>
            </a:endParaRPr>
          </a:p>
        </p:txBody>
      </p:sp>
      <p:pic>
        <p:nvPicPr>
          <p:cNvPr id="4" name="Рисунок 4" descr="Изображение выглядит как внутренний&#10;&#10;Описание создано с очень высокой степенью достоверности">
            <a:extLst>
              <a:ext uri="{FF2B5EF4-FFF2-40B4-BE49-F238E27FC236}">
                <a16:creationId xmlns:a16="http://schemas.microsoft.com/office/drawing/2014/main" id="{462F2BD1-9A0B-487B-A46D-EFAA3E1D0CF1}"/>
              </a:ext>
            </a:extLst>
          </p:cNvPr>
          <p:cNvPicPr>
            <a:picLocks noChangeAspect="1"/>
          </p:cNvPicPr>
          <p:nvPr/>
        </p:nvPicPr>
        <p:blipFill>
          <a:blip r:embed="rId2"/>
          <a:stretch>
            <a:fillRect/>
          </a:stretch>
        </p:blipFill>
        <p:spPr>
          <a:xfrm>
            <a:off x="634444" y="3051623"/>
            <a:ext cx="8407073" cy="3443320"/>
          </a:xfrm>
          <a:prstGeom prst="rect">
            <a:avLst/>
          </a:prstGeom>
        </p:spPr>
      </p:pic>
    </p:spTree>
    <p:extLst>
      <p:ext uri="{BB962C8B-B14F-4D97-AF65-F5344CB8AC3E}">
        <p14:creationId xmlns:p14="http://schemas.microsoft.com/office/powerpoint/2010/main" val="165415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27A82-12A2-44AC-9446-808CC97A2ADB}"/>
              </a:ext>
            </a:extLst>
          </p:cNvPr>
          <p:cNvSpPr txBox="1"/>
          <p:nvPr/>
        </p:nvSpPr>
        <p:spPr>
          <a:xfrm>
            <a:off x="1719532" y="425569"/>
            <a:ext cx="5216103"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ü"/>
            </a:pPr>
            <a:r>
              <a:rPr lang="en-US" sz="2400" b="1" dirty="0">
                <a:solidFill>
                  <a:srgbClr val="002060"/>
                </a:solidFill>
                <a:latin typeface="Times New Roman"/>
                <a:cs typeface="Times New Roman"/>
              </a:rPr>
              <a:t>Case Number:</a:t>
            </a:r>
            <a:r>
              <a:rPr lang="en-US" sz="2400" dirty="0">
                <a:solidFill>
                  <a:srgbClr val="002060"/>
                </a:solidFill>
                <a:latin typeface="Times New Roman"/>
                <a:cs typeface="Times New Roman"/>
              </a:rPr>
              <a:t> C-486/14 </a:t>
            </a:r>
            <a:endParaRPr lang="ru-RU" sz="2400"/>
          </a:p>
          <a:p>
            <a:pPr marL="342900" indent="-342900" algn="just">
              <a:buFont typeface="Wingdings"/>
              <a:buChar char="ü"/>
            </a:pPr>
            <a:r>
              <a:rPr lang="en-US" sz="2400" b="1" dirty="0">
                <a:solidFill>
                  <a:srgbClr val="002060"/>
                </a:solidFill>
                <a:latin typeface="Times New Roman"/>
                <a:cs typeface="Times New Roman"/>
              </a:rPr>
              <a:t>Name of the parties:</a:t>
            </a:r>
            <a:r>
              <a:rPr lang="en-US" sz="2400" dirty="0">
                <a:solidFill>
                  <a:srgbClr val="002060"/>
                </a:solidFill>
                <a:latin typeface="Times New Roman"/>
                <a:cs typeface="Times New Roman"/>
              </a:rPr>
              <a:t> Criminal proceedings against Piotr </a:t>
            </a:r>
            <a:r>
              <a:rPr lang="en-US" sz="2400" dirty="0" err="1">
                <a:solidFill>
                  <a:srgbClr val="002060"/>
                </a:solidFill>
                <a:latin typeface="Times New Roman"/>
                <a:cs typeface="Times New Roman"/>
              </a:rPr>
              <a:t>Kossowski</a:t>
            </a:r>
            <a:r>
              <a:rPr lang="en-US" sz="2400" dirty="0">
                <a:solidFill>
                  <a:srgbClr val="002060"/>
                </a:solidFill>
                <a:latin typeface="Times New Roman"/>
                <a:cs typeface="Times New Roman"/>
              </a:rPr>
              <a:t> </a:t>
            </a:r>
          </a:p>
          <a:p>
            <a:pPr marL="342900" indent="-342900" algn="just">
              <a:buFont typeface="Wingdings"/>
              <a:buChar char="ü"/>
            </a:pPr>
            <a:r>
              <a:rPr lang="en-US" sz="2400" b="1" dirty="0">
                <a:solidFill>
                  <a:srgbClr val="002060"/>
                </a:solidFill>
                <a:latin typeface="Times New Roman"/>
                <a:cs typeface="Times New Roman"/>
              </a:rPr>
              <a:t>Date of the judgement:</a:t>
            </a:r>
            <a:r>
              <a:rPr lang="en-US" sz="2400" dirty="0">
                <a:solidFill>
                  <a:srgbClr val="002060"/>
                </a:solidFill>
                <a:latin typeface="Times New Roman"/>
                <a:cs typeface="Times New Roman"/>
              </a:rPr>
              <a:t> 2016-06-29 </a:t>
            </a:r>
          </a:p>
          <a:p>
            <a:pPr marL="342900" indent="-342900" algn="just">
              <a:buFont typeface="Wingdings"/>
              <a:buChar char="ü"/>
            </a:pPr>
            <a:r>
              <a:rPr lang="en-US" sz="2400" b="1" dirty="0">
                <a:solidFill>
                  <a:srgbClr val="002060"/>
                </a:solidFill>
                <a:latin typeface="Times New Roman"/>
                <a:cs typeface="Times New Roman"/>
              </a:rPr>
              <a:t>Court:</a:t>
            </a:r>
            <a:r>
              <a:rPr lang="en-US" sz="2400" dirty="0">
                <a:solidFill>
                  <a:srgbClr val="002060"/>
                </a:solidFill>
                <a:latin typeface="Times New Roman"/>
                <a:cs typeface="Times New Roman"/>
              </a:rPr>
              <a:t> Court of Justice (ECJ) </a:t>
            </a:r>
            <a:endParaRPr lang="en-US" sz="2400"/>
          </a:p>
        </p:txBody>
      </p:sp>
      <p:sp>
        <p:nvSpPr>
          <p:cNvPr id="3" name="TextBox 2">
            <a:extLst>
              <a:ext uri="{FF2B5EF4-FFF2-40B4-BE49-F238E27FC236}">
                <a16:creationId xmlns:a16="http://schemas.microsoft.com/office/drawing/2014/main" id="{611BAF4B-7C64-42DD-A843-C0192867632F}"/>
              </a:ext>
            </a:extLst>
          </p:cNvPr>
          <p:cNvSpPr txBox="1"/>
          <p:nvPr/>
        </p:nvSpPr>
        <p:spPr>
          <a:xfrm>
            <a:off x="511834" y="2365026"/>
            <a:ext cx="8752935" cy="21852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2000" dirty="0">
                <a:solidFill>
                  <a:srgbClr val="002060"/>
                </a:solidFill>
                <a:latin typeface="Times New Roman"/>
                <a:cs typeface="Times New Roman"/>
              </a:rPr>
              <a:t>The public prosecutor’s office, Hamburg (Germany), accuses </a:t>
            </a:r>
            <a:r>
              <a:rPr lang="en-US" sz="2000" dirty="0" err="1">
                <a:solidFill>
                  <a:srgbClr val="002060"/>
                </a:solidFill>
                <a:latin typeface="Times New Roman"/>
                <a:cs typeface="Times New Roman"/>
              </a:rPr>
              <a:t>Mr</a:t>
            </a:r>
            <a:r>
              <a:rPr lang="en-US" sz="2000" dirty="0">
                <a:solidFill>
                  <a:srgbClr val="002060"/>
                </a:solidFill>
                <a:latin typeface="Times New Roman"/>
                <a:cs typeface="Times New Roman"/>
              </a:rPr>
              <a:t> Piotr </a:t>
            </a:r>
            <a:r>
              <a:rPr lang="en-US" sz="2000" dirty="0" err="1">
                <a:solidFill>
                  <a:srgbClr val="002060"/>
                </a:solidFill>
                <a:latin typeface="Times New Roman"/>
                <a:cs typeface="Times New Roman"/>
              </a:rPr>
              <a:t>Kossowski</a:t>
            </a:r>
            <a:r>
              <a:rPr lang="en-US" sz="2000" dirty="0">
                <a:solidFill>
                  <a:srgbClr val="002060"/>
                </a:solidFill>
                <a:latin typeface="Times New Roman"/>
                <a:cs typeface="Times New Roman"/>
              </a:rPr>
              <a:t> of having committed, in Hamburg, the offence of extortion with aggravating factors. </a:t>
            </a:r>
            <a:endParaRPr lang="ru-RU" sz="2000">
              <a:solidFill>
                <a:srgbClr val="002060"/>
              </a:solidFill>
            </a:endParaRPr>
          </a:p>
          <a:p>
            <a:pPr marL="285750" indent="-285750" algn="just">
              <a:buFont typeface="Arial"/>
              <a:buChar char="•"/>
            </a:pPr>
            <a:endParaRPr lang="en-US" sz="2000" dirty="0">
              <a:solidFill>
                <a:srgbClr val="002060"/>
              </a:solidFill>
              <a:latin typeface="Times New Roman"/>
              <a:cs typeface="Times New Roman"/>
            </a:endParaRPr>
          </a:p>
          <a:p>
            <a:pPr marL="285750" indent="-285750" algn="just">
              <a:buFont typeface="Arial"/>
              <a:buChar char="•"/>
            </a:pPr>
            <a:endParaRPr lang="en-US" sz="2000" dirty="0">
              <a:solidFill>
                <a:srgbClr val="002060"/>
              </a:solidFill>
              <a:latin typeface="Times New Roman"/>
              <a:cs typeface="Times New Roman"/>
            </a:endParaRPr>
          </a:p>
          <a:p>
            <a:pPr algn="just"/>
            <a:endParaRPr lang="en-US" dirty="0">
              <a:solidFill>
                <a:srgbClr val="333333"/>
              </a:solidFill>
              <a:latin typeface="Times New Roman"/>
              <a:cs typeface="Times New Roman"/>
            </a:endParaRPr>
          </a:p>
          <a:p>
            <a:pPr algn="just"/>
            <a:endParaRPr lang="en-US" dirty="0">
              <a:solidFill>
                <a:srgbClr val="333333"/>
              </a:solidFill>
              <a:latin typeface="Times New Roman"/>
              <a:cs typeface="Times New Roman"/>
            </a:endParaRPr>
          </a:p>
        </p:txBody>
      </p:sp>
      <p:pic>
        <p:nvPicPr>
          <p:cNvPr id="4" name="Рисунок 4" descr="Изображение выглядит как стол, внутренний, сидит, деревянный&#10;&#10;Описание создано с очень высокой степенью достоверности">
            <a:extLst>
              <a:ext uri="{FF2B5EF4-FFF2-40B4-BE49-F238E27FC236}">
                <a16:creationId xmlns:a16="http://schemas.microsoft.com/office/drawing/2014/main" id="{D06BE46C-1A9F-4CC2-9DEA-7A000CD1741D}"/>
              </a:ext>
            </a:extLst>
          </p:cNvPr>
          <p:cNvPicPr>
            <a:picLocks noChangeAspect="1"/>
          </p:cNvPicPr>
          <p:nvPr/>
        </p:nvPicPr>
        <p:blipFill>
          <a:blip r:embed="rId2"/>
          <a:stretch>
            <a:fillRect/>
          </a:stretch>
        </p:blipFill>
        <p:spPr>
          <a:xfrm>
            <a:off x="1755228" y="3582715"/>
            <a:ext cx="6264164" cy="3055881"/>
          </a:xfrm>
          <a:prstGeom prst="rect">
            <a:avLst/>
          </a:prstGeom>
        </p:spPr>
      </p:pic>
    </p:spTree>
    <p:extLst>
      <p:ext uri="{BB962C8B-B14F-4D97-AF65-F5344CB8AC3E}">
        <p14:creationId xmlns:p14="http://schemas.microsoft.com/office/powerpoint/2010/main" val="128527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34072-2EEF-4DA5-B320-8C6AD2DB31BB}"/>
              </a:ext>
            </a:extLst>
          </p:cNvPr>
          <p:cNvSpPr txBox="1"/>
          <p:nvPr/>
        </p:nvSpPr>
        <p:spPr>
          <a:xfrm>
            <a:off x="677916" y="480848"/>
            <a:ext cx="8418786" cy="31393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000" dirty="0">
                <a:solidFill>
                  <a:srgbClr val="002060"/>
                </a:solidFill>
                <a:latin typeface="Times New Roman"/>
                <a:cs typeface="Arial"/>
              </a:rPr>
              <a:t>Hamburg Regional Court refused to open trial proceedings on the ground that it is prevented from doing so by the ne bis in idem principle, as it applies in the Schengen area. </a:t>
            </a:r>
            <a:r>
              <a:rPr lang="en-US" sz="2000" dirty="0">
                <a:latin typeface="Times New Roman"/>
                <a:cs typeface="Arial"/>
              </a:rPr>
              <a:t>​</a:t>
            </a:r>
            <a:endParaRPr lang="ru-RU"/>
          </a:p>
          <a:p>
            <a:pPr marL="342900" indent="-342900" algn="just">
              <a:buFont typeface="Arial"/>
              <a:buChar char="•"/>
            </a:pPr>
            <a:endParaRPr lang="en-US" sz="2000" dirty="0">
              <a:latin typeface="Times New Roman"/>
              <a:cs typeface="Arial"/>
            </a:endParaRPr>
          </a:p>
          <a:p>
            <a:pPr marL="342900" indent="-342900" algn="just">
              <a:buFont typeface="Arial"/>
              <a:buChar char="•"/>
            </a:pPr>
            <a:r>
              <a:rPr lang="en-US" sz="2000" dirty="0">
                <a:solidFill>
                  <a:srgbClr val="002060"/>
                </a:solidFill>
                <a:latin typeface="Times New Roman"/>
                <a:cs typeface="Arial"/>
              </a:rPr>
              <a:t>In the present case, the public prosecutor’s office in </a:t>
            </a:r>
            <a:r>
              <a:rPr lang="en-US" sz="2000" dirty="0" err="1">
                <a:solidFill>
                  <a:srgbClr val="002060"/>
                </a:solidFill>
                <a:latin typeface="Times New Roman"/>
                <a:cs typeface="Arial"/>
              </a:rPr>
              <a:t>Kołobrzeg</a:t>
            </a:r>
            <a:r>
              <a:rPr lang="en-US" sz="2000" dirty="0">
                <a:solidFill>
                  <a:srgbClr val="002060"/>
                </a:solidFill>
                <a:latin typeface="Times New Roman"/>
                <a:cs typeface="Arial"/>
              </a:rPr>
              <a:t> (Poland), where </a:t>
            </a:r>
            <a:r>
              <a:rPr lang="en-US" sz="2000" dirty="0" err="1">
                <a:solidFill>
                  <a:srgbClr val="002060"/>
                </a:solidFill>
                <a:latin typeface="Times New Roman"/>
                <a:cs typeface="Arial"/>
              </a:rPr>
              <a:t>Mr</a:t>
            </a:r>
            <a:r>
              <a:rPr lang="en-US" sz="2000" dirty="0">
                <a:solidFill>
                  <a:srgbClr val="002060"/>
                </a:solidFill>
                <a:latin typeface="Times New Roman"/>
                <a:cs typeface="Arial"/>
              </a:rPr>
              <a:t> </a:t>
            </a:r>
            <a:r>
              <a:rPr lang="en-US" sz="2000" dirty="0" err="1">
                <a:solidFill>
                  <a:srgbClr val="002060"/>
                </a:solidFill>
                <a:latin typeface="Times New Roman"/>
                <a:cs typeface="Arial"/>
              </a:rPr>
              <a:t>Kossowski</a:t>
            </a:r>
            <a:r>
              <a:rPr lang="en-US" sz="2000" dirty="0">
                <a:solidFill>
                  <a:srgbClr val="002060"/>
                </a:solidFill>
                <a:latin typeface="Times New Roman"/>
                <a:cs typeface="Arial"/>
              </a:rPr>
              <a:t> had been arrested for another criminal offence, had already opened a criminal investigation procedure against him in respect of the same facts and had definitively closed it in the absence of sufficient evidence. </a:t>
            </a:r>
          </a:p>
          <a:p>
            <a:endParaRPr lang="ru-RU">
              <a:latin typeface="Arial"/>
              <a:cs typeface="Arial"/>
            </a:endParaRPr>
          </a:p>
        </p:txBody>
      </p:sp>
      <p:pic>
        <p:nvPicPr>
          <p:cNvPr id="3" name="Рисунок 3" descr="Изображение выглядит как человек, стол, внутренний, сидит&#10;&#10;Описание создано с очень высокой степенью достоверности">
            <a:extLst>
              <a:ext uri="{FF2B5EF4-FFF2-40B4-BE49-F238E27FC236}">
                <a16:creationId xmlns:a16="http://schemas.microsoft.com/office/drawing/2014/main" id="{A7A3E73F-645A-4325-951B-8A90C46D14A9}"/>
              </a:ext>
            </a:extLst>
          </p:cNvPr>
          <p:cNvPicPr>
            <a:picLocks noChangeAspect="1"/>
          </p:cNvPicPr>
          <p:nvPr/>
        </p:nvPicPr>
        <p:blipFill>
          <a:blip r:embed="rId2"/>
          <a:stretch>
            <a:fillRect/>
          </a:stretch>
        </p:blipFill>
        <p:spPr>
          <a:xfrm>
            <a:off x="1721069" y="3389585"/>
            <a:ext cx="6332484" cy="3205656"/>
          </a:xfrm>
          <a:prstGeom prst="rect">
            <a:avLst/>
          </a:prstGeom>
        </p:spPr>
      </p:pic>
    </p:spTree>
    <p:extLst>
      <p:ext uri="{BB962C8B-B14F-4D97-AF65-F5344CB8AC3E}">
        <p14:creationId xmlns:p14="http://schemas.microsoft.com/office/powerpoint/2010/main" val="53174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2B0DF-03C9-4F1B-B6F6-101647EFF532}"/>
              </a:ext>
            </a:extLst>
          </p:cNvPr>
          <p:cNvSpPr txBox="1"/>
          <p:nvPr/>
        </p:nvSpPr>
        <p:spPr>
          <a:xfrm>
            <a:off x="971910" y="107286"/>
            <a:ext cx="8062822" cy="24929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pPr marL="285750" indent="-285750" algn="just">
              <a:buFont typeface="Wingdings"/>
              <a:buChar char="ü"/>
            </a:pPr>
            <a:r>
              <a:rPr lang="en-US" sz="2000" b="1" dirty="0">
                <a:solidFill>
                  <a:srgbClr val="002060"/>
                </a:solidFill>
                <a:latin typeface="Times New Roman"/>
                <a:cs typeface="Times New Roman"/>
              </a:rPr>
              <a:t>The main QUESTION:</a:t>
            </a:r>
          </a:p>
          <a:p>
            <a:pPr marL="285750" indent="-285750" algn="just">
              <a:buFont typeface="Wingdings"/>
              <a:buChar char="ü"/>
            </a:pPr>
            <a:endParaRPr lang="en-US" sz="2000" dirty="0">
              <a:solidFill>
                <a:srgbClr val="002060"/>
              </a:solidFill>
              <a:latin typeface="Times New Roman"/>
              <a:cs typeface="Times New Roman"/>
            </a:endParaRPr>
          </a:p>
          <a:p>
            <a:pPr marL="548640" indent="-342900" algn="just">
              <a:buFont typeface="Arial"/>
              <a:buChar char="•"/>
            </a:pPr>
            <a:r>
              <a:rPr lang="en-US" sz="2000" dirty="0">
                <a:solidFill>
                  <a:srgbClr val="002060"/>
                </a:solidFill>
                <a:latin typeface="Times New Roman"/>
                <a:cs typeface="Times New Roman"/>
              </a:rPr>
              <a:t>whether an accused may be prosecuted in a Member State after criminal proceedings brought against him in another Member State have been terminated by the public prosecutor’s office without a detailed investigation — No examination of the merits of the case.</a:t>
            </a:r>
            <a:endParaRPr lang="en-US" dirty="0"/>
          </a:p>
        </p:txBody>
      </p:sp>
      <p:pic>
        <p:nvPicPr>
          <p:cNvPr id="3" name="Рисунок 3" descr="Изображение выглядит как здание, внешний&#10;&#10;Описание создано с очень высокой степенью достоверности">
            <a:extLst>
              <a:ext uri="{FF2B5EF4-FFF2-40B4-BE49-F238E27FC236}">
                <a16:creationId xmlns:a16="http://schemas.microsoft.com/office/drawing/2014/main" id="{604B0755-54B6-47F9-98FA-04FDF10BD3FE}"/>
              </a:ext>
            </a:extLst>
          </p:cNvPr>
          <p:cNvPicPr>
            <a:picLocks noChangeAspect="1"/>
          </p:cNvPicPr>
          <p:nvPr/>
        </p:nvPicPr>
        <p:blipFill>
          <a:blip r:embed="rId2"/>
          <a:stretch>
            <a:fillRect/>
          </a:stretch>
        </p:blipFill>
        <p:spPr>
          <a:xfrm>
            <a:off x="1101307" y="3232570"/>
            <a:ext cx="7933424" cy="3325842"/>
          </a:xfrm>
          <a:prstGeom prst="rect">
            <a:avLst/>
          </a:prstGeom>
        </p:spPr>
      </p:pic>
    </p:spTree>
    <p:extLst>
      <p:ext uri="{BB962C8B-B14F-4D97-AF65-F5344CB8AC3E}">
        <p14:creationId xmlns:p14="http://schemas.microsoft.com/office/powerpoint/2010/main" val="190035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90E84-7CDA-4454-AA99-67219D717F49}"/>
              </a:ext>
            </a:extLst>
          </p:cNvPr>
          <p:cNvSpPr txBox="1"/>
          <p:nvPr/>
        </p:nvSpPr>
        <p:spPr>
          <a:xfrm>
            <a:off x="835573" y="467711"/>
            <a:ext cx="7775027"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000" b="1" dirty="0">
                <a:solidFill>
                  <a:srgbClr val="002060"/>
                </a:solidFill>
                <a:latin typeface="Times New Roman"/>
                <a:cs typeface="Times New Roman"/>
              </a:rPr>
              <a:t>The OPINION of European Court of Justice:</a:t>
            </a:r>
            <a:endParaRPr lang="ru-RU" sz="2000" b="1" dirty="0">
              <a:solidFill>
                <a:srgbClr val="002060"/>
              </a:solidFill>
              <a:latin typeface="Times New Roman"/>
              <a:cs typeface="Times New Roman"/>
            </a:endParaRPr>
          </a:p>
          <a:p>
            <a:endParaRPr lang="en-US" sz="2000" dirty="0">
              <a:solidFill>
                <a:srgbClr val="002060"/>
              </a:solidFill>
              <a:latin typeface="Times New Roman"/>
              <a:cs typeface="Times New Roman"/>
            </a:endParaRPr>
          </a:p>
          <a:p>
            <a:pPr marL="548640" indent="-342900" algn="just">
              <a:buFont typeface="Arial"/>
              <a:buChar char="•"/>
            </a:pPr>
            <a:r>
              <a:rPr lang="en-US" sz="2000" dirty="0">
                <a:solidFill>
                  <a:srgbClr val="002060"/>
                </a:solidFill>
                <a:latin typeface="Times New Roman"/>
                <a:cs typeface="Times New Roman"/>
              </a:rPr>
              <a:t>the aim of the ne bis in idem principle is to ensure that a person, once he has been found guilty and served his sentence, or been acquitted by a final judgment in a Schengen State, may travel within the Schengen area without fear of being prosecuted in another Schengen State for the same acts.</a:t>
            </a:r>
          </a:p>
          <a:p>
            <a:pPr marL="548640" indent="-342900" algn="just">
              <a:buFont typeface="Arial"/>
              <a:buChar char="•"/>
            </a:pPr>
            <a:endParaRPr lang="en-US" sz="2000" dirty="0">
              <a:solidFill>
                <a:srgbClr val="002060"/>
              </a:solidFill>
              <a:latin typeface="Times New Roman"/>
              <a:cs typeface="Times New Roman"/>
            </a:endParaRPr>
          </a:p>
          <a:p>
            <a:pPr marL="548640" indent="-342900" algn="just">
              <a:buFont typeface="Arial"/>
              <a:buChar char="•"/>
            </a:pPr>
            <a:r>
              <a:rPr lang="en-US" sz="2000" dirty="0">
                <a:solidFill>
                  <a:srgbClr val="002060"/>
                </a:solidFill>
                <a:latin typeface="Times New Roman"/>
                <a:cs typeface="Times New Roman"/>
              </a:rPr>
              <a:t>that principle is not intended to protect a suspect from having to submit to investigations that may be undertaken successively, in respect of the same acts, in several Schengen States.</a:t>
            </a:r>
          </a:p>
        </p:txBody>
      </p:sp>
      <p:sp>
        <p:nvSpPr>
          <p:cNvPr id="3" name="TextBox 2">
            <a:extLst>
              <a:ext uri="{FF2B5EF4-FFF2-40B4-BE49-F238E27FC236}">
                <a16:creationId xmlns:a16="http://schemas.microsoft.com/office/drawing/2014/main" id="{7EC7B483-552F-4A4D-B8FF-CE0B6AEFAD00}"/>
              </a:ext>
            </a:extLst>
          </p:cNvPr>
          <p:cNvSpPr txBox="1"/>
          <p:nvPr/>
        </p:nvSpPr>
        <p:spPr>
          <a:xfrm>
            <a:off x="1715814" y="46771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8" name="Рисунок 8">
            <a:extLst>
              <a:ext uri="{FF2B5EF4-FFF2-40B4-BE49-F238E27FC236}">
                <a16:creationId xmlns:a16="http://schemas.microsoft.com/office/drawing/2014/main" id="{22B32098-CF8E-40A8-9169-F8CB7C3DF955}"/>
              </a:ext>
            </a:extLst>
          </p:cNvPr>
          <p:cNvPicPr>
            <a:picLocks noChangeAspect="1"/>
          </p:cNvPicPr>
          <p:nvPr/>
        </p:nvPicPr>
        <p:blipFill>
          <a:blip r:embed="rId2"/>
          <a:stretch>
            <a:fillRect/>
          </a:stretch>
        </p:blipFill>
        <p:spPr>
          <a:xfrm>
            <a:off x="1715813" y="4248552"/>
            <a:ext cx="5870027" cy="2394240"/>
          </a:xfrm>
          <a:prstGeom prst="rect">
            <a:avLst/>
          </a:prstGeom>
        </p:spPr>
      </p:pic>
    </p:spTree>
    <p:extLst>
      <p:ext uri="{BB962C8B-B14F-4D97-AF65-F5344CB8AC3E}">
        <p14:creationId xmlns:p14="http://schemas.microsoft.com/office/powerpoint/2010/main" val="285980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A7551-D216-4E46-93BF-8DC36454D045}"/>
              </a:ext>
            </a:extLst>
          </p:cNvPr>
          <p:cNvSpPr txBox="1"/>
          <p:nvPr/>
        </p:nvSpPr>
        <p:spPr>
          <a:xfrm>
            <a:off x="625365" y="257503"/>
            <a:ext cx="8182302" cy="40934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ü"/>
            </a:pPr>
            <a:r>
              <a:rPr lang="en-US" sz="2000" b="1" dirty="0">
                <a:solidFill>
                  <a:srgbClr val="002060"/>
                </a:solidFill>
                <a:latin typeface="Times New Roman"/>
                <a:cs typeface="Times New Roman"/>
              </a:rPr>
              <a:t>the Court (Grand Chamber), RULED as follows:</a:t>
            </a:r>
            <a:endParaRPr lang="ru-RU" b="1"/>
          </a:p>
          <a:p>
            <a:pPr algn="just"/>
            <a:endParaRPr lang="en-US" sz="2000" dirty="0">
              <a:solidFill>
                <a:srgbClr val="002060"/>
              </a:solidFill>
              <a:latin typeface="Times New Roman"/>
              <a:cs typeface="Times New Roman"/>
            </a:endParaRPr>
          </a:p>
          <a:p>
            <a:pPr marL="548640" indent="-342900" algn="just">
              <a:buFont typeface="Arial"/>
              <a:buChar char="•"/>
            </a:pPr>
            <a:r>
              <a:rPr lang="en-US" sz="2000" dirty="0">
                <a:solidFill>
                  <a:srgbClr val="002060"/>
                </a:solidFill>
                <a:latin typeface="Times New Roman"/>
                <a:cs typeface="Times New Roman"/>
              </a:rPr>
              <a:t>a decision of the public prosecutor terminating criminal proceedings and finally closing the investigation procedure against a person (without any penalties having been imposed) cannot be classified as a final decision for the purposes of the application of the ne bis in idem principle, when it is clear from the statement of reasons for that decision that the procedure was closed without a detailed investigation having been carried out;</a:t>
            </a:r>
            <a:endParaRPr lang="ru-RU" sz="2000" dirty="0">
              <a:solidFill>
                <a:srgbClr val="002060"/>
              </a:solidFill>
              <a:latin typeface="Times New Roman"/>
              <a:cs typeface="Times New Roman"/>
            </a:endParaRPr>
          </a:p>
          <a:p>
            <a:pPr marL="548640" indent="-342900" algn="just">
              <a:buFont typeface="Arial"/>
              <a:buChar char="•"/>
            </a:pPr>
            <a:endParaRPr lang="en-US" sz="2000" dirty="0">
              <a:solidFill>
                <a:srgbClr val="002060"/>
              </a:solidFill>
              <a:latin typeface="Times New Roman"/>
              <a:cs typeface="Times New Roman"/>
            </a:endParaRPr>
          </a:p>
          <a:p>
            <a:pPr marL="548640" indent="-342900" algn="just">
              <a:buFont typeface="Arial"/>
              <a:buChar char="•"/>
            </a:pPr>
            <a:r>
              <a:rPr lang="en-US" sz="2000" dirty="0">
                <a:solidFill>
                  <a:srgbClr val="002060"/>
                </a:solidFill>
                <a:latin typeface="Times New Roman"/>
                <a:cs typeface="Times New Roman"/>
              </a:rPr>
              <a:t>the fact that neither the victim nor a potential witness was interviewed is an indication that no detailed investigation was undertaken.</a:t>
            </a:r>
            <a:endParaRPr lang="ru-RU">
              <a:solidFill>
                <a:srgbClr val="002060"/>
              </a:solidFill>
            </a:endParaRPr>
          </a:p>
          <a:p>
            <a:pPr algn="just"/>
            <a:endParaRPr lang="en-US" sz="2000" dirty="0">
              <a:solidFill>
                <a:srgbClr val="002060"/>
              </a:solidFill>
              <a:latin typeface="Times New Roman"/>
              <a:cs typeface="Times New Roman"/>
            </a:endParaRPr>
          </a:p>
        </p:txBody>
      </p:sp>
      <p:pic>
        <p:nvPicPr>
          <p:cNvPr id="3" name="Рисунок 3" descr="Изображение выглядит как стол, внутренний, человек, сидит&#10;&#10;Описание создано с очень высокой степенью достоверности">
            <a:extLst>
              <a:ext uri="{FF2B5EF4-FFF2-40B4-BE49-F238E27FC236}">
                <a16:creationId xmlns:a16="http://schemas.microsoft.com/office/drawing/2014/main" id="{192331FD-1EC8-447C-9775-C70DAB2B47FF}"/>
              </a:ext>
            </a:extLst>
          </p:cNvPr>
          <p:cNvPicPr>
            <a:picLocks noChangeAspect="1"/>
          </p:cNvPicPr>
          <p:nvPr/>
        </p:nvPicPr>
        <p:blipFill>
          <a:blip r:embed="rId2"/>
          <a:stretch>
            <a:fillRect/>
          </a:stretch>
        </p:blipFill>
        <p:spPr>
          <a:xfrm>
            <a:off x="2031124" y="4215487"/>
            <a:ext cx="5370786" cy="2526061"/>
          </a:xfrm>
          <a:prstGeom prst="rect">
            <a:avLst/>
          </a:prstGeom>
        </p:spPr>
      </p:pic>
    </p:spTree>
    <p:extLst>
      <p:ext uri="{BB962C8B-B14F-4D97-AF65-F5344CB8AC3E}">
        <p14:creationId xmlns:p14="http://schemas.microsoft.com/office/powerpoint/2010/main" val="272518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id="{F72F835E-A75B-4CB3-8A1B-FEE3600DDEC3}"/>
              </a:ext>
            </a:extLst>
          </p:cNvPr>
          <p:cNvPicPr>
            <a:picLocks noChangeAspect="1"/>
          </p:cNvPicPr>
          <p:nvPr/>
        </p:nvPicPr>
        <p:blipFill rotWithShape="1">
          <a:blip r:embed="rId2"/>
          <a:srcRect r="237" b="4462"/>
          <a:stretch/>
        </p:blipFill>
        <p:spPr>
          <a:xfrm>
            <a:off x="2083676" y="344214"/>
            <a:ext cx="5528451" cy="6195501"/>
          </a:xfrm>
          <a:prstGeom prst="rect">
            <a:avLst/>
          </a:prstGeom>
        </p:spPr>
      </p:pic>
    </p:spTree>
    <p:extLst>
      <p:ext uri="{BB962C8B-B14F-4D97-AF65-F5344CB8AC3E}">
        <p14:creationId xmlns:p14="http://schemas.microsoft.com/office/powerpoint/2010/main" val="74953164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342</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Times New Roman</vt:lpstr>
      <vt:lpstr>Trebuchet MS</vt:lpstr>
      <vt:lpstr>Wingdings</vt:lpstr>
      <vt:lpstr>Wingdings 3</vt:lpstr>
      <vt:lpstr>Аспект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Zoran Burić</dc:creator>
  <cp:lastModifiedBy>ZorBur</cp:lastModifiedBy>
  <cp:revision>358</cp:revision>
  <dcterms:created xsi:type="dcterms:W3CDTF">2012-07-30T23:42:41Z</dcterms:created>
  <dcterms:modified xsi:type="dcterms:W3CDTF">2019-05-07T12:58:40Z</dcterms:modified>
</cp:coreProperties>
</file>