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4"/>
  </p:notesMasterIdLst>
  <p:sldIdLst>
    <p:sldId id="256" r:id="rId2"/>
    <p:sldId id="298" r:id="rId3"/>
    <p:sldId id="299" r:id="rId4"/>
    <p:sldId id="301" r:id="rId5"/>
    <p:sldId id="302" r:id="rId6"/>
    <p:sldId id="257" r:id="rId7"/>
    <p:sldId id="258" r:id="rId8"/>
    <p:sldId id="259" r:id="rId9"/>
    <p:sldId id="260" r:id="rId10"/>
    <p:sldId id="261" r:id="rId11"/>
    <p:sldId id="262" r:id="rId12"/>
    <p:sldId id="263" r:id="rId13"/>
    <p:sldId id="291" r:id="rId14"/>
    <p:sldId id="290"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7" r:id="rId29"/>
    <p:sldId id="264" r:id="rId30"/>
    <p:sldId id="265" r:id="rId31"/>
    <p:sldId id="328" r:id="rId32"/>
    <p:sldId id="266" r:id="rId33"/>
    <p:sldId id="331" r:id="rId34"/>
    <p:sldId id="332" r:id="rId35"/>
    <p:sldId id="329" r:id="rId36"/>
    <p:sldId id="330" r:id="rId37"/>
    <p:sldId id="319" r:id="rId38"/>
    <p:sldId id="320" r:id="rId39"/>
    <p:sldId id="321" r:id="rId40"/>
    <p:sldId id="324" r:id="rId41"/>
    <p:sldId id="325" r:id="rId42"/>
    <p:sldId id="326" r:id="rId43"/>
    <p:sldId id="267" r:id="rId44"/>
    <p:sldId id="269" r:id="rId45"/>
    <p:sldId id="327" r:id="rId46"/>
    <p:sldId id="270" r:id="rId47"/>
    <p:sldId id="271" r:id="rId48"/>
    <p:sldId id="292" r:id="rId49"/>
    <p:sldId id="293" r:id="rId50"/>
    <p:sldId id="294" r:id="rId51"/>
    <p:sldId id="295" r:id="rId52"/>
    <p:sldId id="296" r:id="rId53"/>
    <p:sldId id="297" r:id="rId54"/>
    <p:sldId id="272" r:id="rId55"/>
    <p:sldId id="273" r:id="rId56"/>
    <p:sldId id="274" r:id="rId57"/>
    <p:sldId id="275" r:id="rId58"/>
    <p:sldId id="276" r:id="rId59"/>
    <p:sldId id="288" r:id="rId60"/>
    <p:sldId id="277" r:id="rId61"/>
    <p:sldId id="278" r:id="rId62"/>
    <p:sldId id="289" r:id="rId63"/>
    <p:sldId id="279" r:id="rId64"/>
    <p:sldId id="280" r:id="rId65"/>
    <p:sldId id="281" r:id="rId66"/>
    <p:sldId id="282" r:id="rId67"/>
    <p:sldId id="283" r:id="rId68"/>
    <p:sldId id="284" r:id="rId69"/>
    <p:sldId id="285" r:id="rId70"/>
    <p:sldId id="286" r:id="rId71"/>
    <p:sldId id="318" r:id="rId72"/>
    <p:sldId id="287" r:id="rId73"/>
  </p:sldIdLst>
  <p:sldSz cx="9144000" cy="6858000" type="screen4x3"/>
  <p:notesSz cx="6858000" cy="9144000"/>
  <p:defaultTextStyle>
    <a:defPPr>
      <a:defRPr lang="ar-LB"/>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8" d="100"/>
          <a:sy n="48" d="100"/>
        </p:scale>
        <p:origin x="-131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LB"/>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79BAF4-0EA3-4CA1-A8FE-03B74316C961}" type="datetimeFigureOut">
              <a:rPr lang="ar-LB" smtClean="0"/>
              <a:t>26/05/1435</a:t>
            </a:fld>
            <a:endParaRPr lang="ar-L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L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LB"/>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3BA7D3-C7DB-42D9-A62C-3BAEF3CD13AA}" type="slidenum">
              <a:rPr lang="ar-LB" smtClean="0"/>
              <a:t>‹#›</a:t>
            </a:fld>
            <a:endParaRPr lang="ar-LB"/>
          </a:p>
        </p:txBody>
      </p:sp>
    </p:spTree>
    <p:extLst>
      <p:ext uri="{BB962C8B-B14F-4D97-AF65-F5344CB8AC3E}">
        <p14:creationId xmlns:p14="http://schemas.microsoft.com/office/powerpoint/2010/main" val="6907491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F3B1F-93CE-4B58-899B-90C2FDB57F48}" type="slidenum">
              <a:rPr lang="en-US" altLang="zh-TW"/>
              <a:pPr/>
              <a:t>17</a:t>
            </a:fld>
            <a:endParaRPr lang="en-US" altLang="zh-TW"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r>
              <a:rPr lang="en-US" altLang="zh-TW" sz="900" b="1" dirty="0">
                <a:latin typeface="Times New Roman" pitchFamily="18" charset="0"/>
              </a:rPr>
              <a:t>First automatic cyber attack caused by Mass SQL Injection took place on May 19, 2008. Different from previous attacks, hackers launched massive attacks through multi-computers at web servers which applied MS SQL server</a:t>
            </a:r>
            <a:r>
              <a:rPr lang="en-US" altLang="zh-TW" b="1" dirty="0">
                <a:latin typeface="Times New Roman" pitchFamily="18" charset="0"/>
              </a:rPr>
              <a:t>.</a:t>
            </a:r>
            <a:r>
              <a:rPr lang="en-US" altLang="zh-TW" dirty="0"/>
              <a:t> </a:t>
            </a:r>
            <a:endParaRPr lang="en-US" altLang="zh-TW" sz="1600" dirty="0">
              <a:solidFill>
                <a:srgbClr val="33CC33"/>
              </a:solidFill>
            </a:endParaRPr>
          </a:p>
          <a:p>
            <a:pPr>
              <a:lnSpc>
                <a:spcPct val="80000"/>
              </a:lnSpc>
            </a:pPr>
            <a:endParaRPr lang="en-US" altLang="zh-TW"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L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LB"/>
          </a:p>
        </p:txBody>
      </p:sp>
      <p:sp>
        <p:nvSpPr>
          <p:cNvPr id="4" name="Date Placeholder 3"/>
          <p:cNvSpPr>
            <a:spLocks noGrp="1"/>
          </p:cNvSpPr>
          <p:nvPr>
            <p:ph type="dt" sz="half" idx="10"/>
          </p:nvPr>
        </p:nvSpPr>
        <p:spPr/>
        <p:txBody>
          <a:bodyPr/>
          <a:lstStyle/>
          <a:p>
            <a:fld id="{B12B09E4-97C3-4DCB-A43E-A7EB20DA52E6}"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
        <p:nvSpPr>
          <p:cNvPr id="6" name="Slide Number Placeholder 5"/>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429348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Date Placeholder 3"/>
          <p:cNvSpPr>
            <a:spLocks noGrp="1"/>
          </p:cNvSpPr>
          <p:nvPr>
            <p:ph type="dt" sz="half" idx="10"/>
          </p:nvPr>
        </p:nvSpPr>
        <p:spPr/>
        <p:txBody>
          <a:bodyPr/>
          <a:lstStyle/>
          <a:p>
            <a:fld id="{B41B97FD-59FC-4085-B9AB-A87D1D21F2D1}"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
        <p:nvSpPr>
          <p:cNvPr id="6" name="Slide Number Placeholder 5"/>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310684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L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Date Placeholder 3"/>
          <p:cNvSpPr>
            <a:spLocks noGrp="1"/>
          </p:cNvSpPr>
          <p:nvPr>
            <p:ph type="dt" sz="half" idx="10"/>
          </p:nvPr>
        </p:nvSpPr>
        <p:spPr/>
        <p:txBody>
          <a:bodyPr/>
          <a:lstStyle/>
          <a:p>
            <a:fld id="{7277F185-398A-40A8-A964-3C73C583FF87}"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
        <p:nvSpPr>
          <p:cNvPr id="6" name="Slide Number Placeholder 5"/>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264117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609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905000"/>
            <a:ext cx="4194175" cy="202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94175" cy="202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4078288"/>
            <a:ext cx="4194175" cy="2020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78288"/>
            <a:ext cx="4194175" cy="2020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01625" y="6245225"/>
            <a:ext cx="2289175" cy="476250"/>
          </a:xfrm>
        </p:spPr>
        <p:txBody>
          <a:bodyPr/>
          <a:lstStyle>
            <a:lvl1pPr>
              <a:defRPr/>
            </a:lvl1pPr>
          </a:lstStyle>
          <a:p>
            <a:endParaRPr lang="en-US" altLang="zh-TW"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zh-TW" dirty="0"/>
          </a:p>
        </p:txBody>
      </p:sp>
      <p:sp>
        <p:nvSpPr>
          <p:cNvPr id="9" name="Slide Number Placeholder 8"/>
          <p:cNvSpPr>
            <a:spLocks noGrp="1"/>
          </p:cNvSpPr>
          <p:nvPr>
            <p:ph type="sldNum" sz="quarter" idx="12"/>
          </p:nvPr>
        </p:nvSpPr>
        <p:spPr>
          <a:xfrm>
            <a:off x="6553200" y="6245225"/>
            <a:ext cx="2289175" cy="476250"/>
          </a:xfrm>
        </p:spPr>
        <p:txBody>
          <a:bodyPr/>
          <a:lstStyle>
            <a:lvl1pPr>
              <a:defRPr/>
            </a:lvl1pPr>
          </a:lstStyle>
          <a:p>
            <a:fld id="{A46900F8-E856-4762-B691-BEA7DCB796DB}" type="slidenum">
              <a:rPr lang="en-US" altLang="zh-TW"/>
              <a:pPr/>
              <a:t>‹#›</a:t>
            </a:fld>
            <a:endParaRPr lang="en-US" altLang="zh-TW" dirty="0"/>
          </a:p>
        </p:txBody>
      </p:sp>
    </p:spTree>
    <p:extLst>
      <p:ext uri="{BB962C8B-B14F-4D97-AF65-F5344CB8AC3E}">
        <p14:creationId xmlns:p14="http://schemas.microsoft.com/office/powerpoint/2010/main" val="337820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
        <p:nvSpPr>
          <p:cNvPr id="6" name="Slide Number Placeholder 5"/>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160793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L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702F7-676B-4604-BECC-62A8DBADEBBE}"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
        <p:nvSpPr>
          <p:cNvPr id="6" name="Slide Number Placeholder 5"/>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251903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5" name="Date Placeholder 4"/>
          <p:cNvSpPr>
            <a:spLocks noGrp="1"/>
          </p:cNvSpPr>
          <p:nvPr>
            <p:ph type="dt" sz="half" idx="10"/>
          </p:nvPr>
        </p:nvSpPr>
        <p:spPr/>
        <p:txBody>
          <a:bodyPr/>
          <a:lstStyle/>
          <a:p>
            <a:fld id="{B5DAEC85-34E0-4F50-BA9E-7B98D4FA3AE7}" type="datetime1">
              <a:rPr lang="en-US" smtClean="0"/>
              <a:t>3/27/2014</a:t>
            </a:fld>
            <a:endParaRPr lang="ar-LB"/>
          </a:p>
        </p:txBody>
      </p:sp>
      <p:sp>
        <p:nvSpPr>
          <p:cNvPr id="6" name="Footer Placeholder 5"/>
          <p:cNvSpPr>
            <a:spLocks noGrp="1"/>
          </p:cNvSpPr>
          <p:nvPr>
            <p:ph type="ftr" sz="quarter" idx="11"/>
          </p:nvPr>
        </p:nvSpPr>
        <p:spPr/>
        <p:txBody>
          <a:bodyPr/>
          <a:lstStyle/>
          <a:p>
            <a:r>
              <a:rPr lang="fr-FR" smtClean="0"/>
              <a:t>Dr Janane KHOURY - Lebanon </a:t>
            </a:r>
            <a:endParaRPr lang="ar-LB"/>
          </a:p>
        </p:txBody>
      </p:sp>
      <p:sp>
        <p:nvSpPr>
          <p:cNvPr id="7" name="Slide Number Placeholder 6"/>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26249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L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7" name="Date Placeholder 6"/>
          <p:cNvSpPr>
            <a:spLocks noGrp="1"/>
          </p:cNvSpPr>
          <p:nvPr>
            <p:ph type="dt" sz="half" idx="10"/>
          </p:nvPr>
        </p:nvSpPr>
        <p:spPr/>
        <p:txBody>
          <a:bodyPr/>
          <a:lstStyle/>
          <a:p>
            <a:fld id="{D608DF03-FFE2-4F95-98A5-D200133F40F7}" type="datetime1">
              <a:rPr lang="en-US" smtClean="0"/>
              <a:t>3/27/2014</a:t>
            </a:fld>
            <a:endParaRPr lang="ar-LB"/>
          </a:p>
        </p:txBody>
      </p:sp>
      <p:sp>
        <p:nvSpPr>
          <p:cNvPr id="8" name="Footer Placeholder 7"/>
          <p:cNvSpPr>
            <a:spLocks noGrp="1"/>
          </p:cNvSpPr>
          <p:nvPr>
            <p:ph type="ftr" sz="quarter" idx="11"/>
          </p:nvPr>
        </p:nvSpPr>
        <p:spPr/>
        <p:txBody>
          <a:bodyPr/>
          <a:lstStyle/>
          <a:p>
            <a:r>
              <a:rPr lang="fr-FR" smtClean="0"/>
              <a:t>Dr Janane KHOURY - Lebanon </a:t>
            </a:r>
            <a:endParaRPr lang="ar-LB"/>
          </a:p>
        </p:txBody>
      </p:sp>
      <p:sp>
        <p:nvSpPr>
          <p:cNvPr id="9" name="Slide Number Placeholder 8"/>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139933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Date Placeholder 2"/>
          <p:cNvSpPr>
            <a:spLocks noGrp="1"/>
          </p:cNvSpPr>
          <p:nvPr>
            <p:ph type="dt" sz="half" idx="10"/>
          </p:nvPr>
        </p:nvSpPr>
        <p:spPr/>
        <p:txBody>
          <a:bodyPr/>
          <a:lstStyle/>
          <a:p>
            <a:fld id="{724D4C59-CD95-49FC-8E15-81FA2938382F}" type="datetime1">
              <a:rPr lang="en-US" smtClean="0"/>
              <a:t>3/27/2014</a:t>
            </a:fld>
            <a:endParaRPr lang="ar-LB"/>
          </a:p>
        </p:txBody>
      </p:sp>
      <p:sp>
        <p:nvSpPr>
          <p:cNvPr id="4" name="Footer Placeholder 3"/>
          <p:cNvSpPr>
            <a:spLocks noGrp="1"/>
          </p:cNvSpPr>
          <p:nvPr>
            <p:ph type="ftr" sz="quarter" idx="11"/>
          </p:nvPr>
        </p:nvSpPr>
        <p:spPr/>
        <p:txBody>
          <a:bodyPr/>
          <a:lstStyle/>
          <a:p>
            <a:r>
              <a:rPr lang="fr-FR" smtClean="0"/>
              <a:t>Dr Janane KHOURY - Lebanon </a:t>
            </a:r>
            <a:endParaRPr lang="ar-LB"/>
          </a:p>
        </p:txBody>
      </p:sp>
      <p:sp>
        <p:nvSpPr>
          <p:cNvPr id="5" name="Slide Number Placeholder 4"/>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423343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BD0ED-6979-4A6F-AF9F-85BF93D87BB7}" type="datetime1">
              <a:rPr lang="en-US" smtClean="0"/>
              <a:t>3/27/2014</a:t>
            </a:fld>
            <a:endParaRPr lang="ar-LB"/>
          </a:p>
        </p:txBody>
      </p:sp>
      <p:sp>
        <p:nvSpPr>
          <p:cNvPr id="3" name="Footer Placeholder 2"/>
          <p:cNvSpPr>
            <a:spLocks noGrp="1"/>
          </p:cNvSpPr>
          <p:nvPr>
            <p:ph type="ftr" sz="quarter" idx="11"/>
          </p:nvPr>
        </p:nvSpPr>
        <p:spPr/>
        <p:txBody>
          <a:bodyPr/>
          <a:lstStyle/>
          <a:p>
            <a:r>
              <a:rPr lang="fr-FR" smtClean="0"/>
              <a:t>Dr Janane KHOURY - Lebanon </a:t>
            </a:r>
            <a:endParaRPr lang="ar-LB"/>
          </a:p>
        </p:txBody>
      </p:sp>
      <p:sp>
        <p:nvSpPr>
          <p:cNvPr id="4" name="Slide Number Placeholder 3"/>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425116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L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E9990-A711-4A1B-95D8-B0BB43184698}" type="datetime1">
              <a:rPr lang="en-US" smtClean="0"/>
              <a:t>3/27/2014</a:t>
            </a:fld>
            <a:endParaRPr lang="ar-LB"/>
          </a:p>
        </p:txBody>
      </p:sp>
      <p:sp>
        <p:nvSpPr>
          <p:cNvPr id="6" name="Footer Placeholder 5"/>
          <p:cNvSpPr>
            <a:spLocks noGrp="1"/>
          </p:cNvSpPr>
          <p:nvPr>
            <p:ph type="ftr" sz="quarter" idx="11"/>
          </p:nvPr>
        </p:nvSpPr>
        <p:spPr/>
        <p:txBody>
          <a:bodyPr/>
          <a:lstStyle/>
          <a:p>
            <a:r>
              <a:rPr lang="fr-FR" smtClean="0"/>
              <a:t>Dr Janane KHOURY - Lebanon </a:t>
            </a:r>
            <a:endParaRPr lang="ar-LB"/>
          </a:p>
        </p:txBody>
      </p:sp>
      <p:sp>
        <p:nvSpPr>
          <p:cNvPr id="7" name="Slide Number Placeholder 6"/>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110670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L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L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1E4B2-0E4E-4A72-A74F-6E763BE954F8}" type="datetime1">
              <a:rPr lang="en-US" smtClean="0"/>
              <a:t>3/27/2014</a:t>
            </a:fld>
            <a:endParaRPr lang="ar-LB"/>
          </a:p>
        </p:txBody>
      </p:sp>
      <p:sp>
        <p:nvSpPr>
          <p:cNvPr id="6" name="Footer Placeholder 5"/>
          <p:cNvSpPr>
            <a:spLocks noGrp="1"/>
          </p:cNvSpPr>
          <p:nvPr>
            <p:ph type="ftr" sz="quarter" idx="11"/>
          </p:nvPr>
        </p:nvSpPr>
        <p:spPr/>
        <p:txBody>
          <a:bodyPr/>
          <a:lstStyle/>
          <a:p>
            <a:r>
              <a:rPr lang="fr-FR" smtClean="0"/>
              <a:t>Dr Janane KHOURY - Lebanon </a:t>
            </a:r>
            <a:endParaRPr lang="ar-LB"/>
          </a:p>
        </p:txBody>
      </p:sp>
      <p:sp>
        <p:nvSpPr>
          <p:cNvPr id="7" name="Slide Number Placeholder 6"/>
          <p:cNvSpPr>
            <a:spLocks noGrp="1"/>
          </p:cNvSpPr>
          <p:nvPr>
            <p:ph type="sldNum" sz="quarter" idx="12"/>
          </p:nvPr>
        </p:nvSpPr>
        <p:spPr/>
        <p:txBody>
          <a:bodyPr/>
          <a:lstStyle/>
          <a:p>
            <a:fld id="{540D7BB5-DCF1-4316-B2E3-6547E418BD9D}" type="slidenum">
              <a:rPr lang="ar-LB" smtClean="0"/>
              <a:t>‹#›</a:t>
            </a:fld>
            <a:endParaRPr lang="ar-LB"/>
          </a:p>
        </p:txBody>
      </p:sp>
    </p:spTree>
    <p:extLst>
      <p:ext uri="{BB962C8B-B14F-4D97-AF65-F5344CB8AC3E}">
        <p14:creationId xmlns:p14="http://schemas.microsoft.com/office/powerpoint/2010/main" val="279353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L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F86179-A523-475C-820B-2E8874A46C60}" type="datetime1">
              <a:rPr lang="en-US" smtClean="0"/>
              <a:t>3/27/2014</a:t>
            </a:fld>
            <a:endParaRPr lang="ar-L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r-FR" smtClean="0"/>
              <a:t>Dr Janane KHOURY - Lebanon </a:t>
            </a:r>
            <a:endParaRPr lang="ar-LB"/>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40D7BB5-DCF1-4316-B2E3-6547E418BD9D}" type="slidenum">
              <a:rPr lang="ar-LB" smtClean="0"/>
              <a:t>‹#›</a:t>
            </a:fld>
            <a:endParaRPr lang="ar-LB"/>
          </a:p>
        </p:txBody>
      </p:sp>
    </p:spTree>
    <p:extLst>
      <p:ext uri="{BB962C8B-B14F-4D97-AF65-F5344CB8AC3E}">
        <p14:creationId xmlns:p14="http://schemas.microsoft.com/office/powerpoint/2010/main" val="880029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LB"/>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nane.khoury@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wmf"/><Relationship Id="rId7" Type="http://schemas.openxmlformats.org/officeDocument/2006/relationships/image" Target="../media/image18.gif"/><Relationship Id="rId2" Type="http://schemas.openxmlformats.org/officeDocument/2006/relationships/image" Target="../media/image14.gif"/><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2.jpeg"/><Relationship Id="rId4" Type="http://schemas.openxmlformats.org/officeDocument/2006/relationships/image" Target="../media/image16.wmf"/><Relationship Id="rId9"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fotosearch.com/IMZ209/vmo052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fotosearch.com/CSP316/k316882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fotosearch.com/CSP600/k600548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otosearch.com/IMZ319/vmo086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fotosearch.com/CSP158/k158035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fotosearch.com/FSB270/x1965623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fotosearch.com/FSD017/x1615150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otosearch.com/FSB287/x300648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fotosearch.com/CSP452/k452447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fotosearch.com/CSP452/k452445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fotosearch.com/CSP336/k336527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fotosearch.com/CSP351/k351655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b="1" dirty="0" smtClean="0"/>
              <a:t>Cyber-crimes: </a:t>
            </a:r>
            <a:r>
              <a:rPr lang="en-US" sz="3200" b="1" dirty="0"/>
              <a:t>Between Reality and perspectives</a:t>
            </a:r>
            <a:r>
              <a:rPr lang="en-US" sz="3200" b="1" dirty="0" smtClean="0"/>
              <a:t> </a:t>
            </a:r>
            <a:br>
              <a:rPr lang="en-US" sz="3200" b="1" dirty="0" smtClean="0"/>
            </a:br>
            <a:r>
              <a:rPr lang="en-US" sz="3200" b="1" dirty="0" smtClean="0"/>
              <a:t>Lebanese practical situation</a:t>
            </a:r>
            <a:endParaRPr lang="ar-LB" sz="3200" b="1" dirty="0"/>
          </a:p>
        </p:txBody>
      </p:sp>
      <p:sp>
        <p:nvSpPr>
          <p:cNvPr id="3" name="Subtitle 2"/>
          <p:cNvSpPr>
            <a:spLocks noGrp="1"/>
          </p:cNvSpPr>
          <p:nvPr>
            <p:ph type="subTitle" idx="1"/>
          </p:nvPr>
        </p:nvSpPr>
        <p:spPr/>
        <p:txBody>
          <a:bodyPr>
            <a:normAutofit/>
          </a:bodyPr>
          <a:lstStyle/>
          <a:p>
            <a:pPr algn="l"/>
            <a:endParaRPr lang="ar-LB" sz="2200" b="1" dirty="0" smtClean="0">
              <a:solidFill>
                <a:srgbClr val="002060"/>
              </a:solidFill>
            </a:endParaRPr>
          </a:p>
          <a:p>
            <a:pPr algn="l"/>
            <a:r>
              <a:rPr lang="en-US" sz="2200" b="1" dirty="0" err="1" smtClean="0">
                <a:solidFill>
                  <a:srgbClr val="002060"/>
                </a:solidFill>
              </a:rPr>
              <a:t>Dr</a:t>
            </a:r>
            <a:r>
              <a:rPr lang="en-US" sz="2200" b="1" dirty="0" smtClean="0">
                <a:solidFill>
                  <a:srgbClr val="002060"/>
                </a:solidFill>
              </a:rPr>
              <a:t> </a:t>
            </a:r>
            <a:r>
              <a:rPr lang="en-US" sz="2200" b="1" dirty="0" err="1" smtClean="0">
                <a:solidFill>
                  <a:srgbClr val="002060"/>
                </a:solidFill>
              </a:rPr>
              <a:t>Janane</a:t>
            </a:r>
            <a:r>
              <a:rPr lang="en-US" sz="2200" b="1" dirty="0" smtClean="0">
                <a:solidFill>
                  <a:srgbClr val="002060"/>
                </a:solidFill>
              </a:rPr>
              <a:t> KHOURY – Lebanon</a:t>
            </a:r>
          </a:p>
          <a:p>
            <a:pPr algn="l"/>
            <a:r>
              <a:rPr lang="en-US" sz="2200" b="1" dirty="0" smtClean="0">
                <a:solidFill>
                  <a:srgbClr val="002060"/>
                </a:solidFill>
              </a:rPr>
              <a:t>Cell. +961 3 81 88 29</a:t>
            </a:r>
          </a:p>
          <a:p>
            <a:pPr algn="l"/>
            <a:r>
              <a:rPr lang="en-US" sz="2200" dirty="0" smtClean="0"/>
              <a:t>E-mail: </a:t>
            </a:r>
            <a:r>
              <a:rPr lang="en-US" sz="2200" dirty="0" smtClean="0">
                <a:hlinkClick r:id="rId2"/>
              </a:rPr>
              <a:t>janane.khoury@hotmail.com</a:t>
            </a:r>
            <a:endParaRPr lang="en-US" sz="2200" dirty="0" smtClean="0"/>
          </a:p>
          <a:p>
            <a:pPr algn="l"/>
            <a:endParaRPr lang="ar-LB" sz="2200" dirty="0"/>
          </a:p>
        </p:txBody>
      </p:sp>
      <p:sp>
        <p:nvSpPr>
          <p:cNvPr id="4" name="Date Placeholder 3"/>
          <p:cNvSpPr>
            <a:spLocks noGrp="1"/>
          </p:cNvSpPr>
          <p:nvPr>
            <p:ph type="dt" sz="half" idx="10"/>
          </p:nvPr>
        </p:nvSpPr>
        <p:spPr/>
        <p:txBody>
          <a:bodyPr/>
          <a:lstStyle/>
          <a:p>
            <a:fld id="{EEF507F7-813E-4555-9B94-12EA04F77196}"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416374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a:bodyPr>
          <a:lstStyle/>
          <a:p>
            <a:pPr algn="just" rtl="0"/>
            <a:r>
              <a:rPr lang="en-US" dirty="0"/>
              <a:t>This puts the realm of </a:t>
            </a:r>
            <a:r>
              <a:rPr lang="en-US" dirty="0" smtClean="0"/>
              <a:t>national laws </a:t>
            </a:r>
            <a:r>
              <a:rPr lang="en-US" dirty="0"/>
              <a:t>in front of huge </a:t>
            </a:r>
            <a:r>
              <a:rPr lang="en-US" b="1" dirty="0" smtClean="0"/>
              <a:t>changes represented </a:t>
            </a:r>
            <a:r>
              <a:rPr lang="en-US" b="1" dirty="0"/>
              <a:t>in the growing challenging of the national Law that has evolved throughout the centuries, while the geographical and spatial national borders opened in just a few years</a:t>
            </a:r>
            <a:r>
              <a:rPr lang="en-US" dirty="0"/>
              <a:t>. </a:t>
            </a:r>
          </a:p>
          <a:p>
            <a:pPr marL="0" indent="0" rtl="0">
              <a:buNone/>
            </a:pPr>
            <a:endParaRPr lang="ar-LB" dirty="0"/>
          </a:p>
        </p:txBody>
      </p:sp>
      <p:sp>
        <p:nvSpPr>
          <p:cNvPr id="4" name="Date Placeholder 3"/>
          <p:cNvSpPr>
            <a:spLocks noGrp="1"/>
          </p:cNvSpPr>
          <p:nvPr>
            <p:ph type="dt" sz="half" idx="10"/>
          </p:nvPr>
        </p:nvSpPr>
        <p:spPr/>
        <p:txBody>
          <a:bodyPr/>
          <a:lstStyle/>
          <a:p>
            <a:fld id="{070FBEE6-C97C-4EC7-8E13-D276C50E90A4}"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11311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77500" lnSpcReduction="20000"/>
          </a:bodyPr>
          <a:lstStyle/>
          <a:p>
            <a:pPr algn="just" rtl="0"/>
            <a:r>
              <a:rPr lang="en-US" dirty="0"/>
              <a:t>One of the main pillars of modern society is the capacity to recognize and repress the crime, and this is a right and a duty for each state as well as the essence of its existence. </a:t>
            </a:r>
            <a:endParaRPr lang="en-US" dirty="0" smtClean="0"/>
          </a:p>
          <a:p>
            <a:pPr algn="just" rtl="0"/>
            <a:r>
              <a:rPr lang="en-US" dirty="0" smtClean="0"/>
              <a:t>It </a:t>
            </a:r>
            <a:r>
              <a:rPr lang="en-US" dirty="0"/>
              <a:t>preserves public order and public interest, so individuals are less concerned about their lives, freedoms and property; </a:t>
            </a:r>
            <a:endParaRPr lang="en-US" dirty="0" smtClean="0"/>
          </a:p>
          <a:p>
            <a:pPr algn="just" rtl="0"/>
            <a:r>
              <a:rPr lang="en-US" dirty="0" smtClean="0"/>
              <a:t>does </a:t>
            </a:r>
            <a:r>
              <a:rPr lang="en-US" dirty="0"/>
              <a:t>the State assume its role nowadays</a:t>
            </a:r>
            <a:r>
              <a:rPr lang="en-US" dirty="0" smtClean="0"/>
              <a:t>?</a:t>
            </a:r>
          </a:p>
          <a:p>
            <a:pPr algn="just" rtl="0"/>
            <a:r>
              <a:rPr lang="en-US" dirty="0" smtClean="0"/>
              <a:t> </a:t>
            </a:r>
            <a:r>
              <a:rPr lang="en-US" dirty="0"/>
              <a:t>Is a return to the objective and procedural legal rules in force against transnational crimes a sufficient task? </a:t>
            </a:r>
            <a:endParaRPr lang="en-US" dirty="0" smtClean="0"/>
          </a:p>
          <a:p>
            <a:pPr algn="just" rtl="0"/>
            <a:r>
              <a:rPr lang="en-US" dirty="0" smtClean="0"/>
              <a:t>Especially </a:t>
            </a:r>
            <a:r>
              <a:rPr lang="en-US" dirty="0"/>
              <a:t>as preparation, planning, execution, hiding or concealment usually takes place in a specific country or even on a certain continent, which scatters </a:t>
            </a:r>
            <a:r>
              <a:rPr lang="en-US" dirty="0" smtClean="0"/>
              <a:t>evidence…</a:t>
            </a:r>
            <a:endParaRPr lang="en-US" dirty="0"/>
          </a:p>
        </p:txBody>
      </p:sp>
      <p:sp>
        <p:nvSpPr>
          <p:cNvPr id="4" name="Date Placeholder 3"/>
          <p:cNvSpPr>
            <a:spLocks noGrp="1"/>
          </p:cNvSpPr>
          <p:nvPr>
            <p:ph type="dt" sz="half" idx="10"/>
          </p:nvPr>
        </p:nvSpPr>
        <p:spPr/>
        <p:txBody>
          <a:bodyPr/>
          <a:lstStyle/>
          <a:p>
            <a:fld id="{4031A85C-DF7B-427D-8B27-8E19D4170688}"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44419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85000" lnSpcReduction="20000"/>
          </a:bodyPr>
          <a:lstStyle/>
          <a:p>
            <a:pPr algn="just" rtl="0"/>
            <a:r>
              <a:rPr lang="en-US" dirty="0"/>
              <a:t>the main characteristic of such crimes </a:t>
            </a:r>
            <a:r>
              <a:rPr lang="en-US" dirty="0" smtClean="0"/>
              <a:t>is:</a:t>
            </a:r>
          </a:p>
          <a:p>
            <a:pPr algn="just" rtl="0"/>
            <a:r>
              <a:rPr lang="en-US" dirty="0" smtClean="0"/>
              <a:t> </a:t>
            </a:r>
            <a:r>
              <a:rPr lang="en-US" dirty="0"/>
              <a:t>that they occur and they are not uncovered</a:t>
            </a:r>
            <a:r>
              <a:rPr lang="en-US" dirty="0" smtClean="0"/>
              <a:t>,</a:t>
            </a:r>
          </a:p>
          <a:p>
            <a:pPr algn="just" rtl="0"/>
            <a:r>
              <a:rPr lang="en-US" dirty="0" smtClean="0"/>
              <a:t> </a:t>
            </a:r>
            <a:r>
              <a:rPr lang="en-US" dirty="0"/>
              <a:t>and if they are uncovered their author is not found</a:t>
            </a:r>
            <a:r>
              <a:rPr lang="en-US" dirty="0" smtClean="0"/>
              <a:t>,</a:t>
            </a:r>
          </a:p>
          <a:p>
            <a:pPr algn="just" rtl="0"/>
            <a:r>
              <a:rPr lang="en-US" dirty="0" smtClean="0"/>
              <a:t> </a:t>
            </a:r>
            <a:r>
              <a:rPr lang="en-US" dirty="0"/>
              <a:t>and if the author is found there is not sufficient evidence to indict him</a:t>
            </a:r>
            <a:r>
              <a:rPr lang="en-US" dirty="0" smtClean="0"/>
              <a:t>.</a:t>
            </a:r>
          </a:p>
          <a:p>
            <a:pPr algn="just" rtl="0"/>
            <a:r>
              <a:rPr lang="en-US" dirty="0" smtClean="0"/>
              <a:t> </a:t>
            </a:r>
            <a:r>
              <a:rPr lang="en-US" dirty="0"/>
              <a:t>In other words, has the </a:t>
            </a:r>
            <a:r>
              <a:rPr lang="en-US" dirty="0" smtClean="0"/>
              <a:t>national law </a:t>
            </a:r>
            <a:r>
              <a:rPr lang="en-US" dirty="0"/>
              <a:t>been globalized to keep on with its function that is represented in </a:t>
            </a:r>
            <a:r>
              <a:rPr lang="en-US" b="1" dirty="0"/>
              <a:t>expressing the public conscience</a:t>
            </a:r>
            <a:r>
              <a:rPr lang="en-US" dirty="0"/>
              <a:t> and protecting society? </a:t>
            </a:r>
            <a:endParaRPr lang="en-US" dirty="0" smtClean="0"/>
          </a:p>
          <a:p>
            <a:pPr algn="just" rtl="0"/>
            <a:r>
              <a:rPr lang="en-US" dirty="0" smtClean="0"/>
              <a:t>Practically</a:t>
            </a:r>
            <a:r>
              <a:rPr lang="en-US" dirty="0"/>
              <a:t>, can the </a:t>
            </a:r>
            <a:r>
              <a:rPr lang="en-US" dirty="0" smtClean="0"/>
              <a:t>national law </a:t>
            </a:r>
            <a:r>
              <a:rPr lang="en-US" dirty="0"/>
              <a:t>be globalized just like the global economy? </a:t>
            </a:r>
          </a:p>
        </p:txBody>
      </p:sp>
      <p:sp>
        <p:nvSpPr>
          <p:cNvPr id="4" name="Date Placeholder 3"/>
          <p:cNvSpPr>
            <a:spLocks noGrp="1"/>
          </p:cNvSpPr>
          <p:nvPr>
            <p:ph type="dt" sz="half" idx="10"/>
          </p:nvPr>
        </p:nvSpPr>
        <p:spPr/>
        <p:txBody>
          <a:bodyPr/>
          <a:lstStyle/>
          <a:p>
            <a:fld id="{AC3E0553-675E-4BC6-8D42-D6A064EF1B1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20358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New technology and new form of crimes:</a:t>
            </a:r>
            <a:endParaRPr lang="ar-LB" sz="3200" b="1" dirty="0"/>
          </a:p>
        </p:txBody>
      </p:sp>
      <p:sp>
        <p:nvSpPr>
          <p:cNvPr id="3" name="Content Placeholder 2"/>
          <p:cNvSpPr>
            <a:spLocks noGrp="1"/>
          </p:cNvSpPr>
          <p:nvPr>
            <p:ph idx="1"/>
          </p:nvPr>
        </p:nvSpPr>
        <p:spPr/>
        <p:txBody>
          <a:bodyPr>
            <a:normAutofit lnSpcReduction="10000"/>
          </a:bodyPr>
          <a:lstStyle/>
          <a:p>
            <a:pPr algn="just" rtl="0"/>
            <a:r>
              <a:rPr lang="en-US" dirty="0"/>
              <a:t>Such crimes are not individual ones, they are new and complex universal collective crimes, they can also be economic, organized, mafia-like, terrorist, transnational, supranational, as well as technical and banking </a:t>
            </a:r>
            <a:r>
              <a:rPr lang="en-US" dirty="0" smtClean="0"/>
              <a:t>crimes.</a:t>
            </a:r>
          </a:p>
          <a:p>
            <a:pPr algn="just" rtl="0"/>
            <a:r>
              <a:rPr lang="en-US" dirty="0"/>
              <a:t>it is worth mentioning here, that the technology developments made it possible to commit traditional forms of crime in new </a:t>
            </a:r>
            <a:r>
              <a:rPr lang="en-US" dirty="0" smtClean="0"/>
              <a:t>ways:</a:t>
            </a:r>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88094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lnSpcReduction="20000"/>
          </a:bodyPr>
          <a:lstStyle/>
          <a:p>
            <a:pPr lvl="0" algn="l" rtl="0"/>
            <a:r>
              <a:rPr lang="en-US" dirty="0" smtClean="0"/>
              <a:t>Cross Border organized crimes</a:t>
            </a:r>
            <a:endParaRPr lang="en-US" dirty="0"/>
          </a:p>
          <a:p>
            <a:pPr lvl="0" algn="l" rtl="0"/>
            <a:r>
              <a:rPr lang="en-US" dirty="0"/>
              <a:t>Terrorist </a:t>
            </a:r>
            <a:r>
              <a:rPr lang="en-US" dirty="0" smtClean="0"/>
              <a:t>crimes (Cyber-crimes)</a:t>
            </a:r>
            <a:endParaRPr lang="en-US" dirty="0"/>
          </a:p>
          <a:p>
            <a:pPr lvl="0" algn="l" rtl="0"/>
            <a:r>
              <a:rPr lang="en-US" dirty="0" smtClean="0"/>
              <a:t>Corruption</a:t>
            </a:r>
          </a:p>
          <a:p>
            <a:pPr lvl="0" algn="l" rtl="0"/>
            <a:r>
              <a:rPr lang="en-US" dirty="0" smtClean="0"/>
              <a:t> Trafficking </a:t>
            </a:r>
            <a:r>
              <a:rPr lang="en-US" dirty="0"/>
              <a:t>in persons</a:t>
            </a:r>
          </a:p>
          <a:p>
            <a:pPr lvl="0" algn="l" rtl="0"/>
            <a:r>
              <a:rPr lang="en-US" dirty="0"/>
              <a:t>Trafficking of prohibited or monopolized goods</a:t>
            </a:r>
          </a:p>
          <a:p>
            <a:pPr lvl="1" algn="l" rtl="0"/>
            <a:r>
              <a:rPr lang="en-US" dirty="0"/>
              <a:t>Smuggling of migrants</a:t>
            </a:r>
          </a:p>
          <a:p>
            <a:pPr lvl="1" algn="l" rtl="0"/>
            <a:r>
              <a:rPr lang="en-US" dirty="0"/>
              <a:t>Drug trafficking</a:t>
            </a:r>
          </a:p>
          <a:p>
            <a:pPr lvl="1" algn="l" rtl="0"/>
            <a:r>
              <a:rPr lang="en-US" dirty="0"/>
              <a:t>Arm trafficking</a:t>
            </a:r>
          </a:p>
          <a:p>
            <a:pPr lvl="0" algn="l" rtl="0"/>
            <a:r>
              <a:rPr lang="en-US" dirty="0" smtClean="0"/>
              <a:t>Money Laundering</a:t>
            </a:r>
          </a:p>
          <a:p>
            <a:pPr lvl="0" algn="l" rtl="0"/>
            <a:r>
              <a:rPr lang="en-US" dirty="0" smtClean="0"/>
              <a:t>Environmental crimes (pollution)</a:t>
            </a:r>
            <a:endParaRPr lang="en-US" dirty="0"/>
          </a:p>
          <a:p>
            <a:pPr algn="l"/>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74796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Types of cybercrime</a:t>
            </a:r>
            <a:endParaRPr lang="en-US" dirty="0"/>
          </a:p>
        </p:txBody>
      </p:sp>
      <p:sp>
        <p:nvSpPr>
          <p:cNvPr id="3" name="Content Placeholder 2"/>
          <p:cNvSpPr>
            <a:spLocks noGrp="1"/>
          </p:cNvSpPr>
          <p:nvPr>
            <p:ph idx="1"/>
          </p:nvPr>
        </p:nvSpPr>
        <p:spPr/>
        <p:txBody>
          <a:bodyPr>
            <a:normAutofit fontScale="40000" lnSpcReduction="20000"/>
          </a:bodyPr>
          <a:lstStyle/>
          <a:p>
            <a:pPr marL="514350" lvl="0" indent="-514350" algn="l" rtl="0">
              <a:buFont typeface="+mj-lt"/>
              <a:buAutoNum type="arabicParenR"/>
            </a:pPr>
            <a:r>
              <a:rPr lang="en-US" dirty="0" smtClean="0">
                <a:latin typeface="Arial Black" pitchFamily="34" charset="0"/>
              </a:rPr>
              <a:t>Hacking of computer systems and networks</a:t>
            </a:r>
            <a:r>
              <a:rPr lang="en-US" b="1" dirty="0" smtClean="0">
                <a:latin typeface="Arial Black" pitchFamily="34" charset="0"/>
              </a:rPr>
              <a:t>      </a:t>
            </a:r>
            <a:endParaRPr lang="en-US" dirty="0" smtClean="0">
              <a:latin typeface="Arial Black" pitchFamily="34" charset="0"/>
            </a:endParaRPr>
          </a:p>
          <a:p>
            <a:pPr marL="514350" lvl="0" indent="-514350" algn="l" rtl="0">
              <a:buFont typeface="+mj-lt"/>
              <a:buAutoNum type="arabicParenR"/>
            </a:pPr>
            <a:r>
              <a:rPr lang="en-US" dirty="0" smtClean="0">
                <a:latin typeface="Arial Black" pitchFamily="34" charset="0"/>
              </a:rPr>
              <a:t>Cyber pornography involving production and distribution of pornographic material, including child pornography </a:t>
            </a:r>
          </a:p>
          <a:p>
            <a:pPr marL="514350" lvl="0" indent="-514350" algn="l" rtl="0">
              <a:buFont typeface="+mj-lt"/>
              <a:buAutoNum type="arabicParenR"/>
            </a:pPr>
            <a:r>
              <a:rPr lang="en-US" dirty="0" smtClean="0">
                <a:latin typeface="Arial Black" pitchFamily="34" charset="0"/>
              </a:rPr>
              <a:t>Financial crimes such as siphoning of money from banks, credit card frauds, money laundering</a:t>
            </a:r>
          </a:p>
          <a:p>
            <a:pPr marL="514350" lvl="0" indent="-514350" algn="l" rtl="0">
              <a:buFont typeface="+mj-lt"/>
              <a:buAutoNum type="arabicParenR"/>
            </a:pPr>
            <a:r>
              <a:rPr lang="en-US" dirty="0" smtClean="0">
                <a:latin typeface="Arial Black" pitchFamily="34" charset="0"/>
              </a:rPr>
              <a:t>Online Gambling</a:t>
            </a:r>
          </a:p>
          <a:p>
            <a:pPr marL="514350" lvl="0" indent="-514350" algn="l" rtl="0">
              <a:buFont typeface="+mj-lt"/>
              <a:buAutoNum type="arabicParenR"/>
            </a:pPr>
            <a:r>
              <a:rPr lang="en-US" dirty="0" smtClean="0">
                <a:latin typeface="Arial Black" pitchFamily="34" charset="0"/>
              </a:rPr>
              <a:t>Intellectual property crimes such as theft of computer source code, software piracy, copyright infringement, trademark violations </a:t>
            </a:r>
          </a:p>
          <a:p>
            <a:pPr marL="514350" lvl="0" indent="-514350" algn="l" rtl="0">
              <a:buFont typeface="+mj-lt"/>
              <a:buAutoNum type="arabicParenR"/>
            </a:pPr>
            <a:r>
              <a:rPr lang="en-US" dirty="0" smtClean="0">
                <a:latin typeface="Arial Black" pitchFamily="34" charset="0"/>
              </a:rPr>
              <a:t> THREATENING   Harassments such as cyber stalking, cyber defamation, indecent and abusing mails</a:t>
            </a:r>
          </a:p>
          <a:p>
            <a:pPr marL="514350" lvl="0" indent="-514350" algn="l" rtl="0">
              <a:buFont typeface="+mj-lt"/>
              <a:buAutoNum type="arabicParenR"/>
            </a:pPr>
            <a:r>
              <a:rPr lang="en-US" dirty="0" smtClean="0">
                <a:latin typeface="Arial Black" pitchFamily="34" charset="0"/>
              </a:rPr>
              <a:t>Cyber frauds such as forgery of documents including currency and any other documents</a:t>
            </a:r>
          </a:p>
          <a:p>
            <a:pPr marL="514350" lvl="0" indent="-514350" algn="l" rtl="0">
              <a:buFont typeface="+mj-lt"/>
              <a:buAutoNum type="arabicParenR"/>
            </a:pPr>
            <a:r>
              <a:rPr lang="en-US" dirty="0" smtClean="0">
                <a:latin typeface="Arial Black" pitchFamily="34" charset="0"/>
              </a:rPr>
              <a:t>Launching of virus, worms and Trojans and PHISHING                                     </a:t>
            </a:r>
          </a:p>
          <a:p>
            <a:pPr marL="514350" lvl="0" indent="-514350" algn="l" rtl="0">
              <a:buFont typeface="+mj-lt"/>
              <a:buAutoNum type="arabicParenR"/>
            </a:pPr>
            <a:r>
              <a:rPr lang="en-US" dirty="0" smtClean="0">
                <a:latin typeface="Arial Black" pitchFamily="34" charset="0"/>
              </a:rPr>
              <a:t>Denial-of-service attacks </a:t>
            </a:r>
            <a:r>
              <a:rPr lang="en-US" b="1" dirty="0" smtClean="0">
                <a:latin typeface="Arial Black" pitchFamily="34" charset="0"/>
              </a:rPr>
              <a:t>                              </a:t>
            </a:r>
            <a:endParaRPr lang="en-US" dirty="0" smtClean="0">
              <a:latin typeface="Arial Black" pitchFamily="34" charset="0"/>
            </a:endParaRPr>
          </a:p>
          <a:p>
            <a:pPr marL="514350" lvl="0" indent="-514350" algn="l" rtl="0">
              <a:buFont typeface="+mj-lt"/>
              <a:buAutoNum type="arabicParenR"/>
            </a:pPr>
            <a:r>
              <a:rPr lang="en-US" dirty="0" smtClean="0">
                <a:latin typeface="Arial Black" pitchFamily="34" charset="0"/>
              </a:rPr>
              <a:t>Cyber attacks and cyber terrorism SALAMI ATTACK</a:t>
            </a:r>
          </a:p>
          <a:p>
            <a:pPr marL="514350" lvl="0" indent="-514350" algn="l" rtl="0">
              <a:buFont typeface="+mj-lt"/>
              <a:buAutoNum type="arabicParenR"/>
            </a:pPr>
            <a:r>
              <a:rPr lang="en-US" dirty="0" smtClean="0">
                <a:latin typeface="Arial Black" pitchFamily="34" charset="0"/>
              </a:rPr>
              <a:t>Economic espionage</a:t>
            </a:r>
          </a:p>
          <a:p>
            <a:pPr marL="514350" lvl="0" indent="-514350" algn="l" rtl="0">
              <a:buFont typeface="+mj-lt"/>
              <a:buAutoNum type="arabicParenR"/>
            </a:pPr>
            <a:r>
              <a:rPr lang="en-US" dirty="0" smtClean="0">
                <a:latin typeface="Arial Black" pitchFamily="34" charset="0"/>
              </a:rPr>
              <a:t>Consumer harassment and consumer protection</a:t>
            </a:r>
          </a:p>
          <a:p>
            <a:pPr marL="514350" lvl="0" indent="-514350" algn="l" rtl="0">
              <a:buFont typeface="+mj-lt"/>
              <a:buAutoNum type="arabicParenR"/>
            </a:pPr>
            <a:r>
              <a:rPr lang="en-US" dirty="0" smtClean="0">
                <a:latin typeface="Arial Black" pitchFamily="34" charset="0"/>
              </a:rPr>
              <a:t>Privacy of citizens</a:t>
            </a:r>
          </a:p>
          <a:p>
            <a:pPr marL="514350" lvl="0" indent="-514350" algn="l" rtl="0">
              <a:buFont typeface="+mj-lt"/>
              <a:buAutoNum type="arabicParenR"/>
            </a:pPr>
            <a:r>
              <a:rPr lang="en-US" dirty="0" smtClean="0">
                <a:latin typeface="Arial Black" pitchFamily="34" charset="0"/>
              </a:rPr>
              <a:t> Sale of illegal articles such as narcotics, weapons, wildlife,  </a:t>
            </a:r>
          </a:p>
          <a:p>
            <a:pPr marL="514350" lvl="0" indent="-514350" algn="l" rtl="0">
              <a:buFont typeface="+mj-lt"/>
              <a:buAutoNum type="arabicParenR"/>
            </a:pPr>
            <a:r>
              <a:rPr lang="en-US" dirty="0" smtClean="0">
                <a:latin typeface="Arial Black" pitchFamily="34" charset="0"/>
              </a:rPr>
              <a:t>VIRUS DISSEMINATION              </a:t>
            </a:r>
          </a:p>
          <a:p>
            <a:pPr marL="514350" lvl="0" indent="-514350" algn="l" rtl="0">
              <a:buFont typeface="+mj-lt"/>
              <a:buAutoNum type="arabicParenR"/>
            </a:pPr>
            <a:r>
              <a:rPr lang="en-US" dirty="0" smtClean="0">
                <a:latin typeface="Arial Black" pitchFamily="34" charset="0"/>
              </a:rPr>
              <a:t>IRC Crime</a:t>
            </a:r>
          </a:p>
          <a:p>
            <a:pPr marL="514350" lvl="0" indent="-514350" algn="l" rtl="0">
              <a:buFont typeface="+mj-lt"/>
              <a:buAutoNum type="arabicParenR"/>
            </a:pPr>
            <a:r>
              <a:rPr lang="en-US" dirty="0" smtClean="0">
                <a:latin typeface="Arial Black" pitchFamily="34" charset="0"/>
              </a:rPr>
              <a:t>NET EXTORTION   </a:t>
            </a:r>
          </a:p>
          <a:p>
            <a:pPr marL="514350" lvl="0" indent="-514350" algn="l" rtl="0">
              <a:buFont typeface="+mj-lt"/>
              <a:buAutoNum type="arabicParenR"/>
            </a:pPr>
            <a:r>
              <a:rPr lang="en-US" dirty="0" smtClean="0">
                <a:latin typeface="Arial Black" pitchFamily="34" charset="0"/>
              </a:rPr>
              <a:t>SPOOFING</a:t>
            </a:r>
            <a:endParaRPr lang="en-US" dirty="0">
              <a:latin typeface="Arial Black" pitchFamily="34" charset="0"/>
            </a:endParaRPr>
          </a:p>
        </p:txBody>
      </p:sp>
    </p:spTree>
    <p:extLst>
      <p:ext uri="{BB962C8B-B14F-4D97-AF65-F5344CB8AC3E}">
        <p14:creationId xmlns:p14="http://schemas.microsoft.com/office/powerpoint/2010/main" val="717546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r>
              <a:rPr lang="en-US" altLang="zh-TW" sz="3000" b="1" dirty="0">
                <a:latin typeface="Times New Roman" pitchFamily="18" charset="0"/>
              </a:rPr>
              <a:t>2.</a:t>
            </a:r>
            <a:r>
              <a:rPr lang="en-US" altLang="zh-TW" sz="3000" dirty="0"/>
              <a:t> </a:t>
            </a:r>
            <a:r>
              <a:rPr lang="en-US" altLang="zh-TW" sz="3000" b="1" dirty="0">
                <a:latin typeface="Times New Roman" pitchFamily="18" charset="0"/>
              </a:rPr>
              <a:t>Methods of Attack from Organized Hackers</a:t>
            </a:r>
          </a:p>
        </p:txBody>
      </p:sp>
      <p:sp>
        <p:nvSpPr>
          <p:cNvPr id="113667" name="Rectangle 3"/>
          <p:cNvSpPr>
            <a:spLocks noGrp="1" noRot="1" noChangeArrowheads="1"/>
          </p:cNvSpPr>
          <p:nvPr>
            <p:ph idx="1"/>
          </p:nvPr>
        </p:nvSpPr>
        <p:spPr>
          <a:xfrm>
            <a:off x="609600" y="2209800"/>
            <a:ext cx="7870825" cy="3886200"/>
          </a:xfrm>
        </p:spPr>
        <p:txBody>
          <a:bodyPr>
            <a:noAutofit/>
          </a:bodyPr>
          <a:lstStyle/>
          <a:p>
            <a:pPr marL="609600" indent="-609600" algn="l" rtl="0">
              <a:buNone/>
            </a:pPr>
            <a:r>
              <a:rPr lang="en-US" sz="2800" b="1" dirty="0" smtClean="0"/>
              <a:t>Hacking in simple terms means illegal intrusion into a computer system without the permission of the computer</a:t>
            </a:r>
            <a:endParaRPr lang="en-US" sz="2800" dirty="0" smtClean="0"/>
          </a:p>
          <a:p>
            <a:pPr marL="609600" indent="-609600" algn="l" rtl="0">
              <a:buFont typeface="Wingdings" pitchFamily="2" charset="2"/>
              <a:buNone/>
            </a:pPr>
            <a:endParaRPr lang="en-US" altLang="zh-TW" sz="2800" b="1" dirty="0" smtClean="0">
              <a:solidFill>
                <a:srgbClr val="FF0000"/>
              </a:solidFill>
              <a:latin typeface="Times New Roman" pitchFamily="18" charset="0"/>
            </a:endParaRPr>
          </a:p>
          <a:p>
            <a:pPr marL="609600" indent="-609600" algn="l" rtl="0">
              <a:buFont typeface="Wingdings" pitchFamily="2" charset="2"/>
              <a:buNone/>
            </a:pPr>
            <a:r>
              <a:rPr lang="en-US" altLang="zh-TW" sz="2800" b="1" dirty="0" smtClean="0">
                <a:latin typeface="Times New Roman" pitchFamily="18" charset="0"/>
              </a:rPr>
              <a:t>A. Mass </a:t>
            </a:r>
            <a:r>
              <a:rPr lang="en-US" altLang="zh-TW" sz="2800" b="1" dirty="0">
                <a:latin typeface="Times New Roman" pitchFamily="18" charset="0"/>
              </a:rPr>
              <a:t>SQL Injection</a:t>
            </a:r>
          </a:p>
          <a:p>
            <a:pPr marL="609600" indent="-609600" algn="l" rtl="0">
              <a:buFont typeface="Wingdings" pitchFamily="2" charset="2"/>
              <a:buNone/>
            </a:pPr>
            <a:r>
              <a:rPr lang="en-US" altLang="zh-TW" sz="2800" b="1" dirty="0" smtClean="0">
                <a:latin typeface="Times New Roman" pitchFamily="18" charset="0"/>
              </a:rPr>
              <a:t>B</a:t>
            </a:r>
            <a:r>
              <a:rPr lang="en-US" altLang="zh-TW" sz="2800" b="1" dirty="0">
                <a:latin typeface="Times New Roman" pitchFamily="18" charset="0"/>
              </a:rPr>
              <a:t>. Malicious Code Attack from USB </a:t>
            </a:r>
            <a:r>
              <a:rPr lang="en-US" altLang="zh-TW" sz="2800" b="1" dirty="0" smtClean="0">
                <a:latin typeface="Times New Roman" pitchFamily="18" charset="0"/>
              </a:rPr>
              <a:t>Drive</a:t>
            </a:r>
          </a:p>
          <a:p>
            <a:pPr marL="609600" indent="-609600" algn="l" rtl="0">
              <a:buNone/>
            </a:pPr>
            <a:r>
              <a:rPr lang="en-US" altLang="zh-TW" sz="2800" b="1" dirty="0" smtClean="0">
                <a:latin typeface="Times New Roman" pitchFamily="18" charset="0"/>
              </a:rPr>
              <a:t>C. Social Engineering Email Attack</a:t>
            </a:r>
          </a:p>
          <a:p>
            <a:pPr marL="609600" indent="-609600">
              <a:buFont typeface="Wingdings" pitchFamily="2" charset="2"/>
              <a:buNone/>
            </a:pPr>
            <a:endParaRPr lang="en-US" altLang="zh-TW" sz="2800" b="1" dirty="0">
              <a:latin typeface="Times New Roman" pitchFamily="18" charset="0"/>
            </a:endParaRPr>
          </a:p>
          <a:p>
            <a:pPr marL="609600" indent="-609600"/>
            <a:endParaRPr lang="en-US" altLang="zh-TW" sz="2800" b="1" dirty="0">
              <a:latin typeface="Times New Roman" pitchFamily="18" charset="0"/>
            </a:endParaRPr>
          </a:p>
          <a:p>
            <a:pPr>
              <a:buNone/>
            </a:pPr>
            <a:endParaRPr lang="en-US" sz="2800" dirty="0" smtClean="0"/>
          </a:p>
          <a:p>
            <a:pPr>
              <a:buNone/>
            </a:pPr>
            <a:endParaRPr lang="en-US" sz="1400" dirty="0" smtClean="0"/>
          </a:p>
          <a:p>
            <a:pPr marL="609600" indent="-609600">
              <a:buFont typeface="Wingdings" pitchFamily="2" charset="2"/>
              <a:buNone/>
            </a:pPr>
            <a:endParaRPr lang="en-US" altLang="zh-TW" sz="1400" b="1" dirty="0">
              <a:latin typeface="Times New Roman" pitchFamily="18" charset="0"/>
            </a:endParaRPr>
          </a:p>
        </p:txBody>
      </p:sp>
    </p:spTree>
    <p:extLst>
      <p:ext uri="{BB962C8B-B14F-4D97-AF65-F5344CB8AC3E}">
        <p14:creationId xmlns:p14="http://schemas.microsoft.com/office/powerpoint/2010/main" val="2463425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cstate="print"/>
          <a:srcRect/>
          <a:stretch>
            <a:fillRect/>
          </a:stretch>
        </p:blipFill>
        <p:spPr bwMode="auto">
          <a:xfrm>
            <a:off x="323850" y="2997200"/>
            <a:ext cx="762000" cy="762000"/>
          </a:xfrm>
          <a:prstGeom prst="rect">
            <a:avLst/>
          </a:prstGeom>
          <a:noFill/>
          <a:ln w="9525">
            <a:noFill/>
            <a:round/>
            <a:headEnd/>
            <a:tailEnd/>
          </a:ln>
        </p:spPr>
      </p:pic>
      <p:pic>
        <p:nvPicPr>
          <p:cNvPr id="117763" name="Picture 8"/>
          <p:cNvPicPr>
            <a:picLocks noChangeAspect="1" noChangeArrowheads="1"/>
          </p:cNvPicPr>
          <p:nvPr/>
        </p:nvPicPr>
        <p:blipFill>
          <a:blip r:embed="rId4" cstate="print"/>
          <a:srcRect/>
          <a:stretch>
            <a:fillRect/>
          </a:stretch>
        </p:blipFill>
        <p:spPr bwMode="auto">
          <a:xfrm>
            <a:off x="6804025" y="4508500"/>
            <a:ext cx="609600" cy="609600"/>
          </a:xfrm>
          <a:prstGeom prst="rect">
            <a:avLst/>
          </a:prstGeom>
          <a:noFill/>
          <a:ln w="9525">
            <a:noFill/>
            <a:round/>
            <a:headEnd/>
            <a:tailEnd/>
          </a:ln>
        </p:spPr>
      </p:pic>
      <p:pic>
        <p:nvPicPr>
          <p:cNvPr id="117764" name="Picture 6"/>
          <p:cNvPicPr>
            <a:picLocks noChangeAspect="1" noChangeArrowheads="1"/>
          </p:cNvPicPr>
          <p:nvPr/>
        </p:nvPicPr>
        <p:blipFill>
          <a:blip r:embed="rId5" cstate="print"/>
          <a:srcRect/>
          <a:stretch>
            <a:fillRect/>
          </a:stretch>
        </p:blipFill>
        <p:spPr bwMode="auto">
          <a:xfrm>
            <a:off x="2057400" y="2590800"/>
            <a:ext cx="609600" cy="609600"/>
          </a:xfrm>
          <a:prstGeom prst="rect">
            <a:avLst/>
          </a:prstGeom>
          <a:noFill/>
          <a:ln w="9525">
            <a:noFill/>
            <a:round/>
            <a:headEnd/>
            <a:tailEnd/>
          </a:ln>
        </p:spPr>
      </p:pic>
      <p:pic>
        <p:nvPicPr>
          <p:cNvPr id="117765" name="Picture 6"/>
          <p:cNvPicPr>
            <a:picLocks noChangeAspect="1" noChangeArrowheads="1"/>
          </p:cNvPicPr>
          <p:nvPr/>
        </p:nvPicPr>
        <p:blipFill>
          <a:blip r:embed="rId5" cstate="print"/>
          <a:srcRect/>
          <a:stretch>
            <a:fillRect/>
          </a:stretch>
        </p:blipFill>
        <p:spPr bwMode="auto">
          <a:xfrm>
            <a:off x="2057400" y="3505200"/>
            <a:ext cx="609600" cy="609600"/>
          </a:xfrm>
          <a:prstGeom prst="rect">
            <a:avLst/>
          </a:prstGeom>
          <a:noFill/>
          <a:ln w="9525">
            <a:noFill/>
            <a:round/>
            <a:headEnd/>
            <a:tailEnd/>
          </a:ln>
        </p:spPr>
      </p:pic>
      <p:pic>
        <p:nvPicPr>
          <p:cNvPr id="117766" name="Picture 6"/>
          <p:cNvPicPr>
            <a:picLocks noChangeAspect="1" noChangeArrowheads="1"/>
          </p:cNvPicPr>
          <p:nvPr/>
        </p:nvPicPr>
        <p:blipFill>
          <a:blip r:embed="rId5" cstate="print"/>
          <a:srcRect/>
          <a:stretch>
            <a:fillRect/>
          </a:stretch>
        </p:blipFill>
        <p:spPr bwMode="auto">
          <a:xfrm>
            <a:off x="2057400" y="4419600"/>
            <a:ext cx="609600" cy="609600"/>
          </a:xfrm>
          <a:prstGeom prst="rect">
            <a:avLst/>
          </a:prstGeom>
          <a:noFill/>
          <a:ln w="9525">
            <a:noFill/>
            <a:round/>
            <a:headEnd/>
            <a:tailEnd/>
          </a:ln>
        </p:spPr>
      </p:pic>
      <p:cxnSp>
        <p:nvCxnSpPr>
          <p:cNvPr id="15" name="直線單箭頭接點 14"/>
          <p:cNvCxnSpPr>
            <a:cxnSpLocks noChangeShapeType="1"/>
          </p:cNvCxnSpPr>
          <p:nvPr/>
        </p:nvCxnSpPr>
        <p:spPr bwMode="auto">
          <a:xfrm flipV="1">
            <a:off x="1258888" y="2895600"/>
            <a:ext cx="798512" cy="388938"/>
          </a:xfrm>
          <a:prstGeom prst="straightConnector1">
            <a:avLst/>
          </a:prstGeom>
          <a:noFill/>
          <a:ln w="38100" algn="ctr">
            <a:solidFill>
              <a:schemeClr val="accent1"/>
            </a:solidFill>
            <a:round/>
            <a:headEnd/>
            <a:tailEnd type="arrow" w="med" len="med"/>
          </a:ln>
          <a:effectLst>
            <a:outerShdw dist="23000" dir="5400000" rotWithShape="0">
              <a:srgbClr val="000000">
                <a:alpha val="34999"/>
              </a:srgbClr>
            </a:outerShdw>
          </a:effectLst>
        </p:spPr>
      </p:cxnSp>
      <p:cxnSp>
        <p:nvCxnSpPr>
          <p:cNvPr id="16" name="直線單箭頭接點 15"/>
          <p:cNvCxnSpPr>
            <a:cxnSpLocks noChangeShapeType="1"/>
          </p:cNvCxnSpPr>
          <p:nvPr/>
        </p:nvCxnSpPr>
        <p:spPr bwMode="auto">
          <a:xfrm>
            <a:off x="1258888" y="3284538"/>
            <a:ext cx="798512" cy="525462"/>
          </a:xfrm>
          <a:prstGeom prst="straightConnector1">
            <a:avLst/>
          </a:prstGeom>
          <a:noFill/>
          <a:ln w="38100" algn="ctr">
            <a:solidFill>
              <a:schemeClr val="accent1"/>
            </a:solidFill>
            <a:round/>
            <a:headEnd/>
            <a:tailEnd type="arrow" w="med" len="med"/>
          </a:ln>
          <a:effectLst>
            <a:outerShdw dist="23000" dir="5400000" rotWithShape="0">
              <a:srgbClr val="000000">
                <a:alpha val="34999"/>
              </a:srgbClr>
            </a:outerShdw>
          </a:effectLst>
        </p:spPr>
      </p:cxnSp>
      <p:cxnSp>
        <p:nvCxnSpPr>
          <p:cNvPr id="17" name="直線單箭頭接點 16"/>
          <p:cNvCxnSpPr>
            <a:cxnSpLocks noChangeShapeType="1"/>
          </p:cNvCxnSpPr>
          <p:nvPr/>
        </p:nvCxnSpPr>
        <p:spPr bwMode="auto">
          <a:xfrm>
            <a:off x="1258888" y="3284538"/>
            <a:ext cx="798512" cy="1439862"/>
          </a:xfrm>
          <a:prstGeom prst="straightConnector1">
            <a:avLst/>
          </a:prstGeom>
          <a:noFill/>
          <a:ln w="38100" algn="ctr">
            <a:solidFill>
              <a:schemeClr val="accent1"/>
            </a:solidFill>
            <a:round/>
            <a:headEnd/>
            <a:tailEnd type="arrow" w="med" len="med"/>
          </a:ln>
          <a:effectLst>
            <a:outerShdw dist="23000" dir="5400000" rotWithShape="0">
              <a:srgbClr val="000000">
                <a:alpha val="34999"/>
              </a:srgbClr>
            </a:outerShdw>
          </a:effectLst>
        </p:spPr>
      </p:cxnSp>
      <p:grpSp>
        <p:nvGrpSpPr>
          <p:cNvPr id="2" name="Group 65"/>
          <p:cNvGrpSpPr>
            <a:grpSpLocks/>
          </p:cNvGrpSpPr>
          <p:nvPr/>
        </p:nvGrpSpPr>
        <p:grpSpPr bwMode="auto">
          <a:xfrm>
            <a:off x="3581400" y="2420938"/>
            <a:ext cx="838200" cy="762000"/>
            <a:chOff x="2256" y="1536"/>
            <a:chExt cx="528" cy="480"/>
          </a:xfrm>
        </p:grpSpPr>
        <p:pic>
          <p:nvPicPr>
            <p:cNvPr id="117771" name="Picture 6"/>
            <p:cNvPicPr>
              <a:picLocks noChangeAspect="1" noChangeArrowheads="1"/>
            </p:cNvPicPr>
            <p:nvPr/>
          </p:nvPicPr>
          <p:blipFill>
            <a:blip r:embed="rId6" cstate="print"/>
            <a:srcRect/>
            <a:stretch>
              <a:fillRect/>
            </a:stretch>
          </p:blipFill>
          <p:spPr bwMode="auto">
            <a:xfrm>
              <a:off x="2256" y="1536"/>
              <a:ext cx="192" cy="192"/>
            </a:xfrm>
            <a:prstGeom prst="rect">
              <a:avLst/>
            </a:prstGeom>
            <a:noFill/>
            <a:ln w="9525">
              <a:noFill/>
              <a:round/>
              <a:headEnd/>
              <a:tailEnd/>
            </a:ln>
          </p:spPr>
        </p:pic>
        <p:pic>
          <p:nvPicPr>
            <p:cNvPr id="117772" name="Picture 6"/>
            <p:cNvPicPr>
              <a:picLocks noChangeAspect="1" noChangeArrowheads="1"/>
            </p:cNvPicPr>
            <p:nvPr/>
          </p:nvPicPr>
          <p:blipFill>
            <a:blip r:embed="rId6" cstate="print"/>
            <a:srcRect/>
            <a:stretch>
              <a:fillRect/>
            </a:stretch>
          </p:blipFill>
          <p:spPr bwMode="auto">
            <a:xfrm>
              <a:off x="2400" y="1680"/>
              <a:ext cx="192" cy="192"/>
            </a:xfrm>
            <a:prstGeom prst="rect">
              <a:avLst/>
            </a:prstGeom>
            <a:noFill/>
            <a:ln w="9525">
              <a:noFill/>
              <a:round/>
              <a:headEnd/>
              <a:tailEnd/>
            </a:ln>
          </p:spPr>
        </p:pic>
        <p:pic>
          <p:nvPicPr>
            <p:cNvPr id="117773" name="Picture 6"/>
            <p:cNvPicPr>
              <a:picLocks noChangeAspect="1" noChangeArrowheads="1"/>
            </p:cNvPicPr>
            <p:nvPr/>
          </p:nvPicPr>
          <p:blipFill>
            <a:blip r:embed="rId6" cstate="print"/>
            <a:srcRect/>
            <a:stretch>
              <a:fillRect/>
            </a:stretch>
          </p:blipFill>
          <p:spPr bwMode="auto">
            <a:xfrm>
              <a:off x="2256" y="1824"/>
              <a:ext cx="192" cy="192"/>
            </a:xfrm>
            <a:prstGeom prst="rect">
              <a:avLst/>
            </a:prstGeom>
            <a:noFill/>
            <a:ln w="9525">
              <a:noFill/>
              <a:round/>
              <a:headEnd/>
              <a:tailEnd/>
            </a:ln>
          </p:spPr>
        </p:pic>
        <p:pic>
          <p:nvPicPr>
            <p:cNvPr id="117774" name="Picture 6"/>
            <p:cNvPicPr>
              <a:picLocks noChangeAspect="1" noChangeArrowheads="1"/>
            </p:cNvPicPr>
            <p:nvPr/>
          </p:nvPicPr>
          <p:blipFill>
            <a:blip r:embed="rId6" cstate="print"/>
            <a:srcRect/>
            <a:stretch>
              <a:fillRect/>
            </a:stretch>
          </p:blipFill>
          <p:spPr bwMode="auto">
            <a:xfrm>
              <a:off x="2592" y="1824"/>
              <a:ext cx="192" cy="192"/>
            </a:xfrm>
            <a:prstGeom prst="rect">
              <a:avLst/>
            </a:prstGeom>
            <a:noFill/>
            <a:ln w="9525">
              <a:noFill/>
              <a:round/>
              <a:headEnd/>
              <a:tailEnd/>
            </a:ln>
          </p:spPr>
        </p:pic>
        <p:pic>
          <p:nvPicPr>
            <p:cNvPr id="117775" name="Picture 6"/>
            <p:cNvPicPr>
              <a:picLocks noChangeAspect="1" noChangeArrowheads="1"/>
            </p:cNvPicPr>
            <p:nvPr/>
          </p:nvPicPr>
          <p:blipFill>
            <a:blip r:embed="rId6" cstate="print"/>
            <a:srcRect/>
            <a:stretch>
              <a:fillRect/>
            </a:stretch>
          </p:blipFill>
          <p:spPr bwMode="auto">
            <a:xfrm>
              <a:off x="2592" y="1536"/>
              <a:ext cx="192" cy="192"/>
            </a:xfrm>
            <a:prstGeom prst="rect">
              <a:avLst/>
            </a:prstGeom>
            <a:noFill/>
            <a:ln w="9525">
              <a:noFill/>
              <a:round/>
              <a:headEnd/>
              <a:tailEnd/>
            </a:ln>
          </p:spPr>
        </p:pic>
      </p:grpSp>
      <p:sp>
        <p:nvSpPr>
          <p:cNvPr id="117791" name="文字方塊 47"/>
          <p:cNvSpPr txBox="1">
            <a:spLocks noChangeArrowheads="1"/>
          </p:cNvSpPr>
          <p:nvPr/>
        </p:nvSpPr>
        <p:spPr bwMode="auto">
          <a:xfrm>
            <a:off x="684213" y="2060575"/>
            <a:ext cx="1871662" cy="641350"/>
          </a:xfrm>
          <a:prstGeom prst="rect">
            <a:avLst/>
          </a:prstGeom>
          <a:noFill/>
          <a:ln w="9525">
            <a:noFill/>
            <a:miter lim="800000"/>
            <a:headEnd/>
            <a:tailEnd/>
          </a:ln>
        </p:spPr>
        <p:txBody>
          <a:bodyPr>
            <a:spAutoFit/>
          </a:bodyPr>
          <a:lstStyle/>
          <a:p>
            <a:r>
              <a:rPr kumimoji="0" lang="en-US" altLang="zh-TW" b="1" dirty="0">
                <a:latin typeface="Times New Roman" pitchFamily="18" charset="0"/>
              </a:rPr>
              <a:t>Level 1:</a:t>
            </a:r>
          </a:p>
          <a:p>
            <a:r>
              <a:rPr kumimoji="0" lang="en-US" altLang="zh-TW" b="1" dirty="0">
                <a:latin typeface="Times New Roman" pitchFamily="18" charset="0"/>
              </a:rPr>
              <a:t>Attacks Initiated</a:t>
            </a:r>
          </a:p>
        </p:txBody>
      </p:sp>
      <p:sp>
        <p:nvSpPr>
          <p:cNvPr id="55" name="向右箭號 54"/>
          <p:cNvSpPr/>
          <p:nvPr/>
        </p:nvSpPr>
        <p:spPr>
          <a:xfrm>
            <a:off x="2843213" y="2708275"/>
            <a:ext cx="609600" cy="344488"/>
          </a:xfrm>
          <a:prstGeom prst="rightArrow">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dirty="0">
              <a:solidFill>
                <a:srgbClr val="FFFFFF"/>
              </a:solidFill>
              <a:latin typeface="Arial" charset="0"/>
              <a:ea typeface="新細明體" pitchFamily="18" charset="-120"/>
            </a:endParaRPr>
          </a:p>
        </p:txBody>
      </p:sp>
      <p:sp>
        <p:nvSpPr>
          <p:cNvPr id="56" name="向右箭號 55"/>
          <p:cNvSpPr/>
          <p:nvPr/>
        </p:nvSpPr>
        <p:spPr>
          <a:xfrm>
            <a:off x="2819400" y="3657600"/>
            <a:ext cx="609600" cy="347663"/>
          </a:xfrm>
          <a:prstGeom prst="rightArrow">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dirty="0">
              <a:solidFill>
                <a:srgbClr val="FFFFFF"/>
              </a:solidFill>
              <a:latin typeface="Arial" charset="0"/>
              <a:ea typeface="新細明體" pitchFamily="18" charset="-120"/>
            </a:endParaRPr>
          </a:p>
        </p:txBody>
      </p:sp>
      <p:sp>
        <p:nvSpPr>
          <p:cNvPr id="57" name="向右箭號 56"/>
          <p:cNvSpPr/>
          <p:nvPr/>
        </p:nvSpPr>
        <p:spPr>
          <a:xfrm>
            <a:off x="2819400" y="4572000"/>
            <a:ext cx="609600" cy="369888"/>
          </a:xfrm>
          <a:prstGeom prst="rightArrow">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dirty="0">
              <a:solidFill>
                <a:srgbClr val="FFFFFF"/>
              </a:solidFill>
              <a:latin typeface="Arial" charset="0"/>
              <a:ea typeface="新細明體" pitchFamily="18" charset="-120"/>
            </a:endParaRPr>
          </a:p>
        </p:txBody>
      </p:sp>
      <p:pic>
        <p:nvPicPr>
          <p:cNvPr id="117799" name="Picture 6"/>
          <p:cNvPicPr>
            <a:picLocks noChangeAspect="1" noChangeArrowheads="1"/>
          </p:cNvPicPr>
          <p:nvPr/>
        </p:nvPicPr>
        <p:blipFill>
          <a:blip r:embed="rId5" cstate="print"/>
          <a:srcRect/>
          <a:stretch>
            <a:fillRect/>
          </a:stretch>
        </p:blipFill>
        <p:spPr bwMode="auto">
          <a:xfrm>
            <a:off x="6156325" y="1844675"/>
            <a:ext cx="609600" cy="609600"/>
          </a:xfrm>
          <a:prstGeom prst="rect">
            <a:avLst/>
          </a:prstGeom>
          <a:noFill/>
          <a:ln w="9525">
            <a:noFill/>
            <a:round/>
            <a:headEnd/>
            <a:tailEnd/>
          </a:ln>
        </p:spPr>
      </p:pic>
      <p:sp>
        <p:nvSpPr>
          <p:cNvPr id="117801" name="文字方塊 61"/>
          <p:cNvSpPr txBox="1">
            <a:spLocks noChangeArrowheads="1"/>
          </p:cNvSpPr>
          <p:nvPr/>
        </p:nvSpPr>
        <p:spPr bwMode="auto">
          <a:xfrm>
            <a:off x="3419475" y="5157788"/>
            <a:ext cx="1873250" cy="641350"/>
          </a:xfrm>
          <a:prstGeom prst="rect">
            <a:avLst/>
          </a:prstGeom>
          <a:noFill/>
          <a:ln w="9525">
            <a:noFill/>
            <a:miter lim="800000"/>
            <a:headEnd/>
            <a:tailEnd/>
          </a:ln>
        </p:spPr>
        <p:txBody>
          <a:bodyPr>
            <a:spAutoFit/>
          </a:bodyPr>
          <a:lstStyle/>
          <a:p>
            <a:r>
              <a:rPr kumimoji="0" lang="en-US" altLang="zh-TW" b="1" dirty="0">
                <a:latin typeface="Times New Roman" pitchFamily="18" charset="0"/>
              </a:rPr>
              <a:t>Planting Massive Malicious Links</a:t>
            </a:r>
          </a:p>
        </p:txBody>
      </p:sp>
      <p:sp>
        <p:nvSpPr>
          <p:cNvPr id="117802" name="文字方塊 62"/>
          <p:cNvSpPr txBox="1">
            <a:spLocks noChangeArrowheads="1"/>
          </p:cNvSpPr>
          <p:nvPr/>
        </p:nvSpPr>
        <p:spPr bwMode="auto">
          <a:xfrm>
            <a:off x="1835150" y="5084763"/>
            <a:ext cx="1512888" cy="915987"/>
          </a:xfrm>
          <a:prstGeom prst="rect">
            <a:avLst/>
          </a:prstGeom>
          <a:noFill/>
          <a:ln w="9525">
            <a:noFill/>
            <a:miter lim="800000"/>
            <a:headEnd/>
            <a:tailEnd/>
          </a:ln>
        </p:spPr>
        <p:txBody>
          <a:bodyPr>
            <a:spAutoFit/>
          </a:bodyPr>
          <a:lstStyle/>
          <a:p>
            <a:r>
              <a:rPr kumimoji="0" lang="en-US" altLang="zh-TW" b="1" dirty="0">
                <a:latin typeface="Times New Roman" pitchFamily="18" charset="0"/>
              </a:rPr>
              <a:t>Scanning for Injection</a:t>
            </a:r>
          </a:p>
          <a:p>
            <a:r>
              <a:rPr kumimoji="0" lang="en-US" altLang="zh-TW" b="1" dirty="0">
                <a:latin typeface="Times New Roman" pitchFamily="18" charset="0"/>
              </a:rPr>
              <a:t>Points</a:t>
            </a:r>
          </a:p>
        </p:txBody>
      </p:sp>
      <p:sp>
        <p:nvSpPr>
          <p:cNvPr id="117803" name="文字方塊 63"/>
          <p:cNvSpPr txBox="1">
            <a:spLocks noChangeArrowheads="1"/>
          </p:cNvSpPr>
          <p:nvPr/>
        </p:nvSpPr>
        <p:spPr bwMode="auto">
          <a:xfrm>
            <a:off x="2843213" y="1773238"/>
            <a:ext cx="2592387" cy="641350"/>
          </a:xfrm>
          <a:prstGeom prst="rect">
            <a:avLst/>
          </a:prstGeom>
          <a:noFill/>
          <a:ln w="9525">
            <a:noFill/>
            <a:miter lim="800000"/>
            <a:headEnd/>
            <a:tailEnd/>
          </a:ln>
        </p:spPr>
        <p:txBody>
          <a:bodyPr>
            <a:spAutoFit/>
          </a:bodyPr>
          <a:lstStyle/>
          <a:p>
            <a:r>
              <a:rPr kumimoji="0" lang="en-US" altLang="zh-TW" b="1" dirty="0">
                <a:latin typeface="Times New Roman" pitchFamily="18" charset="0"/>
              </a:rPr>
              <a:t>Level 2:</a:t>
            </a:r>
          </a:p>
          <a:p>
            <a:r>
              <a:rPr kumimoji="0" lang="en-US" altLang="zh-TW" b="1" dirty="0">
                <a:latin typeface="Times New Roman" pitchFamily="18" charset="0"/>
              </a:rPr>
              <a:t> Websites Attacked</a:t>
            </a:r>
          </a:p>
        </p:txBody>
      </p:sp>
      <p:cxnSp>
        <p:nvCxnSpPr>
          <p:cNvPr id="65" name="直線單箭頭接點 64"/>
          <p:cNvCxnSpPr>
            <a:cxnSpLocks noChangeShapeType="1"/>
          </p:cNvCxnSpPr>
          <p:nvPr/>
        </p:nvCxnSpPr>
        <p:spPr bwMode="auto">
          <a:xfrm flipH="1" flipV="1">
            <a:off x="4427538" y="3789363"/>
            <a:ext cx="2376487" cy="1023937"/>
          </a:xfrm>
          <a:prstGeom prst="straightConnector1">
            <a:avLst/>
          </a:prstGeom>
          <a:noFill/>
          <a:ln w="38100" algn="ctr">
            <a:solidFill>
              <a:srgbClr val="EBEBEB"/>
            </a:solidFill>
            <a:round/>
            <a:headEnd/>
            <a:tailEnd type="arrow" w="med" len="med"/>
          </a:ln>
          <a:effectLst>
            <a:outerShdw dist="23000" dir="5400000" rotWithShape="0">
              <a:srgbClr val="000000">
                <a:alpha val="34999"/>
              </a:srgbClr>
            </a:outerShdw>
          </a:effectLst>
        </p:spPr>
      </p:cxnSp>
      <p:sp>
        <p:nvSpPr>
          <p:cNvPr id="117805" name="文字方塊 65"/>
          <p:cNvSpPr txBox="1">
            <a:spLocks noChangeArrowheads="1"/>
          </p:cNvSpPr>
          <p:nvPr/>
        </p:nvSpPr>
        <p:spPr bwMode="auto">
          <a:xfrm rot="1234983">
            <a:off x="5046663" y="4178300"/>
            <a:ext cx="1800225" cy="915988"/>
          </a:xfrm>
          <a:prstGeom prst="rect">
            <a:avLst/>
          </a:prstGeom>
          <a:noFill/>
          <a:ln w="9525">
            <a:noFill/>
            <a:miter lim="800000"/>
            <a:headEnd/>
            <a:tailEnd/>
          </a:ln>
        </p:spPr>
        <p:txBody>
          <a:bodyPr>
            <a:spAutoFit/>
          </a:bodyPr>
          <a:lstStyle/>
          <a:p>
            <a:r>
              <a:rPr kumimoji="0" lang="en-US" altLang="zh-TW" b="1" dirty="0">
                <a:latin typeface="Times New Roman" pitchFamily="18" charset="0"/>
              </a:rPr>
              <a:t>Linking One of the Websites by Users</a:t>
            </a:r>
          </a:p>
        </p:txBody>
      </p:sp>
      <p:cxnSp>
        <p:nvCxnSpPr>
          <p:cNvPr id="67" name="直線單箭頭接點 66"/>
          <p:cNvCxnSpPr/>
          <p:nvPr/>
        </p:nvCxnSpPr>
        <p:spPr>
          <a:xfrm flipV="1">
            <a:off x="4427538" y="2276475"/>
            <a:ext cx="1657350" cy="1439863"/>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sp>
        <p:nvSpPr>
          <p:cNvPr id="117807" name="文字方塊 67"/>
          <p:cNvSpPr txBox="1">
            <a:spLocks noChangeArrowheads="1"/>
          </p:cNvSpPr>
          <p:nvPr/>
        </p:nvSpPr>
        <p:spPr bwMode="auto">
          <a:xfrm rot="-2443730">
            <a:off x="4427538" y="2349500"/>
            <a:ext cx="1905000" cy="1190625"/>
          </a:xfrm>
          <a:prstGeom prst="rect">
            <a:avLst/>
          </a:prstGeom>
          <a:noFill/>
          <a:ln w="9525">
            <a:noFill/>
            <a:miter lim="800000"/>
            <a:headEnd/>
            <a:tailEnd/>
          </a:ln>
        </p:spPr>
        <p:txBody>
          <a:bodyPr>
            <a:spAutoFit/>
          </a:bodyPr>
          <a:lstStyle/>
          <a:p>
            <a:r>
              <a:rPr kumimoji="0" lang="en-US" altLang="zh-TW" b="1" dirty="0">
                <a:latin typeface="Times New Roman" pitchFamily="18" charset="0"/>
              </a:rPr>
              <a:t>Introducing Websites for  Malicious Codes Downloading </a:t>
            </a:r>
          </a:p>
        </p:txBody>
      </p:sp>
      <p:cxnSp>
        <p:nvCxnSpPr>
          <p:cNvPr id="69" name="直線單箭頭接點 68"/>
          <p:cNvCxnSpPr>
            <a:cxnSpLocks noChangeShapeType="1"/>
          </p:cNvCxnSpPr>
          <p:nvPr/>
        </p:nvCxnSpPr>
        <p:spPr bwMode="auto">
          <a:xfrm>
            <a:off x="6461125" y="2454275"/>
            <a:ext cx="614363" cy="1935163"/>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
        <p:nvSpPr>
          <p:cNvPr id="117809" name="文字方塊 69"/>
          <p:cNvSpPr txBox="1">
            <a:spLocks noChangeArrowheads="1"/>
          </p:cNvSpPr>
          <p:nvPr/>
        </p:nvSpPr>
        <p:spPr bwMode="auto">
          <a:xfrm>
            <a:off x="6948488" y="1557338"/>
            <a:ext cx="2195512" cy="1069975"/>
          </a:xfrm>
          <a:prstGeom prst="rect">
            <a:avLst/>
          </a:prstGeom>
          <a:noFill/>
          <a:ln w="9525">
            <a:noFill/>
            <a:miter lim="800000"/>
            <a:headEnd/>
            <a:tailEnd/>
          </a:ln>
        </p:spPr>
        <p:txBody>
          <a:bodyPr>
            <a:spAutoFit/>
          </a:bodyPr>
          <a:lstStyle/>
          <a:p>
            <a:r>
              <a:rPr kumimoji="0" lang="en-US" altLang="zh-TW" sz="1600" b="1" dirty="0">
                <a:latin typeface="Times New Roman" pitchFamily="18" charset="0"/>
              </a:rPr>
              <a:t>Level 3: Downloading Malicious Codes or Backdoor Trojans from Landing Sites</a:t>
            </a:r>
          </a:p>
        </p:txBody>
      </p:sp>
      <p:sp>
        <p:nvSpPr>
          <p:cNvPr id="117811" name="文字方塊 71"/>
          <p:cNvSpPr txBox="1">
            <a:spLocks noChangeArrowheads="1"/>
          </p:cNvSpPr>
          <p:nvPr/>
        </p:nvSpPr>
        <p:spPr bwMode="auto">
          <a:xfrm>
            <a:off x="7092950" y="3068638"/>
            <a:ext cx="1871663" cy="1190625"/>
          </a:xfrm>
          <a:prstGeom prst="rect">
            <a:avLst/>
          </a:prstGeom>
          <a:noFill/>
          <a:ln w="9525">
            <a:noFill/>
            <a:miter lim="800000"/>
            <a:headEnd/>
            <a:tailEnd/>
          </a:ln>
        </p:spPr>
        <p:txBody>
          <a:bodyPr>
            <a:spAutoFit/>
          </a:bodyPr>
          <a:lstStyle/>
          <a:p>
            <a:r>
              <a:rPr kumimoji="0" lang="en-US" altLang="zh-TW" b="1" dirty="0">
                <a:latin typeface="Times New Roman" pitchFamily="18" charset="0"/>
              </a:rPr>
              <a:t>Attacking Users or Planting Trojans.</a:t>
            </a:r>
          </a:p>
          <a:p>
            <a:endParaRPr kumimoji="0" lang="en-US" altLang="zh-TW" b="1" dirty="0">
              <a:latin typeface="Times New Roman" pitchFamily="18" charset="0"/>
            </a:endParaRPr>
          </a:p>
        </p:txBody>
      </p:sp>
      <p:sp>
        <p:nvSpPr>
          <p:cNvPr id="74" name="向右箭號 73"/>
          <p:cNvSpPr>
            <a:spLocks noChangeArrowheads="1"/>
          </p:cNvSpPr>
          <p:nvPr/>
        </p:nvSpPr>
        <p:spPr bwMode="auto">
          <a:xfrm rot="2680802">
            <a:off x="7388225" y="5435600"/>
            <a:ext cx="1055688" cy="223838"/>
          </a:xfrm>
          <a:prstGeom prst="rightArrow">
            <a:avLst>
              <a:gd name="adj1" fmla="val 50000"/>
              <a:gd name="adj2" fmla="val 64827"/>
            </a:avLst>
          </a:prstGeom>
          <a:solidFill>
            <a:srgbClr val="FF0000"/>
          </a:solidFill>
          <a:ln w="25400" algn="ctr">
            <a:solidFill>
              <a:srgbClr val="FF0000"/>
            </a:solidFill>
            <a:miter lim="800000"/>
            <a:headEnd/>
            <a:tailEnd/>
          </a:ln>
        </p:spPr>
        <p:txBody>
          <a:bodyPr anchor="ctr"/>
          <a:lstStyle/>
          <a:p>
            <a:pPr algn="ctr"/>
            <a:endParaRPr kumimoji="0" lang="en-US" dirty="0">
              <a:solidFill>
                <a:srgbClr val="FFFFFF"/>
              </a:solidFill>
            </a:endParaRPr>
          </a:p>
        </p:txBody>
      </p:sp>
      <p:pic>
        <p:nvPicPr>
          <p:cNvPr id="117814" name="Picture 6"/>
          <p:cNvPicPr>
            <a:picLocks noChangeAspect="1" noChangeArrowheads="1"/>
          </p:cNvPicPr>
          <p:nvPr/>
        </p:nvPicPr>
        <p:blipFill>
          <a:blip r:embed="rId5" cstate="print"/>
          <a:srcRect/>
          <a:stretch>
            <a:fillRect/>
          </a:stretch>
        </p:blipFill>
        <p:spPr bwMode="auto">
          <a:xfrm>
            <a:off x="7740650" y="6021388"/>
            <a:ext cx="609600" cy="609600"/>
          </a:xfrm>
          <a:prstGeom prst="rect">
            <a:avLst/>
          </a:prstGeom>
          <a:noFill/>
          <a:ln w="9525">
            <a:noFill/>
            <a:round/>
            <a:headEnd/>
            <a:tailEnd/>
          </a:ln>
        </p:spPr>
      </p:pic>
      <p:sp>
        <p:nvSpPr>
          <p:cNvPr id="117815" name="文字方塊 75"/>
          <p:cNvSpPr txBox="1">
            <a:spLocks noChangeArrowheads="1"/>
          </p:cNvSpPr>
          <p:nvPr/>
        </p:nvSpPr>
        <p:spPr bwMode="auto">
          <a:xfrm>
            <a:off x="6156325" y="5373688"/>
            <a:ext cx="1584325" cy="1190625"/>
          </a:xfrm>
          <a:prstGeom prst="rect">
            <a:avLst/>
          </a:prstGeom>
          <a:noFill/>
          <a:ln w="9525">
            <a:noFill/>
            <a:miter lim="800000"/>
            <a:headEnd/>
            <a:tailEnd/>
          </a:ln>
        </p:spPr>
        <p:txBody>
          <a:bodyPr>
            <a:spAutoFit/>
          </a:bodyPr>
          <a:lstStyle/>
          <a:p>
            <a:r>
              <a:rPr kumimoji="0" lang="en-US" altLang="zh-TW" b="1" dirty="0">
                <a:latin typeface="Times New Roman" pitchFamily="18" charset="0"/>
              </a:rPr>
              <a:t>Level 4: </a:t>
            </a:r>
          </a:p>
          <a:p>
            <a:r>
              <a:rPr kumimoji="0" lang="en-US" altLang="zh-TW" b="1" dirty="0">
                <a:latin typeface="Times New Roman" pitchFamily="18" charset="0"/>
              </a:rPr>
              <a:t>Gathering Information by Trojans</a:t>
            </a:r>
          </a:p>
        </p:txBody>
      </p:sp>
      <p:sp>
        <p:nvSpPr>
          <p:cNvPr id="117816" name="文字方塊 76"/>
          <p:cNvSpPr txBox="1">
            <a:spLocks noChangeArrowheads="1"/>
          </p:cNvSpPr>
          <p:nvPr/>
        </p:nvSpPr>
        <p:spPr bwMode="auto">
          <a:xfrm rot="2526388">
            <a:off x="7596188" y="4724400"/>
            <a:ext cx="1379537" cy="915988"/>
          </a:xfrm>
          <a:prstGeom prst="rect">
            <a:avLst/>
          </a:prstGeom>
          <a:noFill/>
          <a:ln w="9525">
            <a:noFill/>
            <a:miter lim="800000"/>
            <a:headEnd/>
            <a:tailEnd/>
          </a:ln>
        </p:spPr>
        <p:txBody>
          <a:bodyPr>
            <a:spAutoFit/>
          </a:bodyPr>
          <a:lstStyle/>
          <a:p>
            <a:r>
              <a:rPr kumimoji="0" lang="en-US" altLang="zh-TW" b="1" dirty="0">
                <a:latin typeface="Times New Roman" pitchFamily="18" charset="0"/>
              </a:rPr>
              <a:t>Pilfering</a:t>
            </a:r>
          </a:p>
          <a:p>
            <a:r>
              <a:rPr kumimoji="0" lang="en-US" altLang="zh-TW" b="1" dirty="0">
                <a:latin typeface="Times New Roman" pitchFamily="18" charset="0"/>
              </a:rPr>
              <a:t>Personal Information</a:t>
            </a:r>
          </a:p>
        </p:txBody>
      </p:sp>
      <p:sp>
        <p:nvSpPr>
          <p:cNvPr id="117817" name="Rectangle 57"/>
          <p:cNvSpPr>
            <a:spLocks noGrp="1" noRot="1" noChangeArrowheads="1"/>
          </p:cNvSpPr>
          <p:nvPr>
            <p:ph type="title"/>
          </p:nvPr>
        </p:nvSpPr>
        <p:spPr>
          <a:xfrm>
            <a:off x="0" y="765175"/>
            <a:ext cx="8540750" cy="547688"/>
          </a:xfrm>
          <a:noFill/>
          <a:ln/>
        </p:spPr>
        <p:txBody>
          <a:bodyPr>
            <a:normAutofit fontScale="90000"/>
          </a:bodyPr>
          <a:lstStyle/>
          <a:p>
            <a:r>
              <a:rPr lang="en-US" altLang="zh-TW" sz="3000" b="1" dirty="0">
                <a:latin typeface="Times New Roman" pitchFamily="18" charset="0"/>
              </a:rPr>
              <a:t>A. Mass SQL Injection</a:t>
            </a:r>
          </a:p>
        </p:txBody>
      </p:sp>
      <p:sp>
        <p:nvSpPr>
          <p:cNvPr id="117819" name="Text Box 59"/>
          <p:cNvSpPr txBox="1">
            <a:spLocks noChangeArrowheads="1"/>
          </p:cNvSpPr>
          <p:nvPr/>
        </p:nvSpPr>
        <p:spPr bwMode="auto">
          <a:xfrm>
            <a:off x="2733675" y="2930525"/>
            <a:ext cx="792163" cy="366713"/>
          </a:xfrm>
          <a:prstGeom prst="rect">
            <a:avLst/>
          </a:prstGeom>
          <a:noFill/>
          <a:ln w="9525">
            <a:noFill/>
            <a:miter lim="800000"/>
            <a:headEnd/>
            <a:tailEnd/>
          </a:ln>
          <a:effectLst/>
        </p:spPr>
        <p:txBody>
          <a:bodyPr>
            <a:spAutoFit/>
          </a:bodyPr>
          <a:lstStyle/>
          <a:p>
            <a:pPr>
              <a:spcBef>
                <a:spcPct val="50000"/>
              </a:spcBef>
            </a:pPr>
            <a:r>
              <a:rPr lang="en-US" altLang="zh-TW" dirty="0"/>
              <a:t>9i5t</a:t>
            </a:r>
          </a:p>
        </p:txBody>
      </p:sp>
      <p:pic>
        <p:nvPicPr>
          <p:cNvPr id="117820" name="Picture 60" descr="j0360512[1]"/>
          <p:cNvPicPr>
            <a:picLocks noChangeAspect="1" noChangeArrowheads="1"/>
          </p:cNvPicPr>
          <p:nvPr/>
        </p:nvPicPr>
        <p:blipFill>
          <a:blip r:embed="rId7" cstate="print"/>
          <a:srcRect/>
          <a:stretch>
            <a:fillRect/>
          </a:stretch>
        </p:blipFill>
        <p:spPr bwMode="auto">
          <a:xfrm>
            <a:off x="250825" y="2997200"/>
            <a:ext cx="936625" cy="719138"/>
          </a:xfrm>
          <a:prstGeom prst="rect">
            <a:avLst/>
          </a:prstGeom>
          <a:noFill/>
          <a:ln w="9525">
            <a:noFill/>
            <a:miter lim="800000"/>
            <a:headEnd/>
            <a:tailEnd/>
          </a:ln>
        </p:spPr>
      </p:pic>
      <p:pic>
        <p:nvPicPr>
          <p:cNvPr id="117821" name="Picture 61" descr="j0360512[1]"/>
          <p:cNvPicPr>
            <a:picLocks noChangeAspect="1" noChangeArrowheads="1"/>
          </p:cNvPicPr>
          <p:nvPr/>
        </p:nvPicPr>
        <p:blipFill>
          <a:blip r:embed="rId7" cstate="print"/>
          <a:srcRect/>
          <a:stretch>
            <a:fillRect/>
          </a:stretch>
        </p:blipFill>
        <p:spPr bwMode="auto">
          <a:xfrm>
            <a:off x="8243888" y="6021388"/>
            <a:ext cx="755650" cy="579437"/>
          </a:xfrm>
          <a:prstGeom prst="rect">
            <a:avLst/>
          </a:prstGeom>
          <a:noFill/>
          <a:ln w="9525">
            <a:noFill/>
            <a:miter lim="800000"/>
            <a:headEnd/>
            <a:tailEnd/>
          </a:ln>
        </p:spPr>
      </p:pic>
      <p:pic>
        <p:nvPicPr>
          <p:cNvPr id="117823" name="Picture 63" descr="Horse013"/>
          <p:cNvPicPr>
            <a:picLocks noChangeAspect="1" noChangeArrowheads="1"/>
          </p:cNvPicPr>
          <p:nvPr/>
        </p:nvPicPr>
        <p:blipFill>
          <a:blip r:embed="rId8" cstate="print"/>
          <a:srcRect/>
          <a:stretch>
            <a:fillRect/>
          </a:stretch>
        </p:blipFill>
        <p:spPr bwMode="auto">
          <a:xfrm>
            <a:off x="6443663" y="2492375"/>
            <a:ext cx="592137" cy="503238"/>
          </a:xfrm>
          <a:prstGeom prst="rect">
            <a:avLst/>
          </a:prstGeom>
          <a:noFill/>
        </p:spPr>
      </p:pic>
      <p:sp>
        <p:nvSpPr>
          <p:cNvPr id="117824" name="文字方塊 51"/>
          <p:cNvSpPr txBox="1">
            <a:spLocks noChangeArrowheads="1"/>
          </p:cNvSpPr>
          <p:nvPr/>
        </p:nvSpPr>
        <p:spPr bwMode="auto">
          <a:xfrm>
            <a:off x="285750" y="3689350"/>
            <a:ext cx="1331913" cy="366713"/>
          </a:xfrm>
          <a:prstGeom prst="rect">
            <a:avLst/>
          </a:prstGeom>
          <a:noFill/>
          <a:ln w="9525">
            <a:noFill/>
            <a:miter lim="800000"/>
            <a:headEnd/>
            <a:tailEnd/>
          </a:ln>
        </p:spPr>
        <p:txBody>
          <a:bodyPr>
            <a:spAutoFit/>
          </a:bodyPr>
          <a:lstStyle/>
          <a:p>
            <a:r>
              <a:rPr kumimoji="0" lang="en-US" altLang="zh-TW" b="1" dirty="0">
                <a:latin typeface="Times New Roman" pitchFamily="18" charset="0"/>
              </a:rPr>
              <a:t>Hackers</a:t>
            </a:r>
          </a:p>
        </p:txBody>
      </p:sp>
      <p:grpSp>
        <p:nvGrpSpPr>
          <p:cNvPr id="3" name="Group 66"/>
          <p:cNvGrpSpPr>
            <a:grpSpLocks/>
          </p:cNvGrpSpPr>
          <p:nvPr/>
        </p:nvGrpSpPr>
        <p:grpSpPr bwMode="auto">
          <a:xfrm>
            <a:off x="3563938" y="3357563"/>
            <a:ext cx="838200" cy="762000"/>
            <a:chOff x="2256" y="1536"/>
            <a:chExt cx="528" cy="480"/>
          </a:xfrm>
        </p:grpSpPr>
        <p:pic>
          <p:nvPicPr>
            <p:cNvPr id="117827" name="Picture 6"/>
            <p:cNvPicPr>
              <a:picLocks noChangeAspect="1" noChangeArrowheads="1"/>
            </p:cNvPicPr>
            <p:nvPr/>
          </p:nvPicPr>
          <p:blipFill>
            <a:blip r:embed="rId6" cstate="print"/>
            <a:srcRect/>
            <a:stretch>
              <a:fillRect/>
            </a:stretch>
          </p:blipFill>
          <p:spPr bwMode="auto">
            <a:xfrm>
              <a:off x="2256" y="1536"/>
              <a:ext cx="192" cy="192"/>
            </a:xfrm>
            <a:prstGeom prst="rect">
              <a:avLst/>
            </a:prstGeom>
            <a:noFill/>
            <a:ln w="9525">
              <a:noFill/>
              <a:round/>
              <a:headEnd/>
              <a:tailEnd/>
            </a:ln>
          </p:spPr>
        </p:pic>
        <p:pic>
          <p:nvPicPr>
            <p:cNvPr id="117828" name="Picture 6"/>
            <p:cNvPicPr>
              <a:picLocks noChangeAspect="1" noChangeArrowheads="1"/>
            </p:cNvPicPr>
            <p:nvPr/>
          </p:nvPicPr>
          <p:blipFill>
            <a:blip r:embed="rId6" cstate="print"/>
            <a:srcRect/>
            <a:stretch>
              <a:fillRect/>
            </a:stretch>
          </p:blipFill>
          <p:spPr bwMode="auto">
            <a:xfrm>
              <a:off x="2400" y="1680"/>
              <a:ext cx="192" cy="192"/>
            </a:xfrm>
            <a:prstGeom prst="rect">
              <a:avLst/>
            </a:prstGeom>
            <a:noFill/>
            <a:ln w="9525">
              <a:noFill/>
              <a:round/>
              <a:headEnd/>
              <a:tailEnd/>
            </a:ln>
          </p:spPr>
        </p:pic>
        <p:pic>
          <p:nvPicPr>
            <p:cNvPr id="117829" name="Picture 6"/>
            <p:cNvPicPr>
              <a:picLocks noChangeAspect="1" noChangeArrowheads="1"/>
            </p:cNvPicPr>
            <p:nvPr/>
          </p:nvPicPr>
          <p:blipFill>
            <a:blip r:embed="rId6" cstate="print"/>
            <a:srcRect/>
            <a:stretch>
              <a:fillRect/>
            </a:stretch>
          </p:blipFill>
          <p:spPr bwMode="auto">
            <a:xfrm>
              <a:off x="2256" y="1824"/>
              <a:ext cx="192" cy="192"/>
            </a:xfrm>
            <a:prstGeom prst="rect">
              <a:avLst/>
            </a:prstGeom>
            <a:noFill/>
            <a:ln w="9525">
              <a:noFill/>
              <a:round/>
              <a:headEnd/>
              <a:tailEnd/>
            </a:ln>
          </p:spPr>
        </p:pic>
        <p:pic>
          <p:nvPicPr>
            <p:cNvPr id="117830" name="Picture 6"/>
            <p:cNvPicPr>
              <a:picLocks noChangeAspect="1" noChangeArrowheads="1"/>
            </p:cNvPicPr>
            <p:nvPr/>
          </p:nvPicPr>
          <p:blipFill>
            <a:blip r:embed="rId6" cstate="print"/>
            <a:srcRect/>
            <a:stretch>
              <a:fillRect/>
            </a:stretch>
          </p:blipFill>
          <p:spPr bwMode="auto">
            <a:xfrm>
              <a:off x="2592" y="1824"/>
              <a:ext cx="192" cy="192"/>
            </a:xfrm>
            <a:prstGeom prst="rect">
              <a:avLst/>
            </a:prstGeom>
            <a:noFill/>
            <a:ln w="9525">
              <a:noFill/>
              <a:round/>
              <a:headEnd/>
              <a:tailEnd/>
            </a:ln>
          </p:spPr>
        </p:pic>
        <p:pic>
          <p:nvPicPr>
            <p:cNvPr id="117831" name="Picture 6"/>
            <p:cNvPicPr>
              <a:picLocks noChangeAspect="1" noChangeArrowheads="1"/>
            </p:cNvPicPr>
            <p:nvPr/>
          </p:nvPicPr>
          <p:blipFill>
            <a:blip r:embed="rId6" cstate="print"/>
            <a:srcRect/>
            <a:stretch>
              <a:fillRect/>
            </a:stretch>
          </p:blipFill>
          <p:spPr bwMode="auto">
            <a:xfrm>
              <a:off x="2592" y="1536"/>
              <a:ext cx="192" cy="192"/>
            </a:xfrm>
            <a:prstGeom prst="rect">
              <a:avLst/>
            </a:prstGeom>
            <a:noFill/>
            <a:ln w="9525">
              <a:noFill/>
              <a:round/>
              <a:headEnd/>
              <a:tailEnd/>
            </a:ln>
          </p:spPr>
        </p:pic>
      </p:grpSp>
      <p:grpSp>
        <p:nvGrpSpPr>
          <p:cNvPr id="4" name="Group 72"/>
          <p:cNvGrpSpPr>
            <a:grpSpLocks/>
          </p:cNvGrpSpPr>
          <p:nvPr/>
        </p:nvGrpSpPr>
        <p:grpSpPr bwMode="auto">
          <a:xfrm>
            <a:off x="3563938" y="4308475"/>
            <a:ext cx="838200" cy="762000"/>
            <a:chOff x="2256" y="1536"/>
            <a:chExt cx="528" cy="480"/>
          </a:xfrm>
        </p:grpSpPr>
        <p:pic>
          <p:nvPicPr>
            <p:cNvPr id="117833" name="Picture 6"/>
            <p:cNvPicPr>
              <a:picLocks noChangeAspect="1" noChangeArrowheads="1"/>
            </p:cNvPicPr>
            <p:nvPr/>
          </p:nvPicPr>
          <p:blipFill>
            <a:blip r:embed="rId6" cstate="print"/>
            <a:srcRect/>
            <a:stretch>
              <a:fillRect/>
            </a:stretch>
          </p:blipFill>
          <p:spPr bwMode="auto">
            <a:xfrm>
              <a:off x="2256" y="1536"/>
              <a:ext cx="192" cy="192"/>
            </a:xfrm>
            <a:prstGeom prst="rect">
              <a:avLst/>
            </a:prstGeom>
            <a:noFill/>
            <a:ln w="9525">
              <a:noFill/>
              <a:round/>
              <a:headEnd/>
              <a:tailEnd/>
            </a:ln>
          </p:spPr>
        </p:pic>
        <p:pic>
          <p:nvPicPr>
            <p:cNvPr id="117834" name="Picture 6"/>
            <p:cNvPicPr>
              <a:picLocks noChangeAspect="1" noChangeArrowheads="1"/>
            </p:cNvPicPr>
            <p:nvPr/>
          </p:nvPicPr>
          <p:blipFill>
            <a:blip r:embed="rId6" cstate="print"/>
            <a:srcRect/>
            <a:stretch>
              <a:fillRect/>
            </a:stretch>
          </p:blipFill>
          <p:spPr bwMode="auto">
            <a:xfrm>
              <a:off x="2400" y="1680"/>
              <a:ext cx="192" cy="192"/>
            </a:xfrm>
            <a:prstGeom prst="rect">
              <a:avLst/>
            </a:prstGeom>
            <a:noFill/>
            <a:ln w="9525">
              <a:noFill/>
              <a:round/>
              <a:headEnd/>
              <a:tailEnd/>
            </a:ln>
          </p:spPr>
        </p:pic>
        <p:pic>
          <p:nvPicPr>
            <p:cNvPr id="117835" name="Picture 6"/>
            <p:cNvPicPr>
              <a:picLocks noChangeAspect="1" noChangeArrowheads="1"/>
            </p:cNvPicPr>
            <p:nvPr/>
          </p:nvPicPr>
          <p:blipFill>
            <a:blip r:embed="rId6" cstate="print"/>
            <a:srcRect/>
            <a:stretch>
              <a:fillRect/>
            </a:stretch>
          </p:blipFill>
          <p:spPr bwMode="auto">
            <a:xfrm>
              <a:off x="2256" y="1824"/>
              <a:ext cx="192" cy="192"/>
            </a:xfrm>
            <a:prstGeom prst="rect">
              <a:avLst/>
            </a:prstGeom>
            <a:noFill/>
            <a:ln w="9525">
              <a:noFill/>
              <a:round/>
              <a:headEnd/>
              <a:tailEnd/>
            </a:ln>
          </p:spPr>
        </p:pic>
        <p:pic>
          <p:nvPicPr>
            <p:cNvPr id="117836" name="Picture 6"/>
            <p:cNvPicPr>
              <a:picLocks noChangeAspect="1" noChangeArrowheads="1"/>
            </p:cNvPicPr>
            <p:nvPr/>
          </p:nvPicPr>
          <p:blipFill>
            <a:blip r:embed="rId6" cstate="print"/>
            <a:srcRect/>
            <a:stretch>
              <a:fillRect/>
            </a:stretch>
          </p:blipFill>
          <p:spPr bwMode="auto">
            <a:xfrm>
              <a:off x="2592" y="1824"/>
              <a:ext cx="192" cy="192"/>
            </a:xfrm>
            <a:prstGeom prst="rect">
              <a:avLst/>
            </a:prstGeom>
            <a:noFill/>
            <a:ln w="9525">
              <a:noFill/>
              <a:round/>
              <a:headEnd/>
              <a:tailEnd/>
            </a:ln>
          </p:spPr>
        </p:pic>
        <p:pic>
          <p:nvPicPr>
            <p:cNvPr id="117837" name="Picture 6"/>
            <p:cNvPicPr>
              <a:picLocks noChangeAspect="1" noChangeArrowheads="1"/>
            </p:cNvPicPr>
            <p:nvPr/>
          </p:nvPicPr>
          <p:blipFill>
            <a:blip r:embed="rId6" cstate="print"/>
            <a:srcRect/>
            <a:stretch>
              <a:fillRect/>
            </a:stretch>
          </p:blipFill>
          <p:spPr bwMode="auto">
            <a:xfrm>
              <a:off x="2592" y="1536"/>
              <a:ext cx="192" cy="192"/>
            </a:xfrm>
            <a:prstGeom prst="rect">
              <a:avLst/>
            </a:prstGeom>
            <a:noFill/>
            <a:ln w="9525">
              <a:noFill/>
              <a:round/>
              <a:headEnd/>
              <a:tailEnd/>
            </a:ln>
          </p:spPr>
        </p:pic>
      </p:grpSp>
      <p:pic>
        <p:nvPicPr>
          <p:cNvPr id="117838" name="Picture 78" descr="PHONEMES"/>
          <p:cNvPicPr>
            <a:picLocks noChangeAspect="1" noChangeArrowheads="1"/>
          </p:cNvPicPr>
          <p:nvPr/>
        </p:nvPicPr>
        <p:blipFill>
          <a:blip r:embed="rId9" cstate="print"/>
          <a:srcRect/>
          <a:stretch>
            <a:fillRect/>
          </a:stretch>
        </p:blipFill>
        <p:spPr bwMode="auto">
          <a:xfrm>
            <a:off x="7308850" y="4652963"/>
            <a:ext cx="433388" cy="341312"/>
          </a:xfrm>
          <a:prstGeom prst="rect">
            <a:avLst/>
          </a:prstGeom>
          <a:noFill/>
          <a:ln w="9525">
            <a:noFill/>
            <a:miter lim="800000"/>
            <a:headEnd/>
            <a:tailEnd/>
          </a:ln>
        </p:spPr>
      </p:pic>
    </p:spTree>
    <p:extLst>
      <p:ext uri="{BB962C8B-B14F-4D97-AF65-F5344CB8AC3E}">
        <p14:creationId xmlns:p14="http://schemas.microsoft.com/office/powerpoint/2010/main" val="5706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7764"/>
                                        </p:tgtEl>
                                        <p:attrNameLst>
                                          <p:attrName>style.visibility</p:attrName>
                                        </p:attrNameLst>
                                      </p:cBhvr>
                                      <p:to>
                                        <p:strVal val="visible"/>
                                      </p:to>
                                    </p:set>
                                    <p:animEffect transition="in" filter="fade">
                                      <p:cBhvr>
                                        <p:cTn id="17" dur="1000"/>
                                        <p:tgtEl>
                                          <p:spTgt spid="117764"/>
                                        </p:tgtEl>
                                      </p:cBhvr>
                                    </p:animEffect>
                                  </p:childTnLst>
                                </p:cTn>
                              </p:par>
                              <p:par>
                                <p:cTn id="18" presetID="10" presetClass="entr" presetSubtype="0" fill="hold" nodeType="withEffect">
                                  <p:stCondLst>
                                    <p:cond delay="0"/>
                                  </p:stCondLst>
                                  <p:childTnLst>
                                    <p:set>
                                      <p:cBhvr>
                                        <p:cTn id="19" dur="1" fill="hold">
                                          <p:stCondLst>
                                            <p:cond delay="0"/>
                                          </p:stCondLst>
                                        </p:cTn>
                                        <p:tgtEl>
                                          <p:spTgt spid="117765"/>
                                        </p:tgtEl>
                                        <p:attrNameLst>
                                          <p:attrName>style.visibility</p:attrName>
                                        </p:attrNameLst>
                                      </p:cBhvr>
                                      <p:to>
                                        <p:strVal val="visible"/>
                                      </p:to>
                                    </p:set>
                                    <p:animEffect transition="in" filter="fade">
                                      <p:cBhvr>
                                        <p:cTn id="20" dur="1000"/>
                                        <p:tgtEl>
                                          <p:spTgt spid="117765"/>
                                        </p:tgtEl>
                                      </p:cBhvr>
                                    </p:animEffect>
                                  </p:childTnLst>
                                </p:cTn>
                              </p:par>
                              <p:par>
                                <p:cTn id="21" presetID="10" presetClass="entr" presetSubtype="0" fill="hold" nodeType="withEffect">
                                  <p:stCondLst>
                                    <p:cond delay="0"/>
                                  </p:stCondLst>
                                  <p:childTnLst>
                                    <p:set>
                                      <p:cBhvr>
                                        <p:cTn id="22" dur="1" fill="hold">
                                          <p:stCondLst>
                                            <p:cond delay="0"/>
                                          </p:stCondLst>
                                        </p:cTn>
                                        <p:tgtEl>
                                          <p:spTgt spid="117766"/>
                                        </p:tgtEl>
                                        <p:attrNameLst>
                                          <p:attrName>style.visibility</p:attrName>
                                        </p:attrNameLst>
                                      </p:cBhvr>
                                      <p:to>
                                        <p:strVal val="visible"/>
                                      </p:to>
                                    </p:set>
                                    <p:animEffect transition="in" filter="fade">
                                      <p:cBhvr>
                                        <p:cTn id="23" dur="1000"/>
                                        <p:tgtEl>
                                          <p:spTgt spid="11776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17791"/>
                                        </p:tgtEl>
                                        <p:attrNameLst>
                                          <p:attrName>style.visibility</p:attrName>
                                        </p:attrNameLst>
                                      </p:cBhvr>
                                      <p:to>
                                        <p:strVal val="visible"/>
                                      </p:to>
                                    </p:set>
                                    <p:animEffect transition="in" filter="fade">
                                      <p:cBhvr>
                                        <p:cTn id="27" dur="1000"/>
                                        <p:tgtEl>
                                          <p:spTgt spid="1177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7802"/>
                                        </p:tgtEl>
                                        <p:attrNameLst>
                                          <p:attrName>style.visibility</p:attrName>
                                        </p:attrNameLst>
                                      </p:cBhvr>
                                      <p:to>
                                        <p:strVal val="visible"/>
                                      </p:to>
                                    </p:set>
                                    <p:animEffect transition="in" filter="fade">
                                      <p:cBhvr>
                                        <p:cTn id="32" dur="2000"/>
                                        <p:tgtEl>
                                          <p:spTgt spid="117802"/>
                                        </p:tgtEl>
                                      </p:cBhvr>
                                    </p:animEffect>
                                  </p:childTnLst>
                                </p:cTn>
                              </p:par>
                            </p:childTnLst>
                          </p:cTn>
                        </p:par>
                        <p:par>
                          <p:cTn id="33" fill="hold">
                            <p:stCondLst>
                              <p:cond delay="2000"/>
                            </p:stCondLst>
                            <p:childTnLst>
                              <p:par>
                                <p:cTn id="34" presetID="22" presetClass="entr" presetSubtype="8" fill="hold" grpId="0" nodeType="afterEffect">
                                  <p:stCondLst>
                                    <p:cond delay="50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7819"/>
                                        </p:tgtEl>
                                        <p:attrNameLst>
                                          <p:attrName>style.visibility</p:attrName>
                                        </p:attrNameLst>
                                      </p:cBhvr>
                                      <p:to>
                                        <p:strVal val="visible"/>
                                      </p:to>
                                    </p:set>
                                    <p:animEffect transition="in" filter="fade">
                                      <p:cBhvr>
                                        <p:cTn id="46" dur="1000"/>
                                        <p:tgtEl>
                                          <p:spTgt spid="117819"/>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par>
                                <p:cTn id="51" presetID="22" presetClass="entr" presetSubtype="8"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22" presetClass="entr" presetSubtype="8"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17803"/>
                                        </p:tgtEl>
                                        <p:attrNameLst>
                                          <p:attrName>style.visibility</p:attrName>
                                        </p:attrNameLst>
                                      </p:cBhvr>
                                      <p:to>
                                        <p:strVal val="visible"/>
                                      </p:to>
                                    </p:set>
                                    <p:animEffect transition="in" filter="fade">
                                      <p:cBhvr>
                                        <p:cTn id="60" dur="1000"/>
                                        <p:tgtEl>
                                          <p:spTgt spid="117803"/>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17801"/>
                                        </p:tgtEl>
                                        <p:attrNameLst>
                                          <p:attrName>style.visibility</p:attrName>
                                        </p:attrNameLst>
                                      </p:cBhvr>
                                      <p:to>
                                        <p:strVal val="visible"/>
                                      </p:to>
                                    </p:set>
                                    <p:animEffect transition="in" filter="fade">
                                      <p:cBhvr>
                                        <p:cTn id="64" dur="1000"/>
                                        <p:tgtEl>
                                          <p:spTgt spid="11780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7799"/>
                                        </p:tgtEl>
                                        <p:attrNameLst>
                                          <p:attrName>style.visibility</p:attrName>
                                        </p:attrNameLst>
                                      </p:cBhvr>
                                      <p:to>
                                        <p:strVal val="visible"/>
                                      </p:to>
                                    </p:set>
                                    <p:animEffect transition="in" filter="fade">
                                      <p:cBhvr>
                                        <p:cTn id="69" dur="1000"/>
                                        <p:tgtEl>
                                          <p:spTgt spid="117799"/>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117809"/>
                                        </p:tgtEl>
                                        <p:attrNameLst>
                                          <p:attrName>style.visibility</p:attrName>
                                        </p:attrNameLst>
                                      </p:cBhvr>
                                      <p:to>
                                        <p:strVal val="visible"/>
                                      </p:to>
                                    </p:set>
                                    <p:animEffect transition="in" filter="fade">
                                      <p:cBhvr>
                                        <p:cTn id="73" dur="1000"/>
                                        <p:tgtEl>
                                          <p:spTgt spid="11780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7814"/>
                                        </p:tgtEl>
                                        <p:attrNameLst>
                                          <p:attrName>style.visibility</p:attrName>
                                        </p:attrNameLst>
                                      </p:cBhvr>
                                      <p:to>
                                        <p:strVal val="visible"/>
                                      </p:to>
                                    </p:set>
                                    <p:animEffect transition="in" filter="fade">
                                      <p:cBhvr>
                                        <p:cTn id="78" dur="1000"/>
                                        <p:tgtEl>
                                          <p:spTgt spid="117814"/>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117815"/>
                                        </p:tgtEl>
                                        <p:attrNameLst>
                                          <p:attrName>style.visibility</p:attrName>
                                        </p:attrNameLst>
                                      </p:cBhvr>
                                      <p:to>
                                        <p:strVal val="visible"/>
                                      </p:to>
                                    </p:set>
                                    <p:animEffect transition="in" filter="fade">
                                      <p:cBhvr>
                                        <p:cTn id="82" dur="1000"/>
                                        <p:tgtEl>
                                          <p:spTgt spid="117815"/>
                                        </p:tgtEl>
                                      </p:cBhvr>
                                    </p:animEffect>
                                  </p:childTnLst>
                                </p:cTn>
                              </p:par>
                              <p:par>
                                <p:cTn id="83" presetID="10" presetClass="entr" presetSubtype="0" fill="hold" nodeType="withEffect">
                                  <p:stCondLst>
                                    <p:cond delay="0"/>
                                  </p:stCondLst>
                                  <p:childTnLst>
                                    <p:set>
                                      <p:cBhvr>
                                        <p:cTn id="84" dur="1" fill="hold">
                                          <p:stCondLst>
                                            <p:cond delay="0"/>
                                          </p:stCondLst>
                                        </p:cTn>
                                        <p:tgtEl>
                                          <p:spTgt spid="117821"/>
                                        </p:tgtEl>
                                        <p:attrNameLst>
                                          <p:attrName>style.visibility</p:attrName>
                                        </p:attrNameLst>
                                      </p:cBhvr>
                                      <p:to>
                                        <p:strVal val="visible"/>
                                      </p:to>
                                    </p:set>
                                    <p:animEffect transition="in" filter="fade">
                                      <p:cBhvr>
                                        <p:cTn id="85" dur="1000"/>
                                        <p:tgtEl>
                                          <p:spTgt spid="1178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7763"/>
                                        </p:tgtEl>
                                        <p:attrNameLst>
                                          <p:attrName>style.visibility</p:attrName>
                                        </p:attrNameLst>
                                      </p:cBhvr>
                                      <p:to>
                                        <p:strVal val="visible"/>
                                      </p:to>
                                    </p:set>
                                    <p:animEffect transition="in" filter="fade">
                                      <p:cBhvr>
                                        <p:cTn id="90" dur="1000"/>
                                        <p:tgtEl>
                                          <p:spTgt spid="117763"/>
                                        </p:tgtEl>
                                      </p:cBhvr>
                                    </p:animEffect>
                                  </p:childTnLst>
                                </p:cTn>
                              </p:par>
                            </p:childTnLst>
                          </p:cTn>
                        </p:par>
                        <p:par>
                          <p:cTn id="91" fill="hold">
                            <p:stCondLst>
                              <p:cond delay="1000"/>
                            </p:stCondLst>
                            <p:childTnLst>
                              <p:par>
                                <p:cTn id="92" presetID="22" presetClass="entr" presetSubtype="2"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right)">
                                      <p:cBhvr>
                                        <p:cTn id="94" dur="500"/>
                                        <p:tgtEl>
                                          <p:spTgt spid="65"/>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117805"/>
                                        </p:tgtEl>
                                        <p:attrNameLst>
                                          <p:attrName>style.visibility</p:attrName>
                                        </p:attrNameLst>
                                      </p:cBhvr>
                                      <p:to>
                                        <p:strVal val="visible"/>
                                      </p:to>
                                    </p:set>
                                    <p:animEffect transition="in" filter="fade">
                                      <p:cBhvr>
                                        <p:cTn id="98" dur="1000"/>
                                        <p:tgtEl>
                                          <p:spTgt spid="117805"/>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500"/>
                                        <p:tgtEl>
                                          <p:spTgt spid="67"/>
                                        </p:tgtEl>
                                      </p:cBhvr>
                                    </p:animEffect>
                                  </p:childTnLst>
                                </p:cTn>
                              </p:par>
                            </p:childTnLst>
                          </p:cTn>
                        </p:par>
                        <p:par>
                          <p:cTn id="103" fill="hold">
                            <p:stCondLst>
                              <p:cond delay="3000"/>
                            </p:stCondLst>
                            <p:childTnLst>
                              <p:par>
                                <p:cTn id="104" presetID="10" presetClass="entr" presetSubtype="0" fill="hold" grpId="0" nodeType="afterEffect">
                                  <p:stCondLst>
                                    <p:cond delay="0"/>
                                  </p:stCondLst>
                                  <p:childTnLst>
                                    <p:set>
                                      <p:cBhvr>
                                        <p:cTn id="105" dur="1" fill="hold">
                                          <p:stCondLst>
                                            <p:cond delay="0"/>
                                          </p:stCondLst>
                                        </p:cTn>
                                        <p:tgtEl>
                                          <p:spTgt spid="117807"/>
                                        </p:tgtEl>
                                        <p:attrNameLst>
                                          <p:attrName>style.visibility</p:attrName>
                                        </p:attrNameLst>
                                      </p:cBhvr>
                                      <p:to>
                                        <p:strVal val="visible"/>
                                      </p:to>
                                    </p:set>
                                    <p:animEffect transition="in" filter="fade">
                                      <p:cBhvr>
                                        <p:cTn id="106" dur="1000"/>
                                        <p:tgtEl>
                                          <p:spTgt spid="11780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wipe(up)">
                                      <p:cBhvr>
                                        <p:cTn id="111" dur="500"/>
                                        <p:tgtEl>
                                          <p:spTgt spid="69"/>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117823"/>
                                        </p:tgtEl>
                                        <p:attrNameLst>
                                          <p:attrName>style.visibility</p:attrName>
                                        </p:attrNameLst>
                                      </p:cBhvr>
                                      <p:to>
                                        <p:strVal val="visible"/>
                                      </p:to>
                                    </p:set>
                                    <p:animEffect transition="in" filter="fade">
                                      <p:cBhvr>
                                        <p:cTn id="115" dur="500"/>
                                        <p:tgtEl>
                                          <p:spTgt spid="117823"/>
                                        </p:tgtEl>
                                      </p:cBhvr>
                                    </p:animEffect>
                                  </p:childTnLst>
                                </p:cTn>
                              </p:par>
                            </p:childTnLst>
                          </p:cTn>
                        </p:par>
                        <p:par>
                          <p:cTn id="116" fill="hold">
                            <p:stCondLst>
                              <p:cond delay="1000"/>
                            </p:stCondLst>
                            <p:childTnLst>
                              <p:par>
                                <p:cTn id="117" presetID="0" presetClass="path" presetSubtype="0" accel="50000" decel="50000" fill="hold" nodeType="afterEffect">
                                  <p:stCondLst>
                                    <p:cond delay="0"/>
                                  </p:stCondLst>
                                  <p:childTnLst>
                                    <p:animMotion origin="layout" path="M 2.22222E-6 4.08881E-6 L 0.03854 0.28862 " pathEditMode="relative" rAng="0" ptsTypes="AA">
                                      <p:cBhvr>
                                        <p:cTn id="118" dur="2000" fill="hold"/>
                                        <p:tgtEl>
                                          <p:spTgt spid="117823"/>
                                        </p:tgtEl>
                                        <p:attrNameLst>
                                          <p:attrName>ppt_x</p:attrName>
                                          <p:attrName>ppt_y</p:attrName>
                                        </p:attrNameLst>
                                      </p:cBhvr>
                                      <p:rCtr x="1900" y="14400"/>
                                    </p:animMotion>
                                  </p:childTnLst>
                                </p:cTn>
                              </p:par>
                              <p:par>
                                <p:cTn id="119" presetID="10" presetClass="entr" presetSubtype="0" fill="hold" grpId="0" nodeType="withEffect">
                                  <p:stCondLst>
                                    <p:cond delay="0"/>
                                  </p:stCondLst>
                                  <p:childTnLst>
                                    <p:set>
                                      <p:cBhvr>
                                        <p:cTn id="120" dur="1" fill="hold">
                                          <p:stCondLst>
                                            <p:cond delay="0"/>
                                          </p:stCondLst>
                                        </p:cTn>
                                        <p:tgtEl>
                                          <p:spTgt spid="117811"/>
                                        </p:tgtEl>
                                        <p:attrNameLst>
                                          <p:attrName>style.visibility</p:attrName>
                                        </p:attrNameLst>
                                      </p:cBhvr>
                                      <p:to>
                                        <p:strVal val="visible"/>
                                      </p:to>
                                    </p:set>
                                    <p:animEffect transition="in" filter="fade">
                                      <p:cBhvr>
                                        <p:cTn id="121" dur="1000"/>
                                        <p:tgtEl>
                                          <p:spTgt spid="11781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wipe(up)">
                                      <p:cBhvr>
                                        <p:cTn id="126" dur="500"/>
                                        <p:tgtEl>
                                          <p:spTgt spid="74"/>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117816"/>
                                        </p:tgtEl>
                                        <p:attrNameLst>
                                          <p:attrName>style.visibility</p:attrName>
                                        </p:attrNameLst>
                                      </p:cBhvr>
                                      <p:to>
                                        <p:strVal val="visible"/>
                                      </p:to>
                                    </p:set>
                                    <p:animEffect transition="in" filter="fade">
                                      <p:cBhvr>
                                        <p:cTn id="130" dur="1000"/>
                                        <p:tgtEl>
                                          <p:spTgt spid="117816"/>
                                        </p:tgtEl>
                                      </p:cBhvr>
                                    </p:animEffect>
                                  </p:childTnLst>
                                </p:cTn>
                              </p:par>
                            </p:childTnLst>
                          </p:cTn>
                        </p:par>
                        <p:par>
                          <p:cTn id="131" fill="hold">
                            <p:stCondLst>
                              <p:cond delay="1500"/>
                            </p:stCondLst>
                            <p:childTnLst>
                              <p:par>
                                <p:cTn id="132" presetID="10" presetClass="entr" presetSubtype="0" fill="hold" nodeType="afterEffect">
                                  <p:stCondLst>
                                    <p:cond delay="0"/>
                                  </p:stCondLst>
                                  <p:childTnLst>
                                    <p:set>
                                      <p:cBhvr>
                                        <p:cTn id="133" dur="1" fill="hold">
                                          <p:stCondLst>
                                            <p:cond delay="0"/>
                                          </p:stCondLst>
                                        </p:cTn>
                                        <p:tgtEl>
                                          <p:spTgt spid="117838"/>
                                        </p:tgtEl>
                                        <p:attrNameLst>
                                          <p:attrName>style.visibility</p:attrName>
                                        </p:attrNameLst>
                                      </p:cBhvr>
                                      <p:to>
                                        <p:strVal val="visible"/>
                                      </p:to>
                                    </p:set>
                                    <p:animEffect transition="in" filter="fade">
                                      <p:cBhvr>
                                        <p:cTn id="134" dur="1000"/>
                                        <p:tgtEl>
                                          <p:spTgt spid="117838"/>
                                        </p:tgtEl>
                                      </p:cBhvr>
                                    </p:animEffect>
                                  </p:childTnLst>
                                </p:cTn>
                              </p:par>
                            </p:childTnLst>
                          </p:cTn>
                        </p:par>
                        <p:par>
                          <p:cTn id="135" fill="hold">
                            <p:stCondLst>
                              <p:cond delay="2500"/>
                            </p:stCondLst>
                            <p:childTnLst>
                              <p:par>
                                <p:cTn id="136" presetID="0" presetClass="path" presetSubtype="0" accel="50000" decel="50000" fill="hold" nodeType="afterEffect">
                                  <p:stCondLst>
                                    <p:cond delay="0"/>
                                  </p:stCondLst>
                                  <p:childTnLst>
                                    <p:animMotion origin="layout" path="M -2.5E-6 4.94912E-6 L 0.10243 0.13621 " pathEditMode="relative" ptsTypes="AA">
                                      <p:cBhvr>
                                        <p:cTn id="137" dur="2000" fill="hold"/>
                                        <p:tgtEl>
                                          <p:spTgt spid="1178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1" grpId="0"/>
      <p:bldP spid="55" grpId="0" animBg="1"/>
      <p:bldP spid="56" grpId="0" animBg="1"/>
      <p:bldP spid="57" grpId="0" animBg="1"/>
      <p:bldP spid="117801" grpId="0"/>
      <p:bldP spid="117802" grpId="0"/>
      <p:bldP spid="117803" grpId="0"/>
      <p:bldP spid="117805" grpId="0"/>
      <p:bldP spid="117807" grpId="0"/>
      <p:bldP spid="117809" grpId="0"/>
      <p:bldP spid="117811" grpId="0"/>
      <p:bldP spid="74" grpId="0" animBg="1"/>
      <p:bldP spid="117815" grpId="0"/>
      <p:bldP spid="117816" grpId="0"/>
      <p:bldP spid="1178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250825" y="620713"/>
            <a:ext cx="8893175" cy="793750"/>
          </a:xfrm>
        </p:spPr>
        <p:txBody>
          <a:bodyPr>
            <a:normAutofit fontScale="90000"/>
          </a:bodyPr>
          <a:lstStyle/>
          <a:p>
            <a:pPr marL="838200" indent="-838200" algn="l"/>
            <a:r>
              <a:rPr lang="en-US" altLang="zh-TW" sz="3000" b="1" dirty="0">
                <a:latin typeface="Times New Roman" pitchFamily="18" charset="0"/>
              </a:rPr>
              <a:t>3. Using BotNet to Control Victims and Stealing Data</a:t>
            </a:r>
            <a:r>
              <a:rPr lang="en-US" altLang="zh-TW" sz="2800" b="1" dirty="0">
                <a:latin typeface="Times New Roman" pitchFamily="18" charset="0"/>
              </a:rPr>
              <a:t/>
            </a:r>
            <a:br>
              <a:rPr lang="en-US" altLang="zh-TW" sz="2800" b="1" dirty="0">
                <a:latin typeface="Times New Roman" pitchFamily="18" charset="0"/>
              </a:rPr>
            </a:br>
            <a:endParaRPr lang="en-US" altLang="zh-TW" sz="2800" b="1" dirty="0">
              <a:latin typeface="Times New Roman" pitchFamily="18" charset="0"/>
            </a:endParaRPr>
          </a:p>
        </p:txBody>
      </p:sp>
      <p:sp>
        <p:nvSpPr>
          <p:cNvPr id="138243" name="Rectangle 3"/>
          <p:cNvSpPr>
            <a:spLocks noGrp="1" noRot="1" noChangeArrowheads="1"/>
          </p:cNvSpPr>
          <p:nvPr>
            <p:ph idx="1"/>
          </p:nvPr>
        </p:nvSpPr>
        <p:spPr>
          <a:xfrm>
            <a:off x="827088" y="1052513"/>
            <a:ext cx="7921625" cy="5400675"/>
          </a:xfrm>
        </p:spPr>
        <p:txBody>
          <a:bodyPr/>
          <a:lstStyle/>
          <a:p>
            <a:pPr marL="360363" indent="-360363" algn="l">
              <a:lnSpc>
                <a:spcPct val="90000"/>
              </a:lnSpc>
            </a:pPr>
            <a:r>
              <a:rPr lang="en-US" altLang="zh-TW" sz="3000" b="1" dirty="0">
                <a:latin typeface="Times New Roman" pitchFamily="18" charset="0"/>
              </a:rPr>
              <a:t>Controlling Methods Often Seen</a:t>
            </a:r>
          </a:p>
          <a:p>
            <a:pPr marL="1258888" lvl="1" indent="-330200" algn="just" rtl="0">
              <a:lnSpc>
                <a:spcPct val="90000"/>
              </a:lnSpc>
            </a:pPr>
            <a:r>
              <a:rPr lang="en-US" altLang="zh-TW" b="1" dirty="0">
                <a:latin typeface="Times New Roman" pitchFamily="18" charset="0"/>
              </a:rPr>
              <a:t>By using relays and proxies to transmit linking messages in order to avoid detection</a:t>
            </a:r>
          </a:p>
          <a:p>
            <a:pPr marL="1258888" lvl="1" indent="-330200" algn="just" rtl="0">
              <a:lnSpc>
                <a:spcPct val="90000"/>
              </a:lnSpc>
            </a:pPr>
            <a:endParaRPr lang="en-US" altLang="zh-TW" dirty="0">
              <a:latin typeface="Times New Roman" pitchFamily="18" charset="0"/>
            </a:endParaRPr>
          </a:p>
          <a:p>
            <a:pPr marL="1258888" lvl="1" indent="-330200" algn="just" rtl="0">
              <a:lnSpc>
                <a:spcPct val="90000"/>
              </a:lnSpc>
            </a:pPr>
            <a:endParaRPr lang="en-US" altLang="zh-TW" dirty="0"/>
          </a:p>
          <a:p>
            <a:pPr marL="1258888" lvl="1" indent="-330200" algn="just" rtl="0">
              <a:lnSpc>
                <a:spcPct val="90000"/>
              </a:lnSpc>
            </a:pPr>
            <a:endParaRPr lang="en-US" altLang="zh-TW" sz="2000" dirty="0"/>
          </a:p>
          <a:p>
            <a:pPr marL="1258888" lvl="1" indent="-330200" algn="just" rtl="0">
              <a:lnSpc>
                <a:spcPct val="90000"/>
              </a:lnSpc>
            </a:pPr>
            <a:r>
              <a:rPr lang="en-US" altLang="zh-TW" b="1" dirty="0">
                <a:latin typeface="Times New Roman" pitchFamily="18" charset="0"/>
              </a:rPr>
              <a:t>Data stealing functions of the codes were decided and written by hackers</a:t>
            </a:r>
            <a:endParaRPr lang="en-US" altLang="zh-TW" b="1" dirty="0"/>
          </a:p>
          <a:p>
            <a:pPr marL="360363" indent="-360363" algn="just" rtl="0">
              <a:lnSpc>
                <a:spcPct val="90000"/>
              </a:lnSpc>
            </a:pPr>
            <a:r>
              <a:rPr lang="en-US" altLang="zh-TW" sz="3000" b="1" dirty="0">
                <a:latin typeface="Times New Roman" pitchFamily="18" charset="0"/>
              </a:rPr>
              <a:t>Controlling through the Use of MSN, IRC</a:t>
            </a:r>
          </a:p>
          <a:p>
            <a:pPr marL="360363" indent="-360363" algn="just" rtl="0">
              <a:lnSpc>
                <a:spcPct val="90000"/>
              </a:lnSpc>
              <a:spcBef>
                <a:spcPct val="0"/>
              </a:spcBef>
              <a:buFont typeface="Wingdings" pitchFamily="2" charset="2"/>
              <a:buNone/>
            </a:pPr>
            <a:r>
              <a:rPr lang="en-US" altLang="zh-TW" sz="2400" dirty="0"/>
              <a:t>           </a:t>
            </a:r>
            <a:r>
              <a:rPr lang="en-US" altLang="zh-TW" sz="2800" b="1" dirty="0">
                <a:latin typeface="Times New Roman" pitchFamily="18" charset="0"/>
              </a:rPr>
              <a:t>Hard to tell the evil from good through the</a:t>
            </a:r>
          </a:p>
          <a:p>
            <a:pPr marL="360363" indent="-360363" algn="just" rtl="0">
              <a:lnSpc>
                <a:spcPct val="90000"/>
              </a:lnSpc>
              <a:spcBef>
                <a:spcPct val="0"/>
              </a:spcBef>
              <a:buFont typeface="Wingdings" pitchFamily="2" charset="2"/>
              <a:buNone/>
            </a:pPr>
            <a:r>
              <a:rPr lang="en-US" altLang="zh-TW" sz="2800" b="1" dirty="0">
                <a:latin typeface="Times New Roman" pitchFamily="18" charset="0"/>
              </a:rPr>
              <a:t>          same server</a:t>
            </a:r>
          </a:p>
        </p:txBody>
      </p:sp>
      <p:grpSp>
        <p:nvGrpSpPr>
          <p:cNvPr id="2" name="Group 4"/>
          <p:cNvGrpSpPr>
            <a:grpSpLocks/>
          </p:cNvGrpSpPr>
          <p:nvPr/>
        </p:nvGrpSpPr>
        <p:grpSpPr bwMode="auto">
          <a:xfrm>
            <a:off x="1447800" y="2362200"/>
            <a:ext cx="6565900" cy="898525"/>
            <a:chOff x="874" y="1583"/>
            <a:chExt cx="4136" cy="566"/>
          </a:xfrm>
        </p:grpSpPr>
        <p:sp>
          <p:nvSpPr>
            <p:cNvPr id="138245" name="Text Box 5"/>
            <p:cNvSpPr txBox="1">
              <a:spLocks noChangeArrowheads="1"/>
            </p:cNvSpPr>
            <p:nvPr/>
          </p:nvSpPr>
          <p:spPr bwMode="auto">
            <a:xfrm>
              <a:off x="874" y="1852"/>
              <a:ext cx="589" cy="231"/>
            </a:xfrm>
            <a:prstGeom prst="rect">
              <a:avLst/>
            </a:prstGeom>
            <a:noFill/>
            <a:ln w="9525">
              <a:noFill/>
              <a:miter lim="800000"/>
              <a:headEnd/>
              <a:tailEnd/>
            </a:ln>
            <a:effectLst/>
          </p:spPr>
          <p:txBody>
            <a:bodyPr>
              <a:spAutoFit/>
            </a:bodyPr>
            <a:lstStyle/>
            <a:p>
              <a:pPr>
                <a:spcBef>
                  <a:spcPct val="50000"/>
                </a:spcBef>
              </a:pPr>
              <a:r>
                <a:rPr lang="en-US" altLang="zh-TW" b="1" dirty="0">
                  <a:latin typeface="Times New Roman" pitchFamily="18" charset="0"/>
                </a:rPr>
                <a:t>Victims</a:t>
              </a:r>
            </a:p>
          </p:txBody>
        </p:sp>
        <p:sp>
          <p:nvSpPr>
            <p:cNvPr id="138246" name="Text Box 6"/>
            <p:cNvSpPr txBox="1">
              <a:spLocks noChangeArrowheads="1"/>
            </p:cNvSpPr>
            <p:nvPr/>
          </p:nvSpPr>
          <p:spPr bwMode="auto">
            <a:xfrm>
              <a:off x="4285" y="1916"/>
              <a:ext cx="725" cy="231"/>
            </a:xfrm>
            <a:prstGeom prst="rect">
              <a:avLst/>
            </a:prstGeom>
            <a:noFill/>
            <a:ln w="9525">
              <a:noFill/>
              <a:miter lim="800000"/>
              <a:headEnd/>
              <a:tailEnd/>
            </a:ln>
            <a:effectLst/>
          </p:spPr>
          <p:txBody>
            <a:bodyPr>
              <a:spAutoFit/>
            </a:bodyPr>
            <a:lstStyle/>
            <a:p>
              <a:pPr>
                <a:spcBef>
                  <a:spcPct val="50000"/>
                </a:spcBef>
              </a:pPr>
              <a:r>
                <a:rPr lang="en-US" altLang="zh-TW" b="1" dirty="0">
                  <a:latin typeface="Times New Roman" pitchFamily="18" charset="0"/>
                </a:rPr>
                <a:t>Hackers</a:t>
              </a:r>
            </a:p>
          </p:txBody>
        </p:sp>
        <p:pic>
          <p:nvPicPr>
            <p:cNvPr id="138247" name="Picture 7" descr="MSFI0108"/>
            <p:cNvPicPr>
              <a:picLocks noChangeAspect="1" noChangeArrowheads="1"/>
            </p:cNvPicPr>
            <p:nvPr/>
          </p:nvPicPr>
          <p:blipFill>
            <a:blip r:embed="rId2" cstate="print"/>
            <a:srcRect/>
            <a:stretch>
              <a:fillRect/>
            </a:stretch>
          </p:blipFill>
          <p:spPr bwMode="auto">
            <a:xfrm>
              <a:off x="884" y="1628"/>
              <a:ext cx="418" cy="296"/>
            </a:xfrm>
            <a:prstGeom prst="rect">
              <a:avLst/>
            </a:prstGeom>
            <a:noFill/>
            <a:ln w="9525">
              <a:noFill/>
              <a:miter lim="800000"/>
              <a:headEnd/>
              <a:tailEnd/>
            </a:ln>
          </p:spPr>
        </p:pic>
        <p:sp>
          <p:nvSpPr>
            <p:cNvPr id="138248" name="Line 8"/>
            <p:cNvSpPr>
              <a:spLocks noChangeShapeType="1"/>
            </p:cNvSpPr>
            <p:nvPr/>
          </p:nvSpPr>
          <p:spPr bwMode="auto">
            <a:xfrm>
              <a:off x="1338" y="1809"/>
              <a:ext cx="998" cy="0"/>
            </a:xfrm>
            <a:prstGeom prst="line">
              <a:avLst/>
            </a:prstGeom>
            <a:noFill/>
            <a:ln w="9525">
              <a:solidFill>
                <a:schemeClr val="tx1"/>
              </a:solidFill>
              <a:round/>
              <a:headEnd/>
              <a:tailEnd type="triangle" w="med" len="med"/>
            </a:ln>
            <a:effectLst/>
          </p:spPr>
          <p:txBody>
            <a:bodyPr/>
            <a:lstStyle/>
            <a:p>
              <a:endParaRPr lang="en-US" dirty="0"/>
            </a:p>
          </p:txBody>
        </p:sp>
        <p:pic>
          <p:nvPicPr>
            <p:cNvPr id="138249" name="Picture 6"/>
            <p:cNvPicPr>
              <a:picLocks noChangeAspect="1" noChangeArrowheads="1"/>
            </p:cNvPicPr>
            <p:nvPr/>
          </p:nvPicPr>
          <p:blipFill>
            <a:blip r:embed="rId3" cstate="print"/>
            <a:srcRect/>
            <a:stretch>
              <a:fillRect/>
            </a:stretch>
          </p:blipFill>
          <p:spPr bwMode="auto">
            <a:xfrm>
              <a:off x="2472" y="1583"/>
              <a:ext cx="384" cy="384"/>
            </a:xfrm>
            <a:prstGeom prst="rect">
              <a:avLst/>
            </a:prstGeom>
            <a:noFill/>
            <a:ln w="9525">
              <a:noFill/>
              <a:round/>
              <a:headEnd/>
              <a:tailEnd/>
            </a:ln>
          </p:spPr>
        </p:pic>
        <p:sp>
          <p:nvSpPr>
            <p:cNvPr id="138250" name="Line 10"/>
            <p:cNvSpPr>
              <a:spLocks noChangeShapeType="1"/>
            </p:cNvSpPr>
            <p:nvPr/>
          </p:nvSpPr>
          <p:spPr bwMode="auto">
            <a:xfrm>
              <a:off x="3016" y="1809"/>
              <a:ext cx="1089" cy="0"/>
            </a:xfrm>
            <a:prstGeom prst="line">
              <a:avLst/>
            </a:prstGeom>
            <a:noFill/>
            <a:ln w="9525">
              <a:solidFill>
                <a:schemeClr val="tx1"/>
              </a:solidFill>
              <a:round/>
              <a:headEnd/>
              <a:tailEnd type="triangle" w="med" len="med"/>
            </a:ln>
            <a:effectLst/>
          </p:spPr>
          <p:txBody>
            <a:bodyPr/>
            <a:lstStyle/>
            <a:p>
              <a:endParaRPr lang="en-US" dirty="0"/>
            </a:p>
          </p:txBody>
        </p:sp>
        <p:sp>
          <p:nvSpPr>
            <p:cNvPr id="138251" name="Text Box 11"/>
            <p:cNvSpPr txBox="1">
              <a:spLocks noChangeArrowheads="1"/>
            </p:cNvSpPr>
            <p:nvPr/>
          </p:nvSpPr>
          <p:spPr bwMode="auto">
            <a:xfrm>
              <a:off x="2436" y="1918"/>
              <a:ext cx="680" cy="231"/>
            </a:xfrm>
            <a:prstGeom prst="rect">
              <a:avLst/>
            </a:prstGeom>
            <a:noFill/>
            <a:ln w="9525">
              <a:noFill/>
              <a:miter lim="800000"/>
              <a:headEnd/>
              <a:tailEnd/>
            </a:ln>
            <a:effectLst/>
          </p:spPr>
          <p:txBody>
            <a:bodyPr>
              <a:spAutoFit/>
            </a:bodyPr>
            <a:lstStyle/>
            <a:p>
              <a:pPr>
                <a:spcBef>
                  <a:spcPct val="50000"/>
                </a:spcBef>
              </a:pPr>
              <a:r>
                <a:rPr lang="en-US" altLang="zh-TW" b="1" dirty="0">
                  <a:latin typeface="Times New Roman" pitchFamily="18" charset="0"/>
                </a:rPr>
                <a:t>Relays</a:t>
              </a:r>
            </a:p>
          </p:txBody>
        </p:sp>
        <p:pic>
          <p:nvPicPr>
            <p:cNvPr id="138252" name="Picture 12" descr="man"/>
            <p:cNvPicPr>
              <a:picLocks noChangeAspect="1" noChangeArrowheads="1" noCrop="1"/>
            </p:cNvPicPr>
            <p:nvPr/>
          </p:nvPicPr>
          <p:blipFill>
            <a:blip r:embed="rId4" cstate="print"/>
            <a:srcRect/>
            <a:stretch>
              <a:fillRect/>
            </a:stretch>
          </p:blipFill>
          <p:spPr bwMode="auto">
            <a:xfrm>
              <a:off x="4267" y="1669"/>
              <a:ext cx="454" cy="318"/>
            </a:xfrm>
            <a:prstGeom prst="rect">
              <a:avLst/>
            </a:prstGeom>
            <a:noFill/>
            <a:ln w="9525">
              <a:noFill/>
              <a:miter lim="800000"/>
              <a:headEnd/>
              <a:tailEnd/>
            </a:ln>
          </p:spPr>
        </p:pic>
        <p:sp>
          <p:nvSpPr>
            <p:cNvPr id="138253" name="AutoShape 13"/>
            <p:cNvSpPr>
              <a:spLocks noChangeArrowheads="1"/>
            </p:cNvSpPr>
            <p:nvPr/>
          </p:nvSpPr>
          <p:spPr bwMode="auto">
            <a:xfrm>
              <a:off x="3198" y="1628"/>
              <a:ext cx="635" cy="317"/>
            </a:xfrm>
            <a:prstGeom prst="cloudCallout">
              <a:avLst>
                <a:gd name="adj1" fmla="val -4486"/>
                <a:gd name="adj2" fmla="val 16875"/>
              </a:avLst>
            </a:prstGeom>
            <a:solidFill>
              <a:schemeClr val="accent1"/>
            </a:solidFill>
            <a:ln w="9525">
              <a:solidFill>
                <a:schemeClr val="tx1"/>
              </a:solidFill>
              <a:round/>
              <a:headEnd/>
              <a:tailEnd/>
            </a:ln>
            <a:effectLst/>
          </p:spPr>
          <p:txBody>
            <a:bodyPr/>
            <a:lstStyle/>
            <a:p>
              <a:pPr algn="ctr"/>
              <a:endParaRPr lang="en-US" dirty="0"/>
            </a:p>
          </p:txBody>
        </p:sp>
      </p:grpSp>
    </p:spTree>
    <p:extLst>
      <p:ext uri="{BB962C8B-B14F-4D97-AF65-F5344CB8AC3E}">
        <p14:creationId xmlns:p14="http://schemas.microsoft.com/office/powerpoint/2010/main" val="447956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301625" y="765175"/>
            <a:ext cx="8374063" cy="863600"/>
          </a:xfrm>
        </p:spPr>
        <p:txBody>
          <a:bodyPr>
            <a:normAutofit fontScale="90000"/>
          </a:bodyPr>
          <a:lstStyle/>
          <a:p>
            <a:pPr marL="838200" indent="-838200" rtl="0"/>
            <a:r>
              <a:rPr lang="en-US" altLang="zh-TW" sz="3200" b="1" dirty="0">
                <a:latin typeface="Times New Roman" pitchFamily="18" charset="0"/>
              </a:rPr>
              <a:t>Case Example of Cyber Intrusion Investigations (1)</a:t>
            </a:r>
          </a:p>
        </p:txBody>
      </p:sp>
      <p:sp>
        <p:nvSpPr>
          <p:cNvPr id="135171" name="Rectangle 3"/>
          <p:cNvSpPr>
            <a:spLocks noGrp="1" noRot="1" noChangeArrowheads="1"/>
          </p:cNvSpPr>
          <p:nvPr>
            <p:ph idx="1"/>
          </p:nvPr>
        </p:nvSpPr>
        <p:spPr>
          <a:xfrm>
            <a:off x="323850" y="2027238"/>
            <a:ext cx="8540750" cy="4830762"/>
          </a:xfrm>
        </p:spPr>
        <p:txBody>
          <a:bodyPr/>
          <a:lstStyle/>
          <a:p>
            <a:pPr algn="l"/>
            <a:r>
              <a:rPr lang="en-US" altLang="zh-TW" sz="2800" b="1" dirty="0">
                <a:latin typeface="Times New Roman" pitchFamily="18" charset="0"/>
              </a:rPr>
              <a:t>On April 7, 2008, the MJIB received E-mails with malicious attachment files –’Corruption Enforcement.pdf’. Through analysis, the malicious code planted Trojan Horse in the computer right after the files being clicked.  The computers were connected to a relay at port 80 of IP 211.20.97.38 (Situated in Hsin-Chu City) .</a:t>
            </a:r>
          </a:p>
          <a:p>
            <a:pPr algn="l"/>
            <a:endParaRPr lang="en-US" altLang="zh-TW" sz="2800" b="1" dirty="0">
              <a:latin typeface="Times New Roman" pitchFamily="18" charset="0"/>
            </a:endParaRPr>
          </a:p>
        </p:txBody>
      </p:sp>
    </p:spTree>
    <p:extLst>
      <p:ext uri="{BB962C8B-B14F-4D97-AF65-F5344CB8AC3E}">
        <p14:creationId xmlns:p14="http://schemas.microsoft.com/office/powerpoint/2010/main" val="40868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hand to cloud.jpg"/>
          <p:cNvPicPr>
            <a:picLocks noChangeAspect="1"/>
          </p:cNvPicPr>
          <p:nvPr/>
        </p:nvPicPr>
        <p:blipFill>
          <a:blip r:embed="rId2" cstate="print"/>
          <a:stretch>
            <a:fillRect/>
          </a:stretch>
        </p:blipFill>
        <p:spPr>
          <a:xfrm>
            <a:off x="1" y="0"/>
            <a:ext cx="9133885" cy="6858000"/>
          </a:xfrm>
          <a:prstGeom prst="rect">
            <a:avLst/>
          </a:prstGeom>
          <a:noFill/>
          <a:ln>
            <a:noFill/>
          </a:ln>
        </p:spPr>
      </p:pic>
      <p:sp>
        <p:nvSpPr>
          <p:cNvPr id="3" name="TextBox 2"/>
          <p:cNvSpPr txBox="1"/>
          <p:nvPr/>
        </p:nvSpPr>
        <p:spPr>
          <a:xfrm>
            <a:off x="0" y="0"/>
            <a:ext cx="9144000" cy="769441"/>
          </a:xfrm>
          <a:prstGeom prst="rect">
            <a:avLst/>
          </a:prstGeom>
          <a:noFill/>
        </p:spPr>
        <p:txBody>
          <a:bodyPr wrap="square" rtlCol="0">
            <a:spAutoFit/>
          </a:bodyPr>
          <a:lstStyle/>
          <a:p>
            <a:pPr algn="ctr"/>
            <a:r>
              <a:rPr lang="en-US" sz="4400" dirty="0" smtClean="0">
                <a:solidFill>
                  <a:srgbClr val="FFC000"/>
                </a:solidFill>
              </a:rPr>
              <a:t>From hand to cloud</a:t>
            </a:r>
            <a:endParaRPr lang="en-US" sz="4400" dirty="0">
              <a:solidFill>
                <a:srgbClr val="FFC000"/>
              </a:solidFill>
            </a:endParaRPr>
          </a:p>
        </p:txBody>
      </p:sp>
    </p:spTree>
    <p:extLst>
      <p:ext uri="{BB962C8B-B14F-4D97-AF65-F5344CB8AC3E}">
        <p14:creationId xmlns:p14="http://schemas.microsoft.com/office/powerpoint/2010/main" val="36876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301625" y="609600"/>
            <a:ext cx="8158163" cy="1090613"/>
          </a:xfrm>
        </p:spPr>
        <p:txBody>
          <a:bodyPr/>
          <a:lstStyle/>
          <a:p>
            <a:pPr marL="838200" indent="-838200"/>
            <a:r>
              <a:rPr lang="en-US" altLang="zh-TW" sz="3200" b="1" dirty="0">
                <a:latin typeface="Times New Roman" pitchFamily="18" charset="0"/>
              </a:rPr>
              <a:t>Case Example of Cyber Intrusion Investigations (2)</a:t>
            </a:r>
          </a:p>
        </p:txBody>
      </p:sp>
      <p:sp>
        <p:nvSpPr>
          <p:cNvPr id="153603" name="Rectangle 3"/>
          <p:cNvSpPr>
            <a:spLocks noGrp="1" noRot="1" noChangeArrowheads="1"/>
          </p:cNvSpPr>
          <p:nvPr>
            <p:ph idx="1"/>
          </p:nvPr>
        </p:nvSpPr>
        <p:spPr>
          <a:xfrm>
            <a:off x="827088" y="1268413"/>
            <a:ext cx="7489825" cy="4830762"/>
          </a:xfrm>
        </p:spPr>
        <p:txBody>
          <a:bodyPr/>
          <a:lstStyle/>
          <a:p>
            <a:pPr marL="0" indent="0">
              <a:buFont typeface="Wingdings" pitchFamily="2" charset="2"/>
              <a:buNone/>
            </a:pPr>
            <a:endParaRPr lang="en-US" altLang="zh-TW" dirty="0"/>
          </a:p>
          <a:p>
            <a:pPr marL="0" indent="0" algn="l">
              <a:buFont typeface="Wingdings" pitchFamily="2" charset="2"/>
              <a:buNone/>
            </a:pPr>
            <a:r>
              <a:rPr lang="en-US" altLang="zh-TW" sz="2800" b="1" dirty="0">
                <a:latin typeface="Times New Roman" pitchFamily="18" charset="0"/>
              </a:rPr>
              <a:t>By tracing the connecting traffic at this relay on May 20, 2008, we found that hackers had already planted proxy relay programs in there. When connecting to this relay, hackers initiated another linking to the victimized computers with new malicious programs. These programs dynamically invited the hacked computers linking to another relays and uploading data.</a:t>
            </a:r>
            <a:endParaRPr lang="en-US" altLang="zh-TW" dirty="0"/>
          </a:p>
        </p:txBody>
      </p:sp>
    </p:spTree>
    <p:extLst>
      <p:ext uri="{BB962C8B-B14F-4D97-AF65-F5344CB8AC3E}">
        <p14:creationId xmlns:p14="http://schemas.microsoft.com/office/powerpoint/2010/main" val="230042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descr="man"/>
          <p:cNvPicPr>
            <a:picLocks noGrp="1" noChangeAspect="1" noChangeArrowheads="1" noCrop="1"/>
          </p:cNvPicPr>
          <p:nvPr>
            <p:ph sz="quarter" idx="1"/>
          </p:nvPr>
        </p:nvPicPr>
        <p:blipFill>
          <a:blip r:embed="rId2" cstate="print"/>
          <a:stretch>
            <a:fillRect/>
          </a:stretch>
        </p:blipFill>
        <p:spPr>
          <a:xfrm>
            <a:off x="1465262" y="2263934"/>
            <a:ext cx="1866900" cy="1303020"/>
          </a:xfrm>
          <a:noFill/>
          <a:ln/>
        </p:spPr>
      </p:pic>
      <p:pic>
        <p:nvPicPr>
          <p:cNvPr id="136207" name="Picture 15" descr="j0230337"/>
          <p:cNvPicPr>
            <a:picLocks noGrp="1" noChangeAspect="1" noChangeArrowheads="1"/>
          </p:cNvPicPr>
          <p:nvPr>
            <p:ph sz="quarter" idx="2"/>
          </p:nvPr>
        </p:nvPicPr>
        <p:blipFill>
          <a:blip r:embed="rId3" cstate="print"/>
          <a:srcRect/>
          <a:stretch>
            <a:fillRect/>
          </a:stretch>
        </p:blipFill>
        <p:spPr>
          <a:xfrm>
            <a:off x="4284663" y="736600"/>
            <a:ext cx="1223962" cy="1249363"/>
          </a:xfrm>
        </p:spPr>
      </p:pic>
      <p:pic>
        <p:nvPicPr>
          <p:cNvPr id="136194" name="Picture 2" descr="j0192369"/>
          <p:cNvPicPr>
            <a:picLocks noGrp="1" noChangeAspect="1" noChangeArrowheads="1"/>
          </p:cNvPicPr>
          <p:nvPr>
            <p:ph sz="quarter" idx="3"/>
          </p:nvPr>
        </p:nvPicPr>
        <p:blipFill>
          <a:blip r:embed="rId4" cstate="print"/>
          <a:srcRect/>
          <a:stretch>
            <a:fillRect/>
          </a:stretch>
        </p:blipFill>
        <p:spPr>
          <a:xfrm>
            <a:off x="341313" y="3014663"/>
            <a:ext cx="1644650" cy="1114425"/>
          </a:xfrm>
          <a:ln/>
        </p:spPr>
      </p:pic>
      <p:pic>
        <p:nvPicPr>
          <p:cNvPr id="136205" name="Picture 13" descr="MSFI0108"/>
          <p:cNvPicPr>
            <a:picLocks noGrp="1" noChangeAspect="1" noChangeArrowheads="1"/>
          </p:cNvPicPr>
          <p:nvPr>
            <p:ph sz="quarter" idx="4"/>
          </p:nvPr>
        </p:nvPicPr>
        <p:blipFill>
          <a:blip r:embed="rId5" cstate="print"/>
          <a:srcRect/>
          <a:stretch>
            <a:fillRect/>
          </a:stretch>
        </p:blipFill>
        <p:spPr>
          <a:xfrm>
            <a:off x="395288" y="2624138"/>
            <a:ext cx="663575" cy="469900"/>
          </a:xfrm>
          <a:noFill/>
          <a:ln/>
        </p:spPr>
      </p:pic>
      <p:sp>
        <p:nvSpPr>
          <p:cNvPr id="136196" name="Text Box 4"/>
          <p:cNvSpPr txBox="1">
            <a:spLocks noChangeArrowheads="1"/>
          </p:cNvSpPr>
          <p:nvPr/>
        </p:nvSpPr>
        <p:spPr bwMode="auto">
          <a:xfrm>
            <a:off x="3851275" y="2133600"/>
            <a:ext cx="2665413" cy="1004888"/>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8: New Malicious Program Assigns Other Relays and Uploads Stolen Data. The Relays Include 1 IP  in HK, 8 IPs in Korea, 3 IPs in Taiwan.</a:t>
            </a:r>
          </a:p>
        </p:txBody>
      </p:sp>
      <p:sp>
        <p:nvSpPr>
          <p:cNvPr id="136197" name="Text Box 5"/>
          <p:cNvSpPr txBox="1">
            <a:spLocks noChangeArrowheads="1"/>
          </p:cNvSpPr>
          <p:nvPr/>
        </p:nvSpPr>
        <p:spPr bwMode="auto">
          <a:xfrm>
            <a:off x="5508625" y="6021388"/>
            <a:ext cx="3311525" cy="630942"/>
          </a:xfrm>
          <a:prstGeom prst="rect">
            <a:avLst/>
          </a:prstGeom>
          <a:noFill/>
          <a:ln w="9525">
            <a:noFill/>
            <a:miter lim="800000"/>
            <a:headEnd/>
            <a:tailEnd/>
          </a:ln>
          <a:effectLst/>
        </p:spPr>
        <p:txBody>
          <a:bodyPr>
            <a:spAutoFit/>
          </a:bodyPr>
          <a:lstStyle/>
          <a:p>
            <a:pPr>
              <a:spcBef>
                <a:spcPct val="50000"/>
              </a:spcBef>
            </a:pPr>
            <a:r>
              <a:rPr lang="en-US" altLang="zh-TW" sz="1400" b="1" dirty="0">
                <a:latin typeface="Times New Roman" pitchFamily="18" charset="0"/>
              </a:rPr>
              <a:t>211.20.97.38  port 80 </a:t>
            </a:r>
          </a:p>
          <a:p>
            <a:pPr>
              <a:spcBef>
                <a:spcPct val="50000"/>
              </a:spcBef>
            </a:pPr>
            <a:r>
              <a:rPr lang="en-US" altLang="zh-TW" sz="1400" b="1" dirty="0">
                <a:latin typeface="Times New Roman" pitchFamily="18" charset="0"/>
              </a:rPr>
              <a:t>(Situated in Hsin-Chu County, Taiwan)</a:t>
            </a:r>
          </a:p>
        </p:txBody>
      </p:sp>
      <p:sp>
        <p:nvSpPr>
          <p:cNvPr id="136198" name="Text Box 6"/>
          <p:cNvSpPr txBox="1">
            <a:spLocks noChangeArrowheads="1"/>
          </p:cNvSpPr>
          <p:nvPr/>
        </p:nvSpPr>
        <p:spPr bwMode="auto">
          <a:xfrm>
            <a:off x="250825" y="4076700"/>
            <a:ext cx="1728788" cy="304800"/>
          </a:xfrm>
          <a:prstGeom prst="rect">
            <a:avLst/>
          </a:prstGeom>
          <a:noFill/>
          <a:ln w="9525">
            <a:noFill/>
            <a:miter lim="800000"/>
            <a:headEnd/>
            <a:tailEnd/>
          </a:ln>
          <a:effectLst/>
        </p:spPr>
        <p:txBody>
          <a:bodyPr>
            <a:spAutoFit/>
          </a:bodyPr>
          <a:lstStyle/>
          <a:p>
            <a:pPr>
              <a:spcBef>
                <a:spcPct val="50000"/>
              </a:spcBef>
            </a:pPr>
            <a:r>
              <a:rPr lang="en-US" altLang="zh-TW" sz="1400" b="1" dirty="0">
                <a:latin typeface="Times New Roman" pitchFamily="18" charset="0"/>
                <a:ea typeface="標楷體" pitchFamily="65" charset="-120"/>
              </a:rPr>
              <a:t>Computers Hacked</a:t>
            </a:r>
          </a:p>
        </p:txBody>
      </p:sp>
      <p:sp>
        <p:nvSpPr>
          <p:cNvPr id="136199" name="Text Box 7"/>
          <p:cNvSpPr txBox="1">
            <a:spLocks noChangeArrowheads="1"/>
          </p:cNvSpPr>
          <p:nvPr/>
        </p:nvSpPr>
        <p:spPr bwMode="auto">
          <a:xfrm>
            <a:off x="7286625" y="4221163"/>
            <a:ext cx="1857375" cy="1112837"/>
          </a:xfrm>
          <a:prstGeom prst="rect">
            <a:avLst/>
          </a:prstGeom>
          <a:noFill/>
          <a:ln w="9525">
            <a:noFill/>
            <a:miter lim="800000"/>
            <a:headEnd/>
            <a:tailEnd/>
          </a:ln>
          <a:effectLst/>
        </p:spPr>
        <p:txBody>
          <a:bodyPr>
            <a:spAutoFit/>
          </a:bodyPr>
          <a:lstStyle/>
          <a:p>
            <a:pPr algn="ctr">
              <a:spcBef>
                <a:spcPct val="50000"/>
              </a:spcBef>
            </a:pPr>
            <a:r>
              <a:rPr lang="en-US" altLang="zh-TW" sz="2000" b="1" dirty="0">
                <a:latin typeface="Times New Roman" pitchFamily="18" charset="0"/>
                <a:ea typeface="標楷體" pitchFamily="65" charset="-120"/>
              </a:rPr>
              <a:t>Hackers</a:t>
            </a:r>
          </a:p>
          <a:p>
            <a:pPr algn="ctr">
              <a:spcBef>
                <a:spcPct val="50000"/>
              </a:spcBef>
            </a:pPr>
            <a:r>
              <a:rPr lang="en-US" altLang="zh-TW" sz="1400" b="1" dirty="0">
                <a:latin typeface="Times New Roman" pitchFamily="18" charset="0"/>
                <a:ea typeface="標楷體" pitchFamily="65" charset="-120"/>
              </a:rPr>
              <a:t>Sources: Fu-Zieng Province, PRC (5 IPs)</a:t>
            </a:r>
            <a:r>
              <a:rPr lang="en-US" altLang="zh-TW" sz="1200" dirty="0">
                <a:solidFill>
                  <a:srgbClr val="FFFF00"/>
                </a:solidFill>
                <a:latin typeface="標楷體" pitchFamily="65" charset="-120"/>
                <a:ea typeface="標楷體" pitchFamily="65" charset="-120"/>
              </a:rPr>
              <a:t> </a:t>
            </a:r>
          </a:p>
          <a:p>
            <a:pPr algn="ctr">
              <a:spcBef>
                <a:spcPct val="50000"/>
              </a:spcBef>
            </a:pPr>
            <a:r>
              <a:rPr lang="en-US" altLang="zh-TW" sz="800" dirty="0"/>
              <a:t>broad.fz.fj.dynamic.163data.com.cn</a:t>
            </a:r>
          </a:p>
        </p:txBody>
      </p:sp>
      <p:sp>
        <p:nvSpPr>
          <p:cNvPr id="136200" name="Line 8"/>
          <p:cNvSpPr>
            <a:spLocks noChangeShapeType="1"/>
          </p:cNvSpPr>
          <p:nvPr/>
        </p:nvSpPr>
        <p:spPr bwMode="auto">
          <a:xfrm flipH="1">
            <a:off x="5580063" y="4225925"/>
            <a:ext cx="2016125" cy="1363663"/>
          </a:xfrm>
          <a:prstGeom prst="line">
            <a:avLst/>
          </a:prstGeom>
          <a:noFill/>
          <a:ln w="57150">
            <a:solidFill>
              <a:schemeClr val="tx1"/>
            </a:solidFill>
            <a:round/>
            <a:headEnd/>
            <a:tailEnd type="triangle" w="med" len="med"/>
          </a:ln>
          <a:effectLst/>
        </p:spPr>
        <p:txBody>
          <a:bodyPr/>
          <a:lstStyle/>
          <a:p>
            <a:endParaRPr lang="en-US" dirty="0"/>
          </a:p>
        </p:txBody>
      </p:sp>
      <p:sp>
        <p:nvSpPr>
          <p:cNvPr id="136201" name="AutoShape 9"/>
          <p:cNvSpPr>
            <a:spLocks noChangeArrowheads="1"/>
          </p:cNvSpPr>
          <p:nvPr/>
        </p:nvSpPr>
        <p:spPr bwMode="auto">
          <a:xfrm>
            <a:off x="2051050" y="2708275"/>
            <a:ext cx="720725" cy="936625"/>
          </a:xfrm>
          <a:custGeom>
            <a:avLst/>
            <a:gdLst>
              <a:gd name="G0" fmla="+- 10800 0 0"/>
              <a:gd name="G1" fmla="+- -6079903 0 0"/>
              <a:gd name="G2" fmla="+- 0 0 -6079903"/>
              <a:gd name="T0" fmla="*/ 0 256 1"/>
              <a:gd name="T1" fmla="*/ 180 256 1"/>
              <a:gd name="G3" fmla="+- -6079903 T0 T1"/>
              <a:gd name="T2" fmla="*/ 0 256 1"/>
              <a:gd name="T3" fmla="*/ 90 256 1"/>
              <a:gd name="G4" fmla="+- -6079903 T2 T3"/>
              <a:gd name="G5" fmla="*/ G4 2 1"/>
              <a:gd name="T4" fmla="*/ 90 256 1"/>
              <a:gd name="T5" fmla="*/ 0 256 1"/>
              <a:gd name="G6" fmla="+- -6079903 T4 T5"/>
              <a:gd name="G7" fmla="*/ G6 2 1"/>
              <a:gd name="G8" fmla="abs -607990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800"/>
              <a:gd name="G18" fmla="*/ 10800 1 2"/>
              <a:gd name="G19" fmla="+- G18 5400 0"/>
              <a:gd name="G20" fmla="cos G19 -6079903"/>
              <a:gd name="G21" fmla="sin G19 -6079903"/>
              <a:gd name="G22" fmla="+- G20 10800 0"/>
              <a:gd name="G23" fmla="+- G21 10800 0"/>
              <a:gd name="G24" fmla="+- 10800 0 G20"/>
              <a:gd name="G25" fmla="+- 10800 10800 0"/>
              <a:gd name="G26" fmla="?: G9 G17 G25"/>
              <a:gd name="G27" fmla="?: G9 0 21600"/>
              <a:gd name="G28" fmla="cos 10800 -6079903"/>
              <a:gd name="G29" fmla="sin 10800 -6079903"/>
              <a:gd name="G30" fmla="sin 10800 -6079903"/>
              <a:gd name="G31" fmla="+- G28 10800 0"/>
              <a:gd name="G32" fmla="+- G29 10800 0"/>
              <a:gd name="G33" fmla="+- G30 10800 0"/>
              <a:gd name="G34" fmla="?: G4 0 G31"/>
              <a:gd name="G35" fmla="?: -6079903 G34 0"/>
              <a:gd name="G36" fmla="?: G6 G35 G31"/>
              <a:gd name="G37" fmla="+- 21600 0 G36"/>
              <a:gd name="G38" fmla="?: G4 0 G33"/>
              <a:gd name="G39" fmla="?: -6079903 G38 G32"/>
              <a:gd name="G40" fmla="?: G6 G39 0"/>
              <a:gd name="G41" fmla="?: G4 G32 21600"/>
              <a:gd name="G42" fmla="?: G6 G41 G33"/>
              <a:gd name="T12" fmla="*/ 10800 w 21600"/>
              <a:gd name="T13" fmla="*/ 0 h 21600"/>
              <a:gd name="T14" fmla="*/ 10277 w 21600"/>
              <a:gd name="T15" fmla="*/ 12 h 21600"/>
              <a:gd name="T16" fmla="*/ 10800 w 21600"/>
              <a:gd name="T17" fmla="*/ 0 h 21600"/>
              <a:gd name="T18" fmla="*/ 11323 w 21600"/>
              <a:gd name="T19" fmla="*/ 1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77" y="12"/>
                </a:moveTo>
                <a:cubicBezTo>
                  <a:pt x="10451" y="4"/>
                  <a:pt x="10625" y="-1"/>
                  <a:pt x="10800" y="0"/>
                </a:cubicBezTo>
                <a:cubicBezTo>
                  <a:pt x="10974" y="0"/>
                  <a:pt x="11148" y="4"/>
                  <a:pt x="11322" y="12"/>
                </a:cubicBezTo>
                <a:cubicBezTo>
                  <a:pt x="11148" y="4"/>
                  <a:pt x="10974" y="-1"/>
                  <a:pt x="10799" y="0"/>
                </a:cubicBezTo>
                <a:cubicBezTo>
                  <a:pt x="10625" y="0"/>
                  <a:pt x="10451" y="4"/>
                  <a:pt x="10277" y="12"/>
                </a:cubicBezTo>
                <a:close/>
              </a:path>
            </a:pathLst>
          </a:custGeom>
          <a:solidFill>
            <a:schemeClr val="accent1"/>
          </a:solidFill>
          <a:ln w="9525">
            <a:solidFill>
              <a:schemeClr val="tx1"/>
            </a:solidFill>
            <a:miter lim="800000"/>
            <a:headEnd/>
            <a:tailEnd/>
          </a:ln>
          <a:effectLst/>
        </p:spPr>
        <p:txBody>
          <a:bodyPr wrap="none" anchor="ctr"/>
          <a:lstStyle/>
          <a:p>
            <a:endParaRPr lang="en-US" dirty="0"/>
          </a:p>
        </p:txBody>
      </p:sp>
      <p:sp>
        <p:nvSpPr>
          <p:cNvPr id="136202" name="Line 10"/>
          <p:cNvSpPr>
            <a:spLocks noChangeShapeType="1"/>
          </p:cNvSpPr>
          <p:nvPr/>
        </p:nvSpPr>
        <p:spPr bwMode="auto">
          <a:xfrm>
            <a:off x="2051050" y="3789363"/>
            <a:ext cx="2160588" cy="2087562"/>
          </a:xfrm>
          <a:prstGeom prst="line">
            <a:avLst/>
          </a:prstGeom>
          <a:noFill/>
          <a:ln w="57150">
            <a:solidFill>
              <a:schemeClr val="tx1"/>
            </a:solidFill>
            <a:round/>
            <a:headEnd/>
            <a:tailEnd type="triangle" w="med" len="med"/>
          </a:ln>
          <a:effectLst/>
        </p:spPr>
        <p:txBody>
          <a:bodyPr/>
          <a:lstStyle/>
          <a:p>
            <a:endParaRPr lang="en-US" dirty="0"/>
          </a:p>
        </p:txBody>
      </p:sp>
      <p:sp>
        <p:nvSpPr>
          <p:cNvPr id="136203" name="Line 11" descr="Peeper&#10;"/>
          <p:cNvSpPr>
            <a:spLocks noChangeShapeType="1"/>
          </p:cNvSpPr>
          <p:nvPr/>
        </p:nvSpPr>
        <p:spPr bwMode="auto">
          <a:xfrm flipV="1">
            <a:off x="2124075" y="1628775"/>
            <a:ext cx="2087563" cy="1512888"/>
          </a:xfrm>
          <a:prstGeom prst="line">
            <a:avLst/>
          </a:prstGeom>
          <a:noFill/>
          <a:ln w="60325">
            <a:solidFill>
              <a:schemeClr val="tx1"/>
            </a:solidFill>
            <a:round/>
            <a:headEnd/>
            <a:tailEnd type="triangle" w="med" len="med"/>
          </a:ln>
          <a:effectLst/>
        </p:spPr>
        <p:txBody>
          <a:bodyPr/>
          <a:lstStyle/>
          <a:p>
            <a:endParaRPr lang="en-US" dirty="0"/>
          </a:p>
        </p:txBody>
      </p:sp>
      <p:sp>
        <p:nvSpPr>
          <p:cNvPr id="136204" name="Line 12"/>
          <p:cNvSpPr>
            <a:spLocks noChangeShapeType="1"/>
          </p:cNvSpPr>
          <p:nvPr/>
        </p:nvSpPr>
        <p:spPr bwMode="auto">
          <a:xfrm>
            <a:off x="5580063" y="1557338"/>
            <a:ext cx="2087562" cy="792162"/>
          </a:xfrm>
          <a:prstGeom prst="line">
            <a:avLst/>
          </a:prstGeom>
          <a:noFill/>
          <a:ln w="57150">
            <a:solidFill>
              <a:schemeClr val="tx1"/>
            </a:solidFill>
            <a:round/>
            <a:headEnd/>
            <a:tailEnd type="triangle" w="med" len="med"/>
          </a:ln>
          <a:effectLst/>
        </p:spPr>
        <p:txBody>
          <a:bodyPr/>
          <a:lstStyle/>
          <a:p>
            <a:endParaRPr lang="en-US" dirty="0"/>
          </a:p>
        </p:txBody>
      </p:sp>
      <p:pic>
        <p:nvPicPr>
          <p:cNvPr id="136206" name="Picture 14" descr="j0230337"/>
          <p:cNvPicPr>
            <a:picLocks noChangeAspect="1" noChangeArrowheads="1"/>
          </p:cNvPicPr>
          <p:nvPr/>
        </p:nvPicPr>
        <p:blipFill>
          <a:blip r:embed="rId3" cstate="print"/>
          <a:srcRect/>
          <a:stretch>
            <a:fillRect/>
          </a:stretch>
        </p:blipFill>
        <p:spPr bwMode="auto">
          <a:xfrm>
            <a:off x="4284663" y="5373688"/>
            <a:ext cx="1223962" cy="1163637"/>
          </a:xfrm>
          <a:prstGeom prst="rect">
            <a:avLst/>
          </a:prstGeom>
          <a:noFill/>
        </p:spPr>
      </p:pic>
      <p:pic>
        <p:nvPicPr>
          <p:cNvPr id="136208" name="Picture 16" descr="Horse013"/>
          <p:cNvPicPr>
            <a:picLocks noChangeAspect="1" noChangeArrowheads="1"/>
          </p:cNvPicPr>
          <p:nvPr/>
        </p:nvPicPr>
        <p:blipFill>
          <a:blip r:embed="rId6" cstate="print"/>
          <a:srcRect/>
          <a:stretch>
            <a:fillRect/>
          </a:stretch>
        </p:blipFill>
        <p:spPr bwMode="auto">
          <a:xfrm>
            <a:off x="1042988" y="2609850"/>
            <a:ext cx="592137" cy="412750"/>
          </a:xfrm>
          <a:prstGeom prst="rect">
            <a:avLst/>
          </a:prstGeom>
          <a:noFill/>
        </p:spPr>
      </p:pic>
      <p:sp>
        <p:nvSpPr>
          <p:cNvPr id="136209" name="Text Box 17"/>
          <p:cNvSpPr txBox="1">
            <a:spLocks noChangeArrowheads="1"/>
          </p:cNvSpPr>
          <p:nvPr/>
        </p:nvSpPr>
        <p:spPr bwMode="auto">
          <a:xfrm>
            <a:off x="4500563" y="4941888"/>
            <a:ext cx="1008062" cy="396875"/>
          </a:xfrm>
          <a:prstGeom prst="rect">
            <a:avLst/>
          </a:prstGeom>
          <a:noFill/>
          <a:ln w="9525">
            <a:noFill/>
            <a:miter lim="800000"/>
            <a:headEnd/>
            <a:tailEnd/>
          </a:ln>
          <a:effectLst/>
        </p:spPr>
        <p:txBody>
          <a:bodyPr>
            <a:spAutoFit/>
          </a:bodyPr>
          <a:lstStyle/>
          <a:p>
            <a:pPr>
              <a:spcBef>
                <a:spcPct val="50000"/>
              </a:spcBef>
            </a:pPr>
            <a:r>
              <a:rPr lang="en-US" altLang="zh-TW" sz="2000" b="1" dirty="0">
                <a:latin typeface="Times New Roman" pitchFamily="18" charset="0"/>
                <a:ea typeface="標楷體" pitchFamily="65" charset="-120"/>
              </a:rPr>
              <a:t>Proxy</a:t>
            </a:r>
          </a:p>
        </p:txBody>
      </p:sp>
      <p:sp>
        <p:nvSpPr>
          <p:cNvPr id="136210" name="Line 18"/>
          <p:cNvSpPr>
            <a:spLocks noChangeShapeType="1"/>
          </p:cNvSpPr>
          <p:nvPr/>
        </p:nvSpPr>
        <p:spPr bwMode="auto">
          <a:xfrm flipV="1">
            <a:off x="5757863" y="4425950"/>
            <a:ext cx="1873250" cy="1296988"/>
          </a:xfrm>
          <a:prstGeom prst="line">
            <a:avLst/>
          </a:prstGeom>
          <a:noFill/>
          <a:ln w="57150">
            <a:solidFill>
              <a:schemeClr val="tx1"/>
            </a:solidFill>
            <a:round/>
            <a:headEnd/>
            <a:tailEnd type="triangle" w="med" len="med"/>
          </a:ln>
          <a:effectLst/>
        </p:spPr>
        <p:txBody>
          <a:bodyPr/>
          <a:lstStyle/>
          <a:p>
            <a:endParaRPr lang="en-US" dirty="0"/>
          </a:p>
        </p:txBody>
      </p:sp>
      <p:sp>
        <p:nvSpPr>
          <p:cNvPr id="136211" name="Text Box 19"/>
          <p:cNvSpPr txBox="1">
            <a:spLocks noChangeArrowheads="1"/>
          </p:cNvSpPr>
          <p:nvPr/>
        </p:nvSpPr>
        <p:spPr bwMode="auto">
          <a:xfrm>
            <a:off x="2627313" y="5013325"/>
            <a:ext cx="1223962" cy="517525"/>
          </a:xfrm>
          <a:prstGeom prst="rect">
            <a:avLst/>
          </a:prstGeom>
          <a:noFill/>
          <a:ln w="9525">
            <a:noFill/>
            <a:miter lim="800000"/>
            <a:headEnd/>
            <a:tailEnd/>
          </a:ln>
          <a:effectLst/>
        </p:spPr>
        <p:txBody>
          <a:bodyPr>
            <a:spAutoFit/>
          </a:bodyPr>
          <a:lstStyle/>
          <a:p>
            <a:pPr>
              <a:spcBef>
                <a:spcPct val="50000"/>
              </a:spcBef>
            </a:pPr>
            <a:r>
              <a:rPr lang="en-US" altLang="zh-TW" sz="1400" b="1" dirty="0">
                <a:latin typeface="Times New Roman" pitchFamily="18" charset="0"/>
              </a:rPr>
              <a:t>Step 2:  Connection</a:t>
            </a:r>
          </a:p>
        </p:txBody>
      </p:sp>
      <p:sp>
        <p:nvSpPr>
          <p:cNvPr id="136212" name="Text Box 20"/>
          <p:cNvSpPr txBox="1">
            <a:spLocks noChangeArrowheads="1"/>
          </p:cNvSpPr>
          <p:nvPr/>
        </p:nvSpPr>
        <p:spPr bwMode="auto">
          <a:xfrm>
            <a:off x="6300788" y="5300663"/>
            <a:ext cx="1871662" cy="457200"/>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3: Directing to Hackers</a:t>
            </a:r>
          </a:p>
        </p:txBody>
      </p:sp>
      <p:sp>
        <p:nvSpPr>
          <p:cNvPr id="136213" name="Text Box 21"/>
          <p:cNvSpPr txBox="1">
            <a:spLocks noChangeArrowheads="1"/>
          </p:cNvSpPr>
          <p:nvPr/>
        </p:nvSpPr>
        <p:spPr bwMode="auto">
          <a:xfrm>
            <a:off x="5651500" y="4005263"/>
            <a:ext cx="1368425" cy="822325"/>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4: Transmitting New Malicious Program</a:t>
            </a:r>
          </a:p>
        </p:txBody>
      </p:sp>
      <p:sp>
        <p:nvSpPr>
          <p:cNvPr id="136214" name="Text Box 22"/>
          <p:cNvSpPr txBox="1">
            <a:spLocks noChangeArrowheads="1"/>
          </p:cNvSpPr>
          <p:nvPr/>
        </p:nvSpPr>
        <p:spPr bwMode="auto">
          <a:xfrm>
            <a:off x="2987675" y="3644900"/>
            <a:ext cx="1295400" cy="822325"/>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5: Receiving New Malicious Program</a:t>
            </a:r>
          </a:p>
        </p:txBody>
      </p:sp>
      <p:sp>
        <p:nvSpPr>
          <p:cNvPr id="136215" name="Line 23"/>
          <p:cNvSpPr>
            <a:spLocks noChangeShapeType="1"/>
          </p:cNvSpPr>
          <p:nvPr/>
        </p:nvSpPr>
        <p:spPr bwMode="auto">
          <a:xfrm flipH="1" flipV="1">
            <a:off x="2195513" y="3644900"/>
            <a:ext cx="2016125" cy="1949450"/>
          </a:xfrm>
          <a:prstGeom prst="line">
            <a:avLst/>
          </a:prstGeom>
          <a:noFill/>
          <a:ln w="57150">
            <a:solidFill>
              <a:schemeClr val="tx1"/>
            </a:solidFill>
            <a:round/>
            <a:headEnd/>
            <a:tailEnd type="triangle" w="med" len="med"/>
          </a:ln>
          <a:effectLst/>
        </p:spPr>
        <p:txBody>
          <a:bodyPr/>
          <a:lstStyle/>
          <a:p>
            <a:endParaRPr lang="en-US" dirty="0"/>
          </a:p>
        </p:txBody>
      </p:sp>
      <p:sp>
        <p:nvSpPr>
          <p:cNvPr id="136216" name="Text Box 24"/>
          <p:cNvSpPr txBox="1">
            <a:spLocks noChangeArrowheads="1"/>
          </p:cNvSpPr>
          <p:nvPr/>
        </p:nvSpPr>
        <p:spPr bwMode="auto">
          <a:xfrm>
            <a:off x="0" y="2060575"/>
            <a:ext cx="1331913" cy="457200"/>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1: Malicious Program Planted </a:t>
            </a:r>
          </a:p>
        </p:txBody>
      </p:sp>
      <p:sp>
        <p:nvSpPr>
          <p:cNvPr id="136217" name="Text Box 25"/>
          <p:cNvSpPr txBox="1">
            <a:spLocks noChangeArrowheads="1"/>
          </p:cNvSpPr>
          <p:nvPr/>
        </p:nvSpPr>
        <p:spPr bwMode="auto">
          <a:xfrm>
            <a:off x="1331913" y="2276475"/>
            <a:ext cx="1511300" cy="457200"/>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6: New Malicious Program</a:t>
            </a:r>
          </a:p>
        </p:txBody>
      </p:sp>
      <p:sp>
        <p:nvSpPr>
          <p:cNvPr id="136218" name="Text Box 26"/>
          <p:cNvSpPr txBox="1">
            <a:spLocks noChangeArrowheads="1"/>
          </p:cNvSpPr>
          <p:nvPr/>
        </p:nvSpPr>
        <p:spPr bwMode="auto">
          <a:xfrm>
            <a:off x="2268538" y="1125538"/>
            <a:ext cx="1871662" cy="822325"/>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7: New Malicious Programs Creates Links to Another Relays  and Uploads Data.</a:t>
            </a:r>
          </a:p>
        </p:txBody>
      </p:sp>
      <p:sp>
        <p:nvSpPr>
          <p:cNvPr id="136219" name="Text Box 27"/>
          <p:cNvSpPr txBox="1">
            <a:spLocks noChangeArrowheads="1"/>
          </p:cNvSpPr>
          <p:nvPr/>
        </p:nvSpPr>
        <p:spPr bwMode="auto">
          <a:xfrm>
            <a:off x="6732588" y="1557338"/>
            <a:ext cx="2087562" cy="457200"/>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Step 9: Hackers Received Stolen Data</a:t>
            </a:r>
          </a:p>
        </p:txBody>
      </p:sp>
      <p:pic>
        <p:nvPicPr>
          <p:cNvPr id="136220" name="Picture 28" descr="man"/>
          <p:cNvPicPr>
            <a:picLocks noChangeAspect="1" noChangeArrowheads="1" noCrop="1"/>
          </p:cNvPicPr>
          <p:nvPr/>
        </p:nvPicPr>
        <p:blipFill>
          <a:blip r:embed="rId7" cstate="print"/>
          <a:srcRect/>
          <a:stretch>
            <a:fillRect/>
          </a:stretch>
        </p:blipFill>
        <p:spPr bwMode="auto">
          <a:xfrm>
            <a:off x="7812088" y="1989138"/>
            <a:ext cx="1017587" cy="763587"/>
          </a:xfrm>
          <a:prstGeom prst="rect">
            <a:avLst/>
          </a:prstGeom>
          <a:noFill/>
          <a:ln w="9525">
            <a:noFill/>
            <a:miter lim="800000"/>
            <a:headEnd/>
            <a:tailEnd/>
          </a:ln>
        </p:spPr>
      </p:pic>
      <p:sp>
        <p:nvSpPr>
          <p:cNvPr id="136221" name="Text Box 29"/>
          <p:cNvSpPr txBox="1">
            <a:spLocks noChangeArrowheads="1"/>
          </p:cNvSpPr>
          <p:nvPr/>
        </p:nvSpPr>
        <p:spPr bwMode="auto">
          <a:xfrm>
            <a:off x="0" y="4437063"/>
            <a:ext cx="2339975" cy="1096962"/>
          </a:xfrm>
          <a:prstGeom prst="rect">
            <a:avLst/>
          </a:prstGeom>
          <a:noFill/>
          <a:ln w="9525">
            <a:noFill/>
            <a:miter lim="800000"/>
            <a:headEnd/>
            <a:tailEnd/>
          </a:ln>
          <a:effectLst/>
        </p:spPr>
        <p:txBody>
          <a:bodyPr>
            <a:spAutoFit/>
          </a:bodyPr>
          <a:lstStyle/>
          <a:p>
            <a:pPr>
              <a:spcBef>
                <a:spcPct val="50000"/>
              </a:spcBef>
            </a:pPr>
            <a:r>
              <a:rPr lang="en-US" altLang="zh-TW" sz="1200" b="1" dirty="0">
                <a:latin typeface="Times New Roman" pitchFamily="18" charset="0"/>
              </a:rPr>
              <a:t>Countries Hacked Includes</a:t>
            </a:r>
            <a:r>
              <a:rPr lang="zh-TW" altLang="en-US" sz="1200" b="1">
                <a:latin typeface="Times New Roman" pitchFamily="18" charset="0"/>
              </a:rPr>
              <a:t>：</a:t>
            </a:r>
          </a:p>
          <a:p>
            <a:pPr>
              <a:spcBef>
                <a:spcPct val="50000"/>
              </a:spcBef>
            </a:pPr>
            <a:r>
              <a:rPr lang="en-US" altLang="zh-TW" sz="1200" b="1" dirty="0">
                <a:latin typeface="Times New Roman" pitchFamily="18" charset="0"/>
              </a:rPr>
              <a:t>TW(182)</a:t>
            </a:r>
            <a:r>
              <a:rPr lang="zh-TW" altLang="en-US" sz="1200" b="1">
                <a:latin typeface="Times New Roman" pitchFamily="18" charset="0"/>
              </a:rPr>
              <a:t>、</a:t>
            </a:r>
            <a:r>
              <a:rPr lang="en-US" altLang="zh-TW" sz="1200" b="1" dirty="0">
                <a:latin typeface="Times New Roman" pitchFamily="18" charset="0"/>
              </a:rPr>
              <a:t>CN(36)</a:t>
            </a:r>
            <a:r>
              <a:rPr lang="zh-TW" altLang="en-US" sz="1200" b="1">
                <a:latin typeface="Times New Roman" pitchFamily="18" charset="0"/>
              </a:rPr>
              <a:t>、 </a:t>
            </a:r>
            <a:r>
              <a:rPr lang="en-US" altLang="zh-TW" sz="1200" b="1" dirty="0">
                <a:latin typeface="Times New Roman" pitchFamily="18" charset="0"/>
              </a:rPr>
              <a:t>DE(15)</a:t>
            </a:r>
            <a:r>
              <a:rPr lang="zh-TW" altLang="en-US" sz="1200" b="1">
                <a:latin typeface="Times New Roman" pitchFamily="18" charset="0"/>
              </a:rPr>
              <a:t>、</a:t>
            </a:r>
            <a:r>
              <a:rPr lang="en-US" altLang="zh-TW" sz="1200" b="1" dirty="0">
                <a:latin typeface="Times New Roman" pitchFamily="18" charset="0"/>
              </a:rPr>
              <a:t>US(14)</a:t>
            </a:r>
            <a:r>
              <a:rPr lang="zh-TW" altLang="en-US" sz="1200" b="1">
                <a:latin typeface="Times New Roman" pitchFamily="18" charset="0"/>
              </a:rPr>
              <a:t>、</a:t>
            </a:r>
            <a:r>
              <a:rPr lang="en-US" altLang="zh-TW" sz="1200" b="1" dirty="0">
                <a:latin typeface="Times New Roman" pitchFamily="18" charset="0"/>
              </a:rPr>
              <a:t>CA(11) </a:t>
            </a:r>
            <a:r>
              <a:rPr lang="zh-TW" altLang="en-US" sz="1200" b="1">
                <a:latin typeface="Times New Roman" pitchFamily="18" charset="0"/>
              </a:rPr>
              <a:t>、</a:t>
            </a:r>
            <a:r>
              <a:rPr lang="en-US" altLang="zh-TW" sz="1200" b="1" dirty="0">
                <a:latin typeface="Times New Roman" pitchFamily="18" charset="0"/>
              </a:rPr>
              <a:t>TH(8)</a:t>
            </a:r>
            <a:r>
              <a:rPr lang="zh-TW" altLang="en-US" sz="1200" b="1">
                <a:latin typeface="Times New Roman" pitchFamily="18" charset="0"/>
              </a:rPr>
              <a:t>、</a:t>
            </a:r>
            <a:r>
              <a:rPr lang="en-US" altLang="zh-TW" sz="1200" b="1" dirty="0">
                <a:latin typeface="Times New Roman" pitchFamily="18" charset="0"/>
              </a:rPr>
              <a:t>AE(6)</a:t>
            </a:r>
            <a:r>
              <a:rPr lang="zh-TW" altLang="en-US" sz="1200" b="1">
                <a:latin typeface="Times New Roman" pitchFamily="18" charset="0"/>
              </a:rPr>
              <a:t>、</a:t>
            </a:r>
            <a:r>
              <a:rPr lang="en-US" altLang="zh-TW" sz="1200" b="1" dirty="0">
                <a:latin typeface="Times New Roman" pitchFamily="18" charset="0"/>
              </a:rPr>
              <a:t>FR(5)</a:t>
            </a:r>
            <a:r>
              <a:rPr lang="zh-TW" altLang="en-US" sz="1200" b="1">
                <a:latin typeface="Times New Roman" pitchFamily="18" charset="0"/>
              </a:rPr>
              <a:t>、</a:t>
            </a:r>
            <a:r>
              <a:rPr lang="en-US" altLang="zh-TW" sz="1200" b="1" dirty="0">
                <a:latin typeface="Times New Roman" pitchFamily="18" charset="0"/>
              </a:rPr>
              <a:t>PE(3) </a:t>
            </a:r>
            <a:r>
              <a:rPr lang="zh-TW" altLang="en-US" sz="1200" b="1">
                <a:latin typeface="Times New Roman" pitchFamily="18" charset="0"/>
              </a:rPr>
              <a:t>、</a:t>
            </a:r>
            <a:r>
              <a:rPr lang="en-US" altLang="zh-TW" sz="1200" b="1" dirty="0">
                <a:latin typeface="Times New Roman" pitchFamily="18" charset="0"/>
              </a:rPr>
              <a:t>JP(3)</a:t>
            </a:r>
            <a:r>
              <a:rPr lang="zh-TW" altLang="en-US" sz="1200" b="1">
                <a:latin typeface="Times New Roman" pitchFamily="18" charset="0"/>
              </a:rPr>
              <a:t>、</a:t>
            </a:r>
            <a:r>
              <a:rPr lang="en-US" altLang="zh-TW" sz="1200" b="1" dirty="0">
                <a:latin typeface="Times New Roman" pitchFamily="18" charset="0"/>
              </a:rPr>
              <a:t>PT(2)</a:t>
            </a:r>
            <a:r>
              <a:rPr lang="zh-TW" altLang="en-US" sz="1200" b="1">
                <a:latin typeface="Times New Roman" pitchFamily="18" charset="0"/>
              </a:rPr>
              <a:t>、</a:t>
            </a:r>
            <a:r>
              <a:rPr lang="en-US" altLang="zh-TW" sz="1200" b="1" dirty="0">
                <a:latin typeface="Times New Roman" pitchFamily="18" charset="0"/>
              </a:rPr>
              <a:t>AU</a:t>
            </a:r>
            <a:r>
              <a:rPr lang="zh-TW" altLang="en-US" sz="1200" b="1">
                <a:latin typeface="Times New Roman" pitchFamily="18" charset="0"/>
              </a:rPr>
              <a:t>、</a:t>
            </a:r>
            <a:r>
              <a:rPr lang="en-US" altLang="zh-TW" sz="1200" b="1" dirty="0">
                <a:latin typeface="Times New Roman" pitchFamily="18" charset="0"/>
              </a:rPr>
              <a:t>GB</a:t>
            </a:r>
            <a:r>
              <a:rPr lang="zh-TW" altLang="en-US" sz="1200" b="1">
                <a:latin typeface="Times New Roman" pitchFamily="18" charset="0"/>
              </a:rPr>
              <a:t>、</a:t>
            </a:r>
            <a:r>
              <a:rPr lang="en-US" altLang="zh-TW" sz="1200" b="1" dirty="0">
                <a:latin typeface="Times New Roman" pitchFamily="18" charset="0"/>
              </a:rPr>
              <a:t>KR…..</a:t>
            </a:r>
          </a:p>
        </p:txBody>
      </p:sp>
      <p:sp>
        <p:nvSpPr>
          <p:cNvPr id="136223" name="Text Box 31"/>
          <p:cNvSpPr txBox="1">
            <a:spLocks noChangeArrowheads="1"/>
          </p:cNvSpPr>
          <p:nvPr/>
        </p:nvSpPr>
        <p:spPr bwMode="auto">
          <a:xfrm>
            <a:off x="250825" y="5710238"/>
            <a:ext cx="2017713" cy="930275"/>
          </a:xfrm>
          <a:prstGeom prst="rect">
            <a:avLst/>
          </a:prstGeom>
          <a:noFill/>
          <a:ln w="9525">
            <a:noFill/>
            <a:miter lim="800000"/>
            <a:headEnd/>
            <a:tailEnd/>
          </a:ln>
          <a:effectLst/>
        </p:spPr>
        <p:txBody>
          <a:bodyPr>
            <a:spAutoFit/>
          </a:bodyPr>
          <a:lstStyle/>
          <a:p>
            <a:pPr>
              <a:spcBef>
                <a:spcPct val="50000"/>
              </a:spcBef>
            </a:pPr>
            <a:r>
              <a:rPr lang="en-US" altLang="zh-TW" sz="1000" b="1" dirty="0">
                <a:latin typeface="Times New Roman" pitchFamily="18" charset="0"/>
              </a:rPr>
              <a:t>DE :Germany</a:t>
            </a:r>
          </a:p>
          <a:p>
            <a:pPr>
              <a:spcBef>
                <a:spcPct val="50000"/>
              </a:spcBef>
            </a:pPr>
            <a:r>
              <a:rPr lang="en-US" altLang="zh-TW" sz="1000" b="1" dirty="0">
                <a:latin typeface="Times New Roman" pitchFamily="18" charset="0"/>
              </a:rPr>
              <a:t>AE :United Arab Emirates</a:t>
            </a:r>
          </a:p>
          <a:p>
            <a:pPr>
              <a:spcBef>
                <a:spcPct val="50000"/>
              </a:spcBef>
            </a:pPr>
            <a:r>
              <a:rPr lang="en-US" altLang="zh-TW" sz="1000" b="1" dirty="0">
                <a:latin typeface="Times New Roman" pitchFamily="18" charset="0"/>
              </a:rPr>
              <a:t>PT :Portugal</a:t>
            </a:r>
          </a:p>
          <a:p>
            <a:pPr>
              <a:spcBef>
                <a:spcPct val="50000"/>
              </a:spcBef>
            </a:pPr>
            <a:r>
              <a:rPr lang="en-US" altLang="zh-TW" sz="1000" b="1" dirty="0">
                <a:latin typeface="Times New Roman" pitchFamily="18" charset="0"/>
              </a:rPr>
              <a:t>PE :Peru</a:t>
            </a:r>
          </a:p>
        </p:txBody>
      </p:sp>
      <p:grpSp>
        <p:nvGrpSpPr>
          <p:cNvPr id="2" name="Group 45"/>
          <p:cNvGrpSpPr>
            <a:grpSpLocks/>
          </p:cNvGrpSpPr>
          <p:nvPr/>
        </p:nvGrpSpPr>
        <p:grpSpPr bwMode="auto">
          <a:xfrm>
            <a:off x="5867400" y="3500438"/>
            <a:ext cx="2087563" cy="700087"/>
            <a:chOff x="4105" y="2160"/>
            <a:chExt cx="816" cy="441"/>
          </a:xfrm>
        </p:grpSpPr>
        <p:pic>
          <p:nvPicPr>
            <p:cNvPr id="136238" name="Picture 46" descr="Horse013"/>
            <p:cNvPicPr>
              <a:picLocks noChangeAspect="1" noChangeArrowheads="1"/>
            </p:cNvPicPr>
            <p:nvPr/>
          </p:nvPicPr>
          <p:blipFill>
            <a:blip r:embed="rId8" cstate="print"/>
            <a:srcRect/>
            <a:stretch>
              <a:fillRect/>
            </a:stretch>
          </p:blipFill>
          <p:spPr bwMode="auto">
            <a:xfrm>
              <a:off x="4332" y="2341"/>
              <a:ext cx="373" cy="260"/>
            </a:xfrm>
            <a:prstGeom prst="rect">
              <a:avLst/>
            </a:prstGeom>
            <a:noFill/>
          </p:spPr>
        </p:pic>
        <p:sp>
          <p:nvSpPr>
            <p:cNvPr id="136239" name="Text Box 47"/>
            <p:cNvSpPr txBox="1">
              <a:spLocks noChangeArrowheads="1"/>
            </p:cNvSpPr>
            <p:nvPr/>
          </p:nvSpPr>
          <p:spPr bwMode="auto">
            <a:xfrm>
              <a:off x="4105" y="2160"/>
              <a:ext cx="816" cy="173"/>
            </a:xfrm>
            <a:prstGeom prst="rect">
              <a:avLst/>
            </a:prstGeom>
            <a:noFill/>
            <a:ln w="9525">
              <a:noFill/>
              <a:miter lim="800000"/>
              <a:headEnd/>
              <a:tailEnd/>
            </a:ln>
            <a:effectLst/>
          </p:spPr>
          <p:txBody>
            <a:bodyPr>
              <a:spAutoFit/>
            </a:bodyPr>
            <a:lstStyle/>
            <a:p>
              <a:pPr>
                <a:spcBef>
                  <a:spcPct val="50000"/>
                </a:spcBef>
              </a:pPr>
              <a:r>
                <a:rPr lang="en-US" altLang="zh-TW" sz="1200" dirty="0"/>
                <a:t> </a:t>
              </a:r>
              <a:r>
                <a:rPr lang="en-US" altLang="zh-TW" sz="1200" b="1" dirty="0">
                  <a:latin typeface="Times New Roman" pitchFamily="18" charset="0"/>
                </a:rPr>
                <a:t>New Malicious Program</a:t>
              </a:r>
            </a:p>
          </p:txBody>
        </p:sp>
      </p:grpSp>
      <p:pic>
        <p:nvPicPr>
          <p:cNvPr id="136242" name="Picture 50" descr="PHONEMES"/>
          <p:cNvPicPr>
            <a:picLocks noChangeAspect="1" noChangeArrowheads="1"/>
          </p:cNvPicPr>
          <p:nvPr/>
        </p:nvPicPr>
        <p:blipFill>
          <a:blip r:embed="rId9" cstate="print"/>
          <a:srcRect/>
          <a:stretch>
            <a:fillRect/>
          </a:stretch>
        </p:blipFill>
        <p:spPr bwMode="auto">
          <a:xfrm>
            <a:off x="1835150" y="2651125"/>
            <a:ext cx="433388" cy="341313"/>
          </a:xfrm>
          <a:prstGeom prst="rect">
            <a:avLst/>
          </a:prstGeom>
          <a:noFill/>
          <a:ln w="9525">
            <a:noFill/>
            <a:miter lim="800000"/>
            <a:headEnd/>
            <a:tailEnd/>
          </a:ln>
        </p:spPr>
      </p:pic>
    </p:spTree>
    <p:extLst>
      <p:ext uri="{BB962C8B-B14F-4D97-AF65-F5344CB8AC3E}">
        <p14:creationId xmlns:p14="http://schemas.microsoft.com/office/powerpoint/2010/main" val="11623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6205"/>
                                        </p:tgtEl>
                                      </p:cBhvr>
                                      <p:by x="150000" y="150000"/>
                                    </p:animScale>
                                  </p:childTnLst>
                                </p:cTn>
                              </p:par>
                            </p:childTnLst>
                          </p:cTn>
                        </p:par>
                        <p:par>
                          <p:cTn id="7" fill="hold">
                            <p:stCondLst>
                              <p:cond delay="2000"/>
                            </p:stCondLst>
                            <p:childTnLst>
                              <p:par>
                                <p:cTn id="8" presetID="22" presetClass="entr" presetSubtype="8" fill="hold" grpId="0" nodeType="afterEffect">
                                  <p:stCondLst>
                                    <p:cond delay="1000"/>
                                  </p:stCondLst>
                                  <p:childTnLst>
                                    <p:set>
                                      <p:cBhvr>
                                        <p:cTn id="9" dur="1" fill="hold">
                                          <p:stCondLst>
                                            <p:cond delay="0"/>
                                          </p:stCondLst>
                                        </p:cTn>
                                        <p:tgtEl>
                                          <p:spTgt spid="136202"/>
                                        </p:tgtEl>
                                        <p:attrNameLst>
                                          <p:attrName>style.visibility</p:attrName>
                                        </p:attrNameLst>
                                      </p:cBhvr>
                                      <p:to>
                                        <p:strVal val="visible"/>
                                      </p:to>
                                    </p:set>
                                    <p:animEffect transition="in" filter="wipe(left)">
                                      <p:cBhvr>
                                        <p:cTn id="10" dur="1000"/>
                                        <p:tgtEl>
                                          <p:spTgt spid="136202"/>
                                        </p:tgtEl>
                                      </p:cBhvr>
                                    </p:animEffect>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136211"/>
                                        </p:tgtEl>
                                        <p:attrNameLst>
                                          <p:attrName>style.visibility</p:attrName>
                                        </p:attrNameLst>
                                      </p:cBhvr>
                                      <p:to>
                                        <p:strVal val="visible"/>
                                      </p:to>
                                    </p:set>
                                    <p:animEffect transition="in" filter="fade">
                                      <p:cBhvr>
                                        <p:cTn id="14" dur="1000"/>
                                        <p:tgtEl>
                                          <p:spTgt spid="136211"/>
                                        </p:tgtEl>
                                      </p:cBhvr>
                                    </p:animEffect>
                                  </p:childTnLst>
                                </p:cTn>
                              </p:par>
                            </p:childTnLst>
                          </p:cTn>
                        </p:par>
                        <p:par>
                          <p:cTn id="15" fill="hold">
                            <p:stCondLst>
                              <p:cond delay="5000"/>
                            </p:stCondLst>
                            <p:childTnLst>
                              <p:par>
                                <p:cTn id="16" presetID="22" presetClass="entr" presetSubtype="8" fill="hold" grpId="0" nodeType="afterEffect">
                                  <p:stCondLst>
                                    <p:cond delay="1000"/>
                                  </p:stCondLst>
                                  <p:childTnLst>
                                    <p:set>
                                      <p:cBhvr>
                                        <p:cTn id="17" dur="1" fill="hold">
                                          <p:stCondLst>
                                            <p:cond delay="0"/>
                                          </p:stCondLst>
                                        </p:cTn>
                                        <p:tgtEl>
                                          <p:spTgt spid="136210"/>
                                        </p:tgtEl>
                                        <p:attrNameLst>
                                          <p:attrName>style.visibility</p:attrName>
                                        </p:attrNameLst>
                                      </p:cBhvr>
                                      <p:to>
                                        <p:strVal val="visible"/>
                                      </p:to>
                                    </p:set>
                                    <p:animEffect transition="in" filter="wipe(left)">
                                      <p:cBhvr>
                                        <p:cTn id="18" dur="500"/>
                                        <p:tgtEl>
                                          <p:spTgt spid="136210"/>
                                        </p:tgtEl>
                                      </p:cBhvr>
                                    </p:animEffect>
                                  </p:childTnLst>
                                </p:cTn>
                              </p:par>
                            </p:childTnLst>
                          </p:cTn>
                        </p:par>
                        <p:par>
                          <p:cTn id="19" fill="hold">
                            <p:stCondLst>
                              <p:cond delay="6500"/>
                            </p:stCondLst>
                            <p:childTnLst>
                              <p:par>
                                <p:cTn id="20" presetID="10" presetClass="entr" presetSubtype="0" fill="hold" grpId="0" nodeType="afterEffect">
                                  <p:stCondLst>
                                    <p:cond delay="0"/>
                                  </p:stCondLst>
                                  <p:childTnLst>
                                    <p:set>
                                      <p:cBhvr>
                                        <p:cTn id="21" dur="1" fill="hold">
                                          <p:stCondLst>
                                            <p:cond delay="0"/>
                                          </p:stCondLst>
                                        </p:cTn>
                                        <p:tgtEl>
                                          <p:spTgt spid="136212"/>
                                        </p:tgtEl>
                                        <p:attrNameLst>
                                          <p:attrName>style.visibility</p:attrName>
                                        </p:attrNameLst>
                                      </p:cBhvr>
                                      <p:to>
                                        <p:strVal val="visible"/>
                                      </p:to>
                                    </p:set>
                                    <p:animEffect transition="in" filter="fade">
                                      <p:cBhvr>
                                        <p:cTn id="22" dur="1000"/>
                                        <p:tgtEl>
                                          <p:spTgt spid="1362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6200"/>
                                        </p:tgtEl>
                                        <p:attrNameLst>
                                          <p:attrName>style.visibility</p:attrName>
                                        </p:attrNameLst>
                                      </p:cBhvr>
                                      <p:to>
                                        <p:strVal val="visible"/>
                                      </p:to>
                                    </p:set>
                                    <p:animEffect transition="in" filter="wipe(right)">
                                      <p:cBhvr>
                                        <p:cTn id="27" dur="500"/>
                                        <p:tgtEl>
                                          <p:spTgt spid="13620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6213">
                                            <p:txEl>
                                              <p:pRg st="0" end="0"/>
                                            </p:txEl>
                                          </p:spTgt>
                                        </p:tgtEl>
                                        <p:attrNameLst>
                                          <p:attrName>style.visibility</p:attrName>
                                        </p:attrNameLst>
                                      </p:cBhvr>
                                      <p:to>
                                        <p:strVal val="visible"/>
                                      </p:to>
                                    </p:set>
                                    <p:animEffect transition="in" filter="fade">
                                      <p:cBhvr>
                                        <p:cTn id="31" dur="2000"/>
                                        <p:tgtEl>
                                          <p:spTgt spid="136213">
                                            <p:txEl>
                                              <p:pRg st="0" end="0"/>
                                            </p:txEl>
                                          </p:spTgt>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136215"/>
                                        </p:tgtEl>
                                        <p:attrNameLst>
                                          <p:attrName>style.visibility</p:attrName>
                                        </p:attrNameLst>
                                      </p:cBhvr>
                                      <p:to>
                                        <p:strVal val="visible"/>
                                      </p:to>
                                    </p:set>
                                    <p:animEffect transition="in" filter="wipe(right)">
                                      <p:cBhvr>
                                        <p:cTn id="35" dur="500"/>
                                        <p:tgtEl>
                                          <p:spTgt spid="136215"/>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36214">
                                            <p:txEl>
                                              <p:pRg st="0" end="0"/>
                                            </p:txEl>
                                          </p:spTgt>
                                        </p:tgtEl>
                                        <p:attrNameLst>
                                          <p:attrName>style.visibility</p:attrName>
                                        </p:attrNameLst>
                                      </p:cBhvr>
                                      <p:to>
                                        <p:strVal val="visible"/>
                                      </p:to>
                                    </p:set>
                                    <p:animEffect transition="in" filter="fade">
                                      <p:cBhvr>
                                        <p:cTn id="39" dur="1000"/>
                                        <p:tgtEl>
                                          <p:spTgt spid="136214">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4000"/>
                            </p:stCondLst>
                            <p:childTnLst>
                              <p:par>
                                <p:cTn id="44" presetID="0" presetClass="path" presetSubtype="0" accel="50000" decel="50000" fill="hold" nodeType="afterEffect">
                                  <p:stCondLst>
                                    <p:cond delay="0"/>
                                  </p:stCondLst>
                                  <p:childTnLst>
                                    <p:animMotion origin="layout" path="M -4.44444E-6 3.12673E-6 C -0.07135 0.09644 -0.14253 0.19311 -0.24462 0.1679 C -0.3467 0.14269 -0.47951 -0.00463 -0.61215 -0.15171 " pathEditMode="relative" ptsTypes="aaA">
                                      <p:cBhvr>
                                        <p:cTn id="45" dur="2000" fill="hold"/>
                                        <p:tgtEl>
                                          <p:spTgt spid="2"/>
                                        </p:tgtEl>
                                        <p:attrNameLst>
                                          <p:attrName>ppt_x</p:attrName>
                                          <p:attrName>ppt_y</p:attrName>
                                        </p:attrNameLst>
                                      </p:cBhvr>
                                    </p:animMotion>
                                  </p:childTnLst>
                                </p:cTn>
                              </p:par>
                            </p:childTnLst>
                          </p:cTn>
                        </p:par>
                        <p:par>
                          <p:cTn id="46" fill="hold">
                            <p:stCondLst>
                              <p:cond delay="6000"/>
                            </p:stCondLst>
                            <p:childTnLst>
                              <p:par>
                                <p:cTn id="47" presetID="1" presetClass="exit" presetSubtype="0" fill="hold" nodeType="afterEffect">
                                  <p:stCondLst>
                                    <p:cond delay="0"/>
                                  </p:stCondLst>
                                  <p:childTnLst>
                                    <p:set>
                                      <p:cBhvr>
                                        <p:cTn id="48" dur="1" fill="hold">
                                          <p:stCondLst>
                                            <p:cond delay="0"/>
                                          </p:stCondLst>
                                        </p:cTn>
                                        <p:tgtEl>
                                          <p:spTgt spid="2"/>
                                        </p:tgtEl>
                                        <p:attrNameLst>
                                          <p:attrName>style.visibility</p:attrName>
                                        </p:attrNameLst>
                                      </p:cBhvr>
                                      <p:to>
                                        <p:strVal val="hidden"/>
                                      </p:to>
                                    </p:set>
                                  </p:childTnLst>
                                </p:cTn>
                              </p:par>
                            </p:childTnLst>
                          </p:cTn>
                        </p:par>
                        <p:par>
                          <p:cTn id="49" fill="hold">
                            <p:stCondLst>
                              <p:cond delay="6000"/>
                            </p:stCondLst>
                            <p:childTnLst>
                              <p:par>
                                <p:cTn id="50" presetID="10" presetClass="entr" presetSubtype="0" fill="hold" nodeType="afterEffect">
                                  <p:stCondLst>
                                    <p:cond delay="0"/>
                                  </p:stCondLst>
                                  <p:childTnLst>
                                    <p:set>
                                      <p:cBhvr>
                                        <p:cTn id="51" dur="1" fill="hold">
                                          <p:stCondLst>
                                            <p:cond delay="0"/>
                                          </p:stCondLst>
                                        </p:cTn>
                                        <p:tgtEl>
                                          <p:spTgt spid="136208"/>
                                        </p:tgtEl>
                                        <p:attrNameLst>
                                          <p:attrName>style.visibility</p:attrName>
                                        </p:attrNameLst>
                                      </p:cBhvr>
                                      <p:to>
                                        <p:strVal val="visible"/>
                                      </p:to>
                                    </p:set>
                                    <p:animEffect transition="in" filter="fade">
                                      <p:cBhvr>
                                        <p:cTn id="52" dur="2000"/>
                                        <p:tgtEl>
                                          <p:spTgt spid="136208"/>
                                        </p:tgtEl>
                                      </p:cBhvr>
                                    </p:animEffect>
                                  </p:childTnLst>
                                </p:cTn>
                              </p:par>
                            </p:childTnLst>
                          </p:cTn>
                        </p:par>
                        <p:par>
                          <p:cTn id="53" fill="hold">
                            <p:stCondLst>
                              <p:cond delay="8000"/>
                            </p:stCondLst>
                            <p:childTnLst>
                              <p:par>
                                <p:cTn id="54" presetID="6" presetClass="emph" presetSubtype="0" fill="hold" nodeType="afterEffect">
                                  <p:stCondLst>
                                    <p:cond delay="0"/>
                                  </p:stCondLst>
                                  <p:childTnLst>
                                    <p:animScale>
                                      <p:cBhvr>
                                        <p:cTn id="55" dur="2000" fill="hold"/>
                                        <p:tgtEl>
                                          <p:spTgt spid="136205"/>
                                        </p:tgtEl>
                                      </p:cBhvr>
                                      <p:by x="40000" y="40000"/>
                                    </p:animScale>
                                  </p:childTnLst>
                                </p:cTn>
                              </p:par>
                              <p:par>
                                <p:cTn id="56" presetID="6" presetClass="emph" presetSubtype="0" fill="hold" nodeType="withEffect">
                                  <p:stCondLst>
                                    <p:cond delay="0"/>
                                  </p:stCondLst>
                                  <p:childTnLst>
                                    <p:animScale>
                                      <p:cBhvr>
                                        <p:cTn id="57" dur="2000" fill="hold"/>
                                        <p:tgtEl>
                                          <p:spTgt spid="136208"/>
                                        </p:tgtEl>
                                      </p:cBhvr>
                                      <p:by x="150000" y="150000"/>
                                    </p:animScale>
                                  </p:childTnLst>
                                </p:cTn>
                              </p:par>
                            </p:childTnLst>
                          </p:cTn>
                        </p:par>
                        <p:par>
                          <p:cTn id="58" fill="hold">
                            <p:stCondLst>
                              <p:cond delay="10000"/>
                            </p:stCondLst>
                            <p:childTnLst>
                              <p:par>
                                <p:cTn id="59" presetID="10" presetClass="entr" presetSubtype="0" fill="hold" grpId="0" nodeType="afterEffect">
                                  <p:stCondLst>
                                    <p:cond delay="0"/>
                                  </p:stCondLst>
                                  <p:childTnLst>
                                    <p:set>
                                      <p:cBhvr>
                                        <p:cTn id="60" dur="1" fill="hold">
                                          <p:stCondLst>
                                            <p:cond delay="0"/>
                                          </p:stCondLst>
                                        </p:cTn>
                                        <p:tgtEl>
                                          <p:spTgt spid="136217"/>
                                        </p:tgtEl>
                                        <p:attrNameLst>
                                          <p:attrName>style.visibility</p:attrName>
                                        </p:attrNameLst>
                                      </p:cBhvr>
                                      <p:to>
                                        <p:strVal val="visible"/>
                                      </p:to>
                                    </p:set>
                                    <p:animEffect transition="in" filter="fade">
                                      <p:cBhvr>
                                        <p:cTn id="61" dur="1000"/>
                                        <p:tgtEl>
                                          <p:spTgt spid="136217"/>
                                        </p:tgtEl>
                                      </p:cBhvr>
                                    </p:animEffect>
                                  </p:childTnLst>
                                </p:cTn>
                              </p:par>
                            </p:childTnLst>
                          </p:cTn>
                        </p:par>
                        <p:par>
                          <p:cTn id="62" fill="hold">
                            <p:stCondLst>
                              <p:cond delay="11000"/>
                            </p:stCondLst>
                            <p:childTnLst>
                              <p:par>
                                <p:cTn id="63" presetID="1" presetClass="exit" presetSubtype="0" fill="hold" grpId="1" nodeType="afterEffect">
                                  <p:stCondLst>
                                    <p:cond delay="0"/>
                                  </p:stCondLst>
                                  <p:childTnLst>
                                    <p:set>
                                      <p:cBhvr>
                                        <p:cTn id="64" dur="1" fill="hold">
                                          <p:stCondLst>
                                            <p:cond delay="0"/>
                                          </p:stCondLst>
                                        </p:cTn>
                                        <p:tgtEl>
                                          <p:spTgt spid="13620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621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620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3621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3621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3621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36214">
                                            <p:txEl>
                                              <p:pRg st="0" end="0"/>
                                            </p:txEl>
                                          </p:spTgt>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36213">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36203"/>
                                        </p:tgtEl>
                                        <p:attrNameLst>
                                          <p:attrName>style.visibility</p:attrName>
                                        </p:attrNameLst>
                                      </p:cBhvr>
                                      <p:to>
                                        <p:strVal val="visible"/>
                                      </p:to>
                                    </p:set>
                                    <p:animEffect transition="in" filter="wipe(down)">
                                      <p:cBhvr>
                                        <p:cTn id="83" dur="1000"/>
                                        <p:tgtEl>
                                          <p:spTgt spid="13620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6218"/>
                                        </p:tgtEl>
                                        <p:attrNameLst>
                                          <p:attrName>style.visibility</p:attrName>
                                        </p:attrNameLst>
                                      </p:cBhvr>
                                      <p:to>
                                        <p:strVal val="visible"/>
                                      </p:to>
                                    </p:set>
                                    <p:animEffect transition="in" filter="fade">
                                      <p:cBhvr>
                                        <p:cTn id="86" dur="1000"/>
                                        <p:tgtEl>
                                          <p:spTgt spid="136218"/>
                                        </p:tgtEl>
                                      </p:cBhvr>
                                    </p:animEffect>
                                  </p:childTnLst>
                                </p:cTn>
                              </p:par>
                            </p:childTnLst>
                          </p:cTn>
                        </p:par>
                        <p:par>
                          <p:cTn id="87" fill="hold">
                            <p:stCondLst>
                              <p:cond delay="1000"/>
                            </p:stCondLst>
                            <p:childTnLst>
                              <p:par>
                                <p:cTn id="88" presetID="22" presetClass="entr" presetSubtype="8" fill="hold" grpId="0" nodeType="afterEffect">
                                  <p:stCondLst>
                                    <p:cond delay="500"/>
                                  </p:stCondLst>
                                  <p:childTnLst>
                                    <p:set>
                                      <p:cBhvr>
                                        <p:cTn id="89" dur="1" fill="hold">
                                          <p:stCondLst>
                                            <p:cond delay="0"/>
                                          </p:stCondLst>
                                        </p:cTn>
                                        <p:tgtEl>
                                          <p:spTgt spid="136204"/>
                                        </p:tgtEl>
                                        <p:attrNameLst>
                                          <p:attrName>style.visibility</p:attrName>
                                        </p:attrNameLst>
                                      </p:cBhvr>
                                      <p:to>
                                        <p:strVal val="visible"/>
                                      </p:to>
                                    </p:set>
                                    <p:animEffect transition="in" filter="wipe(left)">
                                      <p:cBhvr>
                                        <p:cTn id="90" dur="1000"/>
                                        <p:tgtEl>
                                          <p:spTgt spid="136204"/>
                                        </p:tgtEl>
                                      </p:cBhvr>
                                    </p:animEffect>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136219"/>
                                        </p:tgtEl>
                                        <p:attrNameLst>
                                          <p:attrName>style.visibility</p:attrName>
                                        </p:attrNameLst>
                                      </p:cBhvr>
                                      <p:to>
                                        <p:strVal val="visible"/>
                                      </p:to>
                                    </p:set>
                                    <p:animEffect transition="in" filter="fade">
                                      <p:cBhvr>
                                        <p:cTn id="94" dur="500"/>
                                        <p:tgtEl>
                                          <p:spTgt spid="136219"/>
                                        </p:tgtEl>
                                      </p:cBhvr>
                                    </p:animEffect>
                                  </p:childTnLst>
                                </p:cTn>
                              </p:par>
                            </p:childTnLst>
                          </p:cTn>
                        </p:par>
                        <p:par>
                          <p:cTn id="95" fill="hold">
                            <p:stCondLst>
                              <p:cond delay="3000"/>
                            </p:stCondLst>
                            <p:childTnLst>
                              <p:par>
                                <p:cTn id="96" presetID="10" presetClass="entr" presetSubtype="0" fill="hold" nodeType="afterEffect">
                                  <p:stCondLst>
                                    <p:cond delay="0"/>
                                  </p:stCondLst>
                                  <p:childTnLst>
                                    <p:set>
                                      <p:cBhvr>
                                        <p:cTn id="97" dur="1" fill="hold">
                                          <p:stCondLst>
                                            <p:cond delay="0"/>
                                          </p:stCondLst>
                                        </p:cTn>
                                        <p:tgtEl>
                                          <p:spTgt spid="136242"/>
                                        </p:tgtEl>
                                        <p:attrNameLst>
                                          <p:attrName>style.visibility</p:attrName>
                                        </p:attrNameLst>
                                      </p:cBhvr>
                                      <p:to>
                                        <p:strVal val="visible"/>
                                      </p:to>
                                    </p:set>
                                    <p:animEffect transition="in" filter="fade">
                                      <p:cBhvr>
                                        <p:cTn id="98" dur="1000"/>
                                        <p:tgtEl>
                                          <p:spTgt spid="136242"/>
                                        </p:tgtEl>
                                      </p:cBhvr>
                                    </p:animEffect>
                                  </p:childTnLst>
                                </p:cTn>
                              </p:par>
                            </p:childTnLst>
                          </p:cTn>
                        </p:par>
                        <p:par>
                          <p:cTn id="99" fill="hold">
                            <p:stCondLst>
                              <p:cond delay="4000"/>
                            </p:stCondLst>
                            <p:childTnLst>
                              <p:par>
                                <p:cTn id="100" presetID="0" presetClass="path" presetSubtype="0" accel="50000" decel="50000" fill="hold" nodeType="afterEffect">
                                  <p:stCondLst>
                                    <p:cond delay="0"/>
                                  </p:stCondLst>
                                  <p:childTnLst>
                                    <p:animMotion origin="layout" path="M -3.61111E-6 -7.12303E-7 C 0.09601 -0.11077 0.19201 -0.22155 0.29844 -0.23566 C 0.40486 -0.24977 0.58212 -0.10939 0.63854 -0.08418 " pathEditMode="relative" ptsTypes="aaA">
                                      <p:cBhvr>
                                        <p:cTn id="101" dur="2000" fill="hold"/>
                                        <p:tgtEl>
                                          <p:spTgt spid="136242"/>
                                        </p:tgtEl>
                                        <p:attrNameLst>
                                          <p:attrName>ppt_x</p:attrName>
                                          <p:attrName>ppt_y</p:attrName>
                                        </p:attrNameLst>
                                      </p:cBhvr>
                                    </p:animMotion>
                                  </p:childTnLst>
                                </p:cTn>
                              </p:par>
                            </p:childTnLst>
                          </p:cTn>
                        </p:par>
                        <p:par>
                          <p:cTn id="102" fill="hold">
                            <p:stCondLst>
                              <p:cond delay="6000"/>
                            </p:stCondLst>
                            <p:childTnLst>
                              <p:par>
                                <p:cTn id="103" presetID="10" presetClass="exit" presetSubtype="0" fill="hold" nodeType="afterEffect">
                                  <p:stCondLst>
                                    <p:cond delay="0"/>
                                  </p:stCondLst>
                                  <p:childTnLst>
                                    <p:animEffect transition="out" filter="fade">
                                      <p:cBhvr>
                                        <p:cTn id="104" dur="500"/>
                                        <p:tgtEl>
                                          <p:spTgt spid="136242"/>
                                        </p:tgtEl>
                                      </p:cBhvr>
                                    </p:animEffect>
                                    <p:set>
                                      <p:cBhvr>
                                        <p:cTn id="105" dur="1" fill="hold">
                                          <p:stCondLst>
                                            <p:cond delay="499"/>
                                          </p:stCondLst>
                                        </p:cTn>
                                        <p:tgtEl>
                                          <p:spTgt spid="13624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6" presetClass="emph" presetSubtype="0" repeatCount="indefinite" accel="50000" decel="50000" autoRev="1" fill="hold" nodeType="clickEffect">
                                  <p:stCondLst>
                                    <p:cond delay="0"/>
                                  </p:stCondLst>
                                  <p:endCondLst>
                                    <p:cond evt="onNext" delay="0">
                                      <p:tgtEl>
                                        <p:sldTgt/>
                                      </p:tgtEl>
                                    </p:cond>
                                  </p:endCondLst>
                                  <p:childTnLst>
                                    <p:animScale>
                                      <p:cBhvr>
                                        <p:cTn id="109" dur="2000" fill="hold"/>
                                        <p:tgtEl>
                                          <p:spTgt spid="136199">
                                            <p:txEl>
                                              <p:pRg st="2" end="2"/>
                                            </p:txEl>
                                          </p:spTgt>
                                        </p:tgtEl>
                                      </p:cBhvr>
                                      <p:by x="120000" y="120000"/>
                                    </p:animScale>
                                  </p:childTnLst>
                                </p:cTn>
                              </p:par>
                            </p:childTnLst>
                          </p:cTn>
                        </p:par>
                      </p:childTnLst>
                    </p:cTn>
                  </p:par>
                  <p:par>
                    <p:cTn id="110" fill="hold">
                      <p:stCondLst>
                        <p:cond delay="indefinite"/>
                      </p:stCondLst>
                      <p:childTnLst>
                        <p:par>
                          <p:cTn id="111" fill="hold">
                            <p:stCondLst>
                              <p:cond delay="0"/>
                            </p:stCondLst>
                            <p:childTnLst>
                              <p:par>
                                <p:cTn id="112" presetID="6" presetClass="emph" presetSubtype="0" repeatCount="indefinite" accel="50000" decel="50000" autoRev="1" fill="hold" nodeType="clickEffect">
                                  <p:stCondLst>
                                    <p:cond delay="0"/>
                                  </p:stCondLst>
                                  <p:endCondLst>
                                    <p:cond evt="onNext" delay="0">
                                      <p:tgtEl>
                                        <p:sldTgt/>
                                      </p:tgtEl>
                                    </p:cond>
                                  </p:endCondLst>
                                  <p:childTnLst>
                                    <p:animScale>
                                      <p:cBhvr>
                                        <p:cTn id="113" dur="2000" fill="hold"/>
                                        <p:tgtEl>
                                          <p:spTgt spid="13619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p:bldP spid="136200" grpId="1" animBg="1"/>
      <p:bldP spid="136202" grpId="0" animBg="1"/>
      <p:bldP spid="136202" grpId="1" animBg="1"/>
      <p:bldP spid="136203" grpId="0" animBg="1"/>
      <p:bldP spid="136204" grpId="0" animBg="1"/>
      <p:bldP spid="136210" grpId="0" animBg="1"/>
      <p:bldP spid="136210" grpId="1" animBg="1"/>
      <p:bldP spid="136211" grpId="0"/>
      <p:bldP spid="136211" grpId="1"/>
      <p:bldP spid="136212" grpId="0"/>
      <p:bldP spid="136212" grpId="1"/>
      <p:bldP spid="136213" grpId="0" build="allAtOnce"/>
      <p:bldP spid="136213" grpId="1" build="allAtOnce"/>
      <p:bldP spid="136214" grpId="0" build="allAtOnce"/>
      <p:bldP spid="136214" grpId="1" build="allAtOnce"/>
      <p:bldP spid="136215" grpId="0" animBg="1"/>
      <p:bldP spid="136215" grpId="1" animBg="1"/>
      <p:bldP spid="136217" grpId="0"/>
      <p:bldP spid="136218" grpId="0"/>
      <p:bldP spid="1362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solidFill>
                  <a:schemeClr val="tx1"/>
                </a:solidFill>
                <a:latin typeface="Arial" pitchFamily="34" charset="0"/>
                <a:cs typeface="Arial" pitchFamily="34" charset="0"/>
              </a:rPr>
              <a:t>Current Case In CCIP Bureau</a:t>
            </a:r>
            <a:endParaRPr lang="en-US" b="1" dirty="0">
              <a:solidFill>
                <a:schemeClr val="tx1"/>
              </a:solidFill>
              <a:latin typeface="Arial" pitchFamily="34" charset="0"/>
              <a:cs typeface="Arial" pitchFamily="34" charset="0"/>
            </a:endParaRPr>
          </a:p>
        </p:txBody>
      </p:sp>
      <p:pic>
        <p:nvPicPr>
          <p:cNvPr id="4" name="Content Placeholder 3" descr="IMG_5359.JPG"/>
          <p:cNvPicPr>
            <a:picLocks noGrp="1" noChangeAspect="1"/>
          </p:cNvPicPr>
          <p:nvPr>
            <p:ph idx="1"/>
          </p:nvPr>
        </p:nvPicPr>
        <p:blipFill>
          <a:blip r:embed="rId2" cstate="print"/>
          <a:stretch>
            <a:fillRect/>
          </a:stretch>
        </p:blipFill>
        <p:spPr>
          <a:xfrm>
            <a:off x="990600" y="1935163"/>
            <a:ext cx="7010400" cy="4389437"/>
          </a:xfrm>
        </p:spPr>
      </p:pic>
    </p:spTree>
    <p:extLst>
      <p:ext uri="{BB962C8B-B14F-4D97-AF65-F5344CB8AC3E}">
        <p14:creationId xmlns:p14="http://schemas.microsoft.com/office/powerpoint/2010/main" val="225536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7.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64719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8.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166982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0.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25473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6549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5.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571193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graphic distribution of compromised hosts.jpg"/>
          <p:cNvPicPr>
            <a:picLocks noChangeAspect="1"/>
          </p:cNvPicPr>
          <p:nvPr/>
        </p:nvPicPr>
        <p:blipFill>
          <a:blip r:embed="rId2" cstate="print"/>
          <a:stretch>
            <a:fillRect/>
          </a:stretch>
        </p:blipFill>
        <p:spPr>
          <a:xfrm>
            <a:off x="838200" y="1905000"/>
            <a:ext cx="7610475" cy="4648200"/>
          </a:xfrm>
          <a:prstGeom prst="rect">
            <a:avLst/>
          </a:prstGeom>
        </p:spPr>
      </p:pic>
      <p:sp>
        <p:nvSpPr>
          <p:cNvPr id="3" name="TextBox 2"/>
          <p:cNvSpPr txBox="1"/>
          <p:nvPr/>
        </p:nvSpPr>
        <p:spPr>
          <a:xfrm>
            <a:off x="0" y="762000"/>
            <a:ext cx="9144000" cy="584775"/>
          </a:xfrm>
          <a:prstGeom prst="rect">
            <a:avLst/>
          </a:prstGeom>
          <a:noFill/>
        </p:spPr>
        <p:txBody>
          <a:bodyPr wrap="square" rtlCol="0">
            <a:spAutoFit/>
          </a:bodyPr>
          <a:lstStyle/>
          <a:p>
            <a:pPr algn="ctr"/>
            <a:r>
              <a:rPr lang="en-US" sz="3200" dirty="0" smtClean="0"/>
              <a:t>Geographical distribution of compromised hosts</a:t>
            </a:r>
            <a:endParaRPr lang="en-US" sz="3200" dirty="0"/>
          </a:p>
        </p:txBody>
      </p:sp>
    </p:spTree>
    <p:extLst>
      <p:ext uri="{BB962C8B-B14F-4D97-AF65-F5344CB8AC3E}">
        <p14:creationId xmlns:p14="http://schemas.microsoft.com/office/powerpoint/2010/main" val="246595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Challenges on local level:</a:t>
            </a:r>
            <a:endParaRPr lang="ar-LB" sz="3200" b="1" dirty="0"/>
          </a:p>
        </p:txBody>
      </p:sp>
      <p:sp>
        <p:nvSpPr>
          <p:cNvPr id="3" name="Content Placeholder 2"/>
          <p:cNvSpPr>
            <a:spLocks noGrp="1"/>
          </p:cNvSpPr>
          <p:nvPr>
            <p:ph idx="1"/>
          </p:nvPr>
        </p:nvSpPr>
        <p:spPr/>
        <p:txBody>
          <a:bodyPr>
            <a:normAutofit lnSpcReduction="10000"/>
          </a:bodyPr>
          <a:lstStyle/>
          <a:p>
            <a:pPr algn="just" rtl="0"/>
            <a:r>
              <a:rPr lang="en-US" b="1" dirty="0"/>
              <a:t>Many legal and practical problems</a:t>
            </a:r>
            <a:r>
              <a:rPr lang="en-US" dirty="0"/>
              <a:t> lie behind </a:t>
            </a:r>
            <a:r>
              <a:rPr lang="en-US" dirty="0" smtClean="0"/>
              <a:t>these crimes and the </a:t>
            </a:r>
            <a:r>
              <a:rPr lang="en-US" dirty="0"/>
              <a:t>cyber-crimes in </a:t>
            </a:r>
            <a:r>
              <a:rPr lang="en-US" dirty="0" smtClean="0"/>
              <a:t>local level, </a:t>
            </a:r>
            <a:r>
              <a:rPr lang="en-US" dirty="0"/>
              <a:t>including:</a:t>
            </a:r>
          </a:p>
          <a:p>
            <a:pPr algn="just" rtl="0"/>
            <a:r>
              <a:rPr lang="en-US" b="1" dirty="0"/>
              <a:t>In the concept and in fixing the responsibilities</a:t>
            </a:r>
            <a:r>
              <a:rPr lang="en-US" dirty="0"/>
              <a:t>: this </a:t>
            </a:r>
            <a:r>
              <a:rPr lang="en-US" dirty="0" smtClean="0"/>
              <a:t>cyber-crime </a:t>
            </a:r>
            <a:r>
              <a:rPr lang="en-US" dirty="0"/>
              <a:t>represents a challenge for the local criminal policy and for the </a:t>
            </a:r>
            <a:r>
              <a:rPr lang="en-US" dirty="0" smtClean="0"/>
              <a:t>Penal Code and procedure penal code...</a:t>
            </a:r>
          </a:p>
          <a:p>
            <a:pPr algn="just" rtl="0"/>
            <a:r>
              <a:rPr lang="en-US" dirty="0"/>
              <a:t>The</a:t>
            </a:r>
            <a:r>
              <a:rPr lang="en-US" b="1" dirty="0"/>
              <a:t> Lebanese law does not include -until now- any mention or interest in cyber-crimes</a:t>
            </a:r>
            <a:r>
              <a:rPr lang="en-US" dirty="0"/>
              <a:t>.</a:t>
            </a:r>
          </a:p>
          <a:p>
            <a:pPr algn="just" rtl="0"/>
            <a:endParaRPr lang="en-US" dirty="0"/>
          </a:p>
          <a:p>
            <a:pPr algn="l"/>
            <a:endParaRPr lang="ar-LB" dirty="0"/>
          </a:p>
        </p:txBody>
      </p:sp>
      <p:sp>
        <p:nvSpPr>
          <p:cNvPr id="4" name="Date Placeholder 3"/>
          <p:cNvSpPr>
            <a:spLocks noGrp="1"/>
          </p:cNvSpPr>
          <p:nvPr>
            <p:ph type="dt" sz="half" idx="10"/>
          </p:nvPr>
        </p:nvSpPr>
        <p:spPr/>
        <p:txBody>
          <a:bodyPr/>
          <a:lstStyle/>
          <a:p>
            <a:fld id="{F9C4E031-EB0A-4BCB-A525-D4B093EFB874}"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4288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rowing lending money.jpg"/>
          <p:cNvPicPr>
            <a:picLocks noChangeAspect="1"/>
          </p:cNvPicPr>
          <p:nvPr/>
        </p:nvPicPr>
        <p:blipFill>
          <a:blip r:embed="rId2" cstate="print"/>
          <a:stretch>
            <a:fillRect/>
          </a:stretch>
        </p:blipFill>
        <p:spPr>
          <a:xfrm>
            <a:off x="5057" y="0"/>
            <a:ext cx="9133885" cy="6858000"/>
          </a:xfrm>
          <a:prstGeom prst="rect">
            <a:avLst/>
          </a:prstGeom>
        </p:spPr>
      </p:pic>
      <p:sp>
        <p:nvSpPr>
          <p:cNvPr id="3" name="TextBox 2"/>
          <p:cNvSpPr txBox="1"/>
          <p:nvPr/>
        </p:nvSpPr>
        <p:spPr>
          <a:xfrm>
            <a:off x="1447800" y="0"/>
            <a:ext cx="5943600" cy="646331"/>
          </a:xfrm>
          <a:prstGeom prst="rect">
            <a:avLst/>
          </a:prstGeom>
          <a:noFill/>
        </p:spPr>
        <p:txBody>
          <a:bodyPr wrap="square" rtlCol="0">
            <a:spAutoFit/>
          </a:bodyPr>
          <a:lstStyle/>
          <a:p>
            <a:pPr algn="ctr"/>
            <a:r>
              <a:rPr lang="en-US" sz="3600" dirty="0" smtClean="0">
                <a:solidFill>
                  <a:srgbClr val="FFC000"/>
                </a:solidFill>
              </a:rPr>
              <a:t>Borrowing lending money</a:t>
            </a:r>
            <a:endParaRPr lang="en-US" sz="3600" dirty="0">
              <a:solidFill>
                <a:srgbClr val="FFC000"/>
              </a:solidFill>
            </a:endParaRPr>
          </a:p>
        </p:txBody>
      </p:sp>
    </p:spTree>
    <p:extLst>
      <p:ext uri="{BB962C8B-B14F-4D97-AF65-F5344CB8AC3E}">
        <p14:creationId xmlns:p14="http://schemas.microsoft.com/office/powerpoint/2010/main" val="2594029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lnSpcReduction="10000"/>
          </a:bodyPr>
          <a:lstStyle/>
          <a:p>
            <a:pPr algn="just" rtl="0"/>
            <a:r>
              <a:rPr lang="en-US" b="1" dirty="0"/>
              <a:t>On the field</a:t>
            </a:r>
            <a:r>
              <a:rPr lang="en-US" dirty="0"/>
              <a:t>, the main obstacle is the absence of internal legislations and deterrents or any equipment for legal proceedings and investigations or even preventive measures</a:t>
            </a:r>
            <a:r>
              <a:rPr lang="en-US" dirty="0" smtClean="0"/>
              <a:t>.</a:t>
            </a:r>
          </a:p>
          <a:p>
            <a:pPr algn="just" rtl="0"/>
            <a:r>
              <a:rPr lang="en-US" dirty="0" smtClean="0"/>
              <a:t> </a:t>
            </a:r>
            <a:r>
              <a:rPr lang="en-US" dirty="0"/>
              <a:t>It is thus worth noting that the expression “transnational organized crime</a:t>
            </a:r>
            <a:r>
              <a:rPr lang="en-US" dirty="0" smtClean="0"/>
              <a:t>” or “cyber-crimes” </a:t>
            </a:r>
            <a:r>
              <a:rPr lang="en-US" dirty="0"/>
              <a:t>is still new to the Lebanese public opinion and even to the security and legal field</a:t>
            </a:r>
            <a:r>
              <a:rPr lang="en-US" dirty="0" smtClean="0"/>
              <a:t>…</a:t>
            </a:r>
            <a:endParaRPr lang="en-US" dirty="0"/>
          </a:p>
        </p:txBody>
      </p:sp>
      <p:sp>
        <p:nvSpPr>
          <p:cNvPr id="4" name="Date Placeholder 3"/>
          <p:cNvSpPr>
            <a:spLocks noGrp="1"/>
          </p:cNvSpPr>
          <p:nvPr>
            <p:ph type="dt" sz="half" idx="10"/>
          </p:nvPr>
        </p:nvSpPr>
        <p:spPr/>
        <p:txBody>
          <a:bodyPr/>
          <a:lstStyle/>
          <a:p>
            <a:fld id="{919FF3CB-7098-4256-A8BA-F0230DA6E113}"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63293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a:t>  </a:t>
            </a:r>
            <a:r>
              <a:rPr lang="en-US" sz="3600" b="1" dirty="0" smtClean="0">
                <a:hlinkClick r:id="rId2"/>
              </a:rPr>
              <a:t>An </a:t>
            </a:r>
            <a:r>
              <a:rPr lang="en-US" sz="3600" b="1" dirty="0">
                <a:hlinkClick r:id="rId2"/>
              </a:rPr>
              <a:t>illustration of a man walking with a computer</a:t>
            </a:r>
            <a:endParaRPr lang="ar-LB" sz="3600" dirty="0"/>
          </a:p>
        </p:txBody>
      </p:sp>
      <p:sp>
        <p:nvSpPr>
          <p:cNvPr id="3" name="Content Placeholder 2"/>
          <p:cNvSpPr>
            <a:spLocks noGrp="1"/>
          </p:cNvSpPr>
          <p:nvPr>
            <p:ph idx="1"/>
          </p:nvPr>
        </p:nvSpPr>
        <p:spPr/>
        <p:txBody>
          <a:bodyPr/>
          <a:lstStyle/>
          <a:p>
            <a:endParaRPr lang="ar-LB" dirty="0"/>
          </a:p>
          <a:p>
            <a:endParaRPr lang="ar-LB"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t2116961" descr="http://photos1.fotosearch.com/bthumb/IMZ/IMZ209/vmo0521.jpg"/>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54548"/>
            <a:ext cx="2667000" cy="2474652"/>
          </a:xfrm>
          <a:prstGeom prst="rect">
            <a:avLst/>
          </a:prstGeom>
          <a:noFill/>
          <a:ln>
            <a:noFill/>
          </a:ln>
        </p:spPr>
      </p:pic>
    </p:spTree>
    <p:extLst>
      <p:ext uri="{BB962C8B-B14F-4D97-AF65-F5344CB8AC3E}">
        <p14:creationId xmlns:p14="http://schemas.microsoft.com/office/powerpoint/2010/main" val="1913402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Cyber-crimes and Money Laundering</a:t>
            </a:r>
            <a:endParaRPr lang="ar-LB" sz="3200" b="1" dirty="0"/>
          </a:p>
        </p:txBody>
      </p:sp>
      <p:sp>
        <p:nvSpPr>
          <p:cNvPr id="3" name="Content Placeholder 2"/>
          <p:cNvSpPr>
            <a:spLocks noGrp="1"/>
          </p:cNvSpPr>
          <p:nvPr>
            <p:ph idx="1"/>
          </p:nvPr>
        </p:nvSpPr>
        <p:spPr/>
        <p:txBody>
          <a:bodyPr>
            <a:normAutofit fontScale="92500" lnSpcReduction="10000"/>
          </a:bodyPr>
          <a:lstStyle/>
          <a:p>
            <a:pPr algn="just" rtl="0"/>
            <a:r>
              <a:rPr lang="en-US" dirty="0"/>
              <a:t>The best place for </a:t>
            </a:r>
            <a:r>
              <a:rPr lang="en-US" b="1" dirty="0"/>
              <a:t>hiding the proceeds of the criminal groups’ activities</a:t>
            </a:r>
            <a:r>
              <a:rPr lang="en-US" dirty="0"/>
              <a:t> that are of criminal origin is no longer a house or a cave but they rather follow </a:t>
            </a:r>
            <a:r>
              <a:rPr lang="en-US" b="1" dirty="0"/>
              <a:t>money laundering</a:t>
            </a:r>
            <a:r>
              <a:rPr lang="en-US" dirty="0"/>
              <a:t> methods, breaching the domestic and international monetary laws through the internet using its confidential aspect, and benefiting from the available objection means as well as the absence of any electronic evidence adopted till now by the legislator.</a:t>
            </a:r>
            <a:r>
              <a:rPr lang="en-US" dirty="0" smtClean="0">
                <a:effectLst/>
              </a:rPr>
              <a:t> </a:t>
            </a:r>
            <a:endParaRPr lang="ar-LB" dirty="0"/>
          </a:p>
        </p:txBody>
      </p:sp>
      <p:sp>
        <p:nvSpPr>
          <p:cNvPr id="4" name="Date Placeholder 3"/>
          <p:cNvSpPr>
            <a:spLocks noGrp="1"/>
          </p:cNvSpPr>
          <p:nvPr>
            <p:ph type="dt" sz="half" idx="10"/>
          </p:nvPr>
        </p:nvSpPr>
        <p:spPr/>
        <p:txBody>
          <a:bodyPr/>
          <a:lstStyle/>
          <a:p>
            <a:fld id="{E40C5080-0147-4DD5-97AE-BE8ED260BFEB}"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968205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b="1" dirty="0" smtClean="0">
                <a:hlinkClick r:id="rId2"/>
              </a:rPr>
              <a:t/>
            </a:r>
            <a:br>
              <a:rPr lang="en-US" b="1" dirty="0" smtClean="0">
                <a:hlinkClick r:id="rId2"/>
              </a:rPr>
            </a:br>
            <a:r>
              <a:rPr lang="en-US" b="1" dirty="0" smtClean="0">
                <a:hlinkClick r:id="rId2"/>
              </a:rPr>
              <a:t>Online </a:t>
            </a:r>
            <a:r>
              <a:rPr lang="en-US" b="1" dirty="0">
                <a:hlinkClick r:id="rId2"/>
              </a:rPr>
              <a:t>Crime - Web Screen and Text</a:t>
            </a:r>
            <a:r>
              <a:rPr lang="en-US" dirty="0"/>
              <a:t> </a:t>
            </a:r>
            <a:br>
              <a:rPr lang="en-US" dirty="0"/>
            </a:br>
            <a:endParaRPr lang="ar-LB" dirty="0"/>
          </a:p>
        </p:txBody>
      </p:sp>
      <p:pic>
        <p:nvPicPr>
          <p:cNvPr id="6" name="Content Placeholder 5" descr="http://photos1.fotosearch.com/bthumb/CSP/CSP316/k3168820.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492500" y="2936081"/>
            <a:ext cx="2159000" cy="1854200"/>
          </a:xfrm>
          <a:prstGeom prst="rect">
            <a:avLst/>
          </a:prstGeom>
          <a:noFill/>
          <a:ln>
            <a:noFill/>
          </a:ln>
        </p:spPr>
      </p:pic>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spTree>
    <p:extLst>
      <p:ext uri="{BB962C8B-B14F-4D97-AF65-F5344CB8AC3E}">
        <p14:creationId xmlns:p14="http://schemas.microsoft.com/office/powerpoint/2010/main" val="3532111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hlinkClick r:id="rId2"/>
              </a:rPr>
              <a:t/>
            </a:r>
            <a:br>
              <a:rPr lang="en-US" b="1" dirty="0" smtClean="0">
                <a:hlinkClick r:id="rId2"/>
              </a:rPr>
            </a:br>
            <a:r>
              <a:rPr lang="en-US" b="1" dirty="0" smtClean="0">
                <a:hlinkClick r:id="rId2"/>
              </a:rPr>
              <a:t>Online </a:t>
            </a:r>
            <a:r>
              <a:rPr lang="en-US" b="1" dirty="0">
                <a:hlinkClick r:id="rId2"/>
              </a:rPr>
              <a:t>Crime Crossword</a:t>
            </a:r>
            <a:r>
              <a:rPr lang="en-US" dirty="0"/>
              <a:t> </a:t>
            </a:r>
            <a:br>
              <a:rPr lang="en-US" dirty="0"/>
            </a:br>
            <a:endParaRPr lang="ar-LB" dirty="0"/>
          </a:p>
        </p:txBody>
      </p:sp>
      <p:sp>
        <p:nvSpPr>
          <p:cNvPr id="3" name="Content Placeholder 2"/>
          <p:cNvSpPr>
            <a:spLocks noGrp="1"/>
          </p:cNvSpPr>
          <p:nvPr>
            <p:ph idx="1"/>
          </p:nvPr>
        </p:nvSpPr>
        <p:spPr/>
        <p:txBody>
          <a:bodyPr/>
          <a:lstStyle/>
          <a:p>
            <a:pPr algn="ctr"/>
            <a:endParaRPr lang="en-US" dirty="0" smtClean="0"/>
          </a:p>
          <a:p>
            <a:pPr algn="ctr"/>
            <a:endParaRPr lang="ar-LB"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Picture 5" descr="http://photos2.fotosearch.com/bthumb/CSP/CSP600/k6005486.jpg"/>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4191000" cy="2819399"/>
          </a:xfrm>
          <a:prstGeom prst="rect">
            <a:avLst/>
          </a:prstGeom>
          <a:noFill/>
          <a:ln>
            <a:noFill/>
          </a:ln>
        </p:spPr>
      </p:pic>
    </p:spTree>
    <p:extLst>
      <p:ext uri="{BB962C8B-B14F-4D97-AF65-F5344CB8AC3E}">
        <p14:creationId xmlns:p14="http://schemas.microsoft.com/office/powerpoint/2010/main" val="3781884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Autofit/>
          </a:bodyPr>
          <a:lstStyle/>
          <a:p>
            <a:pPr algn="l" rtl="0"/>
            <a:r>
              <a:rPr lang="en-US" sz="3200" b="1" dirty="0" smtClean="0">
                <a:hlinkClick r:id="rId2"/>
              </a:rPr>
              <a:t/>
            </a:r>
            <a:br>
              <a:rPr lang="en-US" sz="3200" b="1" dirty="0" smtClean="0">
                <a:hlinkClick r:id="rId2"/>
              </a:rPr>
            </a:br>
            <a:r>
              <a:rPr lang="en-US" sz="3200" b="1" dirty="0" smtClean="0">
                <a:hlinkClick r:id="rId2"/>
              </a:rPr>
              <a:t>A </a:t>
            </a:r>
            <a:r>
              <a:rPr lang="en-US" sz="3200" b="1" dirty="0">
                <a:hlinkClick r:id="rId2"/>
              </a:rPr>
              <a:t>montage of a credit card, dollar signs, a keyhole, a thief with ...</a:t>
            </a:r>
            <a:r>
              <a:rPr lang="en-US" sz="3200" dirty="0"/>
              <a:t> </a:t>
            </a:r>
            <a:br>
              <a:rPr lang="en-US" sz="3200" dirty="0"/>
            </a:br>
            <a:endParaRPr lang="ar-LB" sz="3200"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t3792682" descr="http://photos3.fotosearch.com/bthumb/IMZ/IMZ319/vmo0863.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3276600" cy="2732881"/>
          </a:xfrm>
          <a:prstGeom prst="rect">
            <a:avLst/>
          </a:prstGeom>
          <a:noFill/>
          <a:ln>
            <a:noFill/>
          </a:ln>
        </p:spPr>
      </p:pic>
    </p:spTree>
    <p:extLst>
      <p:ext uri="{BB962C8B-B14F-4D97-AF65-F5344CB8AC3E}">
        <p14:creationId xmlns:p14="http://schemas.microsoft.com/office/powerpoint/2010/main" val="2559434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b="1" dirty="0" smtClean="0">
                <a:hlinkClick r:id="rId2"/>
              </a:rPr>
              <a:t/>
            </a:r>
            <a:br>
              <a:rPr lang="en-US" b="1" dirty="0" smtClean="0">
                <a:hlinkClick r:id="rId2"/>
              </a:rPr>
            </a:br>
            <a:r>
              <a:rPr lang="en-US" b="1" dirty="0" smtClean="0">
                <a:hlinkClick r:id="rId2"/>
              </a:rPr>
              <a:t>Credit </a:t>
            </a:r>
            <a:r>
              <a:rPr lang="en-US" b="1" dirty="0">
                <a:hlinkClick r:id="rId2"/>
              </a:rPr>
              <a:t>Card Crime</a:t>
            </a:r>
            <a:r>
              <a:rPr lang="en-US" dirty="0"/>
              <a:t> </a:t>
            </a:r>
            <a:br>
              <a:rPr lang="en-US" dirty="0"/>
            </a:br>
            <a:endParaRPr lang="ar-LB" dirty="0"/>
          </a:p>
        </p:txBody>
      </p:sp>
      <p:sp>
        <p:nvSpPr>
          <p:cNvPr id="3" name="Content Placeholder 2"/>
          <p:cNvSpPr>
            <a:spLocks noGrp="1"/>
          </p:cNvSpPr>
          <p:nvPr>
            <p:ph idx="1"/>
          </p:nvPr>
        </p:nvSpPr>
        <p:spPr/>
        <p:txBody>
          <a:bodyPr/>
          <a:lstStyle/>
          <a:p>
            <a:endParaRPr lang="ar-LB" dirty="0" smtClean="0"/>
          </a:p>
          <a:p>
            <a:endParaRPr lang="ar-LB"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Picture 5" descr="http://photos2.fotosearch.com/bthumb/CSP/CSP158/k1580352.jp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3505200" cy="3200400"/>
          </a:xfrm>
          <a:prstGeom prst="rect">
            <a:avLst/>
          </a:prstGeom>
          <a:noFill/>
          <a:ln>
            <a:noFill/>
          </a:ln>
        </p:spPr>
      </p:pic>
    </p:spTree>
    <p:extLst>
      <p:ext uri="{BB962C8B-B14F-4D97-AF65-F5344CB8AC3E}">
        <p14:creationId xmlns:p14="http://schemas.microsoft.com/office/powerpoint/2010/main" val="2521962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hlinkClick r:id="rId2"/>
              </a:rPr>
              <a:t/>
            </a:r>
            <a:br>
              <a:rPr lang="en-US" b="1" dirty="0" smtClean="0">
                <a:hlinkClick r:id="rId2"/>
              </a:rPr>
            </a:br>
            <a:r>
              <a:rPr lang="en-US" b="1" dirty="0" smtClean="0">
                <a:hlinkClick r:id="rId2"/>
              </a:rPr>
              <a:t>Computer </a:t>
            </a:r>
            <a:r>
              <a:rPr lang="en-US" b="1" dirty="0">
                <a:hlinkClick r:id="rId2"/>
              </a:rPr>
              <a:t>Hackers Using a Computer</a:t>
            </a:r>
            <a:r>
              <a:rPr lang="en-US" dirty="0"/>
              <a:t> </a:t>
            </a:r>
            <a:br>
              <a:rPr lang="en-US" dirty="0"/>
            </a:br>
            <a:endParaRPr lang="ar-LB" dirty="0"/>
          </a:p>
        </p:txBody>
      </p:sp>
      <p:pic>
        <p:nvPicPr>
          <p:cNvPr id="6" name="t1088523" descr="http://photos3.fotosearch.com/bthumb/FSB/FSB270/x19656237.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4419600" cy="2971800"/>
          </a:xfrm>
          <a:prstGeom prst="rect">
            <a:avLst/>
          </a:prstGeom>
          <a:noFill/>
          <a:ln>
            <a:noFill/>
          </a:ln>
        </p:spPr>
      </p:pic>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spTree>
    <p:extLst>
      <p:ext uri="{BB962C8B-B14F-4D97-AF65-F5344CB8AC3E}">
        <p14:creationId xmlns:p14="http://schemas.microsoft.com/office/powerpoint/2010/main" val="2869421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ar-LB" b="1" dirty="0" smtClean="0">
                <a:hlinkClick r:id="rId2"/>
              </a:rPr>
              <a:t/>
            </a:r>
            <a:br>
              <a:rPr lang="ar-LB" b="1" dirty="0" smtClean="0">
                <a:hlinkClick r:id="rId2"/>
              </a:rPr>
            </a:br>
            <a:r>
              <a:rPr lang="en-US" b="1" dirty="0" smtClean="0">
                <a:hlinkClick r:id="rId2"/>
              </a:rPr>
              <a:t>Computer </a:t>
            </a:r>
            <a:r>
              <a:rPr lang="en-US" b="1" dirty="0">
                <a:hlinkClick r:id="rId2"/>
              </a:rPr>
              <a:t>Hacker</a:t>
            </a:r>
            <a:r>
              <a:rPr lang="en-US" dirty="0"/>
              <a:t> </a:t>
            </a:r>
            <a:br>
              <a:rPr lang="en-US" dirty="0"/>
            </a:br>
            <a:endParaRPr lang="ar-LB"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t1653752" descr="http://photos2.fotosearch.com/bthumb/FSD/FSD017/x16151506.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4038600" cy="3733800"/>
          </a:xfrm>
          <a:prstGeom prst="rect">
            <a:avLst/>
          </a:prstGeom>
          <a:noFill/>
          <a:ln>
            <a:noFill/>
          </a:ln>
        </p:spPr>
      </p:pic>
    </p:spTree>
    <p:extLst>
      <p:ext uri="{BB962C8B-B14F-4D97-AF65-F5344CB8AC3E}">
        <p14:creationId xmlns:p14="http://schemas.microsoft.com/office/powerpoint/2010/main" val="1192280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54162"/>
          </a:xfrm>
        </p:spPr>
        <p:txBody>
          <a:bodyPr>
            <a:normAutofit fontScale="90000"/>
          </a:bodyPr>
          <a:lstStyle/>
          <a:p>
            <a:pPr algn="l"/>
            <a:r>
              <a:rPr lang="en-US" sz="3600" b="1" dirty="0">
                <a:hlinkClick r:id="rId2"/>
              </a:rPr>
              <a:t>Computer Hacker Looking at a Computer Screen and a Failure to Access ...</a:t>
            </a:r>
            <a:r>
              <a:rPr lang="en-US" dirty="0"/>
              <a:t> </a:t>
            </a:r>
            <a:br>
              <a:rPr lang="en-US" dirty="0"/>
            </a:br>
            <a:endParaRPr lang="ar-LB"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t1090089" descr="http://photos2.fotosearch.com/bthumb/FSB/FSB287/x30064876.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2286000"/>
            <a:ext cx="4648200" cy="2743200"/>
          </a:xfrm>
          <a:prstGeom prst="rect">
            <a:avLst/>
          </a:prstGeom>
          <a:noFill/>
          <a:ln>
            <a:noFill/>
          </a:ln>
        </p:spPr>
      </p:pic>
    </p:spTree>
    <p:extLst>
      <p:ext uri="{BB962C8B-B14F-4D97-AF65-F5344CB8AC3E}">
        <p14:creationId xmlns:p14="http://schemas.microsoft.com/office/powerpoint/2010/main" val="404158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lum bright="-3000" contrast="-51000"/>
          </a:blip>
          <a:srcRect/>
          <a:stretch>
            <a:fillRect/>
          </a:stretch>
        </p:blipFill>
        <p:spPr>
          <a:xfrm>
            <a:off x="-50403" y="-228600"/>
            <a:ext cx="9194403" cy="7086600"/>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71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2820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b="1" dirty="0" smtClean="0">
                <a:hlinkClick r:id="rId2"/>
              </a:rPr>
              <a:t/>
            </a:r>
            <a:br>
              <a:rPr lang="en-US" sz="3200" b="1" dirty="0" smtClean="0">
                <a:hlinkClick r:id="rId2"/>
              </a:rPr>
            </a:br>
            <a:r>
              <a:rPr lang="en-US" sz="3200" b="1" dirty="0" smtClean="0">
                <a:hlinkClick r:id="rId2"/>
              </a:rPr>
              <a:t>Cyber </a:t>
            </a:r>
            <a:r>
              <a:rPr lang="en-US" sz="3200" b="1" dirty="0">
                <a:hlinkClick r:id="rId2"/>
              </a:rPr>
              <a:t>crime - Male hacker stealing information from laptop</a:t>
            </a:r>
            <a:r>
              <a:rPr lang="en-US" sz="3200" dirty="0"/>
              <a:t> </a:t>
            </a:r>
            <a:br>
              <a:rPr lang="en-US" sz="3200" dirty="0"/>
            </a:br>
            <a:endParaRPr lang="ar-LB" sz="3200" dirty="0"/>
          </a:p>
        </p:txBody>
      </p:sp>
      <p:pic>
        <p:nvPicPr>
          <p:cNvPr id="6" name="Content Placeholder 5" descr="http://photos2.fotosearch.com/bthumb/CSP/CSP452/k4524478.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72000" cy="3190081"/>
          </a:xfrm>
          <a:prstGeom prst="rect">
            <a:avLst/>
          </a:prstGeom>
          <a:noFill/>
          <a:ln>
            <a:noFill/>
          </a:ln>
        </p:spPr>
      </p:pic>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spTree>
    <p:extLst>
      <p:ext uri="{BB962C8B-B14F-4D97-AF65-F5344CB8AC3E}">
        <p14:creationId xmlns:p14="http://schemas.microsoft.com/office/powerpoint/2010/main" val="3995104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hlinkClick r:id="rId2"/>
              </a:rPr>
              <a:t>Cyber crime - Male thief stealing information from lapto</a:t>
            </a:r>
            <a:r>
              <a:rPr lang="en-US" b="1" dirty="0">
                <a:hlinkClick r:id="rId2"/>
              </a:rPr>
              <a:t>p</a:t>
            </a:r>
            <a:endParaRPr lang="ar-LB" dirty="0"/>
          </a:p>
        </p:txBody>
      </p:sp>
      <p:sp>
        <p:nvSpPr>
          <p:cNvPr id="3" name="Content Placeholder 2"/>
          <p:cNvSpPr>
            <a:spLocks noGrp="1"/>
          </p:cNvSpPr>
          <p:nvPr>
            <p:ph idx="1"/>
          </p:nvPr>
        </p:nvSpPr>
        <p:spPr/>
        <p:txBody>
          <a:bodyPr/>
          <a:lstStyle/>
          <a:p>
            <a:pPr algn="l" rtl="0"/>
            <a:endParaRPr lang="en-US" dirty="0" smtClean="0"/>
          </a:p>
          <a:p>
            <a:pPr algn="l" rtl="0"/>
            <a:endParaRPr lang="ar-LB" dirty="0"/>
          </a:p>
        </p:txBody>
      </p:sp>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pic>
        <p:nvPicPr>
          <p:cNvPr id="6" name="Picture 5" descr="http://photos2.fotosearch.com/bthumb/CSP/CSP452/k4524458.jpg"/>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4495800" cy="2667000"/>
          </a:xfrm>
          <a:prstGeom prst="rect">
            <a:avLst/>
          </a:prstGeom>
          <a:noFill/>
          <a:ln>
            <a:noFill/>
          </a:ln>
        </p:spPr>
      </p:pic>
    </p:spTree>
    <p:extLst>
      <p:ext uri="{BB962C8B-B14F-4D97-AF65-F5344CB8AC3E}">
        <p14:creationId xmlns:p14="http://schemas.microsoft.com/office/powerpoint/2010/main" val="3953734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l" rtl="0"/>
            <a:r>
              <a:rPr lang="en-US" b="1" dirty="0" smtClean="0">
                <a:hlinkClick r:id="rId2"/>
              </a:rPr>
              <a:t/>
            </a:r>
            <a:br>
              <a:rPr lang="en-US" b="1" dirty="0" smtClean="0">
                <a:hlinkClick r:id="rId2"/>
              </a:rPr>
            </a:br>
            <a:r>
              <a:rPr lang="en-US" sz="3600" b="1" dirty="0" smtClean="0">
                <a:hlinkClick r:id="rId2"/>
              </a:rPr>
              <a:t>Cyber </a:t>
            </a:r>
            <a:r>
              <a:rPr lang="en-US" sz="3600" b="1" dirty="0">
                <a:hlinkClick r:id="rId2"/>
              </a:rPr>
              <a:t>Crime - Open Door to Computer Theft</a:t>
            </a:r>
            <a:r>
              <a:rPr lang="en-US" sz="3600" dirty="0"/>
              <a:t> </a:t>
            </a:r>
            <a:br>
              <a:rPr lang="en-US" sz="3600" dirty="0"/>
            </a:br>
            <a:endParaRPr lang="ar-LB" sz="3600" dirty="0"/>
          </a:p>
        </p:txBody>
      </p:sp>
      <p:pic>
        <p:nvPicPr>
          <p:cNvPr id="6" name="Content Placeholder 5" descr="http://photos1.fotosearch.com/bthumb/CSP/CSP336/k336527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2514600"/>
            <a:ext cx="4876800" cy="2743200"/>
          </a:xfrm>
          <a:prstGeom prst="rect">
            <a:avLst/>
          </a:prstGeom>
          <a:noFill/>
          <a:ln>
            <a:noFill/>
          </a:ln>
        </p:spPr>
      </p:pic>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spTree>
    <p:extLst>
      <p:ext uri="{BB962C8B-B14F-4D97-AF65-F5344CB8AC3E}">
        <p14:creationId xmlns:p14="http://schemas.microsoft.com/office/powerpoint/2010/main" val="2744639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85000" lnSpcReduction="20000"/>
          </a:bodyPr>
          <a:lstStyle/>
          <a:p>
            <a:pPr algn="just" rtl="0"/>
            <a:r>
              <a:rPr lang="en-US" dirty="0"/>
              <a:t>it is worth mentioning here, that the technology developments made it possible to commit traditional forms of crime in new ways, </a:t>
            </a:r>
            <a:r>
              <a:rPr lang="en-US" dirty="0" smtClean="0"/>
              <a:t>Including:</a:t>
            </a:r>
          </a:p>
          <a:p>
            <a:pPr algn="just" rtl="0"/>
            <a:r>
              <a:rPr lang="en-US" dirty="0" smtClean="0"/>
              <a:t> </a:t>
            </a:r>
            <a:r>
              <a:rPr lang="en-US" dirty="0"/>
              <a:t>fraud </a:t>
            </a:r>
            <a:endParaRPr lang="en-US" dirty="0" smtClean="0"/>
          </a:p>
          <a:p>
            <a:pPr algn="just" rtl="0"/>
            <a:r>
              <a:rPr lang="en-US" dirty="0" smtClean="0"/>
              <a:t>the </a:t>
            </a:r>
            <a:r>
              <a:rPr lang="en-US" dirty="0"/>
              <a:t>dissemination of child pornography, </a:t>
            </a:r>
            <a:endParaRPr lang="en-US" dirty="0" smtClean="0"/>
          </a:p>
          <a:p>
            <a:pPr algn="just" rtl="0"/>
            <a:r>
              <a:rPr lang="en-US" dirty="0" smtClean="0"/>
              <a:t>and </a:t>
            </a:r>
            <a:r>
              <a:rPr lang="en-US" dirty="0"/>
              <a:t>also to commit new forms of </a:t>
            </a:r>
            <a:r>
              <a:rPr lang="en-US" dirty="0" smtClean="0"/>
              <a:t>crime: </a:t>
            </a:r>
            <a:r>
              <a:rPr lang="en-US" dirty="0"/>
              <a:t>such as hacking, spamming, “phishing” (using counterfeit websites (or messages directing users to them) for fraudulent purposes), </a:t>
            </a:r>
            <a:endParaRPr lang="en-US" dirty="0" smtClean="0"/>
          </a:p>
          <a:p>
            <a:pPr algn="just" rtl="0"/>
            <a:r>
              <a:rPr lang="en-US" dirty="0" smtClean="0"/>
              <a:t>digital </a:t>
            </a:r>
            <a:r>
              <a:rPr lang="en-US" dirty="0"/>
              <a:t>piracy</a:t>
            </a:r>
            <a:r>
              <a:rPr lang="en-US" dirty="0" smtClean="0"/>
              <a:t>,</a:t>
            </a:r>
          </a:p>
          <a:p>
            <a:pPr algn="just" rtl="0"/>
            <a:r>
              <a:rPr lang="en-US" dirty="0" smtClean="0"/>
              <a:t>malicious </a:t>
            </a:r>
            <a:r>
              <a:rPr lang="en-US" dirty="0"/>
              <a:t>spreading of viruses and other attacks on critical information infrastructure. </a:t>
            </a:r>
            <a:endParaRPr lang="ar-LB" dirty="0"/>
          </a:p>
        </p:txBody>
      </p:sp>
      <p:sp>
        <p:nvSpPr>
          <p:cNvPr id="4" name="Date Placeholder 3"/>
          <p:cNvSpPr>
            <a:spLocks noGrp="1"/>
          </p:cNvSpPr>
          <p:nvPr>
            <p:ph type="dt" sz="half" idx="10"/>
          </p:nvPr>
        </p:nvSpPr>
        <p:spPr/>
        <p:txBody>
          <a:bodyPr/>
          <a:lstStyle/>
          <a:p>
            <a:fld id="{5F6F22A8-32FC-4104-B080-2F3E60A1DD42}"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863571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Modern models for criminals</a:t>
            </a:r>
            <a:r>
              <a:rPr lang="en-US" sz="3200" dirty="0" smtClean="0"/>
              <a:t>: </a:t>
            </a:r>
            <a:endParaRPr lang="ar-LB" sz="3200" dirty="0"/>
          </a:p>
        </p:txBody>
      </p:sp>
      <p:sp>
        <p:nvSpPr>
          <p:cNvPr id="3" name="Content Placeholder 2"/>
          <p:cNvSpPr>
            <a:spLocks noGrp="1"/>
          </p:cNvSpPr>
          <p:nvPr>
            <p:ph idx="1"/>
          </p:nvPr>
        </p:nvSpPr>
        <p:spPr/>
        <p:txBody>
          <a:bodyPr>
            <a:normAutofit fontScale="92500"/>
          </a:bodyPr>
          <a:lstStyle/>
          <a:p>
            <a:pPr lvl="0" algn="just" rtl="0"/>
            <a:r>
              <a:rPr lang="en-US" dirty="0" smtClean="0"/>
              <a:t>the </a:t>
            </a:r>
            <a:r>
              <a:rPr lang="en-US" dirty="0"/>
              <a:t>concept of criminality has always been limited to murder and theft, with no regard to professional activities or the </a:t>
            </a:r>
            <a:r>
              <a:rPr lang="en-US" b="1" dirty="0"/>
              <a:t>white collar acts or people “of influence”</a:t>
            </a:r>
            <a:r>
              <a:rPr lang="en-US" dirty="0"/>
              <a:t>… </a:t>
            </a:r>
            <a:endParaRPr lang="en-US" dirty="0" smtClean="0"/>
          </a:p>
          <a:p>
            <a:pPr lvl="0" algn="just" rtl="0"/>
            <a:r>
              <a:rPr lang="en-US" dirty="0" smtClean="0"/>
              <a:t>In </a:t>
            </a:r>
            <a:r>
              <a:rPr lang="en-US" dirty="0"/>
              <a:t>fact, criminals are no longer seen as people with mental deficiencies, or barbaric, illiterate, poor, socially deviant; they also include those who are </a:t>
            </a:r>
            <a:r>
              <a:rPr lang="en-US" b="1" dirty="0"/>
              <a:t>physically fit, the degree holders, the rich and those who have high social positions</a:t>
            </a:r>
            <a:r>
              <a:rPr lang="en-US" dirty="0"/>
              <a:t>… </a:t>
            </a:r>
          </a:p>
          <a:p>
            <a:pPr algn="l"/>
            <a:endParaRPr lang="ar-LB" dirty="0"/>
          </a:p>
        </p:txBody>
      </p:sp>
      <p:sp>
        <p:nvSpPr>
          <p:cNvPr id="4" name="Date Placeholder 3"/>
          <p:cNvSpPr>
            <a:spLocks noGrp="1"/>
          </p:cNvSpPr>
          <p:nvPr>
            <p:ph type="dt" sz="half" idx="10"/>
          </p:nvPr>
        </p:nvSpPr>
        <p:spPr/>
        <p:txBody>
          <a:bodyPr/>
          <a:lstStyle/>
          <a:p>
            <a:fld id="{A4AFF0FE-292E-4904-B101-C1BDF99411EE}"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976191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hlinkClick r:id="rId2"/>
              </a:rPr>
              <a:t/>
            </a:r>
            <a:br>
              <a:rPr lang="en-US" b="1" dirty="0" smtClean="0">
                <a:hlinkClick r:id="rId2"/>
              </a:rPr>
            </a:br>
            <a:r>
              <a:rPr lang="en-US" b="1" dirty="0" smtClean="0">
                <a:hlinkClick r:id="rId2"/>
              </a:rPr>
              <a:t>Cyber </a:t>
            </a:r>
            <a:r>
              <a:rPr lang="en-US" b="1" dirty="0">
                <a:hlinkClick r:id="rId2"/>
              </a:rPr>
              <a:t>Crime Eye</a:t>
            </a:r>
            <a:r>
              <a:rPr lang="en-US" dirty="0"/>
              <a:t> </a:t>
            </a:r>
            <a:br>
              <a:rPr lang="en-US" dirty="0"/>
            </a:br>
            <a:endParaRPr lang="ar-LB" dirty="0"/>
          </a:p>
        </p:txBody>
      </p:sp>
      <p:pic>
        <p:nvPicPr>
          <p:cNvPr id="6" name="Content Placeholder 5" descr="http://photos3.fotosearch.com/bthumb/CSP/CSP351/k351655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2500" y="2209800"/>
            <a:ext cx="3670300" cy="2590800"/>
          </a:xfrm>
          <a:prstGeom prst="rect">
            <a:avLst/>
          </a:prstGeom>
          <a:noFill/>
          <a:ln>
            <a:noFill/>
          </a:ln>
        </p:spPr>
      </p:pic>
      <p:sp>
        <p:nvSpPr>
          <p:cNvPr id="4" name="Date Placeholder 3"/>
          <p:cNvSpPr>
            <a:spLocks noGrp="1"/>
          </p:cNvSpPr>
          <p:nvPr>
            <p:ph type="dt" sz="half" idx="10"/>
          </p:nvPr>
        </p:nvSpPr>
        <p:spPr/>
        <p:txBody>
          <a:bodyPr/>
          <a:lstStyle/>
          <a:p>
            <a:fld id="{296C0621-6A8B-4623-A807-AA77BD54FAEA}" type="datetime5">
              <a:rPr lang="en-US" smtClean="0"/>
              <a:t>27-Mar-14</a:t>
            </a:fld>
            <a:endParaRPr lang="ar-LB"/>
          </a:p>
        </p:txBody>
      </p:sp>
      <p:sp>
        <p:nvSpPr>
          <p:cNvPr id="5" name="Footer Placeholder 4"/>
          <p:cNvSpPr>
            <a:spLocks noGrp="1"/>
          </p:cNvSpPr>
          <p:nvPr>
            <p:ph type="ftr" sz="quarter" idx="11"/>
          </p:nvPr>
        </p:nvSpPr>
        <p:spPr/>
        <p:txBody>
          <a:bodyPr/>
          <a:lstStyle/>
          <a:p>
            <a:r>
              <a:rPr lang="fr-FR" smtClean="0"/>
              <a:t>Dr. Janane EL-KHOURY</a:t>
            </a:r>
            <a:endParaRPr lang="ar-LB"/>
          </a:p>
        </p:txBody>
      </p:sp>
    </p:spTree>
    <p:extLst>
      <p:ext uri="{BB962C8B-B14F-4D97-AF65-F5344CB8AC3E}">
        <p14:creationId xmlns:p14="http://schemas.microsoft.com/office/powerpoint/2010/main" val="2396239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Criminals: mental structure:</a:t>
            </a:r>
            <a:endParaRPr lang="ar-LB" dirty="0"/>
          </a:p>
        </p:txBody>
      </p:sp>
      <p:sp>
        <p:nvSpPr>
          <p:cNvPr id="3" name="Content Placeholder 2"/>
          <p:cNvSpPr>
            <a:spLocks noGrp="1"/>
          </p:cNvSpPr>
          <p:nvPr>
            <p:ph idx="1"/>
          </p:nvPr>
        </p:nvSpPr>
        <p:spPr/>
        <p:txBody>
          <a:bodyPr>
            <a:normAutofit/>
          </a:bodyPr>
          <a:lstStyle/>
          <a:p>
            <a:pPr algn="just" rtl="0"/>
            <a:r>
              <a:rPr lang="en-US" dirty="0" smtClean="0"/>
              <a:t>If </a:t>
            </a:r>
            <a:r>
              <a:rPr lang="en-US" dirty="0"/>
              <a:t>the criminal of the past used to rely on his </a:t>
            </a:r>
            <a:r>
              <a:rPr lang="en-US" b="1" dirty="0"/>
              <a:t>organic structure</a:t>
            </a:r>
            <a:r>
              <a:rPr lang="en-US" dirty="0"/>
              <a:t>, the criminal of today counts now on his </a:t>
            </a:r>
            <a:r>
              <a:rPr lang="en-US" b="1" dirty="0"/>
              <a:t>mental structure</a:t>
            </a:r>
            <a:r>
              <a:rPr lang="en-US" dirty="0"/>
              <a:t>; </a:t>
            </a:r>
            <a:endParaRPr lang="en-US" dirty="0" smtClean="0"/>
          </a:p>
          <a:p>
            <a:pPr algn="just" rtl="0"/>
            <a:endParaRPr lang="en-US" dirty="0"/>
          </a:p>
          <a:p>
            <a:pPr algn="just" rtl="0"/>
            <a:r>
              <a:rPr lang="en-US" dirty="0" smtClean="0"/>
              <a:t>if </a:t>
            </a:r>
            <a:r>
              <a:rPr lang="en-US" dirty="0"/>
              <a:t>the former suffers </a:t>
            </a:r>
            <a:r>
              <a:rPr lang="en-US" dirty="0" smtClean="0"/>
              <a:t>(sometimes) from </a:t>
            </a:r>
            <a:r>
              <a:rPr lang="en-US" dirty="0"/>
              <a:t>a mental deficiency or weakness or a mental disturbance, the latter enjoys full </a:t>
            </a:r>
            <a:r>
              <a:rPr lang="en-US" b="1" dirty="0"/>
              <a:t>mental strength and even outsmarts others</a:t>
            </a:r>
            <a:r>
              <a:rPr lang="en-US" dirty="0"/>
              <a:t>; </a:t>
            </a:r>
          </a:p>
          <a:p>
            <a:pPr algn="l" rtl="0"/>
            <a:endParaRPr lang="ar-LB" dirty="0"/>
          </a:p>
        </p:txBody>
      </p:sp>
      <p:sp>
        <p:nvSpPr>
          <p:cNvPr id="4" name="Date Placeholder 3"/>
          <p:cNvSpPr>
            <a:spLocks noGrp="1"/>
          </p:cNvSpPr>
          <p:nvPr>
            <p:ph type="dt" sz="half" idx="10"/>
          </p:nvPr>
        </p:nvSpPr>
        <p:spPr/>
        <p:txBody>
          <a:bodyPr/>
          <a:lstStyle/>
          <a:p>
            <a:fld id="{499ECD20-4936-4B63-B490-1D8373C416B6}"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483136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lnSpcReduction="20000"/>
          </a:bodyPr>
          <a:lstStyle/>
          <a:p>
            <a:pPr algn="just" rtl="0"/>
            <a:r>
              <a:rPr lang="en-US" dirty="0"/>
              <a:t>if the former had mental insanity the latter has megalomania. </a:t>
            </a:r>
            <a:endParaRPr lang="en-US" dirty="0" smtClean="0"/>
          </a:p>
          <a:p>
            <a:pPr algn="just" rtl="0"/>
            <a:endParaRPr lang="en-US" dirty="0"/>
          </a:p>
          <a:p>
            <a:pPr algn="just" rtl="0"/>
            <a:r>
              <a:rPr lang="en-US" dirty="0" smtClean="0"/>
              <a:t>There </a:t>
            </a:r>
            <a:r>
              <a:rPr lang="en-US" dirty="0"/>
              <a:t>is worse an external factor than the </a:t>
            </a:r>
            <a:r>
              <a:rPr lang="en-US" b="1" dirty="0"/>
              <a:t>unemployment of the poor </a:t>
            </a:r>
            <a:r>
              <a:rPr lang="en-US" dirty="0"/>
              <a:t>for committing crimes; </a:t>
            </a:r>
            <a:endParaRPr lang="en-US" dirty="0" smtClean="0"/>
          </a:p>
          <a:p>
            <a:pPr algn="just" rtl="0"/>
            <a:endParaRPr lang="en-US" dirty="0" smtClean="0"/>
          </a:p>
          <a:p>
            <a:pPr algn="just" rtl="0"/>
            <a:r>
              <a:rPr lang="en-US" dirty="0" smtClean="0"/>
              <a:t>it </a:t>
            </a:r>
            <a:r>
              <a:rPr lang="en-US" dirty="0"/>
              <a:t>is the </a:t>
            </a:r>
            <a:r>
              <a:rPr lang="en-US" b="1" dirty="0"/>
              <a:t>unemployment of the rich </a:t>
            </a:r>
            <a:r>
              <a:rPr lang="en-US" dirty="0"/>
              <a:t>which pushes them to finance wrongful activities and with fraudulent </a:t>
            </a:r>
            <a:r>
              <a:rPr lang="en-US" dirty="0" smtClean="0"/>
              <a:t>means (trafficking of drugs…).     </a:t>
            </a:r>
            <a:endParaRPr lang="en-US" dirty="0"/>
          </a:p>
          <a:p>
            <a:pPr algn="l" rtl="0"/>
            <a:endParaRPr lang="ar-LB" dirty="0"/>
          </a:p>
        </p:txBody>
      </p:sp>
      <p:sp>
        <p:nvSpPr>
          <p:cNvPr id="4" name="Date Placeholder 3"/>
          <p:cNvSpPr>
            <a:spLocks noGrp="1"/>
          </p:cNvSpPr>
          <p:nvPr>
            <p:ph type="dt" sz="half" idx="10"/>
          </p:nvPr>
        </p:nvSpPr>
        <p:spPr/>
        <p:txBody>
          <a:bodyPr/>
          <a:lstStyle/>
          <a:p>
            <a:fld id="{A37123BA-D186-4A50-8B92-0C93A0D1A148}"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521813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b="1" u="sng" dirty="0" err="1" smtClean="0"/>
              <a:t>Victimology</a:t>
            </a:r>
            <a:r>
              <a:rPr lang="en-US" b="1" u="sng" dirty="0" smtClean="0"/>
              <a:t> and cyber-crimes</a:t>
            </a:r>
            <a:endParaRPr lang="ar-LB" dirty="0"/>
          </a:p>
        </p:txBody>
      </p:sp>
      <p:sp>
        <p:nvSpPr>
          <p:cNvPr id="3" name="Content Placeholder 2"/>
          <p:cNvSpPr>
            <a:spLocks noGrp="1"/>
          </p:cNvSpPr>
          <p:nvPr>
            <p:ph idx="1"/>
          </p:nvPr>
        </p:nvSpPr>
        <p:spPr/>
        <p:txBody>
          <a:bodyPr>
            <a:normAutofit fontScale="85000" lnSpcReduction="20000"/>
          </a:bodyPr>
          <a:lstStyle/>
          <a:p>
            <a:pPr algn="just" rtl="0"/>
            <a:r>
              <a:rPr lang="en-US" dirty="0" smtClean="0"/>
              <a:t>The </a:t>
            </a:r>
            <a:r>
              <a:rPr lang="en-US" dirty="0"/>
              <a:t>victim is no longer an individual, there are rather </a:t>
            </a:r>
            <a:r>
              <a:rPr lang="en-US" b="1" dirty="0"/>
              <a:t>victims of multiple qualities and numbers</a:t>
            </a:r>
            <a:r>
              <a:rPr lang="en-US" dirty="0"/>
              <a:t>: </a:t>
            </a:r>
            <a:endParaRPr lang="en-US" dirty="0" smtClean="0"/>
          </a:p>
          <a:p>
            <a:pPr algn="just" rtl="0"/>
            <a:r>
              <a:rPr lang="en-US" dirty="0" smtClean="0"/>
              <a:t>man </a:t>
            </a:r>
            <a:r>
              <a:rPr lang="en-US" dirty="0"/>
              <a:t>and human rights, </a:t>
            </a:r>
            <a:endParaRPr lang="en-US" dirty="0" smtClean="0"/>
          </a:p>
          <a:p>
            <a:pPr algn="just" rtl="0"/>
            <a:r>
              <a:rPr lang="en-US" dirty="0" smtClean="0"/>
              <a:t>public </a:t>
            </a:r>
            <a:r>
              <a:rPr lang="en-US" dirty="0"/>
              <a:t>ethics and their criteria, </a:t>
            </a:r>
            <a:endParaRPr lang="en-US" dirty="0" smtClean="0"/>
          </a:p>
          <a:p>
            <a:pPr algn="just" rtl="0"/>
            <a:r>
              <a:rPr lang="en-US" dirty="0" smtClean="0"/>
              <a:t>the </a:t>
            </a:r>
            <a:r>
              <a:rPr lang="en-US" dirty="0"/>
              <a:t>State and its national sovereignty, </a:t>
            </a:r>
            <a:endParaRPr lang="en-US" dirty="0" smtClean="0"/>
          </a:p>
          <a:p>
            <a:pPr algn="just" rtl="0"/>
            <a:r>
              <a:rPr lang="en-US" dirty="0" smtClean="0"/>
              <a:t>the </a:t>
            </a:r>
            <a:r>
              <a:rPr lang="en-US" dirty="0"/>
              <a:t>local laws and their principles, </a:t>
            </a:r>
            <a:endParaRPr lang="en-US" dirty="0" smtClean="0"/>
          </a:p>
          <a:p>
            <a:pPr algn="just" rtl="0"/>
            <a:r>
              <a:rPr lang="en-US" dirty="0" smtClean="0"/>
              <a:t>the </a:t>
            </a:r>
            <a:r>
              <a:rPr lang="en-US" dirty="0"/>
              <a:t>developing countries and their socio-economic development, </a:t>
            </a:r>
            <a:endParaRPr lang="en-US" dirty="0" smtClean="0"/>
          </a:p>
          <a:p>
            <a:pPr algn="just" rtl="0"/>
            <a:r>
              <a:rPr lang="en-US" dirty="0" smtClean="0"/>
              <a:t>The stability </a:t>
            </a:r>
            <a:r>
              <a:rPr lang="en-US" dirty="0"/>
              <a:t>of the local and international economic system, civilizations and their values, </a:t>
            </a:r>
            <a:endParaRPr lang="en-US" dirty="0" smtClean="0"/>
          </a:p>
          <a:p>
            <a:pPr algn="just" rtl="0"/>
            <a:r>
              <a:rPr lang="en-US" dirty="0" smtClean="0"/>
              <a:t>the </a:t>
            </a:r>
            <a:r>
              <a:rPr lang="en-US" dirty="0"/>
              <a:t>culture and its components… </a:t>
            </a:r>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699715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200" b="1" u="sng" dirty="0"/>
              <a:t>- Poverty and criminality</a:t>
            </a:r>
            <a:r>
              <a:rPr lang="en-US" sz="3200" b="1" dirty="0"/>
              <a:t>: </a:t>
            </a:r>
            <a:r>
              <a:rPr lang="en-US" sz="3200" b="1" u="sng" dirty="0"/>
              <a:t>A causal relationship</a:t>
            </a:r>
            <a:r>
              <a:rPr lang="en-US" sz="3200" dirty="0"/>
              <a:t/>
            </a:r>
            <a:br>
              <a:rPr lang="en-US" sz="3200" dirty="0"/>
            </a:br>
            <a:endParaRPr lang="ar-LB" sz="3200" dirty="0"/>
          </a:p>
        </p:txBody>
      </p:sp>
      <p:sp>
        <p:nvSpPr>
          <p:cNvPr id="3" name="Content Placeholder 2"/>
          <p:cNvSpPr>
            <a:spLocks noGrp="1"/>
          </p:cNvSpPr>
          <p:nvPr>
            <p:ph idx="1"/>
          </p:nvPr>
        </p:nvSpPr>
        <p:spPr/>
        <p:txBody>
          <a:bodyPr>
            <a:normAutofit fontScale="77500" lnSpcReduction="20000"/>
          </a:bodyPr>
          <a:lstStyle/>
          <a:p>
            <a:pPr algn="just" rtl="0"/>
            <a:r>
              <a:rPr lang="en-US" dirty="0" smtClean="0"/>
              <a:t>At </a:t>
            </a:r>
            <a:r>
              <a:rPr lang="en-US" dirty="0"/>
              <a:t>the local level, </a:t>
            </a:r>
            <a:r>
              <a:rPr lang="en-US" dirty="0" smtClean="0"/>
              <a:t>a lot of development countries complain about </a:t>
            </a:r>
            <a:r>
              <a:rPr lang="en-US" dirty="0"/>
              <a:t>the fact that the issue of “crime and development” is not being tackled and that the economic situation is not considered as part of the causes of criminal behavior</a:t>
            </a:r>
            <a:r>
              <a:rPr lang="en-US" dirty="0" smtClean="0"/>
              <a:t>.</a:t>
            </a:r>
          </a:p>
          <a:p>
            <a:pPr algn="just" rtl="0"/>
            <a:r>
              <a:rPr lang="en-US" dirty="0" smtClean="0"/>
              <a:t> </a:t>
            </a:r>
            <a:r>
              <a:rPr lang="en-US" b="1" dirty="0"/>
              <a:t>The relation is clear between crime and poverty</a:t>
            </a:r>
            <a:r>
              <a:rPr lang="en-US" dirty="0" smtClean="0"/>
              <a:t>.</a:t>
            </a:r>
          </a:p>
          <a:p>
            <a:pPr algn="just" rtl="0"/>
            <a:r>
              <a:rPr lang="en-US" dirty="0" smtClean="0"/>
              <a:t> </a:t>
            </a:r>
            <a:r>
              <a:rPr lang="en-US" dirty="0"/>
              <a:t>The individual economic situation and the economic society system play an important role in the constitution of </a:t>
            </a:r>
            <a:r>
              <a:rPr lang="en-US" b="1" dirty="0"/>
              <a:t>criminal motives with the person who has the necessary readiness for such criminality</a:t>
            </a:r>
            <a:r>
              <a:rPr lang="en-US" dirty="0"/>
              <a:t>, especially in the absence of a national strategy for an economic development that raises the socio-economic level of the individual and prepares job opportunities as an optimal means for preventing </a:t>
            </a:r>
            <a:r>
              <a:rPr lang="en-US" dirty="0" smtClean="0"/>
              <a:t>crimes… </a:t>
            </a:r>
            <a:endParaRPr lang="en-US" dirty="0"/>
          </a:p>
          <a:p>
            <a:pPr algn="l" rtl="0"/>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424108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eaLnBrk="1" hangingPunct="1"/>
            <a:r>
              <a:rPr lang="ar-SA" sz="3600" b="1" dirty="0" smtClean="0"/>
              <a:t>ومن صفات الجريمة الإلكترونية :</a:t>
            </a:r>
          </a:p>
        </p:txBody>
      </p:sp>
      <p:pic>
        <p:nvPicPr>
          <p:cNvPr id="4" name="Picture 2"/>
          <p:cNvPicPr>
            <a:picLocks noGrp="1" noChangeAspect="1" noChangeArrowheads="1"/>
          </p:cNvPicPr>
          <p:nvPr>
            <p:ph idx="1"/>
          </p:nvPr>
        </p:nvPicPr>
        <p:blipFill>
          <a:blip r:embed="rId2" cstate="print">
            <a:lum bright="43000" contrast="-56000"/>
          </a:blip>
          <a:srcRect/>
          <a:stretch>
            <a:fillRect/>
          </a:stretch>
        </p:blipFill>
        <p:spPr>
          <a:xfrm>
            <a:off x="-612263" y="-228600"/>
            <a:ext cx="9756263" cy="7086600"/>
          </a:xfrm>
          <a:noFill/>
        </p:spPr>
      </p:pic>
      <p:sp>
        <p:nvSpPr>
          <p:cNvPr id="5" name="TextBox 4"/>
          <p:cNvSpPr txBox="1"/>
          <p:nvPr/>
        </p:nvSpPr>
        <p:spPr>
          <a:xfrm>
            <a:off x="1143000" y="1600200"/>
            <a:ext cx="6705600" cy="461665"/>
          </a:xfrm>
          <a:prstGeom prst="rect">
            <a:avLst/>
          </a:prstGeom>
          <a:noFill/>
        </p:spPr>
        <p:txBody>
          <a:bodyPr wrap="square" rtlCol="0">
            <a:spAutoFit/>
          </a:bodyPr>
          <a:lstStyle/>
          <a:p>
            <a:endParaRPr lang="en-US" sz="2400" b="1" dirty="0"/>
          </a:p>
        </p:txBody>
      </p:sp>
    </p:spTree>
    <p:extLst>
      <p:ext uri="{BB962C8B-B14F-4D97-AF65-F5344CB8AC3E}">
        <p14:creationId xmlns:p14="http://schemas.microsoft.com/office/powerpoint/2010/main" val="27694024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a:bodyPr>
          <a:lstStyle/>
          <a:p>
            <a:pPr algn="just" rtl="0"/>
            <a:r>
              <a:rPr lang="en-US" dirty="0"/>
              <a:t>Analysis shows the </a:t>
            </a:r>
            <a:r>
              <a:rPr lang="en-US" b="1" dirty="0"/>
              <a:t>relationship between the quality of criminality and its prevalence on one hand and development on the other hand</a:t>
            </a:r>
            <a:r>
              <a:rPr lang="en-US" dirty="0"/>
              <a:t>. </a:t>
            </a:r>
            <a:endParaRPr lang="en-US" dirty="0" smtClean="0"/>
          </a:p>
          <a:p>
            <a:pPr algn="just" rtl="0"/>
            <a:r>
              <a:rPr lang="en-US" dirty="0" smtClean="0"/>
              <a:t>Remote </a:t>
            </a:r>
            <a:r>
              <a:rPr lang="en-US" dirty="0"/>
              <a:t>marginalized areas in Lebanon are more exposed to criminality especially corruption, trafficking in human beings, drug use and dealing, smuggling of migrants, execution of crimes on the field, joining gangs… </a:t>
            </a:r>
          </a:p>
          <a:p>
            <a:pPr algn="l" rtl="0"/>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694551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77500" lnSpcReduction="20000"/>
          </a:bodyPr>
          <a:lstStyle/>
          <a:p>
            <a:pPr algn="just" rtl="0"/>
            <a:r>
              <a:rPr lang="en-US" dirty="0"/>
              <a:t>Poverty is not </a:t>
            </a:r>
            <a:r>
              <a:rPr lang="en-US" dirty="0" smtClean="0"/>
              <a:t>more </a:t>
            </a:r>
            <a:r>
              <a:rPr lang="en-US" dirty="0"/>
              <a:t>absence of income in those areas, it is a matter of absence of education too, of the possibility of political participation, decent work, security, lack of sufficient resources and inequality in development. </a:t>
            </a:r>
          </a:p>
          <a:p>
            <a:pPr algn="just" rtl="0"/>
            <a:r>
              <a:rPr lang="en-US" dirty="0"/>
              <a:t>The main reason mentioned for this misery is ignorance, lack of awareness about individual and human rights and sometimes the indifference of states or leaders to the development of their populations. Which supposes that there is a need for the Lebanese citizen to be taken care of as a human being, including his education, liberation, promotion of his real humanity while he ceases committing non permitted or illegal acts </a:t>
            </a:r>
            <a:r>
              <a:rPr lang="en-US" b="1" dirty="0"/>
              <a:t>to prevent the occurrence of crimes</a:t>
            </a:r>
            <a:r>
              <a:rPr lang="en-US" dirty="0"/>
              <a:t> or reduce the chances of their occurrence… through the following strategies?   </a:t>
            </a:r>
          </a:p>
          <a:p>
            <a:pPr algn="l" rtl="0"/>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355738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algn="just" rtl="0"/>
            <a:r>
              <a:rPr lang="en-US" dirty="0"/>
              <a:t>Such factors are the cause of misery of societies and corruption of governments as mentioned by the preamble of the Declaration of the Rights of Man and of the Citizen since 1789: “…</a:t>
            </a:r>
            <a:r>
              <a:rPr lang="en-US" b="1" dirty="0"/>
              <a:t>believing that the ignorance, neglect or contempt of the rights of man are the sole cause of public calamities and of the corruption of governments</a:t>
            </a:r>
            <a:r>
              <a:rPr lang="en-US" dirty="0"/>
              <a:t>…”</a:t>
            </a:r>
          </a:p>
          <a:p>
            <a:pPr algn="l" rtl="0"/>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147488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Preventive strategies</a:t>
            </a:r>
            <a:endParaRPr lang="ar-LB" dirty="0"/>
          </a:p>
        </p:txBody>
      </p:sp>
      <p:sp>
        <p:nvSpPr>
          <p:cNvPr id="3" name="Content Placeholder 2"/>
          <p:cNvSpPr>
            <a:spLocks noGrp="1"/>
          </p:cNvSpPr>
          <p:nvPr>
            <p:ph idx="1"/>
          </p:nvPr>
        </p:nvSpPr>
        <p:spPr/>
        <p:txBody>
          <a:bodyPr>
            <a:normAutofit/>
          </a:bodyPr>
          <a:lstStyle/>
          <a:p>
            <a:pPr algn="just" rtl="0"/>
            <a:r>
              <a:rPr lang="en-US" dirty="0" smtClean="0"/>
              <a:t>We </a:t>
            </a:r>
            <a:r>
              <a:rPr lang="en-US" dirty="0"/>
              <a:t>can conclude from what preceded that there is an urgent need for following some </a:t>
            </a:r>
            <a:r>
              <a:rPr lang="en-US" b="1" dirty="0"/>
              <a:t>preventive strategies</a:t>
            </a:r>
            <a:r>
              <a:rPr lang="en-US" dirty="0"/>
              <a:t> in parallel with the drafting of laws to criminalize these activities, by excluding the bases for such crimes, i.e. </a:t>
            </a:r>
            <a:r>
              <a:rPr lang="en-US" b="1" dirty="0"/>
              <a:t>an economic, social, cultural and intellectual integrated </a:t>
            </a:r>
            <a:r>
              <a:rPr lang="en-US" b="1" dirty="0" smtClean="0"/>
              <a:t>development.</a:t>
            </a:r>
            <a:endParaRPr lang="ar-LB" b="1"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122111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Pursuit and investigation:</a:t>
            </a:r>
            <a:endParaRPr lang="ar-LB" dirty="0"/>
          </a:p>
        </p:txBody>
      </p:sp>
      <p:sp>
        <p:nvSpPr>
          <p:cNvPr id="3" name="Content Placeholder 2"/>
          <p:cNvSpPr>
            <a:spLocks noGrp="1"/>
          </p:cNvSpPr>
          <p:nvPr>
            <p:ph idx="1"/>
          </p:nvPr>
        </p:nvSpPr>
        <p:spPr/>
        <p:txBody>
          <a:bodyPr>
            <a:normAutofit/>
          </a:bodyPr>
          <a:lstStyle/>
          <a:p>
            <a:pPr lvl="0" algn="just" rtl="0"/>
            <a:r>
              <a:rPr lang="en-US" b="1" dirty="0"/>
              <a:t>In terms of pursuit and investigation, </a:t>
            </a:r>
            <a:r>
              <a:rPr lang="en-US" dirty="0"/>
              <a:t>there is a weakness and a lack of independence of the law enforcement agencies, especially that </a:t>
            </a:r>
            <a:r>
              <a:rPr lang="en-US" b="1" dirty="0"/>
              <a:t>the criminal investigation powers in Lebanon and in all other development countries are limited, and many of these countries have outdated laws, or have no such laws at all, or suffer from corruption</a:t>
            </a:r>
            <a:r>
              <a:rPr lang="en-US" dirty="0"/>
              <a:t>. </a:t>
            </a:r>
          </a:p>
          <a:p>
            <a:pPr algn="just" rtl="0"/>
            <a:endParaRPr lang="ar-LB" dirty="0"/>
          </a:p>
        </p:txBody>
      </p:sp>
      <p:sp>
        <p:nvSpPr>
          <p:cNvPr id="4" name="Date Placeholder 3"/>
          <p:cNvSpPr>
            <a:spLocks noGrp="1"/>
          </p:cNvSpPr>
          <p:nvPr>
            <p:ph type="dt" sz="half" idx="10"/>
          </p:nvPr>
        </p:nvSpPr>
        <p:spPr/>
        <p:txBody>
          <a:bodyPr/>
          <a:lstStyle/>
          <a:p>
            <a:fld id="{6C302447-0584-4312-A150-4979B41C241C}"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319322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a:bodyPr>
          <a:lstStyle/>
          <a:p>
            <a:pPr lvl="0" algn="just" rtl="0"/>
            <a:r>
              <a:rPr lang="en-US" dirty="0"/>
              <a:t>In addition </a:t>
            </a:r>
            <a:r>
              <a:rPr lang="en-US" b="1" dirty="0"/>
              <a:t>to that, the members of the criminal groups outsmart sometimes the police officers</a:t>
            </a:r>
            <a:r>
              <a:rPr lang="en-US" dirty="0"/>
              <a:t>. </a:t>
            </a:r>
            <a:endParaRPr lang="en-US" dirty="0" smtClean="0"/>
          </a:p>
          <a:p>
            <a:pPr lvl="0" algn="just" rtl="0"/>
            <a:r>
              <a:rPr lang="en-US" b="1" dirty="0" smtClean="0"/>
              <a:t>They </a:t>
            </a:r>
            <a:r>
              <a:rPr lang="en-US" b="1" dirty="0"/>
              <a:t>also have better means, technical equipment and sources of information</a:t>
            </a:r>
            <a:r>
              <a:rPr lang="en-US" dirty="0"/>
              <a:t>. </a:t>
            </a:r>
            <a:endParaRPr lang="en-US" dirty="0" smtClean="0"/>
          </a:p>
          <a:p>
            <a:pPr lvl="0" algn="just" rtl="0"/>
            <a:r>
              <a:rPr lang="en-US" dirty="0" smtClean="0"/>
              <a:t>They </a:t>
            </a:r>
            <a:r>
              <a:rPr lang="en-US" dirty="0"/>
              <a:t>even constitute a </a:t>
            </a:r>
            <a:r>
              <a:rPr lang="en-US" b="1" dirty="0"/>
              <a:t>big economic power with which they can have a financial control over the economies and policies of the states and even their legal systems and public safety</a:t>
            </a:r>
            <a:r>
              <a:rPr lang="en-US" dirty="0"/>
              <a:t>. </a:t>
            </a:r>
          </a:p>
          <a:p>
            <a:pPr algn="l" rtl="0"/>
            <a:endParaRPr lang="ar-LB" dirty="0"/>
          </a:p>
        </p:txBody>
      </p:sp>
      <p:sp>
        <p:nvSpPr>
          <p:cNvPr id="4" name="Date Placeholder 3"/>
          <p:cNvSpPr>
            <a:spLocks noGrp="1"/>
          </p:cNvSpPr>
          <p:nvPr>
            <p:ph type="dt" sz="half" idx="10"/>
          </p:nvPr>
        </p:nvSpPr>
        <p:spPr/>
        <p:txBody>
          <a:bodyPr/>
          <a:lstStyle/>
          <a:p>
            <a:fld id="{F29764F3-C806-4AC9-8B99-71FA75070706}"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588542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lvl="0" algn="just" rtl="0"/>
            <a:r>
              <a:rPr lang="en-US" b="1" dirty="0"/>
              <a:t>In terms of international cooperation</a:t>
            </a:r>
            <a:r>
              <a:rPr lang="en-US" dirty="0"/>
              <a:t>, the main obstacle lies in the absence of rapid and efficient practices for mutual extradition of criminals in many countries and the use by some criminals of some foreign countries as safe havens and places for hiding. </a:t>
            </a:r>
          </a:p>
          <a:p>
            <a:pPr algn="l" rtl="0"/>
            <a:endParaRPr lang="ar-LB" dirty="0"/>
          </a:p>
        </p:txBody>
      </p:sp>
      <p:sp>
        <p:nvSpPr>
          <p:cNvPr id="4" name="Date Placeholder 3"/>
          <p:cNvSpPr>
            <a:spLocks noGrp="1"/>
          </p:cNvSpPr>
          <p:nvPr>
            <p:ph type="dt" sz="half" idx="10"/>
          </p:nvPr>
        </p:nvSpPr>
        <p:spPr/>
        <p:txBody>
          <a:bodyPr/>
          <a:lstStyle/>
          <a:p>
            <a:fld id="{08A44BD1-985C-4359-A954-1710E5E0D61B}"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504157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algn="just" rtl="0"/>
            <a:r>
              <a:rPr lang="en-US" dirty="0"/>
              <a:t>Consequently, in recognition of the need and advantages of having international cooperation and of the necessity to protect the citizens and their fundamental rights, and in view of helping put an end to, prevent and fight cross-border crimes efficiently</a:t>
            </a:r>
            <a:endParaRPr lang="ar-LB" dirty="0"/>
          </a:p>
        </p:txBody>
      </p:sp>
      <p:sp>
        <p:nvSpPr>
          <p:cNvPr id="4" name="Date Placeholder 3"/>
          <p:cNvSpPr>
            <a:spLocks noGrp="1"/>
          </p:cNvSpPr>
          <p:nvPr>
            <p:ph type="dt" sz="half" idx="10"/>
          </p:nvPr>
        </p:nvSpPr>
        <p:spPr/>
        <p:txBody>
          <a:bodyPr/>
          <a:lstStyle/>
          <a:p>
            <a:fld id="{99BF96A2-B5EB-4DFE-855E-AF052A6C56FC}"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744574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marL="342900" lvl="1" indent="-342900" algn="just" rtl="0">
              <a:buFont typeface="Arial" pitchFamily="34" charset="0"/>
              <a:buChar char="•"/>
            </a:pPr>
            <a:r>
              <a:rPr lang="en-US" dirty="0"/>
              <a:t>Lebanon has ratified the </a:t>
            </a:r>
            <a:r>
              <a:rPr lang="en-US" dirty="0" smtClean="0"/>
              <a:t>UN Palermo </a:t>
            </a:r>
            <a:r>
              <a:rPr lang="en-US" dirty="0"/>
              <a:t>Convention (Law No 680 of the 24/08/2005) after having signed it on the 18</a:t>
            </a:r>
            <a:r>
              <a:rPr lang="en-US" baseline="30000" dirty="0"/>
              <a:t>th</a:t>
            </a:r>
            <a:r>
              <a:rPr lang="en-US" dirty="0"/>
              <a:t> of December 2001. </a:t>
            </a:r>
            <a:endParaRPr lang="en-US" dirty="0" smtClean="0"/>
          </a:p>
          <a:p>
            <a:pPr marL="342900" lvl="1" indent="-342900" algn="just" rtl="0">
              <a:buFont typeface="Arial" pitchFamily="34" charset="0"/>
              <a:buChar char="•"/>
            </a:pPr>
            <a:endParaRPr lang="en-US" dirty="0" smtClean="0"/>
          </a:p>
          <a:p>
            <a:pPr marL="342900" lvl="1" indent="-342900" algn="just" rtl="0">
              <a:buFont typeface="Arial" pitchFamily="34" charset="0"/>
              <a:buChar char="•"/>
            </a:pPr>
            <a:r>
              <a:rPr lang="en-US" b="1" dirty="0" smtClean="0"/>
              <a:t>But </a:t>
            </a:r>
            <a:r>
              <a:rPr lang="en-US" b="1" dirty="0"/>
              <a:t>practically, the Lebanese legislator must take all legislative, objective, procedural and administrative measures necessary for good implementation of this convention due to the effective clauses it contains in terms of incrimination and prevention</a:t>
            </a:r>
            <a:r>
              <a:rPr lang="en-US" dirty="0"/>
              <a:t>. </a:t>
            </a:r>
            <a:endParaRPr lang="en-US" sz="2400" dirty="0"/>
          </a:p>
          <a:p>
            <a:pPr algn="l" rtl="0"/>
            <a:endParaRPr lang="ar-LB" dirty="0"/>
          </a:p>
        </p:txBody>
      </p:sp>
      <p:sp>
        <p:nvSpPr>
          <p:cNvPr id="4" name="Date Placeholder 3"/>
          <p:cNvSpPr>
            <a:spLocks noGrp="1"/>
          </p:cNvSpPr>
          <p:nvPr>
            <p:ph type="dt" sz="half" idx="10"/>
          </p:nvPr>
        </p:nvSpPr>
        <p:spPr/>
        <p:txBody>
          <a:bodyPr/>
          <a:lstStyle/>
          <a:p>
            <a:fld id="{923A9126-C480-4475-9389-0E01FC776050}"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777675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600" b="1" dirty="0" smtClean="0"/>
              <a:t>Cyber-crime and cyber-terrorist:</a:t>
            </a:r>
            <a:endParaRPr lang="ar-LB" sz="3600" b="1" dirty="0"/>
          </a:p>
        </p:txBody>
      </p:sp>
      <p:sp>
        <p:nvSpPr>
          <p:cNvPr id="3" name="Content Placeholder 2"/>
          <p:cNvSpPr>
            <a:spLocks noGrp="1"/>
          </p:cNvSpPr>
          <p:nvPr>
            <p:ph idx="1"/>
          </p:nvPr>
        </p:nvSpPr>
        <p:spPr/>
        <p:txBody>
          <a:bodyPr/>
          <a:lstStyle/>
          <a:p>
            <a:pPr algn="just" rtl="0"/>
            <a:r>
              <a:rPr lang="en-US" dirty="0"/>
              <a:t>It was noted that terrorist organizations and organized criminal groups used rapidly evolving </a:t>
            </a:r>
            <a:r>
              <a:rPr lang="en-US" b="1" dirty="0"/>
              <a:t>technologies to facilitate their criminal activities</a:t>
            </a:r>
            <a:r>
              <a:rPr lang="en-US" dirty="0"/>
              <a:t>. </a:t>
            </a:r>
          </a:p>
          <a:p>
            <a:pPr algn="just" rtl="0"/>
            <a:r>
              <a:rPr lang="en-US" dirty="0"/>
              <a:t>Therefore the </a:t>
            </a:r>
            <a:r>
              <a:rPr lang="en-US" b="1" dirty="0"/>
              <a:t>cybercrime</a:t>
            </a:r>
            <a:r>
              <a:rPr lang="en-US" dirty="0"/>
              <a:t> threatened </a:t>
            </a:r>
            <a:r>
              <a:rPr lang="en-US" dirty="0" smtClean="0"/>
              <a:t>security situation, economies</a:t>
            </a:r>
            <a:r>
              <a:rPr lang="en-US" dirty="0"/>
              <a:t>, critical infrastructure, the credibility of institutions and social and cultural well-being.</a:t>
            </a:r>
          </a:p>
          <a:p>
            <a:pPr algn="l" rtl="0"/>
            <a:endParaRPr lang="ar-LB" dirty="0"/>
          </a:p>
        </p:txBody>
      </p:sp>
      <p:sp>
        <p:nvSpPr>
          <p:cNvPr id="4" name="Date Placeholder 3"/>
          <p:cNvSpPr>
            <a:spLocks noGrp="1"/>
          </p:cNvSpPr>
          <p:nvPr>
            <p:ph type="dt" sz="half" idx="10"/>
          </p:nvPr>
        </p:nvSpPr>
        <p:spPr/>
        <p:txBody>
          <a:bodyPr/>
          <a:lstStyle/>
          <a:p>
            <a:fld id="{9E6A8017-25FD-44AC-B7E0-2F5B105B7A5F}"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05442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INTRODUCTION</a:t>
            </a:r>
            <a:endParaRPr lang="ar-LB" dirty="0"/>
          </a:p>
        </p:txBody>
      </p:sp>
      <p:sp>
        <p:nvSpPr>
          <p:cNvPr id="3" name="Content Placeholder 2"/>
          <p:cNvSpPr>
            <a:spLocks noGrp="1"/>
          </p:cNvSpPr>
          <p:nvPr>
            <p:ph idx="1"/>
          </p:nvPr>
        </p:nvSpPr>
        <p:spPr/>
        <p:txBody>
          <a:bodyPr>
            <a:normAutofit fontScale="85000" lnSpcReduction="10000"/>
          </a:bodyPr>
          <a:lstStyle/>
          <a:p>
            <a:pPr algn="just" rtl="0"/>
            <a:endParaRPr lang="en-US" dirty="0"/>
          </a:p>
          <a:p>
            <a:pPr algn="just" rtl="0"/>
            <a:r>
              <a:rPr lang="en-US" dirty="0"/>
              <a:t> </a:t>
            </a:r>
            <a:r>
              <a:rPr lang="en-US" dirty="0" smtClean="0"/>
              <a:t>To </a:t>
            </a:r>
            <a:r>
              <a:rPr lang="en-US" dirty="0"/>
              <a:t>decide to undertake an academic study on the current field situation of the Cyber-crimes in Lebanon is a very difficult task for many reasons, objective, procedural, operational and conceptual. </a:t>
            </a:r>
            <a:endParaRPr lang="en-US" dirty="0" smtClean="0"/>
          </a:p>
          <a:p>
            <a:pPr algn="just" rtl="0"/>
            <a:r>
              <a:rPr lang="en-US" dirty="0" smtClean="0"/>
              <a:t>But </a:t>
            </a:r>
            <a:r>
              <a:rPr lang="en-US" dirty="0"/>
              <a:t>to decide to set proposals to be adopted at the local level in order to prevent long-term risks from becoming imminent ones and for the imminent risks not to become a threat </a:t>
            </a:r>
            <a:r>
              <a:rPr lang="en-US" dirty="0" smtClean="0"/>
              <a:t>to  </a:t>
            </a:r>
            <a:r>
              <a:rPr lang="en-US" dirty="0">
                <a:solidFill>
                  <a:srgbClr val="FF0000"/>
                </a:solidFill>
              </a:rPr>
              <a:t>public order and public safety is something worthy of serious </a:t>
            </a:r>
            <a:r>
              <a:rPr lang="en-US" dirty="0"/>
              <a:t>consideration.</a:t>
            </a:r>
          </a:p>
          <a:p>
            <a:pPr algn="l" rtl="0"/>
            <a:endParaRPr lang="ar-LB" dirty="0"/>
          </a:p>
        </p:txBody>
      </p:sp>
      <p:sp>
        <p:nvSpPr>
          <p:cNvPr id="4" name="Date Placeholder 3"/>
          <p:cNvSpPr>
            <a:spLocks noGrp="1"/>
          </p:cNvSpPr>
          <p:nvPr>
            <p:ph type="dt" sz="half" idx="10"/>
          </p:nvPr>
        </p:nvSpPr>
        <p:spPr/>
        <p:txBody>
          <a:bodyPr/>
          <a:lstStyle/>
          <a:p>
            <a:fld id="{39E710CB-2A03-4BD0-8D96-68301FB2B73F}"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028362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
            </a:r>
            <a:br>
              <a:rPr lang="en-US" sz="3200" dirty="0" smtClean="0"/>
            </a:br>
            <a:endParaRPr lang="ar-LB" sz="3200" dirty="0"/>
          </a:p>
        </p:txBody>
      </p:sp>
      <p:sp>
        <p:nvSpPr>
          <p:cNvPr id="3" name="Content Placeholder 2"/>
          <p:cNvSpPr>
            <a:spLocks noGrp="1"/>
          </p:cNvSpPr>
          <p:nvPr>
            <p:ph idx="1"/>
          </p:nvPr>
        </p:nvSpPr>
        <p:spPr/>
        <p:txBody>
          <a:bodyPr>
            <a:normAutofit/>
          </a:bodyPr>
          <a:lstStyle/>
          <a:p>
            <a:pPr algn="just" rtl="0"/>
            <a:r>
              <a:rPr lang="en-US" b="1" dirty="0" smtClean="0"/>
              <a:t>First</a:t>
            </a:r>
            <a:r>
              <a:rPr lang="en-US" b="1" dirty="0"/>
              <a:t>, we should not mix between criminal organizations and terrorist organizations</a:t>
            </a:r>
            <a:r>
              <a:rPr lang="en-US" dirty="0"/>
              <a:t>. Definitions can be confusing and standards and limits can be varied, but there are still some divergences between “the organized crime world” and “the world of terrorism”, mainly the fact that </a:t>
            </a:r>
            <a:r>
              <a:rPr lang="en-US" b="1" dirty="0"/>
              <a:t>there is no common philosophy and there are no common goals or </a:t>
            </a:r>
            <a:r>
              <a:rPr lang="en-US" b="1" dirty="0" smtClean="0"/>
              <a:t>means…</a:t>
            </a:r>
            <a:endParaRPr lang="ar-LB" dirty="0"/>
          </a:p>
        </p:txBody>
      </p:sp>
      <p:sp>
        <p:nvSpPr>
          <p:cNvPr id="4" name="Date Placeholder 3"/>
          <p:cNvSpPr>
            <a:spLocks noGrp="1"/>
          </p:cNvSpPr>
          <p:nvPr>
            <p:ph type="dt" sz="half" idx="10"/>
          </p:nvPr>
        </p:nvSpPr>
        <p:spPr/>
        <p:txBody>
          <a:bodyPr/>
          <a:lstStyle/>
          <a:p>
            <a:fld id="{C5675E28-F7E3-48E4-899C-DDBD30998F7E}"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4169061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lnSpcReduction="10000"/>
          </a:bodyPr>
          <a:lstStyle/>
          <a:p>
            <a:pPr algn="just" rtl="0"/>
            <a:r>
              <a:rPr lang="en-US" dirty="0"/>
              <a:t>Practically, </a:t>
            </a:r>
            <a:r>
              <a:rPr lang="en-US" b="1" dirty="0"/>
              <a:t>fighting terror crimes is one of the main challenges facing societies and states in our time. </a:t>
            </a:r>
            <a:endParaRPr lang="en-US" b="1" dirty="0" smtClean="0"/>
          </a:p>
          <a:p>
            <a:pPr algn="just" rtl="0"/>
            <a:r>
              <a:rPr lang="en-US" dirty="0" smtClean="0"/>
              <a:t>Certainly</a:t>
            </a:r>
            <a:r>
              <a:rPr lang="en-US" dirty="0"/>
              <a:t>, Lebanon suffers from terrorist acts aiming at undermining security, peace and stability, however, the security agencies have succeeded in fighting a big number of extremist terrorist organizations and groups and in disclosing some of their members.   </a:t>
            </a:r>
          </a:p>
          <a:p>
            <a:pPr algn="l" rtl="0"/>
            <a:endParaRPr lang="ar-LB" dirty="0"/>
          </a:p>
        </p:txBody>
      </p:sp>
      <p:sp>
        <p:nvSpPr>
          <p:cNvPr id="4" name="Date Placeholder 3"/>
          <p:cNvSpPr>
            <a:spLocks noGrp="1"/>
          </p:cNvSpPr>
          <p:nvPr>
            <p:ph type="dt" sz="half" idx="10"/>
          </p:nvPr>
        </p:nvSpPr>
        <p:spPr/>
        <p:txBody>
          <a:bodyPr/>
          <a:lstStyle/>
          <a:p>
            <a:fld id="{90E77376-281D-4F23-8C33-14FF295BD235}"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600842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smtClean="0"/>
              <a:t>Cyber-crime </a:t>
            </a:r>
            <a:r>
              <a:rPr lang="en-US" sz="3000" b="1" dirty="0"/>
              <a:t>Distorting </a:t>
            </a:r>
            <a:r>
              <a:rPr lang="en-US" sz="3000" b="1" dirty="0" smtClean="0"/>
              <a:t>the </a:t>
            </a:r>
            <a:r>
              <a:rPr lang="en-US" sz="3000" b="1" dirty="0"/>
              <a:t>mission of the media</a:t>
            </a:r>
            <a:endParaRPr lang="ar-LB" sz="3000" dirty="0"/>
          </a:p>
        </p:txBody>
      </p:sp>
      <p:sp>
        <p:nvSpPr>
          <p:cNvPr id="3" name="Content Placeholder 2"/>
          <p:cNvSpPr>
            <a:spLocks noGrp="1"/>
          </p:cNvSpPr>
          <p:nvPr>
            <p:ph idx="1"/>
          </p:nvPr>
        </p:nvSpPr>
        <p:spPr/>
        <p:txBody>
          <a:bodyPr/>
          <a:lstStyle/>
          <a:p>
            <a:pPr algn="just" rtl="0"/>
            <a:r>
              <a:rPr lang="en-US" b="1" dirty="0"/>
              <a:t>Distorting the image of culture and the mission of the media: </a:t>
            </a:r>
            <a:endParaRPr lang="en-US" b="1" dirty="0" smtClean="0"/>
          </a:p>
          <a:p>
            <a:pPr algn="just" rtl="0"/>
            <a:r>
              <a:rPr lang="en-US" dirty="0" smtClean="0"/>
              <a:t>corrupting </a:t>
            </a:r>
            <a:r>
              <a:rPr lang="en-US" dirty="0"/>
              <a:t>the culture of publicity and exploiting the human being, especially the woman in producing misguiding principles and distorting man’s educational </a:t>
            </a:r>
            <a:r>
              <a:rPr lang="en-US" dirty="0" smtClean="0"/>
              <a:t>role</a:t>
            </a:r>
            <a:endParaRPr lang="ar-LB" dirty="0"/>
          </a:p>
        </p:txBody>
      </p:sp>
      <p:sp>
        <p:nvSpPr>
          <p:cNvPr id="4" name="Date Placeholder 3"/>
          <p:cNvSpPr>
            <a:spLocks noGrp="1"/>
          </p:cNvSpPr>
          <p:nvPr>
            <p:ph type="dt" sz="half" idx="10"/>
          </p:nvPr>
        </p:nvSpPr>
        <p:spPr/>
        <p:txBody>
          <a:bodyPr/>
          <a:lstStyle/>
          <a:p>
            <a:fld id="{FF2E906F-F4AC-4A4D-B000-BAB63E7E444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069133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0"/>
            <a:r>
              <a:rPr lang="en-US" sz="4000" b="1" u="sng" dirty="0" smtClean="0"/>
              <a:t>CONCLUSION &amp; Suggestions:</a:t>
            </a:r>
            <a:endParaRPr lang="ar-LB" sz="4000" dirty="0"/>
          </a:p>
        </p:txBody>
      </p:sp>
      <p:sp>
        <p:nvSpPr>
          <p:cNvPr id="3" name="Content Placeholder 2"/>
          <p:cNvSpPr>
            <a:spLocks noGrp="1"/>
          </p:cNvSpPr>
          <p:nvPr>
            <p:ph idx="1"/>
          </p:nvPr>
        </p:nvSpPr>
        <p:spPr/>
        <p:txBody>
          <a:bodyPr/>
          <a:lstStyle/>
          <a:p>
            <a:pPr rtl="0"/>
            <a:endParaRPr lang="en-US" dirty="0"/>
          </a:p>
          <a:p>
            <a:pPr algn="just" rtl="0"/>
            <a:r>
              <a:rPr lang="en-US" dirty="0" smtClean="0"/>
              <a:t>Since </a:t>
            </a:r>
            <a:r>
              <a:rPr lang="en-US" dirty="0"/>
              <a:t>the police forces are considered as the primary link between individuals and the judiciary, and </a:t>
            </a:r>
            <a:r>
              <a:rPr lang="en-US" b="1" dirty="0"/>
              <a:t>the public force</a:t>
            </a:r>
            <a:r>
              <a:rPr lang="en-US" dirty="0"/>
              <a:t>, to preserve </a:t>
            </a:r>
            <a:r>
              <a:rPr lang="en-US" b="1" dirty="0"/>
              <a:t>human rights, public order, freedom, property, individual safety</a:t>
            </a:r>
            <a:r>
              <a:rPr lang="en-US" dirty="0"/>
              <a:t>, security provision, safety of the country and tranquility. </a:t>
            </a:r>
          </a:p>
          <a:p>
            <a:pPr algn="l" rtl="0"/>
            <a:endParaRPr lang="ar-LB" dirty="0"/>
          </a:p>
        </p:txBody>
      </p:sp>
      <p:sp>
        <p:nvSpPr>
          <p:cNvPr id="4" name="Date Placeholder 3"/>
          <p:cNvSpPr>
            <a:spLocks noGrp="1"/>
          </p:cNvSpPr>
          <p:nvPr>
            <p:ph type="dt" sz="half" idx="10"/>
          </p:nvPr>
        </p:nvSpPr>
        <p:spPr/>
        <p:txBody>
          <a:bodyPr/>
          <a:lstStyle/>
          <a:p>
            <a:fld id="{D0765FED-EEF2-4393-878E-E4C9CD38C36D}"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800505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algn="just" rtl="0"/>
            <a:r>
              <a:rPr lang="en-US" b="1" dirty="0"/>
              <a:t>At the </a:t>
            </a:r>
            <a:r>
              <a:rPr lang="en-US" b="1" dirty="0" smtClean="0"/>
              <a:t>local level</a:t>
            </a:r>
            <a:r>
              <a:rPr lang="en-US" dirty="0"/>
              <a:t>, there is a need for replacing the old criminal system with another one that is based on modern objective and procedural punitive rules, for criminalization, prosecution, investigation and punishment, including: </a:t>
            </a:r>
          </a:p>
          <a:p>
            <a:pPr algn="l" rtl="0"/>
            <a:endParaRPr lang="ar-LB" dirty="0"/>
          </a:p>
        </p:txBody>
      </p:sp>
      <p:sp>
        <p:nvSpPr>
          <p:cNvPr id="4" name="Date Placeholder 3"/>
          <p:cNvSpPr>
            <a:spLocks noGrp="1"/>
          </p:cNvSpPr>
          <p:nvPr>
            <p:ph type="dt" sz="half" idx="10"/>
          </p:nvPr>
        </p:nvSpPr>
        <p:spPr/>
        <p:txBody>
          <a:bodyPr/>
          <a:lstStyle/>
          <a:p>
            <a:fld id="{3F9800E9-239E-47A6-8DE6-66FFB43FB670}"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725319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lnSpcReduction="10000"/>
          </a:bodyPr>
          <a:lstStyle/>
          <a:p>
            <a:pPr lvl="0" algn="just" rtl="0"/>
            <a:r>
              <a:rPr lang="en-US" b="1" dirty="0"/>
              <a:t>To promote the rule of law and good governance</a:t>
            </a:r>
            <a:r>
              <a:rPr lang="en-US" dirty="0"/>
              <a:t>, and draft an internal integrated and specialized legislation</a:t>
            </a:r>
            <a:r>
              <a:rPr lang="en-US" dirty="0" smtClean="0"/>
              <a:t>;</a:t>
            </a:r>
          </a:p>
          <a:p>
            <a:pPr lvl="0" algn="just" rtl="0"/>
            <a:endParaRPr lang="en-US" dirty="0"/>
          </a:p>
          <a:p>
            <a:pPr lvl="0" algn="just" rtl="0"/>
            <a:r>
              <a:rPr lang="en-US" dirty="0"/>
              <a:t>To </a:t>
            </a:r>
            <a:r>
              <a:rPr lang="en-US" b="1" dirty="0"/>
              <a:t>implement international agreements especially </a:t>
            </a:r>
            <a:r>
              <a:rPr lang="en-US" dirty="0"/>
              <a:t>the </a:t>
            </a:r>
            <a:r>
              <a:rPr lang="en-US" dirty="0" smtClean="0"/>
              <a:t>“Budapest convention” </a:t>
            </a:r>
            <a:r>
              <a:rPr lang="en-US" dirty="0"/>
              <a:t>which include objective and procedural rules and executive mechanisms that are capable of helping the states dismantle the cyber-crimes and undermine the information structures… </a:t>
            </a:r>
          </a:p>
          <a:p>
            <a:pPr algn="l" rtl="0"/>
            <a:endParaRPr lang="ar-LB" dirty="0"/>
          </a:p>
        </p:txBody>
      </p:sp>
      <p:sp>
        <p:nvSpPr>
          <p:cNvPr id="4" name="Date Placeholder 3"/>
          <p:cNvSpPr>
            <a:spLocks noGrp="1"/>
          </p:cNvSpPr>
          <p:nvPr>
            <p:ph type="dt" sz="half" idx="10"/>
          </p:nvPr>
        </p:nvSpPr>
        <p:spPr/>
        <p:txBody>
          <a:bodyPr/>
          <a:lstStyle/>
          <a:p>
            <a:fld id="{C3F2902C-CA61-4921-AD3A-5094DE1E22E7}"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112960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lnSpcReduction="10000"/>
          </a:bodyPr>
          <a:lstStyle/>
          <a:p>
            <a:pPr lvl="0" algn="just" rtl="0"/>
            <a:r>
              <a:rPr lang="en-US" dirty="0"/>
              <a:t>To have more flexible “territorial jurisdiction”, to expand the scope of “jurisdiction </a:t>
            </a:r>
            <a:r>
              <a:rPr lang="en-US" dirty="0" err="1"/>
              <a:t>ratione</a:t>
            </a:r>
            <a:r>
              <a:rPr lang="en-US" dirty="0"/>
              <a:t> </a:t>
            </a:r>
            <a:r>
              <a:rPr lang="en-US" dirty="0" err="1"/>
              <a:t>materiae</a:t>
            </a:r>
            <a:r>
              <a:rPr lang="en-US" dirty="0"/>
              <a:t>”… </a:t>
            </a:r>
            <a:endParaRPr lang="en-US" dirty="0" smtClean="0"/>
          </a:p>
          <a:p>
            <a:pPr lvl="0" algn="just" rtl="0"/>
            <a:endParaRPr lang="en-US" dirty="0"/>
          </a:p>
          <a:p>
            <a:pPr lvl="0" algn="just" rtl="0"/>
            <a:r>
              <a:rPr lang="en-US" dirty="0" smtClean="0"/>
              <a:t>in </a:t>
            </a:r>
            <a:r>
              <a:rPr lang="en-US" dirty="0"/>
              <a:t>brief, </a:t>
            </a:r>
            <a:r>
              <a:rPr lang="en-US" b="1" dirty="0"/>
              <a:t>to start to examine the principle of “internationalization of repression”</a:t>
            </a:r>
            <a:r>
              <a:rPr lang="en-US" dirty="0"/>
              <a:t> especially in terms of cyber-crimes in order to avoid punishing a person twice for the same deed (no </a:t>
            </a:r>
            <a:r>
              <a:rPr lang="en-US" dirty="0" err="1"/>
              <a:t>bis</a:t>
            </a:r>
            <a:r>
              <a:rPr lang="en-US" dirty="0"/>
              <a:t> in idem);</a:t>
            </a:r>
          </a:p>
          <a:p>
            <a:pPr algn="l" rtl="0"/>
            <a:endParaRPr lang="ar-LB" dirty="0"/>
          </a:p>
        </p:txBody>
      </p:sp>
      <p:sp>
        <p:nvSpPr>
          <p:cNvPr id="4" name="Date Placeholder 3"/>
          <p:cNvSpPr>
            <a:spLocks noGrp="1"/>
          </p:cNvSpPr>
          <p:nvPr>
            <p:ph type="dt" sz="half" idx="10"/>
          </p:nvPr>
        </p:nvSpPr>
        <p:spPr/>
        <p:txBody>
          <a:bodyPr/>
          <a:lstStyle/>
          <a:p>
            <a:fld id="{FED3AEBC-0FD0-4E79-B8D9-E6C54F2F02A0}"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85229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77500" lnSpcReduction="20000"/>
          </a:bodyPr>
          <a:lstStyle/>
          <a:p>
            <a:pPr algn="just" rtl="0"/>
            <a:r>
              <a:rPr lang="en-US" dirty="0"/>
              <a:t>To strengthen </a:t>
            </a:r>
            <a:r>
              <a:rPr lang="en-US" b="1" dirty="0"/>
              <a:t>the capacity of the judicial system </a:t>
            </a:r>
            <a:r>
              <a:rPr lang="en-US" dirty="0"/>
              <a:t>and to have special courts and prosecution offices to fight these kinds of crimes</a:t>
            </a:r>
            <a:r>
              <a:rPr lang="en-US" dirty="0" smtClean="0"/>
              <a:t>;</a:t>
            </a:r>
          </a:p>
          <a:p>
            <a:pPr algn="just" rtl="0"/>
            <a:r>
              <a:rPr lang="en-US" dirty="0"/>
              <a:t>To face any increase in the capacities of the crime </a:t>
            </a:r>
            <a:r>
              <a:rPr lang="en-US" dirty="0" smtClean="0"/>
              <a:t>perpetrators </a:t>
            </a:r>
            <a:r>
              <a:rPr lang="en-US" dirty="0"/>
              <a:t>with similar </a:t>
            </a:r>
            <a:r>
              <a:rPr lang="en-US" b="1" dirty="0"/>
              <a:t>increases in the capacities of the law enforcement agencies and criminal justice au</a:t>
            </a:r>
            <a:r>
              <a:rPr lang="en-US" dirty="0"/>
              <a:t>thorities, by providing technical assistance, allowing opportunities for training, adopting </a:t>
            </a:r>
            <a:r>
              <a:rPr lang="en-US" b="1" dirty="0"/>
              <a:t>new local and global measures and adequate technical means for investigation and promoting professional capacities</a:t>
            </a:r>
            <a:r>
              <a:rPr lang="en-US" dirty="0"/>
              <a:t>, </a:t>
            </a:r>
            <a:endParaRPr lang="en-US" dirty="0" smtClean="0"/>
          </a:p>
          <a:p>
            <a:pPr algn="just" rtl="0"/>
            <a:r>
              <a:rPr lang="en-US" dirty="0" smtClean="0"/>
              <a:t>to </a:t>
            </a:r>
            <a:r>
              <a:rPr lang="en-US" dirty="0"/>
              <a:t>resort to the expertise of the advanced countries in order for the </a:t>
            </a:r>
            <a:r>
              <a:rPr lang="en-US" dirty="0" smtClean="0"/>
              <a:t>local security </a:t>
            </a:r>
            <a:r>
              <a:rPr lang="en-US" dirty="0"/>
              <a:t>agencies to be able to start to play a </a:t>
            </a:r>
            <a:r>
              <a:rPr lang="en-US" b="1" dirty="0"/>
              <a:t>proactive role</a:t>
            </a:r>
            <a:r>
              <a:rPr lang="en-US" dirty="0"/>
              <a:t>, in order to prevent any occurrence of </a:t>
            </a:r>
            <a:r>
              <a:rPr lang="en-US" dirty="0" smtClean="0"/>
              <a:t>cyber-crimes…</a:t>
            </a:r>
            <a:endParaRPr lang="ar-LB" dirty="0"/>
          </a:p>
        </p:txBody>
      </p:sp>
      <p:sp>
        <p:nvSpPr>
          <p:cNvPr id="4" name="Date Placeholder 3"/>
          <p:cNvSpPr>
            <a:spLocks noGrp="1"/>
          </p:cNvSpPr>
          <p:nvPr>
            <p:ph type="dt" sz="half" idx="10"/>
          </p:nvPr>
        </p:nvSpPr>
        <p:spPr/>
        <p:txBody>
          <a:bodyPr/>
          <a:lstStyle/>
          <a:p>
            <a:fld id="{4FFF10C4-34CB-47A0-9B6D-B8FB2AB718C0}"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923164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77500" lnSpcReduction="20000"/>
          </a:bodyPr>
          <a:lstStyle/>
          <a:p>
            <a:pPr lvl="0" algn="just" rtl="0"/>
            <a:r>
              <a:rPr lang="en-US" dirty="0"/>
              <a:t>To grant special attention to the </a:t>
            </a:r>
            <a:r>
              <a:rPr lang="en-US" b="1" dirty="0"/>
              <a:t>protection of witnesses, of victims, of repentant criminals</a:t>
            </a:r>
            <a:r>
              <a:rPr lang="en-US" dirty="0"/>
              <a:t>, and especially the victims such as women, children; </a:t>
            </a:r>
            <a:endParaRPr lang="en-US" dirty="0" smtClean="0"/>
          </a:p>
          <a:p>
            <a:pPr lvl="0" algn="just" rtl="0"/>
            <a:endParaRPr lang="en-US" dirty="0"/>
          </a:p>
          <a:p>
            <a:pPr lvl="0" algn="just" rtl="0"/>
            <a:r>
              <a:rPr lang="en-US" dirty="0"/>
              <a:t>To </a:t>
            </a:r>
            <a:r>
              <a:rPr lang="en-US" b="1" dirty="0"/>
              <a:t>undertake accurate statistics that contribute to orienting the criminal policy in order to face criminality</a:t>
            </a:r>
            <a:r>
              <a:rPr lang="en-US" dirty="0"/>
              <a:t>; it is in fact the mirror of the crime</a:t>
            </a:r>
            <a:r>
              <a:rPr lang="en-US" dirty="0" smtClean="0"/>
              <a:t>;</a:t>
            </a:r>
          </a:p>
          <a:p>
            <a:pPr lvl="0" algn="just" rtl="0"/>
            <a:endParaRPr lang="en-US" dirty="0"/>
          </a:p>
          <a:p>
            <a:pPr lvl="0" algn="just" rtl="0"/>
            <a:r>
              <a:rPr lang="en-US" dirty="0"/>
              <a:t>To involve the </a:t>
            </a:r>
            <a:r>
              <a:rPr lang="en-US" b="1" dirty="0"/>
              <a:t>civil society</a:t>
            </a:r>
            <a:r>
              <a:rPr lang="en-US" dirty="0" smtClean="0"/>
              <a:t>;</a:t>
            </a:r>
          </a:p>
          <a:p>
            <a:pPr lvl="0" algn="just" rtl="0"/>
            <a:endParaRPr lang="en-US" dirty="0" smtClean="0"/>
          </a:p>
          <a:p>
            <a:pPr algn="just" rtl="0"/>
            <a:r>
              <a:rPr lang="en-US" dirty="0" smtClean="0"/>
              <a:t>To Stress </a:t>
            </a:r>
            <a:r>
              <a:rPr lang="en-US" dirty="0"/>
              <a:t>the importance of public opinion and awareness raising to prevent </a:t>
            </a:r>
            <a:r>
              <a:rPr lang="en-US" dirty="0" smtClean="0"/>
              <a:t>cyber-crime through </a:t>
            </a:r>
            <a:r>
              <a:rPr lang="en-US" b="1" dirty="0" smtClean="0"/>
              <a:t>social</a:t>
            </a:r>
            <a:r>
              <a:rPr lang="en-US" b="1" dirty="0"/>
              <a:t>, educational, and </a:t>
            </a:r>
            <a:r>
              <a:rPr lang="en-US" b="1" dirty="0" smtClean="0"/>
              <a:t>cultural  programs</a:t>
            </a:r>
            <a:r>
              <a:rPr lang="en-US" dirty="0"/>
              <a:t>;</a:t>
            </a:r>
          </a:p>
          <a:p>
            <a:pPr lvl="0" algn="just" rtl="0"/>
            <a:endParaRPr lang="en-US" dirty="0"/>
          </a:p>
        </p:txBody>
      </p:sp>
      <p:sp>
        <p:nvSpPr>
          <p:cNvPr id="4" name="Date Placeholder 3"/>
          <p:cNvSpPr>
            <a:spLocks noGrp="1"/>
          </p:cNvSpPr>
          <p:nvPr>
            <p:ph type="dt" sz="half" idx="10"/>
          </p:nvPr>
        </p:nvSpPr>
        <p:spPr/>
        <p:txBody>
          <a:bodyPr/>
          <a:lstStyle/>
          <a:p>
            <a:fld id="{55D39077-E990-4675-AA2D-FF29C7CDBD78}"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3498219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lnSpcReduction="10000"/>
          </a:bodyPr>
          <a:lstStyle/>
          <a:p>
            <a:pPr algn="just" rtl="0"/>
            <a:r>
              <a:rPr lang="en-US" dirty="0"/>
              <a:t>Before concluding, it is worth mentioning that since the cyber-crimes are transnational and transcontinental crimes, there is a need for joining in</a:t>
            </a:r>
            <a:r>
              <a:rPr lang="en-US" b="1" dirty="0"/>
              <a:t> the international criminal justice system</a:t>
            </a:r>
            <a:r>
              <a:rPr lang="en-US" dirty="0"/>
              <a:t> and benefit from the contribution of the donor countries on the prevention of crimes and for criminal justice which represents a major international forum that is influencing the criminal policies and the national anti-crime practices, treatment or prevention. </a:t>
            </a:r>
          </a:p>
          <a:p>
            <a:pPr algn="l" rtl="0"/>
            <a:endParaRPr lang="ar-LB" dirty="0"/>
          </a:p>
        </p:txBody>
      </p:sp>
      <p:sp>
        <p:nvSpPr>
          <p:cNvPr id="4" name="Date Placeholder 3"/>
          <p:cNvSpPr>
            <a:spLocks noGrp="1"/>
          </p:cNvSpPr>
          <p:nvPr>
            <p:ph type="dt" sz="half" idx="10"/>
          </p:nvPr>
        </p:nvSpPr>
        <p:spPr/>
        <p:txBody>
          <a:bodyPr/>
          <a:lstStyle/>
          <a:p>
            <a:fld id="{25708C77-9C6D-4D0C-95F7-DD7A272BC669}"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64488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lnSpcReduction="10000"/>
          </a:bodyPr>
          <a:lstStyle/>
          <a:p>
            <a:pPr algn="just" rtl="0"/>
            <a:r>
              <a:rPr lang="en-US" dirty="0"/>
              <a:t>It is known that </a:t>
            </a:r>
            <a:r>
              <a:rPr lang="en-US" dirty="0" smtClean="0"/>
              <a:t>Lebanon (us all Countries) is </a:t>
            </a:r>
            <a:r>
              <a:rPr lang="en-US" dirty="0"/>
              <a:t>witnessing a new world order, the global civil society or “</a:t>
            </a:r>
            <a:r>
              <a:rPr lang="en-US" b="1" dirty="0"/>
              <a:t>global village</a:t>
            </a:r>
            <a:r>
              <a:rPr lang="en-US" dirty="0"/>
              <a:t>”, which is different in most of its aspects from the order we have known since World War II; </a:t>
            </a:r>
            <a:endParaRPr lang="en-US" dirty="0" smtClean="0"/>
          </a:p>
          <a:p>
            <a:pPr algn="just" rtl="0"/>
            <a:r>
              <a:rPr lang="en-US" dirty="0" smtClean="0"/>
              <a:t>however</a:t>
            </a:r>
            <a:r>
              <a:rPr lang="en-US" dirty="0"/>
              <a:t>, while </a:t>
            </a:r>
            <a:r>
              <a:rPr lang="en-US" dirty="0" smtClean="0"/>
              <a:t>all countries </a:t>
            </a:r>
            <a:r>
              <a:rPr lang="en-US" dirty="0"/>
              <a:t>of the world – including Lebanon – have been busy consolidating this global order, they did not notice </a:t>
            </a:r>
            <a:r>
              <a:rPr lang="en-US" b="1" dirty="0"/>
              <a:t>that they might be the </a:t>
            </a:r>
            <a:r>
              <a:rPr lang="en-US" b="1" dirty="0" smtClean="0"/>
              <a:t>victims (in some manners) </a:t>
            </a:r>
            <a:r>
              <a:rPr lang="en-US" b="1" dirty="0"/>
              <a:t>of this globalization</a:t>
            </a:r>
            <a:r>
              <a:rPr lang="en-US" dirty="0"/>
              <a:t>. </a:t>
            </a:r>
          </a:p>
          <a:p>
            <a:pPr algn="l" rtl="0"/>
            <a:endParaRPr lang="ar-LB" dirty="0"/>
          </a:p>
        </p:txBody>
      </p:sp>
      <p:sp>
        <p:nvSpPr>
          <p:cNvPr id="4" name="Date Placeholder 3"/>
          <p:cNvSpPr>
            <a:spLocks noGrp="1"/>
          </p:cNvSpPr>
          <p:nvPr>
            <p:ph type="dt" sz="half" idx="10"/>
          </p:nvPr>
        </p:nvSpPr>
        <p:spPr/>
        <p:txBody>
          <a:bodyPr/>
          <a:lstStyle/>
          <a:p>
            <a:fld id="{CF4F23A2-8FFB-43A1-BDE8-20D568930479}"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968010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algn="just" rtl="0"/>
            <a:r>
              <a:rPr lang="en-US" dirty="0"/>
              <a:t>In conclusion, we can say that the Lebanese legislator will not find any difficulty in joining this wave of development; he has always made advanced steps that give Lebanon an equal position with the most modern criminal legislations in the world</a:t>
            </a:r>
            <a:r>
              <a:rPr lang="en-US" dirty="0" smtClean="0"/>
              <a:t>.</a:t>
            </a:r>
            <a:r>
              <a:rPr lang="en-US" dirty="0"/>
              <a:t> </a:t>
            </a:r>
          </a:p>
          <a:p>
            <a:pPr algn="l" rtl="0"/>
            <a:endParaRPr lang="ar-LB" dirty="0"/>
          </a:p>
        </p:txBody>
      </p:sp>
      <p:sp>
        <p:nvSpPr>
          <p:cNvPr id="4" name="Date Placeholder 3"/>
          <p:cNvSpPr>
            <a:spLocks noGrp="1"/>
          </p:cNvSpPr>
          <p:nvPr>
            <p:ph type="dt" sz="half" idx="10"/>
          </p:nvPr>
        </p:nvSpPr>
        <p:spPr/>
        <p:txBody>
          <a:bodyPr/>
          <a:lstStyle/>
          <a:p>
            <a:fld id="{18754F30-A74A-4001-B4FD-3717D00938A9}"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4098060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ypes of cc.jpg"/>
          <p:cNvPicPr>
            <a:picLocks noGrp="1" noChangeAspect="1"/>
          </p:cNvPicPr>
          <p:nvPr>
            <p:ph idx="1"/>
          </p:nvPr>
        </p:nvPicPr>
        <p:blipFill>
          <a:blip r:embed="rId2" cstate="print"/>
          <a:stretch>
            <a:fillRect/>
          </a:stretch>
        </p:blipFill>
        <p:spPr>
          <a:xfrm>
            <a:off x="0" y="38100"/>
            <a:ext cx="9144000" cy="6858000"/>
          </a:xfrm>
        </p:spPr>
      </p:pic>
      <p:sp>
        <p:nvSpPr>
          <p:cNvPr id="3" name="TextBox 2"/>
          <p:cNvSpPr txBox="1"/>
          <p:nvPr/>
        </p:nvSpPr>
        <p:spPr>
          <a:xfrm>
            <a:off x="0" y="4267200"/>
            <a:ext cx="9144000" cy="923330"/>
          </a:xfrm>
          <a:prstGeom prst="rect">
            <a:avLst/>
          </a:prstGeom>
          <a:noFill/>
        </p:spPr>
        <p:txBody>
          <a:bodyPr wrap="square" rtlCol="0">
            <a:spAutoFit/>
          </a:bodyPr>
          <a:lstStyle/>
          <a:p>
            <a:pPr algn="ctr"/>
            <a:r>
              <a:rPr lang="ar-LB" sz="5400" dirty="0">
                <a:latin typeface="Algerian" pitchFamily="82" charset="0"/>
                <a:cs typeface="Aharoni" pitchFamily="2" charset="-79"/>
              </a:rPr>
              <a:t> </a:t>
            </a:r>
            <a:r>
              <a:rPr lang="en-US" sz="5400" dirty="0" smtClean="0">
                <a:latin typeface="Algerian" pitchFamily="82" charset="0"/>
                <a:cs typeface="Aharoni" pitchFamily="2" charset="-79"/>
              </a:rPr>
              <a:t>these days  Crime</a:t>
            </a:r>
            <a:endParaRPr lang="en-US" sz="5400" dirty="0">
              <a:latin typeface="Algerian" pitchFamily="82" charset="0"/>
              <a:cs typeface="Aharoni" pitchFamily="2" charset="-79"/>
            </a:endParaRPr>
          </a:p>
        </p:txBody>
      </p:sp>
    </p:spTree>
    <p:extLst>
      <p:ext uri="{BB962C8B-B14F-4D97-AF65-F5344CB8AC3E}">
        <p14:creationId xmlns:p14="http://schemas.microsoft.com/office/powerpoint/2010/main" val="713259380"/>
      </p:ext>
    </p:extLst>
  </p:cSld>
  <p:clrMapOvr>
    <a:masterClrMapping/>
  </p:clrMapOvr>
  <p:transition>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algn="ctr"/>
            <a:endParaRPr lang="en-US" dirty="0" smtClean="0"/>
          </a:p>
          <a:p>
            <a:pPr algn="ctr"/>
            <a:endParaRPr lang="en-US" dirty="0"/>
          </a:p>
          <a:p>
            <a:pPr marL="0" indent="0" algn="ctr" rtl="0">
              <a:buNone/>
            </a:pPr>
            <a:r>
              <a:rPr lang="en-US" b="1" dirty="0" smtClean="0"/>
              <a:t>Thank YOU for your attention</a:t>
            </a:r>
            <a:endParaRPr lang="ar-LB" b="1" dirty="0"/>
          </a:p>
        </p:txBody>
      </p:sp>
      <p:sp>
        <p:nvSpPr>
          <p:cNvPr id="4" name="Date Placeholder 3"/>
          <p:cNvSpPr>
            <a:spLocks noGrp="1"/>
          </p:cNvSpPr>
          <p:nvPr>
            <p:ph type="dt" sz="half" idx="10"/>
          </p:nvPr>
        </p:nvSpPr>
        <p:spPr/>
        <p:txBody>
          <a:bodyPr/>
          <a:lstStyle/>
          <a:p>
            <a:fld id="{EFF871DE-C9A4-49E7-BA64-1E1D6F006299}"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49372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lstStyle/>
          <a:p>
            <a:pPr algn="just" rtl="0"/>
            <a:r>
              <a:rPr lang="en-US" dirty="0"/>
              <a:t>In fact, </a:t>
            </a:r>
            <a:r>
              <a:rPr lang="en-US" dirty="0" smtClean="0"/>
              <a:t>countries</a:t>
            </a:r>
            <a:r>
              <a:rPr lang="en-US" dirty="0"/>
              <a:t>, </a:t>
            </a:r>
            <a:r>
              <a:rPr lang="en-US" dirty="0" smtClean="0"/>
              <a:t>are facing </a:t>
            </a:r>
            <a:r>
              <a:rPr lang="en-US" dirty="0"/>
              <a:t>these days a criminal phenomenon that has a spatial transnational dimension geographically as well as politically, </a:t>
            </a:r>
            <a:r>
              <a:rPr lang="en-US" dirty="0" smtClean="0"/>
              <a:t>particularly cyber-crimes, </a:t>
            </a:r>
            <a:r>
              <a:rPr lang="en-US" b="1" dirty="0" smtClean="0"/>
              <a:t>transnational </a:t>
            </a:r>
            <a:r>
              <a:rPr lang="en-US" b="1" dirty="0"/>
              <a:t>organized crimes and the international economic </a:t>
            </a:r>
            <a:r>
              <a:rPr lang="en-US" b="1" dirty="0" smtClean="0"/>
              <a:t>crimes (money Laundering, cyber-crimes…)</a:t>
            </a:r>
            <a:r>
              <a:rPr lang="en-US" dirty="0" smtClean="0"/>
              <a:t>. </a:t>
            </a:r>
            <a:endParaRPr lang="en-US" dirty="0"/>
          </a:p>
          <a:p>
            <a:pPr algn="l" rtl="0"/>
            <a:endParaRPr lang="ar-LB" dirty="0"/>
          </a:p>
        </p:txBody>
      </p:sp>
      <p:sp>
        <p:nvSpPr>
          <p:cNvPr id="4" name="Date Placeholder 3"/>
          <p:cNvSpPr>
            <a:spLocks noGrp="1"/>
          </p:cNvSpPr>
          <p:nvPr>
            <p:ph type="dt" sz="half" idx="10"/>
          </p:nvPr>
        </p:nvSpPr>
        <p:spPr/>
        <p:txBody>
          <a:bodyPr/>
          <a:lstStyle/>
          <a:p>
            <a:fld id="{7FD0159C-703F-42E1-BAA4-5D6EC69DF30A}"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115477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B"/>
          </a:p>
        </p:txBody>
      </p:sp>
      <p:sp>
        <p:nvSpPr>
          <p:cNvPr id="3" name="Content Placeholder 2"/>
          <p:cNvSpPr>
            <a:spLocks noGrp="1"/>
          </p:cNvSpPr>
          <p:nvPr>
            <p:ph idx="1"/>
          </p:nvPr>
        </p:nvSpPr>
        <p:spPr/>
        <p:txBody>
          <a:bodyPr>
            <a:normAutofit fontScale="92500" lnSpcReduction="10000"/>
          </a:bodyPr>
          <a:lstStyle/>
          <a:p>
            <a:pPr algn="just" rtl="0"/>
            <a:r>
              <a:rPr lang="en-US" dirty="0"/>
              <a:t>This was due to the changes that occurred in the socio-cultural and economic structure which became global instead of being local – and “</a:t>
            </a:r>
            <a:r>
              <a:rPr lang="en-US" b="1" dirty="0"/>
              <a:t>globalization</a:t>
            </a:r>
            <a:r>
              <a:rPr lang="en-US" dirty="0"/>
              <a:t>”; </a:t>
            </a:r>
            <a:endParaRPr lang="en-US" dirty="0" smtClean="0"/>
          </a:p>
          <a:p>
            <a:pPr algn="just" rtl="0"/>
            <a:r>
              <a:rPr lang="en-US" dirty="0" smtClean="0"/>
              <a:t>This </a:t>
            </a:r>
            <a:r>
              <a:rPr lang="en-US" dirty="0"/>
              <a:t>generated new behaviors, deviant and criminal, and this is no longer a national phenomenon, it is rather a global one. In short, we can say that </a:t>
            </a:r>
            <a:r>
              <a:rPr lang="en-US" dirty="0" smtClean="0"/>
              <a:t>the majority of crimes is </a:t>
            </a:r>
            <a:r>
              <a:rPr lang="en-US" dirty="0"/>
              <a:t>no longer local or international; there is now something that is called </a:t>
            </a:r>
            <a:r>
              <a:rPr lang="en-US" b="1" dirty="0"/>
              <a:t>“globalization of </a:t>
            </a:r>
            <a:r>
              <a:rPr lang="en-US" b="1" dirty="0" smtClean="0"/>
              <a:t>crime”</a:t>
            </a:r>
            <a:r>
              <a:rPr lang="en-US" dirty="0" smtClean="0"/>
              <a:t>.</a:t>
            </a:r>
            <a:endParaRPr lang="ar-LB" dirty="0"/>
          </a:p>
        </p:txBody>
      </p:sp>
      <p:sp>
        <p:nvSpPr>
          <p:cNvPr id="4" name="Date Placeholder 3"/>
          <p:cNvSpPr>
            <a:spLocks noGrp="1"/>
          </p:cNvSpPr>
          <p:nvPr>
            <p:ph type="dt" sz="half" idx="10"/>
          </p:nvPr>
        </p:nvSpPr>
        <p:spPr/>
        <p:txBody>
          <a:bodyPr/>
          <a:lstStyle/>
          <a:p>
            <a:fld id="{EFA2A016-047A-4778-8526-588E0F52DF20}" type="datetime1">
              <a:rPr lang="en-US" smtClean="0"/>
              <a:t>3/27/2014</a:t>
            </a:fld>
            <a:endParaRPr lang="ar-LB"/>
          </a:p>
        </p:txBody>
      </p:sp>
      <p:sp>
        <p:nvSpPr>
          <p:cNvPr id="5" name="Footer Placeholder 4"/>
          <p:cNvSpPr>
            <a:spLocks noGrp="1"/>
          </p:cNvSpPr>
          <p:nvPr>
            <p:ph type="ftr" sz="quarter" idx="11"/>
          </p:nvPr>
        </p:nvSpPr>
        <p:spPr/>
        <p:txBody>
          <a:bodyPr/>
          <a:lstStyle/>
          <a:p>
            <a:r>
              <a:rPr lang="fr-FR" smtClean="0"/>
              <a:t>Dr Janane KHOURY - Lebanon </a:t>
            </a:r>
            <a:endParaRPr lang="ar-LB"/>
          </a:p>
        </p:txBody>
      </p:sp>
    </p:spTree>
    <p:extLst>
      <p:ext uri="{BB962C8B-B14F-4D97-AF65-F5344CB8AC3E}">
        <p14:creationId xmlns:p14="http://schemas.microsoft.com/office/powerpoint/2010/main" val="2633618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3796</Words>
  <Application>Microsoft Office PowerPoint</Application>
  <PresentationFormat>On-screen Show (4:3)</PresentationFormat>
  <Paragraphs>352</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Cyber-crimes: Between Reality and perspectives  Lebanese practical situation</vt:lpstr>
      <vt:lpstr>PowerPoint Presentation</vt:lpstr>
      <vt:lpstr>PowerPoint Presentation</vt:lpstr>
      <vt:lpstr>PowerPoint Presentation</vt:lpstr>
      <vt:lpstr>ومن صفات الجريمة الإلكترونية :</vt:lpstr>
      <vt:lpstr>INTRODUCTION</vt:lpstr>
      <vt:lpstr>PowerPoint Presentation</vt:lpstr>
      <vt:lpstr>PowerPoint Presentation</vt:lpstr>
      <vt:lpstr>PowerPoint Presentation</vt:lpstr>
      <vt:lpstr>PowerPoint Presentation</vt:lpstr>
      <vt:lpstr>PowerPoint Presentation</vt:lpstr>
      <vt:lpstr>PowerPoint Presentation</vt:lpstr>
      <vt:lpstr>New technology and new form of crimes:</vt:lpstr>
      <vt:lpstr>PowerPoint Presentation</vt:lpstr>
      <vt:lpstr>Types of cybercrime</vt:lpstr>
      <vt:lpstr>2. Methods of Attack from Organized Hackers</vt:lpstr>
      <vt:lpstr>A. Mass SQL Injection</vt:lpstr>
      <vt:lpstr>3. Using BotNet to Control Victims and Stealing Data </vt:lpstr>
      <vt:lpstr>Case Example of Cyber Intrusion Investigations (1)</vt:lpstr>
      <vt:lpstr>Case Example of Cyber Intrusion Investigations (2)</vt:lpstr>
      <vt:lpstr>PowerPoint Presentation</vt:lpstr>
      <vt:lpstr>Current Case In CCIP Bureau</vt:lpstr>
      <vt:lpstr>PowerPoint Presentation</vt:lpstr>
      <vt:lpstr>PowerPoint Presentation</vt:lpstr>
      <vt:lpstr>PowerPoint Presentation</vt:lpstr>
      <vt:lpstr>PowerPoint Presentation</vt:lpstr>
      <vt:lpstr>PowerPoint Presentation</vt:lpstr>
      <vt:lpstr>PowerPoint Presentation</vt:lpstr>
      <vt:lpstr>Challenges on local level:</vt:lpstr>
      <vt:lpstr>PowerPoint Presentation</vt:lpstr>
      <vt:lpstr>  An illustration of a man walking with a computer</vt:lpstr>
      <vt:lpstr>Cyber-crimes and Money Laundering</vt:lpstr>
      <vt:lpstr> Online Crime - Web Screen and Text  </vt:lpstr>
      <vt:lpstr> Online Crime Crossword  </vt:lpstr>
      <vt:lpstr> A montage of a credit card, dollar signs, a keyhole, a thief with ...  </vt:lpstr>
      <vt:lpstr> Credit Card Crime  </vt:lpstr>
      <vt:lpstr> Computer Hackers Using a Computer  </vt:lpstr>
      <vt:lpstr> Computer Hacker  </vt:lpstr>
      <vt:lpstr>Computer Hacker Looking at a Computer Screen and a Failure to Access ...  </vt:lpstr>
      <vt:lpstr> Cyber crime - Male hacker stealing information from laptop  </vt:lpstr>
      <vt:lpstr>Cyber crime - Male thief stealing information from laptop</vt:lpstr>
      <vt:lpstr> Cyber Crime - Open Door to Computer Theft  </vt:lpstr>
      <vt:lpstr>PowerPoint Presentation</vt:lpstr>
      <vt:lpstr>Modern models for criminals: </vt:lpstr>
      <vt:lpstr> Cyber Crime Eye  </vt:lpstr>
      <vt:lpstr>Criminals: mental structure:</vt:lpstr>
      <vt:lpstr>PowerPoint Presentation</vt:lpstr>
      <vt:lpstr>Victimology and cyber-crimes</vt:lpstr>
      <vt:lpstr>- Poverty and criminality: A causal relationship </vt:lpstr>
      <vt:lpstr>PowerPoint Presentation</vt:lpstr>
      <vt:lpstr>PowerPoint Presentation</vt:lpstr>
      <vt:lpstr>PowerPoint Presentation</vt:lpstr>
      <vt:lpstr>Preventive strategies</vt:lpstr>
      <vt:lpstr>Pursuit and investigation:</vt:lpstr>
      <vt:lpstr>PowerPoint Presentation</vt:lpstr>
      <vt:lpstr>PowerPoint Presentation</vt:lpstr>
      <vt:lpstr>PowerPoint Presentation</vt:lpstr>
      <vt:lpstr>PowerPoint Presentation</vt:lpstr>
      <vt:lpstr>Cyber-crime and cyber-terrorist:</vt:lpstr>
      <vt:lpstr> </vt:lpstr>
      <vt:lpstr>PowerPoint Presentation</vt:lpstr>
      <vt:lpstr>Cyber-crime Distorting the mission of the media</vt:lpstr>
      <vt:lpstr>CONCLUSION &amp;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Cyber-crimes: Lebanese practical situation</dc:title>
  <dc:creator>Jfk2011</dc:creator>
  <cp:lastModifiedBy>Jfk2011</cp:lastModifiedBy>
  <cp:revision>31</cp:revision>
  <dcterms:created xsi:type="dcterms:W3CDTF">2014-03-23T17:01:27Z</dcterms:created>
  <dcterms:modified xsi:type="dcterms:W3CDTF">2014-03-27T08:47:45Z</dcterms:modified>
</cp:coreProperties>
</file>