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27"/>
  </p:notesMasterIdLst>
  <p:sldIdLst>
    <p:sldId id="263" r:id="rId2"/>
    <p:sldId id="262" r:id="rId3"/>
    <p:sldId id="264" r:id="rId4"/>
    <p:sldId id="265" r:id="rId5"/>
    <p:sldId id="266" r:id="rId6"/>
    <p:sldId id="270" r:id="rId7"/>
    <p:sldId id="271" r:id="rId8"/>
    <p:sldId id="272" r:id="rId9"/>
    <p:sldId id="305" r:id="rId10"/>
    <p:sldId id="304" r:id="rId11"/>
    <p:sldId id="303" r:id="rId12"/>
    <p:sldId id="302" r:id="rId13"/>
    <p:sldId id="306" r:id="rId14"/>
    <p:sldId id="307" r:id="rId15"/>
    <p:sldId id="273" r:id="rId16"/>
    <p:sldId id="308" r:id="rId17"/>
    <p:sldId id="309" r:id="rId18"/>
    <p:sldId id="275" r:id="rId19"/>
    <p:sldId id="312" r:id="rId20"/>
    <p:sldId id="310" r:id="rId21"/>
    <p:sldId id="311" r:id="rId22"/>
    <p:sldId id="276" r:id="rId23"/>
    <p:sldId id="313" r:id="rId24"/>
    <p:sldId id="283" r:id="rId25"/>
    <p:sldId id="314" r:id="rId26"/>
  </p:sldIdLst>
  <p:sldSz cx="12192000" cy="6858000"/>
  <p:notesSz cx="6858000" cy="9144000"/>
  <p:defaultTextStyle>
    <a:defPPr>
      <a:defRPr lang="sr-Latn-RS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ogee che" initials="gc" lastIdx="2" clrIdx="0">
    <p:extLst>
      <p:ext uri="{19B8F6BF-5375-455C-9EA6-DF929625EA0E}">
        <p15:presenceInfo xmlns:p15="http://schemas.microsoft.com/office/powerpoint/2012/main" xmlns="" userId="gogee ch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0D0D"/>
    <a:srgbClr val="EBEBEB"/>
    <a:srgbClr val="D10D0D"/>
    <a:srgbClr val="E9E9E9"/>
    <a:srgbClr val="F9F9F9"/>
    <a:srgbClr val="F3F3F3"/>
    <a:srgbClr val="EFEFEF"/>
    <a:srgbClr val="ECECEC"/>
    <a:srgbClr val="FCFCF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9" d="100"/>
          <a:sy n="79" d="100"/>
        </p:scale>
        <p:origin x="-342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E871D9-9F23-45EF-B3E5-23051426D224}" type="datetimeFigureOut">
              <a:rPr lang="hr-HR" smtClean="0"/>
              <a:pPr/>
              <a:t>22.2.2019.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04A04D-4AF4-45B4-A6DD-5513FFEA38C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91684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F978-7A2C-4A4E-B15B-045D34BC932E}" type="datetimeFigureOut">
              <a:rPr lang="hr-HR" smtClean="0"/>
              <a:pPr/>
              <a:t>22.2.2019.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43E8-C34F-4E80-BBFD-3409985C2D7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51215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F978-7A2C-4A4E-B15B-045D34BC932E}" type="datetimeFigureOut">
              <a:rPr lang="hr-HR" smtClean="0"/>
              <a:pPr/>
              <a:t>22.2.2019.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43E8-C34F-4E80-BBFD-3409985C2D7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1880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2" y="365126"/>
            <a:ext cx="2628900" cy="5811839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2" y="365126"/>
            <a:ext cx="7734300" cy="5811839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F978-7A2C-4A4E-B15B-045D34BC932E}" type="datetimeFigureOut">
              <a:rPr lang="hr-HR" smtClean="0"/>
              <a:pPr/>
              <a:t>22.2.2019.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43E8-C34F-4E80-BBFD-3409985C2D7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08433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F978-7A2C-4A4E-B15B-045D34BC932E}" type="datetimeFigureOut">
              <a:rPr lang="hr-HR" smtClean="0"/>
              <a:pPr/>
              <a:t>22.2.2019.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43E8-C34F-4E80-BBFD-3409985C2D7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42600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F978-7A2C-4A4E-B15B-045D34BC932E}" type="datetimeFigureOut">
              <a:rPr lang="hr-HR" smtClean="0"/>
              <a:pPr/>
              <a:t>22.2.2019.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43E8-C34F-4E80-BBFD-3409985C2D7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6266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F978-7A2C-4A4E-B15B-045D34BC932E}" type="datetimeFigureOut">
              <a:rPr lang="hr-HR" smtClean="0"/>
              <a:pPr/>
              <a:t>22.2.2019.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43E8-C34F-4E80-BBFD-3409985C2D7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28555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8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F978-7A2C-4A4E-B15B-045D34BC932E}" type="datetimeFigureOut">
              <a:rPr lang="hr-HR" smtClean="0"/>
              <a:pPr/>
              <a:t>22.2.2019.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43E8-C34F-4E80-BBFD-3409985C2D7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42905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F978-7A2C-4A4E-B15B-045D34BC932E}" type="datetimeFigureOut">
              <a:rPr lang="hr-HR" smtClean="0"/>
              <a:pPr/>
              <a:t>22.2.2019.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43E8-C34F-4E80-BBFD-3409985C2D7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70948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F978-7A2C-4A4E-B15B-045D34BC932E}" type="datetimeFigureOut">
              <a:rPr lang="hr-HR" smtClean="0"/>
              <a:pPr/>
              <a:t>22.2.2019.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43E8-C34F-4E80-BBFD-3409985C2D7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08301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F978-7A2C-4A4E-B15B-045D34BC932E}" type="datetimeFigureOut">
              <a:rPr lang="hr-HR" smtClean="0"/>
              <a:pPr/>
              <a:t>22.2.2019.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43E8-C34F-4E80-BBFD-3409985C2D7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14196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F978-7A2C-4A4E-B15B-045D34BC932E}" type="datetimeFigureOut">
              <a:rPr lang="hr-HR" smtClean="0"/>
              <a:pPr/>
              <a:t>22.2.2019.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43E8-C34F-4E80-BBFD-3409985C2D7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24418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0">
              <a:schemeClr val="bg1"/>
            </a:gs>
            <a:gs pos="100000">
              <a:srgbClr val="E2E2E2">
                <a:alpha val="80784"/>
              </a:srgb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1F978-7A2C-4A4E-B15B-045D34BC932E}" type="datetimeFigureOut">
              <a:rPr lang="hr-HR" smtClean="0"/>
              <a:pPr/>
              <a:t>22.2.2019.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C43E8-C34F-4E80-BBFD-3409985C2D7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5078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05947" y="5813309"/>
            <a:ext cx="10095965" cy="1681895"/>
          </a:xfrm>
        </p:spPr>
        <p:txBody>
          <a:bodyPr>
            <a:normAutofit/>
          </a:bodyPr>
          <a:lstStyle/>
          <a:p>
            <a:pPr algn="l"/>
            <a:r>
              <a:rPr lang="hr-HR" dirty="0" smtClean="0">
                <a:latin typeface="Franklin Gothic Demi Cond" panose="020B0706030402020204" pitchFamily="34" charset="0"/>
              </a:rPr>
              <a:t>Dijana Rizvić, sutkinja Odjela </a:t>
            </a:r>
            <a:r>
              <a:rPr lang="hr-HR" dirty="0">
                <a:latin typeface="Franklin Gothic Demi Cond" panose="020B0706030402020204" pitchFamily="34" charset="0"/>
              </a:rPr>
              <a:t>za </a:t>
            </a:r>
            <a:r>
              <a:rPr lang="hr-HR" dirty="0" smtClean="0">
                <a:latin typeface="Franklin Gothic Demi Cond" panose="020B0706030402020204" pitchFamily="34" charset="0"/>
              </a:rPr>
              <a:t>mladež</a:t>
            </a:r>
          </a:p>
          <a:p>
            <a:pPr algn="l"/>
            <a:r>
              <a:rPr lang="hr-HR" dirty="0" smtClean="0">
                <a:latin typeface="Franklin Gothic Demi Cond" panose="020B0706030402020204" pitchFamily="34" charset="0"/>
              </a:rPr>
              <a:t>Općinskog kaznenog suda u Zagrebu</a:t>
            </a:r>
          </a:p>
          <a:p>
            <a:pPr algn="r"/>
            <a:endParaRPr lang="hr-HR" dirty="0">
              <a:latin typeface="Franklin Gothic Demi Cond" panose="020B0706030402020204" pitchFamily="34" charset="0"/>
            </a:endParaRPr>
          </a:p>
        </p:txBody>
      </p:sp>
      <p:sp>
        <p:nvSpPr>
          <p:cNvPr id="11" name="Pravokutnik 10"/>
          <p:cNvSpPr/>
          <p:nvPr/>
        </p:nvSpPr>
        <p:spPr>
          <a:xfrm>
            <a:off x="2484122" y="5672103"/>
            <a:ext cx="8950796" cy="4571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1351"/>
          </a:p>
        </p:txBody>
      </p:sp>
      <p:sp>
        <p:nvSpPr>
          <p:cNvPr id="10" name="TextBox 9"/>
          <p:cNvSpPr txBox="1"/>
          <p:nvPr/>
        </p:nvSpPr>
        <p:spPr>
          <a:xfrm>
            <a:off x="3197660" y="484891"/>
            <a:ext cx="5796679" cy="3785652"/>
          </a:xfrm>
          <a:prstGeom prst="rect">
            <a:avLst/>
          </a:prstGeom>
          <a:gradFill flip="none" rotWithShape="1">
            <a:gsLst>
              <a:gs pos="20000">
                <a:srgbClr val="FCFCFC"/>
              </a:gs>
              <a:gs pos="100000">
                <a:srgbClr val="ECECEC"/>
              </a:gs>
            </a:gsLst>
            <a:lin ang="5400000" scaled="1"/>
            <a:tileRect/>
          </a:gradFill>
          <a:ln>
            <a:noFill/>
          </a:ln>
          <a:effectLst>
            <a:glow rad="63500">
              <a:srgbClr val="ECECEC">
                <a:alpha val="40000"/>
              </a:srgbClr>
            </a:glow>
            <a:outerShdw blurRad="863600" sx="76000" sy="76000" rotWithShape="0">
              <a:prstClr val="black">
                <a:alpha val="15000"/>
              </a:prstClr>
            </a:outerShdw>
            <a:reflection stA="45000" endPos="0" dist="508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sr-Latn-RS"/>
            </a:defPPr>
            <a:lvl1pPr algn="ctr">
              <a:defRPr b="1">
                <a:solidFill>
                  <a:schemeClr val="dk1"/>
                </a:solidFill>
                <a:latin typeface="+mj-lt"/>
                <a:cs typeface="Times New Roman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algn="l"/>
            <a:endParaRPr lang="hr-HR" sz="2400" dirty="0"/>
          </a:p>
          <a:p>
            <a:pPr algn="just"/>
            <a:r>
              <a:rPr lang="hr-HR" sz="3600" dirty="0">
                <a:solidFill>
                  <a:srgbClr val="FF0000"/>
                </a:solidFill>
              </a:rPr>
              <a:t>Kazneni postupak </a:t>
            </a:r>
            <a:endParaRPr lang="hr-HR" sz="3600" dirty="0" smtClean="0">
              <a:solidFill>
                <a:srgbClr val="FF0000"/>
              </a:solidFill>
            </a:endParaRPr>
          </a:p>
          <a:p>
            <a:pPr algn="l"/>
            <a:r>
              <a:rPr lang="hr-HR" sz="3600" dirty="0">
                <a:solidFill>
                  <a:srgbClr val="FF0000"/>
                </a:solidFill>
              </a:rPr>
              <a:t>p</a:t>
            </a:r>
            <a:r>
              <a:rPr lang="hr-HR" sz="3600" dirty="0" smtClean="0">
                <a:solidFill>
                  <a:srgbClr val="FF0000"/>
                </a:solidFill>
              </a:rPr>
              <a:t>rema maloljetnicima </a:t>
            </a:r>
            <a:r>
              <a:rPr lang="hr-HR" sz="3600" dirty="0">
                <a:solidFill>
                  <a:srgbClr val="FF0000"/>
                </a:solidFill>
              </a:rPr>
              <a:t/>
            </a:r>
            <a:br>
              <a:rPr lang="hr-HR" sz="3600" dirty="0">
                <a:solidFill>
                  <a:srgbClr val="FF0000"/>
                </a:solidFill>
              </a:rPr>
            </a:br>
            <a:r>
              <a:rPr lang="hr-HR" sz="3600" dirty="0">
                <a:solidFill>
                  <a:srgbClr val="FF0000"/>
                </a:solidFill>
              </a:rPr>
              <a:t>i mlađim punoljetnicima </a:t>
            </a:r>
            <a:endParaRPr lang="hr-HR" sz="3600" dirty="0" smtClean="0">
              <a:solidFill>
                <a:srgbClr val="FF0000"/>
              </a:solidFill>
            </a:endParaRPr>
          </a:p>
          <a:p>
            <a:pPr algn="just"/>
            <a:endParaRPr lang="hr-HR" sz="3600" dirty="0" smtClean="0">
              <a:solidFill>
                <a:srgbClr val="FF0000"/>
              </a:solidFill>
            </a:endParaRPr>
          </a:p>
          <a:p>
            <a:pPr algn="l"/>
            <a:r>
              <a:rPr lang="hr-HR" sz="3600" dirty="0" smtClean="0">
                <a:solidFill>
                  <a:srgbClr val="FF0000"/>
                </a:solidFill>
              </a:rPr>
              <a:t>po </a:t>
            </a:r>
            <a:r>
              <a:rPr lang="hr-HR" sz="3600" dirty="0">
                <a:solidFill>
                  <a:srgbClr val="FF0000"/>
                </a:solidFill>
              </a:rPr>
              <a:t>Zakonu o sudovima za mladež/11</a:t>
            </a:r>
            <a:endParaRPr lang="hr-HR" sz="36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10539651" y="280347"/>
            <a:ext cx="1473480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hr-HR" sz="3200" b="1" dirty="0" smtClean="0">
                <a:solidFill>
                  <a:srgbClr val="FF0000"/>
                </a:solidFill>
                <a:latin typeface="+mj-lt"/>
              </a:rPr>
              <a:t>ZSM</a:t>
            </a:r>
            <a:r>
              <a:rPr lang="hr-HR" sz="3200" b="1" dirty="0" smtClean="0">
                <a:latin typeface="+mj-lt"/>
              </a:rPr>
              <a:t>/11</a:t>
            </a:r>
            <a:endParaRPr lang="hr-HR" sz="32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5408054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6944" y="-954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hr-HR" sz="2900" b="1" dirty="0">
                <a:cs typeface="Times New Roman" pitchFamily="18" charset="0"/>
              </a:rPr>
              <a:t>KAZNENI POSTUPAK PREMA MALOLJETNICIMA</a:t>
            </a:r>
            <a:endParaRPr lang="hr-HR" sz="2900" dirty="0"/>
          </a:p>
        </p:txBody>
      </p:sp>
      <p:sp>
        <p:nvSpPr>
          <p:cNvPr id="13" name="TextBox 12"/>
          <p:cNvSpPr txBox="1"/>
          <p:nvPr/>
        </p:nvSpPr>
        <p:spPr>
          <a:xfrm>
            <a:off x="10539651" y="280347"/>
            <a:ext cx="1473480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hr-HR" sz="3200" b="1" dirty="0" smtClean="0">
                <a:solidFill>
                  <a:srgbClr val="FF0000"/>
                </a:solidFill>
                <a:latin typeface="+mj-lt"/>
              </a:rPr>
              <a:t>ZSM</a:t>
            </a:r>
            <a:r>
              <a:rPr lang="hr-HR" sz="3200" b="1" dirty="0" smtClean="0">
                <a:latin typeface="+mj-lt"/>
              </a:rPr>
              <a:t>/11</a:t>
            </a:r>
            <a:endParaRPr lang="hr-HR" sz="3200" b="1" dirty="0">
              <a:latin typeface="+mj-lt"/>
            </a:endParaRPr>
          </a:p>
        </p:txBody>
      </p:sp>
      <p:cxnSp>
        <p:nvCxnSpPr>
          <p:cNvPr id="16" name="Ravni poveznik 11"/>
          <p:cNvCxnSpPr/>
          <p:nvPr/>
        </p:nvCxnSpPr>
        <p:spPr>
          <a:xfrm>
            <a:off x="479754" y="5916308"/>
            <a:ext cx="11083599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8"/>
          <p:cNvSpPr txBox="1">
            <a:spLocks noGrp="1"/>
          </p:cNvSpPr>
          <p:nvPr>
            <p:ph idx="1"/>
          </p:nvPr>
        </p:nvSpPr>
        <p:spPr>
          <a:xfrm>
            <a:off x="589536" y="1701289"/>
            <a:ext cx="3475863" cy="2045688"/>
          </a:xfrm>
          <a:prstGeom prst="rect">
            <a:avLst/>
          </a:prstGeom>
          <a:gradFill flip="none" rotWithShape="1">
            <a:gsLst>
              <a:gs pos="20000">
                <a:srgbClr val="FCFCFC"/>
              </a:gs>
              <a:gs pos="100000">
                <a:srgbClr val="ECECEC"/>
              </a:gs>
            </a:gsLst>
            <a:lin ang="5400000" scaled="1"/>
            <a:tileRect/>
          </a:gradFill>
          <a:ln>
            <a:noFill/>
          </a:ln>
          <a:effectLst>
            <a:glow rad="63500">
              <a:srgbClr val="ECECEC">
                <a:alpha val="40000"/>
              </a:srgbClr>
            </a:glow>
            <a:outerShdw blurRad="863600" sx="76000" sy="76000" rotWithShape="0">
              <a:prstClr val="black">
                <a:alpha val="15000"/>
              </a:prstClr>
            </a:outerShdw>
            <a:reflection stA="45000" endPos="0" dist="508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sr-Latn-RS"/>
            </a:defPPr>
            <a:lvl1pPr algn="ctr">
              <a:defRPr b="1">
                <a:solidFill>
                  <a:schemeClr val="dk1"/>
                </a:solidFill>
                <a:latin typeface="+mj-lt"/>
                <a:cs typeface="Times New Roman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r>
              <a:rPr lang="hr-HR" sz="2400" dirty="0" smtClean="0"/>
              <a:t>IZVRŠENJE</a:t>
            </a:r>
          </a:p>
          <a:p>
            <a:r>
              <a:rPr lang="hr-HR" sz="2000" dirty="0"/>
              <a:t>p</a:t>
            </a:r>
            <a:r>
              <a:rPr lang="hr-HR" sz="2000" dirty="0" smtClean="0"/>
              <a:t>roblemi u praksi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hr-HR" sz="8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hr-HR" sz="2400" dirty="0"/>
          </a:p>
        </p:txBody>
      </p:sp>
      <p:sp>
        <p:nvSpPr>
          <p:cNvPr id="6" name="Content Placeholder 8"/>
          <p:cNvSpPr txBox="1">
            <a:spLocks/>
          </p:cNvSpPr>
          <p:nvPr/>
        </p:nvSpPr>
        <p:spPr>
          <a:xfrm>
            <a:off x="5735215" y="963321"/>
            <a:ext cx="5688000" cy="5293757"/>
          </a:xfrm>
          <a:prstGeom prst="rect">
            <a:avLst/>
          </a:prstGeom>
          <a:gradFill flip="none" rotWithShape="1">
            <a:gsLst>
              <a:gs pos="20000">
                <a:srgbClr val="FCFCFC"/>
              </a:gs>
              <a:gs pos="100000">
                <a:srgbClr val="ECECEC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glow rad="63500">
              <a:srgbClr val="ECECEC">
                <a:alpha val="40000"/>
              </a:srgbClr>
            </a:glow>
            <a:outerShdw blurRad="863600" sx="76000" sy="76000" rotWithShape="0">
              <a:prstClr val="black">
                <a:alpha val="15000"/>
              </a:prstClr>
            </a:outerShdw>
            <a:reflection stA="45000" endPos="0" dist="508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>
            <a:defPPr>
              <a:defRPr lang="sr-Latn-RS"/>
            </a:defPPr>
            <a:lvl1pPr marL="228589" indent="-228589" algn="ctr" defTabSz="91435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1" kern="1200">
                <a:solidFill>
                  <a:schemeClr val="dk1"/>
                </a:solidFill>
                <a:latin typeface="+mj-lt"/>
                <a:ea typeface="+mn-ea"/>
                <a:cs typeface="Times New Roman" pitchFamily="18" charset="0"/>
              </a:defRPr>
            </a:lvl1pPr>
            <a:lvl2pPr marL="68576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294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120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298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hr-HR" sz="2000" dirty="0" smtClean="0"/>
              <a:t>Nemogućnost utjecaja na disciplinske mjere u odgojnom zavodu ili ustanovi </a:t>
            </a:r>
          </a:p>
          <a:p>
            <a:pPr algn="just"/>
            <a:r>
              <a:rPr lang="hr-HR" sz="2000" dirty="0" smtClean="0"/>
              <a:t>Nedostavljanje pravodobno izvješća o izvršavanju odgojnih mjera</a:t>
            </a:r>
          </a:p>
          <a:p>
            <a:pPr algn="just"/>
            <a:r>
              <a:rPr lang="hr-HR" sz="2000" dirty="0" smtClean="0"/>
              <a:t>Nedostupnost maloljetnika – da li se sjednica vijeća može održati u njegovoj nenazočnosti</a:t>
            </a:r>
          </a:p>
          <a:p>
            <a:pPr algn="just"/>
            <a:r>
              <a:rPr lang="hr-HR" sz="2000" dirty="0" smtClean="0"/>
              <a:t>Da se li prilikom odlučivanja o zamjeni odgojne mjere u zavodsku može odlučiti o prijevremenom upućivanju u zavodsku ustanovu</a:t>
            </a:r>
          </a:p>
          <a:p>
            <a:pPr algn="just"/>
            <a:r>
              <a:rPr lang="hr-HR" sz="2000" dirty="0" smtClean="0"/>
              <a:t>Da li maloljetnik i stranke općenito imaju pravo žalbe na sva rješenja vijeća </a:t>
            </a:r>
          </a:p>
          <a:p>
            <a:pPr algn="just"/>
            <a:r>
              <a:rPr lang="hr-HR" sz="2000" dirty="0" smtClean="0"/>
              <a:t>Da li se mora svakih 6 mjeseci kontrolirati svaka mjera i odlučivati o nastavku ili samo zavodske</a:t>
            </a:r>
          </a:p>
          <a:p>
            <a:pPr algn="just"/>
            <a:r>
              <a:rPr lang="hr-HR" sz="2000" dirty="0" smtClean="0"/>
              <a:t>Da li se za svaku mjeru mora posebno donijeti </a:t>
            </a:r>
            <a:r>
              <a:rPr lang="hr-HR" sz="2000" dirty="0" smtClean="0"/>
              <a:t>rješenje </a:t>
            </a:r>
            <a:r>
              <a:rPr lang="hr-HR" sz="2000" dirty="0" smtClean="0"/>
              <a:t>o obustavi odgojne mjere pa i u slučaju isteka zakonskog trajanja mjere</a:t>
            </a:r>
          </a:p>
        </p:txBody>
      </p:sp>
    </p:spTree>
    <p:extLst>
      <p:ext uri="{BB962C8B-B14F-4D97-AF65-F5344CB8AC3E}">
        <p14:creationId xmlns:p14="http://schemas.microsoft.com/office/powerpoint/2010/main" val="426484972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Ravni poveznik 47"/>
          <p:cNvCxnSpPr/>
          <p:nvPr/>
        </p:nvCxnSpPr>
        <p:spPr>
          <a:xfrm>
            <a:off x="479754" y="5916308"/>
            <a:ext cx="11083599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2"/>
          <p:cNvSpPr>
            <a:spLocks noChangeArrowheads="1"/>
          </p:cNvSpPr>
          <p:nvPr/>
        </p:nvSpPr>
        <p:spPr bwMode="auto">
          <a:xfrm>
            <a:off x="1" y="-6142"/>
            <a:ext cx="184731" cy="46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354" fontAlgn="base">
              <a:spcBef>
                <a:spcPct val="0"/>
              </a:spcBef>
              <a:spcAft>
                <a:spcPct val="0"/>
              </a:spcAft>
            </a:pPr>
            <a:endParaRPr lang="hr-HR" sz="1100" dirty="0">
              <a:latin typeface="Arial" pitchFamily="34" charset="0"/>
              <a:cs typeface="Arial" pitchFamily="34" charset="0"/>
            </a:endParaRPr>
          </a:p>
          <a:p>
            <a:pPr defTabSz="914354"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sz="135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Rectangle 3"/>
          <p:cNvSpPr>
            <a:spLocks noChangeArrowheads="1"/>
          </p:cNvSpPr>
          <p:nvPr/>
        </p:nvSpPr>
        <p:spPr bwMode="auto">
          <a:xfrm>
            <a:off x="1" y="4098049"/>
            <a:ext cx="184731" cy="300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354" fontAlgn="base">
              <a:spcBef>
                <a:spcPct val="0"/>
              </a:spcBef>
              <a:spcAft>
                <a:spcPct val="0"/>
              </a:spcAft>
            </a:pPr>
            <a:endParaRPr lang="sr-Latn-RS" sz="135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36944" y="-954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hr-HR" sz="2900" b="1" dirty="0">
                <a:cs typeface="Times New Roman" pitchFamily="18" charset="0"/>
              </a:rPr>
              <a:t>KAZNENI POSTUPAK PREMA MALOLJETNICIMA</a:t>
            </a:r>
            <a:endParaRPr lang="hr-HR" sz="2900" dirty="0"/>
          </a:p>
        </p:txBody>
      </p:sp>
      <p:sp>
        <p:nvSpPr>
          <p:cNvPr id="15" name="TextBox 14"/>
          <p:cNvSpPr txBox="1"/>
          <p:nvPr/>
        </p:nvSpPr>
        <p:spPr>
          <a:xfrm>
            <a:off x="10539651" y="280347"/>
            <a:ext cx="1473480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hr-HR" sz="3200" b="1" dirty="0" smtClean="0">
                <a:solidFill>
                  <a:srgbClr val="FF0000"/>
                </a:solidFill>
                <a:latin typeface="+mj-lt"/>
              </a:rPr>
              <a:t>ZSM</a:t>
            </a:r>
            <a:r>
              <a:rPr lang="hr-HR" sz="3200" b="1" dirty="0" smtClean="0">
                <a:latin typeface="+mj-lt"/>
              </a:rPr>
              <a:t>/11</a:t>
            </a:r>
            <a:endParaRPr lang="hr-HR" sz="3200" b="1" dirty="0">
              <a:latin typeface="+mj-lt"/>
            </a:endParaRPr>
          </a:p>
        </p:txBody>
      </p:sp>
      <p:sp>
        <p:nvSpPr>
          <p:cNvPr id="7" name="Content Placeholder 8"/>
          <p:cNvSpPr txBox="1">
            <a:spLocks noGrp="1"/>
          </p:cNvSpPr>
          <p:nvPr>
            <p:ph idx="1"/>
          </p:nvPr>
        </p:nvSpPr>
        <p:spPr>
          <a:xfrm>
            <a:off x="589536" y="1701289"/>
            <a:ext cx="3475863" cy="2914644"/>
          </a:xfrm>
          <a:prstGeom prst="rect">
            <a:avLst/>
          </a:prstGeom>
          <a:gradFill flip="none" rotWithShape="1">
            <a:gsLst>
              <a:gs pos="20000">
                <a:srgbClr val="FCFCFC"/>
              </a:gs>
              <a:gs pos="100000">
                <a:srgbClr val="ECECEC"/>
              </a:gs>
            </a:gsLst>
            <a:lin ang="5400000" scaled="1"/>
            <a:tileRect/>
          </a:gradFill>
          <a:ln>
            <a:noFill/>
          </a:ln>
          <a:effectLst>
            <a:glow rad="63500">
              <a:srgbClr val="ECECEC">
                <a:alpha val="40000"/>
              </a:srgbClr>
            </a:glow>
            <a:outerShdw blurRad="863600" sx="76000" sy="76000" rotWithShape="0">
              <a:prstClr val="black">
                <a:alpha val="15000"/>
              </a:prstClr>
            </a:outerShdw>
            <a:reflection stA="45000" endPos="0" dist="508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sr-Latn-RS"/>
            </a:defPPr>
            <a:lvl1pPr algn="ctr">
              <a:defRPr b="1">
                <a:solidFill>
                  <a:schemeClr val="dk1"/>
                </a:solidFill>
                <a:latin typeface="+mj-lt"/>
                <a:cs typeface="Times New Roman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r>
              <a:rPr lang="hr-HR" sz="2400" dirty="0" smtClean="0"/>
              <a:t>POSEBNOST PRIDRŽAJA MALOLJETNIČKOG ZATVORA I MALOLJETNIČKOG ZATVORA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hr-HR" sz="8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hr-HR" sz="2400" dirty="0"/>
          </a:p>
        </p:txBody>
      </p:sp>
      <p:sp>
        <p:nvSpPr>
          <p:cNvPr id="8" name="Content Placeholder 8"/>
          <p:cNvSpPr txBox="1">
            <a:spLocks/>
          </p:cNvSpPr>
          <p:nvPr/>
        </p:nvSpPr>
        <p:spPr>
          <a:xfrm>
            <a:off x="6697775" y="1721337"/>
            <a:ext cx="4284000" cy="3707682"/>
          </a:xfrm>
          <a:prstGeom prst="rect">
            <a:avLst/>
          </a:prstGeom>
          <a:gradFill flip="none" rotWithShape="1">
            <a:gsLst>
              <a:gs pos="20000">
                <a:srgbClr val="FCFCFC"/>
              </a:gs>
              <a:gs pos="100000">
                <a:srgbClr val="ECECEC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glow rad="63500">
              <a:srgbClr val="ECECEC">
                <a:alpha val="40000"/>
              </a:srgbClr>
            </a:glow>
            <a:outerShdw blurRad="863600" sx="76000" sy="76000" rotWithShape="0">
              <a:prstClr val="black">
                <a:alpha val="15000"/>
              </a:prstClr>
            </a:outerShdw>
            <a:reflection stA="45000" endPos="0" dist="508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>
            <a:defPPr>
              <a:defRPr lang="sr-Latn-RS"/>
            </a:defPPr>
            <a:lvl1pPr marL="228589" indent="-228589" algn="ctr" defTabSz="91435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1" kern="1200">
                <a:solidFill>
                  <a:schemeClr val="dk1"/>
                </a:solidFill>
                <a:latin typeface="+mj-lt"/>
                <a:ea typeface="+mn-ea"/>
                <a:cs typeface="Times New Roman" pitchFamily="18" charset="0"/>
              </a:defRPr>
            </a:lvl1pPr>
            <a:lvl2pPr marL="68576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294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120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298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hr-HR" sz="2400" dirty="0" smtClean="0"/>
          </a:p>
          <a:p>
            <a:pPr algn="just"/>
            <a:r>
              <a:rPr lang="hr-HR" sz="2000" dirty="0" smtClean="0"/>
              <a:t>Presudom u novom postupku za novo kazneno djelo po prijedlogu državnog odvjetnika određuje se kazna maloljetničkog zatvora nakon pridržaja</a:t>
            </a:r>
          </a:p>
          <a:p>
            <a:pPr algn="just"/>
            <a:r>
              <a:rPr lang="hr-HR" sz="2000" dirty="0" smtClean="0"/>
              <a:t>Rješenje o brisanju  pridržaja maloljetničkog zatvora</a:t>
            </a:r>
          </a:p>
          <a:p>
            <a:pPr algn="just"/>
            <a:r>
              <a:rPr lang="hr-HR" sz="2000" dirty="0" smtClean="0"/>
              <a:t>Rješenje o uvjetnom otpustu s maloljetničkog zatvora uvijek donosi Županijski sud</a:t>
            </a:r>
          </a:p>
          <a:p>
            <a:pPr algn="just"/>
            <a:endParaRPr lang="hr-HR" sz="2000" dirty="0" smtClean="0"/>
          </a:p>
        </p:txBody>
      </p:sp>
    </p:spTree>
    <p:extLst>
      <p:ext uri="{BB962C8B-B14F-4D97-AF65-F5344CB8AC3E}">
        <p14:creationId xmlns:p14="http://schemas.microsoft.com/office/powerpoint/2010/main" val="70098400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285737" indent="-285737" algn="ctr"/>
            <a:r>
              <a:rPr lang="hr-HR" sz="2900" b="1" dirty="0">
                <a:cs typeface="Times New Roman" pitchFamily="18" charset="0"/>
              </a:rPr>
              <a:t>KAZNENI POSTUPAK PREMA MALOLJETNICIMA</a:t>
            </a:r>
            <a:r>
              <a:rPr lang="hr-HR" sz="3200" b="1" dirty="0">
                <a:cs typeface="Times New Roman" pitchFamily="18" charset="0"/>
              </a:rPr>
              <a:t/>
            </a:r>
            <a:br>
              <a:rPr lang="hr-HR" sz="3200" b="1" dirty="0">
                <a:cs typeface="Times New Roman" pitchFamily="18" charset="0"/>
              </a:rPr>
            </a:br>
            <a:r>
              <a:rPr lang="hr-HR" sz="3200" dirty="0">
                <a:cs typeface="Times New Roman" pitchFamily="18" charset="0"/>
              </a:rPr>
              <a:t/>
            </a:r>
            <a:br>
              <a:rPr lang="hr-HR" sz="3200" dirty="0">
                <a:cs typeface="Times New Roman" pitchFamily="18" charset="0"/>
              </a:rPr>
            </a:br>
            <a:endParaRPr lang="hr-HR" sz="3200" dirty="0">
              <a:cs typeface="Times New Roman" pitchFamily="18" charset="0"/>
            </a:endParaRPr>
          </a:p>
        </p:txBody>
      </p:sp>
      <p:cxnSp>
        <p:nvCxnSpPr>
          <p:cNvPr id="12" name="Ravni poveznik 11"/>
          <p:cNvCxnSpPr/>
          <p:nvPr/>
        </p:nvCxnSpPr>
        <p:spPr>
          <a:xfrm>
            <a:off x="812822" y="5644845"/>
            <a:ext cx="11083599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7193283" y="3017523"/>
            <a:ext cx="184731" cy="508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r-HR" sz="1351" b="1" dirty="0"/>
          </a:p>
          <a:p>
            <a:endParaRPr lang="hr-HR" sz="1351" dirty="0"/>
          </a:p>
        </p:txBody>
      </p:sp>
      <p:sp>
        <p:nvSpPr>
          <p:cNvPr id="10" name="TextBox 9"/>
          <p:cNvSpPr txBox="1"/>
          <p:nvPr/>
        </p:nvSpPr>
        <p:spPr>
          <a:xfrm>
            <a:off x="10539651" y="280347"/>
            <a:ext cx="1473480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hr-HR" sz="3200" b="1" dirty="0" smtClean="0">
                <a:solidFill>
                  <a:srgbClr val="FF0000"/>
                </a:solidFill>
                <a:latin typeface="+mj-lt"/>
              </a:rPr>
              <a:t>ZSM</a:t>
            </a:r>
            <a:r>
              <a:rPr lang="hr-HR" sz="3200" b="1" dirty="0" smtClean="0">
                <a:latin typeface="+mj-lt"/>
              </a:rPr>
              <a:t>/11</a:t>
            </a:r>
            <a:endParaRPr lang="hr-HR" sz="3200" b="1" dirty="0">
              <a:latin typeface="+mj-lt"/>
            </a:endParaRPr>
          </a:p>
        </p:txBody>
      </p:sp>
      <p:sp>
        <p:nvSpPr>
          <p:cNvPr id="6" name="Content Placeholder 8"/>
          <p:cNvSpPr txBox="1">
            <a:spLocks noGrp="1"/>
          </p:cNvSpPr>
          <p:nvPr>
            <p:ph idx="1"/>
          </p:nvPr>
        </p:nvSpPr>
        <p:spPr>
          <a:xfrm>
            <a:off x="589536" y="1701289"/>
            <a:ext cx="3475863" cy="3375283"/>
          </a:xfrm>
          <a:prstGeom prst="rect">
            <a:avLst/>
          </a:prstGeom>
          <a:gradFill flip="none" rotWithShape="1">
            <a:gsLst>
              <a:gs pos="20000">
                <a:srgbClr val="FCFCFC"/>
              </a:gs>
              <a:gs pos="100000">
                <a:srgbClr val="ECECEC"/>
              </a:gs>
            </a:gsLst>
            <a:lin ang="5400000" scaled="1"/>
            <a:tileRect/>
          </a:gradFill>
          <a:ln>
            <a:noFill/>
          </a:ln>
          <a:effectLst>
            <a:glow rad="63500">
              <a:srgbClr val="ECECEC">
                <a:alpha val="40000"/>
              </a:srgbClr>
            </a:glow>
            <a:outerShdw blurRad="863600" sx="76000" sy="76000" rotWithShape="0">
              <a:prstClr val="black">
                <a:alpha val="15000"/>
              </a:prstClr>
            </a:outerShdw>
            <a:reflection stA="45000" endPos="0" dist="508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sr-Latn-RS"/>
            </a:defPPr>
            <a:lvl1pPr algn="ctr">
              <a:defRPr b="1">
                <a:solidFill>
                  <a:schemeClr val="dk1"/>
                </a:solidFill>
                <a:latin typeface="+mj-lt"/>
                <a:cs typeface="Times New Roman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r>
              <a:rPr lang="hr-HR" sz="2400" dirty="0" smtClean="0"/>
              <a:t>POSEBNOST PRIDRŽAJA MALOLJETNIČKOG ZATVORA I MALOLJETNIČKOG ZATVORA</a:t>
            </a:r>
          </a:p>
          <a:p>
            <a:r>
              <a:rPr lang="hr-HR" sz="2000" dirty="0" smtClean="0"/>
              <a:t>Problemi u praksi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hr-HR" sz="8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hr-HR" sz="2400" dirty="0"/>
          </a:p>
        </p:txBody>
      </p:sp>
      <p:sp>
        <p:nvSpPr>
          <p:cNvPr id="7" name="Content Placeholder 8"/>
          <p:cNvSpPr txBox="1">
            <a:spLocks/>
          </p:cNvSpPr>
          <p:nvPr/>
        </p:nvSpPr>
        <p:spPr>
          <a:xfrm>
            <a:off x="6697775" y="1649145"/>
            <a:ext cx="4284000" cy="3430683"/>
          </a:xfrm>
          <a:prstGeom prst="rect">
            <a:avLst/>
          </a:prstGeom>
          <a:gradFill flip="none" rotWithShape="1">
            <a:gsLst>
              <a:gs pos="20000">
                <a:srgbClr val="FCFCFC"/>
              </a:gs>
              <a:gs pos="100000">
                <a:srgbClr val="ECECEC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glow rad="63500">
              <a:srgbClr val="ECECEC">
                <a:alpha val="40000"/>
              </a:srgbClr>
            </a:glow>
            <a:outerShdw blurRad="863600" sx="76000" sy="76000" rotWithShape="0">
              <a:prstClr val="black">
                <a:alpha val="15000"/>
              </a:prstClr>
            </a:outerShdw>
            <a:reflection stA="45000" endPos="0" dist="508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>
            <a:defPPr>
              <a:defRPr lang="sr-Latn-RS"/>
            </a:defPPr>
            <a:lvl1pPr marL="228589" indent="-228589" algn="ctr" defTabSz="91435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1" kern="1200">
                <a:solidFill>
                  <a:schemeClr val="dk1"/>
                </a:solidFill>
                <a:latin typeface="+mj-lt"/>
                <a:ea typeface="+mn-ea"/>
                <a:cs typeface="Times New Roman" pitchFamily="18" charset="0"/>
              </a:defRPr>
            </a:lvl1pPr>
            <a:lvl2pPr marL="68576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294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120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298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hr-HR" sz="2400" dirty="0" smtClean="0"/>
          </a:p>
          <a:p>
            <a:pPr algn="just"/>
            <a:r>
              <a:rPr lang="hr-HR" sz="2000" dirty="0" smtClean="0"/>
              <a:t>Rijetko se u novom postupku to odlučuje </a:t>
            </a:r>
          </a:p>
          <a:p>
            <a:pPr algn="just"/>
            <a:r>
              <a:rPr lang="hr-HR" sz="2000" dirty="0" smtClean="0"/>
              <a:t>Teškoće pri odlučivanju o naknadnom izricanju maloljetničkog zatvora kod neizvršenja sigurnosnih mjera</a:t>
            </a:r>
          </a:p>
          <a:p>
            <a:pPr algn="just"/>
            <a:r>
              <a:rPr lang="hr-HR" sz="2000" dirty="0" smtClean="0"/>
              <a:t>Rješenje o brisanju  pridržaja maloljetničkog zatvora- ne primjenjuje se u praksi</a:t>
            </a:r>
          </a:p>
          <a:p>
            <a:pPr algn="just"/>
            <a:endParaRPr lang="hr-HR" sz="2000" dirty="0" smtClean="0"/>
          </a:p>
        </p:txBody>
      </p:sp>
    </p:spTree>
    <p:extLst>
      <p:ext uri="{BB962C8B-B14F-4D97-AF65-F5344CB8AC3E}">
        <p14:creationId xmlns:p14="http://schemas.microsoft.com/office/powerpoint/2010/main" val="174446087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9659" y="-1474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r-HR" sz="2900" b="1" dirty="0">
                <a:cs typeface="Times New Roman" pitchFamily="18" charset="0"/>
              </a:rPr>
              <a:t>KAZNENI POSTUPAK PREMA </a:t>
            </a:r>
            <a:r>
              <a:rPr lang="hr-HR" sz="2900" b="1" dirty="0" smtClean="0">
                <a:cs typeface="Times New Roman" pitchFamily="18" charset="0"/>
              </a:rPr>
              <a:t>MALOLJETNICIMA</a:t>
            </a:r>
            <a:endParaRPr lang="hr-HR" sz="2900" dirty="0"/>
          </a:p>
        </p:txBody>
      </p:sp>
      <p:cxnSp>
        <p:nvCxnSpPr>
          <p:cNvPr id="11" name="Ravni poveznik 11"/>
          <p:cNvCxnSpPr/>
          <p:nvPr/>
        </p:nvCxnSpPr>
        <p:spPr>
          <a:xfrm>
            <a:off x="479754" y="5916308"/>
            <a:ext cx="11083599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0539651" y="280347"/>
            <a:ext cx="1473480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hr-HR" sz="3200" b="1" dirty="0" smtClean="0">
                <a:solidFill>
                  <a:srgbClr val="FF0000"/>
                </a:solidFill>
                <a:latin typeface="+mj-lt"/>
              </a:rPr>
              <a:t>ZSM</a:t>
            </a:r>
            <a:r>
              <a:rPr lang="hr-HR" sz="3200" b="1" dirty="0" smtClean="0">
                <a:latin typeface="+mj-lt"/>
              </a:rPr>
              <a:t>/11</a:t>
            </a:r>
            <a:endParaRPr lang="hr-HR" sz="3200" b="1" dirty="0">
              <a:latin typeface="+mj-lt"/>
            </a:endParaRPr>
          </a:p>
        </p:txBody>
      </p:sp>
      <p:sp>
        <p:nvSpPr>
          <p:cNvPr id="5" name="Content Placeholder 8"/>
          <p:cNvSpPr txBox="1">
            <a:spLocks noGrp="1"/>
          </p:cNvSpPr>
          <p:nvPr>
            <p:ph idx="1"/>
          </p:nvPr>
        </p:nvSpPr>
        <p:spPr>
          <a:xfrm>
            <a:off x="589536" y="1701289"/>
            <a:ext cx="3475863" cy="2249847"/>
          </a:xfrm>
          <a:prstGeom prst="rect">
            <a:avLst/>
          </a:prstGeom>
          <a:gradFill flip="none" rotWithShape="1">
            <a:gsLst>
              <a:gs pos="20000">
                <a:srgbClr val="FCFCFC"/>
              </a:gs>
              <a:gs pos="100000">
                <a:srgbClr val="ECECEC"/>
              </a:gs>
            </a:gsLst>
            <a:lin ang="5400000" scaled="1"/>
            <a:tileRect/>
          </a:gradFill>
          <a:ln>
            <a:noFill/>
          </a:ln>
          <a:effectLst>
            <a:glow rad="63500">
              <a:srgbClr val="ECECEC">
                <a:alpha val="40000"/>
              </a:srgbClr>
            </a:glow>
            <a:outerShdw blurRad="863600" sx="76000" sy="76000" rotWithShape="0">
              <a:prstClr val="black">
                <a:alpha val="15000"/>
              </a:prstClr>
            </a:outerShdw>
            <a:reflection stA="45000" endPos="0" dist="508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sr-Latn-RS"/>
            </a:defPPr>
            <a:lvl1pPr algn="ctr">
              <a:defRPr b="1">
                <a:solidFill>
                  <a:schemeClr val="dk1"/>
                </a:solidFill>
                <a:latin typeface="+mj-lt"/>
                <a:cs typeface="Times New Roman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r>
              <a:rPr lang="hr-HR" sz="2400" dirty="0" smtClean="0"/>
              <a:t>POSEBNOSTI MALOLJETNIČKOG POSTUPKA OPĆENITO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hr-HR" sz="8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hr-HR" sz="2400" dirty="0"/>
          </a:p>
        </p:txBody>
      </p:sp>
      <p:sp>
        <p:nvSpPr>
          <p:cNvPr id="6" name="Content Placeholder 8"/>
          <p:cNvSpPr txBox="1">
            <a:spLocks/>
          </p:cNvSpPr>
          <p:nvPr/>
        </p:nvSpPr>
        <p:spPr>
          <a:xfrm>
            <a:off x="6529328" y="1372409"/>
            <a:ext cx="3475863" cy="4314001"/>
          </a:xfrm>
          <a:prstGeom prst="rect">
            <a:avLst/>
          </a:prstGeom>
          <a:gradFill flip="none" rotWithShape="1">
            <a:gsLst>
              <a:gs pos="20000">
                <a:srgbClr val="FCFCFC"/>
              </a:gs>
              <a:gs pos="100000">
                <a:srgbClr val="ECECEC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glow rad="63500">
              <a:srgbClr val="ECECEC">
                <a:alpha val="40000"/>
              </a:srgbClr>
            </a:glow>
            <a:outerShdw blurRad="863600" sx="76000" sy="76000" rotWithShape="0">
              <a:prstClr val="black">
                <a:alpha val="15000"/>
              </a:prstClr>
            </a:outerShdw>
            <a:reflection stA="45000" endPos="0" dist="508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>
            <a:defPPr>
              <a:defRPr lang="sr-Latn-RS"/>
            </a:defPPr>
            <a:lvl1pPr marL="228589" indent="-228589" algn="ctr" defTabSz="91435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1" kern="1200">
                <a:solidFill>
                  <a:schemeClr val="dk1"/>
                </a:solidFill>
                <a:latin typeface="+mj-lt"/>
                <a:ea typeface="+mn-ea"/>
                <a:cs typeface="Times New Roman" pitchFamily="18" charset="0"/>
              </a:defRPr>
            </a:lvl1pPr>
            <a:lvl2pPr marL="68576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294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120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298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hr-HR" sz="2000" dirty="0" smtClean="0"/>
              <a:t>Hitnost </a:t>
            </a:r>
          </a:p>
          <a:p>
            <a:pPr algn="just"/>
            <a:r>
              <a:rPr lang="hr-HR" sz="2000" dirty="0" smtClean="0"/>
              <a:t>Kraći rokovi za sve radnje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hr-HR" sz="2000" dirty="0" smtClean="0"/>
              <a:t>12 sati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hr-HR" sz="2000" dirty="0" smtClean="0"/>
              <a:t>48 sati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hr-HR" sz="2000" dirty="0" smtClean="0"/>
              <a:t>72 sata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hr-HR" sz="2000" dirty="0" smtClean="0"/>
              <a:t>8 dana</a:t>
            </a:r>
          </a:p>
          <a:p>
            <a:pPr marL="285750" indent="-285750" algn="just"/>
            <a:r>
              <a:rPr lang="hr-HR" sz="2000" dirty="0"/>
              <a:t>Kraći rokovi za </a:t>
            </a:r>
            <a:r>
              <a:rPr lang="hr-HR" sz="2000" dirty="0" smtClean="0"/>
              <a:t>istražni zatvor- pola manji nego za punoljetne počinitelje kaznenih djela</a:t>
            </a:r>
          </a:p>
          <a:p>
            <a:pPr marL="285750" indent="-285750" algn="just"/>
            <a:r>
              <a:rPr lang="hr-HR" sz="2000" dirty="0" smtClean="0"/>
              <a:t>Obazrivost, tajnost, postupnost, svrhovitost</a:t>
            </a:r>
            <a:endParaRPr lang="hr-HR" sz="800" dirty="0" smtClean="0"/>
          </a:p>
        </p:txBody>
      </p:sp>
    </p:spTree>
    <p:extLst>
      <p:ext uri="{BB962C8B-B14F-4D97-AF65-F5344CB8AC3E}">
        <p14:creationId xmlns:p14="http://schemas.microsoft.com/office/powerpoint/2010/main" val="39675310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4158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r-HR" sz="2900" b="1" dirty="0">
                <a:cs typeface="Times New Roman" pitchFamily="18" charset="0"/>
              </a:rPr>
              <a:t>KAZNENI POSTUPAK PREMA </a:t>
            </a:r>
            <a:r>
              <a:rPr lang="hr-HR" sz="2900" b="1" dirty="0" smtClean="0">
                <a:cs typeface="Times New Roman" pitchFamily="18" charset="0"/>
              </a:rPr>
              <a:t>MLAĐIM PUNOLJETNICIMA</a:t>
            </a:r>
            <a:endParaRPr lang="hr-HR" sz="2900" dirty="0"/>
          </a:p>
        </p:txBody>
      </p:sp>
      <p:sp>
        <p:nvSpPr>
          <p:cNvPr id="16" name="TextBox 15"/>
          <p:cNvSpPr txBox="1"/>
          <p:nvPr/>
        </p:nvSpPr>
        <p:spPr>
          <a:xfrm>
            <a:off x="10539651" y="280347"/>
            <a:ext cx="1473480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hr-HR" sz="3200" b="1" dirty="0" smtClean="0">
                <a:solidFill>
                  <a:srgbClr val="FF0000"/>
                </a:solidFill>
                <a:latin typeface="+mj-lt"/>
              </a:rPr>
              <a:t>ZSM</a:t>
            </a:r>
            <a:r>
              <a:rPr lang="hr-HR" sz="3200" b="1" dirty="0" smtClean="0">
                <a:latin typeface="+mj-lt"/>
              </a:rPr>
              <a:t>/11</a:t>
            </a:r>
            <a:endParaRPr lang="hr-HR" sz="3200" b="1" dirty="0">
              <a:latin typeface="+mj-lt"/>
            </a:endParaRPr>
          </a:p>
        </p:txBody>
      </p:sp>
      <p:cxnSp>
        <p:nvCxnSpPr>
          <p:cNvPr id="17" name="Ravni poveznik 11"/>
          <p:cNvCxnSpPr/>
          <p:nvPr/>
        </p:nvCxnSpPr>
        <p:spPr>
          <a:xfrm>
            <a:off x="479754" y="5916308"/>
            <a:ext cx="11083599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8"/>
          <p:cNvSpPr txBox="1">
            <a:spLocks noGrp="1"/>
          </p:cNvSpPr>
          <p:nvPr>
            <p:ph idx="1"/>
          </p:nvPr>
        </p:nvSpPr>
        <p:spPr>
          <a:xfrm>
            <a:off x="589536" y="1701289"/>
            <a:ext cx="3475863" cy="3316805"/>
          </a:xfrm>
          <a:prstGeom prst="rect">
            <a:avLst/>
          </a:prstGeom>
          <a:gradFill flip="none" rotWithShape="1">
            <a:gsLst>
              <a:gs pos="20000">
                <a:srgbClr val="FCFCFC"/>
              </a:gs>
              <a:gs pos="100000">
                <a:srgbClr val="ECECEC"/>
              </a:gs>
            </a:gsLst>
            <a:lin ang="5400000" scaled="1"/>
            <a:tileRect/>
          </a:gradFill>
          <a:ln>
            <a:noFill/>
          </a:ln>
          <a:effectLst>
            <a:glow rad="63500">
              <a:srgbClr val="ECECEC">
                <a:alpha val="40000"/>
              </a:srgbClr>
            </a:glow>
            <a:outerShdw blurRad="863600" sx="76000" sy="76000" rotWithShape="0">
              <a:prstClr val="black">
                <a:alpha val="15000"/>
              </a:prstClr>
            </a:outerShdw>
            <a:reflection stA="45000" endPos="0" dist="508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sr-Latn-RS"/>
            </a:defPPr>
            <a:lvl1pPr algn="ctr">
              <a:defRPr b="1">
                <a:solidFill>
                  <a:schemeClr val="dk1"/>
                </a:solidFill>
                <a:latin typeface="+mj-lt"/>
                <a:cs typeface="Times New Roman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r>
              <a:rPr lang="hr-HR" sz="2400" dirty="0" smtClean="0"/>
              <a:t>IZVIDI</a:t>
            </a:r>
          </a:p>
          <a:p>
            <a:pPr marL="0" indent="0">
              <a:buNone/>
            </a:pPr>
            <a:r>
              <a:rPr lang="hr-HR" sz="2000" dirty="0" smtClean="0"/>
              <a:t>Za kaznena djela do 5 godina</a:t>
            </a:r>
            <a:endParaRPr lang="hr-HR" sz="2000" dirty="0" smtClean="0"/>
          </a:p>
          <a:p>
            <a:pPr marL="0" indent="0">
              <a:buNone/>
            </a:pPr>
            <a:endParaRPr lang="hr-HR" sz="2400" dirty="0" smtClean="0"/>
          </a:p>
          <a:p>
            <a:pPr marL="0" indent="0">
              <a:buNone/>
            </a:pPr>
            <a:r>
              <a:rPr lang="hr-HR" sz="2400" dirty="0" smtClean="0"/>
              <a:t>ISTRAGA</a:t>
            </a:r>
          </a:p>
          <a:p>
            <a:pPr marL="0" indent="0">
              <a:buNone/>
            </a:pPr>
            <a:r>
              <a:rPr lang="hr-HR" sz="2000" dirty="0" smtClean="0"/>
              <a:t>Za kaznena djela preko  5 godina</a:t>
            </a:r>
            <a:endParaRPr lang="hr-HR" sz="20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hr-HR" sz="8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hr-HR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628123" y="821787"/>
            <a:ext cx="6012000" cy="5262979"/>
          </a:xfrm>
          <a:prstGeom prst="rect">
            <a:avLst/>
          </a:prstGeom>
          <a:gradFill flip="none" rotWithShape="1">
            <a:gsLst>
              <a:gs pos="20000">
                <a:srgbClr val="FCFCFC"/>
              </a:gs>
              <a:gs pos="100000">
                <a:srgbClr val="ECECEC"/>
              </a:gs>
            </a:gsLst>
            <a:lin ang="5400000" scaled="1"/>
            <a:tileRect/>
          </a:gradFill>
          <a:ln>
            <a:noFill/>
          </a:ln>
          <a:effectLst>
            <a:glow rad="63500">
              <a:srgbClr val="ECECEC">
                <a:alpha val="40000"/>
              </a:srgbClr>
            </a:glow>
            <a:outerShdw blurRad="863600" sx="76000" sy="76000" rotWithShape="0">
              <a:prstClr val="black">
                <a:alpha val="15000"/>
              </a:prstClr>
            </a:outerShdw>
            <a:reflection stA="45000" endPos="0" dist="508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sr-Latn-RS"/>
            </a:defPPr>
            <a:lvl1pPr algn="ctr">
              <a:defRPr b="1">
                <a:solidFill>
                  <a:schemeClr val="dk1"/>
                </a:solidFill>
                <a:latin typeface="+mj-lt"/>
                <a:cs typeface="Times New Roman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algn="l"/>
            <a:endParaRPr lang="hr-HR" sz="24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sz="2400" dirty="0" smtClean="0"/>
              <a:t>KAZNENA PRIJAVA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sz="2400" dirty="0" smtClean="0"/>
              <a:t>DOKAZNE </a:t>
            </a:r>
            <a:r>
              <a:rPr lang="hr-HR" sz="2400" dirty="0" smtClean="0"/>
              <a:t>RADNJE</a:t>
            </a:r>
            <a:endParaRPr lang="hr-HR" sz="24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sz="2400" dirty="0" smtClean="0"/>
              <a:t>RJEŠENJE O ODBACIVANJU KAZNENE PRIJAVE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sz="2400" dirty="0" smtClean="0"/>
              <a:t>(nema dokaza, nije svrhovito- obzirom na kazneno djelo i osobu </a:t>
            </a:r>
            <a:r>
              <a:rPr lang="hr-HR" sz="2400" dirty="0" smtClean="0"/>
              <a:t>mlađeg punoljetnika ili </a:t>
            </a:r>
            <a:r>
              <a:rPr lang="hr-HR" sz="2400" dirty="0" smtClean="0"/>
              <a:t>je druga sankcija u tijeku)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sz="2400" dirty="0" smtClean="0"/>
              <a:t>RJEŠENJE O PROVOĐENJU </a:t>
            </a:r>
            <a:r>
              <a:rPr lang="hr-HR" sz="2400" dirty="0" smtClean="0"/>
              <a:t>ISTRAGE</a:t>
            </a:r>
            <a:endParaRPr lang="hr-HR" sz="2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sz="2400" dirty="0" smtClean="0"/>
              <a:t>RJEŠENJE O </a:t>
            </a:r>
            <a:r>
              <a:rPr lang="hr-HR" sz="2400" dirty="0" smtClean="0"/>
              <a:t>OBUSTAVI ISTRAGE</a:t>
            </a:r>
            <a:endParaRPr lang="hr-HR" sz="2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sz="2400" dirty="0" smtClean="0"/>
              <a:t>PODNOŠENJE OPTUŽNICE (s prijedlogom maloljetničke sankcije, kazne iz općeg kaznenog prava, bez prijedloga – za kaznena djela iznad 5 godina a nema primjene ZSM ili prijedlog donošenje kaznenog naloga)</a:t>
            </a:r>
            <a:endParaRPr lang="hr-HR" sz="2400" dirty="0" smtClean="0"/>
          </a:p>
        </p:txBody>
      </p:sp>
    </p:spTree>
    <p:extLst>
      <p:ext uri="{BB962C8B-B14F-4D97-AF65-F5344CB8AC3E}">
        <p14:creationId xmlns:p14="http://schemas.microsoft.com/office/powerpoint/2010/main" val="135331378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66763" y="-7705"/>
            <a:ext cx="10515600" cy="1008000"/>
          </a:xfrm>
          <a:ln>
            <a:noFill/>
            <a:prstDash val="dash"/>
          </a:ln>
        </p:spPr>
        <p:txBody>
          <a:bodyPr>
            <a:normAutofit/>
          </a:bodyPr>
          <a:lstStyle/>
          <a:p>
            <a:pPr algn="ctr"/>
            <a:r>
              <a:rPr lang="hr-HR" sz="2900" b="1" dirty="0">
                <a:cs typeface="Times New Roman" pitchFamily="18" charset="0"/>
              </a:rPr>
              <a:t>KAZNENI POSTUPAK PREMA </a:t>
            </a:r>
            <a:r>
              <a:rPr lang="hr-HR" sz="2900" b="1" dirty="0" smtClean="0">
                <a:cs typeface="Times New Roman" pitchFamily="18" charset="0"/>
              </a:rPr>
              <a:t>MLAĐIM PUNOLJETNICIMA</a:t>
            </a:r>
            <a:endParaRPr lang="hr-HR" sz="2900" b="1" dirty="0">
              <a:cs typeface="Times New Roman" pitchFamily="18" charset="0"/>
            </a:endParaRPr>
          </a:p>
        </p:txBody>
      </p:sp>
      <p:cxnSp>
        <p:nvCxnSpPr>
          <p:cNvPr id="12" name="Ravni poveznik 11"/>
          <p:cNvCxnSpPr/>
          <p:nvPr/>
        </p:nvCxnSpPr>
        <p:spPr>
          <a:xfrm>
            <a:off x="479754" y="5916308"/>
            <a:ext cx="11083599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" y="-6142"/>
            <a:ext cx="184731" cy="46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354" fontAlgn="base">
              <a:spcBef>
                <a:spcPct val="0"/>
              </a:spcBef>
              <a:spcAft>
                <a:spcPct val="0"/>
              </a:spcAft>
            </a:pPr>
            <a:endParaRPr lang="hr-HR" sz="1100" dirty="0">
              <a:latin typeface="Arial" pitchFamily="34" charset="0"/>
              <a:cs typeface="Arial" pitchFamily="34" charset="0"/>
            </a:endParaRPr>
          </a:p>
          <a:p>
            <a:pPr defTabSz="914354"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sz="135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539651" y="280347"/>
            <a:ext cx="1473480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hr-HR" sz="3200" b="1" dirty="0" smtClean="0">
                <a:solidFill>
                  <a:srgbClr val="FF0000"/>
                </a:solidFill>
                <a:latin typeface="+mj-lt"/>
              </a:rPr>
              <a:t>ZSM</a:t>
            </a:r>
            <a:r>
              <a:rPr lang="hr-HR" sz="3200" b="1" dirty="0" smtClean="0">
                <a:latin typeface="+mj-lt"/>
              </a:rPr>
              <a:t>/11</a:t>
            </a:r>
            <a:endParaRPr lang="hr-HR" sz="3200" b="1" dirty="0">
              <a:latin typeface="+mj-lt"/>
            </a:endParaRPr>
          </a:p>
        </p:txBody>
      </p:sp>
      <p:sp>
        <p:nvSpPr>
          <p:cNvPr id="6" name="Content Placeholder 8"/>
          <p:cNvSpPr txBox="1">
            <a:spLocks noGrp="1"/>
          </p:cNvSpPr>
          <p:nvPr>
            <p:ph idx="1"/>
          </p:nvPr>
        </p:nvSpPr>
        <p:spPr>
          <a:xfrm>
            <a:off x="589536" y="1701289"/>
            <a:ext cx="3475863" cy="1806648"/>
          </a:xfrm>
          <a:prstGeom prst="rect">
            <a:avLst/>
          </a:prstGeom>
          <a:gradFill flip="none" rotWithShape="1">
            <a:gsLst>
              <a:gs pos="20000">
                <a:srgbClr val="FCFCFC"/>
              </a:gs>
              <a:gs pos="100000">
                <a:srgbClr val="ECECEC"/>
              </a:gs>
            </a:gsLst>
            <a:lin ang="5400000" scaled="1"/>
            <a:tileRect/>
          </a:gradFill>
          <a:ln>
            <a:noFill/>
          </a:ln>
          <a:effectLst>
            <a:glow rad="63500">
              <a:srgbClr val="ECECEC">
                <a:alpha val="40000"/>
              </a:srgbClr>
            </a:glow>
            <a:outerShdw blurRad="863600" sx="76000" sy="76000" rotWithShape="0">
              <a:prstClr val="black">
                <a:alpha val="15000"/>
              </a:prstClr>
            </a:outerShdw>
            <a:reflection stA="45000" endPos="0" dist="508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sr-Latn-RS"/>
            </a:defPPr>
            <a:lvl1pPr algn="ctr">
              <a:defRPr b="1">
                <a:solidFill>
                  <a:schemeClr val="dk1"/>
                </a:solidFill>
                <a:latin typeface="+mj-lt"/>
                <a:cs typeface="Times New Roman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r>
              <a:rPr lang="hr-HR" sz="2400" dirty="0" smtClean="0"/>
              <a:t>IZVIDI </a:t>
            </a:r>
          </a:p>
          <a:p>
            <a:pPr marL="0" indent="0">
              <a:buNone/>
            </a:pPr>
            <a:r>
              <a:rPr lang="hr-HR" sz="2400" dirty="0" smtClean="0"/>
              <a:t>ISTRAGA</a:t>
            </a:r>
            <a:endParaRPr lang="hr-H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 smtClean="0"/>
              <a:t>Problemi u praksi</a:t>
            </a:r>
            <a:endParaRPr lang="hr-HR" sz="2000" dirty="0"/>
          </a:p>
        </p:txBody>
      </p:sp>
      <p:sp>
        <p:nvSpPr>
          <p:cNvPr id="7" name="Content Placeholder 8"/>
          <p:cNvSpPr txBox="1">
            <a:spLocks/>
          </p:cNvSpPr>
          <p:nvPr/>
        </p:nvSpPr>
        <p:spPr>
          <a:xfrm>
            <a:off x="5133615" y="963320"/>
            <a:ext cx="6300000" cy="5349157"/>
          </a:xfrm>
          <a:prstGeom prst="rect">
            <a:avLst/>
          </a:prstGeom>
          <a:gradFill flip="none" rotWithShape="1">
            <a:gsLst>
              <a:gs pos="20000">
                <a:srgbClr val="FCFCFC"/>
              </a:gs>
              <a:gs pos="100000">
                <a:srgbClr val="ECECEC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glow rad="63500">
              <a:srgbClr val="ECECEC">
                <a:alpha val="40000"/>
              </a:srgbClr>
            </a:glow>
            <a:outerShdw blurRad="863600" sx="76000" sy="76000" rotWithShape="0">
              <a:prstClr val="black">
                <a:alpha val="15000"/>
              </a:prstClr>
            </a:outerShdw>
            <a:reflection stA="45000" endPos="0" dist="508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>
            <a:defPPr>
              <a:defRPr lang="sr-Latn-RS"/>
            </a:defPPr>
            <a:lvl1pPr marL="228589" indent="-228589" algn="ctr" defTabSz="91435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1" kern="1200">
                <a:solidFill>
                  <a:schemeClr val="dk1"/>
                </a:solidFill>
                <a:latin typeface="+mj-lt"/>
                <a:ea typeface="+mn-ea"/>
                <a:cs typeface="Times New Roman" pitchFamily="18" charset="0"/>
              </a:defRPr>
            </a:lvl1pPr>
            <a:lvl2pPr marL="68576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294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120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298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hr-HR" sz="2400" dirty="0" smtClean="0"/>
          </a:p>
          <a:p>
            <a:pPr marL="285750" indent="-285750" algn="just"/>
            <a:r>
              <a:rPr lang="hr-HR" sz="2000" dirty="0" smtClean="0"/>
              <a:t>Ako se postupak vodi s odraslim počiniteljem kaznenog djela i općim propisima, sudovi i državna odvjetništva ne izvješćuju Centar za socijalnu skrb o postupku članak 58. ZSM/11</a:t>
            </a:r>
          </a:p>
          <a:p>
            <a:pPr marL="285750" indent="-285750" algn="just"/>
            <a:r>
              <a:rPr lang="hr-HR" sz="2000" dirty="0" smtClean="0"/>
              <a:t>Isto tako u spojenom postupku nekad postupa državni odvjetnik za mladež a nekad ne članak 74/1 ZSM/11</a:t>
            </a:r>
          </a:p>
          <a:p>
            <a:pPr marL="285750" indent="-285750" algn="just"/>
            <a:r>
              <a:rPr lang="hr-HR" sz="2000" dirty="0" smtClean="0"/>
              <a:t>U spojenom postupku nekad se pribave podaci o psihofizičkoj razvijenosti  mlađeg punoljetnika a nekad ne članak  78. ZSM/11</a:t>
            </a:r>
          </a:p>
          <a:p>
            <a:pPr marL="285750" indent="-285750" algn="just"/>
            <a:r>
              <a:rPr lang="hr-HR" sz="2000" dirty="0" smtClean="0"/>
              <a:t>Predstavnik Centra ne poziva se u prethodni postupak a trebalo bi članak 57. ZSM/11</a:t>
            </a:r>
          </a:p>
          <a:p>
            <a:pPr marL="285750" indent="-285750" algn="just"/>
            <a:r>
              <a:rPr lang="hr-HR" sz="2000" dirty="0" smtClean="0"/>
              <a:t>Načelo hitnosti članak 59. ZSM/11 nekad se ne primjenjuje se niti u jednom niti u drugom postupku</a:t>
            </a:r>
          </a:p>
          <a:p>
            <a:pPr marL="285750" indent="-285750" algn="just"/>
            <a:r>
              <a:rPr lang="hr-HR" sz="2000" dirty="0" smtClean="0"/>
              <a:t>Nema primjene članka 54. ZSM/11 - branitelj po službenoj dužnosti</a:t>
            </a:r>
          </a:p>
        </p:txBody>
      </p:sp>
    </p:spTree>
    <p:extLst>
      <p:ext uri="{BB962C8B-B14F-4D97-AF65-F5344CB8AC3E}">
        <p14:creationId xmlns:p14="http://schemas.microsoft.com/office/powerpoint/2010/main" val="356210392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0539651" y="280347"/>
            <a:ext cx="1473480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hr-HR" sz="3200" b="1" dirty="0" smtClean="0">
                <a:solidFill>
                  <a:srgbClr val="FF0000"/>
                </a:solidFill>
                <a:latin typeface="+mj-lt"/>
              </a:rPr>
              <a:t>ZSM</a:t>
            </a:r>
            <a:r>
              <a:rPr lang="hr-HR" sz="3200" b="1" dirty="0" smtClean="0">
                <a:latin typeface="+mj-lt"/>
              </a:rPr>
              <a:t>/11</a:t>
            </a:r>
            <a:endParaRPr lang="hr-HR" sz="3200" b="1" dirty="0">
              <a:latin typeface="+mj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2900" b="1" dirty="0">
                <a:cs typeface="Times New Roman" pitchFamily="18" charset="0"/>
              </a:rPr>
              <a:t>KAZNENI POSTUPAK PREMA </a:t>
            </a:r>
            <a:r>
              <a:rPr lang="hr-HR" sz="2900" b="1" dirty="0" smtClean="0">
                <a:cs typeface="Times New Roman" pitchFamily="18" charset="0"/>
              </a:rPr>
              <a:t>MLAĐIM PUNOLJETNICIMA</a:t>
            </a:r>
            <a:endParaRPr lang="hr-HR" sz="2900" dirty="0"/>
          </a:p>
        </p:txBody>
      </p:sp>
      <p:cxnSp>
        <p:nvCxnSpPr>
          <p:cNvPr id="21" name="Ravni poveznik 11"/>
          <p:cNvCxnSpPr/>
          <p:nvPr/>
        </p:nvCxnSpPr>
        <p:spPr>
          <a:xfrm>
            <a:off x="479754" y="5916308"/>
            <a:ext cx="11083599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8"/>
          <p:cNvSpPr txBox="1">
            <a:spLocks noGrp="1"/>
          </p:cNvSpPr>
          <p:nvPr>
            <p:ph idx="1"/>
          </p:nvPr>
        </p:nvSpPr>
        <p:spPr>
          <a:xfrm>
            <a:off x="589536" y="1701289"/>
            <a:ext cx="3475863" cy="1585049"/>
          </a:xfrm>
          <a:prstGeom prst="rect">
            <a:avLst/>
          </a:prstGeom>
          <a:gradFill flip="none" rotWithShape="1">
            <a:gsLst>
              <a:gs pos="20000">
                <a:srgbClr val="FCFCFC"/>
              </a:gs>
              <a:gs pos="100000">
                <a:srgbClr val="ECECEC"/>
              </a:gs>
            </a:gsLst>
            <a:lin ang="5400000" scaled="1"/>
            <a:tileRect/>
          </a:gradFill>
          <a:ln>
            <a:noFill/>
          </a:ln>
          <a:effectLst>
            <a:glow rad="63500">
              <a:srgbClr val="ECECEC">
                <a:alpha val="40000"/>
              </a:srgbClr>
            </a:glow>
            <a:outerShdw blurRad="863600" sx="76000" sy="76000" rotWithShape="0">
              <a:prstClr val="black">
                <a:alpha val="15000"/>
              </a:prstClr>
            </a:outerShdw>
            <a:reflection stA="45000" endPos="0" dist="508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sr-Latn-RS"/>
            </a:defPPr>
            <a:lvl1pPr algn="ctr">
              <a:defRPr b="1">
                <a:solidFill>
                  <a:schemeClr val="dk1"/>
                </a:solidFill>
                <a:latin typeface="+mj-lt"/>
                <a:cs typeface="Times New Roman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r>
              <a:rPr lang="hr-HR" sz="2400" dirty="0" smtClean="0"/>
              <a:t>KAZNENI NALOG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hr-HR" sz="8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hr-HR" sz="2400" dirty="0"/>
          </a:p>
        </p:txBody>
      </p:sp>
      <p:sp>
        <p:nvSpPr>
          <p:cNvPr id="7" name="Content Placeholder 8"/>
          <p:cNvSpPr txBox="1">
            <a:spLocks/>
          </p:cNvSpPr>
          <p:nvPr/>
        </p:nvSpPr>
        <p:spPr>
          <a:xfrm>
            <a:off x="5663023" y="1757433"/>
            <a:ext cx="5868000" cy="2343206"/>
          </a:xfrm>
          <a:prstGeom prst="rect">
            <a:avLst/>
          </a:prstGeom>
          <a:gradFill flip="none" rotWithShape="1">
            <a:gsLst>
              <a:gs pos="20000">
                <a:srgbClr val="FCFCFC"/>
              </a:gs>
              <a:gs pos="100000">
                <a:srgbClr val="ECECEC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glow rad="63500">
              <a:srgbClr val="ECECEC">
                <a:alpha val="40000"/>
              </a:srgbClr>
            </a:glow>
            <a:outerShdw blurRad="863600" sx="76000" sy="76000" rotWithShape="0">
              <a:prstClr val="black">
                <a:alpha val="15000"/>
              </a:prstClr>
            </a:outerShdw>
            <a:reflection stA="45000" endPos="0" dist="508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>
            <a:defPPr>
              <a:defRPr lang="sr-Latn-RS"/>
            </a:defPPr>
            <a:lvl1pPr marL="228589" indent="-228589" algn="ctr" defTabSz="91435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1" kern="1200">
                <a:solidFill>
                  <a:schemeClr val="dk1"/>
                </a:solidFill>
                <a:latin typeface="+mj-lt"/>
                <a:ea typeface="+mn-ea"/>
                <a:cs typeface="Times New Roman" pitchFamily="18" charset="0"/>
              </a:defRPr>
            </a:lvl1pPr>
            <a:lvl2pPr marL="68576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294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120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298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hr-HR" sz="2400" dirty="0" smtClean="0"/>
          </a:p>
          <a:p>
            <a:pPr algn="just"/>
            <a:r>
              <a:rPr lang="hr-HR" sz="2400" dirty="0" smtClean="0"/>
              <a:t>Uvjeti iz članka 540. ZKP/08</a:t>
            </a:r>
          </a:p>
          <a:p>
            <a:pPr marL="0" indent="0" algn="just">
              <a:buNone/>
            </a:pPr>
            <a:r>
              <a:rPr lang="hr-HR" sz="2400" dirty="0"/>
              <a:t>m</a:t>
            </a:r>
            <a:r>
              <a:rPr lang="hr-HR" sz="2400" dirty="0" smtClean="0"/>
              <a:t>ože se izdati za kaznena djela za koja je propisana novčana kazna ili kazna zatvora do 5 godina i na temelju vjerodostojnog sadržaja kaznene prijave</a:t>
            </a:r>
          </a:p>
        </p:txBody>
      </p:sp>
    </p:spTree>
    <p:extLst>
      <p:ext uri="{BB962C8B-B14F-4D97-AF65-F5344CB8AC3E}">
        <p14:creationId xmlns:p14="http://schemas.microsoft.com/office/powerpoint/2010/main" val="320032851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021" y="-7461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r-HR" sz="2900" b="1" dirty="0">
                <a:cs typeface="Times New Roman" pitchFamily="18" charset="0"/>
              </a:rPr>
              <a:t>KAZNENI POSTUPAK PREMA </a:t>
            </a:r>
            <a:r>
              <a:rPr lang="hr-HR" sz="2900" b="1" dirty="0" smtClean="0">
                <a:cs typeface="Times New Roman" pitchFamily="18" charset="0"/>
              </a:rPr>
              <a:t>MLAĐIM PUNOLJETNICIMA</a:t>
            </a:r>
            <a:endParaRPr lang="hr-HR" sz="2900" dirty="0"/>
          </a:p>
        </p:txBody>
      </p:sp>
      <p:sp>
        <p:nvSpPr>
          <p:cNvPr id="17" name="TextBox 16"/>
          <p:cNvSpPr txBox="1"/>
          <p:nvPr/>
        </p:nvSpPr>
        <p:spPr>
          <a:xfrm>
            <a:off x="10539651" y="280347"/>
            <a:ext cx="1473480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hr-HR" sz="3200" b="1" dirty="0" smtClean="0">
                <a:solidFill>
                  <a:srgbClr val="FF0000"/>
                </a:solidFill>
                <a:latin typeface="+mj-lt"/>
              </a:rPr>
              <a:t>ZSM</a:t>
            </a:r>
            <a:r>
              <a:rPr lang="hr-HR" sz="3200" b="1" dirty="0" smtClean="0">
                <a:latin typeface="+mj-lt"/>
              </a:rPr>
              <a:t>/11</a:t>
            </a:r>
            <a:endParaRPr lang="hr-HR" sz="3200" b="1" dirty="0">
              <a:latin typeface="+mj-lt"/>
            </a:endParaRPr>
          </a:p>
        </p:txBody>
      </p:sp>
      <p:cxnSp>
        <p:nvCxnSpPr>
          <p:cNvPr id="18" name="Ravni poveznik 11"/>
          <p:cNvCxnSpPr/>
          <p:nvPr/>
        </p:nvCxnSpPr>
        <p:spPr>
          <a:xfrm>
            <a:off x="479754" y="5916308"/>
            <a:ext cx="11083599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8"/>
          <p:cNvSpPr txBox="1">
            <a:spLocks noGrp="1"/>
          </p:cNvSpPr>
          <p:nvPr>
            <p:ph idx="1"/>
          </p:nvPr>
        </p:nvSpPr>
        <p:spPr>
          <a:xfrm>
            <a:off x="589536" y="1701289"/>
            <a:ext cx="3475863" cy="2045688"/>
          </a:xfrm>
          <a:prstGeom prst="rect">
            <a:avLst/>
          </a:prstGeom>
          <a:gradFill flip="none" rotWithShape="1">
            <a:gsLst>
              <a:gs pos="20000">
                <a:srgbClr val="FCFCFC"/>
              </a:gs>
              <a:gs pos="100000">
                <a:srgbClr val="ECECEC"/>
              </a:gs>
            </a:gsLst>
            <a:lin ang="5400000" scaled="1"/>
            <a:tileRect/>
          </a:gradFill>
          <a:ln>
            <a:noFill/>
          </a:ln>
          <a:effectLst>
            <a:glow rad="63500">
              <a:srgbClr val="ECECEC">
                <a:alpha val="40000"/>
              </a:srgbClr>
            </a:glow>
            <a:outerShdw blurRad="863600" sx="76000" sy="76000" rotWithShape="0">
              <a:prstClr val="black">
                <a:alpha val="15000"/>
              </a:prstClr>
            </a:outerShdw>
            <a:reflection stA="45000" endPos="0" dist="508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sr-Latn-RS"/>
            </a:defPPr>
            <a:lvl1pPr algn="ctr">
              <a:defRPr b="1">
                <a:solidFill>
                  <a:schemeClr val="dk1"/>
                </a:solidFill>
                <a:latin typeface="+mj-lt"/>
                <a:cs typeface="Times New Roman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r>
              <a:rPr lang="hr-HR" sz="2400" dirty="0" smtClean="0"/>
              <a:t>KAZNENI NALOG </a:t>
            </a:r>
          </a:p>
          <a:p>
            <a:r>
              <a:rPr lang="hr-HR" sz="2000" dirty="0" smtClean="0"/>
              <a:t>Problemi u praksi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hr-HR" sz="8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hr-HR" sz="2400" dirty="0"/>
          </a:p>
        </p:txBody>
      </p:sp>
      <p:sp>
        <p:nvSpPr>
          <p:cNvPr id="6" name="Content Placeholder 8"/>
          <p:cNvSpPr txBox="1">
            <a:spLocks/>
          </p:cNvSpPr>
          <p:nvPr/>
        </p:nvSpPr>
        <p:spPr>
          <a:xfrm>
            <a:off x="5663023" y="1576953"/>
            <a:ext cx="5868000" cy="3468642"/>
          </a:xfrm>
          <a:prstGeom prst="rect">
            <a:avLst/>
          </a:prstGeom>
          <a:gradFill flip="none" rotWithShape="1">
            <a:gsLst>
              <a:gs pos="20000">
                <a:srgbClr val="FCFCFC"/>
              </a:gs>
              <a:gs pos="100000">
                <a:srgbClr val="ECECEC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glow rad="63500">
              <a:srgbClr val="ECECEC">
                <a:alpha val="40000"/>
              </a:srgbClr>
            </a:glow>
            <a:outerShdw blurRad="863600" sx="76000" sy="76000" rotWithShape="0">
              <a:prstClr val="black">
                <a:alpha val="15000"/>
              </a:prstClr>
            </a:outerShdw>
            <a:reflection stA="45000" endPos="0" dist="508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>
            <a:defPPr>
              <a:defRPr lang="sr-Latn-RS"/>
            </a:defPPr>
            <a:lvl1pPr marL="228589" indent="-228589" algn="ctr" defTabSz="91435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1" kern="1200">
                <a:solidFill>
                  <a:schemeClr val="dk1"/>
                </a:solidFill>
                <a:latin typeface="+mj-lt"/>
                <a:ea typeface="+mn-ea"/>
                <a:cs typeface="Times New Roman" pitchFamily="18" charset="0"/>
              </a:defRPr>
            </a:lvl1pPr>
            <a:lvl2pPr marL="68576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294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120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298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hr-HR" sz="2400" dirty="0" smtClean="0"/>
          </a:p>
          <a:p>
            <a:pPr algn="just"/>
            <a:r>
              <a:rPr lang="hr-HR" sz="2400" dirty="0" smtClean="0"/>
              <a:t>Predlaže se po općem kaznenom pravu</a:t>
            </a:r>
          </a:p>
          <a:p>
            <a:pPr algn="just"/>
            <a:r>
              <a:rPr lang="hr-HR" sz="2400" dirty="0" smtClean="0"/>
              <a:t>U spojenom postupku s punoljetnom osobom nema prethodno prikupljenih podataka o mlađem punoljetniku i obrazloženja zašto nije prikladan ZSM/11</a:t>
            </a:r>
          </a:p>
          <a:p>
            <a:pPr algn="just"/>
            <a:r>
              <a:rPr lang="hr-HR" sz="2400" dirty="0" smtClean="0"/>
              <a:t>Mlađi punoljetnici ne razumiju što je kazneni nalog i ne ulažu prigovor, nemaju branitelja  niti sredstva za branitelja</a:t>
            </a:r>
            <a:endParaRPr lang="hr-HR" sz="800" dirty="0" smtClean="0"/>
          </a:p>
        </p:txBody>
      </p:sp>
    </p:spTree>
    <p:extLst>
      <p:ext uri="{BB962C8B-B14F-4D97-AF65-F5344CB8AC3E}">
        <p14:creationId xmlns:p14="http://schemas.microsoft.com/office/powerpoint/2010/main" val="1439006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Ravni poveznik 11"/>
          <p:cNvCxnSpPr/>
          <p:nvPr/>
        </p:nvCxnSpPr>
        <p:spPr>
          <a:xfrm>
            <a:off x="479754" y="5916308"/>
            <a:ext cx="11083599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028703" y="3299460"/>
            <a:ext cx="184731" cy="300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r-HR" sz="1351" dirty="0"/>
          </a:p>
        </p:txBody>
      </p:sp>
      <p:sp>
        <p:nvSpPr>
          <p:cNvPr id="11" name="TextBox 10"/>
          <p:cNvSpPr txBox="1"/>
          <p:nvPr/>
        </p:nvSpPr>
        <p:spPr>
          <a:xfrm>
            <a:off x="10539651" y="280347"/>
            <a:ext cx="1473480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hr-HR" sz="3200" b="1" dirty="0" smtClean="0">
                <a:solidFill>
                  <a:srgbClr val="FF0000"/>
                </a:solidFill>
                <a:latin typeface="+mj-lt"/>
              </a:rPr>
              <a:t>ZSM</a:t>
            </a:r>
            <a:r>
              <a:rPr lang="hr-HR" sz="3200" b="1" dirty="0" smtClean="0">
                <a:latin typeface="+mj-lt"/>
              </a:rPr>
              <a:t>/11</a:t>
            </a:r>
            <a:endParaRPr lang="hr-HR" sz="3200" b="1" dirty="0">
              <a:latin typeface="+mj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2900" b="1" dirty="0">
                <a:cs typeface="Times New Roman" pitchFamily="18" charset="0"/>
              </a:rPr>
              <a:t>KAZNENI POSTUPAK PREMA </a:t>
            </a:r>
            <a:r>
              <a:rPr lang="hr-HR" sz="2900" b="1" dirty="0" smtClean="0">
                <a:cs typeface="Times New Roman" pitchFamily="18" charset="0"/>
              </a:rPr>
              <a:t>MLAĐIM PUNOLJETNICIMA</a:t>
            </a:r>
            <a:endParaRPr lang="hr-HR" sz="2900" dirty="0"/>
          </a:p>
        </p:txBody>
      </p:sp>
      <p:sp>
        <p:nvSpPr>
          <p:cNvPr id="6" name="Content Placeholder 8"/>
          <p:cNvSpPr txBox="1">
            <a:spLocks noGrp="1"/>
          </p:cNvSpPr>
          <p:nvPr>
            <p:ph idx="1"/>
          </p:nvPr>
        </p:nvSpPr>
        <p:spPr>
          <a:xfrm>
            <a:off x="589536" y="1701289"/>
            <a:ext cx="3475863" cy="1346010"/>
          </a:xfrm>
          <a:prstGeom prst="rect">
            <a:avLst/>
          </a:prstGeom>
          <a:gradFill flip="none" rotWithShape="1">
            <a:gsLst>
              <a:gs pos="20000">
                <a:srgbClr val="FCFCFC"/>
              </a:gs>
              <a:gs pos="100000">
                <a:srgbClr val="ECECEC"/>
              </a:gs>
            </a:gsLst>
            <a:lin ang="5400000" scaled="1"/>
            <a:tileRect/>
          </a:gradFill>
          <a:ln>
            <a:noFill/>
          </a:ln>
          <a:effectLst>
            <a:glow rad="63500">
              <a:srgbClr val="ECECEC">
                <a:alpha val="40000"/>
              </a:srgbClr>
            </a:glow>
            <a:outerShdw blurRad="863600" sx="76000" sy="76000" rotWithShape="0">
              <a:prstClr val="black">
                <a:alpha val="15000"/>
              </a:prstClr>
            </a:outerShdw>
            <a:reflection stA="45000" endPos="0" dist="508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sr-Latn-RS"/>
            </a:defPPr>
            <a:lvl1pPr algn="ctr">
              <a:defRPr b="1">
                <a:solidFill>
                  <a:schemeClr val="dk1"/>
                </a:solidFill>
                <a:latin typeface="+mj-lt"/>
                <a:cs typeface="Times New Roman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r>
              <a:rPr lang="hr-HR" sz="2400" dirty="0" smtClean="0"/>
              <a:t>OPTUŽNO VIJEĆE</a:t>
            </a:r>
            <a:endParaRPr lang="hr-HR" sz="24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hr-HR" sz="2400" dirty="0"/>
          </a:p>
        </p:txBody>
      </p:sp>
      <p:sp>
        <p:nvSpPr>
          <p:cNvPr id="7" name="Content Placeholder 8"/>
          <p:cNvSpPr txBox="1">
            <a:spLocks/>
          </p:cNvSpPr>
          <p:nvPr/>
        </p:nvSpPr>
        <p:spPr>
          <a:xfrm>
            <a:off x="5434415" y="1264121"/>
            <a:ext cx="6084000" cy="4608000"/>
          </a:xfrm>
          <a:prstGeom prst="rect">
            <a:avLst/>
          </a:prstGeom>
          <a:gradFill flip="none" rotWithShape="1">
            <a:gsLst>
              <a:gs pos="20000">
                <a:srgbClr val="FCFCFC"/>
              </a:gs>
              <a:gs pos="100000">
                <a:srgbClr val="ECECEC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glow rad="63500">
              <a:srgbClr val="ECECEC">
                <a:alpha val="40000"/>
              </a:srgbClr>
            </a:glow>
            <a:outerShdw blurRad="863600" sx="76000" sy="76000" rotWithShape="0">
              <a:prstClr val="black">
                <a:alpha val="15000"/>
              </a:prstClr>
            </a:outerShdw>
            <a:reflection stA="45000" endPos="0" dist="508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>
            <a:defPPr>
              <a:defRPr lang="sr-Latn-RS"/>
            </a:defPPr>
            <a:lvl1pPr marL="228589" indent="-228589" algn="ctr" defTabSz="91435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1" kern="1200">
                <a:solidFill>
                  <a:schemeClr val="dk1"/>
                </a:solidFill>
                <a:latin typeface="+mj-lt"/>
                <a:ea typeface="+mn-ea"/>
                <a:cs typeface="Times New Roman" pitchFamily="18" charset="0"/>
              </a:defRPr>
            </a:lvl1pPr>
            <a:lvl2pPr marL="68576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294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120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298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hr-HR" sz="2400" dirty="0" smtClean="0"/>
          </a:p>
          <a:p>
            <a:pPr marL="0" indent="0" algn="just">
              <a:buNone/>
            </a:pPr>
            <a:r>
              <a:rPr lang="hr-HR" sz="2400" dirty="0" smtClean="0"/>
              <a:t>Odlučivanje po optužnici – članci 354.-367. ZKP/08</a:t>
            </a:r>
          </a:p>
          <a:p>
            <a:pPr marL="0" indent="0" algn="just">
              <a:buNone/>
            </a:pPr>
            <a:endParaRPr lang="hr-HR" sz="2400" dirty="0" smtClean="0"/>
          </a:p>
          <a:p>
            <a:pPr algn="just"/>
            <a:r>
              <a:rPr lang="hr-HR" sz="2400" dirty="0" smtClean="0"/>
              <a:t>Potvrđivanje optužnice</a:t>
            </a:r>
          </a:p>
          <a:p>
            <a:pPr algn="just"/>
            <a:r>
              <a:rPr lang="hr-HR" sz="2400" dirty="0" smtClean="0"/>
              <a:t>Donošenje presude na temelju sporazuma stranaka</a:t>
            </a:r>
          </a:p>
          <a:p>
            <a:pPr algn="just"/>
            <a:r>
              <a:rPr lang="hr-HR" sz="2400" dirty="0" smtClean="0"/>
              <a:t>Rješenje o vraćanju optužnice Općinskom državnom odvjetništvu</a:t>
            </a:r>
          </a:p>
          <a:p>
            <a:pPr algn="just"/>
            <a:r>
              <a:rPr lang="hr-HR" sz="2400" dirty="0" smtClean="0"/>
              <a:t>Rješenje o odbacivanju optužnice</a:t>
            </a:r>
          </a:p>
          <a:p>
            <a:pPr algn="just"/>
            <a:r>
              <a:rPr lang="hr-HR" sz="2400" dirty="0" smtClean="0"/>
              <a:t>Rješenje o obustavi postupka</a:t>
            </a:r>
          </a:p>
          <a:p>
            <a:pPr marL="285750" indent="-285750" algn="l"/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356210392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7" y="9278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hr-HR" sz="3200" dirty="0">
                <a:cs typeface="Times New Roman" pitchFamily="18" charset="0"/>
              </a:rPr>
              <a:t/>
            </a:r>
            <a:br>
              <a:rPr lang="hr-HR" sz="3200" dirty="0">
                <a:cs typeface="Times New Roman" pitchFamily="18" charset="0"/>
              </a:rPr>
            </a:br>
            <a:endParaRPr lang="hr-HR" sz="3200" dirty="0"/>
          </a:p>
        </p:txBody>
      </p:sp>
      <p:cxnSp>
        <p:nvCxnSpPr>
          <p:cNvPr id="20" name="Ravni poveznik 11"/>
          <p:cNvCxnSpPr/>
          <p:nvPr/>
        </p:nvCxnSpPr>
        <p:spPr>
          <a:xfrm>
            <a:off x="479754" y="5916308"/>
            <a:ext cx="11083599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080882" y="416814"/>
            <a:ext cx="8344015" cy="5386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900" b="1" dirty="0">
                <a:latin typeface="+mj-lt"/>
                <a:cs typeface="Times New Roman" pitchFamily="18" charset="0"/>
              </a:rPr>
              <a:t>KAZNENI POSTUPAK PREMA </a:t>
            </a:r>
            <a:r>
              <a:rPr lang="hr-HR" sz="2900" b="1" dirty="0" smtClean="0">
                <a:latin typeface="+mj-lt"/>
                <a:cs typeface="Times New Roman" pitchFamily="18" charset="0"/>
              </a:rPr>
              <a:t>MLAĐIM PUNOLJETNICIMA</a:t>
            </a:r>
            <a:endParaRPr lang="hr-HR" sz="2900" dirty="0"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539651" y="280347"/>
            <a:ext cx="1473480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hr-HR" sz="3200" b="1" dirty="0" smtClean="0">
                <a:solidFill>
                  <a:srgbClr val="FF0000"/>
                </a:solidFill>
                <a:latin typeface="+mj-lt"/>
              </a:rPr>
              <a:t>ZSM</a:t>
            </a:r>
            <a:r>
              <a:rPr lang="hr-HR" sz="3200" b="1" dirty="0" smtClean="0">
                <a:latin typeface="+mj-lt"/>
              </a:rPr>
              <a:t>/11</a:t>
            </a:r>
            <a:endParaRPr lang="hr-HR" sz="3200" b="1" dirty="0">
              <a:latin typeface="+mj-lt"/>
            </a:endParaRPr>
          </a:p>
        </p:txBody>
      </p:sp>
      <p:sp>
        <p:nvSpPr>
          <p:cNvPr id="6" name="Content Placeholder 8"/>
          <p:cNvSpPr txBox="1">
            <a:spLocks noGrp="1"/>
          </p:cNvSpPr>
          <p:nvPr>
            <p:ph idx="1"/>
          </p:nvPr>
        </p:nvSpPr>
        <p:spPr>
          <a:xfrm>
            <a:off x="589536" y="1701289"/>
            <a:ext cx="3475863" cy="1751249"/>
          </a:xfrm>
          <a:prstGeom prst="rect">
            <a:avLst/>
          </a:prstGeom>
          <a:gradFill flip="none" rotWithShape="1">
            <a:gsLst>
              <a:gs pos="20000">
                <a:srgbClr val="FCFCFC"/>
              </a:gs>
              <a:gs pos="100000">
                <a:srgbClr val="ECECEC"/>
              </a:gs>
            </a:gsLst>
            <a:lin ang="5400000" scaled="1"/>
            <a:tileRect/>
          </a:gradFill>
          <a:ln>
            <a:noFill/>
          </a:ln>
          <a:effectLst>
            <a:glow rad="63500">
              <a:srgbClr val="ECECEC">
                <a:alpha val="40000"/>
              </a:srgbClr>
            </a:glow>
            <a:outerShdw blurRad="863600" sx="76000" sy="76000" rotWithShape="0">
              <a:prstClr val="black">
                <a:alpha val="15000"/>
              </a:prstClr>
            </a:outerShdw>
            <a:reflection stA="45000" endPos="0" dist="508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sr-Latn-RS"/>
            </a:defPPr>
            <a:lvl1pPr algn="ctr">
              <a:defRPr b="1">
                <a:solidFill>
                  <a:schemeClr val="dk1"/>
                </a:solidFill>
                <a:latin typeface="+mj-lt"/>
                <a:cs typeface="Times New Roman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r>
              <a:rPr lang="hr-HR" sz="2400" dirty="0" smtClean="0"/>
              <a:t>OPTUŽNO VIJEĆE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sz="2000" dirty="0" smtClean="0"/>
              <a:t>Problemi u praksi</a:t>
            </a:r>
            <a:endParaRPr lang="hr-HR" sz="20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hr-HR" sz="2400" dirty="0"/>
          </a:p>
        </p:txBody>
      </p:sp>
      <p:sp>
        <p:nvSpPr>
          <p:cNvPr id="7" name="Content Placeholder 8"/>
          <p:cNvSpPr txBox="1">
            <a:spLocks/>
          </p:cNvSpPr>
          <p:nvPr/>
        </p:nvSpPr>
        <p:spPr>
          <a:xfrm>
            <a:off x="5229871" y="1769465"/>
            <a:ext cx="6156000" cy="2204706"/>
          </a:xfrm>
          <a:prstGeom prst="rect">
            <a:avLst/>
          </a:prstGeom>
          <a:gradFill flip="none" rotWithShape="1">
            <a:gsLst>
              <a:gs pos="20000">
                <a:srgbClr val="FCFCFC"/>
              </a:gs>
              <a:gs pos="100000">
                <a:srgbClr val="ECECEC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glow rad="63500">
              <a:srgbClr val="ECECEC">
                <a:alpha val="40000"/>
              </a:srgbClr>
            </a:glow>
            <a:outerShdw blurRad="863600" sx="76000" sy="76000" rotWithShape="0">
              <a:prstClr val="black">
                <a:alpha val="15000"/>
              </a:prstClr>
            </a:outerShdw>
            <a:reflection stA="45000" endPos="0" dist="508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>
            <a:defPPr>
              <a:defRPr lang="sr-Latn-RS"/>
            </a:defPPr>
            <a:lvl1pPr marL="228589" indent="-228589" algn="ctr" defTabSz="91435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1" kern="1200">
                <a:solidFill>
                  <a:schemeClr val="dk1"/>
                </a:solidFill>
                <a:latin typeface="+mj-lt"/>
                <a:ea typeface="+mn-ea"/>
                <a:cs typeface="Times New Roman" pitchFamily="18" charset="0"/>
              </a:defRPr>
            </a:lvl1pPr>
            <a:lvl2pPr marL="68576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294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120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298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hr-HR" sz="2400" dirty="0" smtClean="0"/>
          </a:p>
          <a:p>
            <a:pPr marL="285750" indent="-285750" algn="just"/>
            <a:r>
              <a:rPr lang="hr-HR" sz="2200" dirty="0" smtClean="0"/>
              <a:t>Sporazum se iznimno rijetko primjenjuje a trebao bi jer su troškovi postupka iznimno visoki</a:t>
            </a:r>
          </a:p>
          <a:p>
            <a:pPr marL="285750" indent="-285750" algn="just"/>
            <a:r>
              <a:rPr lang="hr-HR" sz="2200" dirty="0" smtClean="0"/>
              <a:t>Članak 67/1. i 3. ZSM/11 ne primjenjuje se u praksi a trebao bi – kraći rokovi istražnog zatvora za pola od odraslih počinitelja </a:t>
            </a:r>
          </a:p>
        </p:txBody>
      </p:sp>
    </p:spTree>
    <p:extLst>
      <p:ext uri="{BB962C8B-B14F-4D97-AF65-F5344CB8AC3E}">
        <p14:creationId xmlns:p14="http://schemas.microsoft.com/office/powerpoint/2010/main" val="15815513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229667"/>
            <a:ext cx="10515600" cy="547688"/>
          </a:xfrm>
        </p:spPr>
        <p:txBody>
          <a:bodyPr>
            <a:normAutofit fontScale="90000"/>
          </a:bodyPr>
          <a:lstStyle/>
          <a:p>
            <a:pPr algn="ctr"/>
            <a:r>
              <a:rPr lang="hr-HR" sz="3200" dirty="0">
                <a:cs typeface="Times New Roman" pitchFamily="18" charset="0"/>
              </a:rPr>
              <a:t/>
            </a:r>
            <a:br>
              <a:rPr lang="hr-HR" sz="3200" dirty="0">
                <a:cs typeface="Times New Roman" pitchFamily="18" charset="0"/>
              </a:rPr>
            </a:br>
            <a:r>
              <a:rPr lang="hr-HR" sz="3200" dirty="0">
                <a:cs typeface="Times New Roman" pitchFamily="18" charset="0"/>
              </a:rPr>
              <a:t/>
            </a:r>
            <a:br>
              <a:rPr lang="hr-HR" sz="3200" dirty="0">
                <a:cs typeface="Times New Roman" pitchFamily="18" charset="0"/>
              </a:rPr>
            </a:br>
            <a:r>
              <a:rPr lang="hr-HR" sz="3200" dirty="0">
                <a:cs typeface="Times New Roman" pitchFamily="18" charset="0"/>
              </a:rPr>
              <a:t/>
            </a:r>
            <a:br>
              <a:rPr lang="hr-HR" sz="3200" dirty="0">
                <a:cs typeface="Times New Roman" pitchFamily="18" charset="0"/>
              </a:rPr>
            </a:br>
            <a:r>
              <a:rPr lang="hr-HR" sz="3200" b="1" dirty="0" smtClean="0">
                <a:cs typeface="Times New Roman" pitchFamily="18" charset="0"/>
              </a:rPr>
              <a:t>KAZNENI POSTUPAK  </a:t>
            </a:r>
            <a:r>
              <a:rPr lang="hr-HR" sz="2400" dirty="0">
                <a:cs typeface="Times New Roman" pitchFamily="18" charset="0"/>
              </a:rPr>
              <a:t/>
            </a:r>
            <a:br>
              <a:rPr lang="hr-HR" sz="2400" dirty="0">
                <a:cs typeface="Times New Roman" pitchFamily="18" charset="0"/>
              </a:rPr>
            </a:br>
            <a:r>
              <a:rPr lang="hr-HR" sz="2400" dirty="0">
                <a:cs typeface="Times New Roman" pitchFamily="18" charset="0"/>
              </a:rPr>
              <a:t>u sudskoj praksi </a:t>
            </a:r>
            <a:br>
              <a:rPr lang="hr-HR" sz="2400" dirty="0">
                <a:cs typeface="Times New Roman" pitchFamily="18" charset="0"/>
              </a:rPr>
            </a:br>
            <a:endParaRPr lang="hr-HR" sz="2400" dirty="0"/>
          </a:p>
        </p:txBody>
      </p:sp>
      <p:cxnSp>
        <p:nvCxnSpPr>
          <p:cNvPr id="12" name="Ravni poveznik 11"/>
          <p:cNvCxnSpPr/>
          <p:nvPr/>
        </p:nvCxnSpPr>
        <p:spPr>
          <a:xfrm>
            <a:off x="479754" y="5916308"/>
            <a:ext cx="11083599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4518660" y="1794777"/>
            <a:ext cx="6012000" cy="3002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sz="1351" dirty="0"/>
              <a:t>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1419" y="1832475"/>
            <a:ext cx="4788000" cy="3170099"/>
          </a:xfrm>
          <a:prstGeom prst="rect">
            <a:avLst/>
          </a:prstGeom>
          <a:gradFill flip="none" rotWithShape="1">
            <a:gsLst>
              <a:gs pos="20000">
                <a:srgbClr val="FCFCFC"/>
              </a:gs>
              <a:gs pos="100000">
                <a:srgbClr val="ECECEC"/>
              </a:gs>
            </a:gsLst>
            <a:lin ang="5400000" scaled="1"/>
            <a:tileRect/>
          </a:gradFill>
          <a:ln>
            <a:noFill/>
          </a:ln>
          <a:effectLst>
            <a:glow rad="63500">
              <a:srgbClr val="ECECEC">
                <a:alpha val="40000"/>
              </a:srgbClr>
            </a:glow>
            <a:outerShdw blurRad="863600" sx="76000" sy="76000" rotWithShape="0">
              <a:prstClr val="black">
                <a:alpha val="15000"/>
              </a:prstClr>
            </a:outerShdw>
            <a:reflection stA="45000" endPos="0" dist="508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sr-Latn-RS"/>
            </a:defPPr>
            <a:lvl1pPr algn="ctr">
              <a:defRPr b="1">
                <a:solidFill>
                  <a:schemeClr val="dk1"/>
                </a:solidFill>
                <a:latin typeface="+mj-lt"/>
                <a:cs typeface="Times New Roman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algn="l"/>
            <a:endParaRPr lang="hr-HR" sz="2400" dirty="0"/>
          </a:p>
          <a:p>
            <a:pPr algn="l"/>
            <a:r>
              <a:rPr lang="hr-HR" sz="2400" dirty="0" smtClean="0"/>
              <a:t>KAZNENI POSTUPAK maloljetnici   </a:t>
            </a:r>
          </a:p>
          <a:p>
            <a:pPr algn="l"/>
            <a:r>
              <a:rPr lang="hr-HR" sz="2400" dirty="0" smtClean="0"/>
              <a:t>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sz="2400" dirty="0" smtClean="0"/>
              <a:t>IZVIDI I PRIPREMNI POSTUPAK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sz="2400" dirty="0" smtClean="0"/>
              <a:t>POSTUPANJE PREDSJEDNIKA VIJEĆA</a:t>
            </a:r>
            <a:endParaRPr lang="hr-HR" sz="24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sz="2400" dirty="0" smtClean="0"/>
              <a:t>SUĐENJE</a:t>
            </a:r>
            <a:endParaRPr lang="hr-HR" sz="24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sz="2400" dirty="0" smtClean="0"/>
              <a:t>IZVRŠENJE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hr-HR" sz="8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hr-HR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0539651" y="280347"/>
            <a:ext cx="1473480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hr-HR" sz="3200" b="1" dirty="0" smtClean="0">
                <a:solidFill>
                  <a:srgbClr val="FF0000"/>
                </a:solidFill>
                <a:latin typeface="+mj-lt"/>
              </a:rPr>
              <a:t>ZSM</a:t>
            </a:r>
            <a:r>
              <a:rPr lang="hr-HR" sz="3200" b="1" dirty="0" smtClean="0">
                <a:latin typeface="+mj-lt"/>
              </a:rPr>
              <a:t>/11</a:t>
            </a:r>
            <a:endParaRPr lang="hr-HR" sz="3200" b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94155" y="1828459"/>
            <a:ext cx="4860000" cy="3539430"/>
          </a:xfrm>
          <a:prstGeom prst="rect">
            <a:avLst/>
          </a:prstGeom>
          <a:gradFill flip="none" rotWithShape="1">
            <a:gsLst>
              <a:gs pos="20000">
                <a:srgbClr val="FCFCFC"/>
              </a:gs>
              <a:gs pos="100000">
                <a:srgbClr val="ECECEC"/>
              </a:gs>
            </a:gsLst>
            <a:lin ang="5400000" scaled="1"/>
            <a:tileRect/>
          </a:gradFill>
          <a:ln>
            <a:noFill/>
          </a:ln>
          <a:effectLst>
            <a:glow rad="63500">
              <a:srgbClr val="ECECEC">
                <a:alpha val="40000"/>
              </a:srgbClr>
            </a:glow>
            <a:outerShdw blurRad="863600" sx="76000" sy="76000" rotWithShape="0">
              <a:prstClr val="black">
                <a:alpha val="15000"/>
              </a:prstClr>
            </a:outerShdw>
            <a:reflection stA="45000" endPos="0" dist="508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sr-Latn-RS"/>
            </a:defPPr>
            <a:lvl1pPr algn="ctr">
              <a:defRPr b="1">
                <a:solidFill>
                  <a:schemeClr val="dk1"/>
                </a:solidFill>
                <a:latin typeface="+mj-lt"/>
                <a:cs typeface="Times New Roman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algn="l"/>
            <a:endParaRPr lang="hr-HR" sz="2400" dirty="0"/>
          </a:p>
          <a:p>
            <a:pPr algn="l"/>
            <a:r>
              <a:rPr lang="hr-HR" sz="2400" dirty="0" smtClean="0"/>
              <a:t>KAZNENI POSTUPAK mlađi punoljetnici </a:t>
            </a:r>
          </a:p>
          <a:p>
            <a:pPr algn="l"/>
            <a:r>
              <a:rPr lang="hr-HR" sz="2400" dirty="0" smtClean="0"/>
              <a:t>  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sz="2400" dirty="0" smtClean="0"/>
              <a:t>IZVIDI I ISTRAŽNI </a:t>
            </a:r>
            <a:r>
              <a:rPr lang="hr-HR" sz="2400" dirty="0" smtClean="0"/>
              <a:t>POSTUPAK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sz="2400" dirty="0" smtClean="0"/>
              <a:t>KAZNENI NALOG</a:t>
            </a:r>
            <a:endParaRPr lang="hr-HR" sz="24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sz="2400" dirty="0" smtClean="0"/>
              <a:t>POSTUPANJE OPTUŽNOG VIJEĆA</a:t>
            </a:r>
            <a:endParaRPr lang="hr-HR" sz="24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sz="2400" dirty="0" smtClean="0"/>
              <a:t>SUĐENJE</a:t>
            </a:r>
            <a:endParaRPr lang="hr-HR" sz="24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sz="2400" dirty="0" smtClean="0"/>
              <a:t>IZVRŠENJE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hr-HR" sz="8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206397755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9659" y="92229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hr-HR" sz="2900" b="1" dirty="0">
                <a:cs typeface="Times New Roman" pitchFamily="18" charset="0"/>
              </a:rPr>
              <a:t>KAZNENI POSTUPAK PREMA </a:t>
            </a:r>
            <a:r>
              <a:rPr lang="hr-HR" sz="2900" b="1" dirty="0" smtClean="0">
                <a:cs typeface="Times New Roman" pitchFamily="18" charset="0"/>
              </a:rPr>
              <a:t>MLAĐIM PUNOLJETNICIMA</a:t>
            </a:r>
            <a:endParaRPr lang="hr-HR" sz="2900" dirty="0"/>
          </a:p>
        </p:txBody>
      </p:sp>
      <p:sp>
        <p:nvSpPr>
          <p:cNvPr id="19" name="TextBox 18"/>
          <p:cNvSpPr txBox="1"/>
          <p:nvPr/>
        </p:nvSpPr>
        <p:spPr>
          <a:xfrm>
            <a:off x="10539651" y="280347"/>
            <a:ext cx="1473480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hr-HR" sz="3200" b="1" dirty="0" smtClean="0">
                <a:solidFill>
                  <a:srgbClr val="FF0000"/>
                </a:solidFill>
                <a:latin typeface="+mj-lt"/>
              </a:rPr>
              <a:t>ZSM</a:t>
            </a:r>
            <a:r>
              <a:rPr lang="hr-HR" sz="3200" b="1" dirty="0" smtClean="0">
                <a:latin typeface="+mj-lt"/>
              </a:rPr>
              <a:t>/11</a:t>
            </a:r>
            <a:endParaRPr lang="hr-HR" sz="3200" b="1" dirty="0">
              <a:latin typeface="+mj-lt"/>
            </a:endParaRPr>
          </a:p>
        </p:txBody>
      </p:sp>
      <p:cxnSp>
        <p:nvCxnSpPr>
          <p:cNvPr id="4" name="Ravni poveznik 11"/>
          <p:cNvCxnSpPr/>
          <p:nvPr/>
        </p:nvCxnSpPr>
        <p:spPr>
          <a:xfrm>
            <a:off x="479754" y="5916308"/>
            <a:ext cx="11083599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8"/>
          <p:cNvSpPr txBox="1">
            <a:spLocks noGrp="1"/>
          </p:cNvSpPr>
          <p:nvPr>
            <p:ph idx="1"/>
          </p:nvPr>
        </p:nvSpPr>
        <p:spPr>
          <a:xfrm>
            <a:off x="589536" y="1701289"/>
            <a:ext cx="3475863" cy="1415259"/>
          </a:xfrm>
          <a:prstGeom prst="rect">
            <a:avLst/>
          </a:prstGeom>
          <a:gradFill flip="none" rotWithShape="1">
            <a:gsLst>
              <a:gs pos="20000">
                <a:srgbClr val="FCFCFC"/>
              </a:gs>
              <a:gs pos="100000">
                <a:srgbClr val="ECECEC"/>
              </a:gs>
            </a:gsLst>
            <a:lin ang="5400000" scaled="1"/>
            <a:tileRect/>
          </a:gradFill>
          <a:ln>
            <a:noFill/>
          </a:ln>
          <a:effectLst>
            <a:glow rad="63500">
              <a:srgbClr val="ECECEC">
                <a:alpha val="40000"/>
              </a:srgbClr>
            </a:glow>
            <a:outerShdw blurRad="863600" sx="76000" sy="76000" rotWithShape="0">
              <a:prstClr val="black">
                <a:alpha val="15000"/>
              </a:prstClr>
            </a:outerShdw>
            <a:reflection stA="45000" endPos="0" dist="508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sr-Latn-RS"/>
            </a:defPPr>
            <a:lvl1pPr algn="ctr">
              <a:defRPr b="1">
                <a:solidFill>
                  <a:schemeClr val="dk1"/>
                </a:solidFill>
                <a:latin typeface="+mj-lt"/>
                <a:cs typeface="Times New Roman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0" indent="0">
              <a:buNone/>
            </a:pPr>
            <a:endParaRPr lang="hr-HR" sz="2400" dirty="0" smtClean="0"/>
          </a:p>
          <a:p>
            <a:pPr marL="0" indent="0">
              <a:buNone/>
            </a:pPr>
            <a:r>
              <a:rPr lang="hr-HR" sz="2900" dirty="0" smtClean="0"/>
              <a:t>SUĐENJE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hr-HR" sz="2400" dirty="0"/>
          </a:p>
        </p:txBody>
      </p:sp>
      <p:sp>
        <p:nvSpPr>
          <p:cNvPr id="3" name="Rectangle 2"/>
          <p:cNvSpPr/>
          <p:nvPr/>
        </p:nvSpPr>
        <p:spPr>
          <a:xfrm>
            <a:off x="3048000" y="241333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just"/>
            <a:endParaRPr lang="hr-HR" dirty="0"/>
          </a:p>
          <a:p>
            <a:pPr marL="285750" indent="-285750" algn="just"/>
            <a:endParaRPr lang="hr-HR" dirty="0"/>
          </a:p>
        </p:txBody>
      </p:sp>
      <p:sp>
        <p:nvSpPr>
          <p:cNvPr id="7" name="Content Placeholder 8"/>
          <p:cNvSpPr txBox="1">
            <a:spLocks/>
          </p:cNvSpPr>
          <p:nvPr/>
        </p:nvSpPr>
        <p:spPr>
          <a:xfrm>
            <a:off x="6553391" y="1564921"/>
            <a:ext cx="4788000" cy="4314001"/>
          </a:xfrm>
          <a:prstGeom prst="rect">
            <a:avLst/>
          </a:prstGeom>
          <a:gradFill flip="none" rotWithShape="1">
            <a:gsLst>
              <a:gs pos="20000">
                <a:srgbClr val="FCFCFC"/>
              </a:gs>
              <a:gs pos="100000">
                <a:srgbClr val="ECECEC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glow rad="63500">
              <a:srgbClr val="ECECEC">
                <a:alpha val="40000"/>
              </a:srgbClr>
            </a:glow>
            <a:outerShdw blurRad="863600" sx="76000" sy="76000" rotWithShape="0">
              <a:prstClr val="black">
                <a:alpha val="15000"/>
              </a:prstClr>
            </a:outerShdw>
            <a:reflection stA="45000" endPos="0" dist="508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>
            <a:defPPr>
              <a:defRPr lang="sr-Latn-RS"/>
            </a:defPPr>
            <a:lvl1pPr marL="228589" indent="-228589" algn="ctr" defTabSz="91435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1" kern="1200">
                <a:solidFill>
                  <a:schemeClr val="dk1"/>
                </a:solidFill>
                <a:latin typeface="+mj-lt"/>
                <a:ea typeface="+mn-ea"/>
                <a:cs typeface="Times New Roman" pitchFamily="18" charset="0"/>
              </a:defRPr>
            </a:lvl1pPr>
            <a:lvl2pPr marL="68576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294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120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298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hr-HR" sz="2400" dirty="0" smtClean="0"/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hr-HR" sz="2400" dirty="0" smtClean="0"/>
              <a:t>Postupak po ZKP/08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hr-HR" sz="2400" dirty="0" smtClean="0"/>
              <a:t>Članci 368.-448. </a:t>
            </a:r>
          </a:p>
          <a:p>
            <a:pPr algn="just"/>
            <a:r>
              <a:rPr lang="hr-HR" sz="2400" dirty="0" smtClean="0"/>
              <a:t>Pripremno ročište</a:t>
            </a:r>
          </a:p>
          <a:p>
            <a:pPr algn="just"/>
            <a:r>
              <a:rPr lang="hr-HR" sz="2400" dirty="0" smtClean="0"/>
              <a:t>Obustava kaznenog postupka</a:t>
            </a:r>
          </a:p>
          <a:p>
            <a:pPr algn="just"/>
            <a:r>
              <a:rPr lang="hr-HR" sz="2400" dirty="0" smtClean="0"/>
              <a:t>Rasprava –očitovanje o krivnji,</a:t>
            </a:r>
            <a:r>
              <a:rPr lang="hr-HR" sz="2400" dirty="0"/>
              <a:t> uvodni govori, </a:t>
            </a:r>
            <a:r>
              <a:rPr lang="hr-HR" sz="2400" dirty="0" smtClean="0"/>
              <a:t>dokazni postupak, završni govori</a:t>
            </a:r>
          </a:p>
          <a:p>
            <a:pPr algn="just"/>
            <a:r>
              <a:rPr lang="hr-HR" sz="2400" dirty="0" smtClean="0"/>
              <a:t>Donošenje presude</a:t>
            </a:r>
          </a:p>
          <a:p>
            <a:pPr marL="285750" indent="-285750" algn="l"/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264061838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3351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hr-HR" sz="2900" b="1" dirty="0">
                <a:cs typeface="Times New Roman" pitchFamily="18" charset="0"/>
              </a:rPr>
              <a:t>KAZNENI POSTUPAK PREMA </a:t>
            </a:r>
            <a:r>
              <a:rPr lang="hr-HR" sz="2900" b="1" dirty="0" smtClean="0">
                <a:cs typeface="Times New Roman" pitchFamily="18" charset="0"/>
              </a:rPr>
              <a:t>MLAĐIM PUNOLJETNICIMA</a:t>
            </a:r>
            <a:endParaRPr lang="hr-HR" sz="2900" dirty="0"/>
          </a:p>
        </p:txBody>
      </p:sp>
      <p:sp>
        <p:nvSpPr>
          <p:cNvPr id="16" name="TextBox 15"/>
          <p:cNvSpPr txBox="1"/>
          <p:nvPr/>
        </p:nvSpPr>
        <p:spPr>
          <a:xfrm>
            <a:off x="10539651" y="280347"/>
            <a:ext cx="1473480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hr-HR" sz="3200" b="1" dirty="0" smtClean="0">
                <a:solidFill>
                  <a:srgbClr val="FF0000"/>
                </a:solidFill>
                <a:latin typeface="+mj-lt"/>
              </a:rPr>
              <a:t>ZSM</a:t>
            </a:r>
            <a:r>
              <a:rPr lang="hr-HR" sz="3200" b="1" dirty="0" smtClean="0">
                <a:latin typeface="+mj-lt"/>
              </a:rPr>
              <a:t>/11</a:t>
            </a:r>
            <a:endParaRPr lang="hr-HR" sz="3200" b="1" dirty="0">
              <a:latin typeface="+mj-lt"/>
            </a:endParaRPr>
          </a:p>
        </p:txBody>
      </p:sp>
      <p:cxnSp>
        <p:nvCxnSpPr>
          <p:cNvPr id="4" name="Ravni poveznik 11"/>
          <p:cNvCxnSpPr/>
          <p:nvPr/>
        </p:nvCxnSpPr>
        <p:spPr>
          <a:xfrm>
            <a:off x="479754" y="5916308"/>
            <a:ext cx="11083599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8"/>
          <p:cNvSpPr txBox="1">
            <a:spLocks noGrp="1"/>
          </p:cNvSpPr>
          <p:nvPr>
            <p:ph idx="1"/>
          </p:nvPr>
        </p:nvSpPr>
        <p:spPr>
          <a:xfrm>
            <a:off x="589536" y="1701289"/>
            <a:ext cx="3475863" cy="1820498"/>
          </a:xfrm>
          <a:prstGeom prst="rect">
            <a:avLst/>
          </a:prstGeom>
          <a:gradFill flip="none" rotWithShape="1">
            <a:gsLst>
              <a:gs pos="20000">
                <a:srgbClr val="FCFCFC"/>
              </a:gs>
              <a:gs pos="100000">
                <a:srgbClr val="ECECEC"/>
              </a:gs>
            </a:gsLst>
            <a:lin ang="5400000" scaled="1"/>
            <a:tileRect/>
          </a:gradFill>
          <a:ln>
            <a:noFill/>
          </a:ln>
          <a:effectLst>
            <a:glow rad="63500">
              <a:srgbClr val="ECECEC">
                <a:alpha val="40000"/>
              </a:srgbClr>
            </a:glow>
            <a:outerShdw blurRad="863600" sx="76000" sy="76000" rotWithShape="0">
              <a:prstClr val="black">
                <a:alpha val="15000"/>
              </a:prstClr>
            </a:outerShdw>
            <a:reflection stA="45000" endPos="0" dist="508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sr-Latn-RS"/>
            </a:defPPr>
            <a:lvl1pPr algn="ctr">
              <a:defRPr b="1">
                <a:solidFill>
                  <a:schemeClr val="dk1"/>
                </a:solidFill>
                <a:latin typeface="+mj-lt"/>
                <a:cs typeface="Times New Roman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r>
              <a:rPr lang="hr-HR" sz="2900" dirty="0" smtClean="0"/>
              <a:t>SUĐENJE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 smtClean="0"/>
              <a:t>Problemi u praksi</a:t>
            </a:r>
            <a:endParaRPr lang="hr-HR" sz="20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hr-HR" sz="2400" dirty="0"/>
          </a:p>
        </p:txBody>
      </p:sp>
      <p:sp>
        <p:nvSpPr>
          <p:cNvPr id="6" name="Content Placeholder 8"/>
          <p:cNvSpPr txBox="1">
            <a:spLocks/>
          </p:cNvSpPr>
          <p:nvPr/>
        </p:nvSpPr>
        <p:spPr>
          <a:xfrm>
            <a:off x="5193775" y="855032"/>
            <a:ext cx="6300000" cy="5092676"/>
          </a:xfrm>
          <a:prstGeom prst="rect">
            <a:avLst/>
          </a:prstGeom>
          <a:gradFill flip="none" rotWithShape="1">
            <a:gsLst>
              <a:gs pos="20000">
                <a:srgbClr val="FCFCFC"/>
              </a:gs>
              <a:gs pos="100000">
                <a:srgbClr val="ECECEC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glow rad="63500">
              <a:srgbClr val="ECECEC">
                <a:alpha val="40000"/>
              </a:srgbClr>
            </a:glow>
            <a:outerShdw blurRad="863600" sx="76000" sy="76000" rotWithShape="0">
              <a:prstClr val="black">
                <a:alpha val="15000"/>
              </a:prstClr>
            </a:outerShdw>
            <a:reflection stA="45000" endPos="0" dist="508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>
            <a:defPPr>
              <a:defRPr lang="sr-Latn-RS"/>
            </a:defPPr>
            <a:lvl1pPr marL="228589" indent="-228589" algn="ctr" defTabSz="91435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1" kern="1200">
                <a:solidFill>
                  <a:schemeClr val="dk1"/>
                </a:solidFill>
                <a:latin typeface="+mj-lt"/>
                <a:ea typeface="+mn-ea"/>
                <a:cs typeface="Times New Roman" pitchFamily="18" charset="0"/>
              </a:defRPr>
            </a:lvl1pPr>
            <a:lvl2pPr marL="68576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294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120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298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hr-HR" sz="2400" dirty="0" smtClean="0"/>
          </a:p>
          <a:p>
            <a:pPr marL="285750" indent="-285750" algn="just"/>
            <a:r>
              <a:rPr lang="hr-HR" sz="2000" dirty="0"/>
              <a:t>Članak 89. ZSM/11 više primjenjivati – oslobođenje od troškova postupka i upućivanje </a:t>
            </a:r>
            <a:r>
              <a:rPr lang="hr-HR" sz="2000" dirty="0" smtClean="0"/>
              <a:t>oštećenika u </a:t>
            </a:r>
            <a:r>
              <a:rPr lang="hr-HR" sz="2000" dirty="0"/>
              <a:t>parnicu s imovinskopravnim zahtjevom</a:t>
            </a:r>
          </a:p>
          <a:p>
            <a:pPr marL="285750" indent="-285750" algn="just"/>
            <a:r>
              <a:rPr lang="hr-HR" sz="2000" dirty="0" smtClean="0"/>
              <a:t>Postupci dugo  traju pa se ne može primijeniti ZSM/11 a ispunjeni uvjeti</a:t>
            </a:r>
          </a:p>
          <a:p>
            <a:pPr marL="285750" indent="-285750" algn="just"/>
            <a:r>
              <a:rPr lang="hr-HR" sz="2000" dirty="0" smtClean="0"/>
              <a:t>Danas dob do 21 a suđenje do 23 godine života mlađeg punoljetnika neprikladni jer istraživanja pokazuju da bi trebala biti dob do 27 a suđenje do 30 odnosno najmanje 25 a suđenje do 27</a:t>
            </a:r>
          </a:p>
          <a:p>
            <a:pPr marL="285750" indent="-285750" algn="just"/>
            <a:r>
              <a:rPr lang="hr-HR" sz="2000" dirty="0" smtClean="0"/>
              <a:t>Trebalo bi primjeniti 106. ZSM/11 o ublažavanju kazne,  članak 64./3 KZ/11 o zaštitnom nadzoru za počinitelje do 25 godina, članak 58. i 78. ZSM/11 o ispitivanju roditelja, članak 26. ZSM/11 kod stjecaja bez utvrđivanja pojedinačnih kazni i članak 25. ZSM/11 o maloljetničkom zatvoru</a:t>
            </a: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82836780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63751" y="8636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r-HR" sz="2900" b="1" dirty="0">
                <a:cs typeface="Times New Roman" pitchFamily="18" charset="0"/>
              </a:rPr>
              <a:t>KAZNENI POSTUPAK PREMA MALOLJETNICIMA</a:t>
            </a:r>
            <a:endParaRPr lang="hr-HR" sz="2900" dirty="0"/>
          </a:p>
        </p:txBody>
      </p:sp>
      <p:sp>
        <p:nvSpPr>
          <p:cNvPr id="19" name="TextBox 18"/>
          <p:cNvSpPr txBox="1"/>
          <p:nvPr/>
        </p:nvSpPr>
        <p:spPr>
          <a:xfrm>
            <a:off x="10539651" y="280347"/>
            <a:ext cx="1473480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hr-HR" sz="3200" b="1" dirty="0" smtClean="0">
                <a:solidFill>
                  <a:srgbClr val="FF0000"/>
                </a:solidFill>
                <a:latin typeface="+mj-lt"/>
              </a:rPr>
              <a:t>ZSM</a:t>
            </a:r>
            <a:r>
              <a:rPr lang="hr-HR" sz="3200" b="1" dirty="0" smtClean="0">
                <a:latin typeface="+mj-lt"/>
              </a:rPr>
              <a:t>/11</a:t>
            </a:r>
            <a:endParaRPr lang="hr-HR" sz="3200" b="1" dirty="0">
              <a:latin typeface="+mj-lt"/>
            </a:endParaRPr>
          </a:p>
        </p:txBody>
      </p:sp>
      <p:cxnSp>
        <p:nvCxnSpPr>
          <p:cNvPr id="4" name="Ravni poveznik 11"/>
          <p:cNvCxnSpPr/>
          <p:nvPr/>
        </p:nvCxnSpPr>
        <p:spPr>
          <a:xfrm>
            <a:off x="479754" y="5916308"/>
            <a:ext cx="11083599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8"/>
          <p:cNvSpPr txBox="1">
            <a:spLocks noGrp="1"/>
          </p:cNvSpPr>
          <p:nvPr>
            <p:ph idx="1"/>
          </p:nvPr>
        </p:nvSpPr>
        <p:spPr>
          <a:xfrm>
            <a:off x="589536" y="1701289"/>
            <a:ext cx="3475863" cy="1415259"/>
          </a:xfrm>
          <a:prstGeom prst="rect">
            <a:avLst/>
          </a:prstGeom>
          <a:gradFill flip="none" rotWithShape="1">
            <a:gsLst>
              <a:gs pos="20000">
                <a:srgbClr val="FCFCFC"/>
              </a:gs>
              <a:gs pos="100000">
                <a:srgbClr val="ECECEC"/>
              </a:gs>
            </a:gsLst>
            <a:lin ang="5400000" scaled="1"/>
            <a:tileRect/>
          </a:gradFill>
          <a:ln>
            <a:noFill/>
          </a:ln>
          <a:effectLst>
            <a:glow rad="63500">
              <a:srgbClr val="ECECEC">
                <a:alpha val="40000"/>
              </a:srgbClr>
            </a:glow>
            <a:outerShdw blurRad="863600" sx="76000" sy="76000" rotWithShape="0">
              <a:prstClr val="black">
                <a:alpha val="15000"/>
              </a:prstClr>
            </a:outerShdw>
            <a:reflection stA="45000" endPos="0" dist="508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sr-Latn-RS"/>
            </a:defPPr>
            <a:lvl1pPr algn="ctr">
              <a:defRPr b="1">
                <a:solidFill>
                  <a:schemeClr val="dk1"/>
                </a:solidFill>
                <a:latin typeface="+mj-lt"/>
                <a:cs typeface="Times New Roman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r>
              <a:rPr lang="hr-HR" sz="2900" dirty="0" smtClean="0"/>
              <a:t>IZVRŠENJE</a:t>
            </a:r>
            <a:endParaRPr lang="hr-HR" sz="29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hr-HR" sz="2400" dirty="0"/>
          </a:p>
        </p:txBody>
      </p:sp>
      <p:sp>
        <p:nvSpPr>
          <p:cNvPr id="6" name="Content Placeholder 8"/>
          <p:cNvSpPr txBox="1">
            <a:spLocks/>
          </p:cNvSpPr>
          <p:nvPr/>
        </p:nvSpPr>
        <p:spPr>
          <a:xfrm>
            <a:off x="6096175" y="1408505"/>
            <a:ext cx="5292000" cy="3725122"/>
          </a:xfrm>
          <a:prstGeom prst="rect">
            <a:avLst/>
          </a:prstGeom>
          <a:gradFill flip="none" rotWithShape="1">
            <a:gsLst>
              <a:gs pos="20000">
                <a:srgbClr val="FCFCFC"/>
              </a:gs>
              <a:gs pos="100000">
                <a:srgbClr val="ECECEC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glow rad="63500">
              <a:srgbClr val="ECECEC">
                <a:alpha val="40000"/>
              </a:srgbClr>
            </a:glow>
            <a:outerShdw blurRad="863600" sx="76000" sy="76000" rotWithShape="0">
              <a:prstClr val="black">
                <a:alpha val="15000"/>
              </a:prstClr>
            </a:outerShdw>
            <a:reflection stA="45000" endPos="0" dist="508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>
            <a:defPPr>
              <a:defRPr lang="sr-Latn-RS"/>
            </a:defPPr>
            <a:lvl1pPr marL="228589" indent="-228589" algn="ctr" defTabSz="91435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1" kern="1200">
                <a:solidFill>
                  <a:schemeClr val="dk1"/>
                </a:solidFill>
                <a:latin typeface="+mj-lt"/>
                <a:ea typeface="+mn-ea"/>
                <a:cs typeface="Times New Roman" pitchFamily="18" charset="0"/>
              </a:defRPr>
            </a:lvl1pPr>
            <a:lvl2pPr marL="68576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294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120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298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hr-HR" sz="2400" dirty="0" smtClean="0"/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hr-HR" sz="2400" dirty="0" smtClean="0"/>
              <a:t>Provodi se uz primjenu odredbi članka 94.-103. ZSM/11</a:t>
            </a:r>
          </a:p>
          <a:p>
            <a:pPr marL="285750" indent="-285750" algn="just"/>
            <a:r>
              <a:rPr lang="hr-HR" sz="2400" dirty="0" smtClean="0"/>
              <a:t>Naknadno izricanje maloljetničkog zatvora</a:t>
            </a:r>
          </a:p>
          <a:p>
            <a:pPr marL="285750" indent="-285750" algn="just"/>
            <a:r>
              <a:rPr lang="hr-HR" sz="2400" dirty="0" smtClean="0"/>
              <a:t>Nadzor, zamjena odgojnih mjera, obustava izvršenja odgojnih mjera</a:t>
            </a:r>
          </a:p>
          <a:p>
            <a:pPr marL="285750" indent="-285750" algn="l"/>
            <a:r>
              <a:rPr lang="hr-HR" sz="2400" dirty="0" smtClean="0"/>
              <a:t>Izvršenje maloljetničkog zatvora</a:t>
            </a:r>
          </a:p>
          <a:p>
            <a:pPr marL="285750" indent="-285750" algn="l"/>
            <a:r>
              <a:rPr lang="hr-HR" sz="2400" dirty="0" smtClean="0"/>
              <a:t>Rješenje o uvjetnom otpustu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356210392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9659" y="-13937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r-HR" sz="2900" b="1" dirty="0">
                <a:cs typeface="Times New Roman" pitchFamily="18" charset="0"/>
              </a:rPr>
              <a:t>KAZNENI POSTUPAK PREMA </a:t>
            </a:r>
            <a:r>
              <a:rPr lang="hr-HR" sz="2900" b="1" dirty="0" smtClean="0">
                <a:cs typeface="Times New Roman" pitchFamily="18" charset="0"/>
              </a:rPr>
              <a:t>MLAĐIM PUNOLJETNICIMA</a:t>
            </a:r>
            <a:endParaRPr lang="hr-HR" sz="2900" dirty="0"/>
          </a:p>
        </p:txBody>
      </p:sp>
      <p:sp>
        <p:nvSpPr>
          <p:cNvPr id="13" name="TextBox 12"/>
          <p:cNvSpPr txBox="1"/>
          <p:nvPr/>
        </p:nvSpPr>
        <p:spPr>
          <a:xfrm>
            <a:off x="10539651" y="280347"/>
            <a:ext cx="1473480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hr-HR" sz="3200" b="1" dirty="0" smtClean="0">
                <a:solidFill>
                  <a:srgbClr val="FF0000"/>
                </a:solidFill>
                <a:latin typeface="+mj-lt"/>
              </a:rPr>
              <a:t>ZSM</a:t>
            </a:r>
            <a:r>
              <a:rPr lang="hr-HR" sz="3200" b="1" dirty="0" smtClean="0">
                <a:latin typeface="+mj-lt"/>
              </a:rPr>
              <a:t>/11</a:t>
            </a:r>
            <a:endParaRPr lang="hr-HR" sz="3200" b="1" dirty="0">
              <a:latin typeface="+mj-lt"/>
            </a:endParaRPr>
          </a:p>
        </p:txBody>
      </p:sp>
      <p:cxnSp>
        <p:nvCxnSpPr>
          <p:cNvPr id="4" name="Ravni poveznik 11"/>
          <p:cNvCxnSpPr/>
          <p:nvPr/>
        </p:nvCxnSpPr>
        <p:spPr>
          <a:xfrm>
            <a:off x="479754" y="5916308"/>
            <a:ext cx="11083599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8"/>
          <p:cNvSpPr txBox="1">
            <a:spLocks noGrp="1"/>
          </p:cNvSpPr>
          <p:nvPr>
            <p:ph idx="1"/>
          </p:nvPr>
        </p:nvSpPr>
        <p:spPr>
          <a:xfrm>
            <a:off x="589536" y="1701289"/>
            <a:ext cx="3475863" cy="1820498"/>
          </a:xfrm>
          <a:prstGeom prst="rect">
            <a:avLst/>
          </a:prstGeom>
          <a:gradFill flip="none" rotWithShape="1">
            <a:gsLst>
              <a:gs pos="20000">
                <a:srgbClr val="FCFCFC"/>
              </a:gs>
              <a:gs pos="100000">
                <a:srgbClr val="ECECEC"/>
              </a:gs>
            </a:gsLst>
            <a:lin ang="5400000" scaled="1"/>
            <a:tileRect/>
          </a:gradFill>
          <a:ln>
            <a:noFill/>
          </a:ln>
          <a:effectLst>
            <a:glow rad="63500">
              <a:srgbClr val="ECECEC">
                <a:alpha val="40000"/>
              </a:srgbClr>
            </a:glow>
            <a:outerShdw blurRad="863600" sx="76000" sy="76000" rotWithShape="0">
              <a:prstClr val="black">
                <a:alpha val="15000"/>
              </a:prstClr>
            </a:outerShdw>
            <a:reflection stA="45000" endPos="0" dist="508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sr-Latn-RS"/>
            </a:defPPr>
            <a:lvl1pPr algn="ctr">
              <a:defRPr b="1">
                <a:solidFill>
                  <a:schemeClr val="dk1"/>
                </a:solidFill>
                <a:latin typeface="+mj-lt"/>
                <a:cs typeface="Times New Roman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r>
              <a:rPr lang="hr-HR" sz="2900" dirty="0" smtClean="0"/>
              <a:t>IZVRŠENJE</a:t>
            </a:r>
          </a:p>
          <a:p>
            <a:r>
              <a:rPr lang="hr-HR" sz="2000" dirty="0" smtClean="0"/>
              <a:t>Problemi u praksi</a:t>
            </a:r>
            <a:endParaRPr lang="hr-HR" sz="20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hr-HR" sz="2400" dirty="0"/>
          </a:p>
        </p:txBody>
      </p:sp>
      <p:sp>
        <p:nvSpPr>
          <p:cNvPr id="6" name="Content Placeholder 8"/>
          <p:cNvSpPr txBox="1">
            <a:spLocks/>
          </p:cNvSpPr>
          <p:nvPr/>
        </p:nvSpPr>
        <p:spPr>
          <a:xfrm>
            <a:off x="5037359" y="1733369"/>
            <a:ext cx="6552000" cy="2876685"/>
          </a:xfrm>
          <a:prstGeom prst="rect">
            <a:avLst/>
          </a:prstGeom>
          <a:gradFill flip="none" rotWithShape="1">
            <a:gsLst>
              <a:gs pos="20000">
                <a:srgbClr val="FCFCFC"/>
              </a:gs>
              <a:gs pos="100000">
                <a:srgbClr val="ECECEC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glow rad="63500">
              <a:srgbClr val="ECECEC">
                <a:alpha val="40000"/>
              </a:srgbClr>
            </a:glow>
            <a:outerShdw blurRad="863600" sx="76000" sy="76000" rotWithShape="0">
              <a:prstClr val="black">
                <a:alpha val="15000"/>
              </a:prstClr>
            </a:outerShdw>
            <a:reflection stA="45000" endPos="0" dist="508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>
            <a:defPPr>
              <a:defRPr lang="sr-Latn-RS"/>
            </a:defPPr>
            <a:lvl1pPr marL="228589" indent="-228589" algn="ctr" defTabSz="91435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1" kern="1200">
                <a:solidFill>
                  <a:schemeClr val="dk1"/>
                </a:solidFill>
                <a:latin typeface="+mj-lt"/>
                <a:ea typeface="+mn-ea"/>
                <a:cs typeface="Times New Roman" pitchFamily="18" charset="0"/>
              </a:defRPr>
            </a:lvl1pPr>
            <a:lvl2pPr marL="68576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294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120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298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hr-HR" sz="2400" dirty="0" smtClean="0"/>
          </a:p>
          <a:p>
            <a:pPr algn="just"/>
            <a:r>
              <a:rPr lang="hr-HR" sz="2000" dirty="0"/>
              <a:t>Postupak za naknadno izricanje maloljetničkog zatvora članak 93. ZSM/11 isto kao i kod maloljetnika problemi u </a:t>
            </a:r>
            <a:r>
              <a:rPr lang="hr-HR" sz="2000" dirty="0" smtClean="0"/>
              <a:t>primjeni</a:t>
            </a:r>
          </a:p>
          <a:p>
            <a:pPr algn="just"/>
            <a:r>
              <a:rPr lang="hr-HR" sz="2000" dirty="0"/>
              <a:t>Nedostupnost </a:t>
            </a:r>
            <a:r>
              <a:rPr lang="hr-HR" sz="2000" dirty="0" smtClean="0"/>
              <a:t>mlađeg punoljetnika – </a:t>
            </a:r>
            <a:r>
              <a:rPr lang="hr-HR" sz="2000" dirty="0"/>
              <a:t>da li se sjednica vijeća može održati u njegovoj nenazočnosti</a:t>
            </a:r>
          </a:p>
          <a:p>
            <a:pPr algn="just"/>
            <a:r>
              <a:rPr lang="hr-HR" sz="2000" dirty="0" smtClean="0"/>
              <a:t>Koja odluka se donosi- presuda ili rješenje o zamjeni odgojne mjere, da li se donosi rješenje o obustavi odgojne mjere</a:t>
            </a:r>
          </a:p>
          <a:p>
            <a:pPr algn="just"/>
            <a:r>
              <a:rPr lang="hr-HR" sz="2000" dirty="0" smtClean="0"/>
              <a:t>I sva druga pitanja kao i kod maloljetnika</a:t>
            </a:r>
          </a:p>
        </p:txBody>
      </p:sp>
    </p:spTree>
    <p:extLst>
      <p:ext uri="{BB962C8B-B14F-4D97-AF65-F5344CB8AC3E}">
        <p14:creationId xmlns:p14="http://schemas.microsoft.com/office/powerpoint/2010/main" val="184415425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Ravni poveznik 11"/>
          <p:cNvCxnSpPr/>
          <p:nvPr/>
        </p:nvCxnSpPr>
        <p:spPr>
          <a:xfrm>
            <a:off x="479754" y="5916308"/>
            <a:ext cx="11083599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2900" b="1" dirty="0">
                <a:cs typeface="Times New Roman" pitchFamily="18" charset="0"/>
              </a:rPr>
              <a:t>KAZNENI POSTUPAK PREMA </a:t>
            </a:r>
            <a:r>
              <a:rPr lang="hr-HR" sz="2900" b="1" dirty="0" smtClean="0">
                <a:cs typeface="Times New Roman" pitchFamily="18" charset="0"/>
              </a:rPr>
              <a:t>MALOLJETNICIMA I</a:t>
            </a:r>
            <a:br>
              <a:rPr lang="hr-HR" sz="2900" b="1" dirty="0" smtClean="0">
                <a:cs typeface="Times New Roman" pitchFamily="18" charset="0"/>
              </a:rPr>
            </a:br>
            <a:r>
              <a:rPr lang="hr-HR" sz="2900" b="1" dirty="0" smtClean="0">
                <a:cs typeface="Times New Roman" pitchFamily="18" charset="0"/>
              </a:rPr>
              <a:t>MLAĐIM </a:t>
            </a:r>
            <a:r>
              <a:rPr lang="hr-HR" sz="2900" b="1" dirty="0" smtClean="0">
                <a:cs typeface="Times New Roman" pitchFamily="18" charset="0"/>
              </a:rPr>
              <a:t>PUNOLJETNICIMA</a:t>
            </a:r>
            <a:endParaRPr lang="hr-HR" sz="2900" dirty="0"/>
          </a:p>
        </p:txBody>
      </p:sp>
      <p:sp>
        <p:nvSpPr>
          <p:cNvPr id="13" name="TextBox 12"/>
          <p:cNvSpPr txBox="1"/>
          <p:nvPr/>
        </p:nvSpPr>
        <p:spPr>
          <a:xfrm>
            <a:off x="10539651" y="280347"/>
            <a:ext cx="1473480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hr-HR" sz="3200" b="1" dirty="0" smtClean="0">
                <a:solidFill>
                  <a:srgbClr val="FF0000"/>
                </a:solidFill>
                <a:latin typeface="+mj-lt"/>
              </a:rPr>
              <a:t>ZSM</a:t>
            </a:r>
            <a:r>
              <a:rPr lang="hr-HR" sz="3200" b="1" dirty="0" smtClean="0">
                <a:latin typeface="+mj-lt"/>
              </a:rPr>
              <a:t>/11</a:t>
            </a:r>
            <a:endParaRPr lang="hr-HR" sz="3200" b="1" dirty="0">
              <a:latin typeface="+mj-lt"/>
            </a:endParaRPr>
          </a:p>
        </p:txBody>
      </p:sp>
      <p:sp>
        <p:nvSpPr>
          <p:cNvPr id="5" name="Content Placeholder 8"/>
          <p:cNvSpPr txBox="1">
            <a:spLocks noGrp="1"/>
          </p:cNvSpPr>
          <p:nvPr>
            <p:ph idx="1"/>
          </p:nvPr>
        </p:nvSpPr>
        <p:spPr>
          <a:xfrm>
            <a:off x="589536" y="1701289"/>
            <a:ext cx="3475863" cy="2222147"/>
          </a:xfrm>
          <a:prstGeom prst="rect">
            <a:avLst/>
          </a:prstGeom>
          <a:gradFill flip="none" rotWithShape="1">
            <a:gsLst>
              <a:gs pos="20000">
                <a:srgbClr val="FCFCFC"/>
              </a:gs>
              <a:gs pos="100000">
                <a:srgbClr val="ECECEC"/>
              </a:gs>
            </a:gsLst>
            <a:lin ang="5400000" scaled="1"/>
            <a:tileRect/>
          </a:gradFill>
          <a:ln>
            <a:noFill/>
          </a:ln>
          <a:effectLst>
            <a:glow rad="63500">
              <a:srgbClr val="ECECEC">
                <a:alpha val="40000"/>
              </a:srgbClr>
            </a:glow>
            <a:outerShdw blurRad="863600" sx="76000" sy="76000" rotWithShape="0">
              <a:prstClr val="black">
                <a:alpha val="15000"/>
              </a:prstClr>
            </a:outerShdw>
            <a:reflection stA="45000" endPos="0" dist="508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sr-Latn-RS"/>
            </a:defPPr>
            <a:lvl1pPr algn="ctr">
              <a:defRPr b="1">
                <a:solidFill>
                  <a:schemeClr val="dk1"/>
                </a:solidFill>
                <a:latin typeface="+mj-lt"/>
                <a:cs typeface="Times New Roman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r>
              <a:rPr lang="hr-HR" sz="2900" dirty="0" smtClean="0"/>
              <a:t>SPOJENI I RAZDVOJENI POSTUPAK</a:t>
            </a:r>
          </a:p>
          <a:p>
            <a:r>
              <a:rPr lang="hr-HR" sz="2000" dirty="0" smtClean="0"/>
              <a:t>Problemi u praksi</a:t>
            </a:r>
            <a:endParaRPr lang="hr-HR" sz="20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hr-HR" sz="2400" dirty="0"/>
          </a:p>
        </p:txBody>
      </p:sp>
      <p:sp>
        <p:nvSpPr>
          <p:cNvPr id="6" name="Content Placeholder 8"/>
          <p:cNvSpPr txBox="1">
            <a:spLocks/>
          </p:cNvSpPr>
          <p:nvPr/>
        </p:nvSpPr>
        <p:spPr>
          <a:xfrm>
            <a:off x="5434415" y="1685241"/>
            <a:ext cx="6048000" cy="4185761"/>
          </a:xfrm>
          <a:prstGeom prst="rect">
            <a:avLst/>
          </a:prstGeom>
          <a:gradFill flip="none" rotWithShape="1">
            <a:gsLst>
              <a:gs pos="20000">
                <a:srgbClr val="FCFCFC"/>
              </a:gs>
              <a:gs pos="100000">
                <a:srgbClr val="ECECEC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glow rad="63500">
              <a:srgbClr val="ECECEC">
                <a:alpha val="40000"/>
              </a:srgbClr>
            </a:glow>
            <a:outerShdw blurRad="863600" sx="76000" sy="76000" rotWithShape="0">
              <a:prstClr val="black">
                <a:alpha val="15000"/>
              </a:prstClr>
            </a:outerShdw>
            <a:reflection stA="45000" endPos="0" dist="508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>
            <a:defPPr>
              <a:defRPr lang="sr-Latn-RS"/>
            </a:defPPr>
            <a:lvl1pPr marL="228589" indent="-228589" algn="ctr" defTabSz="91435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1" kern="1200">
                <a:solidFill>
                  <a:schemeClr val="dk1"/>
                </a:solidFill>
                <a:latin typeface="+mj-lt"/>
                <a:ea typeface="+mn-ea"/>
                <a:cs typeface="Times New Roman" pitchFamily="18" charset="0"/>
              </a:defRPr>
            </a:lvl1pPr>
            <a:lvl2pPr marL="68576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294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120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298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hr-HR" sz="2400" dirty="0" smtClean="0"/>
          </a:p>
          <a:p>
            <a:pPr marL="285750" indent="-285750" algn="l"/>
            <a:r>
              <a:rPr lang="hr-HR" sz="2400" dirty="0" smtClean="0"/>
              <a:t>Članak 61. ZSM/11 </a:t>
            </a:r>
          </a:p>
          <a:p>
            <a:pPr marL="0" indent="0" algn="l">
              <a:buNone/>
            </a:pPr>
            <a:r>
              <a:rPr lang="hr-HR" sz="2400" dirty="0" smtClean="0"/>
              <a:t>Kazneni postupak maloljetnik i punoljetna osoba – sud za mladež</a:t>
            </a:r>
          </a:p>
          <a:p>
            <a:pPr marL="285750" indent="-285750" algn="l"/>
            <a:r>
              <a:rPr lang="hr-HR" sz="2400" dirty="0" smtClean="0"/>
              <a:t>Članak 62. ZSM/11</a:t>
            </a:r>
          </a:p>
          <a:p>
            <a:pPr marL="0" indent="0" algn="l">
              <a:buNone/>
            </a:pPr>
            <a:r>
              <a:rPr lang="hr-HR" sz="2400" dirty="0" smtClean="0"/>
              <a:t>Neka kaznena djela kao maloljetnik a neka kao mlađi punoljetnik – sud za mladež</a:t>
            </a:r>
          </a:p>
          <a:p>
            <a:pPr algn="l"/>
            <a:r>
              <a:rPr lang="hr-HR" sz="2400" dirty="0" smtClean="0"/>
              <a:t>Članak 107./2 ZSM/11</a:t>
            </a:r>
          </a:p>
          <a:p>
            <a:pPr marL="0" indent="0" algn="l">
              <a:buNone/>
            </a:pPr>
            <a:r>
              <a:rPr lang="hr-HR" sz="2400" dirty="0" smtClean="0"/>
              <a:t>Kazneni postupak mlađi punoljetnik i punoljetna osoba – sud po općim propisima</a:t>
            </a:r>
          </a:p>
        </p:txBody>
      </p:sp>
    </p:spTree>
    <p:extLst>
      <p:ext uri="{BB962C8B-B14F-4D97-AF65-F5344CB8AC3E}">
        <p14:creationId xmlns:p14="http://schemas.microsoft.com/office/powerpoint/2010/main" val="356210392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aslov 1"/>
          <p:cNvSpPr>
            <a:spLocks noGrp="1"/>
          </p:cNvSpPr>
          <p:nvPr>
            <p:ph type="title"/>
          </p:nvPr>
        </p:nvSpPr>
        <p:spPr>
          <a:xfrm>
            <a:off x="581025" y="12988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r-HR" sz="2900" b="1" dirty="0">
                <a:cs typeface="Times New Roman" pitchFamily="18" charset="0"/>
              </a:rPr>
              <a:t>KAZNENI POSTUPAK PREMA </a:t>
            </a:r>
            <a:r>
              <a:rPr lang="hr-HR" sz="2900" b="1" dirty="0" smtClean="0">
                <a:cs typeface="Times New Roman" pitchFamily="18" charset="0"/>
              </a:rPr>
              <a:t>MLAĐIM </a:t>
            </a:r>
            <a:r>
              <a:rPr lang="hr-HR" sz="2900" b="1" dirty="0" smtClean="0">
                <a:cs typeface="Times New Roman" pitchFamily="18" charset="0"/>
              </a:rPr>
              <a:t>PUNOLJETNICIMA</a:t>
            </a:r>
            <a:br>
              <a:rPr lang="hr-HR" sz="2900" b="1" dirty="0" smtClean="0">
                <a:cs typeface="Times New Roman" pitchFamily="18" charset="0"/>
              </a:rPr>
            </a:br>
            <a:r>
              <a:rPr lang="hr-HR" sz="2900" b="1" dirty="0" smtClean="0">
                <a:cs typeface="Times New Roman" pitchFamily="18" charset="0"/>
              </a:rPr>
              <a:t>I MALOLJETNICIMA</a:t>
            </a:r>
            <a:r>
              <a:rPr lang="hr-HR" sz="2700" b="1" dirty="0">
                <a:cs typeface="Times New Roman" pitchFamily="18" charset="0"/>
              </a:rPr>
              <a:t/>
            </a:r>
            <a:br>
              <a:rPr lang="hr-HR" sz="2700" b="1" dirty="0">
                <a:cs typeface="Times New Roman" pitchFamily="18" charset="0"/>
              </a:rPr>
            </a:br>
            <a:endParaRPr lang="hr-HR" sz="2400" b="1" dirty="0"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539651" y="280347"/>
            <a:ext cx="1473480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hr-HR" sz="3200" b="1" dirty="0" smtClean="0">
                <a:solidFill>
                  <a:srgbClr val="FF0000"/>
                </a:solidFill>
                <a:latin typeface="+mj-lt"/>
              </a:rPr>
              <a:t>ZSM</a:t>
            </a:r>
            <a:r>
              <a:rPr lang="hr-HR" sz="3200" b="1" dirty="0" smtClean="0">
                <a:latin typeface="+mj-lt"/>
              </a:rPr>
              <a:t>/11</a:t>
            </a:r>
            <a:endParaRPr lang="hr-HR" sz="3200" b="1" dirty="0">
              <a:latin typeface="+mj-lt"/>
            </a:endParaRPr>
          </a:p>
        </p:txBody>
      </p:sp>
      <p:cxnSp>
        <p:nvCxnSpPr>
          <p:cNvPr id="4" name="Ravni poveznik 11"/>
          <p:cNvCxnSpPr/>
          <p:nvPr/>
        </p:nvCxnSpPr>
        <p:spPr>
          <a:xfrm>
            <a:off x="479754" y="5916308"/>
            <a:ext cx="11083599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8"/>
          <p:cNvSpPr txBox="1">
            <a:spLocks/>
          </p:cNvSpPr>
          <p:nvPr/>
        </p:nvSpPr>
        <p:spPr>
          <a:xfrm>
            <a:off x="3473199" y="2010105"/>
            <a:ext cx="6048000" cy="2471446"/>
          </a:xfrm>
          <a:prstGeom prst="rect">
            <a:avLst/>
          </a:prstGeom>
          <a:gradFill flip="none" rotWithShape="1">
            <a:gsLst>
              <a:gs pos="20000">
                <a:srgbClr val="FCFCFC"/>
              </a:gs>
              <a:gs pos="100000">
                <a:srgbClr val="ECECEC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glow rad="63500">
              <a:srgbClr val="ECECEC">
                <a:alpha val="40000"/>
              </a:srgbClr>
            </a:glow>
            <a:outerShdw blurRad="863600" sx="76000" sy="76000" rotWithShape="0">
              <a:prstClr val="black">
                <a:alpha val="15000"/>
              </a:prstClr>
            </a:outerShdw>
            <a:reflection stA="45000" endPos="0" dist="508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>
            <a:defPPr>
              <a:defRPr lang="sr-Latn-RS"/>
            </a:defPPr>
            <a:lvl1pPr marL="228589" indent="-228589" algn="ctr" defTabSz="91435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1" kern="1200">
                <a:solidFill>
                  <a:schemeClr val="dk1"/>
                </a:solidFill>
                <a:latin typeface="+mj-lt"/>
                <a:ea typeface="+mn-ea"/>
                <a:cs typeface="Times New Roman" pitchFamily="18" charset="0"/>
              </a:defRPr>
            </a:lvl1pPr>
            <a:lvl2pPr marL="68576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294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120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298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hr-HR" sz="2400" dirty="0" smtClean="0"/>
          </a:p>
          <a:p>
            <a:pPr algn="l"/>
            <a:r>
              <a:rPr lang="hr-HR" sz="2400" dirty="0" smtClean="0"/>
              <a:t>Što znači članak 36. ZSM/11</a:t>
            </a:r>
          </a:p>
          <a:p>
            <a:pPr marL="0" indent="0" algn="l">
              <a:buNone/>
            </a:pPr>
            <a:r>
              <a:rPr lang="hr-HR" sz="2400" dirty="0" smtClean="0"/>
              <a:t>Nadležnost suda za mladež prestaje sa 23 godine počiniteljeva života</a:t>
            </a:r>
          </a:p>
          <a:p>
            <a:pPr marL="0" indent="0" algn="just">
              <a:buNone/>
            </a:pPr>
            <a:r>
              <a:rPr lang="hr-HR" sz="2400" dirty="0" smtClean="0"/>
              <a:t>- Tijekom suđenja, nakon ukidne odluke, ponovljeni postupak</a:t>
            </a:r>
          </a:p>
        </p:txBody>
      </p:sp>
    </p:spTree>
    <p:extLst>
      <p:ext uri="{BB962C8B-B14F-4D97-AF65-F5344CB8AC3E}">
        <p14:creationId xmlns:p14="http://schemas.microsoft.com/office/powerpoint/2010/main" val="35716307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2" y="355600"/>
            <a:ext cx="10147300" cy="894285"/>
          </a:xfrm>
        </p:spPr>
        <p:txBody>
          <a:bodyPr>
            <a:normAutofit fontScale="90000"/>
          </a:bodyPr>
          <a:lstStyle/>
          <a:p>
            <a:pPr algn="ctr"/>
            <a:r>
              <a:rPr lang="hr-HR" sz="3200" b="1" dirty="0" smtClean="0">
                <a:cs typeface="Times New Roman" pitchFamily="18" charset="0"/>
              </a:rPr>
              <a:t>KAZNENI POSTUPAK PREMA MALOLJETNICIMA</a:t>
            </a:r>
            <a:r>
              <a:rPr lang="hr-HR" sz="3200" b="1" dirty="0">
                <a:cs typeface="Times New Roman" pitchFamily="18" charset="0"/>
              </a:rPr>
              <a:t/>
            </a:r>
            <a:br>
              <a:rPr lang="hr-HR" sz="3200" b="1" dirty="0">
                <a:cs typeface="Times New Roman" pitchFamily="18" charset="0"/>
              </a:rPr>
            </a:br>
            <a:endParaRPr lang="hr-HR" sz="3200" b="1" dirty="0"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539651" y="280347"/>
            <a:ext cx="1473480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hr-HR" sz="3200" b="1" dirty="0" smtClean="0">
                <a:solidFill>
                  <a:srgbClr val="FF0000"/>
                </a:solidFill>
                <a:latin typeface="+mj-lt"/>
              </a:rPr>
              <a:t>ZSM</a:t>
            </a:r>
            <a:r>
              <a:rPr lang="hr-HR" sz="3200" b="1" dirty="0" smtClean="0">
                <a:latin typeface="+mj-lt"/>
              </a:rPr>
              <a:t>/11</a:t>
            </a:r>
            <a:endParaRPr lang="hr-HR" sz="3200" b="1" dirty="0">
              <a:latin typeface="+mj-lt"/>
            </a:endParaRPr>
          </a:p>
        </p:txBody>
      </p:sp>
      <p:sp>
        <p:nvSpPr>
          <p:cNvPr id="9" name="Content Placeholder 8"/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4140000" cy="3178306"/>
          </a:xfrm>
          <a:prstGeom prst="rect">
            <a:avLst/>
          </a:prstGeom>
          <a:gradFill flip="none" rotWithShape="1">
            <a:gsLst>
              <a:gs pos="20000">
                <a:srgbClr val="FCFCFC"/>
              </a:gs>
              <a:gs pos="100000">
                <a:srgbClr val="ECECEC"/>
              </a:gs>
            </a:gsLst>
            <a:lin ang="5400000" scaled="1"/>
            <a:tileRect/>
          </a:gradFill>
          <a:ln>
            <a:noFill/>
          </a:ln>
          <a:effectLst>
            <a:glow rad="63500">
              <a:srgbClr val="ECECEC">
                <a:alpha val="40000"/>
              </a:srgbClr>
            </a:glow>
            <a:outerShdw blurRad="863600" sx="76000" sy="76000" rotWithShape="0">
              <a:prstClr val="black">
                <a:alpha val="15000"/>
              </a:prstClr>
            </a:outerShdw>
            <a:reflection stA="45000" endPos="0" dist="508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sr-Latn-RS"/>
            </a:defPPr>
            <a:lvl1pPr algn="ctr">
              <a:defRPr b="1">
                <a:solidFill>
                  <a:schemeClr val="dk1"/>
                </a:solidFill>
                <a:latin typeface="+mj-lt"/>
                <a:cs typeface="Times New Roman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algn="l"/>
            <a:endParaRPr lang="hr-HR" sz="2400" dirty="0"/>
          </a:p>
          <a:p>
            <a:pPr marL="0" indent="0" algn="l">
              <a:buNone/>
            </a:pPr>
            <a:r>
              <a:rPr lang="hr-HR" sz="2400" dirty="0" smtClean="0"/>
              <a:t>IZVIDI </a:t>
            </a:r>
          </a:p>
          <a:p>
            <a:pPr marL="0" indent="0" algn="l">
              <a:buNone/>
            </a:pPr>
            <a:r>
              <a:rPr lang="hr-HR" sz="1800" dirty="0" smtClean="0"/>
              <a:t>za kaznena djela do 5 godina</a:t>
            </a:r>
          </a:p>
          <a:p>
            <a:pPr marL="0" indent="0" algn="l">
              <a:buNone/>
            </a:pPr>
            <a:endParaRPr lang="hr-HR" sz="1800" dirty="0" smtClean="0"/>
          </a:p>
          <a:p>
            <a:pPr marL="0" indent="0" algn="l">
              <a:buNone/>
            </a:pPr>
            <a:r>
              <a:rPr lang="hr-HR" sz="2400" dirty="0" smtClean="0"/>
              <a:t>PRIPREMNI POSTUPAK</a:t>
            </a:r>
          </a:p>
          <a:p>
            <a:pPr marL="0" indent="0" algn="l">
              <a:buNone/>
            </a:pPr>
            <a:r>
              <a:rPr lang="hr-HR" sz="1800" dirty="0" smtClean="0"/>
              <a:t>za kaznena djela iznad 5 godina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hr-HR" sz="8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hr-HR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628123" y="821787"/>
            <a:ext cx="6012000" cy="5632311"/>
          </a:xfrm>
          <a:prstGeom prst="rect">
            <a:avLst/>
          </a:prstGeom>
          <a:gradFill flip="none" rotWithShape="1">
            <a:gsLst>
              <a:gs pos="20000">
                <a:srgbClr val="FCFCFC"/>
              </a:gs>
              <a:gs pos="100000">
                <a:srgbClr val="ECECEC"/>
              </a:gs>
            </a:gsLst>
            <a:lin ang="5400000" scaled="1"/>
            <a:tileRect/>
          </a:gradFill>
          <a:ln>
            <a:noFill/>
          </a:ln>
          <a:effectLst>
            <a:glow rad="63500">
              <a:srgbClr val="ECECEC">
                <a:alpha val="40000"/>
              </a:srgbClr>
            </a:glow>
            <a:outerShdw blurRad="863600" sx="76000" sy="76000" rotWithShape="0">
              <a:prstClr val="black">
                <a:alpha val="15000"/>
              </a:prstClr>
            </a:outerShdw>
            <a:reflection stA="45000" endPos="0" dist="508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sr-Latn-RS"/>
            </a:defPPr>
            <a:lvl1pPr algn="ctr">
              <a:defRPr b="1">
                <a:solidFill>
                  <a:schemeClr val="dk1"/>
                </a:solidFill>
                <a:latin typeface="+mj-lt"/>
                <a:cs typeface="Times New Roman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algn="l"/>
            <a:endParaRPr lang="hr-HR" sz="24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sz="2400" dirty="0" smtClean="0"/>
              <a:t>KAZNENA PRIJAVA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sz="2400" dirty="0" smtClean="0"/>
              <a:t>DOKAZNE RADNJE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sz="2400" dirty="0" smtClean="0"/>
              <a:t>DOKAZNA ROČIŠTA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sz="2400" dirty="0" smtClean="0"/>
              <a:t>RJEŠENJE O ODBACIVANJU KAZNENE PRIJAVE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sz="2400" dirty="0" smtClean="0"/>
              <a:t>(nema dokaza, nije svrhovito- obzirom na kazneno djelo i osobu maloljetnika ili je druga sankcija u tijeku)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sz="2400" dirty="0" smtClean="0"/>
              <a:t>RJEŠENJE O PROVOĐENJU PRIPREMNOG POSTUPKA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sz="2400" dirty="0" smtClean="0"/>
              <a:t>RJEŠENJE O OBUSTAVI PRIPREMNOG POSTUPKA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sz="2400" dirty="0" smtClean="0"/>
              <a:t>PODNOŠENJE PRIJEDLOGA ZA IZRICANJE ODGOJNIH MJERA</a:t>
            </a:r>
          </a:p>
          <a:p>
            <a:pPr algn="l"/>
            <a:endParaRPr lang="hr-HR" sz="2400" dirty="0"/>
          </a:p>
        </p:txBody>
      </p:sp>
      <p:cxnSp>
        <p:nvCxnSpPr>
          <p:cNvPr id="11" name="Ravni poveznik 11"/>
          <p:cNvCxnSpPr/>
          <p:nvPr/>
        </p:nvCxnSpPr>
        <p:spPr>
          <a:xfrm>
            <a:off x="479754" y="5916308"/>
            <a:ext cx="11083599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397755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2900" b="1" dirty="0">
                <a:cs typeface="Times New Roman" pitchFamily="18" charset="0"/>
              </a:rPr>
              <a:t>KAZNENI POSTUPAK PREMA MALOLJETNICIMA</a:t>
            </a:r>
            <a:r>
              <a:rPr lang="it-IT" sz="3200" b="1" dirty="0">
                <a:cs typeface="Times New Roman" panose="02020603050405020304" pitchFamily="18" charset="0"/>
              </a:rPr>
              <a:t/>
            </a:r>
            <a:br>
              <a:rPr lang="it-IT" sz="3200" b="1" dirty="0">
                <a:cs typeface="Times New Roman" panose="02020603050405020304" pitchFamily="18" charset="0"/>
              </a:rPr>
            </a:br>
            <a:endParaRPr lang="hr-HR" sz="3200" b="1" dirty="0">
              <a:cs typeface="Times New Roman" panose="02020603050405020304" pitchFamily="18" charset="0"/>
            </a:endParaRPr>
          </a:p>
        </p:txBody>
      </p:sp>
      <p:cxnSp>
        <p:nvCxnSpPr>
          <p:cNvPr id="12" name="Ravni poveznik 11"/>
          <p:cNvCxnSpPr/>
          <p:nvPr/>
        </p:nvCxnSpPr>
        <p:spPr>
          <a:xfrm>
            <a:off x="479754" y="5916308"/>
            <a:ext cx="11083599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539651" y="280347"/>
            <a:ext cx="1473480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hr-HR" sz="3200" b="1" dirty="0" smtClean="0">
                <a:solidFill>
                  <a:srgbClr val="FF0000"/>
                </a:solidFill>
                <a:latin typeface="+mj-lt"/>
              </a:rPr>
              <a:t>ZSM</a:t>
            </a:r>
            <a:r>
              <a:rPr lang="hr-HR" sz="3200" b="1" dirty="0" smtClean="0">
                <a:latin typeface="+mj-lt"/>
              </a:rPr>
              <a:t>/11</a:t>
            </a:r>
            <a:endParaRPr lang="hr-HR" sz="3200" b="1" dirty="0">
              <a:latin typeface="+mj-lt"/>
            </a:endParaRPr>
          </a:p>
        </p:txBody>
      </p:sp>
      <p:sp>
        <p:nvSpPr>
          <p:cNvPr id="13" name="Content Placeholder 8"/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3888000" cy="1751249"/>
          </a:xfrm>
          <a:prstGeom prst="rect">
            <a:avLst/>
          </a:prstGeom>
          <a:gradFill flip="none" rotWithShape="1">
            <a:gsLst>
              <a:gs pos="20000">
                <a:srgbClr val="FCFCFC"/>
              </a:gs>
              <a:gs pos="100000">
                <a:srgbClr val="ECECEC"/>
              </a:gs>
            </a:gsLst>
            <a:lin ang="5400000" scaled="1"/>
            <a:tileRect/>
          </a:gradFill>
          <a:ln>
            <a:noFill/>
          </a:ln>
          <a:effectLst>
            <a:glow rad="63500">
              <a:srgbClr val="ECECEC">
                <a:alpha val="40000"/>
              </a:srgbClr>
            </a:glow>
            <a:outerShdw blurRad="863600" sx="76000" sy="76000" rotWithShape="0">
              <a:prstClr val="black">
                <a:alpha val="15000"/>
              </a:prstClr>
            </a:outerShdw>
            <a:reflection stA="45000" endPos="0" dist="508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sr-Latn-RS"/>
            </a:defPPr>
            <a:lvl1pPr algn="ctr">
              <a:defRPr b="1">
                <a:solidFill>
                  <a:schemeClr val="dk1"/>
                </a:solidFill>
                <a:latin typeface="+mj-lt"/>
                <a:cs typeface="Times New Roman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algn="l"/>
            <a:endParaRPr lang="hr-HR" sz="2400" dirty="0"/>
          </a:p>
          <a:p>
            <a:pPr marL="0" indent="0" algn="l">
              <a:buNone/>
            </a:pPr>
            <a:r>
              <a:rPr lang="hr-HR" sz="2400" dirty="0" smtClean="0"/>
              <a:t>IZVIDI i PRIPREMNI POSTUPAK</a:t>
            </a:r>
            <a:endParaRPr lang="hr-HR" sz="18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sz="2000" dirty="0" smtClean="0"/>
              <a:t>Problemi u praksi</a:t>
            </a:r>
            <a:endParaRPr lang="hr-HR" sz="20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hr-HR" sz="2400" dirty="0"/>
          </a:p>
        </p:txBody>
      </p:sp>
      <p:sp>
        <p:nvSpPr>
          <p:cNvPr id="14" name="Content Placeholder 8"/>
          <p:cNvSpPr txBox="1">
            <a:spLocks/>
          </p:cNvSpPr>
          <p:nvPr/>
        </p:nvSpPr>
        <p:spPr>
          <a:xfrm>
            <a:off x="5827464" y="1123752"/>
            <a:ext cx="5724000" cy="4752000"/>
          </a:xfrm>
          <a:prstGeom prst="rect">
            <a:avLst/>
          </a:prstGeom>
          <a:gradFill flip="none" rotWithShape="1">
            <a:gsLst>
              <a:gs pos="20000">
                <a:srgbClr val="FCFCFC"/>
              </a:gs>
              <a:gs pos="100000">
                <a:srgbClr val="ECECEC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glow rad="63500">
              <a:srgbClr val="ECECEC">
                <a:alpha val="40000"/>
              </a:srgbClr>
            </a:glow>
            <a:outerShdw blurRad="863600" sx="76000" sy="76000" rotWithShape="0">
              <a:prstClr val="black">
                <a:alpha val="15000"/>
              </a:prstClr>
            </a:outerShdw>
            <a:reflection stA="45000" endPos="0" dist="508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>
            <a:defPPr>
              <a:defRPr lang="sr-Latn-RS"/>
            </a:defPPr>
            <a:lvl1pPr marL="228589" indent="-228589" algn="ctr" defTabSz="91435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1" kern="1200">
                <a:solidFill>
                  <a:schemeClr val="dk1"/>
                </a:solidFill>
                <a:latin typeface="+mj-lt"/>
                <a:ea typeface="+mn-ea"/>
                <a:cs typeface="Times New Roman" pitchFamily="18" charset="0"/>
              </a:defRPr>
            </a:lvl1pPr>
            <a:lvl2pPr marL="68576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294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120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298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hr-HR" sz="1800" dirty="0" smtClean="0"/>
          </a:p>
          <a:p>
            <a:pPr algn="l"/>
            <a:r>
              <a:rPr lang="hr-HR" sz="1800" dirty="0" smtClean="0"/>
              <a:t>Branitelj po službenoj dužnosti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hr-HR" sz="1800" dirty="0"/>
              <a:t> </a:t>
            </a:r>
            <a:r>
              <a:rPr lang="hr-HR" sz="1800" dirty="0" smtClean="0"/>
              <a:t>    (nije od prve radnje -izuzimanja tjelesnih uzoraka, pretrage pokretne stvari već od prvog ispitivanja)</a:t>
            </a:r>
          </a:p>
          <a:p>
            <a:pPr algn="l"/>
            <a:r>
              <a:rPr lang="hr-HR" sz="1800" dirty="0" smtClean="0"/>
              <a:t>Branitelj po službenoj dužnosti (uvjet 5 godina iskustva dok izabrani nema taj uvjet)</a:t>
            </a:r>
          </a:p>
          <a:p>
            <a:pPr algn="just"/>
            <a:r>
              <a:rPr lang="hr-HR" sz="1800" dirty="0" smtClean="0"/>
              <a:t>Istražni zatvor (ne postoje posebni zavodi gdje je organizirano obrazovanje i tretmanski rad, rijetko se zato određuje a potreban je kao mjera jer privremeni smještaj u ustanovu socijalne skrbi  nije odgovarajuća zamjena, poseban problem –djeca s psihičkim teškoćama)</a:t>
            </a:r>
          </a:p>
          <a:p>
            <a:pPr algn="just"/>
            <a:r>
              <a:rPr lang="hr-HR" sz="1800" dirty="0" smtClean="0"/>
              <a:t>Dokazna ročišta  za ispitivanje maloljetnih svjedoka- pozivanje maloljetnika nije obvezno, suci ih ne pozivaju, kasnije se maloljetni svjedoci moraju ponovno ispitati </a:t>
            </a:r>
          </a:p>
          <a:p>
            <a:pPr algn="just"/>
            <a:r>
              <a:rPr lang="hr-HR" sz="1800" dirty="0" smtClean="0"/>
              <a:t>Kada odbačaj kaznene prijave zbog nesvrhovitosti  a kada ne</a:t>
            </a:r>
          </a:p>
        </p:txBody>
      </p:sp>
    </p:spTree>
    <p:extLst>
      <p:ext uri="{BB962C8B-B14F-4D97-AF65-F5344CB8AC3E}">
        <p14:creationId xmlns:p14="http://schemas.microsoft.com/office/powerpoint/2010/main" val="206397755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0000">
              <a:schemeClr val="bg1"/>
            </a:gs>
            <a:gs pos="100000">
              <a:srgbClr val="E2E2E2">
                <a:alpha val="80784"/>
              </a:srgb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2900" b="1" dirty="0">
                <a:cs typeface="Times New Roman" pitchFamily="18" charset="0"/>
              </a:rPr>
              <a:t>KAZNENI POSTUPAK PREMA MALOLJETNICIMA</a:t>
            </a:r>
            <a:r>
              <a:rPr lang="it-IT" dirty="0"/>
              <a:t/>
            </a:r>
            <a:br>
              <a:rPr lang="it-IT" dirty="0"/>
            </a:br>
            <a:endParaRPr lang="hr-HR" dirty="0"/>
          </a:p>
        </p:txBody>
      </p:sp>
      <p:cxnSp>
        <p:nvCxnSpPr>
          <p:cNvPr id="12" name="Ravni poveznik 11"/>
          <p:cNvCxnSpPr/>
          <p:nvPr/>
        </p:nvCxnSpPr>
        <p:spPr>
          <a:xfrm>
            <a:off x="479754" y="5916308"/>
            <a:ext cx="11083599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539651" y="280347"/>
            <a:ext cx="1473480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hr-HR" sz="3200" b="1" dirty="0" smtClean="0">
                <a:solidFill>
                  <a:srgbClr val="FF0000"/>
                </a:solidFill>
                <a:latin typeface="+mj-lt"/>
              </a:rPr>
              <a:t>ZSM</a:t>
            </a:r>
            <a:r>
              <a:rPr lang="hr-HR" sz="3200" b="1" dirty="0" smtClean="0">
                <a:latin typeface="+mj-lt"/>
              </a:rPr>
              <a:t>/11</a:t>
            </a:r>
            <a:endParaRPr lang="hr-HR" sz="3200" b="1" dirty="0">
              <a:latin typeface="+mj-lt"/>
            </a:endParaRPr>
          </a:p>
        </p:txBody>
      </p:sp>
      <p:sp>
        <p:nvSpPr>
          <p:cNvPr id="13" name="Content Placeholder 8"/>
          <p:cNvSpPr txBox="1">
            <a:spLocks noGrp="1"/>
          </p:cNvSpPr>
          <p:nvPr>
            <p:ph idx="1"/>
          </p:nvPr>
        </p:nvSpPr>
        <p:spPr>
          <a:xfrm>
            <a:off x="890336" y="1833641"/>
            <a:ext cx="3475863" cy="2037672"/>
          </a:xfrm>
          <a:prstGeom prst="rect">
            <a:avLst/>
          </a:prstGeom>
          <a:gradFill flip="none" rotWithShape="1">
            <a:gsLst>
              <a:gs pos="20000">
                <a:srgbClr val="FCFCFC"/>
              </a:gs>
              <a:gs pos="100000">
                <a:srgbClr val="ECECEC"/>
              </a:gs>
            </a:gsLst>
            <a:lin ang="5400000" scaled="1"/>
            <a:tileRect/>
          </a:gradFill>
          <a:ln>
            <a:noFill/>
          </a:ln>
          <a:effectLst>
            <a:glow rad="63500">
              <a:srgbClr val="ECECEC">
                <a:alpha val="40000"/>
              </a:srgbClr>
            </a:glow>
            <a:outerShdw blurRad="863600" sx="76000" sy="76000" rotWithShape="0">
              <a:prstClr val="black">
                <a:alpha val="15000"/>
              </a:prstClr>
            </a:outerShdw>
            <a:reflection stA="45000" endPos="0" dist="508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sr-Latn-RS"/>
            </a:defPPr>
            <a:lvl1pPr algn="ctr">
              <a:defRPr b="1">
                <a:solidFill>
                  <a:schemeClr val="dk1"/>
                </a:solidFill>
                <a:latin typeface="+mj-lt"/>
                <a:cs typeface="Times New Roman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algn="l"/>
            <a:endParaRPr lang="hr-HR" sz="2400" dirty="0"/>
          </a:p>
          <a:p>
            <a:pPr marL="0" indent="0" algn="l">
              <a:buNone/>
            </a:pPr>
            <a:r>
              <a:rPr lang="hr-HR" sz="2400" dirty="0" smtClean="0"/>
              <a:t>POSTUPANJE </a:t>
            </a:r>
          </a:p>
          <a:p>
            <a:pPr marL="0" indent="0" algn="l">
              <a:buNone/>
            </a:pPr>
            <a:r>
              <a:rPr lang="hr-HR" sz="2400" dirty="0" smtClean="0"/>
              <a:t>PREDSJEDNIKA VIJEĆA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hr-HR" sz="8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hr-HR" sz="2400" dirty="0"/>
          </a:p>
        </p:txBody>
      </p:sp>
      <p:sp>
        <p:nvSpPr>
          <p:cNvPr id="14" name="Content Placeholder 8"/>
          <p:cNvSpPr txBox="1">
            <a:spLocks/>
          </p:cNvSpPr>
          <p:nvPr/>
        </p:nvSpPr>
        <p:spPr>
          <a:xfrm>
            <a:off x="6669704" y="1833641"/>
            <a:ext cx="4140000" cy="3060325"/>
          </a:xfrm>
          <a:prstGeom prst="rect">
            <a:avLst/>
          </a:prstGeom>
          <a:gradFill flip="none" rotWithShape="1">
            <a:gsLst>
              <a:gs pos="20000">
                <a:srgbClr val="FCFCFC"/>
              </a:gs>
              <a:gs pos="100000">
                <a:srgbClr val="ECECEC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glow rad="63500">
              <a:srgbClr val="ECECEC">
                <a:alpha val="40000"/>
              </a:srgbClr>
            </a:glow>
            <a:outerShdw blurRad="863600" sx="76000" sy="76000" rotWithShape="0">
              <a:prstClr val="black">
                <a:alpha val="15000"/>
              </a:prstClr>
            </a:outerShdw>
            <a:reflection stA="45000" endPos="0" dist="508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>
            <a:defPPr>
              <a:defRPr lang="sr-Latn-RS"/>
            </a:defPPr>
            <a:lvl1pPr marL="228589" indent="-228589" algn="ctr" defTabSz="91435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1" kern="1200">
                <a:solidFill>
                  <a:schemeClr val="dk1"/>
                </a:solidFill>
                <a:latin typeface="+mj-lt"/>
                <a:ea typeface="+mn-ea"/>
                <a:cs typeface="Times New Roman" pitchFamily="18" charset="0"/>
              </a:defRPr>
            </a:lvl1pPr>
            <a:lvl2pPr marL="68576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294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120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298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hr-HR" sz="2400" dirty="0" smtClean="0"/>
          </a:p>
          <a:p>
            <a:pPr marL="285750" indent="-285750" algn="l"/>
            <a:r>
              <a:rPr lang="hr-HR" sz="2400" dirty="0" smtClean="0"/>
              <a:t>IZDVAJANJE BILJEŠKI</a:t>
            </a:r>
          </a:p>
          <a:p>
            <a:pPr marL="285750" indent="-285750" algn="l"/>
            <a:r>
              <a:rPr lang="hr-HR" sz="2400" dirty="0" smtClean="0"/>
              <a:t>ODBACIVANJE PRIJEDLOGA ZA IZRICANJE ODGOJNE MJERE</a:t>
            </a:r>
          </a:p>
          <a:p>
            <a:pPr marL="0" indent="0" algn="l">
              <a:buNone/>
            </a:pPr>
            <a:r>
              <a:rPr lang="hr-HR" sz="2400" dirty="0" smtClean="0"/>
              <a:t>(nema osnova ili nesvrhovito)</a:t>
            </a:r>
          </a:p>
          <a:p>
            <a:pPr marL="285750" indent="-285750" algn="l"/>
            <a:r>
              <a:rPr lang="hr-HR" sz="2400" dirty="0" smtClean="0"/>
              <a:t>ODREĐIVANJE SJEDNICE </a:t>
            </a:r>
          </a:p>
          <a:p>
            <a:pPr marL="285750" indent="-285750" algn="l"/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356210392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2900" b="1" dirty="0" smtClean="0">
                <a:cs typeface="Times New Roman" panose="02020603050405020304" pitchFamily="18" charset="0"/>
              </a:rPr>
              <a:t>KAZNENI POSTUPAK PREMA MALOLJETNICIMA</a:t>
            </a:r>
            <a:r>
              <a:rPr lang="it-IT" dirty="0"/>
              <a:t/>
            </a:r>
            <a:br>
              <a:rPr lang="it-IT" dirty="0"/>
            </a:br>
            <a:endParaRPr lang="hr-HR" dirty="0"/>
          </a:p>
        </p:txBody>
      </p:sp>
      <p:cxnSp>
        <p:nvCxnSpPr>
          <p:cNvPr id="12" name="Ravni poveznik 11"/>
          <p:cNvCxnSpPr/>
          <p:nvPr/>
        </p:nvCxnSpPr>
        <p:spPr>
          <a:xfrm>
            <a:off x="479754" y="5916308"/>
            <a:ext cx="11083599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539651" y="280347"/>
            <a:ext cx="1473480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hr-HR" sz="3200" b="1" dirty="0" smtClean="0">
                <a:solidFill>
                  <a:srgbClr val="FF0000"/>
                </a:solidFill>
                <a:latin typeface="+mj-lt"/>
              </a:rPr>
              <a:t>ZSM</a:t>
            </a:r>
            <a:r>
              <a:rPr lang="hr-HR" sz="3200" b="1" dirty="0" smtClean="0">
                <a:latin typeface="+mj-lt"/>
              </a:rPr>
              <a:t>/11</a:t>
            </a:r>
            <a:endParaRPr lang="hr-HR" sz="3200" b="1" dirty="0">
              <a:latin typeface="+mj-lt"/>
            </a:endParaRPr>
          </a:p>
        </p:txBody>
      </p:sp>
      <p:sp>
        <p:nvSpPr>
          <p:cNvPr id="11" name="Content Placeholder 8"/>
          <p:cNvSpPr txBox="1">
            <a:spLocks/>
          </p:cNvSpPr>
          <p:nvPr/>
        </p:nvSpPr>
        <p:spPr>
          <a:xfrm>
            <a:off x="890336" y="1833641"/>
            <a:ext cx="3475863" cy="2232000"/>
          </a:xfrm>
          <a:prstGeom prst="rect">
            <a:avLst/>
          </a:prstGeom>
          <a:gradFill flip="none" rotWithShape="1">
            <a:gsLst>
              <a:gs pos="20000">
                <a:srgbClr val="FCFCFC"/>
              </a:gs>
              <a:gs pos="100000">
                <a:srgbClr val="ECECEC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glow rad="63500">
              <a:srgbClr val="ECECEC">
                <a:alpha val="40000"/>
              </a:srgbClr>
            </a:glow>
            <a:outerShdw blurRad="863600" sx="76000" sy="76000" rotWithShape="0">
              <a:prstClr val="black">
                <a:alpha val="15000"/>
              </a:prstClr>
            </a:outerShdw>
            <a:reflection stA="45000" endPos="0" dist="508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>
            <a:defPPr>
              <a:defRPr lang="sr-Latn-RS"/>
            </a:defPPr>
            <a:lvl1pPr marL="228589" indent="-228589" algn="ctr" defTabSz="91435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1" kern="1200">
                <a:solidFill>
                  <a:schemeClr val="dk1"/>
                </a:solidFill>
                <a:latin typeface="+mj-lt"/>
                <a:ea typeface="+mn-ea"/>
                <a:cs typeface="Times New Roman" pitchFamily="18" charset="0"/>
              </a:defRPr>
            </a:lvl1pPr>
            <a:lvl2pPr marL="68576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294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120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298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hr-HR" sz="2400" dirty="0" smtClean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hr-HR" sz="2400" dirty="0" smtClean="0"/>
              <a:t>POSTUPANJE 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hr-HR" sz="2400" dirty="0" smtClean="0"/>
              <a:t>PREDSJEDNIKA VIJEĆA</a:t>
            </a:r>
          </a:p>
          <a:p>
            <a:pPr marL="0" indent="0" algn="l">
              <a:buNone/>
            </a:pPr>
            <a:r>
              <a:rPr lang="hr-HR" sz="1800" dirty="0"/>
              <a:t>Problemi u praksi</a:t>
            </a:r>
          </a:p>
          <a:p>
            <a:pPr marL="0" indent="0" algn="l">
              <a:buFont typeface="Arial" panose="020B0604020202020204" pitchFamily="34" charset="0"/>
              <a:buNone/>
            </a:pPr>
            <a:endParaRPr lang="hr-HR" sz="2400" dirty="0" smtClean="0"/>
          </a:p>
          <a:p>
            <a:pPr marL="285750" indent="-285750" algn="l"/>
            <a:endParaRPr lang="hr-HR" sz="800" dirty="0" smtClean="0"/>
          </a:p>
          <a:p>
            <a:pPr marL="285750" indent="-285750" algn="l"/>
            <a:endParaRPr lang="hr-HR" sz="2400" dirty="0"/>
          </a:p>
        </p:txBody>
      </p:sp>
      <p:sp>
        <p:nvSpPr>
          <p:cNvPr id="13" name="Content Placeholder 8"/>
          <p:cNvSpPr txBox="1">
            <a:spLocks/>
          </p:cNvSpPr>
          <p:nvPr/>
        </p:nvSpPr>
        <p:spPr>
          <a:xfrm>
            <a:off x="5783343" y="1709305"/>
            <a:ext cx="5004000" cy="3579441"/>
          </a:xfrm>
          <a:prstGeom prst="rect">
            <a:avLst/>
          </a:prstGeom>
          <a:gradFill flip="none" rotWithShape="1">
            <a:gsLst>
              <a:gs pos="20000">
                <a:srgbClr val="FCFCFC"/>
              </a:gs>
              <a:gs pos="100000">
                <a:srgbClr val="ECECEC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glow rad="63500">
              <a:srgbClr val="ECECEC">
                <a:alpha val="40000"/>
              </a:srgbClr>
            </a:glow>
            <a:outerShdw blurRad="863600" sx="76000" sy="76000" rotWithShape="0">
              <a:prstClr val="black">
                <a:alpha val="15000"/>
              </a:prstClr>
            </a:outerShdw>
            <a:reflection stA="45000" endPos="0" dist="508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>
            <a:defPPr>
              <a:defRPr lang="sr-Latn-RS"/>
            </a:defPPr>
            <a:lvl1pPr marL="228589" indent="-228589" algn="ctr" defTabSz="91435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1" kern="1200">
                <a:solidFill>
                  <a:schemeClr val="dk1"/>
                </a:solidFill>
                <a:latin typeface="+mj-lt"/>
                <a:ea typeface="+mn-ea"/>
                <a:cs typeface="Times New Roman" pitchFamily="18" charset="0"/>
              </a:defRPr>
            </a:lvl1pPr>
            <a:lvl2pPr marL="68576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294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120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298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endParaRPr lang="hr-HR" sz="2400" dirty="0" smtClean="0"/>
          </a:p>
          <a:p>
            <a:pPr algn="just"/>
            <a:r>
              <a:rPr lang="hr-HR" sz="2000" dirty="0" smtClean="0"/>
              <a:t>Nisu jasno određene ovlasti predsjednika vijeća kao optužnog vijeća po ZKP/08- kako postupiti, primjena rijetka i upitna</a:t>
            </a:r>
          </a:p>
          <a:p>
            <a:pPr algn="just"/>
            <a:r>
              <a:rPr lang="hr-HR" sz="2000" dirty="0" smtClean="0"/>
              <a:t>Istražni zatvor nadležnost izvanraspravno vijeće- predsjednik vijeća ili optužno vijeće?</a:t>
            </a:r>
          </a:p>
          <a:p>
            <a:pPr algn="just"/>
            <a:r>
              <a:rPr lang="hr-HR" sz="2000" dirty="0" smtClean="0"/>
              <a:t>Odrediti sjednicu uvijek ili sjednicu ako priznaje i ako je prijedlog izvanzavodske odgojne mjere a odrediti raspravu ako ne priznaje ili ako je prijedlog izvanzavodske odgojne mjere</a:t>
            </a:r>
          </a:p>
        </p:txBody>
      </p:sp>
    </p:spTree>
    <p:extLst>
      <p:ext uri="{BB962C8B-B14F-4D97-AF65-F5344CB8AC3E}">
        <p14:creationId xmlns:p14="http://schemas.microsoft.com/office/powerpoint/2010/main" val="356210392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Ravni poveznik 11"/>
          <p:cNvCxnSpPr/>
          <p:nvPr/>
        </p:nvCxnSpPr>
        <p:spPr>
          <a:xfrm>
            <a:off x="479754" y="5916308"/>
            <a:ext cx="11083599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-1" y="-167727"/>
            <a:ext cx="184731" cy="792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hr-HR" sz="3200" dirty="0">
              <a:latin typeface="Arial" pitchFamily="34" charset="0"/>
              <a:cs typeface="Arial" pitchFamily="34" charset="0"/>
            </a:endParaRPr>
          </a:p>
          <a:p>
            <a:pPr defTabSz="914354"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sz="135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" y="4098049"/>
            <a:ext cx="184731" cy="300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354" fontAlgn="base">
              <a:spcBef>
                <a:spcPct val="0"/>
              </a:spcBef>
              <a:spcAft>
                <a:spcPct val="0"/>
              </a:spcAft>
            </a:pPr>
            <a:endParaRPr lang="sr-Latn-RS" sz="1351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728000" cy="720000"/>
          </a:xfrm>
        </p:spPr>
        <p:txBody>
          <a:bodyPr/>
          <a:lstStyle/>
          <a:p>
            <a:pPr algn="ctr"/>
            <a:r>
              <a:rPr lang="hr-HR" sz="2900" b="1" dirty="0">
                <a:cs typeface="Times New Roman" pitchFamily="18" charset="0"/>
              </a:rPr>
              <a:t>KAZNENI POSTUPAK PREMA MALOLJETNICIMA</a:t>
            </a:r>
            <a:endParaRPr lang="hr-HR" sz="29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0539651" y="280347"/>
            <a:ext cx="1473480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hr-HR" sz="3200" b="1" dirty="0" smtClean="0">
                <a:solidFill>
                  <a:srgbClr val="FF0000"/>
                </a:solidFill>
                <a:latin typeface="+mj-lt"/>
              </a:rPr>
              <a:t>ZSM</a:t>
            </a:r>
            <a:r>
              <a:rPr lang="hr-HR" sz="3200" b="1" dirty="0" smtClean="0">
                <a:latin typeface="+mj-lt"/>
              </a:rPr>
              <a:t>/11</a:t>
            </a:r>
            <a:endParaRPr lang="hr-HR" sz="3200" b="1" dirty="0">
              <a:latin typeface="+mj-lt"/>
            </a:endParaRPr>
          </a:p>
        </p:txBody>
      </p:sp>
      <p:sp>
        <p:nvSpPr>
          <p:cNvPr id="20" name="Content Placeholder 8"/>
          <p:cNvSpPr txBox="1">
            <a:spLocks noGrp="1"/>
          </p:cNvSpPr>
          <p:nvPr>
            <p:ph idx="1"/>
          </p:nvPr>
        </p:nvSpPr>
        <p:spPr>
          <a:xfrm>
            <a:off x="589536" y="1701289"/>
            <a:ext cx="3475863" cy="1585049"/>
          </a:xfrm>
          <a:prstGeom prst="rect">
            <a:avLst/>
          </a:prstGeom>
          <a:gradFill flip="none" rotWithShape="1">
            <a:gsLst>
              <a:gs pos="20000">
                <a:srgbClr val="FCFCFC"/>
              </a:gs>
              <a:gs pos="100000">
                <a:srgbClr val="ECECEC"/>
              </a:gs>
            </a:gsLst>
            <a:lin ang="5400000" scaled="1"/>
            <a:tileRect/>
          </a:gradFill>
          <a:ln>
            <a:noFill/>
          </a:ln>
          <a:effectLst>
            <a:glow rad="63500">
              <a:srgbClr val="ECECEC">
                <a:alpha val="40000"/>
              </a:srgbClr>
            </a:glow>
            <a:outerShdw blurRad="863600" sx="76000" sy="76000" rotWithShape="0">
              <a:prstClr val="black">
                <a:alpha val="15000"/>
              </a:prstClr>
            </a:outerShdw>
            <a:reflection stA="45000" endPos="0" dist="508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sr-Latn-RS"/>
            </a:defPPr>
            <a:lvl1pPr algn="ctr">
              <a:defRPr b="1">
                <a:solidFill>
                  <a:schemeClr val="dk1"/>
                </a:solidFill>
                <a:latin typeface="+mj-lt"/>
                <a:cs typeface="Times New Roman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algn="l"/>
            <a:endParaRPr lang="hr-HR" sz="2400" dirty="0"/>
          </a:p>
          <a:p>
            <a:pPr marL="0" indent="0" algn="l">
              <a:buNone/>
            </a:pPr>
            <a:r>
              <a:rPr lang="hr-HR" sz="2400" dirty="0" smtClean="0"/>
              <a:t>SUĐENJE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hr-HR" sz="8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hr-HR" sz="2400" dirty="0"/>
          </a:p>
        </p:txBody>
      </p:sp>
      <p:sp>
        <p:nvSpPr>
          <p:cNvPr id="21" name="Content Placeholder 8"/>
          <p:cNvSpPr txBox="1">
            <a:spLocks/>
          </p:cNvSpPr>
          <p:nvPr/>
        </p:nvSpPr>
        <p:spPr>
          <a:xfrm>
            <a:off x="4339504" y="1721337"/>
            <a:ext cx="3475863" cy="3357842"/>
          </a:xfrm>
          <a:prstGeom prst="rect">
            <a:avLst/>
          </a:prstGeom>
          <a:gradFill flip="none" rotWithShape="1">
            <a:gsLst>
              <a:gs pos="20000">
                <a:srgbClr val="FCFCFC"/>
              </a:gs>
              <a:gs pos="100000">
                <a:srgbClr val="ECECEC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glow rad="63500">
              <a:srgbClr val="ECECEC">
                <a:alpha val="40000"/>
              </a:srgbClr>
            </a:glow>
            <a:outerShdw blurRad="863600" sx="76000" sy="76000" rotWithShape="0">
              <a:prstClr val="black">
                <a:alpha val="15000"/>
              </a:prstClr>
            </a:outerShdw>
            <a:reflection stA="45000" endPos="0" dist="508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>
            <a:defPPr>
              <a:defRPr lang="sr-Latn-RS"/>
            </a:defPPr>
            <a:lvl1pPr marL="228589" indent="-228589" algn="ctr" defTabSz="91435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1" kern="1200">
                <a:solidFill>
                  <a:schemeClr val="dk1"/>
                </a:solidFill>
                <a:latin typeface="+mj-lt"/>
                <a:ea typeface="+mn-ea"/>
                <a:cs typeface="Times New Roman" pitchFamily="18" charset="0"/>
              </a:defRPr>
            </a:lvl1pPr>
            <a:lvl2pPr marL="68576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294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120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298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hr-HR" sz="2400" dirty="0" smtClean="0"/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hr-HR" sz="2400" dirty="0" smtClean="0"/>
              <a:t>SJEDNICA </a:t>
            </a:r>
          </a:p>
          <a:p>
            <a:pPr algn="just"/>
            <a:r>
              <a:rPr lang="hr-HR" sz="2000" dirty="0" smtClean="0"/>
              <a:t> ispitivanje maloljetnika, čitanje dokaza, ispitivanje roditelja maloljetnika, ispitivanje predstavnice Centra za socijalnu skrb i stručnog savjetnika suda</a:t>
            </a:r>
          </a:p>
          <a:p>
            <a:pPr algn="just"/>
            <a:r>
              <a:rPr lang="hr-HR" sz="2000" dirty="0"/>
              <a:t>r</a:t>
            </a:r>
            <a:r>
              <a:rPr lang="hr-HR" sz="2000" dirty="0" smtClean="0"/>
              <a:t>ješenje o izricanju izvanzavodske odgojne mjere</a:t>
            </a:r>
          </a:p>
        </p:txBody>
      </p:sp>
      <p:sp>
        <p:nvSpPr>
          <p:cNvPr id="22" name="Content Placeholder 8"/>
          <p:cNvSpPr txBox="1">
            <a:spLocks/>
          </p:cNvSpPr>
          <p:nvPr/>
        </p:nvSpPr>
        <p:spPr>
          <a:xfrm>
            <a:off x="8053376" y="1729353"/>
            <a:ext cx="3475863" cy="4168321"/>
          </a:xfrm>
          <a:prstGeom prst="rect">
            <a:avLst/>
          </a:prstGeom>
          <a:gradFill flip="none" rotWithShape="1">
            <a:gsLst>
              <a:gs pos="20000">
                <a:srgbClr val="FCFCFC"/>
              </a:gs>
              <a:gs pos="100000">
                <a:srgbClr val="ECECEC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glow rad="63500">
              <a:srgbClr val="ECECEC">
                <a:alpha val="40000"/>
              </a:srgbClr>
            </a:glow>
            <a:outerShdw blurRad="863600" sx="76000" sy="76000" rotWithShape="0">
              <a:prstClr val="black">
                <a:alpha val="15000"/>
              </a:prstClr>
            </a:outerShdw>
            <a:reflection stA="45000" endPos="0" dist="508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>
            <a:defPPr>
              <a:defRPr lang="sr-Latn-RS"/>
            </a:defPPr>
            <a:lvl1pPr marL="228589" indent="-228589" algn="ctr" defTabSz="91435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1" kern="1200">
                <a:solidFill>
                  <a:schemeClr val="dk1"/>
                </a:solidFill>
                <a:latin typeface="+mj-lt"/>
                <a:ea typeface="+mn-ea"/>
                <a:cs typeface="Times New Roman" pitchFamily="18" charset="0"/>
              </a:defRPr>
            </a:lvl1pPr>
            <a:lvl2pPr marL="68576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294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120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298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hr-HR" sz="2400" dirty="0" smtClean="0"/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hr-HR" sz="2400" dirty="0" smtClean="0"/>
              <a:t>RASPRAVA </a:t>
            </a:r>
          </a:p>
          <a:p>
            <a:pPr algn="just"/>
            <a:r>
              <a:rPr lang="hr-HR" sz="2000" dirty="0" smtClean="0"/>
              <a:t>ispitivanje maloljetnika, ispitivanje svjedoka, vještaka</a:t>
            </a:r>
          </a:p>
          <a:p>
            <a:pPr algn="just"/>
            <a:r>
              <a:rPr lang="hr-HR" sz="2000" dirty="0" smtClean="0"/>
              <a:t>rješenje o izricanju izvanzavodske ili zavodske odgojne mjere</a:t>
            </a:r>
          </a:p>
          <a:p>
            <a:pPr algn="just"/>
            <a:r>
              <a:rPr lang="hr-HR" sz="2000" dirty="0"/>
              <a:t>p</a:t>
            </a:r>
            <a:r>
              <a:rPr lang="hr-HR" sz="2000" dirty="0" smtClean="0"/>
              <a:t>resuda izricanje  maloljetničkog zatvora i pridržaja maloljetničkog zatvora</a:t>
            </a:r>
          </a:p>
          <a:p>
            <a:pPr algn="just"/>
            <a:r>
              <a:rPr lang="hr-HR" sz="2000" dirty="0" smtClean="0"/>
              <a:t>Rješenje o obustavi postupka</a:t>
            </a:r>
          </a:p>
        </p:txBody>
      </p:sp>
    </p:spTree>
    <p:extLst>
      <p:ext uri="{BB962C8B-B14F-4D97-AF65-F5344CB8AC3E}">
        <p14:creationId xmlns:p14="http://schemas.microsoft.com/office/powerpoint/2010/main" val="356210392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428389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hr-HR" sz="3200" b="1" dirty="0">
                <a:cs typeface="Times New Roman" panose="02020603050405020304" pitchFamily="18" charset="0"/>
              </a:rPr>
              <a:t>KAZNENI POSTUPAK PREMA MALOLJETNICIMA</a:t>
            </a:r>
            <a:br>
              <a:rPr lang="hr-HR" sz="3200" b="1" dirty="0">
                <a:cs typeface="Times New Roman" panose="02020603050405020304" pitchFamily="18" charset="0"/>
              </a:rPr>
            </a:br>
            <a:endParaRPr lang="hr-HR" sz="3200" b="1" dirty="0"/>
          </a:p>
        </p:txBody>
      </p:sp>
      <p:cxnSp>
        <p:nvCxnSpPr>
          <p:cNvPr id="12" name="Ravni poveznik 11"/>
          <p:cNvCxnSpPr/>
          <p:nvPr/>
        </p:nvCxnSpPr>
        <p:spPr>
          <a:xfrm>
            <a:off x="479754" y="5916308"/>
            <a:ext cx="11083599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" y="-6142"/>
            <a:ext cx="184731" cy="46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354" fontAlgn="base">
              <a:spcBef>
                <a:spcPct val="0"/>
              </a:spcBef>
              <a:spcAft>
                <a:spcPct val="0"/>
              </a:spcAft>
            </a:pPr>
            <a:endParaRPr lang="hr-HR" sz="1100" dirty="0">
              <a:latin typeface="Arial" pitchFamily="34" charset="0"/>
              <a:cs typeface="Arial" pitchFamily="34" charset="0"/>
            </a:endParaRPr>
          </a:p>
          <a:p>
            <a:pPr defTabSz="914354"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sz="135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" y="4098049"/>
            <a:ext cx="184731" cy="300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354" fontAlgn="base">
              <a:spcBef>
                <a:spcPct val="0"/>
              </a:spcBef>
              <a:spcAft>
                <a:spcPct val="0"/>
              </a:spcAft>
            </a:pPr>
            <a:endParaRPr lang="sr-Latn-RS" sz="1351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9108" y="2047984"/>
            <a:ext cx="3348000" cy="815608"/>
          </a:xfrm>
          <a:prstGeom prst="rect">
            <a:avLst/>
          </a:prstGeom>
          <a:gradFill flip="none" rotWithShape="1">
            <a:gsLst>
              <a:gs pos="20000">
                <a:srgbClr val="FCFCFC"/>
              </a:gs>
              <a:gs pos="100000">
                <a:srgbClr val="ECECEC"/>
              </a:gs>
            </a:gsLst>
            <a:lin ang="5400000" scaled="1"/>
            <a:tileRect/>
          </a:gradFill>
          <a:ln>
            <a:noFill/>
          </a:ln>
          <a:effectLst>
            <a:glow rad="63500">
              <a:srgbClr val="ECECEC">
                <a:alpha val="40000"/>
              </a:srgbClr>
            </a:glow>
            <a:outerShdw blurRad="863600" sx="76000" sy="76000" rotWithShape="0">
              <a:prstClr val="black">
                <a:alpha val="15000"/>
              </a:prstClr>
            </a:outerShdw>
            <a:reflection stA="45000" endPos="0" dist="508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hr-HR" sz="2900" b="1" dirty="0" smtClean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SUĐENJE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hr-H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p</a:t>
            </a:r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roblemi u praksi</a:t>
            </a:r>
            <a:endParaRPr lang="hr-HR" b="1" dirty="0"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539651" y="280347"/>
            <a:ext cx="1473480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hr-HR" sz="3200" b="1" dirty="0" smtClean="0">
                <a:solidFill>
                  <a:srgbClr val="FF0000"/>
                </a:solidFill>
                <a:latin typeface="+mj-lt"/>
              </a:rPr>
              <a:t>ZSM</a:t>
            </a:r>
            <a:r>
              <a:rPr lang="hr-HR" sz="3200" b="1" dirty="0" smtClean="0">
                <a:latin typeface="+mj-lt"/>
              </a:rPr>
              <a:t>/11</a:t>
            </a:r>
            <a:endParaRPr lang="hr-HR" sz="3200" b="1" dirty="0">
              <a:latin typeface="+mj-lt"/>
            </a:endParaRPr>
          </a:p>
        </p:txBody>
      </p:sp>
      <p:sp>
        <p:nvSpPr>
          <p:cNvPr id="14" name="Content Placeholder 8"/>
          <p:cNvSpPr txBox="1">
            <a:spLocks/>
          </p:cNvSpPr>
          <p:nvPr/>
        </p:nvSpPr>
        <p:spPr>
          <a:xfrm>
            <a:off x="6027999" y="1478754"/>
            <a:ext cx="5400000" cy="4212000"/>
          </a:xfrm>
          <a:prstGeom prst="rect">
            <a:avLst/>
          </a:prstGeom>
          <a:gradFill flip="none" rotWithShape="1">
            <a:gsLst>
              <a:gs pos="20000">
                <a:srgbClr val="FCFCFC"/>
              </a:gs>
              <a:gs pos="100000">
                <a:srgbClr val="ECECEC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glow rad="63500">
              <a:srgbClr val="ECECEC">
                <a:alpha val="40000"/>
              </a:srgbClr>
            </a:glow>
            <a:outerShdw blurRad="863600" sx="76000" sy="76000" rotWithShape="0">
              <a:prstClr val="black">
                <a:alpha val="15000"/>
              </a:prstClr>
            </a:outerShdw>
            <a:reflection stA="45000" endPos="0" dist="508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>
            <a:defPPr>
              <a:defRPr lang="sr-Latn-RS"/>
            </a:defPPr>
            <a:lvl1pPr marL="228589" indent="-228589" algn="ctr" defTabSz="91435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1" kern="1200">
                <a:solidFill>
                  <a:schemeClr val="dk1"/>
                </a:solidFill>
                <a:latin typeface="+mj-lt"/>
                <a:ea typeface="+mn-ea"/>
                <a:cs typeface="Times New Roman" pitchFamily="18" charset="0"/>
              </a:defRPr>
            </a:lvl1pPr>
            <a:lvl2pPr marL="68576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294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120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298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hr-HR" sz="1800" dirty="0" smtClean="0"/>
          </a:p>
          <a:p>
            <a:pPr algn="just"/>
            <a:r>
              <a:rPr lang="hr-HR" sz="1800" dirty="0" smtClean="0"/>
              <a:t>Što znači članak 85/3 ZSM/11 da se izvanzavodska mjera može izreći i ako maloljetnik ne dođe na sjednicu</a:t>
            </a:r>
          </a:p>
          <a:p>
            <a:pPr algn="just"/>
            <a:r>
              <a:rPr lang="hr-HR" sz="1800" dirty="0" smtClean="0"/>
              <a:t>Što znači postupanje po ZKP/08 a može i se i odstupiti</a:t>
            </a:r>
          </a:p>
          <a:p>
            <a:pPr algn="just"/>
            <a:r>
              <a:rPr lang="hr-HR" sz="1800" dirty="0" smtClean="0"/>
              <a:t>Dostava poziva i odluka maloljetnicima – putem drugih osoba – kako smo sigurni da su pravodobno obaviješteni</a:t>
            </a:r>
          </a:p>
          <a:p>
            <a:pPr algn="just"/>
            <a:r>
              <a:rPr lang="hr-HR" sz="1800" dirty="0" smtClean="0"/>
              <a:t>Što znači da razlozi za odluku koji bi mogli imati negativan učinak na maloljetnikov razvoj, neće se izložiti.</a:t>
            </a:r>
          </a:p>
          <a:p>
            <a:pPr algn="just"/>
            <a:r>
              <a:rPr lang="hr-HR" sz="1800" dirty="0" smtClean="0"/>
              <a:t>Nejasno što sa oduzimanjem imovinske koristi</a:t>
            </a:r>
          </a:p>
          <a:p>
            <a:pPr algn="just"/>
            <a:r>
              <a:rPr lang="hr-HR" sz="1800" dirty="0" smtClean="0"/>
              <a:t>Upućivanje na zavodsku odgojnu ustanovu prije pravomoćnosti – pristanak  maloljetnika ili ne</a:t>
            </a:r>
          </a:p>
        </p:txBody>
      </p:sp>
    </p:spTree>
    <p:extLst>
      <p:ext uri="{BB962C8B-B14F-4D97-AF65-F5344CB8AC3E}">
        <p14:creationId xmlns:p14="http://schemas.microsoft.com/office/powerpoint/2010/main" val="356210392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sz="4000" dirty="0">
                <a:cs typeface="Times New Roman" pitchFamily="18" charset="0"/>
              </a:rPr>
              <a:t/>
            </a:r>
            <a:br>
              <a:rPr lang="hr-HR" sz="4000" dirty="0">
                <a:cs typeface="Times New Roman" pitchFamily="18" charset="0"/>
              </a:rPr>
            </a:br>
            <a:r>
              <a:rPr lang="hr-HR" sz="3200" b="1" dirty="0">
                <a:cs typeface="Times New Roman" pitchFamily="18" charset="0"/>
              </a:rPr>
              <a:t>KAZNENI POSTUPAK PREMA MALOLJETNICIMA</a:t>
            </a:r>
            <a:r>
              <a:rPr lang="hr-HR" b="1" dirty="0" smtClean="0">
                <a:cs typeface="Times New Roman" pitchFamily="18" charset="0"/>
              </a:rPr>
              <a:t/>
            </a:r>
            <a:br>
              <a:rPr lang="hr-HR" b="1" dirty="0" smtClean="0">
                <a:cs typeface="Times New Roman" pitchFamily="18" charset="0"/>
              </a:rPr>
            </a:br>
            <a:r>
              <a:rPr lang="hr-HR" sz="3100" dirty="0">
                <a:cs typeface="Times New Roman" pitchFamily="18" charset="0"/>
              </a:rPr>
              <a:t/>
            </a:r>
            <a:br>
              <a:rPr lang="hr-HR" sz="3100" dirty="0">
                <a:cs typeface="Times New Roman" pitchFamily="18" charset="0"/>
              </a:rPr>
            </a:br>
            <a:endParaRPr lang="hr-HR" sz="3100" dirty="0"/>
          </a:p>
        </p:txBody>
      </p:sp>
      <p:sp>
        <p:nvSpPr>
          <p:cNvPr id="12" name="TextBox 11"/>
          <p:cNvSpPr txBox="1"/>
          <p:nvPr/>
        </p:nvSpPr>
        <p:spPr>
          <a:xfrm>
            <a:off x="945934" y="3105808"/>
            <a:ext cx="184731" cy="300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r-HR" sz="1351" dirty="0"/>
          </a:p>
        </p:txBody>
      </p:sp>
      <p:sp>
        <p:nvSpPr>
          <p:cNvPr id="18" name="TextBox 17"/>
          <p:cNvSpPr txBox="1"/>
          <p:nvPr/>
        </p:nvSpPr>
        <p:spPr>
          <a:xfrm>
            <a:off x="10539651" y="280347"/>
            <a:ext cx="1473480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hr-HR" sz="3200" b="1" dirty="0" smtClean="0">
                <a:solidFill>
                  <a:srgbClr val="FF0000"/>
                </a:solidFill>
                <a:latin typeface="+mj-lt"/>
              </a:rPr>
              <a:t>ZSM</a:t>
            </a:r>
            <a:r>
              <a:rPr lang="hr-HR" sz="3200" b="1" dirty="0" smtClean="0">
                <a:latin typeface="+mj-lt"/>
              </a:rPr>
              <a:t>/11</a:t>
            </a:r>
            <a:endParaRPr lang="hr-HR" sz="3200" b="1" dirty="0">
              <a:latin typeface="+mj-lt"/>
            </a:endParaRPr>
          </a:p>
        </p:txBody>
      </p:sp>
      <p:cxnSp>
        <p:nvCxnSpPr>
          <p:cNvPr id="21" name="Ravni poveznik 11"/>
          <p:cNvCxnSpPr/>
          <p:nvPr/>
        </p:nvCxnSpPr>
        <p:spPr>
          <a:xfrm>
            <a:off x="479754" y="5916308"/>
            <a:ext cx="11083599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8"/>
          <p:cNvSpPr txBox="1">
            <a:spLocks noGrp="1"/>
          </p:cNvSpPr>
          <p:nvPr>
            <p:ph idx="1"/>
          </p:nvPr>
        </p:nvSpPr>
        <p:spPr>
          <a:xfrm>
            <a:off x="589536" y="1701289"/>
            <a:ext cx="3475863" cy="1585049"/>
          </a:xfrm>
          <a:prstGeom prst="rect">
            <a:avLst/>
          </a:prstGeom>
          <a:gradFill flip="none" rotWithShape="1">
            <a:gsLst>
              <a:gs pos="20000">
                <a:srgbClr val="FCFCFC"/>
              </a:gs>
              <a:gs pos="100000">
                <a:srgbClr val="ECECEC"/>
              </a:gs>
            </a:gsLst>
            <a:lin ang="5400000" scaled="1"/>
            <a:tileRect/>
          </a:gradFill>
          <a:ln>
            <a:noFill/>
          </a:ln>
          <a:effectLst>
            <a:glow rad="63500">
              <a:srgbClr val="ECECEC">
                <a:alpha val="40000"/>
              </a:srgbClr>
            </a:glow>
            <a:outerShdw blurRad="863600" sx="76000" sy="76000" rotWithShape="0">
              <a:prstClr val="black">
                <a:alpha val="15000"/>
              </a:prstClr>
            </a:outerShdw>
            <a:reflection stA="45000" endPos="0" dist="508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sr-Latn-RS"/>
            </a:defPPr>
            <a:lvl1pPr algn="ctr">
              <a:defRPr b="1">
                <a:solidFill>
                  <a:schemeClr val="dk1"/>
                </a:solidFill>
                <a:latin typeface="+mj-lt"/>
                <a:cs typeface="Times New Roman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r>
              <a:rPr lang="hr-HR" sz="2400" dirty="0" smtClean="0"/>
              <a:t>IZVRŠENJE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hr-HR" sz="8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hr-HR" sz="2400" dirty="0"/>
          </a:p>
        </p:txBody>
      </p:sp>
      <p:sp>
        <p:nvSpPr>
          <p:cNvPr id="7" name="Content Placeholder 8"/>
          <p:cNvSpPr txBox="1">
            <a:spLocks/>
          </p:cNvSpPr>
          <p:nvPr/>
        </p:nvSpPr>
        <p:spPr>
          <a:xfrm>
            <a:off x="6697775" y="1721337"/>
            <a:ext cx="4284000" cy="4112921"/>
          </a:xfrm>
          <a:prstGeom prst="rect">
            <a:avLst/>
          </a:prstGeom>
          <a:gradFill flip="none" rotWithShape="1">
            <a:gsLst>
              <a:gs pos="20000">
                <a:srgbClr val="FCFCFC"/>
              </a:gs>
              <a:gs pos="100000">
                <a:srgbClr val="ECECEC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glow rad="63500">
              <a:srgbClr val="ECECEC">
                <a:alpha val="40000"/>
              </a:srgbClr>
            </a:glow>
            <a:outerShdw blurRad="863600" sx="76000" sy="76000" rotWithShape="0">
              <a:prstClr val="black">
                <a:alpha val="15000"/>
              </a:prstClr>
            </a:outerShdw>
            <a:reflection stA="45000" endPos="0" dist="508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>
            <a:defPPr>
              <a:defRPr lang="sr-Latn-RS"/>
            </a:defPPr>
            <a:lvl1pPr marL="228589" indent="-228589" algn="ctr" defTabSz="91435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1" kern="1200">
                <a:solidFill>
                  <a:schemeClr val="dk1"/>
                </a:solidFill>
                <a:latin typeface="+mj-lt"/>
                <a:ea typeface="+mn-ea"/>
                <a:cs typeface="Times New Roman" pitchFamily="18" charset="0"/>
              </a:defRPr>
            </a:lvl1pPr>
            <a:lvl2pPr marL="68576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294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120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298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hr-HR" sz="2400" dirty="0" smtClean="0"/>
          </a:p>
          <a:p>
            <a:pPr algn="just"/>
            <a:r>
              <a:rPr lang="hr-HR" sz="2000" dirty="0" smtClean="0"/>
              <a:t>Nadzor nad izvršenjem odgojnih mjera</a:t>
            </a:r>
          </a:p>
          <a:p>
            <a:pPr algn="just"/>
            <a:r>
              <a:rPr lang="hr-HR" sz="2000" dirty="0" smtClean="0"/>
              <a:t>Obilazak maloljetnika u ustanovama dva puta godišnje</a:t>
            </a:r>
          </a:p>
          <a:p>
            <a:pPr algn="just"/>
            <a:r>
              <a:rPr lang="hr-HR" sz="2000" dirty="0" smtClean="0"/>
              <a:t>Sjednica vijeća i rješenje o nastavku izvršavanja, zamjeni  i obustavi odgojne mjere</a:t>
            </a:r>
          </a:p>
          <a:p>
            <a:pPr algn="just"/>
            <a:r>
              <a:rPr lang="hr-HR" sz="2000" dirty="0" smtClean="0"/>
              <a:t>Sjednica vijeća o hitnoj izmjeni odgojne mjere 72 sata</a:t>
            </a:r>
          </a:p>
          <a:p>
            <a:pPr algn="just"/>
            <a:r>
              <a:rPr lang="hr-HR" sz="2000" dirty="0" smtClean="0"/>
              <a:t>Sjednica vijeća i rješenje o uvjetnom otpustu sa izvršavanja zavodske odgojne mjere</a:t>
            </a:r>
          </a:p>
        </p:txBody>
      </p:sp>
    </p:spTree>
    <p:extLst>
      <p:ext uri="{BB962C8B-B14F-4D97-AF65-F5344CB8AC3E}">
        <p14:creationId xmlns:p14="http://schemas.microsoft.com/office/powerpoint/2010/main" val="354219442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2370</TotalTime>
  <Words>1542</Words>
  <Application>Microsoft Office PowerPoint</Application>
  <PresentationFormat>Custom</PresentationFormat>
  <Paragraphs>277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Tema sustava Office</vt:lpstr>
      <vt:lpstr>PowerPoint Presentation</vt:lpstr>
      <vt:lpstr>   KAZNENI POSTUPAK   u sudskoj praksi  </vt:lpstr>
      <vt:lpstr>KAZNENI POSTUPAK PREMA MALOLJETNICIMA </vt:lpstr>
      <vt:lpstr>KAZNENI POSTUPAK PREMA MALOLJETNICIMA </vt:lpstr>
      <vt:lpstr>KAZNENI POSTUPAK PREMA MALOLJETNICIMA </vt:lpstr>
      <vt:lpstr>KAZNENI POSTUPAK PREMA MALOLJETNICIMA </vt:lpstr>
      <vt:lpstr>KAZNENI POSTUPAK PREMA MALOLJETNICIMA</vt:lpstr>
      <vt:lpstr>KAZNENI POSTUPAK PREMA MALOLJETNICIMA </vt:lpstr>
      <vt:lpstr> KAZNENI POSTUPAK PREMA MALOLJETNICIMA  </vt:lpstr>
      <vt:lpstr>KAZNENI POSTUPAK PREMA MALOLJETNICIMA</vt:lpstr>
      <vt:lpstr>KAZNENI POSTUPAK PREMA MALOLJETNICIMA</vt:lpstr>
      <vt:lpstr>KAZNENI POSTUPAK PREMA MALOLJETNICIMA  </vt:lpstr>
      <vt:lpstr>KAZNENI POSTUPAK PREMA MALOLJETNICIMA</vt:lpstr>
      <vt:lpstr>KAZNENI POSTUPAK PREMA MLAĐIM PUNOLJETNICIMA</vt:lpstr>
      <vt:lpstr>KAZNENI POSTUPAK PREMA MLAĐIM PUNOLJETNICIMA</vt:lpstr>
      <vt:lpstr>KAZNENI POSTUPAK PREMA MLAĐIM PUNOLJETNICIMA</vt:lpstr>
      <vt:lpstr>KAZNENI POSTUPAK PREMA MLAĐIM PUNOLJETNICIMA</vt:lpstr>
      <vt:lpstr>KAZNENI POSTUPAK PREMA MLAĐIM PUNOLJETNICIMA</vt:lpstr>
      <vt:lpstr> </vt:lpstr>
      <vt:lpstr>KAZNENI POSTUPAK PREMA MLAĐIM PUNOLJETNICIMA</vt:lpstr>
      <vt:lpstr>KAZNENI POSTUPAK PREMA MLAĐIM PUNOLJETNICIMA</vt:lpstr>
      <vt:lpstr>KAZNENI POSTUPAK PREMA MALOLJETNICIMA</vt:lpstr>
      <vt:lpstr>KAZNENI POSTUPAK PREMA MLAĐIM PUNOLJETNICIMA</vt:lpstr>
      <vt:lpstr>KAZNENI POSTUPAK PREMA MALOLJETNICIMA I MLAĐIM PUNOLJETNICIMA</vt:lpstr>
      <vt:lpstr>KAZNENI POSTUPAK PREMA MLAĐIM PUNOLJETNICIMA I MALOLJETNICIMA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Kristijan Kevešević</dc:creator>
  <cp:lastModifiedBy>dijana.rizvic@outlook.com</cp:lastModifiedBy>
  <cp:revision>282</cp:revision>
  <dcterms:created xsi:type="dcterms:W3CDTF">2018-10-26T10:25:47Z</dcterms:created>
  <dcterms:modified xsi:type="dcterms:W3CDTF">2019-02-22T06:28:29Z</dcterms:modified>
</cp:coreProperties>
</file>