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322" r:id="rId9"/>
    <p:sldId id="269" r:id="rId10"/>
    <p:sldId id="295" r:id="rId11"/>
    <p:sldId id="300" r:id="rId12"/>
    <p:sldId id="273" r:id="rId13"/>
    <p:sldId id="274" r:id="rId14"/>
    <p:sldId id="276" r:id="rId15"/>
    <p:sldId id="277" r:id="rId16"/>
    <p:sldId id="309" r:id="rId17"/>
    <p:sldId id="308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01" r:id="rId27"/>
    <p:sldId id="320" r:id="rId28"/>
    <p:sldId id="319" r:id="rId29"/>
    <p:sldId id="302" r:id="rId30"/>
    <p:sldId id="303" r:id="rId31"/>
    <p:sldId id="304" r:id="rId32"/>
    <p:sldId id="305" r:id="rId33"/>
    <p:sldId id="306" r:id="rId34"/>
    <p:sldId id="307" r:id="rId35"/>
    <p:sldId id="321" r:id="rId36"/>
    <p:sldId id="318" r:id="rId37"/>
    <p:sldId id="323" r:id="rId38"/>
    <p:sldId id="293" r:id="rId3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EDF30-7CA0-4BB7-BEB1-9E701B828B6D}" type="datetimeFigureOut">
              <a:rPr lang="hr-HR" smtClean="0"/>
              <a:pPr/>
              <a:t>9.3.2016.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4988D-C5E0-48E2-8BC9-2083BB090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4988D-C5E0-48E2-8BC9-2083BB0907D1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4988D-C5E0-48E2-8BC9-2083BB0907D1}" type="slidenum">
              <a:rPr lang="hr-HR" smtClean="0"/>
              <a:pPr/>
              <a:t>26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9.3.2016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656184"/>
          </a:xfrm>
        </p:spPr>
        <p:txBody>
          <a:bodyPr>
            <a:normAutofit/>
          </a:bodyPr>
          <a:lstStyle/>
          <a:p>
            <a:r>
              <a:rPr lang="hr-HR" sz="3600" dirty="0" smtClean="0"/>
              <a:t>Građani i kvaliteta javnih usluga</a:t>
            </a:r>
            <a:endParaRPr lang="hr-H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89039"/>
            <a:ext cx="7772400" cy="1022271"/>
          </a:xfrm>
        </p:spPr>
        <p:txBody>
          <a:bodyPr/>
          <a:lstStyle/>
          <a:p>
            <a:r>
              <a:rPr lang="hr-HR" dirty="0" smtClean="0"/>
              <a:t>Odnosi uprave s građanima </a:t>
            </a:r>
          </a:p>
          <a:p>
            <a:r>
              <a:rPr lang="hr-HR" noProof="1" smtClean="0"/>
              <a:t>doc. dr.sc. Jasmina Džinić</a:t>
            </a:r>
            <a:endParaRPr lang="hr-HR" noProof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politika </a:t>
            </a:r>
            <a:r>
              <a:rPr lang="hr-HR" noProof="1" smtClean="0"/>
              <a:t>‘poveljiziranja’</a:t>
            </a:r>
          </a:p>
          <a:p>
            <a:r>
              <a:rPr lang="hr-HR" noProof="1" smtClean="0"/>
              <a:t>javni dokumenti</a:t>
            </a:r>
          </a:p>
          <a:p>
            <a:r>
              <a:rPr lang="hr-HR" noProof="1" smtClean="0"/>
              <a:t>utvrđivanje standarda obavljanja i kvalitete javnih službi</a:t>
            </a:r>
          </a:p>
          <a:p>
            <a:r>
              <a:rPr lang="hr-HR" noProof="1" smtClean="0"/>
              <a:t>jačanje uloge građana prema upravi</a:t>
            </a:r>
          </a:p>
          <a:p>
            <a:r>
              <a:rPr lang="hr-HR" i="1" noProof="1" smtClean="0"/>
              <a:t>Citizen’s Charter  </a:t>
            </a:r>
            <a:r>
              <a:rPr lang="hr-HR" noProof="1" smtClean="0"/>
              <a:t>(VB, 1991.)</a:t>
            </a:r>
          </a:p>
          <a:p>
            <a:r>
              <a:rPr lang="hr-HR" noProof="1" smtClean="0"/>
              <a:t>razlika između anglosaksonskih i zemalja kontinentalne Europe</a:t>
            </a:r>
          </a:p>
          <a:p>
            <a:r>
              <a:rPr lang="hr-HR" noProof="1" smtClean="0"/>
              <a:t>kritike: ‘’politički trik vladajuće stranke’’, usmjerene na klijente, građani nisu upoznati s njima niti ne sudjeluju u njihovom kreiranju</a:t>
            </a:r>
            <a:endParaRPr lang="hr-HR" noProof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Povelje javnih službi</a:t>
            </a:r>
            <a:endParaRPr lang="hr-HR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92500"/>
          </a:bodyPr>
          <a:lstStyle/>
          <a:p>
            <a:r>
              <a:rPr lang="hr-HR" i="1" dirty="0" smtClean="0"/>
              <a:t>Pravilnik o primjerenom ponašanju u odnosima s javnošću </a:t>
            </a:r>
            <a:r>
              <a:rPr lang="hr-HR" dirty="0" smtClean="0"/>
              <a:t>(2001.)</a:t>
            </a:r>
          </a:p>
          <a:p>
            <a:r>
              <a:rPr lang="hr-HR" dirty="0" smtClean="0"/>
              <a:t>osnovna načela i smjernice za uspostavljanje kvalitetnijih odnosa gradske uprave s građanima</a:t>
            </a:r>
          </a:p>
          <a:p>
            <a:r>
              <a:rPr lang="hr-HR" i="1" noProof="1" smtClean="0"/>
              <a:t>lex imperfecta </a:t>
            </a:r>
            <a:r>
              <a:rPr lang="hr-HR" noProof="1" smtClean="0"/>
              <a:t>– bez sankcija za povredu odredaba</a:t>
            </a:r>
          </a:p>
          <a:p>
            <a:r>
              <a:rPr lang="hr-HR" noProof="1" smtClean="0"/>
              <a:t>odnos građana i uprave nije uvijek striktno pravni odnos</a:t>
            </a:r>
          </a:p>
          <a:p>
            <a:r>
              <a:rPr lang="hr-HR" noProof="1" smtClean="0"/>
              <a:t>meki mehanizmi za unaprjeđenje odnosa uprave i građana s mjerljivim pokazateljima – povelje javnih službi</a:t>
            </a:r>
          </a:p>
          <a:p>
            <a:r>
              <a:rPr lang="hr-HR" noProof="1" smtClean="0"/>
              <a:t>općenite formulacije – npr. ‘primjereni rok’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EUPAN i EIPA</a:t>
            </a:r>
          </a:p>
          <a:p>
            <a:endParaRPr lang="hr-HR" dirty="0" smtClean="0"/>
          </a:p>
          <a:p>
            <a:r>
              <a:rPr lang="hr-HR" dirty="0" smtClean="0"/>
              <a:t>menadžersko sredstvo za jačanje kvalitete </a:t>
            </a:r>
          </a:p>
          <a:p>
            <a:r>
              <a:rPr lang="hr-HR" dirty="0" smtClean="0"/>
              <a:t>poticaj za stvaranje akcijskog plana za poboljšanje funkcioniranja organizacije</a:t>
            </a:r>
          </a:p>
          <a:p>
            <a:endParaRPr lang="hr-HR" dirty="0" smtClean="0"/>
          </a:p>
          <a:p>
            <a:r>
              <a:rPr lang="hr-HR" dirty="0" smtClean="0"/>
              <a:t>upitnik za samo-ocjenjivanje uspješnosti i učinkovitosti organizacije</a:t>
            </a:r>
          </a:p>
          <a:p>
            <a:r>
              <a:rPr lang="hr-HR" dirty="0" smtClean="0"/>
              <a:t>besplatan i jednostavan instrument</a:t>
            </a:r>
          </a:p>
          <a:p>
            <a:r>
              <a:rPr lang="hr-HR" dirty="0" smtClean="0"/>
              <a:t>pridonosi izgradnji specifične organizacijske kulture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noProof="1" smtClean="0"/>
              <a:t>Common Assessment Framework (CAF)</a:t>
            </a:r>
            <a:endParaRPr lang="en-US" sz="2800" noProof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1"/>
          <p:cNvSpPr>
            <a:spLocks noGrp="1"/>
          </p:cNvSpPr>
          <p:nvPr>
            <p:ph idx="1"/>
          </p:nvPr>
        </p:nvSpPr>
        <p:spPr>
          <a:xfrm>
            <a:off x="714375" y="714375"/>
            <a:ext cx="7972425" cy="5667375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hr-HR" b="1" smtClean="0"/>
              <a:t>CAF model</a:t>
            </a:r>
          </a:p>
          <a:p>
            <a:pPr algn="just">
              <a:buFont typeface="Wingdings 3" pitchFamily="18" charset="2"/>
              <a:buNone/>
            </a:pPr>
            <a:r>
              <a:rPr lang="hr-HR" smtClean="0"/>
              <a:t>		   	</a:t>
            </a:r>
            <a:r>
              <a:rPr lang="hr-HR" sz="1800" smtClean="0"/>
              <a:t> PREDUVJETI  	   		REZULTATI</a:t>
            </a:r>
          </a:p>
          <a:p>
            <a:pPr algn="just">
              <a:buFont typeface="Wingdings 3" pitchFamily="18" charset="2"/>
              <a:buNone/>
            </a:pPr>
            <a:r>
              <a:rPr lang="hr-HR" smtClean="0"/>
              <a:t>		</a:t>
            </a:r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ctr">
              <a:buFont typeface="Wingdings 3" pitchFamily="18" charset="2"/>
              <a:buNone/>
            </a:pPr>
            <a:endParaRPr lang="hr-HR" sz="2000" smtClean="0"/>
          </a:p>
          <a:p>
            <a:pPr algn="ctr">
              <a:buFont typeface="Wingdings 3" pitchFamily="18" charset="2"/>
              <a:buNone/>
            </a:pPr>
            <a:endParaRPr lang="hr-HR" sz="2000" smtClean="0"/>
          </a:p>
          <a:p>
            <a:pPr algn="ctr">
              <a:buFont typeface="Wingdings 3" pitchFamily="18" charset="2"/>
              <a:buNone/>
            </a:pPr>
            <a:endParaRPr lang="hr-HR" sz="1800" smtClean="0"/>
          </a:p>
          <a:p>
            <a:pPr algn="ctr">
              <a:buFont typeface="Wingdings 3" pitchFamily="18" charset="2"/>
              <a:buNone/>
            </a:pPr>
            <a:r>
              <a:rPr lang="hr-HR" sz="1800" smtClean="0"/>
              <a:t>INOVACIJA I UČENJE</a:t>
            </a:r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  <a:p>
            <a:pPr algn="just">
              <a:buFont typeface="Wingdings 3" pitchFamily="18" charset="2"/>
              <a:buNone/>
            </a:pPr>
            <a:endParaRPr lang="hr-HR" smtClean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900113" y="1557338"/>
            <a:ext cx="4535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51500" y="1557338"/>
            <a:ext cx="30972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00113" y="1700213"/>
            <a:ext cx="1511300" cy="3960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/>
              <a:t>Vodstvo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55875" y="1700213"/>
            <a:ext cx="1295400" cy="115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Ljudi</a:t>
            </a:r>
            <a:endParaRPr lang="hr-HR" dirty="0"/>
          </a:p>
        </p:txBody>
      </p:sp>
      <p:sp>
        <p:nvSpPr>
          <p:cNvPr id="32" name="Rectangle 31"/>
          <p:cNvSpPr/>
          <p:nvPr/>
        </p:nvSpPr>
        <p:spPr>
          <a:xfrm>
            <a:off x="2555875" y="3000375"/>
            <a:ext cx="1295400" cy="1220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/>
              <a:t>Strategija i planiranje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55875" y="4365625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dirty="0"/>
              <a:t>Partnerstvo i resursi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995936" y="1700808"/>
            <a:ext cx="1439862" cy="3960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dirty="0" smtClean="0"/>
              <a:t>Procesi</a:t>
            </a:r>
            <a:r>
              <a:rPr lang="hr-HR" sz="1600" dirty="0" smtClean="0"/>
              <a:t> </a:t>
            </a:r>
            <a:endParaRPr lang="hr-HR" sz="1600" dirty="0"/>
          </a:p>
        </p:txBody>
      </p:sp>
      <p:sp>
        <p:nvSpPr>
          <p:cNvPr id="40" name="Rectangle 39"/>
          <p:cNvSpPr/>
          <p:nvPr/>
        </p:nvSpPr>
        <p:spPr>
          <a:xfrm>
            <a:off x="5580063" y="1700213"/>
            <a:ext cx="1368425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dirty="0"/>
              <a:t>Zadovoljstvo ljudi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580063" y="2997200"/>
            <a:ext cx="1368425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dirty="0"/>
              <a:t>Rezultati orijentirani na građane/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dirty="0"/>
              <a:t>korisnike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580063" y="4365625"/>
            <a:ext cx="1368425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dirty="0" smtClean="0"/>
              <a:t>Rezultati društvene odgovornosti</a:t>
            </a:r>
            <a:endParaRPr lang="hr-HR" sz="1400" dirty="0"/>
          </a:p>
        </p:txBody>
      </p:sp>
      <p:sp>
        <p:nvSpPr>
          <p:cNvPr id="43" name="Rectangle 42"/>
          <p:cNvSpPr/>
          <p:nvPr/>
        </p:nvSpPr>
        <p:spPr>
          <a:xfrm>
            <a:off x="7092950" y="1700213"/>
            <a:ext cx="1655763" cy="3960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/>
              <a:t>Ključni rezultati djelovanja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900113" y="5805488"/>
            <a:ext cx="77755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824537"/>
          </a:xfrm>
        </p:spPr>
        <p:txBody>
          <a:bodyPr>
            <a:normAutofit fontScale="70000" lnSpcReduction="20000"/>
          </a:bodyPr>
          <a:lstStyle/>
          <a:p>
            <a:pPr>
              <a:buFont typeface="Wingdings 3" pitchFamily="18" charset="2"/>
              <a:buNone/>
            </a:pPr>
            <a:endParaRPr lang="hr-HR" dirty="0" smtClean="0"/>
          </a:p>
          <a:p>
            <a:r>
              <a:rPr lang="hr-HR" dirty="0" smtClean="0"/>
              <a:t>2003. – 500 korisnika</a:t>
            </a:r>
          </a:p>
          <a:p>
            <a:pPr>
              <a:buFont typeface="Wingdings 3" pitchFamily="18" charset="2"/>
              <a:buNone/>
            </a:pPr>
            <a:endParaRPr lang="hr-HR" dirty="0" smtClean="0"/>
          </a:p>
          <a:p>
            <a:r>
              <a:rPr lang="hr-HR" dirty="0" smtClean="0"/>
              <a:t>2005. – 1000 korisnika</a:t>
            </a:r>
          </a:p>
          <a:p>
            <a:pPr>
              <a:buFont typeface="Wingdings 3" pitchFamily="18" charset="2"/>
              <a:buNone/>
            </a:pPr>
            <a:endParaRPr lang="hr-HR" dirty="0" smtClean="0"/>
          </a:p>
          <a:p>
            <a:r>
              <a:rPr lang="hr-HR" dirty="0" smtClean="0"/>
              <a:t>2010. – 2010 korisnika</a:t>
            </a:r>
          </a:p>
          <a:p>
            <a:endParaRPr lang="hr-HR" dirty="0" smtClean="0"/>
          </a:p>
          <a:p>
            <a:r>
              <a:rPr lang="hr-HR" dirty="0" smtClean="0"/>
              <a:t>2013. – 2829 korisnika u 48 zemalja i europskim institucijama</a:t>
            </a:r>
          </a:p>
          <a:p>
            <a:endParaRPr lang="hr-HR" dirty="0" smtClean="0"/>
          </a:p>
          <a:p>
            <a:r>
              <a:rPr lang="hr-HR" dirty="0" smtClean="0"/>
              <a:t>2015. – 3741 korisnika u 53 zemlje i europske institucije</a:t>
            </a:r>
          </a:p>
          <a:p>
            <a:endParaRPr lang="hr-HR" dirty="0" smtClean="0"/>
          </a:p>
          <a:p>
            <a:r>
              <a:rPr lang="hr-HR" dirty="0" smtClean="0"/>
              <a:t>2016. – 3864 korisnika u 52 zemlje i europske institucije</a:t>
            </a:r>
          </a:p>
          <a:p>
            <a:pPr>
              <a:buFont typeface="Wingdings 3" pitchFamily="18" charset="2"/>
              <a:buNone/>
            </a:pPr>
            <a:endParaRPr lang="hr-HR" dirty="0" smtClean="0"/>
          </a:p>
          <a:p>
            <a:r>
              <a:rPr lang="hr-HR" dirty="0" smtClean="0"/>
              <a:t>Hrvatska: </a:t>
            </a:r>
            <a:r>
              <a:rPr lang="hr-HR" strike="sngStrike" dirty="0" smtClean="0"/>
              <a:t>Državni inspektorat,</a:t>
            </a:r>
            <a:r>
              <a:rPr lang="hr-HR" dirty="0" smtClean="0"/>
              <a:t> Grad Vukovar, Ministarstvo financija, Ministarstvo regionalnog razvoja i fondova EU, Ministarstvo uprave, Povjerenik za informiranje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1"/>
          </a:xfrm>
        </p:spPr>
        <p:txBody>
          <a:bodyPr>
            <a:normAutofit/>
          </a:bodyPr>
          <a:lstStyle/>
          <a:p>
            <a:r>
              <a:rPr lang="hr-HR" sz="2200" dirty="0" smtClean="0"/>
              <a:t>nacionalni korespondent</a:t>
            </a:r>
          </a:p>
          <a:p>
            <a:r>
              <a:rPr lang="hr-HR" sz="2200" dirty="0" smtClean="0"/>
              <a:t>akcijski plan za primjenu CAF-a</a:t>
            </a:r>
          </a:p>
          <a:p>
            <a:r>
              <a:rPr lang="hr-HR" sz="2200" dirty="0" smtClean="0"/>
              <a:t>brošura za upotrebu na jeziku korisnika</a:t>
            </a:r>
          </a:p>
          <a:p>
            <a:pPr>
              <a:buNone/>
            </a:pPr>
            <a:endParaRPr lang="hr-HR" sz="2200" dirty="0" smtClean="0"/>
          </a:p>
          <a:p>
            <a:r>
              <a:rPr lang="hr-HR" sz="2200" dirty="0" smtClean="0"/>
              <a:t>CAF za posebne sektore (obrazovanje, pravosuđe, mirovinsko osiguranje, lokalna uprava)</a:t>
            </a:r>
          </a:p>
          <a:p>
            <a:pPr>
              <a:buNone/>
            </a:pPr>
            <a:endParaRPr lang="hr-HR" sz="2200" dirty="0" smtClean="0"/>
          </a:p>
          <a:p>
            <a:r>
              <a:rPr lang="hr-HR" sz="2200" dirty="0" smtClean="0"/>
              <a:t>razmjena dobre prakse na korisničkim danima (</a:t>
            </a:r>
            <a:r>
              <a:rPr lang="hr-HR" sz="2200" i="1" dirty="0" err="1" smtClean="0"/>
              <a:t>benchmarking</a:t>
            </a:r>
            <a:r>
              <a:rPr lang="hr-HR" sz="2200" i="1" dirty="0" smtClean="0"/>
              <a:t>, </a:t>
            </a:r>
            <a:r>
              <a:rPr lang="hr-HR" sz="2200" i="1" dirty="0" err="1" smtClean="0"/>
              <a:t>benchlearning</a:t>
            </a:r>
            <a:r>
              <a:rPr lang="hr-HR" sz="2200" dirty="0" smtClean="0"/>
              <a:t>)</a:t>
            </a:r>
          </a:p>
          <a:p>
            <a:endParaRPr lang="hr-HR" sz="22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hr-HR" sz="2200" dirty="0" smtClean="0"/>
              <a:t>od 2009 - vanjsko vrednovanje provedbe samo-ocjenjivanja (</a:t>
            </a:r>
            <a:r>
              <a:rPr lang="en-US" sz="2200" i="1" dirty="0" smtClean="0"/>
              <a:t>External Feedback Procedure</a:t>
            </a:r>
            <a:r>
              <a:rPr lang="hr-HR" sz="2200" i="1" dirty="0" smtClean="0"/>
              <a:t> </a:t>
            </a:r>
            <a:r>
              <a:rPr lang="hr-HR" sz="2200" dirty="0" smtClean="0"/>
              <a:t>i </a:t>
            </a:r>
            <a:r>
              <a:rPr lang="en-US" sz="2200" i="1" dirty="0" smtClean="0"/>
              <a:t>CAF Label of an Effective CAF User </a:t>
            </a:r>
            <a:r>
              <a:rPr lang="hr-HR" sz="2200" dirty="0" smtClean="0"/>
              <a:t>)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hr-HR" noProof="1" smtClean="0"/>
              <a:t>uvođenje elemenata kvazitržišta u javni sektor, </a:t>
            </a:r>
            <a:r>
              <a:rPr lang="hr-HR" i="1" noProof="1" smtClean="0"/>
              <a:t>benchmarking</a:t>
            </a:r>
          </a:p>
          <a:p>
            <a:endParaRPr lang="hr-HR" noProof="1" smtClean="0"/>
          </a:p>
          <a:p>
            <a:r>
              <a:rPr lang="hr-HR" noProof="1" smtClean="0"/>
              <a:t>identificiranje organizacija iz čijih bi primjera ostali mogli učiti, </a:t>
            </a:r>
            <a:r>
              <a:rPr lang="hr-HR" i="1" noProof="1" smtClean="0"/>
              <a:t>benchlearning</a:t>
            </a:r>
          </a:p>
          <a:p>
            <a:endParaRPr lang="hr-HR" i="1" dirty="0" smtClean="0"/>
          </a:p>
          <a:p>
            <a:endParaRPr lang="hr-HR" i="1" dirty="0" smtClean="0"/>
          </a:p>
          <a:p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Funkcije nagrađivanja u javnom sektoru</a:t>
            </a:r>
            <a:endParaRPr lang="hr-HR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738687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600" noProof="1" smtClean="0"/>
          </a:p>
          <a:p>
            <a:pPr>
              <a:defRPr/>
            </a:pPr>
            <a:r>
              <a:rPr lang="en-US" sz="2600" i="1" noProof="1" smtClean="0"/>
              <a:t>Deming Prize </a:t>
            </a:r>
            <a:r>
              <a:rPr lang="en-US" sz="2600" noProof="1" smtClean="0"/>
              <a:t>(JUSE) – 1951.</a:t>
            </a:r>
          </a:p>
          <a:p>
            <a:pPr>
              <a:buNone/>
            </a:pPr>
            <a:endParaRPr lang="en-US" sz="2400" noProof="1" smtClean="0"/>
          </a:p>
          <a:p>
            <a:r>
              <a:rPr lang="en-US" sz="2400" i="1" noProof="1" smtClean="0"/>
              <a:t>Malcolm Baldrige National Quality Award  - </a:t>
            </a:r>
            <a:r>
              <a:rPr lang="en-US" sz="2400" noProof="1" smtClean="0"/>
              <a:t>1988.</a:t>
            </a:r>
          </a:p>
          <a:p>
            <a:endParaRPr lang="en-US" sz="2400" noProof="1" smtClean="0"/>
          </a:p>
          <a:p>
            <a:r>
              <a:rPr lang="en-US" sz="2400" noProof="1" smtClean="0"/>
              <a:t>EFQM Excellence Award – 1992.</a:t>
            </a:r>
            <a:endParaRPr lang="en-US" sz="26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600" i="1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i="1" noProof="1" smtClean="0"/>
              <a:t>European Public Sector Award – </a:t>
            </a:r>
            <a:r>
              <a:rPr lang="en-US" sz="2600" noProof="1" smtClean="0"/>
              <a:t>EPSA – 2007.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600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i="1" noProof="1" smtClean="0"/>
              <a:t>European Prize for Innovation in PA – </a:t>
            </a:r>
            <a:r>
              <a:rPr lang="en-US" sz="2600" noProof="1" smtClean="0"/>
              <a:t>EU – 2012.</a:t>
            </a:r>
          </a:p>
          <a:p>
            <a:pPr marL="365760" indent="-256032" fontAlgn="auto">
              <a:spcAft>
                <a:spcPts val="0"/>
              </a:spcAft>
              <a:buNone/>
              <a:defRPr/>
            </a:pPr>
            <a:endParaRPr lang="en-US" sz="2600" i="1" noProof="1" smtClean="0"/>
          </a:p>
          <a:p>
            <a:pPr>
              <a:defRPr/>
            </a:pPr>
            <a:r>
              <a:rPr lang="en-US" sz="2600" noProof="1" smtClean="0"/>
              <a:t>nacionalne nagrade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i="1" noProof="1" smtClean="0"/>
              <a:t>British Charter Mark Awards scheme 1991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i="1" noProof="1" smtClean="0"/>
              <a:t>Speyer nagrada za kvalitetu 1992.</a:t>
            </a:r>
            <a:endParaRPr lang="en-US" sz="9200" noProof="1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200" i="1" noProof="1" smtClean="0"/>
              <a:t>program INPULS Udruge gradova</a:t>
            </a:r>
            <a:r>
              <a:rPr lang="en-US" sz="2200" noProof="1" smtClean="0"/>
              <a:t> – 2012./13.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600" i="1" noProof="1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noProof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/>
              <a:t>Nagrade za kvalitetu</a:t>
            </a:r>
            <a:endParaRPr lang="hr-HR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pokrenuta </a:t>
            </a:r>
            <a:r>
              <a:rPr lang="en-US" dirty="0" smtClean="0"/>
              <a:t>2007</a:t>
            </a:r>
            <a:r>
              <a:rPr lang="hr-HR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hr-HR" dirty="0" smtClean="0"/>
              <a:t>održano pet natjecanja </a:t>
            </a:r>
            <a:r>
              <a:rPr lang="en-US" dirty="0" smtClean="0"/>
              <a:t>(2007, 2009, 2011</a:t>
            </a:r>
            <a:r>
              <a:rPr lang="hr-HR" dirty="0" smtClean="0"/>
              <a:t>, 2013, 2015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hr-HR" dirty="0" smtClean="0"/>
              <a:t>instrument vanjskog vrednovanja</a:t>
            </a:r>
            <a:endParaRPr lang="en-US" dirty="0" smtClean="0"/>
          </a:p>
          <a:p>
            <a:endParaRPr lang="en-US" dirty="0" smtClean="0"/>
          </a:p>
          <a:p>
            <a:r>
              <a:rPr lang="hr-HR" dirty="0" smtClean="0"/>
              <a:t>nagrađuju se projekti organizacija javnog sektora</a:t>
            </a:r>
            <a:endParaRPr lang="en-US" dirty="0" smtClean="0"/>
          </a:p>
          <a:p>
            <a:endParaRPr lang="en-US" dirty="0" smtClean="0"/>
          </a:p>
          <a:p>
            <a:r>
              <a:rPr lang="hr-HR" dirty="0" smtClean="0"/>
              <a:t>sudjelovati mogu sve zemlje europskog zemljopisnog položaja</a:t>
            </a:r>
            <a:endParaRPr lang="en-US" dirty="0" smtClean="0"/>
          </a:p>
          <a:p>
            <a:endParaRPr lang="en-US" dirty="0" smtClean="0"/>
          </a:p>
          <a:p>
            <a:r>
              <a:rPr lang="hr-HR" dirty="0" smtClean="0"/>
              <a:t>besplatno sudjelovanje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Europska nagrada za javni sektor (EPSA)</a:t>
            </a:r>
            <a:endParaRPr lang="hr-HR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posebna tematska područja za svako natjecanje sukladna aktualnim javnim potrebama i pitanjima (</a:t>
            </a:r>
            <a:r>
              <a:rPr lang="hr-HR" i="1" dirty="0" smtClean="0"/>
              <a:t>Postizanje ciljeva s oskudnim sredstvima, Vodstvo i upravljanje za promjenu, Biti zelen: konkretna rješenja iz javnog sektora</a:t>
            </a:r>
            <a:r>
              <a:rPr lang="hr-HR" dirty="0" smtClean="0"/>
              <a:t>…)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inovacija</a:t>
            </a:r>
          </a:p>
          <a:p>
            <a:r>
              <a:rPr lang="hr-HR" dirty="0" smtClean="0"/>
              <a:t>javni značaj</a:t>
            </a:r>
          </a:p>
          <a:p>
            <a:r>
              <a:rPr lang="hr-HR" dirty="0" smtClean="0"/>
              <a:t>održivost – učinci koji ostaju</a:t>
            </a:r>
          </a:p>
          <a:p>
            <a:r>
              <a:rPr lang="hr-HR" dirty="0" smtClean="0"/>
              <a:t>utjecaj – mjerljivi rezultati</a:t>
            </a:r>
          </a:p>
          <a:p>
            <a:r>
              <a:rPr lang="hr-HR" dirty="0" smtClean="0"/>
              <a:t>kapacitet za učenje i prijenos</a:t>
            </a:r>
          </a:p>
          <a:p>
            <a:endParaRPr lang="hr-HR" dirty="0" smtClean="0"/>
          </a:p>
          <a:p>
            <a:r>
              <a:rPr lang="hr-HR" dirty="0" smtClean="0"/>
              <a:t>posebni kriteriji za svako tematsko područje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i="1" dirty="0" smtClean="0"/>
              <a:t>‘Tko bi mogao biti protiv kvalitete?’ </a:t>
            </a:r>
          </a:p>
          <a:p>
            <a:pPr>
              <a:buNone/>
            </a:pPr>
            <a:r>
              <a:rPr lang="hr-HR" i="1" dirty="0" smtClean="0"/>
              <a:t>	</a:t>
            </a:r>
            <a:r>
              <a:rPr lang="hr-HR" dirty="0" smtClean="0"/>
              <a:t>(C. </a:t>
            </a:r>
            <a:r>
              <a:rPr lang="hr-HR" noProof="1" smtClean="0"/>
              <a:t>Pollitt</a:t>
            </a:r>
            <a:r>
              <a:rPr lang="hr-HR" dirty="0" smtClean="0"/>
              <a:t>)</a:t>
            </a: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r>
              <a:rPr lang="hr-HR" dirty="0" smtClean="0"/>
              <a:t>kvaliteta usluga</a:t>
            </a:r>
          </a:p>
          <a:p>
            <a:pPr>
              <a:buNone/>
            </a:pPr>
            <a:endParaRPr lang="hr-HR" dirty="0" smtClean="0"/>
          </a:p>
          <a:p>
            <a:r>
              <a:rPr lang="en-US" i="1" dirty="0" smtClean="0"/>
              <a:t>street level bureaucracies</a:t>
            </a:r>
            <a:r>
              <a:rPr lang="hr-HR" i="1" dirty="0" smtClean="0"/>
              <a:t> </a:t>
            </a:r>
            <a:r>
              <a:rPr lang="hr-HR" noProof="1" smtClean="0"/>
              <a:t>(Lipsky)</a:t>
            </a:r>
          </a:p>
          <a:p>
            <a:pPr>
              <a:buNone/>
            </a:pPr>
            <a:endParaRPr lang="hr-HR" i="1" dirty="0" smtClean="0"/>
          </a:p>
          <a:p>
            <a:r>
              <a:rPr lang="hr-HR" dirty="0" smtClean="0"/>
              <a:t>kvaliteta javnog upravljanja </a:t>
            </a:r>
            <a:r>
              <a:rPr lang="hr-HR" i="1" dirty="0" smtClean="0"/>
              <a:t>(</a:t>
            </a:r>
            <a:r>
              <a:rPr lang="en-US" i="1" dirty="0" smtClean="0"/>
              <a:t>governance)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3"/>
          <a:ext cx="9144000" cy="6858002"/>
        </p:xfrm>
        <a:graphic>
          <a:graphicData uri="http://schemas.openxmlformats.org/drawingml/2006/table">
            <a:tbl>
              <a:tblPr/>
              <a:tblGrid>
                <a:gridCol w="1739847"/>
                <a:gridCol w="1455517"/>
                <a:gridCol w="1582083"/>
                <a:gridCol w="1328951"/>
                <a:gridCol w="1328951"/>
                <a:gridCol w="1708651"/>
              </a:tblGrid>
              <a:tr h="8572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</a:t>
                      </a:r>
                      <a:endParaRPr lang="hr-HR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DRŽAVA</a:t>
                      </a:r>
                      <a:endParaRPr lang="hr-H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2007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2009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2011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2013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UKUPNO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Španjolska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Rumunjska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Italija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Austrija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Poljska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Njemačka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Belgija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Švicarska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Portugal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Nizozemska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Mađarska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8572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Ujedinjeno Kraljevstvo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Švedska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3"/>
          <a:ext cx="9144000" cy="6960894"/>
        </p:xfrm>
        <a:graphic>
          <a:graphicData uri="http://schemas.openxmlformats.org/drawingml/2006/table">
            <a:tbl>
              <a:tblPr/>
              <a:tblGrid>
                <a:gridCol w="1739847"/>
                <a:gridCol w="1455517"/>
                <a:gridCol w="1582083"/>
                <a:gridCol w="1328951"/>
                <a:gridCol w="1328951"/>
                <a:gridCol w="1708651"/>
              </a:tblGrid>
              <a:tr h="8058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</a:t>
                      </a:r>
                      <a:endParaRPr lang="hr-HR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DRŽAVA</a:t>
                      </a:r>
                      <a:endParaRPr lang="hr-H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2007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2009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2011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2013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UKUPNO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029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Bugarska 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029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Grčka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029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Litva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12172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Institucije EU/Paneuropski projekti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029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Irska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029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Francuska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029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Finska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029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Cipar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029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Danska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029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Estonija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029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Island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8058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Turska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7384"/>
          <a:ext cx="9144000" cy="7344822"/>
        </p:xfrm>
        <a:graphic>
          <a:graphicData uri="http://schemas.openxmlformats.org/drawingml/2006/table">
            <a:tbl>
              <a:tblPr/>
              <a:tblGrid>
                <a:gridCol w="1739847"/>
                <a:gridCol w="1455517"/>
                <a:gridCol w="1582083"/>
                <a:gridCol w="1328951"/>
                <a:gridCol w="1328951"/>
                <a:gridCol w="1708651"/>
              </a:tblGrid>
              <a:tr h="9919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</a:t>
                      </a:r>
                      <a:endParaRPr lang="hr-HR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DRŽAVA</a:t>
                      </a:r>
                      <a:endParaRPr lang="hr-H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2007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2009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2011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EPSA 2013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UKUPNO</a:t>
                      </a:r>
                      <a:endParaRPr lang="hr-H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Slovenija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Latvija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Češka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606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Norveška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Luksemburg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Malta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Hrvatska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Ukrajina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Albanija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Lihtenštajn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879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Makedonija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4044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Moldavija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160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Slovačka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160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Srbija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7759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Calibri"/>
                          <a:cs typeface="Times New Roman"/>
                        </a:rPr>
                        <a:t>UKUPNO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209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304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274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latin typeface="Times New Roman"/>
                          <a:ea typeface="Calibri"/>
                          <a:cs typeface="Times New Roman"/>
                        </a:rPr>
                        <a:t>227</a:t>
                      </a:r>
                      <a:endParaRPr lang="hr-H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Times New Roman"/>
                          <a:ea typeface="Calibri"/>
                          <a:cs typeface="Times New Roman"/>
                        </a:rPr>
                        <a:t>1014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Europska komisija</a:t>
            </a:r>
          </a:p>
          <a:p>
            <a:r>
              <a:rPr lang="hr-HR" dirty="0" smtClean="0"/>
              <a:t>članice EU i sve zemlje partneri programa FP7</a:t>
            </a:r>
          </a:p>
          <a:p>
            <a:endParaRPr lang="hr-HR" dirty="0" smtClean="0"/>
          </a:p>
          <a:p>
            <a:r>
              <a:rPr lang="hr-HR" dirty="0" smtClean="0"/>
              <a:t>inicijative za građane</a:t>
            </a:r>
          </a:p>
          <a:p>
            <a:r>
              <a:rPr lang="hr-HR" dirty="0" smtClean="0"/>
              <a:t>inicijative za poslovne subjekte</a:t>
            </a:r>
          </a:p>
          <a:p>
            <a:r>
              <a:rPr lang="hr-HR" dirty="0" smtClean="0"/>
              <a:t>inicijative za istraživanje i obrazovanje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kriteriji:</a:t>
            </a:r>
          </a:p>
          <a:p>
            <a:r>
              <a:rPr lang="hr-HR" dirty="0" smtClean="0"/>
              <a:t>ekonomski utjecaj</a:t>
            </a:r>
          </a:p>
          <a:p>
            <a:r>
              <a:rPr lang="hr-HR" dirty="0" smtClean="0"/>
              <a:t>relevantnost za izazove s kojima se društvo suočava</a:t>
            </a:r>
          </a:p>
          <a:p>
            <a:r>
              <a:rPr lang="hr-HR" dirty="0" smtClean="0"/>
              <a:t>originalnost i jednostavnost primjene ideje</a:t>
            </a:r>
          </a:p>
          <a:p>
            <a:r>
              <a:rPr lang="hr-HR" dirty="0" smtClean="0"/>
              <a:t>svrha u koju će se nagrada upotrijebiti (€ 100.000)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0" dirty="0" smtClean="0"/>
              <a:t>Europska nagrada za inovaciju u javnoj upravi</a:t>
            </a:r>
            <a:endParaRPr lang="hr-HR" sz="2800" b="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Udruga gradova RH</a:t>
            </a:r>
          </a:p>
          <a:p>
            <a:r>
              <a:rPr lang="hr-HR" dirty="0" smtClean="0"/>
              <a:t>2012./13.</a:t>
            </a:r>
          </a:p>
          <a:p>
            <a:r>
              <a:rPr lang="hr-HR" dirty="0" smtClean="0"/>
              <a:t>nagrada za inovativnost u lokalnoj samoupravi (najbolja praksa i istaknuta praksa)</a:t>
            </a:r>
          </a:p>
          <a:p>
            <a:r>
              <a:rPr lang="hr-HR" dirty="0" smtClean="0"/>
              <a:t>27 gradova sa 71 projektom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ciljevi:</a:t>
            </a:r>
          </a:p>
          <a:p>
            <a:r>
              <a:rPr lang="hr-HR" dirty="0" smtClean="0"/>
              <a:t>isticanje najbolje prakse, poticanje primjene najbolje prakse u drugim jedinicama, širenje dobrih primjera, promocija u javnosti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0" dirty="0" smtClean="0"/>
              <a:t>Program INPULS</a:t>
            </a:r>
            <a:endParaRPr lang="hr-HR" sz="3600" b="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/>
              <a:t>kategorije:</a:t>
            </a:r>
          </a:p>
          <a:p>
            <a:r>
              <a:rPr lang="hr-HR" sz="2400" dirty="0" smtClean="0"/>
              <a:t>energetska učinkovitost</a:t>
            </a:r>
          </a:p>
          <a:p>
            <a:r>
              <a:rPr lang="hr-HR" sz="2400" dirty="0" smtClean="0"/>
              <a:t>poticanje gospodarskog razvoja</a:t>
            </a:r>
          </a:p>
          <a:p>
            <a:r>
              <a:rPr lang="hr-HR" sz="2400" dirty="0" smtClean="0"/>
              <a:t>predškolski odgoj</a:t>
            </a:r>
          </a:p>
          <a:p>
            <a:r>
              <a:rPr lang="hr-HR" sz="2400" dirty="0" smtClean="0"/>
              <a:t>suradnja s građanima i civilnim sektorom</a:t>
            </a:r>
          </a:p>
          <a:p>
            <a:r>
              <a:rPr lang="hr-HR" sz="2400" dirty="0" smtClean="0"/>
              <a:t>zaštita okoliša i prostorno uređenje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Stanje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90465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dobrovoljna primjena IUK</a:t>
            </a:r>
          </a:p>
          <a:p>
            <a:r>
              <a:rPr lang="hr-HR" sz="2800" dirty="0" smtClean="0"/>
              <a:t>nepostojanje podrške središnje države</a:t>
            </a:r>
          </a:p>
          <a:p>
            <a:endParaRPr lang="hr-HR" sz="2800" dirty="0" smtClean="0"/>
          </a:p>
          <a:p>
            <a:r>
              <a:rPr lang="hr-HR" sz="2800" i="1" dirty="0" smtClean="0"/>
              <a:t>Strategija reforme državne uprave za razdoblje 2008.-2011.</a:t>
            </a:r>
          </a:p>
          <a:p>
            <a:pPr>
              <a:buNone/>
            </a:pPr>
            <a:endParaRPr lang="hr-HR" sz="2800" i="1" dirty="0" smtClean="0"/>
          </a:p>
          <a:p>
            <a:r>
              <a:rPr lang="hr-HR" sz="2800" i="1" dirty="0" smtClean="0"/>
              <a:t>2014. </a:t>
            </a:r>
          </a:p>
          <a:p>
            <a:pPr lvl="1"/>
            <a:r>
              <a:rPr lang="hr-HR" sz="2800" dirty="0" smtClean="0"/>
              <a:t>neslužbeni prijevod CAF-a</a:t>
            </a:r>
          </a:p>
          <a:p>
            <a:pPr lvl="1"/>
            <a:r>
              <a:rPr lang="hr-HR" sz="2800" dirty="0" smtClean="0"/>
              <a:t>dvodnevni seminar </a:t>
            </a:r>
            <a:r>
              <a:rPr lang="hr-HR" sz="2800" i="1" dirty="0" smtClean="0"/>
              <a:t>Upravljanje kvalitetom u javnim uslugama</a:t>
            </a:r>
          </a:p>
          <a:p>
            <a:pPr lvl="1"/>
            <a:endParaRPr lang="hr-HR" sz="3600" i="1" dirty="0" smtClean="0"/>
          </a:p>
          <a:p>
            <a:pPr lvl="1"/>
            <a:endParaRPr lang="hr-H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800" dirty="0" smtClean="0"/>
              <a:t>nedostaci: </a:t>
            </a:r>
          </a:p>
          <a:p>
            <a:pPr lvl="1"/>
            <a:r>
              <a:rPr lang="pl-PL" sz="2400" dirty="0" smtClean="0"/>
              <a:t>nepostojanje podataka o broju organizacija javne uprave koje</a:t>
            </a:r>
            <a:r>
              <a:rPr lang="hr-HR" sz="2400" dirty="0" smtClean="0"/>
              <a:t>primjenjuju standarde upravljanja kvalitetom, </a:t>
            </a:r>
          </a:p>
          <a:p>
            <a:pPr lvl="1"/>
            <a:r>
              <a:rPr lang="hr-HR" sz="2400" dirty="0" smtClean="0"/>
              <a:t>niska razina sustavnog praćenja te analize primjene i rezultata postojećih mehanizama upravljanja kvalitetom (</a:t>
            </a:r>
            <a:r>
              <a:rPr lang="hr-HR" sz="2400" dirty="0" err="1" smtClean="0"/>
              <a:t>npr</a:t>
            </a:r>
            <a:r>
              <a:rPr lang="hr-HR" sz="2400" dirty="0" smtClean="0"/>
              <a:t>. podnošenje prigovora, predstavki i pritužbi), </a:t>
            </a:r>
          </a:p>
          <a:p>
            <a:pPr lvl="1"/>
            <a:r>
              <a:rPr lang="hr-HR" sz="2400" dirty="0" smtClean="0"/>
              <a:t>nepostojanje prijevoda standarda upravljanja kvalitetom, </a:t>
            </a:r>
          </a:p>
          <a:p>
            <a:pPr lvl="1"/>
            <a:r>
              <a:rPr lang="hr-HR" sz="2400" dirty="0" smtClean="0"/>
              <a:t>nepostojanje sustavne izobrazbe rukovodećih službenika o sustavima upravljanja kvalitetom u javnoj upravi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hr-HR" sz="3100" dirty="0" smtClean="0"/>
              <a:t>Strategija razvoja javne uprave za razdoblje od 2015. do 2020. godine</a:t>
            </a:r>
            <a:r>
              <a:rPr lang="hr-HR" sz="4400" dirty="0" smtClean="0"/>
              <a:t/>
            </a:r>
            <a:br>
              <a:rPr lang="hr-HR" sz="4400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hr-HR" sz="2600" dirty="0" smtClean="0"/>
              <a:t>glavna mjera: implementacija standarda upravljanja kvalitetom u pružanju javnih usluga (Povelje javnih službi, </a:t>
            </a:r>
            <a:r>
              <a:rPr lang="hr-HR" sz="2600" i="1" dirty="0" smtClean="0"/>
              <a:t>Total </a:t>
            </a:r>
            <a:r>
              <a:rPr lang="hr-HR" sz="2600" i="1" dirty="0" err="1" smtClean="0"/>
              <a:t>Quality</a:t>
            </a:r>
            <a:r>
              <a:rPr lang="hr-HR" sz="2600" i="1" dirty="0" smtClean="0"/>
              <a:t> Management - TQM, </a:t>
            </a:r>
            <a:r>
              <a:rPr lang="hr-HR" sz="2600" i="1" dirty="0" err="1" smtClean="0"/>
              <a:t>Common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Assessment</a:t>
            </a:r>
            <a:r>
              <a:rPr lang="hr-HR" sz="2600" i="1" dirty="0" smtClean="0"/>
              <a:t> Framework - CAF, ISO 9000, ISO 9001, EFQM</a:t>
            </a:r>
            <a:r>
              <a:rPr lang="hr-HR" sz="2600" dirty="0" smtClean="0"/>
              <a:t>, </a:t>
            </a:r>
            <a:r>
              <a:rPr lang="hr-HR" sz="2600" i="1" dirty="0" err="1" smtClean="0"/>
              <a:t>Balanced</a:t>
            </a:r>
            <a:r>
              <a:rPr lang="hr-HR" sz="2600" i="1" dirty="0" smtClean="0"/>
              <a:t> </a:t>
            </a:r>
            <a:r>
              <a:rPr lang="hr-HR" sz="2600" i="1" dirty="0" err="1" smtClean="0"/>
              <a:t>Scorecards</a:t>
            </a:r>
            <a:r>
              <a:rPr lang="hr-HR" sz="2600" i="1" dirty="0" smtClean="0"/>
              <a:t>,</a:t>
            </a:r>
            <a:r>
              <a:rPr lang="hr-HR" sz="2600" dirty="0" smtClean="0"/>
              <a:t> </a:t>
            </a:r>
            <a:r>
              <a:rPr lang="hr-HR" sz="2600" dirty="0" err="1" smtClean="0"/>
              <a:t>itd</a:t>
            </a:r>
            <a:r>
              <a:rPr lang="hr-HR" sz="2600" dirty="0" smtClean="0"/>
              <a:t>.) </a:t>
            </a:r>
          </a:p>
          <a:p>
            <a:pPr lvl="1">
              <a:buNone/>
            </a:pPr>
            <a:endParaRPr lang="hr-HR" sz="2600" i="1" dirty="0" smtClean="0"/>
          </a:p>
          <a:p>
            <a:r>
              <a:rPr lang="hr-HR" sz="2600" dirty="0" smtClean="0"/>
              <a:t>provedbene aktivnosti: </a:t>
            </a:r>
          </a:p>
          <a:p>
            <a:pPr lvl="1"/>
            <a:r>
              <a:rPr lang="hr-HR" sz="2200" i="1" dirty="0" smtClean="0"/>
              <a:t>Provesti analizu </a:t>
            </a:r>
            <a:r>
              <a:rPr lang="sv-SE" sz="2200" i="1" dirty="0" smtClean="0"/>
              <a:t>stanja upravljanja kvalitetom u javnoj upravi</a:t>
            </a:r>
            <a:r>
              <a:rPr lang="hr-HR" sz="2200" i="1" dirty="0" smtClean="0"/>
              <a:t>, </a:t>
            </a:r>
          </a:p>
          <a:p>
            <a:pPr lvl="1"/>
            <a:r>
              <a:rPr lang="hr-HR" sz="2200" i="1" dirty="0" smtClean="0"/>
              <a:t>Uvođenje kontinuiranog mjerenja zadovoljstva korisnika kvalitetom u pružanju usluga javne uprave tijela koja su uvela sustav kvalitete, </a:t>
            </a:r>
          </a:p>
          <a:p>
            <a:pPr lvl="1"/>
            <a:r>
              <a:rPr lang="hr-HR" sz="2200" i="1" dirty="0" smtClean="0"/>
              <a:t>Uvođenje kontinuiranog mjerenja trajanja rješavanja zahtjeva korisnika</a:t>
            </a:r>
            <a:endParaRPr lang="hr-HR" sz="22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Upravljanje kvalitetom </a:t>
            </a:r>
            <a:br>
              <a:rPr lang="hr-HR" sz="3200" dirty="0" smtClean="0"/>
            </a:br>
            <a:r>
              <a:rPr lang="hr-HR" sz="3200" dirty="0" smtClean="0"/>
              <a:t>u španjolskoj javnoj upravi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od 1980-ih, Ministarstvo za javnu upravu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2006. - Agencija za vrednovanje javnih politika i kvalitetu usluga (AEVAL)</a:t>
            </a:r>
          </a:p>
          <a:p>
            <a:pPr lvl="1"/>
            <a:r>
              <a:rPr lang="hr-HR" dirty="0" smtClean="0"/>
              <a:t>savjetovanja, standardizacija, vrednovanje i certificiranje, praćenje kvalitete usluga</a:t>
            </a:r>
          </a:p>
          <a:p>
            <a:pPr lvl="1"/>
            <a:r>
              <a:rPr lang="hr-HR" dirty="0" smtClean="0"/>
              <a:t>smjernice za vrednovanje kvalitete usluga i smjernice sa uputama za primjenu modela izvrsnosti i instrumenata </a:t>
            </a:r>
            <a:r>
              <a:rPr lang="hr-HR" dirty="0" err="1" smtClean="0"/>
              <a:t>samoprocjene</a:t>
            </a: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r>
              <a:rPr lang="hr-HR" dirty="0" smtClean="0"/>
              <a:t>Federacija općina i provincija (FEMP)</a:t>
            </a:r>
          </a:p>
          <a:p>
            <a:pPr lvl="1"/>
            <a:r>
              <a:rPr lang="hr-HR" dirty="0" smtClean="0"/>
              <a:t>suradnja lokalnih jedinica</a:t>
            </a:r>
          </a:p>
          <a:p>
            <a:pPr lvl="1"/>
            <a:r>
              <a:rPr lang="hr-HR" dirty="0" smtClean="0"/>
              <a:t>smjernice za lokalni javni menadžment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sredina 20. stoljeća u privatnom sektoru</a:t>
            </a:r>
          </a:p>
          <a:p>
            <a:r>
              <a:rPr lang="hr-HR" dirty="0" smtClean="0"/>
              <a:t>‘gurui kvalitete’ </a:t>
            </a:r>
            <a:r>
              <a:rPr lang="hr-HR" noProof="1" smtClean="0"/>
              <a:t>(Ishikawa, Deming, Crosby, Juran…)</a:t>
            </a:r>
          </a:p>
          <a:p>
            <a:r>
              <a:rPr lang="hr-HR" noProof="1" smtClean="0"/>
              <a:t>80-ih godina u javnom sektoru</a:t>
            </a:r>
          </a:p>
          <a:p>
            <a:r>
              <a:rPr lang="hr-HR" noProof="1" smtClean="0"/>
              <a:t>NJM i dobro upravljanje (</a:t>
            </a:r>
            <a:r>
              <a:rPr lang="hr-HR" i="1" noProof="1" smtClean="0"/>
              <a:t>good governance</a:t>
            </a:r>
            <a:r>
              <a:rPr lang="hr-HR" noProof="1" smtClean="0"/>
              <a:t>)</a:t>
            </a:r>
          </a:p>
          <a:p>
            <a:endParaRPr lang="hr-HR" noProof="1" smtClean="0"/>
          </a:p>
          <a:p>
            <a:r>
              <a:rPr lang="hr-HR" noProof="1" smtClean="0"/>
              <a:t>ostvarivanje ciljeva javnih politika</a:t>
            </a:r>
          </a:p>
          <a:p>
            <a:r>
              <a:rPr lang="hr-HR" noProof="1" smtClean="0"/>
              <a:t>javne usluge orijentirane na korisnike</a:t>
            </a:r>
          </a:p>
          <a:p>
            <a:r>
              <a:rPr lang="hr-HR" noProof="1" smtClean="0"/>
              <a:t>vraćanje povjerenja građana u vlast</a:t>
            </a:r>
          </a:p>
          <a:p>
            <a:r>
              <a:rPr lang="hr-HR" noProof="1" smtClean="0"/>
              <a:t>poboljšanje imidža javne uprave</a:t>
            </a:r>
          </a:p>
          <a:p>
            <a:r>
              <a:rPr lang="hr-HR" noProof="1" smtClean="0"/>
              <a:t>opravdanje beneficija službenika</a:t>
            </a:r>
          </a:p>
          <a:p>
            <a:r>
              <a:rPr lang="hr-HR" noProof="1" smtClean="0"/>
              <a:t>ostvarivanje političkih bodova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Razvoj koncepta kvalitete u javnom sektoru</a:t>
            </a:r>
            <a:endParaRPr lang="hr-HR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sz="2000" dirty="0" smtClean="0"/>
              <a:t>Tablica 1. Popis smjernica za upravljanje kvalitetom na lokalnoj razini u Španjolskoj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3528" y="980728"/>
          <a:ext cx="8568952" cy="5544616"/>
        </p:xfrm>
        <a:graphic>
          <a:graphicData uri="http://schemas.openxmlformats.org/presentationml/2006/ole">
            <p:oleObj spid="_x0000_s1026" name="Document" r:id="rId3" imgW="5905991" imgH="3297828" progId="Word.Document.12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6252764"/>
            <a:ext cx="8820472" cy="3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Izvor: www.femp.es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dirty="0" smtClean="0"/>
              <a:t>Programi unaprjeđenja kvalitete </a:t>
            </a:r>
            <a:br>
              <a:rPr lang="hr-HR" sz="3200" dirty="0" smtClean="0"/>
            </a:br>
            <a:r>
              <a:rPr lang="hr-HR" sz="3200" dirty="0" smtClean="0"/>
              <a:t>(</a:t>
            </a:r>
            <a:r>
              <a:rPr lang="hr-HR" sz="3200" i="1" dirty="0" smtClean="0"/>
              <a:t>Kraljevski dekret 951/2005</a:t>
            </a:r>
            <a:r>
              <a:rPr lang="hr-HR" sz="3200" dirty="0" smtClean="0"/>
              <a:t>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hr-HR" dirty="0" smtClean="0"/>
              <a:t>analiza očekivanja i mjerenje zadovoljstva korisnika </a:t>
            </a:r>
          </a:p>
          <a:p>
            <a:r>
              <a:rPr lang="hr-HR" dirty="0" smtClean="0"/>
              <a:t>povelje građanina </a:t>
            </a:r>
          </a:p>
          <a:p>
            <a:r>
              <a:rPr lang="hr-HR" dirty="0" smtClean="0"/>
              <a:t>primjedbe i prijedlozi korisnika usluga</a:t>
            </a:r>
          </a:p>
          <a:p>
            <a:pPr lvl="0"/>
            <a:r>
              <a:rPr lang="hr-HR" dirty="0" smtClean="0"/>
              <a:t>organizacijsko vrednovanje kvalitete sukladno modelima izvrsnosti</a:t>
            </a:r>
          </a:p>
          <a:p>
            <a:r>
              <a:rPr lang="hr-HR" dirty="0" smtClean="0"/>
              <a:t>priznavanje kvalitete (nagrade za kvalitetu)</a:t>
            </a:r>
          </a:p>
          <a:p>
            <a:r>
              <a:rPr lang="hr-HR" dirty="0" smtClean="0"/>
              <a:t>praćenje kvalitete javnih usluga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Ispitivanje zadovoljstva korisnika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hr-HR" dirty="0" smtClean="0"/>
              <a:t>od 1980-ih, Centar za sociološka istraživanja</a:t>
            </a:r>
          </a:p>
          <a:p>
            <a:r>
              <a:rPr lang="hr-HR" dirty="0" smtClean="0"/>
              <a:t>2009. prvi put objavljeni podaci za razdoblje od 1985. do 2008.</a:t>
            </a:r>
          </a:p>
          <a:p>
            <a:r>
              <a:rPr lang="hr-HR" dirty="0" smtClean="0"/>
              <a:t>javna objava podataka svake godine na središnjoj i regionalnoj razini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Povelje javnih službi/građanina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informacije o uslugama, standardima kvalitete tih usluga te pravima korisnika – od 1999.</a:t>
            </a:r>
          </a:p>
          <a:p>
            <a:r>
              <a:rPr lang="hr-HR" dirty="0" smtClean="0"/>
              <a:t>smjernice s preporukama izrade povelja</a:t>
            </a:r>
          </a:p>
          <a:p>
            <a:r>
              <a:rPr lang="hr-HR" dirty="0" smtClean="0"/>
              <a:t>AEVAL provodi vrednovanje i certificiranje povelja</a:t>
            </a:r>
          </a:p>
          <a:p>
            <a:r>
              <a:rPr lang="hr-HR" dirty="0" smtClean="0"/>
              <a:t>nadzor poštivanja povelji (odjeli za kvalitetu i vanjski </a:t>
            </a:r>
            <a:r>
              <a:rPr lang="hr-HR" dirty="0" err="1" smtClean="0"/>
              <a:t>evaluatori</a:t>
            </a:r>
            <a:r>
              <a:rPr lang="hr-HR" dirty="0" smtClean="0"/>
              <a:t>) i objava rezultata nadzora</a:t>
            </a:r>
          </a:p>
          <a:p>
            <a:r>
              <a:rPr lang="hr-HR" dirty="0" smtClean="0"/>
              <a:t>efekti: unaprjeđenje internih procesa upravljanja i percepcije javnosti o pristupačnosti službi te transparentnosti, imidža organizacije i kvalitete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algn="l"/>
            <a:r>
              <a:rPr lang="hr-HR" sz="3100" dirty="0" smtClean="0"/>
              <a:t>Slika 1. EVAM model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C:\Users\Administrator\Dropbox\Public\Znanost\Radovi\Komparativna iskustva upravljanja kvalitetom\Papers\EVAM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1484785"/>
            <a:ext cx="6768752" cy="419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5831191"/>
            <a:ext cx="8388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Izvor: AEVAL, 2009: 34</a:t>
            </a: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r>
              <a:rPr lang="pl-PL" dirty="0" smtClean="0"/>
              <a:t>nacionalne nagrade - AEVAL</a:t>
            </a:r>
          </a:p>
          <a:p>
            <a:endParaRPr lang="pl-PL" i="1" dirty="0" smtClean="0"/>
          </a:p>
          <a:p>
            <a:r>
              <a:rPr lang="pl-PL" i="1" dirty="0" smtClean="0"/>
              <a:t>Nagradom za izvrsnost u javnoj upravi</a:t>
            </a:r>
          </a:p>
          <a:p>
            <a:endParaRPr lang="pl-PL" i="1" dirty="0" smtClean="0"/>
          </a:p>
          <a:p>
            <a:r>
              <a:rPr lang="hr-HR" i="1" dirty="0" smtClean="0"/>
              <a:t>Nagrade za inovaciju u javnoj upravi</a:t>
            </a:r>
          </a:p>
          <a:p>
            <a:pPr lvl="1">
              <a:buFont typeface="Arial" pitchFamily="34" charset="0"/>
              <a:buChar char="•"/>
            </a:pPr>
            <a:r>
              <a:rPr lang="hr-HR" i="1" dirty="0" smtClean="0"/>
              <a:t>Građanska nagrada</a:t>
            </a:r>
          </a:p>
          <a:p>
            <a:pPr lvl="1">
              <a:buFont typeface="Arial" pitchFamily="34" charset="0"/>
              <a:buChar char="•"/>
            </a:pPr>
            <a:r>
              <a:rPr lang="hr-HR" i="1" dirty="0" smtClean="0"/>
              <a:t>Nagrada za inovaciju u upravi</a:t>
            </a:r>
          </a:p>
          <a:p>
            <a:endParaRPr lang="hr-HR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Nagrade za kvalitetu</a:t>
            </a:r>
            <a:endParaRPr lang="hr-H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95536" y="620713"/>
          <a:ext cx="8568952" cy="5616599"/>
        </p:xfrm>
        <a:graphic>
          <a:graphicData uri="http://schemas.openxmlformats.org/presentationml/2006/ole">
            <p:oleObj spid="_x0000_s3074" name="Document" r:id="rId3" imgW="5905991" imgH="28279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77500" lnSpcReduction="20000"/>
          </a:bodyPr>
          <a:lstStyle/>
          <a:p>
            <a:r>
              <a:rPr lang="hr-HR" dirty="0" err="1" smtClean="0"/>
              <a:t>Đulabić</a:t>
            </a:r>
            <a:r>
              <a:rPr lang="hr-HR" dirty="0" smtClean="0"/>
              <a:t>, V. (2008) Građani i javna uprava na primjeru Grada Zagreba: sudionici u demokratskom procesu ili korisnici usluga? Zagreb, Hrvatska javna uprava, </a:t>
            </a:r>
            <a:r>
              <a:rPr lang="hr-HR" dirty="0" smtClean="0"/>
              <a:t>8(1): 135-169</a:t>
            </a:r>
          </a:p>
          <a:p>
            <a:r>
              <a:rPr lang="hr-HR" dirty="0" err="1" smtClean="0"/>
              <a:t>Džinić</a:t>
            </a:r>
            <a:r>
              <a:rPr lang="hr-HR" dirty="0" smtClean="0"/>
              <a:t>, J. (2012) Nagrade u javnom sektoru – podizanje kvalitete kroz natjecanje i suradnju. Hrvatska i komparativna javna uprava 12(4): </a:t>
            </a:r>
            <a:r>
              <a:rPr lang="hr-HR" dirty="0" smtClean="0"/>
              <a:t>1005-1011</a:t>
            </a:r>
          </a:p>
          <a:p>
            <a:r>
              <a:rPr lang="hr-HR" dirty="0" err="1" smtClean="0"/>
              <a:t>Džinić</a:t>
            </a:r>
            <a:r>
              <a:rPr lang="hr-HR" dirty="0" smtClean="0"/>
              <a:t>, J. (2016) Komparativna iskustva upravljanja kvalitetom u javnoj upravi. U: I. </a:t>
            </a:r>
            <a:r>
              <a:rPr lang="hr-HR" dirty="0" err="1" smtClean="0"/>
              <a:t>Koprić</a:t>
            </a:r>
            <a:r>
              <a:rPr lang="hr-HR" dirty="0" smtClean="0"/>
              <a:t>, J. </a:t>
            </a:r>
            <a:r>
              <a:rPr lang="hr-HR" dirty="0" err="1" smtClean="0"/>
              <a:t>Džinić</a:t>
            </a:r>
            <a:r>
              <a:rPr lang="hr-HR" dirty="0" smtClean="0"/>
              <a:t> i R. Manojlović (</a:t>
            </a:r>
            <a:r>
              <a:rPr lang="hr-HR" dirty="0" err="1" smtClean="0"/>
              <a:t>ur</a:t>
            </a:r>
            <a:r>
              <a:rPr lang="hr-HR" dirty="0" smtClean="0"/>
              <a:t>.) Upravljanje kvalitetom i učinkovitošću u javnoj upravi. Zagreb: Institut za javnu upravu, str. </a:t>
            </a:r>
            <a:r>
              <a:rPr lang="hr-HR" dirty="0" smtClean="0"/>
              <a:t>133-143</a:t>
            </a:r>
          </a:p>
          <a:p>
            <a:pPr lvl="0"/>
            <a:r>
              <a:rPr lang="hr-HR" dirty="0" smtClean="0"/>
              <a:t>Musa, A (2016) ,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Assessment</a:t>
            </a:r>
            <a:r>
              <a:rPr lang="hr-HR" dirty="0" smtClean="0"/>
              <a:t> Framework (CAF) u lokalnoj samoupravi i javnoj upravi. U: I. </a:t>
            </a:r>
            <a:r>
              <a:rPr lang="hr-HR" dirty="0" err="1" smtClean="0"/>
              <a:t>Koprić</a:t>
            </a:r>
            <a:r>
              <a:rPr lang="hr-HR" dirty="0" smtClean="0"/>
              <a:t>, J. </a:t>
            </a:r>
            <a:r>
              <a:rPr lang="hr-HR" dirty="0" err="1" smtClean="0"/>
              <a:t>Džinić</a:t>
            </a:r>
            <a:r>
              <a:rPr lang="hr-HR" dirty="0" smtClean="0"/>
              <a:t> i R. Manojlović (</a:t>
            </a:r>
            <a:r>
              <a:rPr lang="hr-HR" dirty="0" err="1" smtClean="0"/>
              <a:t>ur</a:t>
            </a:r>
            <a:r>
              <a:rPr lang="hr-HR" dirty="0" smtClean="0"/>
              <a:t>.) Upravljanje kvalitetom i učinkovitošću u javnoj upravi. Zagreb: Institut za javnu upravu, str. 185-204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Hvala na pažnji!</a:t>
            </a:r>
          </a:p>
          <a:p>
            <a:pPr algn="ctr">
              <a:buNone/>
            </a:pPr>
            <a:r>
              <a:rPr lang="hr-HR" noProof="1" smtClean="0"/>
              <a:t>jdzinic@pravo.hr</a:t>
            </a:r>
            <a:endParaRPr lang="hr-HR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/>
          <a:lstStyle/>
          <a:p>
            <a:r>
              <a:rPr lang="hr-HR" dirty="0" smtClean="0"/>
              <a:t>klasični model javnog menadžmenta/upravljanje putem propisa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izbjegavanje arbitrarnosti, načelo zakonitosti</a:t>
            </a:r>
          </a:p>
          <a:p>
            <a:endParaRPr lang="hr-HR" dirty="0" smtClean="0"/>
          </a:p>
          <a:p>
            <a:r>
              <a:rPr lang="hr-HR" dirty="0" smtClean="0"/>
              <a:t>standardizacija i potreba za individualizacijom postupanja</a:t>
            </a:r>
          </a:p>
          <a:p>
            <a:endParaRPr lang="hr-HR" dirty="0" smtClean="0"/>
          </a:p>
          <a:p>
            <a:r>
              <a:rPr lang="hr-HR" dirty="0" smtClean="0"/>
              <a:t>korisnici?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Kvaliteta kao usklađenost s propisima</a:t>
            </a:r>
            <a:endParaRPr lang="hr-H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upravljanje putem ciljeva </a:t>
            </a:r>
            <a:r>
              <a:rPr lang="en-US" i="1" dirty="0" smtClean="0"/>
              <a:t>(management by objectives)</a:t>
            </a:r>
            <a:r>
              <a:rPr lang="hr-HR" i="1" dirty="0" smtClean="0"/>
              <a:t> </a:t>
            </a:r>
            <a:r>
              <a:rPr lang="hr-HR" dirty="0" smtClean="0"/>
              <a:t>– 1960-ih</a:t>
            </a:r>
          </a:p>
          <a:p>
            <a:endParaRPr lang="hr-HR" dirty="0" smtClean="0"/>
          </a:p>
          <a:p>
            <a:r>
              <a:rPr lang="hr-HR" dirty="0" smtClean="0"/>
              <a:t>vrijednost koja se definira temeljem mjerljivih ili usporedivih obilježja proizvoda ili usluga (</a:t>
            </a:r>
            <a:r>
              <a:rPr lang="en-US" i="1" dirty="0" smtClean="0"/>
              <a:t>fitness for use</a:t>
            </a:r>
            <a:r>
              <a:rPr lang="hr-HR" dirty="0" smtClean="0"/>
              <a:t>)</a:t>
            </a:r>
            <a:endParaRPr lang="hr-HR" i="1" dirty="0" smtClean="0"/>
          </a:p>
          <a:p>
            <a:endParaRPr lang="hr-HR" i="1" dirty="0" smtClean="0"/>
          </a:p>
          <a:p>
            <a:r>
              <a:rPr lang="hr-HR" dirty="0" smtClean="0"/>
              <a:t>upravljanje putem rezultata </a:t>
            </a:r>
            <a:r>
              <a:rPr lang="en-US" i="1" dirty="0" smtClean="0"/>
              <a:t>(management by results)</a:t>
            </a:r>
            <a:r>
              <a:rPr lang="hr-HR" dirty="0" smtClean="0"/>
              <a:t> – 1970-ih</a:t>
            </a:r>
            <a:endParaRPr lang="hr-HR" i="1" dirty="0" smtClean="0"/>
          </a:p>
          <a:p>
            <a:endParaRPr lang="hr-HR" i="1" dirty="0" smtClean="0"/>
          </a:p>
          <a:p>
            <a:r>
              <a:rPr lang="hr-HR" dirty="0" smtClean="0"/>
              <a:t>usklađivanje ulaznih stavki </a:t>
            </a:r>
            <a:r>
              <a:rPr lang="hr-HR" i="1" dirty="0" smtClean="0"/>
              <a:t>(</a:t>
            </a:r>
            <a:r>
              <a:rPr lang="en-US" i="1" dirty="0" smtClean="0"/>
              <a:t>inputs) </a:t>
            </a:r>
            <a:r>
              <a:rPr lang="hr-HR" dirty="0" smtClean="0"/>
              <a:t>i procesa s izlaznim rezultatima </a:t>
            </a:r>
            <a:r>
              <a:rPr lang="hr-HR" i="1" dirty="0" smtClean="0"/>
              <a:t>(</a:t>
            </a:r>
            <a:r>
              <a:rPr lang="en-US" i="1" dirty="0" smtClean="0"/>
              <a:t>outputs)</a:t>
            </a:r>
            <a:r>
              <a:rPr lang="en-US" dirty="0" smtClean="0"/>
              <a:t> </a:t>
            </a:r>
            <a:r>
              <a:rPr lang="hr-HR" dirty="0" smtClean="0"/>
              <a:t>i ishodima </a:t>
            </a:r>
            <a:r>
              <a:rPr lang="hr-HR" i="1" dirty="0" smtClean="0"/>
              <a:t>(</a:t>
            </a:r>
            <a:r>
              <a:rPr lang="en-US" i="1" dirty="0" smtClean="0"/>
              <a:t>outcomes)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Kvaliteta kao ostvarivanje organizacijskih ciljeva</a:t>
            </a:r>
            <a:endParaRPr lang="hr-H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1980-ih u javnom sektoru</a:t>
            </a:r>
          </a:p>
          <a:p>
            <a:r>
              <a:rPr lang="hr-HR" dirty="0" smtClean="0"/>
              <a:t>klijent je uvijek u pravu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en-US" i="1" dirty="0" smtClean="0"/>
              <a:t>Total Quality Management – TQM</a:t>
            </a:r>
            <a:endParaRPr lang="hr-HR" i="1" dirty="0" smtClean="0"/>
          </a:p>
          <a:p>
            <a:pPr lvl="1"/>
            <a:r>
              <a:rPr lang="hr-HR" dirty="0" smtClean="0"/>
              <a:t>proces kontinuiranog poboljšanja kvalitete rada, organizacijskih procesa, usluga i rezultata</a:t>
            </a:r>
          </a:p>
          <a:p>
            <a:pPr lvl="1"/>
            <a:r>
              <a:rPr lang="hr-HR" dirty="0" smtClean="0"/>
              <a:t>orijentacija na korisnike</a:t>
            </a:r>
          </a:p>
          <a:p>
            <a:pPr lvl="1"/>
            <a:r>
              <a:rPr lang="hr-HR" dirty="0" smtClean="0"/>
              <a:t>posvećenost kvaliteti i vodstvo od višeg menadžmenta</a:t>
            </a:r>
          </a:p>
          <a:p>
            <a:pPr lvl="1"/>
            <a:r>
              <a:rPr lang="hr-HR" dirty="0" smtClean="0"/>
              <a:t>planiranje i organiziranje posla</a:t>
            </a:r>
          </a:p>
          <a:p>
            <a:pPr lvl="1"/>
            <a:r>
              <a:rPr lang="hr-HR" dirty="0" smtClean="0"/>
              <a:t>upotreba IUK</a:t>
            </a:r>
          </a:p>
          <a:p>
            <a:pPr lvl="1"/>
            <a:r>
              <a:rPr lang="hr-HR" dirty="0" smtClean="0"/>
              <a:t>obrazovanje i trening</a:t>
            </a:r>
          </a:p>
          <a:p>
            <a:pPr lvl="1"/>
            <a:r>
              <a:rPr lang="hr-HR" dirty="0" smtClean="0"/>
              <a:t>uključivanje i timski rad</a:t>
            </a:r>
          </a:p>
          <a:p>
            <a:pPr lvl="1"/>
            <a:r>
              <a:rPr lang="hr-HR" dirty="0" smtClean="0"/>
              <a:t>mjerenje i povratne informacije</a:t>
            </a:r>
          </a:p>
          <a:p>
            <a:pPr lvl="1"/>
            <a:r>
              <a:rPr lang="hr-HR" dirty="0" smtClean="0"/>
              <a:t>komunikacija i promjena organizacijske kulture</a:t>
            </a:r>
          </a:p>
          <a:p>
            <a:pPr lvl="1"/>
            <a:r>
              <a:rPr lang="hr-HR" dirty="0" smtClean="0"/>
              <a:t>organizacijsko učenje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Kvaliteta kao ostvarivanje očekivanja korisnika</a:t>
            </a:r>
            <a:endParaRPr lang="hr-H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razlika između proizvoda i usluga</a:t>
            </a:r>
          </a:p>
          <a:p>
            <a:endParaRPr lang="hr-HR" dirty="0" smtClean="0"/>
          </a:p>
          <a:p>
            <a:r>
              <a:rPr lang="hr-HR" dirty="0" smtClean="0"/>
              <a:t>važnost sudjelovanja korisnika (pružanje informacija i volja ‘primanja’ usluge)</a:t>
            </a:r>
          </a:p>
          <a:p>
            <a:endParaRPr lang="hr-HR" dirty="0" smtClean="0"/>
          </a:p>
          <a:p>
            <a:r>
              <a:rPr lang="hr-HR" dirty="0" smtClean="0"/>
              <a:t>kompleksnost javnih usluga, vrijednosti javnog sektora</a:t>
            </a:r>
          </a:p>
          <a:p>
            <a:endParaRPr lang="hr-HR" dirty="0" smtClean="0"/>
          </a:p>
          <a:p>
            <a:r>
              <a:rPr lang="hr-HR" dirty="0" smtClean="0"/>
              <a:t>djelovanje u korist javnog interesa (vojska, policija, inspekcijska služba…)</a:t>
            </a:r>
          </a:p>
          <a:p>
            <a:endParaRPr lang="hr-HR" dirty="0" smtClean="0"/>
          </a:p>
          <a:p>
            <a:r>
              <a:rPr lang="hr-HR" dirty="0" smtClean="0"/>
              <a:t>nedostatak povratne informacije</a:t>
            </a:r>
          </a:p>
          <a:p>
            <a:endParaRPr lang="hr-HR" dirty="0" smtClean="0"/>
          </a:p>
          <a:p>
            <a:r>
              <a:rPr lang="hr-HR" dirty="0" smtClean="0"/>
              <a:t>nedostatak motivacije da se kvaliteta podigne???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Problemi u definiranju i mjerenju kvalitete</a:t>
            </a:r>
            <a:endParaRPr lang="hr-H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hr-HR" dirty="0" smtClean="0"/>
              <a:t>otpor preraspodjeli moći, neusuglašenost ciljeva i načina njihovog ostvarenja, pritisci interesnih grupa</a:t>
            </a:r>
          </a:p>
          <a:p>
            <a:r>
              <a:rPr lang="hr-HR" dirty="0" smtClean="0"/>
              <a:t>ograničenje propisima, nemogućnost mijenjanja radnog procesa</a:t>
            </a:r>
          </a:p>
          <a:p>
            <a:r>
              <a:rPr lang="hr-HR" dirty="0" smtClean="0"/>
              <a:t>ograničeni financijski i personalni resursi</a:t>
            </a:r>
          </a:p>
          <a:p>
            <a:r>
              <a:rPr lang="hr-HR" dirty="0" smtClean="0"/>
              <a:t>periodično mijenjanje vodstva</a:t>
            </a:r>
          </a:p>
          <a:p>
            <a:r>
              <a:rPr lang="hr-HR" dirty="0" smtClean="0"/>
              <a:t>primjena TQM osvjetljuje probleme organizacije</a:t>
            </a:r>
          </a:p>
          <a:p>
            <a:r>
              <a:rPr lang="hr-HR" dirty="0" smtClean="0"/>
              <a:t>standardizacija, birokracija, ograničavanje inovacije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Problemi upravljanja kvalitetom u javnoj upravi</a:t>
            </a:r>
            <a:endParaRPr lang="hr-HR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392488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BPR – </a:t>
            </a:r>
            <a:r>
              <a:rPr lang="hr-HR" i="1" noProof="1" smtClean="0"/>
              <a:t>Business Process Reengineering</a:t>
            </a:r>
          </a:p>
          <a:p>
            <a:r>
              <a:rPr lang="hr-HR" noProof="1" smtClean="0"/>
              <a:t>BSC – </a:t>
            </a:r>
            <a:r>
              <a:rPr lang="hr-HR" i="1" noProof="1" smtClean="0"/>
              <a:t>Balanced Scorecard</a:t>
            </a:r>
          </a:p>
          <a:p>
            <a:r>
              <a:rPr lang="hr-HR" noProof="1" smtClean="0"/>
              <a:t>CSQ – istraživanje zadovoljstva korisnika</a:t>
            </a:r>
          </a:p>
          <a:p>
            <a:r>
              <a:rPr lang="en-US" dirty="0" smtClean="0"/>
              <a:t>EFQM </a:t>
            </a:r>
            <a:r>
              <a:rPr lang="en-US" i="1" dirty="0" smtClean="0"/>
              <a:t>Excellence Model</a:t>
            </a:r>
            <a:endParaRPr lang="hr-HR" dirty="0" smtClean="0"/>
          </a:p>
          <a:p>
            <a:r>
              <a:rPr lang="hr-HR" dirty="0" smtClean="0"/>
              <a:t>ISO standardi</a:t>
            </a:r>
          </a:p>
          <a:p>
            <a:r>
              <a:rPr lang="hr-HR" dirty="0" smtClean="0"/>
              <a:t>PDCA krug</a:t>
            </a:r>
          </a:p>
          <a:p>
            <a:r>
              <a:rPr lang="hr-HR" dirty="0" smtClean="0"/>
              <a:t>SWOT i PEST analiza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povelje javnih službi</a:t>
            </a:r>
          </a:p>
          <a:p>
            <a:r>
              <a:rPr lang="hr-HR" dirty="0" smtClean="0"/>
              <a:t>CAF</a:t>
            </a:r>
          </a:p>
          <a:p>
            <a:r>
              <a:rPr lang="hr-HR" dirty="0" smtClean="0"/>
              <a:t>nagrade za kvalitetu u javnom sektoru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600" dirty="0" smtClean="0"/>
              <a:t>Instrumenti unapređenja kvalitete u javnoj upravi</a:t>
            </a:r>
            <a:endParaRPr lang="hr-HR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1424</TotalTime>
  <Words>1886</Words>
  <Application>Microsoft Office PowerPoint</Application>
  <PresentationFormat>On-screen Show (4:3)</PresentationFormat>
  <Paragraphs>591</Paragraphs>
  <Slides>38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Concourse</vt:lpstr>
      <vt:lpstr>Document</vt:lpstr>
      <vt:lpstr>Građani i kvaliteta javnih usluga</vt:lpstr>
      <vt:lpstr>Slide 2</vt:lpstr>
      <vt:lpstr>Razvoj koncepta kvalitete u javnom sektoru</vt:lpstr>
      <vt:lpstr>Kvaliteta kao usklađenost s propisima</vt:lpstr>
      <vt:lpstr>Kvaliteta kao ostvarivanje organizacijskih ciljeva</vt:lpstr>
      <vt:lpstr>Kvaliteta kao ostvarivanje očekivanja korisnika</vt:lpstr>
      <vt:lpstr>Problemi u definiranju i mjerenju kvalitete</vt:lpstr>
      <vt:lpstr>Problemi upravljanja kvalitetom u javnoj upravi</vt:lpstr>
      <vt:lpstr>Instrumenti unapređenja kvalitete u javnoj upravi</vt:lpstr>
      <vt:lpstr>Povelje javnih službi</vt:lpstr>
      <vt:lpstr>Slide 11</vt:lpstr>
      <vt:lpstr>Common Assessment Framework (CAF)</vt:lpstr>
      <vt:lpstr>Slide 13</vt:lpstr>
      <vt:lpstr>Slide 14</vt:lpstr>
      <vt:lpstr>Slide 15</vt:lpstr>
      <vt:lpstr>Funkcije nagrađivanja u javnom sektoru</vt:lpstr>
      <vt:lpstr>Nagrade za kvalitetu</vt:lpstr>
      <vt:lpstr>Europska nagrada za javni sektor (EPSA)</vt:lpstr>
      <vt:lpstr>Slide 19</vt:lpstr>
      <vt:lpstr>Slide 20</vt:lpstr>
      <vt:lpstr>Slide 21</vt:lpstr>
      <vt:lpstr>Slide 22</vt:lpstr>
      <vt:lpstr>Europska nagrada za inovaciju u javnoj upravi</vt:lpstr>
      <vt:lpstr>Program INPULS</vt:lpstr>
      <vt:lpstr>Slide 25</vt:lpstr>
      <vt:lpstr>Stanje u Hrvatskoj</vt:lpstr>
      <vt:lpstr>Strategija razvoja javne uprave za razdoblje od 2015. do 2020. godine </vt:lpstr>
      <vt:lpstr>Slide 28</vt:lpstr>
      <vt:lpstr>Upravljanje kvalitetom  u španjolskoj javnoj upravi</vt:lpstr>
      <vt:lpstr>Tablica 1. Popis smjernica za upravljanje kvalitetom na lokalnoj razini u Španjolskoj </vt:lpstr>
      <vt:lpstr>Programi unaprjeđenja kvalitete  (Kraljevski dekret 951/2005)</vt:lpstr>
      <vt:lpstr>Ispitivanje zadovoljstva korisnika</vt:lpstr>
      <vt:lpstr>Povelje javnih službi/građanina</vt:lpstr>
      <vt:lpstr>Slika 1. EVAM model </vt:lpstr>
      <vt:lpstr>Nagrade za kvalitetu</vt:lpstr>
      <vt:lpstr>Slide 36</vt:lpstr>
      <vt:lpstr>Literatura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Europska kvaliteta javne uprave</dc:title>
  <dc:creator>Administrator</dc:creator>
  <cp:lastModifiedBy>Administrator</cp:lastModifiedBy>
  <cp:revision>150</cp:revision>
  <dcterms:created xsi:type="dcterms:W3CDTF">2013-11-30T14:14:19Z</dcterms:created>
  <dcterms:modified xsi:type="dcterms:W3CDTF">2016-03-09T21:06:38Z</dcterms:modified>
</cp:coreProperties>
</file>