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5" r:id="rId2"/>
  </p:sldMasterIdLst>
  <p:sldIdLst>
    <p:sldId id="256" r:id="rId3"/>
    <p:sldId id="257" r:id="rId4"/>
    <p:sldId id="259" r:id="rId5"/>
    <p:sldId id="258" r:id="rId6"/>
    <p:sldId id="260" r:id="rId7"/>
    <p:sldId id="261" r:id="rId8"/>
    <p:sldId id="263" r:id="rId9"/>
    <p:sldId id="264" r:id="rId10"/>
    <p:sldId id="262" r:id="rId11"/>
    <p:sldId id="265" r:id="rId12"/>
    <p:sldId id="266" r:id="rId13"/>
    <p:sldId id="267" r:id="rId14"/>
    <p:sldId id="268" r:id="rId15"/>
    <p:sldId id="269" r:id="rId16"/>
    <p:sldId id="270"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2" autoAdjust="0"/>
    <p:restoredTop sz="94660"/>
  </p:normalViewPr>
  <p:slideViewPr>
    <p:cSldViewPr snapToGrid="0">
      <p:cViewPr varScale="1">
        <p:scale>
          <a:sx n="115" d="100"/>
          <a:sy n="115" d="100"/>
        </p:scale>
        <p:origin x="14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657AC5-A601-4B27-9481-51E28CACA8BF}" type="doc">
      <dgm:prSet loTypeId="urn:microsoft.com/office/officeart/2005/8/layout/equation1" loCatId="relationship" qsTypeId="urn:microsoft.com/office/officeart/2005/8/quickstyle/simple1" qsCatId="simple" csTypeId="urn:microsoft.com/office/officeart/2005/8/colors/colorful2" csCatId="colorful" phldr="1"/>
      <dgm:spPr/>
    </dgm:pt>
    <dgm:pt modelId="{1D5D4DE9-5F62-49D1-B692-FD75C8FAEA8A}">
      <dgm:prSet phldrT="[Tekst]" custT="1"/>
      <dgm:spPr/>
      <dgm:t>
        <a:bodyPr/>
        <a:lstStyle/>
        <a:p>
          <a:pPr algn="ctr"/>
          <a:r>
            <a:rPr lang="hr-HR" sz="2000" b="1" i="1" dirty="0"/>
            <a:t>TITULUS</a:t>
          </a:r>
        </a:p>
      </dgm:t>
    </dgm:pt>
    <dgm:pt modelId="{F28E957C-0E26-49F8-B45F-F676DFF84F21}" type="parTrans" cxnId="{9881288F-F0D3-4690-92AB-D6FCFBA3C95D}">
      <dgm:prSet/>
      <dgm:spPr/>
      <dgm:t>
        <a:bodyPr/>
        <a:lstStyle/>
        <a:p>
          <a:endParaRPr lang="hr-HR"/>
        </a:p>
      </dgm:t>
    </dgm:pt>
    <dgm:pt modelId="{E7F8FEAA-8FFA-48E4-B13B-5AA625A34888}" type="sibTrans" cxnId="{9881288F-F0D3-4690-92AB-D6FCFBA3C95D}">
      <dgm:prSet/>
      <dgm:spPr/>
      <dgm:t>
        <a:bodyPr/>
        <a:lstStyle/>
        <a:p>
          <a:endParaRPr lang="hr-HR"/>
        </a:p>
      </dgm:t>
    </dgm:pt>
    <dgm:pt modelId="{50D6400B-8F71-4434-BA5C-0B75DD278DF1}">
      <dgm:prSet phldrT="[Tekst]" custT="1"/>
      <dgm:spPr/>
      <dgm:t>
        <a:bodyPr/>
        <a:lstStyle/>
        <a:p>
          <a:r>
            <a:rPr lang="hr-HR" sz="2000" b="1" i="1" dirty="0"/>
            <a:t>MODUS</a:t>
          </a:r>
        </a:p>
        <a:p>
          <a:r>
            <a:rPr lang="hr-HR" sz="1200" i="1" dirty="0" err="1"/>
            <a:t>Mancipatio</a:t>
          </a:r>
          <a:r>
            <a:rPr lang="hr-HR" sz="1200" i="1" dirty="0"/>
            <a:t> - </a:t>
          </a:r>
          <a:r>
            <a:rPr lang="hr-HR" sz="1200" i="1" dirty="0" err="1"/>
            <a:t>res</a:t>
          </a:r>
          <a:r>
            <a:rPr lang="hr-HR" sz="1200" i="1" dirty="0"/>
            <a:t> </a:t>
          </a:r>
          <a:r>
            <a:rPr lang="hr-HR" sz="1200" i="1" dirty="0" err="1"/>
            <a:t>mancipi</a:t>
          </a:r>
          <a:endParaRPr lang="hr-HR" sz="1200" dirty="0"/>
        </a:p>
        <a:p>
          <a:r>
            <a:rPr lang="hr-HR" sz="1200" i="1" dirty="0" err="1"/>
            <a:t>Traditio</a:t>
          </a:r>
          <a:r>
            <a:rPr lang="hr-HR" sz="1200" i="1" dirty="0"/>
            <a:t> – </a:t>
          </a:r>
          <a:r>
            <a:rPr lang="hr-HR" sz="1200" i="1" dirty="0" err="1"/>
            <a:t>res</a:t>
          </a:r>
          <a:r>
            <a:rPr lang="hr-HR" sz="1200" i="1" dirty="0"/>
            <a:t> </a:t>
          </a:r>
          <a:r>
            <a:rPr lang="hr-HR" sz="1200" i="1" dirty="0" err="1"/>
            <a:t>nec</a:t>
          </a:r>
          <a:r>
            <a:rPr lang="hr-HR" sz="1200" i="1" dirty="0"/>
            <a:t> </a:t>
          </a:r>
          <a:r>
            <a:rPr lang="hr-HR" sz="1200" i="1" dirty="0" err="1"/>
            <a:t>mancipi</a:t>
          </a:r>
          <a:endParaRPr lang="hr-HR" sz="1200" i="1" dirty="0"/>
        </a:p>
        <a:p>
          <a:endParaRPr lang="hr-HR" sz="1200" dirty="0"/>
        </a:p>
      </dgm:t>
    </dgm:pt>
    <dgm:pt modelId="{93E8392D-AF59-4870-8998-B362D1EBAB22}" type="parTrans" cxnId="{12AF7938-6EAB-418C-8F69-AAAD82D8B283}">
      <dgm:prSet/>
      <dgm:spPr/>
      <dgm:t>
        <a:bodyPr/>
        <a:lstStyle/>
        <a:p>
          <a:endParaRPr lang="hr-HR"/>
        </a:p>
      </dgm:t>
    </dgm:pt>
    <dgm:pt modelId="{B8595059-30A5-4C2B-9226-95D94D1959ED}" type="sibTrans" cxnId="{12AF7938-6EAB-418C-8F69-AAAD82D8B283}">
      <dgm:prSet/>
      <dgm:spPr/>
      <dgm:t>
        <a:bodyPr/>
        <a:lstStyle/>
        <a:p>
          <a:endParaRPr lang="hr-HR"/>
        </a:p>
      </dgm:t>
    </dgm:pt>
    <dgm:pt modelId="{F2570BA1-11CA-4C58-8D40-32B6623A221C}">
      <dgm:prSet phldrT="[Tekst]"/>
      <dgm:spPr/>
      <dgm:t>
        <a:bodyPr/>
        <a:lstStyle/>
        <a:p>
          <a:r>
            <a:rPr lang="hr-HR" b="1" dirty="0"/>
            <a:t>DOMINIUM</a:t>
          </a:r>
        </a:p>
        <a:p>
          <a:r>
            <a:rPr lang="hr-HR" b="1" dirty="0"/>
            <a:t>OWNERSHIP</a:t>
          </a:r>
        </a:p>
      </dgm:t>
    </dgm:pt>
    <dgm:pt modelId="{07D0F71F-016B-4912-B5CE-238A74EA09BC}" type="parTrans" cxnId="{2D2AFB45-7959-408C-B2C1-000B943B13A3}">
      <dgm:prSet/>
      <dgm:spPr/>
      <dgm:t>
        <a:bodyPr/>
        <a:lstStyle/>
        <a:p>
          <a:endParaRPr lang="hr-HR"/>
        </a:p>
      </dgm:t>
    </dgm:pt>
    <dgm:pt modelId="{CB7B1E00-721D-44D8-9C85-A7440E650D6D}" type="sibTrans" cxnId="{2D2AFB45-7959-408C-B2C1-000B943B13A3}">
      <dgm:prSet/>
      <dgm:spPr/>
      <dgm:t>
        <a:bodyPr/>
        <a:lstStyle/>
        <a:p>
          <a:endParaRPr lang="hr-HR"/>
        </a:p>
      </dgm:t>
    </dgm:pt>
    <dgm:pt modelId="{1E985FBE-1960-4DB8-A814-61D490F95643}">
      <dgm:prSet custT="1"/>
      <dgm:spPr/>
      <dgm: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hr-HR" sz="2000" dirty="0"/>
            <a:t>Sale</a:t>
          </a:r>
        </a:p>
        <a:p>
          <a:pPr marL="57150" lvl="1" indent="0" algn="l" defTabSz="488950">
            <a:lnSpc>
              <a:spcPct val="90000"/>
            </a:lnSpc>
            <a:spcBef>
              <a:spcPct val="0"/>
            </a:spcBef>
            <a:spcAft>
              <a:spcPct val="15000"/>
            </a:spcAft>
          </a:pPr>
          <a:endParaRPr lang="hr-HR" sz="3600" dirty="0"/>
        </a:p>
      </dgm:t>
    </dgm:pt>
    <dgm:pt modelId="{53ADDA87-C2FE-427A-A4B7-7544C4078058}" type="parTrans" cxnId="{2B6886AC-A15E-4EAC-82C6-C631DEAC31A2}">
      <dgm:prSet/>
      <dgm:spPr/>
      <dgm:t>
        <a:bodyPr/>
        <a:lstStyle/>
        <a:p>
          <a:endParaRPr lang="hr-HR"/>
        </a:p>
      </dgm:t>
    </dgm:pt>
    <dgm:pt modelId="{B70B2BD2-2D45-47ED-BFFB-ABA7C1C92F29}" type="sibTrans" cxnId="{2B6886AC-A15E-4EAC-82C6-C631DEAC31A2}">
      <dgm:prSet/>
      <dgm:spPr/>
      <dgm:t>
        <a:bodyPr/>
        <a:lstStyle/>
        <a:p>
          <a:endParaRPr lang="hr-HR"/>
        </a:p>
      </dgm:t>
    </dgm:pt>
    <dgm:pt modelId="{06FE8B4E-3DA9-4AA2-9E00-B172488D4A6C}" type="pres">
      <dgm:prSet presAssocID="{65657AC5-A601-4B27-9481-51E28CACA8BF}" presName="linearFlow" presStyleCnt="0">
        <dgm:presLayoutVars>
          <dgm:dir/>
          <dgm:resizeHandles val="exact"/>
        </dgm:presLayoutVars>
      </dgm:prSet>
      <dgm:spPr/>
    </dgm:pt>
    <dgm:pt modelId="{59D62515-CD6D-41A8-B2B6-4EED9F1D570E}" type="pres">
      <dgm:prSet presAssocID="{1D5D4DE9-5F62-49D1-B692-FD75C8FAEA8A}" presName="node" presStyleLbl="node1" presStyleIdx="0" presStyleCnt="3">
        <dgm:presLayoutVars>
          <dgm:bulletEnabled val="1"/>
        </dgm:presLayoutVars>
      </dgm:prSet>
      <dgm:spPr/>
      <dgm:t>
        <a:bodyPr/>
        <a:lstStyle/>
        <a:p>
          <a:endParaRPr lang="en-US"/>
        </a:p>
      </dgm:t>
    </dgm:pt>
    <dgm:pt modelId="{F4FF5042-36AF-4812-A375-01B3945D703E}" type="pres">
      <dgm:prSet presAssocID="{E7F8FEAA-8FFA-48E4-B13B-5AA625A34888}" presName="spacerL" presStyleCnt="0"/>
      <dgm:spPr/>
    </dgm:pt>
    <dgm:pt modelId="{EA62BFDD-0F8B-49EB-BC8C-3A1E563FE02D}" type="pres">
      <dgm:prSet presAssocID="{E7F8FEAA-8FFA-48E4-B13B-5AA625A34888}" presName="sibTrans" presStyleLbl="sibTrans2D1" presStyleIdx="0" presStyleCnt="2"/>
      <dgm:spPr/>
      <dgm:t>
        <a:bodyPr/>
        <a:lstStyle/>
        <a:p>
          <a:endParaRPr lang="en-US"/>
        </a:p>
      </dgm:t>
    </dgm:pt>
    <dgm:pt modelId="{DC839FCE-60F7-4205-A710-6C871CA8087F}" type="pres">
      <dgm:prSet presAssocID="{E7F8FEAA-8FFA-48E4-B13B-5AA625A34888}" presName="spacerR" presStyleCnt="0"/>
      <dgm:spPr/>
    </dgm:pt>
    <dgm:pt modelId="{CCB52602-371A-40AE-A42A-FE4E8205FF86}" type="pres">
      <dgm:prSet presAssocID="{50D6400B-8F71-4434-BA5C-0B75DD278DF1}" presName="node" presStyleLbl="node1" presStyleIdx="1" presStyleCnt="3">
        <dgm:presLayoutVars>
          <dgm:bulletEnabled val="1"/>
        </dgm:presLayoutVars>
      </dgm:prSet>
      <dgm:spPr/>
      <dgm:t>
        <a:bodyPr/>
        <a:lstStyle/>
        <a:p>
          <a:endParaRPr lang="en-US"/>
        </a:p>
      </dgm:t>
    </dgm:pt>
    <dgm:pt modelId="{0B883909-4F76-4597-B718-62BD53B6E41E}" type="pres">
      <dgm:prSet presAssocID="{B8595059-30A5-4C2B-9226-95D94D1959ED}" presName="spacerL" presStyleCnt="0"/>
      <dgm:spPr/>
    </dgm:pt>
    <dgm:pt modelId="{C4E6CE2E-AA9B-4A8E-88CE-2E9C7F94CEEB}" type="pres">
      <dgm:prSet presAssocID="{B8595059-30A5-4C2B-9226-95D94D1959ED}" presName="sibTrans" presStyleLbl="sibTrans2D1" presStyleIdx="1" presStyleCnt="2"/>
      <dgm:spPr/>
      <dgm:t>
        <a:bodyPr/>
        <a:lstStyle/>
        <a:p>
          <a:endParaRPr lang="en-US"/>
        </a:p>
      </dgm:t>
    </dgm:pt>
    <dgm:pt modelId="{E0DCD64F-64DA-4F5B-98A9-ECCC0428F2D2}" type="pres">
      <dgm:prSet presAssocID="{B8595059-30A5-4C2B-9226-95D94D1959ED}" presName="spacerR" presStyleCnt="0"/>
      <dgm:spPr/>
    </dgm:pt>
    <dgm:pt modelId="{F6E2A2EE-79DD-4BB6-8CF8-0CFC87815D2E}" type="pres">
      <dgm:prSet presAssocID="{F2570BA1-11CA-4C58-8D40-32B6623A221C}" presName="node" presStyleLbl="node1" presStyleIdx="2" presStyleCnt="3">
        <dgm:presLayoutVars>
          <dgm:bulletEnabled val="1"/>
        </dgm:presLayoutVars>
      </dgm:prSet>
      <dgm:spPr/>
      <dgm:t>
        <a:bodyPr/>
        <a:lstStyle/>
        <a:p>
          <a:endParaRPr lang="en-US"/>
        </a:p>
      </dgm:t>
    </dgm:pt>
  </dgm:ptLst>
  <dgm:cxnLst>
    <dgm:cxn modelId="{0D530FC3-2FC9-4F25-A7CB-EB3D3D14F28C}" type="presOf" srcId="{65657AC5-A601-4B27-9481-51E28CACA8BF}" destId="{06FE8B4E-3DA9-4AA2-9E00-B172488D4A6C}" srcOrd="0" destOrd="0" presId="urn:microsoft.com/office/officeart/2005/8/layout/equation1"/>
    <dgm:cxn modelId="{9881288F-F0D3-4690-92AB-D6FCFBA3C95D}" srcId="{65657AC5-A601-4B27-9481-51E28CACA8BF}" destId="{1D5D4DE9-5F62-49D1-B692-FD75C8FAEA8A}" srcOrd="0" destOrd="0" parTransId="{F28E957C-0E26-49F8-B45F-F676DFF84F21}" sibTransId="{E7F8FEAA-8FFA-48E4-B13B-5AA625A34888}"/>
    <dgm:cxn modelId="{D74864B4-C004-422E-941C-5F529377508B}" type="presOf" srcId="{E7F8FEAA-8FFA-48E4-B13B-5AA625A34888}" destId="{EA62BFDD-0F8B-49EB-BC8C-3A1E563FE02D}" srcOrd="0" destOrd="0" presId="urn:microsoft.com/office/officeart/2005/8/layout/equation1"/>
    <dgm:cxn modelId="{7A0C4051-C164-4A2C-A5DB-D941CA193B5B}" type="presOf" srcId="{1D5D4DE9-5F62-49D1-B692-FD75C8FAEA8A}" destId="{59D62515-CD6D-41A8-B2B6-4EED9F1D570E}" srcOrd="0" destOrd="0" presId="urn:microsoft.com/office/officeart/2005/8/layout/equation1"/>
    <dgm:cxn modelId="{2B6886AC-A15E-4EAC-82C6-C631DEAC31A2}" srcId="{1D5D4DE9-5F62-49D1-B692-FD75C8FAEA8A}" destId="{1E985FBE-1960-4DB8-A814-61D490F95643}" srcOrd="0" destOrd="0" parTransId="{53ADDA87-C2FE-427A-A4B7-7544C4078058}" sibTransId="{B70B2BD2-2D45-47ED-BFFB-ABA7C1C92F29}"/>
    <dgm:cxn modelId="{B2BA5386-2558-40C0-A13E-B1213ED6E0E6}" type="presOf" srcId="{1E985FBE-1960-4DB8-A814-61D490F95643}" destId="{59D62515-CD6D-41A8-B2B6-4EED9F1D570E}" srcOrd="0" destOrd="1" presId="urn:microsoft.com/office/officeart/2005/8/layout/equation1"/>
    <dgm:cxn modelId="{2D2AFB45-7959-408C-B2C1-000B943B13A3}" srcId="{65657AC5-A601-4B27-9481-51E28CACA8BF}" destId="{F2570BA1-11CA-4C58-8D40-32B6623A221C}" srcOrd="2" destOrd="0" parTransId="{07D0F71F-016B-4912-B5CE-238A74EA09BC}" sibTransId="{CB7B1E00-721D-44D8-9C85-A7440E650D6D}"/>
    <dgm:cxn modelId="{5872AAE1-A731-4644-9FFF-2A8F249B7BB3}" type="presOf" srcId="{B8595059-30A5-4C2B-9226-95D94D1959ED}" destId="{C4E6CE2E-AA9B-4A8E-88CE-2E9C7F94CEEB}" srcOrd="0" destOrd="0" presId="urn:microsoft.com/office/officeart/2005/8/layout/equation1"/>
    <dgm:cxn modelId="{12AF7938-6EAB-418C-8F69-AAAD82D8B283}" srcId="{65657AC5-A601-4B27-9481-51E28CACA8BF}" destId="{50D6400B-8F71-4434-BA5C-0B75DD278DF1}" srcOrd="1" destOrd="0" parTransId="{93E8392D-AF59-4870-8998-B362D1EBAB22}" sibTransId="{B8595059-30A5-4C2B-9226-95D94D1959ED}"/>
    <dgm:cxn modelId="{87263EB1-FBC9-4360-B2D6-444B13086556}" type="presOf" srcId="{F2570BA1-11CA-4C58-8D40-32B6623A221C}" destId="{F6E2A2EE-79DD-4BB6-8CF8-0CFC87815D2E}" srcOrd="0" destOrd="0" presId="urn:microsoft.com/office/officeart/2005/8/layout/equation1"/>
    <dgm:cxn modelId="{D4CE0E9C-F98C-4157-BEA7-FE0ABB7001ED}" type="presOf" srcId="{50D6400B-8F71-4434-BA5C-0B75DD278DF1}" destId="{CCB52602-371A-40AE-A42A-FE4E8205FF86}" srcOrd="0" destOrd="0" presId="urn:microsoft.com/office/officeart/2005/8/layout/equation1"/>
    <dgm:cxn modelId="{FC5B8163-C02F-4CCF-9AE9-F09762183432}" type="presParOf" srcId="{06FE8B4E-3DA9-4AA2-9E00-B172488D4A6C}" destId="{59D62515-CD6D-41A8-B2B6-4EED9F1D570E}" srcOrd="0" destOrd="0" presId="urn:microsoft.com/office/officeart/2005/8/layout/equation1"/>
    <dgm:cxn modelId="{5E5FE2DC-BCEF-4F21-B353-F10F04EC6209}" type="presParOf" srcId="{06FE8B4E-3DA9-4AA2-9E00-B172488D4A6C}" destId="{F4FF5042-36AF-4812-A375-01B3945D703E}" srcOrd="1" destOrd="0" presId="urn:microsoft.com/office/officeart/2005/8/layout/equation1"/>
    <dgm:cxn modelId="{6337C0C1-0DAA-4A94-B8BF-EA55EE15793C}" type="presParOf" srcId="{06FE8B4E-3DA9-4AA2-9E00-B172488D4A6C}" destId="{EA62BFDD-0F8B-49EB-BC8C-3A1E563FE02D}" srcOrd="2" destOrd="0" presId="urn:microsoft.com/office/officeart/2005/8/layout/equation1"/>
    <dgm:cxn modelId="{703F16D3-9076-4238-BF23-209F223765F7}" type="presParOf" srcId="{06FE8B4E-3DA9-4AA2-9E00-B172488D4A6C}" destId="{DC839FCE-60F7-4205-A710-6C871CA8087F}" srcOrd="3" destOrd="0" presId="urn:microsoft.com/office/officeart/2005/8/layout/equation1"/>
    <dgm:cxn modelId="{0920DE42-0023-4D2F-B2E1-3DD95A9BBF0E}" type="presParOf" srcId="{06FE8B4E-3DA9-4AA2-9E00-B172488D4A6C}" destId="{CCB52602-371A-40AE-A42A-FE4E8205FF86}" srcOrd="4" destOrd="0" presId="urn:microsoft.com/office/officeart/2005/8/layout/equation1"/>
    <dgm:cxn modelId="{0BED024B-EE8B-44B2-B145-22AE0DF7D3DF}" type="presParOf" srcId="{06FE8B4E-3DA9-4AA2-9E00-B172488D4A6C}" destId="{0B883909-4F76-4597-B718-62BD53B6E41E}" srcOrd="5" destOrd="0" presId="urn:microsoft.com/office/officeart/2005/8/layout/equation1"/>
    <dgm:cxn modelId="{BEF8514E-CACF-4336-9FFB-2A7F0B42E2A2}" type="presParOf" srcId="{06FE8B4E-3DA9-4AA2-9E00-B172488D4A6C}" destId="{C4E6CE2E-AA9B-4A8E-88CE-2E9C7F94CEEB}" srcOrd="6" destOrd="0" presId="urn:microsoft.com/office/officeart/2005/8/layout/equation1"/>
    <dgm:cxn modelId="{73E7CCA0-0405-46AA-B80C-D290C186E460}" type="presParOf" srcId="{06FE8B4E-3DA9-4AA2-9E00-B172488D4A6C}" destId="{E0DCD64F-64DA-4F5B-98A9-ECCC0428F2D2}" srcOrd="7" destOrd="0" presId="urn:microsoft.com/office/officeart/2005/8/layout/equation1"/>
    <dgm:cxn modelId="{ED6040D0-C9E3-4A24-BE75-F3AB72219151}" type="presParOf" srcId="{06FE8B4E-3DA9-4AA2-9E00-B172488D4A6C}" destId="{F6E2A2EE-79DD-4BB6-8CF8-0CFC87815D2E}"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2FC90E-A254-445D-B190-93C27DFFE6C4}" type="doc">
      <dgm:prSet loTypeId="urn:microsoft.com/office/officeart/2005/8/layout/matrix2" loCatId="matrix" qsTypeId="urn:microsoft.com/office/officeart/2005/8/quickstyle/simple1" qsCatId="simple" csTypeId="urn:microsoft.com/office/officeart/2005/8/colors/accent1_2" csCatId="accent1" phldr="1"/>
      <dgm:spPr/>
      <dgm:t>
        <a:bodyPr/>
        <a:lstStyle/>
        <a:p>
          <a:endParaRPr lang="hr-HR"/>
        </a:p>
      </dgm:t>
    </dgm:pt>
    <dgm:pt modelId="{DF540C65-49F8-46B9-8D19-0914F0E87A84}">
      <dgm:prSet phldrT="[Tekst]"/>
      <dgm:spPr/>
      <dgm:t>
        <a:bodyPr/>
        <a:lstStyle/>
        <a:p>
          <a:r>
            <a:rPr lang="hr-HR" dirty="0"/>
            <a:t>France, </a:t>
          </a:r>
          <a:r>
            <a:rPr lang="hr-HR" dirty="0" err="1"/>
            <a:t>Italy</a:t>
          </a:r>
          <a:endParaRPr lang="hr-HR" dirty="0"/>
        </a:p>
      </dgm:t>
    </dgm:pt>
    <dgm:pt modelId="{13822267-4B0E-4F06-A83F-7C6BF7C792BB}" type="parTrans" cxnId="{9C23E1DE-0ABF-4881-9F16-41BF1FA02231}">
      <dgm:prSet/>
      <dgm:spPr/>
      <dgm:t>
        <a:bodyPr/>
        <a:lstStyle/>
        <a:p>
          <a:endParaRPr lang="hr-HR"/>
        </a:p>
      </dgm:t>
    </dgm:pt>
    <dgm:pt modelId="{0B0D104F-C619-43E4-9EA9-BCF5658BB7D6}" type="sibTrans" cxnId="{9C23E1DE-0ABF-4881-9F16-41BF1FA02231}">
      <dgm:prSet/>
      <dgm:spPr/>
      <dgm:t>
        <a:bodyPr/>
        <a:lstStyle/>
        <a:p>
          <a:endParaRPr lang="hr-HR"/>
        </a:p>
      </dgm:t>
    </dgm:pt>
    <dgm:pt modelId="{E27EF34E-12AE-469E-BACB-AD393060398C}">
      <dgm:prSet phldrT="[Tekst]"/>
      <dgm:spPr/>
      <dgm:t>
        <a:bodyPr/>
        <a:lstStyle/>
        <a:p>
          <a:r>
            <a:rPr lang="hr-HR" dirty="0" err="1"/>
            <a:t>Louisiana</a:t>
          </a:r>
          <a:r>
            <a:rPr lang="hr-HR" dirty="0"/>
            <a:t>, </a:t>
          </a:r>
          <a:r>
            <a:rPr lang="hr-HR" dirty="0" err="1"/>
            <a:t>Quebec</a:t>
          </a:r>
          <a:endParaRPr lang="hr-HR" dirty="0"/>
        </a:p>
      </dgm:t>
    </dgm:pt>
    <dgm:pt modelId="{33477415-C960-4EF2-857A-946831A0CFF0}" type="parTrans" cxnId="{C837EB83-FC1D-448D-BF99-4B0CD728CA9C}">
      <dgm:prSet/>
      <dgm:spPr/>
      <dgm:t>
        <a:bodyPr/>
        <a:lstStyle/>
        <a:p>
          <a:endParaRPr lang="hr-HR"/>
        </a:p>
      </dgm:t>
    </dgm:pt>
    <dgm:pt modelId="{07245790-CFC3-4EE2-B65B-72DF1A98F198}" type="sibTrans" cxnId="{C837EB83-FC1D-448D-BF99-4B0CD728CA9C}">
      <dgm:prSet/>
      <dgm:spPr/>
      <dgm:t>
        <a:bodyPr/>
        <a:lstStyle/>
        <a:p>
          <a:endParaRPr lang="hr-HR"/>
        </a:p>
      </dgm:t>
    </dgm:pt>
    <dgm:pt modelId="{2741CA3D-0840-434D-9F99-B55E94A51CE9}">
      <dgm:prSet phldrT="[Tekst]"/>
      <dgm:spPr/>
      <dgm:t>
        <a:bodyPr/>
        <a:lstStyle/>
        <a:p>
          <a:r>
            <a:rPr lang="hr-HR" dirty="0" err="1"/>
            <a:t>Switzerland</a:t>
          </a:r>
          <a:endParaRPr lang="hr-HR" dirty="0"/>
        </a:p>
      </dgm:t>
    </dgm:pt>
    <dgm:pt modelId="{C6A3644A-0A3A-468C-AFBB-6AA0D4BEB636}" type="parTrans" cxnId="{BFC136A2-E507-41AC-A4FA-B6D8A00D050C}">
      <dgm:prSet/>
      <dgm:spPr/>
      <dgm:t>
        <a:bodyPr/>
        <a:lstStyle/>
        <a:p>
          <a:endParaRPr lang="hr-HR"/>
        </a:p>
      </dgm:t>
    </dgm:pt>
    <dgm:pt modelId="{B055C47D-0DBF-498E-9377-B5C1670A2FB3}" type="sibTrans" cxnId="{BFC136A2-E507-41AC-A4FA-B6D8A00D050C}">
      <dgm:prSet/>
      <dgm:spPr/>
      <dgm:t>
        <a:bodyPr/>
        <a:lstStyle/>
        <a:p>
          <a:endParaRPr lang="hr-HR"/>
        </a:p>
      </dgm:t>
    </dgm:pt>
    <dgm:pt modelId="{684121EF-4EEC-4C0E-BB40-7E0750E7002E}">
      <dgm:prSet phldrT="[Tekst]"/>
      <dgm:spPr/>
      <dgm:t>
        <a:bodyPr/>
        <a:lstStyle/>
        <a:p>
          <a:r>
            <a:rPr lang="hr-HR" dirty="0" err="1"/>
            <a:t>Germany</a:t>
          </a:r>
          <a:r>
            <a:rPr lang="hr-HR" dirty="0"/>
            <a:t>, </a:t>
          </a:r>
          <a:r>
            <a:rPr lang="hr-HR" dirty="0" err="1"/>
            <a:t>Austria</a:t>
          </a:r>
          <a:endParaRPr lang="hr-HR" dirty="0"/>
        </a:p>
      </dgm:t>
    </dgm:pt>
    <dgm:pt modelId="{4081E751-EA29-46EC-AFEC-45CBF2371AB9}" type="parTrans" cxnId="{2CADB36E-A57F-4A5D-A19D-D38B90FDAB44}">
      <dgm:prSet/>
      <dgm:spPr/>
      <dgm:t>
        <a:bodyPr/>
        <a:lstStyle/>
        <a:p>
          <a:endParaRPr lang="hr-HR"/>
        </a:p>
      </dgm:t>
    </dgm:pt>
    <dgm:pt modelId="{756DC63F-9835-4981-A7D3-C444D6182756}" type="sibTrans" cxnId="{2CADB36E-A57F-4A5D-A19D-D38B90FDAB44}">
      <dgm:prSet/>
      <dgm:spPr/>
      <dgm:t>
        <a:bodyPr/>
        <a:lstStyle/>
        <a:p>
          <a:endParaRPr lang="hr-HR"/>
        </a:p>
      </dgm:t>
    </dgm:pt>
    <dgm:pt modelId="{16212744-F0B0-4FC7-9553-B0551EA38941}" type="pres">
      <dgm:prSet presAssocID="{B52FC90E-A254-445D-B190-93C27DFFE6C4}" presName="matrix" presStyleCnt="0">
        <dgm:presLayoutVars>
          <dgm:chMax val="1"/>
          <dgm:dir/>
          <dgm:resizeHandles val="exact"/>
        </dgm:presLayoutVars>
      </dgm:prSet>
      <dgm:spPr/>
      <dgm:t>
        <a:bodyPr/>
        <a:lstStyle/>
        <a:p>
          <a:endParaRPr lang="en-US"/>
        </a:p>
      </dgm:t>
    </dgm:pt>
    <dgm:pt modelId="{D48BBC25-C9DB-4465-AA93-855A6B4A468B}" type="pres">
      <dgm:prSet presAssocID="{B52FC90E-A254-445D-B190-93C27DFFE6C4}" presName="axisShape" presStyleLbl="bgShp" presStyleIdx="0" presStyleCnt="1" custScaleX="152247"/>
      <dgm:spPr/>
    </dgm:pt>
    <dgm:pt modelId="{81FEFD49-1A19-4441-8A88-D66EC7E9592B}" type="pres">
      <dgm:prSet presAssocID="{B52FC90E-A254-445D-B190-93C27DFFE6C4}" presName="rect1" presStyleLbl="node1" presStyleIdx="0" presStyleCnt="4">
        <dgm:presLayoutVars>
          <dgm:chMax val="0"/>
          <dgm:chPref val="0"/>
          <dgm:bulletEnabled val="1"/>
        </dgm:presLayoutVars>
      </dgm:prSet>
      <dgm:spPr/>
      <dgm:t>
        <a:bodyPr/>
        <a:lstStyle/>
        <a:p>
          <a:endParaRPr lang="en-US"/>
        </a:p>
      </dgm:t>
    </dgm:pt>
    <dgm:pt modelId="{A1E83F15-86BD-4690-9F6C-11D2C4C1C742}" type="pres">
      <dgm:prSet presAssocID="{B52FC90E-A254-445D-B190-93C27DFFE6C4}" presName="rect2" presStyleLbl="node1" presStyleIdx="1" presStyleCnt="4">
        <dgm:presLayoutVars>
          <dgm:chMax val="0"/>
          <dgm:chPref val="0"/>
          <dgm:bulletEnabled val="1"/>
        </dgm:presLayoutVars>
      </dgm:prSet>
      <dgm:spPr/>
      <dgm:t>
        <a:bodyPr/>
        <a:lstStyle/>
        <a:p>
          <a:endParaRPr lang="en-US"/>
        </a:p>
      </dgm:t>
    </dgm:pt>
    <dgm:pt modelId="{BBD06193-062C-44CC-B36F-416B664D82B4}" type="pres">
      <dgm:prSet presAssocID="{B52FC90E-A254-445D-B190-93C27DFFE6C4}" presName="rect3" presStyleLbl="node1" presStyleIdx="2" presStyleCnt="4">
        <dgm:presLayoutVars>
          <dgm:chMax val="0"/>
          <dgm:chPref val="0"/>
          <dgm:bulletEnabled val="1"/>
        </dgm:presLayoutVars>
      </dgm:prSet>
      <dgm:spPr/>
      <dgm:t>
        <a:bodyPr/>
        <a:lstStyle/>
        <a:p>
          <a:endParaRPr lang="en-US"/>
        </a:p>
      </dgm:t>
    </dgm:pt>
    <dgm:pt modelId="{12A07D24-165A-43A1-81C9-0F9F7CB6BB71}" type="pres">
      <dgm:prSet presAssocID="{B52FC90E-A254-445D-B190-93C27DFFE6C4}" presName="rect4" presStyleLbl="node1" presStyleIdx="3" presStyleCnt="4">
        <dgm:presLayoutVars>
          <dgm:chMax val="0"/>
          <dgm:chPref val="0"/>
          <dgm:bulletEnabled val="1"/>
        </dgm:presLayoutVars>
      </dgm:prSet>
      <dgm:spPr/>
      <dgm:t>
        <a:bodyPr/>
        <a:lstStyle/>
        <a:p>
          <a:endParaRPr lang="en-US"/>
        </a:p>
      </dgm:t>
    </dgm:pt>
  </dgm:ptLst>
  <dgm:cxnLst>
    <dgm:cxn modelId="{C5AC3BB8-73D1-4280-B578-3A75EF1A4A1F}" type="presOf" srcId="{E27EF34E-12AE-469E-BACB-AD393060398C}" destId="{A1E83F15-86BD-4690-9F6C-11D2C4C1C742}" srcOrd="0" destOrd="0" presId="urn:microsoft.com/office/officeart/2005/8/layout/matrix2"/>
    <dgm:cxn modelId="{C837EB83-FC1D-448D-BF99-4B0CD728CA9C}" srcId="{B52FC90E-A254-445D-B190-93C27DFFE6C4}" destId="{E27EF34E-12AE-469E-BACB-AD393060398C}" srcOrd="1" destOrd="0" parTransId="{33477415-C960-4EF2-857A-946831A0CFF0}" sibTransId="{07245790-CFC3-4EE2-B65B-72DF1A98F198}"/>
    <dgm:cxn modelId="{0069935D-F29A-4FFB-8356-1952778ABBB7}" type="presOf" srcId="{2741CA3D-0840-434D-9F99-B55E94A51CE9}" destId="{BBD06193-062C-44CC-B36F-416B664D82B4}" srcOrd="0" destOrd="0" presId="urn:microsoft.com/office/officeart/2005/8/layout/matrix2"/>
    <dgm:cxn modelId="{EC8FC064-918A-4290-9B04-4FE4AD612071}" type="presOf" srcId="{B52FC90E-A254-445D-B190-93C27DFFE6C4}" destId="{16212744-F0B0-4FC7-9553-B0551EA38941}" srcOrd="0" destOrd="0" presId="urn:microsoft.com/office/officeart/2005/8/layout/matrix2"/>
    <dgm:cxn modelId="{BFC136A2-E507-41AC-A4FA-B6D8A00D050C}" srcId="{B52FC90E-A254-445D-B190-93C27DFFE6C4}" destId="{2741CA3D-0840-434D-9F99-B55E94A51CE9}" srcOrd="2" destOrd="0" parTransId="{C6A3644A-0A3A-468C-AFBB-6AA0D4BEB636}" sibTransId="{B055C47D-0DBF-498E-9377-B5C1670A2FB3}"/>
    <dgm:cxn modelId="{2CADB36E-A57F-4A5D-A19D-D38B90FDAB44}" srcId="{B52FC90E-A254-445D-B190-93C27DFFE6C4}" destId="{684121EF-4EEC-4C0E-BB40-7E0750E7002E}" srcOrd="3" destOrd="0" parTransId="{4081E751-EA29-46EC-AFEC-45CBF2371AB9}" sibTransId="{756DC63F-9835-4981-A7D3-C444D6182756}"/>
    <dgm:cxn modelId="{9C23E1DE-0ABF-4881-9F16-41BF1FA02231}" srcId="{B52FC90E-A254-445D-B190-93C27DFFE6C4}" destId="{DF540C65-49F8-46B9-8D19-0914F0E87A84}" srcOrd="0" destOrd="0" parTransId="{13822267-4B0E-4F06-A83F-7C6BF7C792BB}" sibTransId="{0B0D104F-C619-43E4-9EA9-BCF5658BB7D6}"/>
    <dgm:cxn modelId="{49BC8F37-D474-4A1C-8C78-D2930BB6A6BD}" type="presOf" srcId="{DF540C65-49F8-46B9-8D19-0914F0E87A84}" destId="{81FEFD49-1A19-4441-8A88-D66EC7E9592B}" srcOrd="0" destOrd="0" presId="urn:microsoft.com/office/officeart/2005/8/layout/matrix2"/>
    <dgm:cxn modelId="{5408CAAB-5BF2-4BFE-BAC1-7592A24F42BA}" type="presOf" srcId="{684121EF-4EEC-4C0E-BB40-7E0750E7002E}" destId="{12A07D24-165A-43A1-81C9-0F9F7CB6BB71}" srcOrd="0" destOrd="0" presId="urn:microsoft.com/office/officeart/2005/8/layout/matrix2"/>
    <dgm:cxn modelId="{95CDB98E-A590-49B0-B860-ACE4DAF2A4CA}" type="presParOf" srcId="{16212744-F0B0-4FC7-9553-B0551EA38941}" destId="{D48BBC25-C9DB-4465-AA93-855A6B4A468B}" srcOrd="0" destOrd="0" presId="urn:microsoft.com/office/officeart/2005/8/layout/matrix2"/>
    <dgm:cxn modelId="{A2CC6DC2-E5A9-452B-A45F-45B07CA5797D}" type="presParOf" srcId="{16212744-F0B0-4FC7-9553-B0551EA38941}" destId="{81FEFD49-1A19-4441-8A88-D66EC7E9592B}" srcOrd="1" destOrd="0" presId="urn:microsoft.com/office/officeart/2005/8/layout/matrix2"/>
    <dgm:cxn modelId="{BFB1ECDD-AD37-468A-B164-9F07634740A5}" type="presParOf" srcId="{16212744-F0B0-4FC7-9553-B0551EA38941}" destId="{A1E83F15-86BD-4690-9F6C-11D2C4C1C742}" srcOrd="2" destOrd="0" presId="urn:microsoft.com/office/officeart/2005/8/layout/matrix2"/>
    <dgm:cxn modelId="{32B05848-6572-45C2-A898-92DC443CFE06}" type="presParOf" srcId="{16212744-F0B0-4FC7-9553-B0551EA38941}" destId="{BBD06193-062C-44CC-B36F-416B664D82B4}" srcOrd="3" destOrd="0" presId="urn:microsoft.com/office/officeart/2005/8/layout/matrix2"/>
    <dgm:cxn modelId="{0E42DC20-FB02-4C0D-9CFA-673C85575FD8}" type="presParOf" srcId="{16212744-F0B0-4FC7-9553-B0551EA38941}" destId="{12A07D24-165A-43A1-81C9-0F9F7CB6BB71}"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D62515-CD6D-41A8-B2B6-4EED9F1D570E}">
      <dsp:nvSpPr>
        <dsp:cNvPr id="0" name=""/>
        <dsp:cNvSpPr/>
      </dsp:nvSpPr>
      <dsp:spPr>
        <a:xfrm>
          <a:off x="1681" y="1010777"/>
          <a:ext cx="2229167" cy="2229167"/>
        </a:xfrm>
        <a:prstGeom prst="ellipse">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hr-HR" sz="2000" b="1" i="1" kern="1200" dirty="0"/>
            <a:t>TITULUS</a:t>
          </a:r>
        </a:p>
        <a:p>
          <a:pPr marL="0" marR="0" lvl="0" indent="0" algn="ctr" defTabSz="914400" eaLnBrk="1" fontAlgn="auto" latinLnBrk="0" hangingPunct="1">
            <a:lnSpc>
              <a:spcPct val="100000"/>
            </a:lnSpc>
            <a:spcBef>
              <a:spcPct val="0"/>
            </a:spcBef>
            <a:spcAft>
              <a:spcPts val="0"/>
            </a:spcAft>
            <a:buClrTx/>
            <a:buSzTx/>
            <a:buFontTx/>
            <a:buChar char="••"/>
            <a:tabLst/>
            <a:defRPr/>
          </a:pPr>
          <a:r>
            <a:rPr lang="hr-HR" sz="2000" kern="1200" dirty="0"/>
            <a:t>Sale</a:t>
          </a:r>
        </a:p>
        <a:p>
          <a:pPr marL="57150" lvl="1" indent="0" algn="l" defTabSz="488950">
            <a:lnSpc>
              <a:spcPct val="90000"/>
            </a:lnSpc>
            <a:spcBef>
              <a:spcPct val="0"/>
            </a:spcBef>
            <a:spcAft>
              <a:spcPct val="15000"/>
            </a:spcAft>
            <a:buChar char="••"/>
          </a:pPr>
          <a:endParaRPr lang="hr-HR" sz="3600" kern="1200" dirty="0"/>
        </a:p>
      </dsp:txBody>
      <dsp:txXfrm>
        <a:off x="328135" y="1337231"/>
        <a:ext cx="1576259" cy="1576259"/>
      </dsp:txXfrm>
    </dsp:sp>
    <dsp:sp modelId="{EA62BFDD-0F8B-49EB-BC8C-3A1E563FE02D}">
      <dsp:nvSpPr>
        <dsp:cNvPr id="0" name=""/>
        <dsp:cNvSpPr/>
      </dsp:nvSpPr>
      <dsp:spPr>
        <a:xfrm>
          <a:off x="2411857" y="1478902"/>
          <a:ext cx="1292917" cy="1292917"/>
        </a:xfrm>
        <a:prstGeom prst="mathPlus">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hr-HR" sz="1700" kern="1200"/>
        </a:p>
      </dsp:txBody>
      <dsp:txXfrm>
        <a:off x="2583233" y="1973313"/>
        <a:ext cx="950165" cy="304095"/>
      </dsp:txXfrm>
    </dsp:sp>
    <dsp:sp modelId="{CCB52602-371A-40AE-A42A-FE4E8205FF86}">
      <dsp:nvSpPr>
        <dsp:cNvPr id="0" name=""/>
        <dsp:cNvSpPr/>
      </dsp:nvSpPr>
      <dsp:spPr>
        <a:xfrm>
          <a:off x="3885783" y="1010777"/>
          <a:ext cx="2229167" cy="2229167"/>
        </a:xfrm>
        <a:prstGeom prst="ellipse">
          <a:avLst/>
        </a:prstGeom>
        <a:solidFill>
          <a:schemeClr val="accent2">
            <a:hueOff val="444793"/>
            <a:satOff val="-9942"/>
            <a:lumOff val="-9412"/>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hr-HR" sz="2000" b="1" i="1" kern="1200" dirty="0"/>
            <a:t>MODUS</a:t>
          </a:r>
        </a:p>
        <a:p>
          <a:pPr lvl="0" algn="ctr" defTabSz="889000">
            <a:lnSpc>
              <a:spcPct val="90000"/>
            </a:lnSpc>
            <a:spcBef>
              <a:spcPct val="0"/>
            </a:spcBef>
            <a:spcAft>
              <a:spcPct val="35000"/>
            </a:spcAft>
          </a:pPr>
          <a:r>
            <a:rPr lang="hr-HR" sz="1200" i="1" kern="1200" dirty="0" err="1"/>
            <a:t>Mancipatio</a:t>
          </a:r>
          <a:r>
            <a:rPr lang="hr-HR" sz="1200" i="1" kern="1200" dirty="0"/>
            <a:t> - </a:t>
          </a:r>
          <a:r>
            <a:rPr lang="hr-HR" sz="1200" i="1" kern="1200" dirty="0" err="1"/>
            <a:t>res</a:t>
          </a:r>
          <a:r>
            <a:rPr lang="hr-HR" sz="1200" i="1" kern="1200" dirty="0"/>
            <a:t> </a:t>
          </a:r>
          <a:r>
            <a:rPr lang="hr-HR" sz="1200" i="1" kern="1200" dirty="0" err="1"/>
            <a:t>mancipi</a:t>
          </a:r>
          <a:endParaRPr lang="hr-HR" sz="1200" kern="1200" dirty="0"/>
        </a:p>
        <a:p>
          <a:pPr lvl="0" algn="ctr" defTabSz="889000">
            <a:lnSpc>
              <a:spcPct val="90000"/>
            </a:lnSpc>
            <a:spcBef>
              <a:spcPct val="0"/>
            </a:spcBef>
            <a:spcAft>
              <a:spcPct val="35000"/>
            </a:spcAft>
          </a:pPr>
          <a:r>
            <a:rPr lang="hr-HR" sz="1200" i="1" kern="1200" dirty="0" err="1"/>
            <a:t>Traditio</a:t>
          </a:r>
          <a:r>
            <a:rPr lang="hr-HR" sz="1200" i="1" kern="1200" dirty="0"/>
            <a:t> – </a:t>
          </a:r>
          <a:r>
            <a:rPr lang="hr-HR" sz="1200" i="1" kern="1200" dirty="0" err="1"/>
            <a:t>res</a:t>
          </a:r>
          <a:r>
            <a:rPr lang="hr-HR" sz="1200" i="1" kern="1200" dirty="0"/>
            <a:t> </a:t>
          </a:r>
          <a:r>
            <a:rPr lang="hr-HR" sz="1200" i="1" kern="1200" dirty="0" err="1"/>
            <a:t>nec</a:t>
          </a:r>
          <a:r>
            <a:rPr lang="hr-HR" sz="1200" i="1" kern="1200" dirty="0"/>
            <a:t> </a:t>
          </a:r>
          <a:r>
            <a:rPr lang="hr-HR" sz="1200" i="1" kern="1200" dirty="0" err="1"/>
            <a:t>mancipi</a:t>
          </a:r>
          <a:endParaRPr lang="hr-HR" sz="1200" i="1" kern="1200" dirty="0"/>
        </a:p>
        <a:p>
          <a:pPr lvl="0" algn="ctr" defTabSz="889000">
            <a:lnSpc>
              <a:spcPct val="90000"/>
            </a:lnSpc>
            <a:spcBef>
              <a:spcPct val="0"/>
            </a:spcBef>
            <a:spcAft>
              <a:spcPct val="35000"/>
            </a:spcAft>
          </a:pPr>
          <a:endParaRPr lang="hr-HR" sz="1200" kern="1200" dirty="0"/>
        </a:p>
      </dsp:txBody>
      <dsp:txXfrm>
        <a:off x="4212237" y="1337231"/>
        <a:ext cx="1576259" cy="1576259"/>
      </dsp:txXfrm>
    </dsp:sp>
    <dsp:sp modelId="{C4E6CE2E-AA9B-4A8E-88CE-2E9C7F94CEEB}">
      <dsp:nvSpPr>
        <dsp:cNvPr id="0" name=""/>
        <dsp:cNvSpPr/>
      </dsp:nvSpPr>
      <dsp:spPr>
        <a:xfrm>
          <a:off x="6295959" y="1478902"/>
          <a:ext cx="1292917" cy="1292917"/>
        </a:xfrm>
        <a:prstGeom prst="mathEqual">
          <a:avLst/>
        </a:prstGeom>
        <a:solidFill>
          <a:schemeClr val="accent2">
            <a:hueOff val="889586"/>
            <a:satOff val="-19883"/>
            <a:lumOff val="-1882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hr-HR" sz="1700" kern="1200"/>
        </a:p>
      </dsp:txBody>
      <dsp:txXfrm>
        <a:off x="6467335" y="1745243"/>
        <a:ext cx="950165" cy="760235"/>
      </dsp:txXfrm>
    </dsp:sp>
    <dsp:sp modelId="{F6E2A2EE-79DD-4BB6-8CF8-0CFC87815D2E}">
      <dsp:nvSpPr>
        <dsp:cNvPr id="0" name=""/>
        <dsp:cNvSpPr/>
      </dsp:nvSpPr>
      <dsp:spPr>
        <a:xfrm>
          <a:off x="7769885" y="1010777"/>
          <a:ext cx="2229167" cy="2229167"/>
        </a:xfrm>
        <a:prstGeom prst="ellipse">
          <a:avLst/>
        </a:prstGeom>
        <a:solidFill>
          <a:schemeClr val="accent2">
            <a:hueOff val="889586"/>
            <a:satOff val="-19883"/>
            <a:lumOff val="-18823"/>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hr-HR" sz="2100" b="1" kern="1200" dirty="0"/>
            <a:t>DOMINIUM</a:t>
          </a:r>
        </a:p>
        <a:p>
          <a:pPr lvl="0" algn="ctr" defTabSz="933450">
            <a:lnSpc>
              <a:spcPct val="90000"/>
            </a:lnSpc>
            <a:spcBef>
              <a:spcPct val="0"/>
            </a:spcBef>
            <a:spcAft>
              <a:spcPct val="35000"/>
            </a:spcAft>
          </a:pPr>
          <a:r>
            <a:rPr lang="hr-HR" sz="2100" b="1" kern="1200" dirty="0"/>
            <a:t>OWNERSHIP</a:t>
          </a:r>
        </a:p>
      </dsp:txBody>
      <dsp:txXfrm>
        <a:off x="8096339" y="1337231"/>
        <a:ext cx="1576259" cy="15762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8BBC25-C9DB-4465-AA93-855A6B4A468B}">
      <dsp:nvSpPr>
        <dsp:cNvPr id="0" name=""/>
        <dsp:cNvSpPr/>
      </dsp:nvSpPr>
      <dsp:spPr>
        <a:xfrm>
          <a:off x="1137647" y="0"/>
          <a:ext cx="6640105" cy="4361403"/>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FEFD49-1A19-4441-8A88-D66EC7E9592B}">
      <dsp:nvSpPr>
        <dsp:cNvPr id="0" name=""/>
        <dsp:cNvSpPr/>
      </dsp:nvSpPr>
      <dsp:spPr>
        <a:xfrm>
          <a:off x="2560489" y="283491"/>
          <a:ext cx="1744561" cy="174456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hr-HR" sz="2000" kern="1200" dirty="0"/>
            <a:t>France, </a:t>
          </a:r>
          <a:r>
            <a:rPr lang="hr-HR" sz="2000" kern="1200" dirty="0" err="1"/>
            <a:t>Italy</a:t>
          </a:r>
          <a:endParaRPr lang="hr-HR" sz="2000" kern="1200" dirty="0"/>
        </a:p>
      </dsp:txBody>
      <dsp:txXfrm>
        <a:off x="2645651" y="368653"/>
        <a:ext cx="1574237" cy="1574237"/>
      </dsp:txXfrm>
    </dsp:sp>
    <dsp:sp modelId="{A1E83F15-86BD-4690-9F6C-11D2C4C1C742}">
      <dsp:nvSpPr>
        <dsp:cNvPr id="0" name=""/>
        <dsp:cNvSpPr/>
      </dsp:nvSpPr>
      <dsp:spPr>
        <a:xfrm>
          <a:off x="4610349" y="283491"/>
          <a:ext cx="1744561" cy="174456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hr-HR" sz="2000" kern="1200" dirty="0" err="1"/>
            <a:t>Louisiana</a:t>
          </a:r>
          <a:r>
            <a:rPr lang="hr-HR" sz="2000" kern="1200" dirty="0"/>
            <a:t>, </a:t>
          </a:r>
          <a:r>
            <a:rPr lang="hr-HR" sz="2000" kern="1200" dirty="0" err="1"/>
            <a:t>Quebec</a:t>
          </a:r>
          <a:endParaRPr lang="hr-HR" sz="2000" kern="1200" dirty="0"/>
        </a:p>
      </dsp:txBody>
      <dsp:txXfrm>
        <a:off x="4695511" y="368653"/>
        <a:ext cx="1574237" cy="1574237"/>
      </dsp:txXfrm>
    </dsp:sp>
    <dsp:sp modelId="{BBD06193-062C-44CC-B36F-416B664D82B4}">
      <dsp:nvSpPr>
        <dsp:cNvPr id="0" name=""/>
        <dsp:cNvSpPr/>
      </dsp:nvSpPr>
      <dsp:spPr>
        <a:xfrm>
          <a:off x="2560489" y="2333350"/>
          <a:ext cx="1744561" cy="174456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hr-HR" sz="2000" kern="1200" dirty="0" err="1"/>
            <a:t>Switzerland</a:t>
          </a:r>
          <a:endParaRPr lang="hr-HR" sz="2000" kern="1200" dirty="0"/>
        </a:p>
      </dsp:txBody>
      <dsp:txXfrm>
        <a:off x="2645651" y="2418512"/>
        <a:ext cx="1574237" cy="1574237"/>
      </dsp:txXfrm>
    </dsp:sp>
    <dsp:sp modelId="{12A07D24-165A-43A1-81C9-0F9F7CB6BB71}">
      <dsp:nvSpPr>
        <dsp:cNvPr id="0" name=""/>
        <dsp:cNvSpPr/>
      </dsp:nvSpPr>
      <dsp:spPr>
        <a:xfrm>
          <a:off x="4610349" y="2333350"/>
          <a:ext cx="1744561" cy="174456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hr-HR" sz="2000" kern="1200" dirty="0" err="1"/>
            <a:t>Germany</a:t>
          </a:r>
          <a:r>
            <a:rPr lang="hr-HR" sz="2000" kern="1200" dirty="0"/>
            <a:t>, </a:t>
          </a:r>
          <a:r>
            <a:rPr lang="hr-HR" sz="2000" kern="1200" dirty="0" err="1"/>
            <a:t>Austria</a:t>
          </a:r>
          <a:endParaRPr lang="hr-HR" sz="2000" kern="1200" dirty="0"/>
        </a:p>
      </dsp:txBody>
      <dsp:txXfrm>
        <a:off x="4695511" y="2418512"/>
        <a:ext cx="1574237" cy="1574237"/>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hr-HR"/>
              <a:t>Uredite stil naslova matrice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hr-HR"/>
              <a:t>Uredite stil naslova matrice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B61BEF0D-F0BB-DE4B-95CE-6DB70DBA9567}" type="datetimeFigureOut">
              <a:rPr lang="en-US" dirty="0"/>
              <a:pPr/>
              <a:t>11/28/2018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r-HR"/>
              <a:t>Uredite stil naslova matrice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Uredite stilove teksta matrice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B61BEF0D-F0BB-DE4B-95CE-6DB70DBA9567}" type="datetimeFigureOut">
              <a:rPr lang="en-US" dirty="0"/>
              <a:pPr/>
              <a:t>11/28/2018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hr-HR"/>
              <a:t>Uredite stil naslova matrice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r-HR"/>
              <a:t>Uredite stilove teksta matrice</a:t>
            </a:r>
          </a:p>
        </p:txBody>
      </p:sp>
      <p:sp>
        <p:nvSpPr>
          <p:cNvPr id="5" name="Date Placeholder 4"/>
          <p:cNvSpPr>
            <a:spLocks noGrp="1"/>
          </p:cNvSpPr>
          <p:nvPr>
            <p:ph type="dt" sz="half" idx="10"/>
          </p:nvPr>
        </p:nvSpPr>
        <p:spPr/>
        <p:txBody>
          <a:bodyPr/>
          <a:lstStyle/>
          <a:p>
            <a:fld id="{B61BEF0D-F0BB-DE4B-95CE-6DB70DBA9567}" type="datetimeFigureOut">
              <a:rPr lang="en-US" dirty="0"/>
              <a:pPr/>
              <a:t>11/28/2018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citata">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r-HR"/>
              <a:t>Uredite stil naslova matrice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Uredite stilove teksta matrice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r-HR"/>
              <a:t>Uredite stilove teksta matrice</a:t>
            </a:r>
          </a:p>
        </p:txBody>
      </p:sp>
      <p:sp>
        <p:nvSpPr>
          <p:cNvPr id="5" name="Date Placeholder 4"/>
          <p:cNvSpPr>
            <a:spLocks noGrp="1"/>
          </p:cNvSpPr>
          <p:nvPr>
            <p:ph type="dt" sz="half" idx="10"/>
          </p:nvPr>
        </p:nvSpPr>
        <p:spPr/>
        <p:txBody>
          <a:bodyPr/>
          <a:lstStyle/>
          <a:p>
            <a:fld id="{B61BEF0D-F0BB-DE4B-95CE-6DB70DBA9567}" type="datetimeFigureOut">
              <a:rPr lang="en-US" dirty="0"/>
              <a:pPr/>
              <a:t>11/28/2018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ili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hr-HR"/>
              <a:t>Uredite stil naslova matrice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Uredite stilove teksta matrice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r-HR"/>
              <a:t>Uredite stilove teksta matrice</a:t>
            </a:r>
          </a:p>
        </p:txBody>
      </p:sp>
      <p:sp>
        <p:nvSpPr>
          <p:cNvPr id="5" name="Date Placeholder 4"/>
          <p:cNvSpPr>
            <a:spLocks noGrp="1"/>
          </p:cNvSpPr>
          <p:nvPr>
            <p:ph type="dt" sz="half" idx="10"/>
          </p:nvPr>
        </p:nvSpPr>
        <p:spPr/>
        <p:txBody>
          <a:bodyPr/>
          <a:lstStyle/>
          <a:p>
            <a:fld id="{B61BEF0D-F0BB-DE4B-95CE-6DB70DBA9567}" type="datetimeFigureOut">
              <a:rPr lang="en-US" dirty="0"/>
              <a:pPr/>
              <a:t>11/28/2018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Uredite stil naslova matrice</a:t>
            </a:r>
            <a:endParaRPr lang="en-US" dirty="0"/>
          </a:p>
        </p:txBody>
      </p:sp>
      <p:sp>
        <p:nvSpPr>
          <p:cNvPr id="3" name="Vertical Text Placeholder 2"/>
          <p:cNvSpPr>
            <a:spLocks noGrp="1"/>
          </p:cNvSpPr>
          <p:nvPr>
            <p:ph type="body" orient="vert" idx="1"/>
          </p:nvPr>
        </p:nvSpPr>
        <p:spPr/>
        <p:txBody>
          <a:bodyPr vert="eaVert" ancho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hr-HR"/>
              <a:t>Uredite stil naslova matrice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endParaRPr lang="hr-HR"/>
          </a:p>
        </p:txBody>
      </p:sp>
      <p:sp>
        <p:nvSpPr>
          <p:cNvPr id="5" name="Footer Placeholder 18"/>
          <p:cNvSpPr>
            <a:spLocks noGrp="1"/>
          </p:cNvSpPr>
          <p:nvPr>
            <p:ph type="ftr" sz="quarter" idx="11"/>
          </p:nvPr>
        </p:nvSpPr>
        <p:spPr/>
        <p:txBody>
          <a:bodyPr/>
          <a:lstStyle>
            <a:lvl1pPr>
              <a:defRPr/>
            </a:lvl1pPr>
          </a:lstStyle>
          <a:p>
            <a:pPr>
              <a:defRPr/>
            </a:pPr>
            <a:endParaRPr lang="hr-HR"/>
          </a:p>
        </p:txBody>
      </p:sp>
      <p:sp>
        <p:nvSpPr>
          <p:cNvPr id="6" name="Slide Number Placeholder 26"/>
          <p:cNvSpPr>
            <a:spLocks noGrp="1"/>
          </p:cNvSpPr>
          <p:nvPr>
            <p:ph type="sldNum" sz="quarter" idx="12"/>
          </p:nvPr>
        </p:nvSpPr>
        <p:spPr/>
        <p:txBody>
          <a:bodyPr/>
          <a:lstStyle>
            <a:lvl1pPr>
              <a:defRPr>
                <a:solidFill>
                  <a:srgbClr val="D1EAEE"/>
                </a:solidFill>
              </a:defRPr>
            </a:lvl1pPr>
          </a:lstStyle>
          <a:p>
            <a:fld id="{18A38C24-2DD3-4D74-99E9-281E5BE71176}" type="slidenum">
              <a:rPr lang="hr-HR" altLang="sr-Latn-RS"/>
              <a:pPr/>
              <a:t>‹#›</a:t>
            </a:fld>
            <a:endParaRPr lang="hr-HR" altLang="sr-Latn-RS"/>
          </a:p>
        </p:txBody>
      </p:sp>
    </p:spTree>
    <p:extLst>
      <p:ext uri="{BB962C8B-B14F-4D97-AF65-F5344CB8AC3E}">
        <p14:creationId xmlns:p14="http://schemas.microsoft.com/office/powerpoint/2010/main" val="4111793713"/>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hr-HR"/>
          </a:p>
        </p:txBody>
      </p:sp>
      <p:sp>
        <p:nvSpPr>
          <p:cNvPr id="5" name="Footer Placeholder 21"/>
          <p:cNvSpPr>
            <a:spLocks noGrp="1"/>
          </p:cNvSpPr>
          <p:nvPr>
            <p:ph type="ftr" sz="quarter" idx="11"/>
          </p:nvPr>
        </p:nvSpPr>
        <p:spPr/>
        <p:txBody>
          <a:bodyPr/>
          <a:lstStyle>
            <a:lvl1pPr>
              <a:defRPr/>
            </a:lvl1pPr>
          </a:lstStyle>
          <a:p>
            <a:pPr>
              <a:defRPr/>
            </a:pPr>
            <a:endParaRPr lang="hr-HR"/>
          </a:p>
        </p:txBody>
      </p:sp>
      <p:sp>
        <p:nvSpPr>
          <p:cNvPr id="6" name="Slide Number Placeholder 17"/>
          <p:cNvSpPr>
            <a:spLocks noGrp="1"/>
          </p:cNvSpPr>
          <p:nvPr>
            <p:ph type="sldNum" sz="quarter" idx="12"/>
          </p:nvPr>
        </p:nvSpPr>
        <p:spPr/>
        <p:txBody>
          <a:bodyPr/>
          <a:lstStyle>
            <a:lvl1pPr>
              <a:defRPr/>
            </a:lvl1pPr>
          </a:lstStyle>
          <a:p>
            <a:fld id="{03CA7A2C-DD84-4440-AF1C-F6F3A65B0737}" type="slidenum">
              <a:rPr lang="hr-HR" altLang="sr-Latn-RS"/>
              <a:pPr/>
              <a:t>‹#›</a:t>
            </a:fld>
            <a:endParaRPr lang="hr-HR" altLang="sr-Latn-RS"/>
          </a:p>
        </p:txBody>
      </p:sp>
    </p:spTree>
    <p:extLst>
      <p:ext uri="{BB962C8B-B14F-4D97-AF65-F5344CB8AC3E}">
        <p14:creationId xmlns:p14="http://schemas.microsoft.com/office/powerpoint/2010/main" val="18057515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hr-HR"/>
          </a:p>
        </p:txBody>
      </p:sp>
      <p:sp>
        <p:nvSpPr>
          <p:cNvPr id="5" name="Footer Placeholder 4"/>
          <p:cNvSpPr>
            <a:spLocks noGrp="1"/>
          </p:cNvSpPr>
          <p:nvPr>
            <p:ph type="ftr" sz="quarter" idx="11"/>
          </p:nvPr>
        </p:nvSpPr>
        <p:spPr/>
        <p:txBody>
          <a:bodyPr/>
          <a:lstStyle>
            <a:lvl1pPr>
              <a:defRPr/>
            </a:lvl1pPr>
          </a:lstStyle>
          <a:p>
            <a:pPr>
              <a:defRPr/>
            </a:pPr>
            <a:endParaRPr lang="hr-HR"/>
          </a:p>
        </p:txBody>
      </p:sp>
      <p:sp>
        <p:nvSpPr>
          <p:cNvPr id="6" name="Slide Number Placeholder 5"/>
          <p:cNvSpPr>
            <a:spLocks noGrp="1"/>
          </p:cNvSpPr>
          <p:nvPr>
            <p:ph type="sldNum" sz="quarter" idx="12"/>
          </p:nvPr>
        </p:nvSpPr>
        <p:spPr/>
        <p:txBody>
          <a:bodyPr/>
          <a:lstStyle>
            <a:lvl1pPr>
              <a:defRPr>
                <a:solidFill>
                  <a:srgbClr val="D1EAEE"/>
                </a:solidFill>
              </a:defRPr>
            </a:lvl1pPr>
          </a:lstStyle>
          <a:p>
            <a:fld id="{5AE48314-7E2F-40B5-8FF6-67810798D3DA}" type="slidenum">
              <a:rPr lang="hr-HR" altLang="sr-Latn-RS"/>
              <a:pPr/>
              <a:t>‹#›</a:t>
            </a:fld>
            <a:endParaRPr lang="hr-HR" altLang="sr-Latn-RS"/>
          </a:p>
        </p:txBody>
      </p:sp>
    </p:spTree>
    <p:extLst>
      <p:ext uri="{BB962C8B-B14F-4D97-AF65-F5344CB8AC3E}">
        <p14:creationId xmlns:p14="http://schemas.microsoft.com/office/powerpoint/2010/main" val="959283270"/>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hr-HR"/>
              <a:t>Uredite stil naslova matrice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hr-HR"/>
          </a:p>
        </p:txBody>
      </p:sp>
      <p:sp>
        <p:nvSpPr>
          <p:cNvPr id="6" name="Footer Placeholder 21"/>
          <p:cNvSpPr>
            <a:spLocks noGrp="1"/>
          </p:cNvSpPr>
          <p:nvPr>
            <p:ph type="ftr" sz="quarter" idx="11"/>
          </p:nvPr>
        </p:nvSpPr>
        <p:spPr/>
        <p:txBody>
          <a:bodyPr/>
          <a:lstStyle>
            <a:lvl1pPr>
              <a:defRPr/>
            </a:lvl1pPr>
          </a:lstStyle>
          <a:p>
            <a:pPr>
              <a:defRPr/>
            </a:pPr>
            <a:endParaRPr lang="hr-HR"/>
          </a:p>
        </p:txBody>
      </p:sp>
      <p:sp>
        <p:nvSpPr>
          <p:cNvPr id="7" name="Slide Number Placeholder 17"/>
          <p:cNvSpPr>
            <a:spLocks noGrp="1"/>
          </p:cNvSpPr>
          <p:nvPr>
            <p:ph type="sldNum" sz="quarter" idx="12"/>
          </p:nvPr>
        </p:nvSpPr>
        <p:spPr/>
        <p:txBody>
          <a:bodyPr/>
          <a:lstStyle>
            <a:lvl1pPr>
              <a:defRPr/>
            </a:lvl1pPr>
          </a:lstStyle>
          <a:p>
            <a:fld id="{F53C3891-9AE1-465C-8778-D70BF67376E5}" type="slidenum">
              <a:rPr lang="hr-HR" altLang="sr-Latn-RS"/>
              <a:pPr/>
              <a:t>‹#›</a:t>
            </a:fld>
            <a:endParaRPr lang="hr-HR" altLang="sr-Latn-RS"/>
          </a:p>
        </p:txBody>
      </p:sp>
    </p:spTree>
    <p:extLst>
      <p:ext uri="{BB962C8B-B14F-4D97-AF65-F5344CB8AC3E}">
        <p14:creationId xmlns:p14="http://schemas.microsoft.com/office/powerpoint/2010/main" val="7207045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endParaRPr lang="hr-HR"/>
          </a:p>
        </p:txBody>
      </p:sp>
      <p:sp>
        <p:nvSpPr>
          <p:cNvPr id="8" name="Footer Placeholder 21"/>
          <p:cNvSpPr>
            <a:spLocks noGrp="1"/>
          </p:cNvSpPr>
          <p:nvPr>
            <p:ph type="ftr" sz="quarter" idx="11"/>
          </p:nvPr>
        </p:nvSpPr>
        <p:spPr/>
        <p:txBody>
          <a:bodyPr/>
          <a:lstStyle>
            <a:lvl1pPr>
              <a:defRPr/>
            </a:lvl1pPr>
          </a:lstStyle>
          <a:p>
            <a:pPr>
              <a:defRPr/>
            </a:pPr>
            <a:endParaRPr lang="hr-HR"/>
          </a:p>
        </p:txBody>
      </p:sp>
      <p:sp>
        <p:nvSpPr>
          <p:cNvPr id="9" name="Slide Number Placeholder 17"/>
          <p:cNvSpPr>
            <a:spLocks noGrp="1"/>
          </p:cNvSpPr>
          <p:nvPr>
            <p:ph type="sldNum" sz="quarter" idx="12"/>
          </p:nvPr>
        </p:nvSpPr>
        <p:spPr/>
        <p:txBody>
          <a:bodyPr/>
          <a:lstStyle>
            <a:lvl1pPr>
              <a:defRPr/>
            </a:lvl1pPr>
          </a:lstStyle>
          <a:p>
            <a:fld id="{D7127860-4F29-4656-B1FB-0E2C41DB7E86}" type="slidenum">
              <a:rPr lang="hr-HR" altLang="sr-Latn-RS"/>
              <a:pPr/>
              <a:t>‹#›</a:t>
            </a:fld>
            <a:endParaRPr lang="hr-HR" altLang="sr-Latn-RS"/>
          </a:p>
        </p:txBody>
      </p:sp>
    </p:spTree>
    <p:extLst>
      <p:ext uri="{BB962C8B-B14F-4D97-AF65-F5344CB8AC3E}">
        <p14:creationId xmlns:p14="http://schemas.microsoft.com/office/powerpoint/2010/main" val="32509486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endParaRPr lang="hr-HR"/>
          </a:p>
        </p:txBody>
      </p:sp>
      <p:sp>
        <p:nvSpPr>
          <p:cNvPr id="4" name="Footer Placeholder 21"/>
          <p:cNvSpPr>
            <a:spLocks noGrp="1"/>
          </p:cNvSpPr>
          <p:nvPr>
            <p:ph type="ftr" sz="quarter" idx="11"/>
          </p:nvPr>
        </p:nvSpPr>
        <p:spPr/>
        <p:txBody>
          <a:bodyPr/>
          <a:lstStyle>
            <a:lvl1pPr>
              <a:defRPr/>
            </a:lvl1pPr>
          </a:lstStyle>
          <a:p>
            <a:pPr>
              <a:defRPr/>
            </a:pPr>
            <a:endParaRPr lang="hr-HR"/>
          </a:p>
        </p:txBody>
      </p:sp>
      <p:sp>
        <p:nvSpPr>
          <p:cNvPr id="5" name="Slide Number Placeholder 17"/>
          <p:cNvSpPr>
            <a:spLocks noGrp="1"/>
          </p:cNvSpPr>
          <p:nvPr>
            <p:ph type="sldNum" sz="quarter" idx="12"/>
          </p:nvPr>
        </p:nvSpPr>
        <p:spPr/>
        <p:txBody>
          <a:bodyPr/>
          <a:lstStyle>
            <a:lvl1pPr>
              <a:defRPr/>
            </a:lvl1pPr>
          </a:lstStyle>
          <a:p>
            <a:fld id="{FC722F45-2070-4DB1-8A2B-E4985C95576C}" type="slidenum">
              <a:rPr lang="hr-HR" altLang="sr-Latn-RS"/>
              <a:pPr/>
              <a:t>‹#›</a:t>
            </a:fld>
            <a:endParaRPr lang="hr-HR" altLang="sr-Latn-RS"/>
          </a:p>
        </p:txBody>
      </p:sp>
    </p:spTree>
    <p:extLst>
      <p:ext uri="{BB962C8B-B14F-4D97-AF65-F5344CB8AC3E}">
        <p14:creationId xmlns:p14="http://schemas.microsoft.com/office/powerpoint/2010/main" val="21132694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hr-HR"/>
          </a:p>
        </p:txBody>
      </p:sp>
      <p:sp>
        <p:nvSpPr>
          <p:cNvPr id="3" name="Footer Placeholder 21"/>
          <p:cNvSpPr>
            <a:spLocks noGrp="1"/>
          </p:cNvSpPr>
          <p:nvPr>
            <p:ph type="ftr" sz="quarter" idx="11"/>
          </p:nvPr>
        </p:nvSpPr>
        <p:spPr/>
        <p:txBody>
          <a:bodyPr/>
          <a:lstStyle>
            <a:lvl1pPr>
              <a:defRPr/>
            </a:lvl1pPr>
          </a:lstStyle>
          <a:p>
            <a:pPr>
              <a:defRPr/>
            </a:pPr>
            <a:endParaRPr lang="hr-HR"/>
          </a:p>
        </p:txBody>
      </p:sp>
      <p:sp>
        <p:nvSpPr>
          <p:cNvPr id="4" name="Slide Number Placeholder 17"/>
          <p:cNvSpPr>
            <a:spLocks noGrp="1"/>
          </p:cNvSpPr>
          <p:nvPr>
            <p:ph type="sldNum" sz="quarter" idx="12"/>
          </p:nvPr>
        </p:nvSpPr>
        <p:spPr/>
        <p:txBody>
          <a:bodyPr/>
          <a:lstStyle>
            <a:lvl1pPr>
              <a:defRPr/>
            </a:lvl1pPr>
          </a:lstStyle>
          <a:p>
            <a:fld id="{AC9C2AC0-1F03-4FAD-8E55-102C5C5181FA}" type="slidenum">
              <a:rPr lang="hr-HR" altLang="sr-Latn-RS"/>
              <a:pPr/>
              <a:t>‹#›</a:t>
            </a:fld>
            <a:endParaRPr lang="hr-HR" altLang="sr-Latn-RS"/>
          </a:p>
        </p:txBody>
      </p:sp>
    </p:spTree>
    <p:extLst>
      <p:ext uri="{BB962C8B-B14F-4D97-AF65-F5344CB8AC3E}">
        <p14:creationId xmlns:p14="http://schemas.microsoft.com/office/powerpoint/2010/main" val="7174387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hr-HR"/>
          </a:p>
        </p:txBody>
      </p:sp>
      <p:sp>
        <p:nvSpPr>
          <p:cNvPr id="6" name="Footer Placeholder 21"/>
          <p:cNvSpPr>
            <a:spLocks noGrp="1"/>
          </p:cNvSpPr>
          <p:nvPr>
            <p:ph type="ftr" sz="quarter" idx="11"/>
          </p:nvPr>
        </p:nvSpPr>
        <p:spPr/>
        <p:txBody>
          <a:bodyPr/>
          <a:lstStyle>
            <a:lvl1pPr>
              <a:defRPr/>
            </a:lvl1pPr>
          </a:lstStyle>
          <a:p>
            <a:pPr>
              <a:defRPr/>
            </a:pPr>
            <a:endParaRPr lang="hr-HR"/>
          </a:p>
        </p:txBody>
      </p:sp>
      <p:sp>
        <p:nvSpPr>
          <p:cNvPr id="7" name="Slide Number Placeholder 17"/>
          <p:cNvSpPr>
            <a:spLocks noGrp="1"/>
          </p:cNvSpPr>
          <p:nvPr>
            <p:ph type="sldNum" sz="quarter" idx="12"/>
          </p:nvPr>
        </p:nvSpPr>
        <p:spPr/>
        <p:txBody>
          <a:bodyPr/>
          <a:lstStyle>
            <a:lvl1pPr>
              <a:defRPr/>
            </a:lvl1pPr>
          </a:lstStyle>
          <a:p>
            <a:fld id="{C2FAB04C-EAD2-4A75-8CDA-975B736555AB}" type="slidenum">
              <a:rPr lang="hr-HR" altLang="sr-Latn-RS"/>
              <a:pPr/>
              <a:t>‹#›</a:t>
            </a:fld>
            <a:endParaRPr lang="hr-HR" altLang="sr-Latn-RS"/>
          </a:p>
        </p:txBody>
      </p:sp>
    </p:spTree>
    <p:extLst>
      <p:ext uri="{BB962C8B-B14F-4D97-AF65-F5344CB8AC3E}">
        <p14:creationId xmlns:p14="http://schemas.microsoft.com/office/powerpoint/2010/main" val="7694565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6" name="Right Triangle 14"/>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7" name="Freeform 15"/>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sz="1800">
              <a:latin typeface="+mn-lt"/>
            </a:endParaRPr>
          </a:p>
        </p:txBody>
      </p:sp>
      <p:sp>
        <p:nvSpPr>
          <p:cNvPr id="8" name="Freeform 16"/>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sz="1800">
              <a:latin typeface="+mn-lt"/>
            </a:endParaRPr>
          </a:p>
        </p:txBody>
      </p:sp>
      <p:sp>
        <p:nvSpPr>
          <p:cNvPr id="2" name="Title 1"/>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hr-HR"/>
          </a:p>
        </p:txBody>
      </p:sp>
      <p:sp>
        <p:nvSpPr>
          <p:cNvPr id="10" name="Footer Placeholder 5"/>
          <p:cNvSpPr>
            <a:spLocks noGrp="1"/>
          </p:cNvSpPr>
          <p:nvPr>
            <p:ph type="ftr" sz="quarter" idx="11"/>
          </p:nvPr>
        </p:nvSpPr>
        <p:spPr/>
        <p:txBody>
          <a:bodyPr/>
          <a:lstStyle>
            <a:lvl1pPr>
              <a:defRPr/>
            </a:lvl1pPr>
          </a:lstStyle>
          <a:p>
            <a:pPr>
              <a:defRPr/>
            </a:pPr>
            <a:endParaRPr lang="hr-HR"/>
          </a:p>
        </p:txBody>
      </p:sp>
      <p:sp>
        <p:nvSpPr>
          <p:cNvPr id="11" name="Slide Number Placeholder 6"/>
          <p:cNvSpPr>
            <a:spLocks noGrp="1"/>
          </p:cNvSpPr>
          <p:nvPr>
            <p:ph type="sldNum" sz="quarter" idx="12"/>
          </p:nvPr>
        </p:nvSpPr>
        <p:spPr>
          <a:xfrm>
            <a:off x="10769600" y="6356351"/>
            <a:ext cx="812800" cy="365125"/>
          </a:xfrm>
        </p:spPr>
        <p:txBody>
          <a:bodyPr/>
          <a:lstStyle>
            <a:lvl1pPr>
              <a:defRPr/>
            </a:lvl1pPr>
          </a:lstStyle>
          <a:p>
            <a:fld id="{954914F5-AF5F-487F-9BFA-6D31AC39CC8E}" type="slidenum">
              <a:rPr lang="hr-HR" altLang="sr-Latn-RS"/>
              <a:pPr/>
              <a:t>‹#›</a:t>
            </a:fld>
            <a:endParaRPr lang="hr-HR" altLang="sr-Latn-RS"/>
          </a:p>
        </p:txBody>
      </p:sp>
    </p:spTree>
    <p:extLst>
      <p:ext uri="{BB962C8B-B14F-4D97-AF65-F5344CB8AC3E}">
        <p14:creationId xmlns:p14="http://schemas.microsoft.com/office/powerpoint/2010/main" val="31640763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hr-HR"/>
          </a:p>
        </p:txBody>
      </p:sp>
      <p:sp>
        <p:nvSpPr>
          <p:cNvPr id="5" name="Footer Placeholder 21"/>
          <p:cNvSpPr>
            <a:spLocks noGrp="1"/>
          </p:cNvSpPr>
          <p:nvPr>
            <p:ph type="ftr" sz="quarter" idx="11"/>
          </p:nvPr>
        </p:nvSpPr>
        <p:spPr/>
        <p:txBody>
          <a:bodyPr/>
          <a:lstStyle>
            <a:lvl1pPr>
              <a:defRPr/>
            </a:lvl1pPr>
          </a:lstStyle>
          <a:p>
            <a:pPr>
              <a:defRPr/>
            </a:pPr>
            <a:endParaRPr lang="hr-HR"/>
          </a:p>
        </p:txBody>
      </p:sp>
      <p:sp>
        <p:nvSpPr>
          <p:cNvPr id="6" name="Slide Number Placeholder 17"/>
          <p:cNvSpPr>
            <a:spLocks noGrp="1"/>
          </p:cNvSpPr>
          <p:nvPr>
            <p:ph type="sldNum" sz="quarter" idx="12"/>
          </p:nvPr>
        </p:nvSpPr>
        <p:spPr/>
        <p:txBody>
          <a:bodyPr/>
          <a:lstStyle>
            <a:lvl1pPr>
              <a:defRPr/>
            </a:lvl1pPr>
          </a:lstStyle>
          <a:p>
            <a:fld id="{84863DD0-81C7-4800-8E3B-8C899A42EB40}" type="slidenum">
              <a:rPr lang="hr-HR" altLang="sr-Latn-RS"/>
              <a:pPr/>
              <a:t>‹#›</a:t>
            </a:fld>
            <a:endParaRPr lang="hr-HR" altLang="sr-Latn-RS"/>
          </a:p>
        </p:txBody>
      </p:sp>
    </p:spTree>
    <p:extLst>
      <p:ext uri="{BB962C8B-B14F-4D97-AF65-F5344CB8AC3E}">
        <p14:creationId xmlns:p14="http://schemas.microsoft.com/office/powerpoint/2010/main" val="329635015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hr-HR"/>
          </a:p>
        </p:txBody>
      </p:sp>
      <p:sp>
        <p:nvSpPr>
          <p:cNvPr id="5" name="Footer Placeholder 21"/>
          <p:cNvSpPr>
            <a:spLocks noGrp="1"/>
          </p:cNvSpPr>
          <p:nvPr>
            <p:ph type="ftr" sz="quarter" idx="11"/>
          </p:nvPr>
        </p:nvSpPr>
        <p:spPr/>
        <p:txBody>
          <a:bodyPr/>
          <a:lstStyle>
            <a:lvl1pPr>
              <a:defRPr/>
            </a:lvl1pPr>
          </a:lstStyle>
          <a:p>
            <a:pPr>
              <a:defRPr/>
            </a:pPr>
            <a:endParaRPr lang="hr-HR"/>
          </a:p>
        </p:txBody>
      </p:sp>
      <p:sp>
        <p:nvSpPr>
          <p:cNvPr id="6" name="Slide Number Placeholder 17"/>
          <p:cNvSpPr>
            <a:spLocks noGrp="1"/>
          </p:cNvSpPr>
          <p:nvPr>
            <p:ph type="sldNum" sz="quarter" idx="12"/>
          </p:nvPr>
        </p:nvSpPr>
        <p:spPr/>
        <p:txBody>
          <a:bodyPr/>
          <a:lstStyle>
            <a:lvl1pPr>
              <a:defRPr/>
            </a:lvl1pPr>
          </a:lstStyle>
          <a:p>
            <a:fld id="{0E9D88B0-357F-4C0B-96EF-DF201EB439A2}" type="slidenum">
              <a:rPr lang="hr-HR" altLang="sr-Latn-RS"/>
              <a:pPr/>
              <a:t>‹#›</a:t>
            </a:fld>
            <a:endParaRPr lang="hr-HR" altLang="sr-Latn-RS"/>
          </a:p>
        </p:txBody>
      </p:sp>
    </p:spTree>
    <p:extLst>
      <p:ext uri="{BB962C8B-B14F-4D97-AF65-F5344CB8AC3E}">
        <p14:creationId xmlns:p14="http://schemas.microsoft.com/office/powerpoint/2010/main" val="32196591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ontent Placeholder 2"/>
          <p:cNvSpPr>
            <a:spLocks noGrp="1"/>
          </p:cNvSpPr>
          <p:nvPr>
            <p:ph sz="half" idx="1"/>
          </p:nvPr>
        </p:nvSpPr>
        <p:spPr>
          <a:xfrm>
            <a:off x="609600" y="1600200"/>
            <a:ext cx="10972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3938589"/>
            <a:ext cx="10972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245225"/>
            <a:ext cx="2844800" cy="476250"/>
          </a:xfrm>
        </p:spPr>
        <p:txBody>
          <a:bodyPr/>
          <a:lstStyle>
            <a:lvl1pPr>
              <a:defRPr/>
            </a:lvl1pPr>
          </a:lstStyle>
          <a:p>
            <a:pPr>
              <a:defRPr/>
            </a:pPr>
            <a:endParaRPr lang="hr-HR"/>
          </a:p>
        </p:txBody>
      </p:sp>
      <p:sp>
        <p:nvSpPr>
          <p:cNvPr id="6" name="Footer Placeholder 5"/>
          <p:cNvSpPr>
            <a:spLocks noGrp="1"/>
          </p:cNvSpPr>
          <p:nvPr>
            <p:ph type="ftr" sz="quarter" idx="11"/>
          </p:nvPr>
        </p:nvSpPr>
        <p:spPr>
          <a:xfrm>
            <a:off x="4165600" y="6245225"/>
            <a:ext cx="3860800" cy="476250"/>
          </a:xfrm>
        </p:spPr>
        <p:txBody>
          <a:bodyPr/>
          <a:lstStyle>
            <a:lvl1pPr>
              <a:defRPr/>
            </a:lvl1pPr>
          </a:lstStyle>
          <a:p>
            <a:pPr>
              <a:defRPr/>
            </a:pPr>
            <a:endParaRPr lang="hr-HR"/>
          </a:p>
        </p:txBody>
      </p:sp>
      <p:sp>
        <p:nvSpPr>
          <p:cNvPr id="7" name="Slide Number Placeholder 6"/>
          <p:cNvSpPr>
            <a:spLocks noGrp="1"/>
          </p:cNvSpPr>
          <p:nvPr>
            <p:ph type="sldNum" sz="quarter" idx="12"/>
          </p:nvPr>
        </p:nvSpPr>
        <p:spPr>
          <a:xfrm>
            <a:off x="8737600" y="6245225"/>
            <a:ext cx="2844800" cy="476250"/>
          </a:xfrm>
        </p:spPr>
        <p:txBody>
          <a:bodyPr/>
          <a:lstStyle>
            <a:lvl1pPr>
              <a:defRPr/>
            </a:lvl1pPr>
          </a:lstStyle>
          <a:p>
            <a:fld id="{079AFDC0-8701-424D-8152-743EF8606252}" type="slidenum">
              <a:rPr lang="hr-HR" altLang="sr-Latn-RS"/>
              <a:pPr/>
              <a:t>‹#›</a:t>
            </a:fld>
            <a:endParaRPr lang="hr-HR" altLang="sr-Latn-RS"/>
          </a:p>
        </p:txBody>
      </p:sp>
    </p:spTree>
    <p:extLst>
      <p:ext uri="{BB962C8B-B14F-4D97-AF65-F5344CB8AC3E}">
        <p14:creationId xmlns:p14="http://schemas.microsoft.com/office/powerpoint/2010/main" val="5733923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609600" y="6245225"/>
            <a:ext cx="2844800" cy="476250"/>
          </a:xfrm>
        </p:spPr>
        <p:txBody>
          <a:bodyPr/>
          <a:lstStyle>
            <a:lvl1pPr>
              <a:defRPr/>
            </a:lvl1pPr>
          </a:lstStyle>
          <a:p>
            <a:pPr>
              <a:defRPr/>
            </a:pPr>
            <a:endParaRPr lang="hr-HR"/>
          </a:p>
        </p:txBody>
      </p:sp>
      <p:sp>
        <p:nvSpPr>
          <p:cNvPr id="7" name="Footer Placeholder 6"/>
          <p:cNvSpPr>
            <a:spLocks noGrp="1"/>
          </p:cNvSpPr>
          <p:nvPr>
            <p:ph type="ftr" sz="quarter" idx="11"/>
          </p:nvPr>
        </p:nvSpPr>
        <p:spPr>
          <a:xfrm>
            <a:off x="4165600" y="6245225"/>
            <a:ext cx="3860800" cy="476250"/>
          </a:xfrm>
        </p:spPr>
        <p:txBody>
          <a:bodyPr/>
          <a:lstStyle>
            <a:lvl1pPr>
              <a:defRPr/>
            </a:lvl1pPr>
          </a:lstStyle>
          <a:p>
            <a:pPr>
              <a:defRPr/>
            </a:pPr>
            <a:endParaRPr lang="hr-HR"/>
          </a:p>
        </p:txBody>
      </p:sp>
      <p:sp>
        <p:nvSpPr>
          <p:cNvPr id="8" name="Slide Number Placeholder 7"/>
          <p:cNvSpPr>
            <a:spLocks noGrp="1"/>
          </p:cNvSpPr>
          <p:nvPr>
            <p:ph type="sldNum" sz="quarter" idx="12"/>
          </p:nvPr>
        </p:nvSpPr>
        <p:spPr>
          <a:xfrm>
            <a:off x="8737600" y="6245225"/>
            <a:ext cx="2844800" cy="476250"/>
          </a:xfrm>
        </p:spPr>
        <p:txBody>
          <a:bodyPr/>
          <a:lstStyle>
            <a:lvl1pPr>
              <a:defRPr/>
            </a:lvl1pPr>
          </a:lstStyle>
          <a:p>
            <a:fld id="{A8CCAEB8-6836-4CB3-B33B-7786481A5290}" type="slidenum">
              <a:rPr lang="hr-HR" altLang="sr-Latn-RS"/>
              <a:pPr/>
              <a:t>‹#›</a:t>
            </a:fld>
            <a:endParaRPr lang="hr-HR" altLang="sr-Latn-RS"/>
          </a:p>
        </p:txBody>
      </p:sp>
    </p:spTree>
    <p:extLst>
      <p:ext uri="{BB962C8B-B14F-4D97-AF65-F5344CB8AC3E}">
        <p14:creationId xmlns:p14="http://schemas.microsoft.com/office/powerpoint/2010/main" val="3007070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hr-HR"/>
              <a:t>Uredite stil naslova matrice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B61BEF0D-F0BB-DE4B-95CE-6DB70DBA9567}" type="datetimeFigureOut">
              <a:rPr lang="en-US" dirty="0"/>
              <a:pPr/>
              <a:t>11/28/2018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SmartArt Placeholder 2"/>
          <p:cNvSpPr>
            <a:spLocks noGrp="1"/>
          </p:cNvSpPr>
          <p:nvPr>
            <p:ph type="dgm" idx="1"/>
          </p:nvPr>
        </p:nvSpPr>
        <p:spPr>
          <a:xfrm>
            <a:off x="609600" y="1600201"/>
            <a:ext cx="10972800" cy="4525963"/>
          </a:xfrm>
        </p:spPr>
        <p:txBody>
          <a:bodyPr>
            <a:normAutofit/>
          </a:bodyPr>
          <a:lstStyle/>
          <a:p>
            <a:pPr lvl="0"/>
            <a:endParaRPr lang="en-US" noProof="0"/>
          </a:p>
        </p:txBody>
      </p:sp>
      <p:sp>
        <p:nvSpPr>
          <p:cNvPr id="4" name="Date Placeholder 3"/>
          <p:cNvSpPr>
            <a:spLocks noGrp="1"/>
          </p:cNvSpPr>
          <p:nvPr>
            <p:ph type="dt" sz="half" idx="10"/>
          </p:nvPr>
        </p:nvSpPr>
        <p:spPr>
          <a:xfrm>
            <a:off x="609600" y="6245225"/>
            <a:ext cx="2844800" cy="476250"/>
          </a:xfrm>
        </p:spPr>
        <p:txBody>
          <a:bodyPr/>
          <a:lstStyle>
            <a:lvl1pPr>
              <a:defRPr/>
            </a:lvl1pPr>
          </a:lstStyle>
          <a:p>
            <a:pPr>
              <a:defRPr/>
            </a:pPr>
            <a:endParaRPr lang="hr-HR"/>
          </a:p>
        </p:txBody>
      </p:sp>
      <p:sp>
        <p:nvSpPr>
          <p:cNvPr id="5" name="Footer Placeholder 4"/>
          <p:cNvSpPr>
            <a:spLocks noGrp="1"/>
          </p:cNvSpPr>
          <p:nvPr>
            <p:ph type="ftr" sz="quarter" idx="11"/>
          </p:nvPr>
        </p:nvSpPr>
        <p:spPr>
          <a:xfrm>
            <a:off x="4165600" y="6245225"/>
            <a:ext cx="3860800" cy="476250"/>
          </a:xfrm>
        </p:spPr>
        <p:txBody>
          <a:bodyPr/>
          <a:lstStyle>
            <a:lvl1pPr>
              <a:defRPr/>
            </a:lvl1pPr>
          </a:lstStyle>
          <a:p>
            <a:pPr>
              <a:defRPr/>
            </a:pPr>
            <a:endParaRPr lang="hr-HR"/>
          </a:p>
        </p:txBody>
      </p:sp>
      <p:sp>
        <p:nvSpPr>
          <p:cNvPr id="6" name="Slide Number Placeholder 5"/>
          <p:cNvSpPr>
            <a:spLocks noGrp="1"/>
          </p:cNvSpPr>
          <p:nvPr>
            <p:ph type="sldNum" sz="quarter" idx="12"/>
          </p:nvPr>
        </p:nvSpPr>
        <p:spPr>
          <a:xfrm>
            <a:off x="8737600" y="6245225"/>
            <a:ext cx="2844800" cy="476250"/>
          </a:xfrm>
        </p:spPr>
        <p:txBody>
          <a:bodyPr/>
          <a:lstStyle>
            <a:lvl1pPr>
              <a:defRPr/>
            </a:lvl1pPr>
          </a:lstStyle>
          <a:p>
            <a:fld id="{684F32D0-953D-47B3-B00F-F7FD11E13911}" type="slidenum">
              <a:rPr lang="hr-HR" altLang="sr-Latn-RS"/>
              <a:pPr/>
              <a:t>‹#›</a:t>
            </a:fld>
            <a:endParaRPr lang="hr-HR" altLang="sr-Latn-RS"/>
          </a:p>
        </p:txBody>
      </p:sp>
    </p:spTree>
    <p:extLst>
      <p:ext uri="{BB962C8B-B14F-4D97-AF65-F5344CB8AC3E}">
        <p14:creationId xmlns:p14="http://schemas.microsoft.com/office/powerpoint/2010/main" val="926944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r-HR"/>
              <a:t>Uredite stil naslova matrice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r-HR"/>
              <a:t>Uredite stil naslova matrice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Uredite stil naslova matrice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hr-HR"/>
              <a:t>Uredite stil naslova matrice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Date Placeholder 4"/>
          <p:cNvSpPr>
            <a:spLocks noGrp="1"/>
          </p:cNvSpPr>
          <p:nvPr>
            <p:ph type="dt" sz="half" idx="10"/>
          </p:nvPr>
        </p:nvSpPr>
        <p:spPr/>
        <p:txBody>
          <a:bodyPr/>
          <a:lstStyle/>
          <a:p>
            <a:fld id="{B61BEF0D-F0BB-DE4B-95CE-6DB70DBA9567}" type="datetimeFigureOut">
              <a:rPr lang="en-US" dirty="0"/>
              <a:pPr/>
              <a:t>11/28/2018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hr-HR"/>
              <a:t>Uredite stil naslova matrice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dirty="0"/>
              <a:t>Kliknite ikonu da biste dodali sliku</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Date Placeholder 4"/>
          <p:cNvSpPr>
            <a:spLocks noGrp="1"/>
          </p:cNvSpPr>
          <p:nvPr>
            <p:ph type="dt" sz="half" idx="10"/>
          </p:nvPr>
        </p:nvSpPr>
        <p:spPr/>
        <p:txBody>
          <a:bodyPr/>
          <a:lstStyle/>
          <a:p>
            <a:fld id="{B61BEF0D-F0BB-DE4B-95CE-6DB70DBA9567}" type="datetimeFigureOut">
              <a:rPr lang="en-US" dirty="0"/>
              <a:pPr/>
              <a:t>11/28/2018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6" Type="http://schemas.openxmlformats.org/officeDocument/2006/relationships/image" Target="../media/image2.jpeg"/><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theme" Target="../theme/theme2.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hr-HR"/>
              <a:t>Uredite stil naslova matrice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11/28/2018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sz="1800">
              <a:latin typeface="+mn-lt"/>
            </a:endParaRPr>
          </a:p>
        </p:txBody>
      </p:sp>
      <p:sp>
        <p:nvSpPr>
          <p:cNvPr id="8" name="Freeform 7"/>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sz="1800">
              <a:latin typeface="+mn-lt"/>
            </a:endParaRPr>
          </a:p>
        </p:txBody>
      </p:sp>
      <p:sp>
        <p:nvSpPr>
          <p:cNvPr id="4100" name="Title Placeholder 8"/>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sr-Latn-RS"/>
              <a:t>Click to edit Master title style</a:t>
            </a:r>
          </a:p>
        </p:txBody>
      </p:sp>
      <p:sp>
        <p:nvSpPr>
          <p:cNvPr id="4101" name="Text Placeholder 29"/>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defRPr>
            </a:lvl1pPr>
          </a:lstStyle>
          <a:p>
            <a:pPr>
              <a:defRPr/>
            </a:pPr>
            <a:endParaRPr lang="hr-HR"/>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defRPr>
            </a:lvl1pPr>
          </a:lstStyle>
          <a:p>
            <a:pPr>
              <a:defRPr/>
            </a:pPr>
            <a:endParaRPr lang="hr-H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defRPr>
            </a:lvl1pPr>
          </a:lstStyle>
          <a:p>
            <a:fld id="{5A2AE805-6AAC-4357-8E69-C5ABAF989F6D}" type="slidenum">
              <a:rPr lang="hr-HR" altLang="sr-Latn-RS"/>
              <a:pPr/>
              <a:t>‹#›</a:t>
            </a:fld>
            <a:endParaRPr lang="hr-HR" altLang="sr-Latn-RS"/>
          </a:p>
        </p:txBody>
      </p:sp>
      <p:grpSp>
        <p:nvGrpSpPr>
          <p:cNvPr id="4105" name="Group 1"/>
          <p:cNvGrpSpPr>
            <a:grpSpLocks/>
          </p:cNvGrpSpPr>
          <p:nvPr/>
        </p:nvGrpSpPr>
        <p:grpSpPr bwMode="auto">
          <a:xfrm>
            <a:off x="-25399" y="203200"/>
            <a:ext cx="12240684"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hangingPunct="1">
                <a:defRPr/>
              </a:pPr>
              <a:endParaRPr lang="en-US" sz="1800">
                <a:latin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hangingPunct="1">
                <a:defRPr/>
              </a:pPr>
              <a:endParaRPr lang="en-US" sz="1800">
                <a:latin typeface="Arial" charset="0"/>
              </a:endParaRPr>
            </a:p>
          </p:txBody>
        </p:sp>
      </p:grpSp>
    </p:spTree>
    <p:extLst>
      <p:ext uri="{BB962C8B-B14F-4D97-AF65-F5344CB8AC3E}">
        <p14:creationId xmlns:p14="http://schemas.microsoft.com/office/powerpoint/2010/main" val="3293946913"/>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Layout" Target="../slideLayouts/slideLayout18.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jpeg"/><Relationship Id="rId9" Type="http://schemas.openxmlformats.org/officeDocument/2006/relationships/image" Target="../media/image1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normAutofit/>
          </a:bodyPr>
          <a:lstStyle/>
          <a:p>
            <a:r>
              <a:rPr lang="hr-HR" sz="3600" i="1" dirty="0" err="1">
                <a:solidFill>
                  <a:prstClr val="black">
                    <a:lumMod val="85000"/>
                    <a:lumOff val="15000"/>
                  </a:prstClr>
                </a:solidFill>
              </a:rPr>
              <a:t>Emptio</a:t>
            </a:r>
            <a:r>
              <a:rPr lang="hr-HR" sz="3600" i="1" dirty="0">
                <a:solidFill>
                  <a:prstClr val="black">
                    <a:lumMod val="85000"/>
                    <a:lumOff val="15000"/>
                  </a:prstClr>
                </a:solidFill>
              </a:rPr>
              <a:t> </a:t>
            </a:r>
            <a:r>
              <a:rPr lang="hr-HR" sz="3600" i="1" dirty="0" err="1">
                <a:solidFill>
                  <a:prstClr val="black">
                    <a:lumMod val="85000"/>
                    <a:lumOff val="15000"/>
                  </a:prstClr>
                </a:solidFill>
              </a:rPr>
              <a:t>venditio</a:t>
            </a:r>
            <a:r>
              <a:rPr lang="hr-HR" sz="3600" i="1" dirty="0">
                <a:solidFill>
                  <a:prstClr val="black">
                    <a:lumMod val="85000"/>
                    <a:lumOff val="15000"/>
                  </a:prstClr>
                </a:solidFill>
              </a:rPr>
              <a:t> </a:t>
            </a:r>
            <a:r>
              <a:rPr lang="hr-HR" sz="3600" dirty="0">
                <a:solidFill>
                  <a:prstClr val="black">
                    <a:lumMod val="85000"/>
                    <a:lumOff val="15000"/>
                  </a:prstClr>
                </a:solidFill>
              </a:rPr>
              <a:t>– </a:t>
            </a:r>
            <a:r>
              <a:rPr lang="hr-HR" sz="3600" dirty="0" err="1">
                <a:solidFill>
                  <a:prstClr val="black">
                    <a:lumMod val="85000"/>
                    <a:lumOff val="15000"/>
                  </a:prstClr>
                </a:solidFill>
              </a:rPr>
              <a:t>Contract</a:t>
            </a:r>
            <a:r>
              <a:rPr lang="hr-HR" sz="3600" dirty="0">
                <a:solidFill>
                  <a:prstClr val="black">
                    <a:lumMod val="85000"/>
                    <a:lumOff val="15000"/>
                  </a:prstClr>
                </a:solidFill>
              </a:rPr>
              <a:t> </a:t>
            </a:r>
            <a:r>
              <a:rPr lang="hr-HR" sz="3600" dirty="0" err="1">
                <a:solidFill>
                  <a:prstClr val="black">
                    <a:lumMod val="85000"/>
                    <a:lumOff val="15000"/>
                  </a:prstClr>
                </a:solidFill>
              </a:rPr>
              <a:t>of</a:t>
            </a:r>
            <a:r>
              <a:rPr lang="hr-HR" sz="3600" dirty="0">
                <a:solidFill>
                  <a:prstClr val="black">
                    <a:lumMod val="85000"/>
                    <a:lumOff val="15000"/>
                  </a:prstClr>
                </a:solidFill>
              </a:rPr>
              <a:t> Sale </a:t>
            </a:r>
            <a:r>
              <a:rPr lang="hr-HR" sz="4900" dirty="0">
                <a:solidFill>
                  <a:prstClr val="black">
                    <a:lumMod val="85000"/>
                    <a:lumOff val="15000"/>
                  </a:prstClr>
                </a:solidFill>
              </a:rPr>
              <a:t/>
            </a:r>
            <a:br>
              <a:rPr lang="hr-HR" sz="4900" dirty="0">
                <a:solidFill>
                  <a:prstClr val="black">
                    <a:lumMod val="85000"/>
                    <a:lumOff val="15000"/>
                  </a:prstClr>
                </a:solidFill>
              </a:rPr>
            </a:br>
            <a:r>
              <a:rPr lang="hr-HR" sz="3200" dirty="0">
                <a:solidFill>
                  <a:prstClr val="black">
                    <a:lumMod val="85000"/>
                    <a:lumOff val="15000"/>
                  </a:prstClr>
                </a:solidFill>
              </a:rPr>
              <a:t>III. Transfer </a:t>
            </a:r>
            <a:r>
              <a:rPr lang="hr-HR" sz="3200" dirty="0" err="1">
                <a:solidFill>
                  <a:prstClr val="black">
                    <a:lumMod val="85000"/>
                    <a:lumOff val="15000"/>
                  </a:prstClr>
                </a:solidFill>
              </a:rPr>
              <a:t>of</a:t>
            </a:r>
            <a:r>
              <a:rPr lang="hr-HR" sz="3200" dirty="0">
                <a:solidFill>
                  <a:prstClr val="black">
                    <a:lumMod val="85000"/>
                    <a:lumOff val="15000"/>
                  </a:prstClr>
                </a:solidFill>
              </a:rPr>
              <a:t> </a:t>
            </a:r>
            <a:r>
              <a:rPr lang="hr-HR" sz="3200" dirty="0" err="1">
                <a:solidFill>
                  <a:prstClr val="black">
                    <a:lumMod val="85000"/>
                    <a:lumOff val="15000"/>
                  </a:prstClr>
                </a:solidFill>
              </a:rPr>
              <a:t>ownership</a:t>
            </a:r>
            <a:r>
              <a:rPr lang="hr-HR" sz="3200" dirty="0">
                <a:solidFill>
                  <a:prstClr val="black">
                    <a:lumMod val="85000"/>
                    <a:lumOff val="15000"/>
                  </a:prstClr>
                </a:solidFill>
              </a:rPr>
              <a:t> </a:t>
            </a:r>
            <a:r>
              <a:rPr lang="hr-HR" sz="3200" dirty="0" err="1">
                <a:solidFill>
                  <a:prstClr val="black">
                    <a:lumMod val="85000"/>
                    <a:lumOff val="15000"/>
                  </a:prstClr>
                </a:solidFill>
              </a:rPr>
              <a:t>and</a:t>
            </a:r>
            <a:r>
              <a:rPr lang="hr-HR" sz="3200" dirty="0">
                <a:solidFill>
                  <a:prstClr val="black">
                    <a:lumMod val="85000"/>
                    <a:lumOff val="15000"/>
                  </a:prstClr>
                </a:solidFill>
              </a:rPr>
              <a:t> </a:t>
            </a:r>
            <a:r>
              <a:rPr lang="hr-HR" sz="3200" dirty="0" err="1">
                <a:solidFill>
                  <a:prstClr val="black">
                    <a:lumMod val="85000"/>
                    <a:lumOff val="15000"/>
                  </a:prstClr>
                </a:solidFill>
              </a:rPr>
              <a:t>the</a:t>
            </a:r>
            <a:r>
              <a:rPr lang="hr-HR" sz="3200" dirty="0">
                <a:solidFill>
                  <a:prstClr val="black">
                    <a:lumMod val="85000"/>
                    <a:lumOff val="15000"/>
                  </a:prstClr>
                </a:solidFill>
              </a:rPr>
              <a:t> problem </a:t>
            </a:r>
            <a:r>
              <a:rPr lang="hr-HR" sz="3200" dirty="0" err="1">
                <a:solidFill>
                  <a:prstClr val="black">
                    <a:lumMod val="85000"/>
                    <a:lumOff val="15000"/>
                  </a:prstClr>
                </a:solidFill>
              </a:rPr>
              <a:t>of</a:t>
            </a:r>
            <a:r>
              <a:rPr lang="hr-HR" sz="3200" dirty="0">
                <a:solidFill>
                  <a:prstClr val="black">
                    <a:lumMod val="85000"/>
                    <a:lumOff val="15000"/>
                  </a:prstClr>
                </a:solidFill>
              </a:rPr>
              <a:t> </a:t>
            </a:r>
            <a:r>
              <a:rPr lang="hr-HR" sz="3200" dirty="0" err="1">
                <a:solidFill>
                  <a:prstClr val="black">
                    <a:lumMod val="85000"/>
                    <a:lumOff val="15000"/>
                  </a:prstClr>
                </a:solidFill>
              </a:rPr>
              <a:t>risk</a:t>
            </a:r>
            <a:r>
              <a:rPr lang="hr-HR" sz="3200" dirty="0">
                <a:solidFill>
                  <a:prstClr val="black">
                    <a:lumMod val="85000"/>
                    <a:lumOff val="15000"/>
                  </a:prstClr>
                </a:solidFill>
              </a:rPr>
              <a:t> (</a:t>
            </a:r>
            <a:r>
              <a:rPr lang="hr-HR" sz="3200" i="1" dirty="0" err="1">
                <a:solidFill>
                  <a:prstClr val="black">
                    <a:lumMod val="85000"/>
                    <a:lumOff val="15000"/>
                  </a:prstClr>
                </a:solidFill>
              </a:rPr>
              <a:t>periculum</a:t>
            </a:r>
            <a:r>
              <a:rPr lang="hr-HR" sz="3200" dirty="0">
                <a:solidFill>
                  <a:prstClr val="black">
                    <a:lumMod val="85000"/>
                    <a:lumOff val="15000"/>
                  </a:prstClr>
                </a:solidFill>
              </a:rPr>
              <a:t>)</a:t>
            </a:r>
            <a:endParaRPr lang="hr-HR" dirty="0"/>
          </a:p>
        </p:txBody>
      </p:sp>
      <p:sp>
        <p:nvSpPr>
          <p:cNvPr id="3" name="Podnaslov 2"/>
          <p:cNvSpPr>
            <a:spLocks noGrp="1"/>
          </p:cNvSpPr>
          <p:nvPr>
            <p:ph type="subTitle" idx="1"/>
          </p:nvPr>
        </p:nvSpPr>
        <p:spPr/>
        <p:txBody>
          <a:bodyPr/>
          <a:lstStyle/>
          <a:p>
            <a:pPr lvl="0">
              <a:buClr>
                <a:srgbClr val="A53010"/>
              </a:buClr>
            </a:pPr>
            <a:r>
              <a:rPr lang="hr-HR" dirty="0">
                <a:solidFill>
                  <a:prstClr val="black">
                    <a:lumMod val="65000"/>
                    <a:lumOff val="35000"/>
                  </a:prstClr>
                </a:solidFill>
              </a:rPr>
              <a:t>ROMAN PRIVATE LAW, 2016/2017</a:t>
            </a:r>
          </a:p>
          <a:p>
            <a:pPr lvl="0">
              <a:buClr>
                <a:srgbClr val="A53010"/>
              </a:buClr>
            </a:pPr>
            <a:r>
              <a:rPr lang="hr-HR" dirty="0">
                <a:solidFill>
                  <a:prstClr val="black">
                    <a:lumMod val="65000"/>
                    <a:lumOff val="35000"/>
                  </a:prstClr>
                </a:solidFill>
              </a:rPr>
              <a:t>LECTURE DOC. KARLOVIĆ</a:t>
            </a:r>
          </a:p>
          <a:p>
            <a:endParaRPr lang="hr-HR" dirty="0"/>
          </a:p>
        </p:txBody>
      </p:sp>
    </p:spTree>
    <p:extLst>
      <p:ext uri="{BB962C8B-B14F-4D97-AF65-F5344CB8AC3E}">
        <p14:creationId xmlns:p14="http://schemas.microsoft.com/office/powerpoint/2010/main" val="1206553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err="1"/>
              <a:t>Questions</a:t>
            </a:r>
            <a:r>
              <a:rPr lang="hr-HR" dirty="0"/>
              <a:t> (</a:t>
            </a:r>
            <a:r>
              <a:rPr lang="hr-HR" dirty="0" err="1"/>
              <a:t>repetitorium</a:t>
            </a:r>
            <a:r>
              <a:rPr lang="hr-HR" dirty="0"/>
              <a:t>): </a:t>
            </a:r>
          </a:p>
        </p:txBody>
      </p:sp>
      <p:sp>
        <p:nvSpPr>
          <p:cNvPr id="3" name="Rezervirano mjesto sadržaja 2"/>
          <p:cNvSpPr>
            <a:spLocks noGrp="1"/>
          </p:cNvSpPr>
          <p:nvPr>
            <p:ph idx="1"/>
          </p:nvPr>
        </p:nvSpPr>
        <p:spPr/>
        <p:txBody>
          <a:bodyPr/>
          <a:lstStyle/>
          <a:p>
            <a:r>
              <a:rPr lang="hr-HR" dirty="0"/>
              <a:t>1. </a:t>
            </a:r>
            <a:r>
              <a:rPr lang="hr-HR" dirty="0" err="1"/>
              <a:t>What</a:t>
            </a:r>
            <a:r>
              <a:rPr lang="hr-HR" dirty="0"/>
              <a:t> are </a:t>
            </a:r>
            <a:r>
              <a:rPr lang="hr-HR" i="1" dirty="0" err="1"/>
              <a:t>essentialia</a:t>
            </a:r>
            <a:r>
              <a:rPr lang="hr-HR" i="1" dirty="0"/>
              <a:t> </a:t>
            </a:r>
            <a:r>
              <a:rPr lang="hr-HR" i="1" dirty="0" err="1"/>
              <a:t>negotii</a:t>
            </a:r>
            <a:r>
              <a:rPr lang="hr-HR" i="1" dirty="0"/>
              <a:t> </a:t>
            </a:r>
            <a:r>
              <a:rPr lang="hr-HR" dirty="0" err="1"/>
              <a:t>of</a:t>
            </a:r>
            <a:r>
              <a:rPr lang="hr-HR" dirty="0"/>
              <a:t> sale?</a:t>
            </a:r>
          </a:p>
          <a:p>
            <a:endParaRPr lang="hr-HR" dirty="0"/>
          </a:p>
          <a:p>
            <a:r>
              <a:rPr lang="hr-HR" dirty="0"/>
              <a:t>2. </a:t>
            </a:r>
            <a:r>
              <a:rPr lang="hr-HR" dirty="0" err="1"/>
              <a:t>Is</a:t>
            </a:r>
            <a:r>
              <a:rPr lang="hr-HR" dirty="0"/>
              <a:t> </a:t>
            </a:r>
            <a:r>
              <a:rPr lang="hr-HR" dirty="0" err="1"/>
              <a:t>there</a:t>
            </a:r>
            <a:r>
              <a:rPr lang="hr-HR" dirty="0"/>
              <a:t> a </a:t>
            </a:r>
            <a:r>
              <a:rPr lang="hr-HR" dirty="0" err="1"/>
              <a:t>difference</a:t>
            </a:r>
            <a:r>
              <a:rPr lang="hr-HR" dirty="0"/>
              <a:t> </a:t>
            </a:r>
            <a:r>
              <a:rPr lang="hr-HR" dirty="0" err="1"/>
              <a:t>between</a:t>
            </a:r>
            <a:r>
              <a:rPr lang="hr-HR" dirty="0"/>
              <a:t> sale </a:t>
            </a:r>
            <a:r>
              <a:rPr lang="hr-HR" dirty="0" err="1"/>
              <a:t>and</a:t>
            </a:r>
            <a:r>
              <a:rPr lang="hr-HR" dirty="0"/>
              <a:t> </a:t>
            </a:r>
            <a:r>
              <a:rPr lang="hr-HR" dirty="0" err="1"/>
              <a:t>exchange</a:t>
            </a:r>
            <a:r>
              <a:rPr lang="hr-HR" dirty="0"/>
              <a:t>?</a:t>
            </a:r>
          </a:p>
          <a:p>
            <a:r>
              <a:rPr lang="hr-HR" dirty="0" err="1"/>
              <a:t>Which</a:t>
            </a:r>
            <a:r>
              <a:rPr lang="hr-HR" dirty="0"/>
              <a:t> </a:t>
            </a:r>
            <a:r>
              <a:rPr lang="hr-HR" dirty="0" err="1"/>
              <a:t>school</a:t>
            </a:r>
            <a:r>
              <a:rPr lang="hr-HR" dirty="0"/>
              <a:t> </a:t>
            </a:r>
            <a:r>
              <a:rPr lang="hr-HR" dirty="0" err="1"/>
              <a:t>prevailed</a:t>
            </a:r>
            <a:r>
              <a:rPr lang="hr-HR" dirty="0"/>
              <a:t> </a:t>
            </a:r>
            <a:r>
              <a:rPr lang="hr-HR" dirty="0" err="1"/>
              <a:t>regarding</a:t>
            </a:r>
            <a:r>
              <a:rPr lang="hr-HR" dirty="0"/>
              <a:t> </a:t>
            </a:r>
            <a:r>
              <a:rPr lang="hr-HR" dirty="0" err="1"/>
              <a:t>this</a:t>
            </a:r>
            <a:r>
              <a:rPr lang="hr-HR" dirty="0"/>
              <a:t> </a:t>
            </a:r>
            <a:r>
              <a:rPr lang="hr-HR" dirty="0" err="1"/>
              <a:t>issue</a:t>
            </a:r>
            <a:r>
              <a:rPr lang="hr-HR" dirty="0"/>
              <a:t>. </a:t>
            </a:r>
          </a:p>
          <a:p>
            <a:r>
              <a:rPr lang="hr-HR" dirty="0" err="1"/>
              <a:t>Substantiate</a:t>
            </a:r>
            <a:r>
              <a:rPr lang="hr-HR" dirty="0"/>
              <a:t> </a:t>
            </a:r>
            <a:r>
              <a:rPr lang="hr-HR" dirty="0" err="1"/>
              <a:t>by</a:t>
            </a:r>
            <a:r>
              <a:rPr lang="hr-HR" dirty="0"/>
              <a:t> </a:t>
            </a:r>
            <a:r>
              <a:rPr lang="hr-HR" dirty="0" err="1"/>
              <a:t>texts</a:t>
            </a:r>
            <a:r>
              <a:rPr lang="hr-HR" dirty="0"/>
              <a:t> </a:t>
            </a:r>
            <a:r>
              <a:rPr lang="hr-HR" dirty="0" err="1"/>
              <a:t>from</a:t>
            </a:r>
            <a:r>
              <a:rPr lang="hr-HR" dirty="0"/>
              <a:t> </a:t>
            </a:r>
            <a:r>
              <a:rPr lang="hr-HR" dirty="0" err="1"/>
              <a:t>the</a:t>
            </a:r>
            <a:r>
              <a:rPr lang="hr-HR" dirty="0"/>
              <a:t> </a:t>
            </a:r>
            <a:r>
              <a:rPr lang="hr-HR" dirty="0" err="1"/>
              <a:t>Digest</a:t>
            </a:r>
            <a:r>
              <a:rPr lang="hr-HR" dirty="0"/>
              <a:t>. </a:t>
            </a:r>
          </a:p>
          <a:p>
            <a:endParaRPr lang="hr-HR" dirty="0"/>
          </a:p>
          <a:p>
            <a:r>
              <a:rPr lang="hr-HR" dirty="0"/>
              <a:t>3. </a:t>
            </a:r>
            <a:r>
              <a:rPr lang="hr-HR" dirty="0" err="1"/>
              <a:t>Is</a:t>
            </a:r>
            <a:r>
              <a:rPr lang="hr-HR" dirty="0"/>
              <a:t> </a:t>
            </a:r>
            <a:r>
              <a:rPr lang="hr-HR" dirty="0" err="1"/>
              <a:t>there</a:t>
            </a:r>
            <a:r>
              <a:rPr lang="hr-HR" dirty="0"/>
              <a:t> a </a:t>
            </a:r>
            <a:r>
              <a:rPr lang="hr-HR" dirty="0" err="1"/>
              <a:t>specific</a:t>
            </a:r>
            <a:r>
              <a:rPr lang="hr-HR" dirty="0"/>
              <a:t> </a:t>
            </a:r>
            <a:r>
              <a:rPr lang="hr-HR" dirty="0" err="1"/>
              <a:t>form</a:t>
            </a:r>
            <a:r>
              <a:rPr lang="hr-HR" dirty="0"/>
              <a:t> </a:t>
            </a:r>
            <a:r>
              <a:rPr lang="hr-HR" dirty="0" err="1"/>
              <a:t>required</a:t>
            </a:r>
            <a:r>
              <a:rPr lang="hr-HR" dirty="0"/>
              <a:t> for sale to </a:t>
            </a:r>
            <a:r>
              <a:rPr lang="hr-HR" dirty="0" err="1"/>
              <a:t>be</a:t>
            </a:r>
            <a:r>
              <a:rPr lang="hr-HR" dirty="0"/>
              <a:t> </a:t>
            </a:r>
            <a:r>
              <a:rPr lang="hr-HR" dirty="0" err="1"/>
              <a:t>legally</a:t>
            </a:r>
            <a:r>
              <a:rPr lang="hr-HR" dirty="0"/>
              <a:t> </a:t>
            </a:r>
            <a:r>
              <a:rPr lang="hr-HR" dirty="0" err="1"/>
              <a:t>enforceable</a:t>
            </a:r>
            <a:r>
              <a:rPr lang="hr-HR" dirty="0"/>
              <a:t>?</a:t>
            </a:r>
          </a:p>
          <a:p>
            <a:endParaRPr lang="hr-HR" dirty="0"/>
          </a:p>
          <a:p>
            <a:r>
              <a:rPr lang="hr-HR" dirty="0"/>
              <a:t>4. </a:t>
            </a:r>
            <a:r>
              <a:rPr lang="hr-HR" dirty="0" err="1"/>
              <a:t>Can</a:t>
            </a:r>
            <a:r>
              <a:rPr lang="hr-HR" dirty="0"/>
              <a:t> </a:t>
            </a:r>
            <a:r>
              <a:rPr lang="hr-HR" dirty="0" err="1"/>
              <a:t>the</a:t>
            </a:r>
            <a:r>
              <a:rPr lang="hr-HR" dirty="0"/>
              <a:t> </a:t>
            </a:r>
            <a:r>
              <a:rPr lang="hr-HR" dirty="0" err="1"/>
              <a:t>contract</a:t>
            </a:r>
            <a:r>
              <a:rPr lang="hr-HR" dirty="0"/>
              <a:t> </a:t>
            </a:r>
            <a:r>
              <a:rPr lang="hr-HR" dirty="0" err="1"/>
              <a:t>of</a:t>
            </a:r>
            <a:r>
              <a:rPr lang="hr-HR" dirty="0"/>
              <a:t> sale </a:t>
            </a:r>
            <a:r>
              <a:rPr lang="hr-HR" dirty="0" err="1"/>
              <a:t>be</a:t>
            </a:r>
            <a:r>
              <a:rPr lang="hr-HR" dirty="0"/>
              <a:t> </a:t>
            </a:r>
            <a:r>
              <a:rPr lang="hr-HR" dirty="0" err="1"/>
              <a:t>concluded</a:t>
            </a:r>
            <a:r>
              <a:rPr lang="hr-HR" dirty="0"/>
              <a:t> </a:t>
            </a:r>
            <a:r>
              <a:rPr lang="hr-HR" dirty="0" err="1"/>
              <a:t>between</a:t>
            </a:r>
            <a:r>
              <a:rPr lang="hr-HR" dirty="0"/>
              <a:t> </a:t>
            </a:r>
            <a:r>
              <a:rPr lang="hr-HR" dirty="0" err="1"/>
              <a:t>absent</a:t>
            </a:r>
            <a:r>
              <a:rPr lang="hr-HR" dirty="0"/>
              <a:t> </a:t>
            </a:r>
            <a:r>
              <a:rPr lang="hr-HR" dirty="0" err="1"/>
              <a:t>parties</a:t>
            </a:r>
            <a:r>
              <a:rPr lang="hr-HR" dirty="0"/>
              <a:t>?</a:t>
            </a:r>
          </a:p>
        </p:txBody>
      </p:sp>
    </p:spTree>
    <p:extLst>
      <p:ext uri="{BB962C8B-B14F-4D97-AF65-F5344CB8AC3E}">
        <p14:creationId xmlns:p14="http://schemas.microsoft.com/office/powerpoint/2010/main" val="130491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pPr algn="just"/>
            <a:r>
              <a:rPr lang="hr-HR" dirty="0"/>
              <a:t>5. </a:t>
            </a:r>
            <a:r>
              <a:rPr lang="hr-HR" dirty="0" err="1"/>
              <a:t>Which</a:t>
            </a:r>
            <a:r>
              <a:rPr lang="hr-HR" dirty="0"/>
              <a:t> </a:t>
            </a:r>
            <a:r>
              <a:rPr lang="hr-HR" dirty="0" err="1"/>
              <a:t>feature</a:t>
            </a:r>
            <a:r>
              <a:rPr lang="hr-HR" dirty="0"/>
              <a:t> </a:t>
            </a:r>
            <a:r>
              <a:rPr lang="hr-HR" dirty="0" err="1"/>
              <a:t>of</a:t>
            </a:r>
            <a:r>
              <a:rPr lang="hr-HR" dirty="0"/>
              <a:t> sale </a:t>
            </a:r>
            <a:r>
              <a:rPr lang="hr-HR" dirty="0" err="1"/>
              <a:t>is</a:t>
            </a:r>
            <a:r>
              <a:rPr lang="hr-HR" dirty="0"/>
              <a:t> </a:t>
            </a:r>
            <a:r>
              <a:rPr lang="hr-HR" dirty="0" err="1"/>
              <a:t>explained</a:t>
            </a:r>
            <a:r>
              <a:rPr lang="hr-HR" dirty="0"/>
              <a:t> </a:t>
            </a:r>
            <a:r>
              <a:rPr lang="hr-HR" dirty="0" err="1"/>
              <a:t>by</a:t>
            </a:r>
            <a:r>
              <a:rPr lang="hr-HR" dirty="0"/>
              <a:t> </a:t>
            </a:r>
            <a:r>
              <a:rPr lang="hr-HR" dirty="0" err="1"/>
              <a:t>the</a:t>
            </a:r>
            <a:r>
              <a:rPr lang="hr-HR" dirty="0"/>
              <a:t> </a:t>
            </a:r>
            <a:r>
              <a:rPr lang="hr-HR" dirty="0" err="1"/>
              <a:t>next</a:t>
            </a:r>
            <a:r>
              <a:rPr lang="hr-HR" dirty="0"/>
              <a:t> </a:t>
            </a:r>
            <a:r>
              <a:rPr lang="hr-HR" dirty="0" err="1"/>
              <a:t>text</a:t>
            </a:r>
            <a:r>
              <a:rPr lang="hr-HR" dirty="0"/>
              <a:t>? </a:t>
            </a:r>
          </a:p>
          <a:p>
            <a:pPr algn="just"/>
            <a:endParaRPr lang="hr-HR" dirty="0"/>
          </a:p>
          <a:p>
            <a:pPr algn="just"/>
            <a:r>
              <a:rPr lang="hr-HR" dirty="0"/>
              <a:t>D. </a:t>
            </a:r>
            <a:r>
              <a:rPr lang="it-IT" dirty="0"/>
              <a:t>19.1.13</a:t>
            </a:r>
            <a:r>
              <a:rPr lang="hr-HR" dirty="0"/>
              <a:t>.8 (</a:t>
            </a:r>
            <a:r>
              <a:rPr lang="it-IT" i="1" dirty="0" err="1"/>
              <a:t>Ulpianus</a:t>
            </a:r>
            <a:r>
              <a:rPr lang="it-IT" i="1" dirty="0"/>
              <a:t> libro 32 ad </a:t>
            </a:r>
            <a:r>
              <a:rPr lang="it-IT" i="1" dirty="0" err="1"/>
              <a:t>edictum</a:t>
            </a:r>
            <a:r>
              <a:rPr lang="hr-HR" dirty="0"/>
              <a:t>) </a:t>
            </a:r>
            <a:r>
              <a:rPr lang="hr-HR" i="1" dirty="0" err="1"/>
              <a:t>Offerri</a:t>
            </a:r>
            <a:r>
              <a:rPr lang="hr-HR" i="1" dirty="0"/>
              <a:t> </a:t>
            </a:r>
            <a:r>
              <a:rPr lang="hr-HR" i="1" dirty="0" err="1"/>
              <a:t>pretium</a:t>
            </a:r>
            <a:r>
              <a:rPr lang="hr-HR" i="1" dirty="0"/>
              <a:t> </a:t>
            </a:r>
            <a:r>
              <a:rPr lang="hr-HR" i="1" dirty="0" err="1"/>
              <a:t>ab</a:t>
            </a:r>
            <a:r>
              <a:rPr lang="hr-HR" i="1" dirty="0"/>
              <a:t> </a:t>
            </a:r>
            <a:r>
              <a:rPr lang="hr-HR" i="1" dirty="0" err="1"/>
              <a:t>emptore</a:t>
            </a:r>
            <a:r>
              <a:rPr lang="hr-HR" i="1" dirty="0"/>
              <a:t> </a:t>
            </a:r>
            <a:r>
              <a:rPr lang="hr-HR" i="1" dirty="0" err="1"/>
              <a:t>debet</a:t>
            </a:r>
            <a:r>
              <a:rPr lang="hr-HR" i="1" dirty="0"/>
              <a:t>, </a:t>
            </a:r>
            <a:r>
              <a:rPr lang="hr-HR" i="1" dirty="0" err="1"/>
              <a:t>cum</a:t>
            </a:r>
            <a:r>
              <a:rPr lang="hr-HR" i="1" dirty="0"/>
              <a:t> ex </a:t>
            </a:r>
            <a:r>
              <a:rPr lang="hr-HR" i="1" dirty="0" err="1"/>
              <a:t>empto</a:t>
            </a:r>
            <a:r>
              <a:rPr lang="hr-HR" i="1" dirty="0"/>
              <a:t> </a:t>
            </a:r>
            <a:r>
              <a:rPr lang="hr-HR" i="1" dirty="0" err="1"/>
              <a:t>agitur</a:t>
            </a:r>
            <a:r>
              <a:rPr lang="hr-HR" i="1" dirty="0"/>
              <a:t>, </a:t>
            </a:r>
            <a:r>
              <a:rPr lang="hr-HR" i="1" dirty="0" err="1"/>
              <a:t>et</a:t>
            </a:r>
            <a:r>
              <a:rPr lang="hr-HR" i="1" dirty="0"/>
              <a:t> </a:t>
            </a:r>
            <a:r>
              <a:rPr lang="hr-HR" i="1" dirty="0" err="1"/>
              <a:t>ideo</a:t>
            </a:r>
            <a:r>
              <a:rPr lang="hr-HR" i="1" dirty="0"/>
              <a:t> </a:t>
            </a:r>
            <a:r>
              <a:rPr lang="hr-HR" i="1" dirty="0" err="1"/>
              <a:t>etsi</a:t>
            </a:r>
            <a:r>
              <a:rPr lang="hr-HR" i="1" dirty="0"/>
              <a:t> </a:t>
            </a:r>
            <a:r>
              <a:rPr lang="hr-HR" i="1" dirty="0" err="1"/>
              <a:t>pretii</a:t>
            </a:r>
            <a:r>
              <a:rPr lang="hr-HR" i="1" dirty="0"/>
              <a:t> </a:t>
            </a:r>
            <a:r>
              <a:rPr lang="hr-HR" i="1" dirty="0" err="1"/>
              <a:t>partem</a:t>
            </a:r>
            <a:r>
              <a:rPr lang="hr-HR" i="1" dirty="0"/>
              <a:t> </a:t>
            </a:r>
            <a:r>
              <a:rPr lang="hr-HR" i="1" dirty="0" err="1"/>
              <a:t>offerat</a:t>
            </a:r>
            <a:r>
              <a:rPr lang="hr-HR" i="1" dirty="0"/>
              <a:t>, </a:t>
            </a:r>
            <a:r>
              <a:rPr lang="hr-HR" i="1" dirty="0" err="1"/>
              <a:t>nondum</a:t>
            </a:r>
            <a:r>
              <a:rPr lang="hr-HR" i="1" dirty="0"/>
              <a:t> </a:t>
            </a:r>
            <a:r>
              <a:rPr lang="hr-HR" i="1" dirty="0" err="1"/>
              <a:t>est</a:t>
            </a:r>
            <a:r>
              <a:rPr lang="hr-HR" i="1" dirty="0"/>
              <a:t> ex </a:t>
            </a:r>
            <a:r>
              <a:rPr lang="hr-HR" i="1" dirty="0" err="1"/>
              <a:t>empto</a:t>
            </a:r>
            <a:r>
              <a:rPr lang="hr-HR" i="1" dirty="0"/>
              <a:t> </a:t>
            </a:r>
            <a:r>
              <a:rPr lang="hr-HR" i="1" dirty="0" err="1"/>
              <a:t>actio</a:t>
            </a:r>
            <a:r>
              <a:rPr lang="hr-HR" i="1" dirty="0"/>
              <a:t>: </a:t>
            </a:r>
            <a:r>
              <a:rPr lang="hr-HR" i="1" dirty="0" err="1"/>
              <a:t>venditor</a:t>
            </a:r>
            <a:r>
              <a:rPr lang="hr-HR" i="1" dirty="0"/>
              <a:t> </a:t>
            </a:r>
            <a:r>
              <a:rPr lang="hr-HR" i="1" dirty="0" err="1"/>
              <a:t>enim</a:t>
            </a:r>
            <a:r>
              <a:rPr lang="hr-HR" i="1" dirty="0"/>
              <a:t> </a:t>
            </a:r>
            <a:r>
              <a:rPr lang="hr-HR" i="1" dirty="0" err="1"/>
              <a:t>quasi</a:t>
            </a:r>
            <a:r>
              <a:rPr lang="hr-HR" i="1" dirty="0"/>
              <a:t> </a:t>
            </a:r>
            <a:r>
              <a:rPr lang="hr-HR" i="1" dirty="0" err="1"/>
              <a:t>pignus</a:t>
            </a:r>
            <a:r>
              <a:rPr lang="hr-HR" i="1" dirty="0"/>
              <a:t> </a:t>
            </a:r>
            <a:r>
              <a:rPr lang="hr-HR" i="1" dirty="0" err="1"/>
              <a:t>retinere</a:t>
            </a:r>
            <a:r>
              <a:rPr lang="hr-HR" i="1" dirty="0"/>
              <a:t> </a:t>
            </a:r>
            <a:r>
              <a:rPr lang="hr-HR" i="1" dirty="0" err="1"/>
              <a:t>potest</a:t>
            </a:r>
            <a:r>
              <a:rPr lang="hr-HR" i="1" dirty="0"/>
              <a:t> </a:t>
            </a:r>
            <a:r>
              <a:rPr lang="hr-HR" i="1" dirty="0" err="1"/>
              <a:t>eam</a:t>
            </a:r>
            <a:r>
              <a:rPr lang="hr-HR" i="1" dirty="0"/>
              <a:t> </a:t>
            </a:r>
            <a:r>
              <a:rPr lang="hr-HR" i="1" dirty="0" err="1"/>
              <a:t>rem</a:t>
            </a:r>
            <a:r>
              <a:rPr lang="hr-HR" i="1" dirty="0"/>
              <a:t> </a:t>
            </a:r>
            <a:r>
              <a:rPr lang="hr-HR" i="1" dirty="0" err="1"/>
              <a:t>quam</a:t>
            </a:r>
            <a:r>
              <a:rPr lang="hr-HR" i="1" dirty="0"/>
              <a:t> </a:t>
            </a:r>
            <a:r>
              <a:rPr lang="hr-HR" i="1" dirty="0" err="1"/>
              <a:t>vendidit</a:t>
            </a:r>
            <a:r>
              <a:rPr lang="hr-HR" i="1" dirty="0"/>
              <a:t>.</a:t>
            </a:r>
          </a:p>
          <a:p>
            <a:pPr algn="just"/>
            <a:r>
              <a:rPr lang="hr-HR" dirty="0" err="1"/>
              <a:t>When</a:t>
            </a:r>
            <a:r>
              <a:rPr lang="hr-HR" dirty="0"/>
              <a:t> </a:t>
            </a:r>
            <a:r>
              <a:rPr lang="hr-HR" dirty="0" err="1"/>
              <a:t>an</a:t>
            </a:r>
            <a:r>
              <a:rPr lang="hr-HR" dirty="0"/>
              <a:t> </a:t>
            </a:r>
            <a:r>
              <a:rPr lang="hr-HR" dirty="0" err="1"/>
              <a:t>action</a:t>
            </a:r>
            <a:r>
              <a:rPr lang="hr-HR" dirty="0"/>
              <a:t> </a:t>
            </a:r>
            <a:r>
              <a:rPr lang="hr-HR" dirty="0" err="1"/>
              <a:t>is</a:t>
            </a:r>
            <a:r>
              <a:rPr lang="hr-HR" dirty="0"/>
              <a:t> </a:t>
            </a:r>
            <a:r>
              <a:rPr lang="hr-HR" dirty="0" err="1"/>
              <a:t>brought</a:t>
            </a:r>
            <a:r>
              <a:rPr lang="hr-HR" dirty="0"/>
              <a:t> on </a:t>
            </a:r>
            <a:r>
              <a:rPr lang="hr-HR" dirty="0" err="1"/>
              <a:t>purchase</a:t>
            </a:r>
            <a:r>
              <a:rPr lang="hr-HR" dirty="0"/>
              <a:t>, </a:t>
            </a:r>
            <a:r>
              <a:rPr lang="hr-HR" dirty="0" err="1"/>
              <a:t>the</a:t>
            </a:r>
            <a:r>
              <a:rPr lang="hr-HR" dirty="0"/>
              <a:t> </a:t>
            </a:r>
            <a:r>
              <a:rPr lang="hr-HR" dirty="0" err="1"/>
              <a:t>buyer</a:t>
            </a:r>
            <a:r>
              <a:rPr lang="hr-HR" dirty="0"/>
              <a:t> </a:t>
            </a:r>
            <a:r>
              <a:rPr lang="hr-HR" dirty="0" err="1"/>
              <a:t>should</a:t>
            </a:r>
            <a:r>
              <a:rPr lang="hr-HR" dirty="0"/>
              <a:t> tender (</a:t>
            </a:r>
            <a:r>
              <a:rPr lang="hr-HR" dirty="0" err="1"/>
              <a:t>offer</a:t>
            </a:r>
            <a:r>
              <a:rPr lang="hr-HR" dirty="0"/>
              <a:t>) </a:t>
            </a:r>
            <a:r>
              <a:rPr lang="hr-HR" dirty="0" err="1"/>
              <a:t>the</a:t>
            </a:r>
            <a:r>
              <a:rPr lang="hr-HR" dirty="0"/>
              <a:t> </a:t>
            </a:r>
            <a:r>
              <a:rPr lang="hr-HR" dirty="0" err="1"/>
              <a:t>price</a:t>
            </a:r>
            <a:r>
              <a:rPr lang="hr-HR" dirty="0"/>
              <a:t>. </a:t>
            </a:r>
            <a:r>
              <a:rPr lang="hr-HR" dirty="0" err="1"/>
              <a:t>Therefore</a:t>
            </a:r>
            <a:r>
              <a:rPr lang="hr-HR" dirty="0"/>
              <a:t> </a:t>
            </a:r>
            <a:r>
              <a:rPr lang="hr-HR" dirty="0" err="1"/>
              <a:t>if</a:t>
            </a:r>
            <a:r>
              <a:rPr lang="hr-HR" dirty="0"/>
              <a:t> he </a:t>
            </a:r>
            <a:r>
              <a:rPr lang="hr-HR" dirty="0" err="1"/>
              <a:t>should</a:t>
            </a:r>
            <a:r>
              <a:rPr lang="hr-HR" dirty="0"/>
              <a:t> tender </a:t>
            </a:r>
            <a:r>
              <a:rPr lang="hr-HR" dirty="0" err="1"/>
              <a:t>part</a:t>
            </a:r>
            <a:r>
              <a:rPr lang="hr-HR" dirty="0"/>
              <a:t> </a:t>
            </a:r>
            <a:r>
              <a:rPr lang="hr-HR" dirty="0" err="1"/>
              <a:t>of</a:t>
            </a:r>
            <a:r>
              <a:rPr lang="hr-HR" dirty="0"/>
              <a:t> </a:t>
            </a:r>
            <a:r>
              <a:rPr lang="hr-HR" dirty="0" err="1"/>
              <a:t>the</a:t>
            </a:r>
            <a:r>
              <a:rPr lang="hr-HR" dirty="0"/>
              <a:t> </a:t>
            </a:r>
            <a:r>
              <a:rPr lang="hr-HR" dirty="0" err="1"/>
              <a:t>price</a:t>
            </a:r>
            <a:r>
              <a:rPr lang="hr-HR" dirty="0"/>
              <a:t>, </a:t>
            </a:r>
            <a:r>
              <a:rPr lang="hr-HR" dirty="0" err="1"/>
              <a:t>there</a:t>
            </a:r>
            <a:r>
              <a:rPr lang="hr-HR" dirty="0"/>
              <a:t> </a:t>
            </a:r>
            <a:r>
              <a:rPr lang="hr-HR" dirty="0" err="1"/>
              <a:t>is</a:t>
            </a:r>
            <a:r>
              <a:rPr lang="hr-HR" dirty="0"/>
              <a:t> </a:t>
            </a:r>
            <a:r>
              <a:rPr lang="hr-HR" dirty="0" err="1"/>
              <a:t>not</a:t>
            </a:r>
            <a:r>
              <a:rPr lang="hr-HR" dirty="0"/>
              <a:t> </a:t>
            </a:r>
            <a:r>
              <a:rPr lang="hr-HR" dirty="0" err="1"/>
              <a:t>yet</a:t>
            </a:r>
            <a:r>
              <a:rPr lang="hr-HR" dirty="0"/>
              <a:t> </a:t>
            </a:r>
            <a:r>
              <a:rPr lang="hr-HR" dirty="0" err="1"/>
              <a:t>an</a:t>
            </a:r>
            <a:r>
              <a:rPr lang="hr-HR" dirty="0"/>
              <a:t> </a:t>
            </a:r>
            <a:r>
              <a:rPr lang="hr-HR" dirty="0" err="1"/>
              <a:t>action</a:t>
            </a:r>
            <a:r>
              <a:rPr lang="hr-HR" dirty="0"/>
              <a:t> on </a:t>
            </a:r>
            <a:r>
              <a:rPr lang="hr-HR" dirty="0" err="1"/>
              <a:t>purchase</a:t>
            </a:r>
            <a:r>
              <a:rPr lang="hr-HR" dirty="0"/>
              <a:t>; for </a:t>
            </a:r>
            <a:r>
              <a:rPr lang="hr-HR" dirty="0" err="1"/>
              <a:t>the</a:t>
            </a:r>
            <a:r>
              <a:rPr lang="hr-HR" dirty="0"/>
              <a:t> </a:t>
            </a:r>
            <a:r>
              <a:rPr lang="hr-HR" dirty="0" err="1"/>
              <a:t>seller</a:t>
            </a:r>
            <a:r>
              <a:rPr lang="hr-HR" dirty="0"/>
              <a:t> </a:t>
            </a:r>
            <a:r>
              <a:rPr lang="hr-HR" dirty="0" err="1"/>
              <a:t>can</a:t>
            </a:r>
            <a:r>
              <a:rPr lang="hr-HR" dirty="0"/>
              <a:t> </a:t>
            </a:r>
            <a:r>
              <a:rPr lang="hr-HR" dirty="0" err="1"/>
              <a:t>keep</a:t>
            </a:r>
            <a:r>
              <a:rPr lang="hr-HR" dirty="0"/>
              <a:t> </a:t>
            </a:r>
            <a:r>
              <a:rPr lang="hr-HR" dirty="0" err="1"/>
              <a:t>the</a:t>
            </a:r>
            <a:r>
              <a:rPr lang="hr-HR" dirty="0"/>
              <a:t> </a:t>
            </a:r>
            <a:r>
              <a:rPr lang="hr-HR" dirty="0" err="1"/>
              <a:t>object</a:t>
            </a:r>
            <a:r>
              <a:rPr lang="hr-HR" dirty="0"/>
              <a:t> </a:t>
            </a:r>
            <a:r>
              <a:rPr lang="hr-HR" dirty="0" err="1"/>
              <a:t>of</a:t>
            </a:r>
            <a:r>
              <a:rPr lang="hr-HR" dirty="0"/>
              <a:t> sale as a </a:t>
            </a:r>
            <a:r>
              <a:rPr lang="hr-HR" dirty="0" err="1"/>
              <a:t>sort</a:t>
            </a:r>
            <a:r>
              <a:rPr lang="hr-HR" dirty="0"/>
              <a:t> </a:t>
            </a:r>
            <a:r>
              <a:rPr lang="hr-HR" dirty="0" err="1"/>
              <a:t>of</a:t>
            </a:r>
            <a:r>
              <a:rPr lang="hr-HR" dirty="0"/>
              <a:t> </a:t>
            </a:r>
            <a:r>
              <a:rPr lang="hr-HR" dirty="0" err="1"/>
              <a:t>pledge</a:t>
            </a:r>
            <a:r>
              <a:rPr lang="hr-HR" dirty="0"/>
              <a:t>. </a:t>
            </a:r>
          </a:p>
          <a:p>
            <a:endParaRPr lang="hr-HR" dirty="0"/>
          </a:p>
        </p:txBody>
      </p:sp>
    </p:spTree>
    <p:extLst>
      <p:ext uri="{BB962C8B-B14F-4D97-AF65-F5344CB8AC3E}">
        <p14:creationId xmlns:p14="http://schemas.microsoft.com/office/powerpoint/2010/main" val="1703517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normAutofit fontScale="85000" lnSpcReduction="20000"/>
          </a:bodyPr>
          <a:lstStyle/>
          <a:p>
            <a:r>
              <a:rPr lang="hr-HR" dirty="0"/>
              <a:t>6. </a:t>
            </a:r>
            <a:r>
              <a:rPr lang="hr-HR" dirty="0" err="1"/>
              <a:t>Which</a:t>
            </a:r>
            <a:r>
              <a:rPr lang="hr-HR" dirty="0"/>
              <a:t> </a:t>
            </a:r>
            <a:r>
              <a:rPr lang="hr-HR" dirty="0" err="1"/>
              <a:t>part</a:t>
            </a:r>
            <a:r>
              <a:rPr lang="hr-HR" dirty="0"/>
              <a:t> </a:t>
            </a:r>
            <a:r>
              <a:rPr lang="hr-HR" dirty="0" err="1"/>
              <a:t>of</a:t>
            </a:r>
            <a:r>
              <a:rPr lang="hr-HR" dirty="0"/>
              <a:t> formula </a:t>
            </a:r>
            <a:r>
              <a:rPr lang="hr-HR" dirty="0" err="1"/>
              <a:t>of</a:t>
            </a:r>
            <a:r>
              <a:rPr lang="hr-HR" dirty="0"/>
              <a:t> </a:t>
            </a:r>
            <a:r>
              <a:rPr lang="hr-HR" dirty="0" err="1"/>
              <a:t>actio</a:t>
            </a:r>
            <a:r>
              <a:rPr lang="hr-HR" dirty="0"/>
              <a:t> </a:t>
            </a:r>
            <a:r>
              <a:rPr lang="hr-HR" dirty="0" err="1"/>
              <a:t>empti</a:t>
            </a:r>
            <a:r>
              <a:rPr lang="hr-HR" dirty="0"/>
              <a:t> </a:t>
            </a:r>
            <a:r>
              <a:rPr lang="hr-HR" dirty="0" err="1"/>
              <a:t>gives</a:t>
            </a:r>
            <a:r>
              <a:rPr lang="hr-HR" dirty="0"/>
              <a:t> </a:t>
            </a:r>
            <a:r>
              <a:rPr lang="hr-HR" dirty="0" err="1"/>
              <a:t>the</a:t>
            </a:r>
            <a:r>
              <a:rPr lang="hr-HR" dirty="0"/>
              <a:t> </a:t>
            </a:r>
            <a:r>
              <a:rPr lang="hr-HR" dirty="0" err="1"/>
              <a:t>judge</a:t>
            </a:r>
            <a:r>
              <a:rPr lang="hr-HR" dirty="0"/>
              <a:t> wide </a:t>
            </a:r>
            <a:r>
              <a:rPr lang="hr-HR" dirty="0" err="1"/>
              <a:t>authority</a:t>
            </a:r>
            <a:r>
              <a:rPr lang="hr-HR" dirty="0"/>
              <a:t> to </a:t>
            </a:r>
            <a:r>
              <a:rPr lang="hr-HR" dirty="0" err="1"/>
              <a:t>adjudicate</a:t>
            </a:r>
            <a:r>
              <a:rPr lang="hr-HR" dirty="0"/>
              <a:t> </a:t>
            </a:r>
            <a:r>
              <a:rPr lang="hr-HR" dirty="0" err="1"/>
              <a:t>the</a:t>
            </a:r>
            <a:r>
              <a:rPr lang="hr-HR" dirty="0"/>
              <a:t> </a:t>
            </a:r>
            <a:r>
              <a:rPr lang="hr-HR" dirty="0" err="1"/>
              <a:t>issues</a:t>
            </a:r>
            <a:r>
              <a:rPr lang="hr-HR" dirty="0"/>
              <a:t> </a:t>
            </a:r>
            <a:r>
              <a:rPr lang="hr-HR" dirty="0" err="1"/>
              <a:t>between</a:t>
            </a:r>
            <a:r>
              <a:rPr lang="hr-HR" dirty="0"/>
              <a:t> </a:t>
            </a:r>
            <a:r>
              <a:rPr lang="hr-HR" dirty="0" err="1"/>
              <a:t>the</a:t>
            </a:r>
            <a:r>
              <a:rPr lang="hr-HR" dirty="0"/>
              <a:t> </a:t>
            </a:r>
            <a:r>
              <a:rPr lang="hr-HR" dirty="0" err="1"/>
              <a:t>parties</a:t>
            </a:r>
            <a:r>
              <a:rPr lang="hr-HR" dirty="0"/>
              <a:t>?</a:t>
            </a:r>
          </a:p>
          <a:p>
            <a:endParaRPr lang="hr-HR" dirty="0"/>
          </a:p>
          <a:p>
            <a:r>
              <a:rPr lang="it-IT" i="1" dirty="0"/>
              <a:t>T</a:t>
            </a:r>
            <a:r>
              <a:rPr lang="hr-HR" i="1" dirty="0" err="1"/>
              <a:t>itius</a:t>
            </a:r>
            <a:r>
              <a:rPr lang="it-IT" i="1" dirty="0"/>
              <a:t> </a:t>
            </a:r>
            <a:r>
              <a:rPr lang="it-IT" i="1" dirty="0" err="1"/>
              <a:t>iudex</a:t>
            </a:r>
            <a:r>
              <a:rPr lang="it-IT" i="1" dirty="0"/>
              <a:t> esto,</a:t>
            </a:r>
            <a:endParaRPr lang="hr-HR" dirty="0"/>
          </a:p>
          <a:p>
            <a:r>
              <a:rPr lang="fr-FR" i="1" dirty="0"/>
              <a:t>Quod A</a:t>
            </a:r>
            <a:r>
              <a:rPr lang="hr-HR" i="1" dirty="0" err="1"/>
              <a:t>ulus</a:t>
            </a:r>
            <a:r>
              <a:rPr lang="fr-FR" i="1" dirty="0"/>
              <a:t> A</a:t>
            </a:r>
            <a:r>
              <a:rPr lang="hr-HR" i="1" dirty="0" err="1"/>
              <a:t>gerius</a:t>
            </a:r>
            <a:r>
              <a:rPr lang="fr-FR" i="1" dirty="0"/>
              <a:t> de N</a:t>
            </a:r>
            <a:r>
              <a:rPr lang="hr-HR" i="1" dirty="0" err="1"/>
              <a:t>umerio</a:t>
            </a:r>
            <a:r>
              <a:rPr lang="fr-FR" i="1" dirty="0"/>
              <a:t> N</a:t>
            </a:r>
            <a:r>
              <a:rPr lang="hr-HR" i="1" dirty="0" err="1"/>
              <a:t>egidio</a:t>
            </a:r>
            <a:r>
              <a:rPr lang="fr-FR" i="1" dirty="0"/>
              <a:t> hominem quo de </a:t>
            </a:r>
            <a:r>
              <a:rPr lang="fr-FR" i="1" dirty="0" err="1"/>
              <a:t>agitur</a:t>
            </a:r>
            <a:r>
              <a:rPr lang="fr-FR" i="1" dirty="0"/>
              <a:t> </a:t>
            </a:r>
            <a:r>
              <a:rPr lang="fr-FR" i="1" dirty="0" err="1"/>
              <a:t>emit</a:t>
            </a:r>
            <a:r>
              <a:rPr lang="fr-FR" i="1" dirty="0"/>
              <a:t>, qua de </a:t>
            </a:r>
            <a:r>
              <a:rPr lang="fr-FR" i="1" dirty="0" err="1"/>
              <a:t>re</a:t>
            </a:r>
            <a:r>
              <a:rPr lang="fr-FR" i="1" dirty="0"/>
              <a:t> </a:t>
            </a:r>
            <a:r>
              <a:rPr lang="fr-FR" i="1" dirty="0" err="1"/>
              <a:t>agitur</a:t>
            </a:r>
            <a:r>
              <a:rPr lang="fr-FR" i="1" dirty="0"/>
              <a:t>,</a:t>
            </a:r>
            <a:r>
              <a:rPr lang="fr-FR" dirty="0"/>
              <a:t> </a:t>
            </a:r>
            <a:r>
              <a:rPr lang="fr-FR" b="1" dirty="0"/>
              <a:t>(</a:t>
            </a:r>
            <a:r>
              <a:rPr lang="hr-HR" b="1" i="1" dirty="0" err="1"/>
              <a:t>demonstratio</a:t>
            </a:r>
            <a:r>
              <a:rPr lang="hr-HR" b="1" dirty="0"/>
              <a:t>)</a:t>
            </a:r>
            <a:r>
              <a:rPr lang="fr-FR" b="1" i="1" dirty="0"/>
              <a:t> </a:t>
            </a:r>
            <a:endParaRPr lang="hr-HR" b="1" dirty="0"/>
          </a:p>
          <a:p>
            <a:r>
              <a:rPr lang="fr-FR" i="1" dirty="0" err="1"/>
              <a:t>quidquid</a:t>
            </a:r>
            <a:r>
              <a:rPr lang="fr-FR" i="1" dirty="0"/>
              <a:t> </a:t>
            </a:r>
            <a:r>
              <a:rPr lang="fr-FR" i="1" dirty="0" err="1"/>
              <a:t>ob</a:t>
            </a:r>
            <a:r>
              <a:rPr lang="fr-FR" i="1" dirty="0"/>
              <a:t> </a:t>
            </a:r>
            <a:r>
              <a:rPr lang="fr-FR" i="1" dirty="0" err="1"/>
              <a:t>eam</a:t>
            </a:r>
            <a:r>
              <a:rPr lang="fr-FR" i="1" dirty="0"/>
              <a:t> rem N</a:t>
            </a:r>
            <a:r>
              <a:rPr lang="hr-HR" i="1" dirty="0" err="1"/>
              <a:t>umerium</a:t>
            </a:r>
            <a:r>
              <a:rPr lang="fr-FR" i="1" dirty="0"/>
              <a:t> N</a:t>
            </a:r>
            <a:r>
              <a:rPr lang="hr-HR" i="1" dirty="0" err="1"/>
              <a:t>egidiu</a:t>
            </a:r>
            <a:r>
              <a:rPr lang="fr-FR" i="1" dirty="0"/>
              <a:t>m A</a:t>
            </a:r>
            <a:r>
              <a:rPr lang="hr-HR" i="1" dirty="0" err="1"/>
              <a:t>ulo</a:t>
            </a:r>
            <a:r>
              <a:rPr lang="fr-FR" i="1" dirty="0"/>
              <a:t> A</a:t>
            </a:r>
            <a:r>
              <a:rPr lang="hr-HR" i="1" dirty="0" err="1"/>
              <a:t>geri</a:t>
            </a:r>
            <a:r>
              <a:rPr lang="fr-FR" i="1" dirty="0"/>
              <a:t>o </a:t>
            </a:r>
            <a:r>
              <a:rPr lang="fr-FR" i="1" dirty="0" err="1"/>
              <a:t>dare</a:t>
            </a:r>
            <a:r>
              <a:rPr lang="fr-FR" i="1" dirty="0"/>
              <a:t> </a:t>
            </a:r>
            <a:r>
              <a:rPr lang="fr-FR" i="1" dirty="0" err="1"/>
              <a:t>facere</a:t>
            </a:r>
            <a:r>
              <a:rPr lang="fr-FR" i="1" dirty="0"/>
              <a:t> </a:t>
            </a:r>
            <a:r>
              <a:rPr lang="fr-FR" i="1" dirty="0" err="1"/>
              <a:t>oportet</a:t>
            </a:r>
            <a:r>
              <a:rPr lang="fr-FR" i="1" dirty="0"/>
              <a:t> ex </a:t>
            </a:r>
            <a:r>
              <a:rPr lang="fr-FR" i="1" dirty="0" err="1"/>
              <a:t>fide</a:t>
            </a:r>
            <a:r>
              <a:rPr lang="fr-FR" i="1" dirty="0"/>
              <a:t> </a:t>
            </a:r>
            <a:r>
              <a:rPr lang="fr-FR" i="1" dirty="0" err="1"/>
              <a:t>bona</a:t>
            </a:r>
            <a:r>
              <a:rPr lang="fr-FR" i="1" dirty="0"/>
              <a:t>  </a:t>
            </a:r>
            <a:r>
              <a:rPr lang="fr-FR" b="1" dirty="0"/>
              <a:t>(</a:t>
            </a:r>
            <a:r>
              <a:rPr lang="hr-HR" b="1" i="1" dirty="0" err="1"/>
              <a:t>intentio</a:t>
            </a:r>
            <a:r>
              <a:rPr lang="fr-FR" b="1" dirty="0"/>
              <a:t>)</a:t>
            </a:r>
            <a:endParaRPr lang="hr-HR" b="1" dirty="0"/>
          </a:p>
          <a:p>
            <a:r>
              <a:rPr lang="it-IT" i="1" dirty="0" err="1"/>
              <a:t>eius</a:t>
            </a:r>
            <a:r>
              <a:rPr lang="it-IT" i="1" dirty="0"/>
              <a:t> T. </a:t>
            </a:r>
            <a:r>
              <a:rPr lang="it-IT" i="1" dirty="0" err="1"/>
              <a:t>iudex</a:t>
            </a:r>
            <a:r>
              <a:rPr lang="it-IT" i="1" dirty="0"/>
              <a:t> </a:t>
            </a:r>
            <a:r>
              <a:rPr lang="fr-FR" i="1" dirty="0"/>
              <a:t>N</a:t>
            </a:r>
            <a:r>
              <a:rPr lang="hr-HR" i="1" dirty="0" err="1"/>
              <a:t>umerium</a:t>
            </a:r>
            <a:r>
              <a:rPr lang="fr-FR" i="1" dirty="0"/>
              <a:t> N</a:t>
            </a:r>
            <a:r>
              <a:rPr lang="hr-HR" i="1" dirty="0" err="1"/>
              <a:t>egidiu</a:t>
            </a:r>
            <a:r>
              <a:rPr lang="fr-FR" i="1" dirty="0"/>
              <a:t>m A</a:t>
            </a:r>
            <a:r>
              <a:rPr lang="hr-HR" i="1" dirty="0" err="1"/>
              <a:t>ulo</a:t>
            </a:r>
            <a:r>
              <a:rPr lang="fr-FR" i="1" dirty="0"/>
              <a:t> A</a:t>
            </a:r>
            <a:r>
              <a:rPr lang="hr-HR" i="1" dirty="0" err="1"/>
              <a:t>geri</a:t>
            </a:r>
            <a:r>
              <a:rPr lang="fr-FR" i="1" dirty="0"/>
              <a:t>o </a:t>
            </a:r>
            <a:r>
              <a:rPr lang="it-IT" i="1" dirty="0" err="1"/>
              <a:t>condemna</a:t>
            </a:r>
            <a:r>
              <a:rPr lang="hr-HR" i="1" dirty="0"/>
              <a:t>to</a:t>
            </a:r>
            <a:r>
              <a:rPr lang="it-IT" i="1" dirty="0"/>
              <a:t>, si non </a:t>
            </a:r>
            <a:r>
              <a:rPr lang="it-IT" i="1" dirty="0" err="1"/>
              <a:t>paret</a:t>
            </a:r>
            <a:r>
              <a:rPr lang="it-IT" i="1" dirty="0"/>
              <a:t> </a:t>
            </a:r>
            <a:r>
              <a:rPr lang="it-IT" i="1" dirty="0" err="1"/>
              <a:t>absolv</a:t>
            </a:r>
            <a:r>
              <a:rPr lang="hr-HR" i="1" dirty="0" err="1"/>
              <a:t>ito</a:t>
            </a:r>
            <a:r>
              <a:rPr lang="it-IT" i="1" dirty="0"/>
              <a:t>. </a:t>
            </a:r>
            <a:r>
              <a:rPr lang="it-IT" b="1" dirty="0"/>
              <a:t>(</a:t>
            </a:r>
            <a:r>
              <a:rPr lang="hr-HR" b="1" i="1" dirty="0" err="1"/>
              <a:t>condemnatio</a:t>
            </a:r>
            <a:r>
              <a:rPr lang="it-IT" b="1" dirty="0"/>
              <a:t>)</a:t>
            </a:r>
            <a:endParaRPr lang="hr-HR" b="1" dirty="0"/>
          </a:p>
          <a:p>
            <a:pPr algn="just"/>
            <a:r>
              <a:rPr lang="en-US" dirty="0" err="1"/>
              <a:t>Titius</a:t>
            </a:r>
            <a:r>
              <a:rPr lang="en-US" dirty="0"/>
              <a:t> will be judge; whereas </a:t>
            </a:r>
            <a:r>
              <a:rPr lang="en-US" dirty="0" err="1"/>
              <a:t>Aulus</a:t>
            </a:r>
            <a:r>
              <a:rPr lang="en-US" dirty="0"/>
              <a:t> </a:t>
            </a:r>
            <a:r>
              <a:rPr lang="en-US" dirty="0" err="1"/>
              <a:t>Agerius</a:t>
            </a:r>
            <a:r>
              <a:rPr lang="en-US" dirty="0"/>
              <a:t> bought the man who is the subject of the action from </a:t>
            </a:r>
            <a:r>
              <a:rPr lang="hr-HR" dirty="0"/>
              <a:t>N</a:t>
            </a:r>
            <a:r>
              <a:rPr lang="en-US" dirty="0" err="1"/>
              <a:t>umerius</a:t>
            </a:r>
            <a:r>
              <a:rPr lang="en-US" dirty="0"/>
              <a:t> </a:t>
            </a:r>
            <a:r>
              <a:rPr lang="en-US" dirty="0" err="1"/>
              <a:t>Negidius</a:t>
            </a:r>
            <a:r>
              <a:rPr lang="en-US" dirty="0"/>
              <a:t>, which matter is the subject of the action, whatever on account of </a:t>
            </a:r>
            <a:r>
              <a:rPr lang="hr-HR" dirty="0"/>
              <a:t>t</a:t>
            </a:r>
            <a:r>
              <a:rPr lang="en-US" dirty="0"/>
              <a:t>hat matter </a:t>
            </a:r>
            <a:r>
              <a:rPr lang="en-US" dirty="0" err="1"/>
              <a:t>Numerius</a:t>
            </a:r>
            <a:r>
              <a:rPr lang="en-US" dirty="0"/>
              <a:t> </a:t>
            </a:r>
            <a:r>
              <a:rPr lang="en-US" dirty="0" err="1"/>
              <a:t>Negidius</a:t>
            </a:r>
            <a:r>
              <a:rPr lang="en-US" dirty="0"/>
              <a:t> ought to give to or do for </a:t>
            </a:r>
            <a:r>
              <a:rPr lang="en-US" dirty="0" err="1"/>
              <a:t>Aulus</a:t>
            </a:r>
            <a:r>
              <a:rPr lang="en-US" dirty="0"/>
              <a:t> </a:t>
            </a:r>
            <a:r>
              <a:rPr lang="en-US" dirty="0" err="1"/>
              <a:t>Agerius</a:t>
            </a:r>
            <a:r>
              <a:rPr lang="en-US" dirty="0"/>
              <a:t> in good faith, for the value of that let the judge condemn </a:t>
            </a:r>
            <a:r>
              <a:rPr lang="en-US" dirty="0" err="1"/>
              <a:t>Numerius</a:t>
            </a:r>
            <a:r>
              <a:rPr lang="en-US" dirty="0"/>
              <a:t> </a:t>
            </a:r>
            <a:r>
              <a:rPr lang="en-US" dirty="0" err="1"/>
              <a:t>Negidius</a:t>
            </a:r>
            <a:r>
              <a:rPr lang="en-US" dirty="0"/>
              <a:t> to </a:t>
            </a:r>
            <a:r>
              <a:rPr lang="en-US" dirty="0" err="1"/>
              <a:t>Aulus</a:t>
            </a:r>
            <a:r>
              <a:rPr lang="en-US" dirty="0"/>
              <a:t> </a:t>
            </a:r>
            <a:r>
              <a:rPr lang="en-US" dirty="0" err="1"/>
              <a:t>Agerius</a:t>
            </a:r>
            <a:r>
              <a:rPr lang="en-US" dirty="0"/>
              <a:t>; if it does not appear, let him absolve.</a:t>
            </a:r>
          </a:p>
          <a:p>
            <a:endParaRPr lang="hr-HR" dirty="0"/>
          </a:p>
        </p:txBody>
      </p:sp>
    </p:spTree>
    <p:extLst>
      <p:ext uri="{BB962C8B-B14F-4D97-AF65-F5344CB8AC3E}">
        <p14:creationId xmlns:p14="http://schemas.microsoft.com/office/powerpoint/2010/main" val="2934763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normAutofit fontScale="85000" lnSpcReduction="20000"/>
          </a:bodyPr>
          <a:lstStyle/>
          <a:p>
            <a:r>
              <a:rPr lang="hr-HR" dirty="0"/>
              <a:t>7. </a:t>
            </a:r>
            <a:r>
              <a:rPr lang="hr-HR" dirty="0" err="1"/>
              <a:t>What</a:t>
            </a:r>
            <a:r>
              <a:rPr lang="hr-HR" dirty="0"/>
              <a:t> </a:t>
            </a:r>
            <a:r>
              <a:rPr lang="hr-HR" dirty="0" err="1"/>
              <a:t>is</a:t>
            </a:r>
            <a:r>
              <a:rPr lang="hr-HR" dirty="0"/>
              <a:t> </a:t>
            </a:r>
            <a:r>
              <a:rPr lang="hr-HR" dirty="0" err="1"/>
              <a:t>arrha</a:t>
            </a:r>
            <a:r>
              <a:rPr lang="hr-HR" dirty="0"/>
              <a:t>? </a:t>
            </a:r>
            <a:r>
              <a:rPr lang="hr-HR" dirty="0" err="1"/>
              <a:t>What</a:t>
            </a:r>
            <a:r>
              <a:rPr lang="hr-HR" dirty="0"/>
              <a:t> </a:t>
            </a:r>
            <a:r>
              <a:rPr lang="hr-HR" dirty="0" err="1"/>
              <a:t>is</a:t>
            </a:r>
            <a:r>
              <a:rPr lang="hr-HR" dirty="0"/>
              <a:t> </a:t>
            </a:r>
            <a:r>
              <a:rPr lang="hr-HR" dirty="0" err="1"/>
              <a:t>its</a:t>
            </a:r>
            <a:r>
              <a:rPr lang="hr-HR" dirty="0"/>
              <a:t> </a:t>
            </a:r>
            <a:r>
              <a:rPr lang="hr-HR" dirty="0" err="1"/>
              <a:t>effect</a:t>
            </a:r>
            <a:r>
              <a:rPr lang="hr-HR" dirty="0"/>
              <a:t> on </a:t>
            </a:r>
            <a:r>
              <a:rPr lang="hr-HR" dirty="0" err="1"/>
              <a:t>the</a:t>
            </a:r>
            <a:r>
              <a:rPr lang="hr-HR" dirty="0"/>
              <a:t> </a:t>
            </a:r>
            <a:r>
              <a:rPr lang="hr-HR" dirty="0" err="1"/>
              <a:t>contract</a:t>
            </a:r>
            <a:r>
              <a:rPr lang="hr-HR" dirty="0"/>
              <a:t> </a:t>
            </a:r>
            <a:r>
              <a:rPr lang="hr-HR" dirty="0" err="1"/>
              <a:t>of</a:t>
            </a:r>
            <a:r>
              <a:rPr lang="hr-HR" dirty="0"/>
              <a:t> sale?</a:t>
            </a:r>
          </a:p>
          <a:p>
            <a:endParaRPr lang="hr-HR" dirty="0"/>
          </a:p>
          <a:p>
            <a:r>
              <a:rPr lang="hr-HR" dirty="0"/>
              <a:t>8. </a:t>
            </a:r>
            <a:r>
              <a:rPr lang="hr-HR" dirty="0" err="1"/>
              <a:t>What</a:t>
            </a:r>
            <a:r>
              <a:rPr lang="hr-HR" dirty="0"/>
              <a:t> </a:t>
            </a:r>
            <a:r>
              <a:rPr lang="hr-HR" dirty="0" err="1"/>
              <a:t>can</a:t>
            </a:r>
            <a:r>
              <a:rPr lang="hr-HR" dirty="0"/>
              <a:t> </a:t>
            </a:r>
            <a:r>
              <a:rPr lang="hr-HR" dirty="0" err="1"/>
              <a:t>be</a:t>
            </a:r>
            <a:r>
              <a:rPr lang="hr-HR" dirty="0"/>
              <a:t> </a:t>
            </a:r>
            <a:r>
              <a:rPr lang="hr-HR" dirty="0" err="1"/>
              <a:t>the</a:t>
            </a:r>
            <a:r>
              <a:rPr lang="hr-HR" dirty="0"/>
              <a:t> </a:t>
            </a:r>
            <a:r>
              <a:rPr lang="hr-HR" dirty="0" err="1"/>
              <a:t>object</a:t>
            </a:r>
            <a:r>
              <a:rPr lang="hr-HR" dirty="0"/>
              <a:t> </a:t>
            </a:r>
            <a:r>
              <a:rPr lang="hr-HR" dirty="0" err="1"/>
              <a:t>of</a:t>
            </a:r>
            <a:r>
              <a:rPr lang="hr-HR" dirty="0"/>
              <a:t> sale? </a:t>
            </a:r>
            <a:r>
              <a:rPr lang="hr-HR" dirty="0" err="1"/>
              <a:t>Can</a:t>
            </a:r>
            <a:r>
              <a:rPr lang="hr-HR" dirty="0"/>
              <a:t> </a:t>
            </a:r>
            <a:r>
              <a:rPr lang="hr-HR" dirty="0" err="1"/>
              <a:t>the</a:t>
            </a:r>
            <a:r>
              <a:rPr lang="hr-HR" dirty="0"/>
              <a:t> </a:t>
            </a:r>
            <a:r>
              <a:rPr lang="hr-HR" dirty="0" err="1"/>
              <a:t>parties</a:t>
            </a:r>
            <a:r>
              <a:rPr lang="hr-HR" dirty="0"/>
              <a:t> </a:t>
            </a:r>
            <a:r>
              <a:rPr lang="hr-HR" dirty="0" err="1"/>
              <a:t>agree</a:t>
            </a:r>
            <a:r>
              <a:rPr lang="hr-HR" dirty="0"/>
              <a:t> </a:t>
            </a:r>
            <a:r>
              <a:rPr lang="hr-HR" dirty="0" err="1"/>
              <a:t>that</a:t>
            </a:r>
            <a:r>
              <a:rPr lang="hr-HR" dirty="0"/>
              <a:t> </a:t>
            </a:r>
            <a:r>
              <a:rPr lang="hr-HR" dirty="0" err="1"/>
              <a:t>the</a:t>
            </a:r>
            <a:r>
              <a:rPr lang="hr-HR" dirty="0"/>
              <a:t> </a:t>
            </a:r>
            <a:r>
              <a:rPr lang="hr-HR" dirty="0" err="1"/>
              <a:t>fisherman</a:t>
            </a:r>
            <a:r>
              <a:rPr lang="hr-HR" dirty="0"/>
              <a:t> </a:t>
            </a:r>
            <a:r>
              <a:rPr lang="hr-HR" dirty="0" err="1"/>
              <a:t>will</a:t>
            </a:r>
            <a:r>
              <a:rPr lang="hr-HR" dirty="0"/>
              <a:t> </a:t>
            </a:r>
            <a:r>
              <a:rPr lang="hr-HR" dirty="0" err="1"/>
              <a:t>sell</a:t>
            </a:r>
            <a:r>
              <a:rPr lang="hr-HR" dirty="0"/>
              <a:t> </a:t>
            </a:r>
            <a:r>
              <a:rPr lang="hr-HR" dirty="0" err="1"/>
              <a:t>his</a:t>
            </a:r>
            <a:r>
              <a:rPr lang="hr-HR" dirty="0"/>
              <a:t> </a:t>
            </a:r>
            <a:r>
              <a:rPr lang="hr-HR" dirty="0" err="1"/>
              <a:t>whole</a:t>
            </a:r>
            <a:r>
              <a:rPr lang="hr-HR" dirty="0"/>
              <a:t> </a:t>
            </a:r>
            <a:r>
              <a:rPr lang="hr-HR" dirty="0" err="1"/>
              <a:t>catch</a:t>
            </a:r>
            <a:r>
              <a:rPr lang="hr-HR" dirty="0"/>
              <a:t> </a:t>
            </a:r>
            <a:r>
              <a:rPr lang="hr-HR" dirty="0" err="1"/>
              <a:t>of</a:t>
            </a:r>
            <a:r>
              <a:rPr lang="hr-HR" dirty="0"/>
              <a:t> </a:t>
            </a:r>
            <a:r>
              <a:rPr lang="hr-HR" dirty="0" err="1"/>
              <a:t>fish</a:t>
            </a:r>
            <a:r>
              <a:rPr lang="hr-HR" dirty="0"/>
              <a:t>? How </a:t>
            </a:r>
            <a:r>
              <a:rPr lang="hr-HR" dirty="0" err="1"/>
              <a:t>can</a:t>
            </a:r>
            <a:r>
              <a:rPr lang="hr-HR" dirty="0"/>
              <a:t> </a:t>
            </a:r>
            <a:r>
              <a:rPr lang="hr-HR" dirty="0" err="1"/>
              <a:t>this</a:t>
            </a:r>
            <a:r>
              <a:rPr lang="hr-HR" dirty="0"/>
              <a:t> </a:t>
            </a:r>
            <a:r>
              <a:rPr lang="hr-HR" dirty="0" err="1"/>
              <a:t>be</a:t>
            </a:r>
            <a:r>
              <a:rPr lang="hr-HR" dirty="0"/>
              <a:t> </a:t>
            </a:r>
            <a:r>
              <a:rPr lang="hr-HR" dirty="0" err="1"/>
              <a:t>agreed</a:t>
            </a:r>
            <a:r>
              <a:rPr lang="hr-HR" dirty="0"/>
              <a:t> </a:t>
            </a:r>
            <a:r>
              <a:rPr lang="hr-HR" dirty="0" err="1"/>
              <a:t>upon</a:t>
            </a:r>
            <a:r>
              <a:rPr lang="hr-HR" dirty="0"/>
              <a:t>?</a:t>
            </a:r>
          </a:p>
          <a:p>
            <a:endParaRPr lang="hr-HR" dirty="0"/>
          </a:p>
          <a:p>
            <a:r>
              <a:rPr lang="hr-HR" dirty="0"/>
              <a:t>9. </a:t>
            </a:r>
            <a:r>
              <a:rPr lang="hr-HR" dirty="0" err="1"/>
              <a:t>Can</a:t>
            </a:r>
            <a:r>
              <a:rPr lang="hr-HR" dirty="0"/>
              <a:t> </a:t>
            </a:r>
            <a:r>
              <a:rPr lang="hr-HR" dirty="0" err="1"/>
              <a:t>the</a:t>
            </a:r>
            <a:r>
              <a:rPr lang="hr-HR" dirty="0"/>
              <a:t> </a:t>
            </a:r>
            <a:r>
              <a:rPr lang="hr-HR" dirty="0" err="1"/>
              <a:t>parties</a:t>
            </a:r>
            <a:r>
              <a:rPr lang="hr-HR" dirty="0"/>
              <a:t> </a:t>
            </a:r>
            <a:r>
              <a:rPr lang="hr-HR" dirty="0" err="1"/>
              <a:t>agree</a:t>
            </a:r>
            <a:r>
              <a:rPr lang="hr-HR" dirty="0"/>
              <a:t> to </a:t>
            </a:r>
            <a:r>
              <a:rPr lang="hr-HR" dirty="0" err="1"/>
              <a:t>sell</a:t>
            </a:r>
            <a:r>
              <a:rPr lang="hr-HR" dirty="0"/>
              <a:t> a </a:t>
            </a:r>
            <a:r>
              <a:rPr lang="hr-HR" dirty="0" err="1"/>
              <a:t>temple</a:t>
            </a:r>
            <a:r>
              <a:rPr lang="hr-HR" dirty="0"/>
              <a:t> </a:t>
            </a:r>
            <a:r>
              <a:rPr lang="hr-HR" dirty="0" err="1"/>
              <a:t>dedicated</a:t>
            </a:r>
            <a:r>
              <a:rPr lang="hr-HR" dirty="0"/>
              <a:t> to Jupiter? </a:t>
            </a:r>
          </a:p>
          <a:p>
            <a:endParaRPr lang="hr-HR" dirty="0"/>
          </a:p>
          <a:p>
            <a:r>
              <a:rPr lang="hr-HR" dirty="0"/>
              <a:t>10. </a:t>
            </a:r>
            <a:r>
              <a:rPr lang="hr-HR" dirty="0" err="1"/>
              <a:t>Explain</a:t>
            </a:r>
            <a:r>
              <a:rPr lang="hr-HR" dirty="0"/>
              <a:t> </a:t>
            </a:r>
            <a:r>
              <a:rPr lang="hr-HR" dirty="0" err="1"/>
              <a:t>the</a:t>
            </a:r>
            <a:r>
              <a:rPr lang="hr-HR" dirty="0"/>
              <a:t> </a:t>
            </a:r>
            <a:r>
              <a:rPr lang="hr-HR" dirty="0" err="1"/>
              <a:t>following</a:t>
            </a:r>
            <a:r>
              <a:rPr lang="hr-HR" dirty="0"/>
              <a:t> </a:t>
            </a:r>
            <a:r>
              <a:rPr lang="hr-HR" dirty="0" err="1"/>
              <a:t>text</a:t>
            </a:r>
            <a:r>
              <a:rPr lang="hr-HR" dirty="0"/>
              <a:t>:</a:t>
            </a:r>
          </a:p>
          <a:p>
            <a:r>
              <a:rPr lang="en-US" dirty="0"/>
              <a:t>D. 18.1.8</a:t>
            </a:r>
            <a:r>
              <a:rPr lang="hr-HR" dirty="0"/>
              <a:t>.</a:t>
            </a:r>
            <a:r>
              <a:rPr lang="en-US" dirty="0"/>
              <a:t>2. </a:t>
            </a:r>
            <a:r>
              <a:rPr lang="en-US" i="1" dirty="0" err="1"/>
              <a:t>Liberum</a:t>
            </a:r>
            <a:r>
              <a:rPr lang="en-US" i="1" dirty="0"/>
              <a:t> hominem </a:t>
            </a:r>
            <a:r>
              <a:rPr lang="en-US" i="1" dirty="0" err="1"/>
              <a:t>scientes</a:t>
            </a:r>
            <a:r>
              <a:rPr lang="en-US" i="1" dirty="0"/>
              <a:t> </a:t>
            </a:r>
            <a:r>
              <a:rPr lang="en-US" i="1" dirty="0" err="1"/>
              <a:t>emere</a:t>
            </a:r>
            <a:r>
              <a:rPr lang="en-US" i="1" dirty="0"/>
              <a:t> non </a:t>
            </a:r>
            <a:r>
              <a:rPr lang="en-US" i="1" dirty="0" err="1"/>
              <a:t>possumus</a:t>
            </a:r>
            <a:r>
              <a:rPr lang="en-US" i="1" dirty="0"/>
              <a:t>. </a:t>
            </a:r>
            <a:r>
              <a:rPr lang="en-US" i="1" dirty="0" err="1"/>
              <a:t>Sed</a:t>
            </a:r>
            <a:r>
              <a:rPr lang="en-US" i="1" dirty="0"/>
              <a:t> </a:t>
            </a:r>
            <a:r>
              <a:rPr lang="en-US" i="1" dirty="0" err="1"/>
              <a:t>nec</a:t>
            </a:r>
            <a:r>
              <a:rPr lang="en-US" i="1" dirty="0"/>
              <a:t> </a:t>
            </a:r>
            <a:r>
              <a:rPr lang="en-US" i="1" dirty="0" err="1"/>
              <a:t>talis</a:t>
            </a:r>
            <a:r>
              <a:rPr lang="en-US" i="1" dirty="0"/>
              <a:t> </a:t>
            </a:r>
            <a:r>
              <a:rPr lang="en-US" i="1" dirty="0" err="1"/>
              <a:t>emptio</a:t>
            </a:r>
            <a:r>
              <a:rPr lang="en-US" i="1" dirty="0"/>
              <a:t> </a:t>
            </a:r>
            <a:r>
              <a:rPr lang="en-US" i="1" dirty="0" err="1"/>
              <a:t>aut</a:t>
            </a:r>
            <a:r>
              <a:rPr lang="en-US" i="1" dirty="0"/>
              <a:t> </a:t>
            </a:r>
            <a:r>
              <a:rPr lang="en-US" i="1" dirty="0" err="1"/>
              <a:t>stipulatio</a:t>
            </a:r>
            <a:r>
              <a:rPr lang="en-US" i="1" dirty="0"/>
              <a:t> </a:t>
            </a:r>
            <a:r>
              <a:rPr lang="en-US" i="1" dirty="0" err="1"/>
              <a:t>admittenda</a:t>
            </a:r>
            <a:r>
              <a:rPr lang="en-US" i="1" dirty="0"/>
              <a:t> </a:t>
            </a:r>
            <a:r>
              <a:rPr lang="en-US" i="1" dirty="0" err="1"/>
              <a:t>est</a:t>
            </a:r>
            <a:r>
              <a:rPr lang="en-US" i="1" dirty="0"/>
              <a:t>: "cum </a:t>
            </a:r>
            <a:r>
              <a:rPr lang="en-US" i="1" dirty="0" err="1"/>
              <a:t>servus</a:t>
            </a:r>
            <a:r>
              <a:rPr lang="en-US" i="1" dirty="0"/>
              <a:t> </a:t>
            </a:r>
            <a:r>
              <a:rPr lang="en-US" i="1" dirty="0" err="1"/>
              <a:t>erit</a:t>
            </a:r>
            <a:r>
              <a:rPr lang="en-US" i="1" dirty="0"/>
              <a:t>", </a:t>
            </a:r>
            <a:r>
              <a:rPr lang="en-US" i="1" dirty="0" err="1"/>
              <a:t>quamvis</a:t>
            </a:r>
            <a:r>
              <a:rPr lang="en-US" i="1" dirty="0"/>
              <a:t> </a:t>
            </a:r>
            <a:r>
              <a:rPr lang="en-US" i="1" dirty="0" err="1"/>
              <a:t>dixerimus</a:t>
            </a:r>
            <a:r>
              <a:rPr lang="en-US" i="1" dirty="0"/>
              <a:t> </a:t>
            </a:r>
            <a:r>
              <a:rPr lang="en-US" i="1" dirty="0" err="1"/>
              <a:t>futuras</a:t>
            </a:r>
            <a:r>
              <a:rPr lang="en-US" i="1" dirty="0"/>
              <a:t> res </a:t>
            </a:r>
            <a:r>
              <a:rPr lang="en-US" i="1" dirty="0" err="1"/>
              <a:t>emi</a:t>
            </a:r>
            <a:r>
              <a:rPr lang="en-US" i="1" dirty="0"/>
              <a:t> posse: </a:t>
            </a:r>
            <a:r>
              <a:rPr lang="en-US" i="1" dirty="0" err="1"/>
              <a:t>nec</a:t>
            </a:r>
            <a:r>
              <a:rPr lang="en-US" i="1" dirty="0"/>
              <a:t> </a:t>
            </a:r>
            <a:r>
              <a:rPr lang="en-US" i="1" dirty="0" err="1"/>
              <a:t>enim</a:t>
            </a:r>
            <a:r>
              <a:rPr lang="en-US" i="1" dirty="0"/>
              <a:t> </a:t>
            </a:r>
            <a:r>
              <a:rPr lang="en-US" i="1" dirty="0" err="1"/>
              <a:t>fas</a:t>
            </a:r>
            <a:r>
              <a:rPr lang="en-US" i="1" dirty="0"/>
              <a:t> </a:t>
            </a:r>
            <a:r>
              <a:rPr lang="en-US" i="1" dirty="0" err="1"/>
              <a:t>est</a:t>
            </a:r>
            <a:r>
              <a:rPr lang="en-US" i="1" dirty="0"/>
              <a:t> </a:t>
            </a:r>
            <a:r>
              <a:rPr lang="en-US" i="1" dirty="0" err="1"/>
              <a:t>eiusmodi</a:t>
            </a:r>
            <a:r>
              <a:rPr lang="en-US" i="1" dirty="0"/>
              <a:t> casus </a:t>
            </a:r>
            <a:r>
              <a:rPr lang="en-US" i="1" dirty="0" err="1"/>
              <a:t>exspectare</a:t>
            </a:r>
            <a:r>
              <a:rPr lang="en-US" i="1" dirty="0"/>
              <a:t>.</a:t>
            </a:r>
          </a:p>
          <a:p>
            <a:r>
              <a:rPr lang="en-US" dirty="0"/>
              <a:t>We cannot knowingly buy a freeman, nor is a sale or stipulation allowed with the provision „when he shall become a slave”, even though we have said that the sale of future things is possible, for it is contrary to morality to anticipate such a contingency. </a:t>
            </a:r>
            <a:endParaRPr lang="hr-HR" dirty="0"/>
          </a:p>
          <a:p>
            <a:endParaRPr lang="hr-HR" dirty="0"/>
          </a:p>
        </p:txBody>
      </p:sp>
    </p:spTree>
    <p:extLst>
      <p:ext uri="{BB962C8B-B14F-4D97-AF65-F5344CB8AC3E}">
        <p14:creationId xmlns:p14="http://schemas.microsoft.com/office/powerpoint/2010/main" val="2865486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r>
              <a:rPr lang="hr-HR" dirty="0"/>
              <a:t>11. </a:t>
            </a:r>
            <a:r>
              <a:rPr lang="hr-HR" dirty="0" err="1"/>
              <a:t>Explain</a:t>
            </a:r>
            <a:r>
              <a:rPr lang="hr-HR" dirty="0"/>
              <a:t> </a:t>
            </a:r>
            <a:r>
              <a:rPr lang="hr-HR" dirty="0" err="1"/>
              <a:t>the</a:t>
            </a:r>
            <a:r>
              <a:rPr lang="hr-HR" dirty="0"/>
              <a:t> </a:t>
            </a:r>
            <a:r>
              <a:rPr lang="hr-HR" dirty="0" err="1"/>
              <a:t>following</a:t>
            </a:r>
            <a:r>
              <a:rPr lang="hr-HR" dirty="0"/>
              <a:t> </a:t>
            </a:r>
            <a:r>
              <a:rPr lang="hr-HR" dirty="0" err="1"/>
              <a:t>features</a:t>
            </a:r>
            <a:r>
              <a:rPr lang="hr-HR" dirty="0"/>
              <a:t> </a:t>
            </a:r>
            <a:r>
              <a:rPr lang="hr-HR" dirty="0" err="1"/>
              <a:t>of</a:t>
            </a:r>
            <a:r>
              <a:rPr lang="hr-HR" dirty="0"/>
              <a:t> </a:t>
            </a:r>
            <a:r>
              <a:rPr lang="hr-HR" dirty="0" err="1"/>
              <a:t>price</a:t>
            </a:r>
            <a:r>
              <a:rPr lang="hr-HR" dirty="0"/>
              <a:t>:</a:t>
            </a:r>
          </a:p>
          <a:p>
            <a:endParaRPr lang="hr-HR" i="1" dirty="0"/>
          </a:p>
          <a:p>
            <a:r>
              <a:rPr lang="hr-HR" i="1" dirty="0"/>
              <a:t>1. </a:t>
            </a:r>
            <a:r>
              <a:rPr lang="hr-HR" i="1" dirty="0" err="1"/>
              <a:t>Nummerata</a:t>
            </a:r>
            <a:r>
              <a:rPr lang="hr-HR" i="1" dirty="0"/>
              <a:t> </a:t>
            </a:r>
            <a:r>
              <a:rPr lang="hr-HR" i="1" dirty="0" err="1"/>
              <a:t>pecunia</a:t>
            </a:r>
            <a:endParaRPr lang="hr-HR" dirty="0"/>
          </a:p>
          <a:p>
            <a:r>
              <a:rPr lang="hr-HR" i="1" dirty="0"/>
              <a:t>2. </a:t>
            </a:r>
            <a:r>
              <a:rPr lang="hr-HR" i="1" dirty="0" err="1"/>
              <a:t>Pretium</a:t>
            </a:r>
            <a:r>
              <a:rPr lang="hr-HR" i="1" dirty="0"/>
              <a:t> </a:t>
            </a:r>
            <a:r>
              <a:rPr lang="hr-HR" i="1" dirty="0" err="1"/>
              <a:t>certum</a:t>
            </a:r>
            <a:endParaRPr lang="hr-HR" dirty="0"/>
          </a:p>
          <a:p>
            <a:r>
              <a:rPr lang="hr-HR" i="1" dirty="0"/>
              <a:t>3. </a:t>
            </a:r>
            <a:r>
              <a:rPr lang="hr-HR" i="1" dirty="0" err="1"/>
              <a:t>Pretium</a:t>
            </a:r>
            <a:r>
              <a:rPr lang="hr-HR" i="1" dirty="0"/>
              <a:t> </a:t>
            </a:r>
            <a:r>
              <a:rPr lang="hr-HR" i="1" dirty="0" err="1"/>
              <a:t>verum</a:t>
            </a:r>
            <a:endParaRPr lang="hr-HR" dirty="0"/>
          </a:p>
          <a:p>
            <a:r>
              <a:rPr lang="hr-HR" i="1" dirty="0"/>
              <a:t>4. </a:t>
            </a:r>
            <a:r>
              <a:rPr lang="hr-HR" i="1" dirty="0" err="1"/>
              <a:t>Pretium</a:t>
            </a:r>
            <a:r>
              <a:rPr lang="hr-HR" i="1" dirty="0"/>
              <a:t> </a:t>
            </a:r>
            <a:r>
              <a:rPr lang="hr-HR" i="1" dirty="0" err="1"/>
              <a:t>iustum</a:t>
            </a:r>
            <a:endParaRPr lang="hr-HR" dirty="0"/>
          </a:p>
          <a:p>
            <a:r>
              <a:rPr lang="hr-HR" dirty="0"/>
              <a:t> </a:t>
            </a:r>
          </a:p>
          <a:p>
            <a:r>
              <a:rPr lang="hr-HR" dirty="0"/>
              <a:t>12. </a:t>
            </a:r>
            <a:r>
              <a:rPr lang="hr-HR" dirty="0" err="1"/>
              <a:t>What</a:t>
            </a:r>
            <a:r>
              <a:rPr lang="hr-HR" dirty="0"/>
              <a:t> </a:t>
            </a:r>
            <a:r>
              <a:rPr lang="hr-HR" dirty="0" err="1"/>
              <a:t>is</a:t>
            </a:r>
            <a:r>
              <a:rPr lang="hr-HR" dirty="0"/>
              <a:t> </a:t>
            </a:r>
            <a:r>
              <a:rPr lang="hr-HR" i="1" dirty="0" err="1"/>
              <a:t>laesio</a:t>
            </a:r>
            <a:r>
              <a:rPr lang="hr-HR" i="1" dirty="0"/>
              <a:t> </a:t>
            </a:r>
            <a:r>
              <a:rPr lang="hr-HR" i="1" dirty="0" err="1"/>
              <a:t>enormis</a:t>
            </a:r>
            <a:r>
              <a:rPr lang="hr-HR" dirty="0"/>
              <a:t>?</a:t>
            </a:r>
          </a:p>
        </p:txBody>
      </p:sp>
    </p:spTree>
    <p:extLst>
      <p:ext uri="{BB962C8B-B14F-4D97-AF65-F5344CB8AC3E}">
        <p14:creationId xmlns:p14="http://schemas.microsoft.com/office/powerpoint/2010/main" val="2709122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dirty="0"/>
          </a:p>
        </p:txBody>
      </p:sp>
      <p:sp>
        <p:nvSpPr>
          <p:cNvPr id="3" name="Rezervirano mjesto sadržaja 2"/>
          <p:cNvSpPr>
            <a:spLocks noGrp="1"/>
          </p:cNvSpPr>
          <p:nvPr>
            <p:ph idx="1"/>
          </p:nvPr>
        </p:nvSpPr>
        <p:spPr/>
        <p:txBody>
          <a:bodyPr>
            <a:normAutofit/>
          </a:bodyPr>
          <a:lstStyle/>
          <a:p>
            <a:r>
              <a:rPr lang="hr-HR" sz="2400" dirty="0"/>
              <a:t>13. </a:t>
            </a:r>
            <a:r>
              <a:rPr lang="hr-HR" sz="2400" dirty="0" err="1"/>
              <a:t>Explain</a:t>
            </a:r>
            <a:r>
              <a:rPr lang="hr-HR" sz="2400" dirty="0"/>
              <a:t> </a:t>
            </a:r>
            <a:r>
              <a:rPr lang="hr-HR" sz="2400" dirty="0" err="1"/>
              <a:t>the</a:t>
            </a:r>
            <a:r>
              <a:rPr lang="hr-HR" sz="2400" dirty="0"/>
              <a:t> </a:t>
            </a:r>
            <a:r>
              <a:rPr lang="hr-HR" sz="2400" dirty="0" err="1"/>
              <a:t>rule</a:t>
            </a:r>
            <a:r>
              <a:rPr lang="hr-HR" sz="2400" dirty="0"/>
              <a:t> </a:t>
            </a:r>
            <a:r>
              <a:rPr lang="hr-HR" sz="2400" i="1" dirty="0" err="1"/>
              <a:t>periculum</a:t>
            </a:r>
            <a:r>
              <a:rPr lang="hr-HR" sz="2400" i="1" dirty="0"/>
              <a:t> </a:t>
            </a:r>
            <a:r>
              <a:rPr lang="hr-HR" sz="2400" i="1" dirty="0" err="1"/>
              <a:t>est</a:t>
            </a:r>
            <a:r>
              <a:rPr lang="hr-HR" sz="2400" i="1" dirty="0"/>
              <a:t> </a:t>
            </a:r>
            <a:r>
              <a:rPr lang="hr-HR" sz="2400" i="1" dirty="0" err="1"/>
              <a:t>emptoris</a:t>
            </a:r>
            <a:r>
              <a:rPr lang="hr-HR" sz="2400" dirty="0"/>
              <a:t>? </a:t>
            </a:r>
            <a:r>
              <a:rPr lang="hr-HR" sz="2400" dirty="0" err="1" smtClean="0"/>
              <a:t>What</a:t>
            </a:r>
            <a:r>
              <a:rPr lang="hr-HR" sz="2400" dirty="0" smtClean="0"/>
              <a:t> </a:t>
            </a:r>
            <a:r>
              <a:rPr lang="hr-HR" sz="2400" dirty="0"/>
              <a:t>are </a:t>
            </a:r>
            <a:r>
              <a:rPr lang="hr-HR" sz="2400" dirty="0" err="1"/>
              <a:t>the</a:t>
            </a:r>
            <a:r>
              <a:rPr lang="hr-HR" sz="2400" dirty="0"/>
              <a:t> </a:t>
            </a:r>
            <a:r>
              <a:rPr lang="hr-HR" sz="2400" dirty="0" err="1"/>
              <a:t>exceptions</a:t>
            </a:r>
            <a:r>
              <a:rPr lang="hr-HR" sz="2400" dirty="0"/>
              <a:t> to </a:t>
            </a:r>
            <a:r>
              <a:rPr lang="hr-HR" sz="2400" dirty="0" err="1"/>
              <a:t>this</a:t>
            </a:r>
            <a:r>
              <a:rPr lang="hr-HR" sz="2400" dirty="0"/>
              <a:t> </a:t>
            </a:r>
            <a:r>
              <a:rPr lang="hr-HR" sz="2400" dirty="0" err="1"/>
              <a:t>rule</a:t>
            </a:r>
            <a:r>
              <a:rPr lang="hr-HR" sz="2400" dirty="0"/>
              <a:t>?</a:t>
            </a:r>
          </a:p>
          <a:p>
            <a:endParaRPr lang="hr-HR" sz="2400" dirty="0"/>
          </a:p>
          <a:p>
            <a:r>
              <a:rPr lang="hr-HR" sz="2400" dirty="0"/>
              <a:t>14. </a:t>
            </a:r>
            <a:r>
              <a:rPr lang="hr-HR" sz="2400" dirty="0" err="1"/>
              <a:t>When</a:t>
            </a:r>
            <a:r>
              <a:rPr lang="hr-HR" sz="2400" dirty="0"/>
              <a:t> </a:t>
            </a:r>
            <a:r>
              <a:rPr lang="hr-HR" sz="2400" dirty="0" err="1"/>
              <a:t>is</a:t>
            </a:r>
            <a:r>
              <a:rPr lang="hr-HR" sz="2400" dirty="0"/>
              <a:t> </a:t>
            </a:r>
            <a:r>
              <a:rPr lang="hr-HR" sz="2400" dirty="0" err="1"/>
              <a:t>the</a:t>
            </a:r>
            <a:r>
              <a:rPr lang="hr-HR" sz="2400" dirty="0"/>
              <a:t> </a:t>
            </a:r>
            <a:r>
              <a:rPr lang="hr-HR" sz="2400" dirty="0" err="1"/>
              <a:t>ownership</a:t>
            </a:r>
            <a:r>
              <a:rPr lang="hr-HR" sz="2400" dirty="0"/>
              <a:t> od </a:t>
            </a:r>
            <a:r>
              <a:rPr lang="hr-HR" sz="2400" dirty="0" err="1"/>
              <a:t>sold</a:t>
            </a:r>
            <a:r>
              <a:rPr lang="hr-HR" sz="2400" dirty="0"/>
              <a:t> </a:t>
            </a:r>
            <a:r>
              <a:rPr lang="hr-HR" sz="2400" dirty="0" err="1"/>
              <a:t>thing</a:t>
            </a:r>
            <a:r>
              <a:rPr lang="hr-HR" sz="2400" dirty="0"/>
              <a:t> </a:t>
            </a:r>
            <a:r>
              <a:rPr lang="hr-HR" sz="2400" dirty="0" err="1"/>
              <a:t>transferred</a:t>
            </a:r>
            <a:r>
              <a:rPr lang="hr-HR" sz="2400" dirty="0"/>
              <a:t> to </a:t>
            </a:r>
            <a:r>
              <a:rPr lang="hr-HR" sz="2400" dirty="0" err="1"/>
              <a:t>buyer</a:t>
            </a:r>
            <a:r>
              <a:rPr lang="hr-HR" sz="2400" dirty="0"/>
              <a:t>?</a:t>
            </a:r>
          </a:p>
        </p:txBody>
      </p:sp>
    </p:spTree>
    <p:extLst>
      <p:ext uri="{BB962C8B-B14F-4D97-AF65-F5344CB8AC3E}">
        <p14:creationId xmlns:p14="http://schemas.microsoft.com/office/powerpoint/2010/main" val="16221815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Warranty</a:t>
            </a:r>
            <a:r>
              <a:rPr lang="hr-HR" dirty="0"/>
              <a:t> </a:t>
            </a:r>
            <a:r>
              <a:rPr lang="hr-HR" dirty="0" err="1"/>
              <a:t>of</a:t>
            </a:r>
            <a:r>
              <a:rPr lang="hr-HR" dirty="0"/>
              <a:t> title</a:t>
            </a:r>
            <a:endParaRPr lang="en-US" dirty="0"/>
          </a:p>
        </p:txBody>
      </p:sp>
      <p:sp>
        <p:nvSpPr>
          <p:cNvPr id="3" name="Content Placeholder 2"/>
          <p:cNvSpPr>
            <a:spLocks noGrp="1"/>
          </p:cNvSpPr>
          <p:nvPr>
            <p:ph idx="1"/>
          </p:nvPr>
        </p:nvSpPr>
        <p:spPr/>
        <p:txBody>
          <a:bodyPr/>
          <a:lstStyle/>
          <a:p>
            <a:r>
              <a:rPr lang="hr-HR" dirty="0" err="1"/>
              <a:t>Warranty</a:t>
            </a:r>
            <a:r>
              <a:rPr lang="hr-HR" dirty="0"/>
              <a:t> – </a:t>
            </a:r>
            <a:r>
              <a:rPr lang="hr-HR" dirty="0" err="1"/>
              <a:t>part</a:t>
            </a:r>
            <a:r>
              <a:rPr lang="hr-HR" dirty="0"/>
              <a:t> </a:t>
            </a:r>
            <a:r>
              <a:rPr lang="hr-HR" dirty="0" err="1"/>
              <a:t>of</a:t>
            </a:r>
            <a:r>
              <a:rPr lang="hr-HR" dirty="0"/>
              <a:t> </a:t>
            </a:r>
            <a:r>
              <a:rPr lang="hr-HR" dirty="0" err="1"/>
              <a:t>the</a:t>
            </a:r>
            <a:r>
              <a:rPr lang="hr-HR" dirty="0"/>
              <a:t> </a:t>
            </a:r>
            <a:r>
              <a:rPr lang="hr-HR" dirty="0" err="1"/>
              <a:t>contract</a:t>
            </a:r>
            <a:r>
              <a:rPr lang="hr-HR" dirty="0"/>
              <a:t> </a:t>
            </a:r>
            <a:r>
              <a:rPr lang="hr-HR" dirty="0" err="1"/>
              <a:t>of</a:t>
            </a:r>
            <a:r>
              <a:rPr lang="hr-HR" dirty="0"/>
              <a:t> sale?</a:t>
            </a:r>
          </a:p>
          <a:p>
            <a:endParaRPr lang="hr-HR" dirty="0"/>
          </a:p>
          <a:p>
            <a:r>
              <a:rPr lang="hr-HR" dirty="0"/>
              <a:t>Express </a:t>
            </a:r>
            <a:r>
              <a:rPr lang="hr-HR" dirty="0" err="1"/>
              <a:t>or</a:t>
            </a:r>
            <a:r>
              <a:rPr lang="hr-HR" dirty="0"/>
              <a:t> </a:t>
            </a:r>
            <a:r>
              <a:rPr lang="hr-HR" dirty="0" err="1"/>
              <a:t>implied</a:t>
            </a:r>
            <a:r>
              <a:rPr lang="hr-HR" dirty="0"/>
              <a:t> </a:t>
            </a:r>
            <a:r>
              <a:rPr lang="hr-HR" dirty="0" err="1"/>
              <a:t>part</a:t>
            </a:r>
            <a:r>
              <a:rPr lang="hr-HR" dirty="0"/>
              <a:t> </a:t>
            </a:r>
            <a:r>
              <a:rPr lang="hr-HR" dirty="0" err="1"/>
              <a:t>of</a:t>
            </a:r>
            <a:r>
              <a:rPr lang="hr-HR" dirty="0"/>
              <a:t> sale?</a:t>
            </a:r>
          </a:p>
          <a:p>
            <a:endParaRPr lang="hr-HR" dirty="0"/>
          </a:p>
          <a:p>
            <a:r>
              <a:rPr lang="hr-HR" dirty="0" err="1"/>
              <a:t>The</a:t>
            </a:r>
            <a:r>
              <a:rPr lang="hr-HR" dirty="0"/>
              <a:t> </a:t>
            </a:r>
            <a:r>
              <a:rPr lang="hr-HR" dirty="0" err="1"/>
              <a:t>extent</a:t>
            </a:r>
            <a:r>
              <a:rPr lang="hr-HR" dirty="0"/>
              <a:t> </a:t>
            </a:r>
            <a:r>
              <a:rPr lang="hr-HR" dirty="0" err="1"/>
              <a:t>of</a:t>
            </a:r>
            <a:r>
              <a:rPr lang="hr-HR" dirty="0"/>
              <a:t> </a:t>
            </a:r>
            <a:r>
              <a:rPr lang="hr-HR" dirty="0" err="1"/>
              <a:t>responsibility</a:t>
            </a:r>
            <a:r>
              <a:rPr lang="hr-HR" dirty="0"/>
              <a:t>?</a:t>
            </a:r>
          </a:p>
          <a:p>
            <a:endParaRPr lang="hr-HR" dirty="0"/>
          </a:p>
          <a:p>
            <a:r>
              <a:rPr lang="hr-HR" dirty="0" err="1"/>
              <a:t>Action</a:t>
            </a:r>
            <a:r>
              <a:rPr lang="hr-HR" dirty="0"/>
              <a:t> to </a:t>
            </a:r>
            <a:r>
              <a:rPr lang="hr-HR" dirty="0" err="1"/>
              <a:t>be</a:t>
            </a:r>
            <a:r>
              <a:rPr lang="hr-HR" dirty="0"/>
              <a:t> </a:t>
            </a:r>
            <a:r>
              <a:rPr lang="hr-HR" dirty="0" err="1"/>
              <a:t>used</a:t>
            </a:r>
            <a:r>
              <a:rPr lang="hr-HR" dirty="0"/>
              <a:t>?</a:t>
            </a:r>
          </a:p>
          <a:p>
            <a:endParaRPr lang="hr-HR" dirty="0"/>
          </a:p>
          <a:p>
            <a:r>
              <a:rPr lang="hr-HR" dirty="0" err="1"/>
              <a:t>Competition</a:t>
            </a:r>
            <a:r>
              <a:rPr lang="hr-HR" dirty="0"/>
              <a:t> </a:t>
            </a:r>
            <a:r>
              <a:rPr lang="hr-HR" dirty="0" err="1"/>
              <a:t>of</a:t>
            </a:r>
            <a:r>
              <a:rPr lang="hr-HR" dirty="0"/>
              <a:t> </a:t>
            </a:r>
            <a:r>
              <a:rPr lang="hr-HR" dirty="0" err="1"/>
              <a:t>different</a:t>
            </a:r>
            <a:r>
              <a:rPr lang="hr-HR" dirty="0"/>
              <a:t> </a:t>
            </a:r>
            <a:r>
              <a:rPr lang="hr-HR" dirty="0" err="1"/>
              <a:t>actions</a:t>
            </a:r>
            <a:r>
              <a:rPr lang="hr-HR"/>
              <a:t>?</a:t>
            </a:r>
            <a:endParaRPr lang="en-US" dirty="0"/>
          </a:p>
        </p:txBody>
      </p:sp>
    </p:spTree>
    <p:extLst>
      <p:ext uri="{BB962C8B-B14F-4D97-AF65-F5344CB8AC3E}">
        <p14:creationId xmlns:p14="http://schemas.microsoft.com/office/powerpoint/2010/main" val="3919991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Transfer </a:t>
            </a:r>
            <a:r>
              <a:rPr lang="hr-HR" dirty="0" err="1"/>
              <a:t>of</a:t>
            </a:r>
            <a:r>
              <a:rPr lang="hr-HR" dirty="0"/>
              <a:t> </a:t>
            </a:r>
            <a:r>
              <a:rPr lang="hr-HR" dirty="0" err="1"/>
              <a:t>ownership</a:t>
            </a:r>
            <a:r>
              <a:rPr lang="hr-HR" dirty="0"/>
              <a:t> </a:t>
            </a:r>
          </a:p>
        </p:txBody>
      </p:sp>
      <p:graphicFrame>
        <p:nvGraphicFramePr>
          <p:cNvPr id="7" name="Rezervirano mjesto sadržaja 6"/>
          <p:cNvGraphicFramePr>
            <a:graphicFrameLocks noGrp="1"/>
          </p:cNvGraphicFramePr>
          <p:nvPr>
            <p:ph sz="half" idx="1"/>
            <p:extLst>
              <p:ext uri="{D42A27DB-BD31-4B8C-83A1-F6EECF244321}">
                <p14:modId xmlns:p14="http://schemas.microsoft.com/office/powerpoint/2010/main" val="2664817288"/>
              </p:ext>
            </p:extLst>
          </p:nvPr>
        </p:nvGraphicFramePr>
        <p:xfrm>
          <a:off x="1425146" y="2133600"/>
          <a:ext cx="10000735" cy="42507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7535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506" name="Title 1"/>
          <p:cNvSpPr>
            <a:spLocks noGrp="1"/>
          </p:cNvSpPr>
          <p:nvPr>
            <p:ph type="title"/>
          </p:nvPr>
        </p:nvSpPr>
        <p:spPr>
          <a:xfrm>
            <a:off x="609600" y="106363"/>
            <a:ext cx="10972800" cy="658811"/>
          </a:xfrm>
        </p:spPr>
        <p:txBody>
          <a:bodyPr/>
          <a:lstStyle/>
          <a:p>
            <a:r>
              <a:rPr lang="hr-HR" altLang="sr-Latn-RS" dirty="0">
                <a:solidFill>
                  <a:srgbClr val="FF0000"/>
                </a:solidFill>
              </a:rPr>
              <a:t>MANCIPATIO</a:t>
            </a:r>
          </a:p>
        </p:txBody>
      </p:sp>
      <p:pic>
        <p:nvPicPr>
          <p:cNvPr id="21507" name="Content Placeholder 3" descr="4920488583_457402febe.jpg"/>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3648076" y="2060575"/>
            <a:ext cx="2016125" cy="2592388"/>
          </a:xfrm>
        </p:spPr>
      </p:pic>
      <p:pic>
        <p:nvPicPr>
          <p:cNvPr id="21508" name="Picture 4" descr="3358689805_edf303e011_z.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880101" y="765175"/>
            <a:ext cx="1165225"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Equal 5"/>
          <p:cNvSpPr/>
          <p:nvPr/>
        </p:nvSpPr>
        <p:spPr>
          <a:xfrm>
            <a:off x="6024563" y="1989138"/>
            <a:ext cx="863600" cy="4318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base">
              <a:spcBef>
                <a:spcPct val="0"/>
              </a:spcBef>
              <a:spcAft>
                <a:spcPct val="0"/>
              </a:spcAft>
              <a:defRPr/>
            </a:pPr>
            <a:endParaRPr lang="hr-HR">
              <a:solidFill>
                <a:prstClr val="black"/>
              </a:solidFill>
              <a:latin typeface="Constantia"/>
            </a:endParaRPr>
          </a:p>
        </p:txBody>
      </p:sp>
      <p:pic>
        <p:nvPicPr>
          <p:cNvPr id="21510" name="Picture 6" descr="3351289611_817f8997ae.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664201" y="2636838"/>
            <a:ext cx="1584325"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1" name="Picture 7" descr="romans-clothing-examples.gif"/>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359150" y="4365626"/>
            <a:ext cx="47625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2" name="Picture 9" descr="romanfarmercol_tcm4-133955.gif"/>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703388" y="1916114"/>
            <a:ext cx="1905000" cy="367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descr="Libripens"/>
          <p:cNvSpPr/>
          <p:nvPr/>
        </p:nvSpPr>
        <p:spPr>
          <a:xfrm>
            <a:off x="4151314" y="4724400"/>
            <a:ext cx="720725" cy="2133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defTabSz="914400" fontAlgn="base">
              <a:spcBef>
                <a:spcPct val="0"/>
              </a:spcBef>
              <a:spcAft>
                <a:spcPct val="0"/>
              </a:spcAft>
              <a:defRPr/>
            </a:pPr>
            <a:r>
              <a:rPr lang="hr-HR" sz="2000" dirty="0">
                <a:solidFill>
                  <a:srgbClr val="FF0000"/>
                </a:solidFill>
                <a:latin typeface="Constantia"/>
              </a:rPr>
              <a:t>LIBRIPENS</a:t>
            </a:r>
          </a:p>
        </p:txBody>
      </p:sp>
      <p:pic>
        <p:nvPicPr>
          <p:cNvPr id="21514" name="Picture 12" descr="toga3.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8939214" y="1125538"/>
            <a:ext cx="1728787" cy="327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5" name="Picture 14" descr="Roman-slave-mosaic.jpeg"/>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7896226" y="1268413"/>
            <a:ext cx="1152525" cy="212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Oval 15"/>
          <p:cNvSpPr/>
          <p:nvPr/>
        </p:nvSpPr>
        <p:spPr>
          <a:xfrm>
            <a:off x="8291514" y="5562600"/>
            <a:ext cx="2376487" cy="1295400"/>
          </a:xfrm>
          <a:prstGeom prst="ellipse">
            <a:avLst/>
          </a:prstGeom>
          <a:solidFill>
            <a:schemeClr val="accent1">
              <a:alpha val="36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base">
              <a:spcBef>
                <a:spcPct val="0"/>
              </a:spcBef>
              <a:spcAft>
                <a:spcPct val="0"/>
              </a:spcAft>
              <a:defRPr/>
            </a:pPr>
            <a:r>
              <a:rPr lang="hr-HR" b="1" dirty="0" err="1">
                <a:solidFill>
                  <a:prstClr val="black"/>
                </a:solidFill>
                <a:latin typeface="Constantia"/>
              </a:rPr>
              <a:t>Ostia</a:t>
            </a:r>
            <a:endParaRPr lang="hr-HR" b="1" dirty="0">
              <a:solidFill>
                <a:prstClr val="black"/>
              </a:solidFill>
              <a:latin typeface="Constantia"/>
            </a:endParaRPr>
          </a:p>
        </p:txBody>
      </p:sp>
    </p:spTree>
    <p:extLst>
      <p:ext uri="{BB962C8B-B14F-4D97-AF65-F5344CB8AC3E}">
        <p14:creationId xmlns:p14="http://schemas.microsoft.com/office/powerpoint/2010/main" val="3828875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ltLang="sr-Latn-RS" i="1" dirty="0"/>
              <a:t>EMPTIO PUELLAE </a:t>
            </a:r>
            <a:r>
              <a:rPr lang="hr-HR" altLang="sr-Latn-RS" dirty="0"/>
              <a:t>(AD 139)</a:t>
            </a:r>
            <a:endParaRPr lang="hr-HR" dirty="0"/>
          </a:p>
        </p:txBody>
      </p:sp>
      <p:sp>
        <p:nvSpPr>
          <p:cNvPr id="3" name="Rezervirano mjesto sadržaja 2"/>
          <p:cNvSpPr>
            <a:spLocks noGrp="1"/>
          </p:cNvSpPr>
          <p:nvPr>
            <p:ph idx="1"/>
          </p:nvPr>
        </p:nvSpPr>
        <p:spPr>
          <a:xfrm>
            <a:off x="2589212" y="1515762"/>
            <a:ext cx="8915400" cy="4395460"/>
          </a:xfrm>
        </p:spPr>
        <p:txBody>
          <a:bodyPr>
            <a:normAutofit fontScale="85000" lnSpcReduction="20000"/>
          </a:bodyPr>
          <a:lstStyle/>
          <a:p>
            <a:pPr algn="just"/>
            <a:r>
              <a:rPr lang="la-Latn"/>
              <a:t>Maximus Batonis puellam nomine / Passiam sive ea quo alio nomine est an/norum // circiter p(lus) m(inus) // sex // empta sportellaria // emit mancipioque accepit / de Dasio Verzonis Pirusta ex Kaviereti[o] / |(denariis) ducentis quinque / iam puellam sanam esse a furtis noxisque / solutam fugitivam erronem non esse / praestari quot si quis eam puella{a}m / partemve quam ex eo quis evicerit / quominus Maximum Batonis quo/ve ea res pertinebit habere possi/dereque recte liceat tum quanti / ea puella empta est tam pecuniam // et alterum tantum dari fide rogavit / Maximus Batonis fide promisit Dasius / Verzonis Pirusta ex Kaviereti(o) / proque ea puella quae s(upra) s(cripta) est |(denarios) ducen/tos quinque accepisse et habere / se dixit Dasius Verzonis a Maximo Batonis / actum Karto XVI K(alendas) Apriles / Tito Aelio Caesare Antonino Pio II et Bruttio / Praesente II co(n)s(ulibus) // Maximus Batonis puellam / nomine Passiam sive ea / quo alio nomine est anno/rum circiter p(lus) m(inus) sex emp/ta sportellaria emit man/cipioque accepit de / Dasio Verzonis Pirusta / ex Kavieretio |(denariis) ducen/tis et quinque / sanam esse / eam puellam furtis no/xaque solutam fugi/tivam erronem non / esse praestari quot / si quis eam puellam / partemve quam ex e&lt;a=O&gt; / quis evicerit quo / minus Maximum Ba/tonis quo/ve ea re[s pertinebit habere possidereque recte liceat tum quanti ea puella empta est tam pecuniam et alterum tantum dari fide rogavit Maximus Batonis fide promisit Dasius Verzonis Pirusta ex Kaviereti proque ea puella quae s(upra) s(cripta) est |(denarios) ducentos quinque accepisse et habere se dixit Dasius Verzonis a Maximo Batonis actum Karto XVI K(alendas) Apriles Tito Aelio Caesare Antonino Pio II et Bruttio Praesente II co(n)s(ulibus)] // Maximi Ve/neti princi/pis / Masuri Messi / dec(urionis) / Anneses An/dunocnetis / Plani Verzo/nis Sclaietis / Liccai Epicadi / Marciniesi / Epicadi / Marciniesi / Epicadi Plaren/tis qui et Mico / Dasi Verzonis / ipsius vendi/toris</a:t>
            </a:r>
          </a:p>
          <a:p>
            <a:endParaRPr lang="hr-HR" dirty="0"/>
          </a:p>
        </p:txBody>
      </p:sp>
    </p:spTree>
    <p:extLst>
      <p:ext uri="{BB962C8B-B14F-4D97-AF65-F5344CB8AC3E}">
        <p14:creationId xmlns:p14="http://schemas.microsoft.com/office/powerpoint/2010/main" val="2699823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err="1"/>
              <a:t>Payment</a:t>
            </a:r>
            <a:r>
              <a:rPr lang="hr-HR" dirty="0"/>
              <a:t> </a:t>
            </a:r>
            <a:r>
              <a:rPr lang="hr-HR" dirty="0" err="1"/>
              <a:t>of</a:t>
            </a:r>
            <a:r>
              <a:rPr lang="hr-HR" dirty="0"/>
              <a:t> </a:t>
            </a:r>
            <a:r>
              <a:rPr lang="hr-HR" dirty="0" err="1"/>
              <a:t>the</a:t>
            </a:r>
            <a:r>
              <a:rPr lang="hr-HR" dirty="0"/>
              <a:t> </a:t>
            </a:r>
            <a:r>
              <a:rPr lang="hr-HR" dirty="0" err="1"/>
              <a:t>price</a:t>
            </a:r>
            <a:r>
              <a:rPr lang="hr-HR" dirty="0"/>
              <a:t> as a </a:t>
            </a:r>
            <a:r>
              <a:rPr lang="hr-HR" dirty="0" err="1"/>
              <a:t>condition</a:t>
            </a:r>
            <a:r>
              <a:rPr lang="hr-HR" dirty="0"/>
              <a:t> for </a:t>
            </a:r>
            <a:r>
              <a:rPr lang="hr-HR" dirty="0" err="1"/>
              <a:t>the</a:t>
            </a:r>
            <a:r>
              <a:rPr lang="hr-HR" dirty="0"/>
              <a:t> transfer </a:t>
            </a:r>
            <a:r>
              <a:rPr lang="hr-HR" dirty="0" err="1"/>
              <a:t>of</a:t>
            </a:r>
            <a:r>
              <a:rPr lang="hr-HR" dirty="0"/>
              <a:t> </a:t>
            </a:r>
            <a:r>
              <a:rPr lang="hr-HR" dirty="0" err="1"/>
              <a:t>ownership</a:t>
            </a:r>
            <a:endParaRPr lang="hr-HR" dirty="0"/>
          </a:p>
        </p:txBody>
      </p:sp>
      <p:sp>
        <p:nvSpPr>
          <p:cNvPr id="3" name="Rezervirano mjesto sadržaja 2"/>
          <p:cNvSpPr>
            <a:spLocks noGrp="1"/>
          </p:cNvSpPr>
          <p:nvPr>
            <p:ph idx="1"/>
          </p:nvPr>
        </p:nvSpPr>
        <p:spPr>
          <a:xfrm>
            <a:off x="2589212" y="2133600"/>
            <a:ext cx="8915400" cy="4602760"/>
          </a:xfrm>
        </p:spPr>
        <p:txBody>
          <a:bodyPr>
            <a:normAutofit fontScale="85000" lnSpcReduction="10000"/>
          </a:bodyPr>
          <a:lstStyle/>
          <a:p>
            <a:r>
              <a:rPr lang="hr-HR" dirty="0"/>
              <a:t>D. 18.1.19 </a:t>
            </a:r>
            <a:r>
              <a:rPr lang="hr-HR" dirty="0" err="1"/>
              <a:t>Pomponius</a:t>
            </a:r>
            <a:r>
              <a:rPr lang="hr-HR" dirty="0"/>
              <a:t> libro 31 ad </a:t>
            </a:r>
            <a:r>
              <a:rPr lang="hr-HR" dirty="0" err="1"/>
              <a:t>Quintum</a:t>
            </a:r>
            <a:r>
              <a:rPr lang="hr-HR" dirty="0"/>
              <a:t> </a:t>
            </a:r>
            <a:r>
              <a:rPr lang="hr-HR" dirty="0" err="1"/>
              <a:t>Mucium</a:t>
            </a:r>
            <a:endParaRPr lang="hr-HR" dirty="0"/>
          </a:p>
          <a:p>
            <a:pPr algn="just"/>
            <a:r>
              <a:rPr lang="hr-HR" i="1" dirty="0" err="1"/>
              <a:t>Quod</a:t>
            </a:r>
            <a:r>
              <a:rPr lang="hr-HR" i="1" dirty="0"/>
              <a:t> </a:t>
            </a:r>
            <a:r>
              <a:rPr lang="hr-HR" i="1" dirty="0" err="1"/>
              <a:t>vendidi</a:t>
            </a:r>
            <a:r>
              <a:rPr lang="hr-HR" i="1" dirty="0"/>
              <a:t> </a:t>
            </a:r>
            <a:r>
              <a:rPr lang="hr-HR" i="1" dirty="0" err="1"/>
              <a:t>non</a:t>
            </a:r>
            <a:r>
              <a:rPr lang="hr-HR" i="1" dirty="0"/>
              <a:t> </a:t>
            </a:r>
            <a:r>
              <a:rPr lang="hr-HR" i="1" dirty="0" err="1"/>
              <a:t>aliter</a:t>
            </a:r>
            <a:r>
              <a:rPr lang="hr-HR" i="1" dirty="0"/>
              <a:t> fit </a:t>
            </a:r>
            <a:r>
              <a:rPr lang="hr-HR" i="1" dirty="0" err="1"/>
              <a:t>accipientis</a:t>
            </a:r>
            <a:r>
              <a:rPr lang="hr-HR" i="1" dirty="0"/>
              <a:t>, </a:t>
            </a:r>
            <a:r>
              <a:rPr lang="hr-HR" i="1" dirty="0" err="1"/>
              <a:t>quam</a:t>
            </a:r>
            <a:r>
              <a:rPr lang="hr-HR" i="1" dirty="0"/>
              <a:t> si aut </a:t>
            </a:r>
            <a:r>
              <a:rPr lang="hr-HR" i="1" dirty="0" err="1"/>
              <a:t>pretium</a:t>
            </a:r>
            <a:r>
              <a:rPr lang="hr-HR" i="1" dirty="0"/>
              <a:t> </a:t>
            </a:r>
            <a:r>
              <a:rPr lang="hr-HR" i="1" dirty="0" err="1"/>
              <a:t>nobis</a:t>
            </a:r>
            <a:r>
              <a:rPr lang="hr-HR" i="1" dirty="0"/>
              <a:t> </a:t>
            </a:r>
            <a:r>
              <a:rPr lang="hr-HR" i="1" dirty="0" err="1"/>
              <a:t>solutum</a:t>
            </a:r>
            <a:r>
              <a:rPr lang="hr-HR" i="1" dirty="0"/>
              <a:t> sit aut </a:t>
            </a:r>
            <a:r>
              <a:rPr lang="hr-HR" i="1" dirty="0" err="1"/>
              <a:t>satis</a:t>
            </a:r>
            <a:r>
              <a:rPr lang="hr-HR" i="1" dirty="0"/>
              <a:t> </a:t>
            </a:r>
            <a:r>
              <a:rPr lang="hr-HR" i="1" dirty="0" err="1"/>
              <a:t>eo</a:t>
            </a:r>
            <a:r>
              <a:rPr lang="hr-HR" i="1" dirty="0"/>
              <a:t> </a:t>
            </a:r>
            <a:r>
              <a:rPr lang="hr-HR" i="1" dirty="0" err="1"/>
              <a:t>nomine</a:t>
            </a:r>
            <a:r>
              <a:rPr lang="hr-HR" i="1" dirty="0"/>
              <a:t> </a:t>
            </a:r>
            <a:r>
              <a:rPr lang="hr-HR" i="1" dirty="0" err="1"/>
              <a:t>factum</a:t>
            </a:r>
            <a:r>
              <a:rPr lang="hr-HR" i="1" dirty="0"/>
              <a:t> </a:t>
            </a:r>
            <a:r>
              <a:rPr lang="hr-HR" i="1" dirty="0" err="1"/>
              <a:t>vel</a:t>
            </a:r>
            <a:r>
              <a:rPr lang="hr-HR" i="1" dirty="0"/>
              <a:t> </a:t>
            </a:r>
            <a:r>
              <a:rPr lang="hr-HR" i="1" dirty="0" err="1"/>
              <a:t>etiam</a:t>
            </a:r>
            <a:r>
              <a:rPr lang="hr-HR" i="1" dirty="0"/>
              <a:t> </a:t>
            </a:r>
            <a:r>
              <a:rPr lang="hr-HR" i="1" dirty="0" err="1"/>
              <a:t>fidem</a:t>
            </a:r>
            <a:r>
              <a:rPr lang="hr-HR" i="1" dirty="0"/>
              <a:t> </a:t>
            </a:r>
            <a:r>
              <a:rPr lang="hr-HR" i="1" dirty="0" err="1"/>
              <a:t>habuerimus</a:t>
            </a:r>
            <a:r>
              <a:rPr lang="hr-HR" i="1" dirty="0"/>
              <a:t> </a:t>
            </a:r>
            <a:r>
              <a:rPr lang="hr-HR" i="1" dirty="0" err="1"/>
              <a:t>emptori</a:t>
            </a:r>
            <a:r>
              <a:rPr lang="hr-HR" i="1" dirty="0"/>
              <a:t> sine </a:t>
            </a:r>
            <a:r>
              <a:rPr lang="hr-HR" i="1" dirty="0" err="1"/>
              <a:t>ulla</a:t>
            </a:r>
            <a:r>
              <a:rPr lang="hr-HR" i="1" dirty="0"/>
              <a:t> </a:t>
            </a:r>
            <a:r>
              <a:rPr lang="hr-HR" i="1" dirty="0" err="1"/>
              <a:t>satisfactione</a:t>
            </a:r>
            <a:r>
              <a:rPr lang="hr-HR" i="1" dirty="0"/>
              <a:t>.</a:t>
            </a:r>
          </a:p>
          <a:p>
            <a:pPr algn="just"/>
            <a:r>
              <a:rPr lang="en-US" dirty="0"/>
              <a:t>When I sell something, it becomes the property of </a:t>
            </a:r>
            <a:r>
              <a:rPr lang="en-US"/>
              <a:t>the </a:t>
            </a:r>
            <a:r>
              <a:rPr lang="en-US" smtClean="0"/>
              <a:t>recipient </a:t>
            </a:r>
            <a:r>
              <a:rPr lang="en-US" dirty="0"/>
              <a:t>only if I have received the price or have accepted security in respect thereof or the purchaser has been given credit </a:t>
            </a:r>
            <a:r>
              <a:rPr lang="en-US" dirty="0" err="1"/>
              <a:t>withour</a:t>
            </a:r>
            <a:r>
              <a:rPr lang="en-US" dirty="0"/>
              <a:t> security.</a:t>
            </a:r>
          </a:p>
          <a:p>
            <a:endParaRPr lang="hr-HR" i="1" dirty="0"/>
          </a:p>
          <a:p>
            <a:r>
              <a:rPr lang="hr-HR" dirty="0" err="1"/>
              <a:t>Gai</a:t>
            </a:r>
            <a:r>
              <a:rPr lang="hr-HR" dirty="0"/>
              <a:t>. </a:t>
            </a:r>
            <a:r>
              <a:rPr lang="hr-HR" dirty="0" err="1"/>
              <a:t>Inst</a:t>
            </a:r>
            <a:r>
              <a:rPr lang="hr-HR" dirty="0"/>
              <a:t>. II, 18-20</a:t>
            </a:r>
          </a:p>
          <a:p>
            <a:r>
              <a:rPr lang="hr-HR" i="1" dirty="0"/>
              <a:t> 18. Magna </a:t>
            </a:r>
            <a:r>
              <a:rPr lang="hr-HR" i="1" dirty="0" err="1"/>
              <a:t>autem</a:t>
            </a:r>
            <a:r>
              <a:rPr lang="hr-HR" i="1" dirty="0"/>
              <a:t> </a:t>
            </a:r>
            <a:r>
              <a:rPr lang="hr-HR" i="1" dirty="0" err="1"/>
              <a:t>differentia</a:t>
            </a:r>
            <a:r>
              <a:rPr lang="hr-HR" i="1" dirty="0"/>
              <a:t> </a:t>
            </a:r>
            <a:r>
              <a:rPr lang="hr-HR" i="1" dirty="0" err="1"/>
              <a:t>est</a:t>
            </a:r>
            <a:r>
              <a:rPr lang="hr-HR" i="1" dirty="0"/>
              <a:t> </a:t>
            </a:r>
            <a:r>
              <a:rPr lang="hr-HR" i="1" dirty="0" err="1"/>
              <a:t>inter</a:t>
            </a:r>
            <a:r>
              <a:rPr lang="hr-HR" i="1" dirty="0"/>
              <a:t> </a:t>
            </a:r>
            <a:r>
              <a:rPr lang="hr-HR" i="1" dirty="0" err="1"/>
              <a:t>mancipi</a:t>
            </a:r>
            <a:r>
              <a:rPr lang="hr-HR" i="1" dirty="0"/>
              <a:t> </a:t>
            </a:r>
            <a:r>
              <a:rPr lang="hr-HR" i="1" dirty="0" err="1"/>
              <a:t>res</a:t>
            </a:r>
            <a:r>
              <a:rPr lang="hr-HR" i="1" dirty="0"/>
              <a:t> </a:t>
            </a:r>
            <a:r>
              <a:rPr lang="hr-HR" i="1" dirty="0" err="1"/>
              <a:t>et</a:t>
            </a:r>
            <a:r>
              <a:rPr lang="hr-HR" i="1" dirty="0"/>
              <a:t> </a:t>
            </a:r>
            <a:r>
              <a:rPr lang="hr-HR" i="1" dirty="0" err="1"/>
              <a:t>nec</a:t>
            </a:r>
            <a:r>
              <a:rPr lang="hr-HR" i="1" dirty="0"/>
              <a:t> </a:t>
            </a:r>
            <a:r>
              <a:rPr lang="hr-HR" i="1" dirty="0" err="1"/>
              <a:t>mancipi</a:t>
            </a:r>
            <a:r>
              <a:rPr lang="hr-HR" i="1" dirty="0"/>
              <a:t>. 19. Nam </a:t>
            </a:r>
            <a:r>
              <a:rPr lang="hr-HR" i="1" dirty="0" err="1"/>
              <a:t>res</a:t>
            </a:r>
            <a:r>
              <a:rPr lang="hr-HR" i="1" dirty="0"/>
              <a:t> </a:t>
            </a:r>
            <a:r>
              <a:rPr lang="hr-HR" i="1" dirty="0" err="1"/>
              <a:t>nec</a:t>
            </a:r>
            <a:r>
              <a:rPr lang="hr-HR" i="1" dirty="0"/>
              <a:t> </a:t>
            </a:r>
            <a:r>
              <a:rPr lang="hr-HR" i="1" dirty="0" err="1"/>
              <a:t>mancipi</a:t>
            </a:r>
            <a:r>
              <a:rPr lang="hr-HR" i="1" dirty="0"/>
              <a:t> </a:t>
            </a:r>
            <a:r>
              <a:rPr lang="hr-HR" i="1" dirty="0" err="1"/>
              <a:t>ipsa</a:t>
            </a:r>
            <a:r>
              <a:rPr lang="hr-HR" i="1" dirty="0"/>
              <a:t> </a:t>
            </a:r>
            <a:r>
              <a:rPr lang="hr-HR" i="1" dirty="0" err="1"/>
              <a:t>traditione</a:t>
            </a:r>
            <a:r>
              <a:rPr lang="hr-HR" i="1" dirty="0"/>
              <a:t> </a:t>
            </a:r>
            <a:r>
              <a:rPr lang="hr-HR" i="1" dirty="0" err="1"/>
              <a:t>pleno</a:t>
            </a:r>
            <a:r>
              <a:rPr lang="hr-HR" i="1" dirty="0"/>
              <a:t> </a:t>
            </a:r>
            <a:r>
              <a:rPr lang="hr-HR" i="1" dirty="0" err="1"/>
              <a:t>iure</a:t>
            </a:r>
            <a:r>
              <a:rPr lang="hr-HR" i="1" dirty="0"/>
              <a:t> </a:t>
            </a:r>
            <a:r>
              <a:rPr lang="hr-HR" i="1" dirty="0" err="1"/>
              <a:t>alterius</a:t>
            </a:r>
            <a:r>
              <a:rPr lang="hr-HR" i="1" dirty="0"/>
              <a:t> </a:t>
            </a:r>
            <a:r>
              <a:rPr lang="hr-HR" i="1" dirty="0" err="1"/>
              <a:t>fiunt</a:t>
            </a:r>
            <a:r>
              <a:rPr lang="hr-HR" i="1" dirty="0"/>
              <a:t>, si modo </a:t>
            </a:r>
            <a:r>
              <a:rPr lang="hr-HR" i="1" dirty="0" err="1"/>
              <a:t>corporales</a:t>
            </a:r>
            <a:r>
              <a:rPr lang="hr-HR" i="1" dirty="0"/>
              <a:t> </a:t>
            </a:r>
            <a:r>
              <a:rPr lang="hr-HR" i="1" dirty="0" err="1"/>
              <a:t>sunt</a:t>
            </a:r>
            <a:r>
              <a:rPr lang="hr-HR" i="1" dirty="0"/>
              <a:t> </a:t>
            </a:r>
            <a:r>
              <a:rPr lang="hr-HR" i="1" dirty="0" err="1"/>
              <a:t>et</a:t>
            </a:r>
            <a:r>
              <a:rPr lang="hr-HR" i="1" dirty="0"/>
              <a:t> </a:t>
            </a:r>
            <a:r>
              <a:rPr lang="hr-HR" i="1" dirty="0" err="1"/>
              <a:t>ob</a:t>
            </a:r>
            <a:r>
              <a:rPr lang="hr-HR" i="1" dirty="0"/>
              <a:t> </a:t>
            </a:r>
            <a:r>
              <a:rPr lang="hr-HR" i="1" dirty="0" err="1"/>
              <a:t>id</a:t>
            </a:r>
            <a:r>
              <a:rPr lang="hr-HR" i="1" dirty="0"/>
              <a:t> </a:t>
            </a:r>
            <a:r>
              <a:rPr lang="hr-HR" i="1" dirty="0" err="1"/>
              <a:t>recipiunt</a:t>
            </a:r>
            <a:r>
              <a:rPr lang="hr-HR" i="1" dirty="0"/>
              <a:t> </a:t>
            </a:r>
            <a:r>
              <a:rPr lang="hr-HR" i="1" dirty="0" err="1"/>
              <a:t>traditionem</a:t>
            </a:r>
            <a:r>
              <a:rPr lang="hr-HR" i="1" dirty="0"/>
              <a:t>. 20. </a:t>
            </a:r>
            <a:r>
              <a:rPr lang="hr-HR" i="1" dirty="0" err="1"/>
              <a:t>Itaque</a:t>
            </a:r>
            <a:r>
              <a:rPr lang="hr-HR" i="1" dirty="0"/>
              <a:t> si </a:t>
            </a:r>
            <a:r>
              <a:rPr lang="hr-HR" i="1" dirty="0" err="1"/>
              <a:t>tibi</a:t>
            </a:r>
            <a:r>
              <a:rPr lang="hr-HR" i="1" dirty="0"/>
              <a:t> </a:t>
            </a:r>
            <a:r>
              <a:rPr lang="hr-HR" i="1" dirty="0" err="1"/>
              <a:t>uestem</a:t>
            </a:r>
            <a:r>
              <a:rPr lang="hr-HR" i="1" dirty="0"/>
              <a:t> </a:t>
            </a:r>
            <a:r>
              <a:rPr lang="hr-HR" i="1" dirty="0" err="1"/>
              <a:t>uel</a:t>
            </a:r>
            <a:r>
              <a:rPr lang="hr-HR" i="1" dirty="0"/>
              <a:t> </a:t>
            </a:r>
            <a:r>
              <a:rPr lang="hr-HR" i="1" dirty="0" err="1"/>
              <a:t>aurum</a:t>
            </a:r>
            <a:r>
              <a:rPr lang="hr-HR" i="1" dirty="0"/>
              <a:t> </a:t>
            </a:r>
            <a:r>
              <a:rPr lang="hr-HR" i="1" dirty="0" err="1"/>
              <a:t>uel</a:t>
            </a:r>
            <a:r>
              <a:rPr lang="hr-HR" i="1" dirty="0"/>
              <a:t> </a:t>
            </a:r>
            <a:r>
              <a:rPr lang="hr-HR" i="1" dirty="0" err="1"/>
              <a:t>argentum</a:t>
            </a:r>
            <a:r>
              <a:rPr lang="hr-HR" i="1" dirty="0"/>
              <a:t> </a:t>
            </a:r>
            <a:r>
              <a:rPr lang="hr-HR" i="1" dirty="0" err="1"/>
              <a:t>tradidero</a:t>
            </a:r>
            <a:r>
              <a:rPr lang="hr-HR" i="1" dirty="0"/>
              <a:t> </a:t>
            </a:r>
            <a:r>
              <a:rPr lang="hr-HR" i="1" dirty="0" err="1"/>
              <a:t>siue</a:t>
            </a:r>
            <a:r>
              <a:rPr lang="hr-HR" i="1" dirty="0"/>
              <a:t> ex </a:t>
            </a:r>
            <a:r>
              <a:rPr lang="hr-HR" i="1" dirty="0" err="1"/>
              <a:t>uenditionis</a:t>
            </a:r>
            <a:r>
              <a:rPr lang="hr-HR" i="1" dirty="0"/>
              <a:t> </a:t>
            </a:r>
            <a:r>
              <a:rPr lang="hr-HR" i="1" dirty="0" err="1"/>
              <a:t>causa</a:t>
            </a:r>
            <a:r>
              <a:rPr lang="hr-HR" i="1" dirty="0"/>
              <a:t> </a:t>
            </a:r>
            <a:r>
              <a:rPr lang="hr-HR" i="1" dirty="0" err="1"/>
              <a:t>siue</a:t>
            </a:r>
            <a:r>
              <a:rPr lang="hr-HR" i="1" dirty="0"/>
              <a:t> ex </a:t>
            </a:r>
            <a:r>
              <a:rPr lang="hr-HR" i="1" dirty="0" err="1"/>
              <a:t>donationis</a:t>
            </a:r>
            <a:r>
              <a:rPr lang="hr-HR" i="1" dirty="0"/>
              <a:t> </a:t>
            </a:r>
            <a:r>
              <a:rPr lang="hr-HR" i="1" dirty="0" err="1"/>
              <a:t>siue</a:t>
            </a:r>
            <a:r>
              <a:rPr lang="hr-HR" i="1" dirty="0"/>
              <a:t> </a:t>
            </a:r>
            <a:r>
              <a:rPr lang="hr-HR" i="1" dirty="0" err="1"/>
              <a:t>quauis</a:t>
            </a:r>
            <a:r>
              <a:rPr lang="hr-HR" i="1" dirty="0"/>
              <a:t> </a:t>
            </a:r>
            <a:r>
              <a:rPr lang="hr-HR" i="1" dirty="0" err="1"/>
              <a:t>alia</a:t>
            </a:r>
            <a:r>
              <a:rPr lang="hr-HR" i="1" dirty="0"/>
              <a:t> ex </a:t>
            </a:r>
            <a:r>
              <a:rPr lang="hr-HR" i="1" dirty="0" err="1"/>
              <a:t>causa</a:t>
            </a:r>
            <a:r>
              <a:rPr lang="hr-HR" i="1" dirty="0"/>
              <a:t>, </a:t>
            </a:r>
            <a:r>
              <a:rPr lang="hr-HR" i="1" dirty="0" err="1"/>
              <a:t>statim</a:t>
            </a:r>
            <a:r>
              <a:rPr lang="hr-HR" i="1" dirty="0"/>
              <a:t> </a:t>
            </a:r>
            <a:r>
              <a:rPr lang="hr-HR" i="1" dirty="0" err="1"/>
              <a:t>tua</a:t>
            </a:r>
            <a:r>
              <a:rPr lang="hr-HR" i="1" dirty="0"/>
              <a:t> fit </a:t>
            </a:r>
            <a:r>
              <a:rPr lang="hr-HR" i="1" dirty="0" err="1"/>
              <a:t>ea</a:t>
            </a:r>
            <a:r>
              <a:rPr lang="hr-HR" i="1" dirty="0"/>
              <a:t> </a:t>
            </a:r>
            <a:r>
              <a:rPr lang="hr-HR" i="1" dirty="0" err="1"/>
              <a:t>res</a:t>
            </a:r>
            <a:r>
              <a:rPr lang="hr-HR" i="1" dirty="0"/>
              <a:t>, si modo ego </a:t>
            </a:r>
            <a:r>
              <a:rPr lang="hr-HR" i="1" dirty="0" err="1"/>
              <a:t>eius</a:t>
            </a:r>
            <a:r>
              <a:rPr lang="hr-HR" i="1" dirty="0"/>
              <a:t> </a:t>
            </a:r>
            <a:r>
              <a:rPr lang="hr-HR" i="1" dirty="0" err="1"/>
              <a:t>dominus</a:t>
            </a:r>
            <a:r>
              <a:rPr lang="hr-HR" i="1" dirty="0"/>
              <a:t> </a:t>
            </a:r>
            <a:r>
              <a:rPr lang="hr-HR" i="1" dirty="0" err="1"/>
              <a:t>sim</a:t>
            </a:r>
            <a:r>
              <a:rPr lang="hr-HR" i="1" dirty="0"/>
              <a:t>. </a:t>
            </a:r>
          </a:p>
          <a:p>
            <a:r>
              <a:rPr lang="en-US" dirty="0"/>
              <a:t>There is a great difference between res </a:t>
            </a:r>
            <a:r>
              <a:rPr lang="en-US" dirty="0" err="1"/>
              <a:t>mancipi</a:t>
            </a:r>
            <a:r>
              <a:rPr lang="en-US" dirty="0"/>
              <a:t> and res </a:t>
            </a:r>
            <a:r>
              <a:rPr lang="en-US" dirty="0" err="1"/>
              <a:t>nec</a:t>
            </a:r>
            <a:r>
              <a:rPr lang="en-US" dirty="0"/>
              <a:t> </a:t>
            </a:r>
            <a:r>
              <a:rPr lang="en-US" dirty="0" err="1"/>
              <a:t>mancipi</a:t>
            </a:r>
            <a:r>
              <a:rPr lang="en-US" dirty="0"/>
              <a:t>. 19. Namely, res </a:t>
            </a:r>
            <a:r>
              <a:rPr lang="en-US" dirty="0" err="1"/>
              <a:t>nec</a:t>
            </a:r>
            <a:r>
              <a:rPr lang="en-US" dirty="0"/>
              <a:t> </a:t>
            </a:r>
            <a:r>
              <a:rPr lang="en-US" dirty="0" err="1"/>
              <a:t>mancipi</a:t>
            </a:r>
            <a:r>
              <a:rPr lang="en-US" dirty="0"/>
              <a:t> become others ownership just by </a:t>
            </a:r>
            <a:r>
              <a:rPr lang="en-US" dirty="0" err="1"/>
              <a:t>traditio</a:t>
            </a:r>
            <a:r>
              <a:rPr lang="en-US" dirty="0"/>
              <a:t> (handing over), if they are corporeal  and can be handed over. 20. The same way if I hand you over some piece of clothing or gold or silver plate </a:t>
            </a:r>
            <a:r>
              <a:rPr lang="en-US" dirty="0" err="1"/>
              <a:t>becuase</a:t>
            </a:r>
            <a:r>
              <a:rPr lang="en-US" dirty="0"/>
              <a:t> of a sale or gift or some other legal cause, the object becomes yours immediately, if I was the owner. </a:t>
            </a:r>
          </a:p>
          <a:p>
            <a:endParaRPr lang="hr-HR" i="1" dirty="0"/>
          </a:p>
        </p:txBody>
      </p:sp>
    </p:spTree>
    <p:extLst>
      <p:ext uri="{BB962C8B-B14F-4D97-AF65-F5344CB8AC3E}">
        <p14:creationId xmlns:p14="http://schemas.microsoft.com/office/powerpoint/2010/main" val="2849423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err="1"/>
              <a:t>Just</a:t>
            </a:r>
            <a:r>
              <a:rPr lang="hr-HR" dirty="0"/>
              <a:t>. </a:t>
            </a:r>
            <a:r>
              <a:rPr lang="hr-HR" dirty="0" err="1"/>
              <a:t>Inst</a:t>
            </a:r>
            <a:r>
              <a:rPr lang="hr-HR" dirty="0"/>
              <a:t>. II, 1, 40-41</a:t>
            </a:r>
          </a:p>
        </p:txBody>
      </p:sp>
      <p:sp>
        <p:nvSpPr>
          <p:cNvPr id="3" name="Rezervirano mjesto sadržaja 2"/>
          <p:cNvSpPr>
            <a:spLocks noGrp="1"/>
          </p:cNvSpPr>
          <p:nvPr>
            <p:ph idx="1"/>
          </p:nvPr>
        </p:nvSpPr>
        <p:spPr>
          <a:xfrm>
            <a:off x="2589212" y="2133600"/>
            <a:ext cx="8915400" cy="4216866"/>
          </a:xfrm>
        </p:spPr>
        <p:txBody>
          <a:bodyPr>
            <a:normAutofit fontScale="92500" lnSpcReduction="20000"/>
          </a:bodyPr>
          <a:lstStyle/>
          <a:p>
            <a:pPr algn="just"/>
            <a:r>
              <a:rPr lang="hr-HR" i="1" dirty="0"/>
              <a:t>40. </a:t>
            </a:r>
            <a:r>
              <a:rPr lang="la-Latn" i="1" dirty="0"/>
              <a:t>Per traditionem quoque iure naturali res nobis adquiruntur: nihil enim tam </a:t>
            </a:r>
            <a:r>
              <a:rPr lang="la-Latn" i="1" dirty="0" err="1"/>
              <a:t>conveniens</a:t>
            </a:r>
            <a:r>
              <a:rPr lang="la-Latn" i="1" dirty="0"/>
              <a:t> est naturali aequitati, quam </a:t>
            </a:r>
            <a:r>
              <a:rPr lang="la-Latn" i="1" dirty="0" err="1"/>
              <a:t>voluntatem</a:t>
            </a:r>
            <a:r>
              <a:rPr lang="la-Latn" i="1" dirty="0"/>
              <a:t> domini, </a:t>
            </a:r>
            <a:r>
              <a:rPr lang="la-Latn" i="1" dirty="0" err="1"/>
              <a:t>volentis</a:t>
            </a:r>
            <a:r>
              <a:rPr lang="la-Latn" i="1" dirty="0"/>
              <a:t> rem suam in alium transferre, ratam haberi.  et ideo cuiuscumque generis sit corporalis res, tradi potest et a domino tradita alienatur. </a:t>
            </a:r>
            <a:r>
              <a:rPr lang="hr-HR" i="1" dirty="0"/>
              <a:t>I</a:t>
            </a:r>
            <a:r>
              <a:rPr lang="la-Latn" i="1" dirty="0" err="1"/>
              <a:t>taque</a:t>
            </a:r>
            <a:r>
              <a:rPr lang="la-Latn" i="1" dirty="0"/>
              <a:t> stipendiaria quoque et tributaria praedia eodem modo alienantur. </a:t>
            </a:r>
            <a:r>
              <a:rPr lang="hr-HR" i="1" dirty="0"/>
              <a:t>V</a:t>
            </a:r>
            <a:r>
              <a:rPr lang="la-Latn" i="1" dirty="0" err="1"/>
              <a:t>ocantur</a:t>
            </a:r>
            <a:r>
              <a:rPr lang="la-Latn" i="1" dirty="0"/>
              <a:t> autem stipendiaria et tributaria praedia quae in </a:t>
            </a:r>
            <a:r>
              <a:rPr lang="la-Latn" i="1" dirty="0" err="1"/>
              <a:t>provinciis</a:t>
            </a:r>
            <a:r>
              <a:rPr lang="la-Latn" i="1" dirty="0"/>
              <a:t> sunt, inter quae nec non Italica praedia ex nostra constitutione nulla differentia est. </a:t>
            </a:r>
          </a:p>
          <a:p>
            <a:pPr algn="just"/>
            <a:r>
              <a:rPr lang="la-Latn" i="1" dirty="0"/>
              <a:t>41. Sed si quidem ex causa donationis aut dotis aut qualibet alia ex causa tradantur, sine dubio transferentur: </a:t>
            </a:r>
            <a:r>
              <a:rPr lang="la-Latn" b="1" i="1" dirty="0" err="1"/>
              <a:t>venditae</a:t>
            </a:r>
            <a:r>
              <a:rPr lang="la-Latn" b="1" i="1" dirty="0"/>
              <a:t> </a:t>
            </a:r>
            <a:r>
              <a:rPr lang="la-Latn" b="1" i="1" dirty="0" err="1"/>
              <a:t>vero</a:t>
            </a:r>
            <a:r>
              <a:rPr lang="la-Latn" b="1" i="1" dirty="0"/>
              <a:t> et traditae non aliter emptori adquiruntur, quam si is </a:t>
            </a:r>
            <a:r>
              <a:rPr lang="la-Latn" b="1" i="1" dirty="0" err="1"/>
              <a:t>venditori</a:t>
            </a:r>
            <a:r>
              <a:rPr lang="la-Latn" b="1" i="1" dirty="0"/>
              <a:t> pretium </a:t>
            </a:r>
            <a:r>
              <a:rPr lang="la-Latn" b="1" i="1" dirty="0" err="1"/>
              <a:t>solverit</a:t>
            </a:r>
            <a:r>
              <a:rPr lang="la-Latn" b="1" i="1" dirty="0"/>
              <a:t> </a:t>
            </a:r>
            <a:r>
              <a:rPr lang="la-Latn" b="1" i="1" dirty="0" err="1"/>
              <a:t>vel</a:t>
            </a:r>
            <a:r>
              <a:rPr lang="la-Latn" b="1" i="1" dirty="0"/>
              <a:t> alio modo ei satisfecerit, </a:t>
            </a:r>
            <a:r>
              <a:rPr lang="la-Latn" b="1" i="1" dirty="0" err="1"/>
              <a:t>veluti</a:t>
            </a:r>
            <a:r>
              <a:rPr lang="la-Latn" b="1" i="1" dirty="0"/>
              <a:t> </a:t>
            </a:r>
            <a:r>
              <a:rPr lang="la-Latn" b="1" i="1" dirty="0" err="1"/>
              <a:t>expromissore</a:t>
            </a:r>
            <a:r>
              <a:rPr lang="la-Latn" b="1" i="1" dirty="0"/>
              <a:t> aut pignore dato</a:t>
            </a:r>
            <a:r>
              <a:rPr lang="la-Latn" i="1" dirty="0"/>
              <a:t>. Quod </a:t>
            </a:r>
            <a:r>
              <a:rPr lang="la-Latn" i="1" dirty="0" err="1"/>
              <a:t>cavetur</a:t>
            </a:r>
            <a:r>
              <a:rPr lang="la-Latn" i="1" dirty="0"/>
              <a:t> quidem etiam lege duodecim tabularum:  tamen recte dicitur et iure gentium, id est iure naturali, id effici.  sed et si is qui </a:t>
            </a:r>
            <a:r>
              <a:rPr lang="la-Latn" i="1" dirty="0" err="1"/>
              <a:t>vendidit</a:t>
            </a:r>
            <a:r>
              <a:rPr lang="la-Latn" i="1" dirty="0"/>
              <a:t> fidem emptoris secutus fuerit, dicendum est, statim rem emptoris fieri. </a:t>
            </a:r>
          </a:p>
          <a:p>
            <a:pPr algn="just"/>
            <a:r>
              <a:rPr lang="hr-HR" b="1" dirty="0"/>
              <a:t>…: </a:t>
            </a:r>
            <a:r>
              <a:rPr lang="hr-HR" b="1" dirty="0" err="1"/>
              <a:t>sold</a:t>
            </a:r>
            <a:r>
              <a:rPr lang="hr-HR" b="1" dirty="0"/>
              <a:t> </a:t>
            </a:r>
            <a:r>
              <a:rPr lang="hr-HR" b="1" dirty="0" err="1"/>
              <a:t>and</a:t>
            </a:r>
            <a:r>
              <a:rPr lang="hr-HR" b="1" dirty="0"/>
              <a:t> </a:t>
            </a:r>
            <a:r>
              <a:rPr lang="hr-HR" b="1" dirty="0" err="1"/>
              <a:t>handed</a:t>
            </a:r>
            <a:r>
              <a:rPr lang="hr-HR" b="1" dirty="0"/>
              <a:t> </a:t>
            </a:r>
            <a:r>
              <a:rPr lang="hr-HR" b="1" dirty="0" err="1"/>
              <a:t>over</a:t>
            </a:r>
            <a:r>
              <a:rPr lang="hr-HR" b="1" dirty="0"/>
              <a:t> </a:t>
            </a:r>
            <a:r>
              <a:rPr lang="hr-HR" b="1" dirty="0" err="1"/>
              <a:t>objects</a:t>
            </a:r>
            <a:r>
              <a:rPr lang="hr-HR" b="1" dirty="0"/>
              <a:t> do </a:t>
            </a:r>
            <a:r>
              <a:rPr lang="hr-HR" b="1" dirty="0" err="1"/>
              <a:t>not</a:t>
            </a:r>
            <a:r>
              <a:rPr lang="hr-HR" b="1" dirty="0"/>
              <a:t> </a:t>
            </a:r>
            <a:r>
              <a:rPr lang="hr-HR" b="1" dirty="0" err="1"/>
              <a:t>become</a:t>
            </a:r>
            <a:r>
              <a:rPr lang="hr-HR" b="1" dirty="0"/>
              <a:t> </a:t>
            </a:r>
            <a:r>
              <a:rPr lang="hr-HR" b="1" dirty="0" err="1"/>
              <a:t>the</a:t>
            </a:r>
            <a:r>
              <a:rPr lang="hr-HR" b="1" dirty="0"/>
              <a:t> </a:t>
            </a:r>
            <a:r>
              <a:rPr lang="hr-HR" b="1" dirty="0" err="1"/>
              <a:t>ownership</a:t>
            </a:r>
            <a:r>
              <a:rPr lang="hr-HR" b="1" dirty="0"/>
              <a:t> </a:t>
            </a:r>
            <a:r>
              <a:rPr lang="hr-HR" b="1" dirty="0" err="1"/>
              <a:t>of</a:t>
            </a:r>
            <a:r>
              <a:rPr lang="hr-HR" b="1" dirty="0"/>
              <a:t> </a:t>
            </a:r>
            <a:r>
              <a:rPr lang="hr-HR" b="1" dirty="0" err="1"/>
              <a:t>the</a:t>
            </a:r>
            <a:r>
              <a:rPr lang="hr-HR" b="1" dirty="0"/>
              <a:t> </a:t>
            </a:r>
            <a:r>
              <a:rPr lang="hr-HR" b="1" dirty="0" err="1"/>
              <a:t>purchaser</a:t>
            </a:r>
            <a:r>
              <a:rPr lang="hr-HR" b="1" dirty="0"/>
              <a:t>, </a:t>
            </a:r>
            <a:r>
              <a:rPr lang="hr-HR" b="1" dirty="0" err="1"/>
              <a:t>unless</a:t>
            </a:r>
            <a:r>
              <a:rPr lang="hr-HR" b="1" dirty="0"/>
              <a:t> </a:t>
            </a:r>
            <a:r>
              <a:rPr lang="hr-HR" b="1" dirty="0" err="1"/>
              <a:t>the</a:t>
            </a:r>
            <a:r>
              <a:rPr lang="hr-HR" b="1" dirty="0"/>
              <a:t> </a:t>
            </a:r>
            <a:r>
              <a:rPr lang="hr-HR" b="1" dirty="0" err="1"/>
              <a:t>price</a:t>
            </a:r>
            <a:r>
              <a:rPr lang="hr-HR" b="1" dirty="0"/>
              <a:t> </a:t>
            </a:r>
            <a:r>
              <a:rPr lang="hr-HR" b="1" dirty="0" err="1"/>
              <a:t>is</a:t>
            </a:r>
            <a:r>
              <a:rPr lang="hr-HR" b="1" dirty="0"/>
              <a:t> </a:t>
            </a:r>
            <a:r>
              <a:rPr lang="hr-HR" b="1" dirty="0" err="1"/>
              <a:t>paid</a:t>
            </a:r>
            <a:r>
              <a:rPr lang="hr-HR" b="1" dirty="0"/>
              <a:t> to </a:t>
            </a:r>
            <a:r>
              <a:rPr lang="hr-HR" b="1" dirty="0" err="1"/>
              <a:t>the</a:t>
            </a:r>
            <a:r>
              <a:rPr lang="hr-HR" b="1" dirty="0"/>
              <a:t> </a:t>
            </a:r>
            <a:r>
              <a:rPr lang="hr-HR" b="1" dirty="0" err="1"/>
              <a:t>seller</a:t>
            </a:r>
            <a:r>
              <a:rPr lang="hr-HR" b="1" dirty="0"/>
              <a:t> </a:t>
            </a:r>
            <a:r>
              <a:rPr lang="hr-HR" b="1" dirty="0" err="1"/>
              <a:t>or</a:t>
            </a:r>
            <a:r>
              <a:rPr lang="hr-HR" b="1" dirty="0"/>
              <a:t> he </a:t>
            </a:r>
            <a:r>
              <a:rPr lang="hr-HR" b="1" dirty="0" err="1"/>
              <a:t>is</a:t>
            </a:r>
            <a:r>
              <a:rPr lang="hr-HR" b="1" dirty="0"/>
              <a:t> </a:t>
            </a:r>
            <a:r>
              <a:rPr lang="hr-HR" b="1" dirty="0" err="1"/>
              <a:t>satisfied</a:t>
            </a:r>
            <a:r>
              <a:rPr lang="hr-HR" b="1" dirty="0"/>
              <a:t> (</a:t>
            </a:r>
            <a:r>
              <a:rPr lang="hr-HR" b="1" dirty="0" err="1"/>
              <a:t>secured</a:t>
            </a:r>
            <a:r>
              <a:rPr lang="hr-HR" b="1" dirty="0"/>
              <a:t>) </a:t>
            </a:r>
            <a:r>
              <a:rPr lang="hr-HR" b="1" dirty="0" err="1"/>
              <a:t>in</a:t>
            </a:r>
            <a:r>
              <a:rPr lang="hr-HR" b="1" dirty="0"/>
              <a:t> some </a:t>
            </a:r>
            <a:r>
              <a:rPr lang="hr-HR" b="1" dirty="0" err="1"/>
              <a:t>other</a:t>
            </a:r>
            <a:r>
              <a:rPr lang="hr-HR" b="1" dirty="0"/>
              <a:t> </a:t>
            </a:r>
            <a:r>
              <a:rPr lang="hr-HR" b="1" dirty="0" err="1"/>
              <a:t>way</a:t>
            </a:r>
            <a:r>
              <a:rPr lang="hr-HR" b="1" dirty="0"/>
              <a:t>, for </a:t>
            </a:r>
            <a:r>
              <a:rPr lang="hr-HR" b="1" dirty="0" err="1"/>
              <a:t>example</a:t>
            </a:r>
            <a:r>
              <a:rPr lang="hr-HR" b="1" dirty="0"/>
              <a:t> </a:t>
            </a:r>
            <a:r>
              <a:rPr lang="hr-HR" b="1" dirty="0" err="1"/>
              <a:t>by</a:t>
            </a:r>
            <a:r>
              <a:rPr lang="hr-HR" b="1" dirty="0"/>
              <a:t> </a:t>
            </a:r>
            <a:r>
              <a:rPr lang="hr-HR" b="1" dirty="0" err="1"/>
              <a:t>the</a:t>
            </a:r>
            <a:r>
              <a:rPr lang="hr-HR" b="1" dirty="0"/>
              <a:t> </a:t>
            </a:r>
            <a:r>
              <a:rPr lang="hr-HR" b="1" dirty="0" err="1"/>
              <a:t>guarantor</a:t>
            </a:r>
            <a:r>
              <a:rPr lang="hr-HR" b="1" dirty="0"/>
              <a:t> </a:t>
            </a:r>
            <a:r>
              <a:rPr lang="hr-HR" b="1" dirty="0" err="1"/>
              <a:t>or</a:t>
            </a:r>
            <a:r>
              <a:rPr lang="hr-HR" b="1" dirty="0"/>
              <a:t> </a:t>
            </a:r>
            <a:r>
              <a:rPr lang="hr-HR" b="1" dirty="0" err="1"/>
              <a:t>by</a:t>
            </a:r>
            <a:r>
              <a:rPr lang="hr-HR" b="1" dirty="0"/>
              <a:t> </a:t>
            </a:r>
            <a:r>
              <a:rPr lang="hr-HR" b="1" dirty="0" err="1"/>
              <a:t>the</a:t>
            </a:r>
            <a:r>
              <a:rPr lang="hr-HR" b="1" dirty="0"/>
              <a:t> </a:t>
            </a:r>
            <a:r>
              <a:rPr lang="hr-HR" b="1" dirty="0" err="1"/>
              <a:t>given</a:t>
            </a:r>
            <a:r>
              <a:rPr lang="hr-HR" b="1" dirty="0"/>
              <a:t> </a:t>
            </a:r>
            <a:r>
              <a:rPr lang="hr-HR" b="1" dirty="0" err="1"/>
              <a:t>pledge</a:t>
            </a:r>
            <a:r>
              <a:rPr lang="hr-HR" b="1" dirty="0"/>
              <a:t>.</a:t>
            </a:r>
          </a:p>
        </p:txBody>
      </p:sp>
    </p:spTree>
    <p:extLst>
      <p:ext uri="{BB962C8B-B14F-4D97-AF65-F5344CB8AC3E}">
        <p14:creationId xmlns:p14="http://schemas.microsoft.com/office/powerpoint/2010/main" val="1821050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z="3200" dirty="0">
                <a:solidFill>
                  <a:srgbClr val="31B4E6">
                    <a:lumMod val="75000"/>
                  </a:srgbClr>
                </a:solidFill>
              </a:rPr>
              <a:t>Ownership </a:t>
            </a:r>
            <a:r>
              <a:rPr lang="hr-HR" sz="3200" dirty="0" err="1">
                <a:solidFill>
                  <a:srgbClr val="31B4E6">
                    <a:lumMod val="75000"/>
                  </a:srgbClr>
                </a:solidFill>
              </a:rPr>
              <a:t>and</a:t>
            </a:r>
            <a:r>
              <a:rPr lang="hr-HR" sz="3200" dirty="0">
                <a:solidFill>
                  <a:srgbClr val="31B4E6">
                    <a:lumMod val="75000"/>
                  </a:srgbClr>
                </a:solidFill>
              </a:rPr>
              <a:t>  </a:t>
            </a:r>
            <a:r>
              <a:rPr lang="hr-HR" sz="3200" i="1" dirty="0" err="1">
                <a:solidFill>
                  <a:srgbClr val="31B4E6">
                    <a:lumMod val="75000"/>
                  </a:srgbClr>
                </a:solidFill>
              </a:rPr>
              <a:t>periculum</a:t>
            </a:r>
            <a:r>
              <a:rPr lang="hr-HR" sz="3200" dirty="0">
                <a:solidFill>
                  <a:srgbClr val="31B4E6">
                    <a:lumMod val="75000"/>
                  </a:srgbClr>
                </a:solidFill>
              </a:rPr>
              <a:t/>
            </a:r>
            <a:br>
              <a:rPr lang="hr-HR" sz="3200" dirty="0">
                <a:solidFill>
                  <a:srgbClr val="31B4E6">
                    <a:lumMod val="75000"/>
                  </a:srgbClr>
                </a:solidFill>
              </a:rPr>
            </a:br>
            <a:endParaRPr lang="hr-HR" dirty="0"/>
          </a:p>
        </p:txBody>
      </p:sp>
      <p:sp>
        <p:nvSpPr>
          <p:cNvPr id="3" name="Rezervirano mjesto sadržaja 2"/>
          <p:cNvSpPr>
            <a:spLocks noGrp="1"/>
          </p:cNvSpPr>
          <p:nvPr>
            <p:ph idx="1"/>
          </p:nvPr>
        </p:nvSpPr>
        <p:spPr/>
        <p:txBody>
          <a:bodyPr>
            <a:normAutofit/>
          </a:bodyPr>
          <a:lstStyle/>
          <a:p>
            <a:r>
              <a:rPr lang="hr-HR" sz="2400" dirty="0" err="1">
                <a:solidFill>
                  <a:srgbClr val="31B4E6">
                    <a:lumMod val="75000"/>
                  </a:srgbClr>
                </a:solidFill>
              </a:rPr>
              <a:t>Accidental</a:t>
            </a:r>
            <a:r>
              <a:rPr lang="hr-HR" sz="2400" dirty="0">
                <a:solidFill>
                  <a:srgbClr val="31B4E6">
                    <a:lumMod val="75000"/>
                  </a:srgbClr>
                </a:solidFill>
              </a:rPr>
              <a:t> </a:t>
            </a:r>
            <a:r>
              <a:rPr lang="hr-HR" sz="2400" dirty="0" err="1">
                <a:solidFill>
                  <a:srgbClr val="31B4E6">
                    <a:lumMod val="75000"/>
                  </a:srgbClr>
                </a:solidFill>
              </a:rPr>
              <a:t>loss</a:t>
            </a:r>
            <a:r>
              <a:rPr lang="hr-HR" sz="2400" dirty="0">
                <a:solidFill>
                  <a:srgbClr val="31B4E6">
                    <a:lumMod val="75000"/>
                  </a:srgbClr>
                </a:solidFill>
              </a:rPr>
              <a:t> </a:t>
            </a:r>
            <a:r>
              <a:rPr lang="hr-HR" sz="2400" dirty="0" err="1">
                <a:solidFill>
                  <a:srgbClr val="31B4E6">
                    <a:lumMod val="75000"/>
                  </a:srgbClr>
                </a:solidFill>
              </a:rPr>
              <a:t>of</a:t>
            </a:r>
            <a:r>
              <a:rPr lang="hr-HR" sz="2400" dirty="0">
                <a:solidFill>
                  <a:srgbClr val="31B4E6">
                    <a:lumMod val="75000"/>
                  </a:srgbClr>
                </a:solidFill>
              </a:rPr>
              <a:t> </a:t>
            </a:r>
            <a:r>
              <a:rPr lang="hr-HR" sz="2400" dirty="0" err="1">
                <a:solidFill>
                  <a:srgbClr val="31B4E6">
                    <a:lumMod val="75000"/>
                  </a:srgbClr>
                </a:solidFill>
              </a:rPr>
              <a:t>object</a:t>
            </a:r>
            <a:r>
              <a:rPr lang="hr-HR" sz="2400" dirty="0">
                <a:solidFill>
                  <a:srgbClr val="31B4E6">
                    <a:lumMod val="75000"/>
                  </a:srgbClr>
                </a:solidFill>
              </a:rPr>
              <a:t> </a:t>
            </a:r>
            <a:r>
              <a:rPr lang="hr-HR" sz="2400" dirty="0" err="1">
                <a:solidFill>
                  <a:srgbClr val="31B4E6">
                    <a:lumMod val="75000"/>
                  </a:srgbClr>
                </a:solidFill>
              </a:rPr>
              <a:t>of</a:t>
            </a:r>
            <a:r>
              <a:rPr lang="hr-HR" sz="2400" dirty="0">
                <a:solidFill>
                  <a:srgbClr val="31B4E6">
                    <a:lumMod val="75000"/>
                  </a:srgbClr>
                </a:solidFill>
              </a:rPr>
              <a:t> sale </a:t>
            </a:r>
            <a:r>
              <a:rPr lang="hr-HR" sz="2400" dirty="0" err="1">
                <a:solidFill>
                  <a:srgbClr val="31B4E6">
                    <a:lumMod val="75000"/>
                  </a:srgbClr>
                </a:solidFill>
              </a:rPr>
              <a:t>in</a:t>
            </a:r>
            <a:r>
              <a:rPr lang="hr-HR" sz="2400" dirty="0">
                <a:solidFill>
                  <a:srgbClr val="31B4E6">
                    <a:lumMod val="75000"/>
                  </a:srgbClr>
                </a:solidFill>
              </a:rPr>
              <a:t> </a:t>
            </a:r>
            <a:r>
              <a:rPr lang="hr-HR" sz="2400" dirty="0" err="1">
                <a:solidFill>
                  <a:srgbClr val="31B4E6">
                    <a:lumMod val="75000"/>
                  </a:srgbClr>
                </a:solidFill>
              </a:rPr>
              <a:t>the</a:t>
            </a:r>
            <a:r>
              <a:rPr lang="hr-HR" sz="2400" dirty="0">
                <a:solidFill>
                  <a:srgbClr val="31B4E6">
                    <a:lumMod val="75000"/>
                  </a:srgbClr>
                </a:solidFill>
              </a:rPr>
              <a:t> period </a:t>
            </a:r>
            <a:r>
              <a:rPr lang="hr-HR" sz="2400" dirty="0" err="1">
                <a:solidFill>
                  <a:srgbClr val="31B4E6">
                    <a:lumMod val="75000"/>
                  </a:srgbClr>
                </a:solidFill>
              </a:rPr>
              <a:t>between</a:t>
            </a:r>
            <a:r>
              <a:rPr lang="hr-HR" sz="2400" dirty="0">
                <a:solidFill>
                  <a:srgbClr val="31B4E6">
                    <a:lumMod val="75000"/>
                  </a:srgbClr>
                </a:solidFill>
              </a:rPr>
              <a:t> </a:t>
            </a:r>
            <a:r>
              <a:rPr lang="hr-HR" sz="2400" dirty="0" err="1">
                <a:solidFill>
                  <a:srgbClr val="31B4E6">
                    <a:lumMod val="75000"/>
                  </a:srgbClr>
                </a:solidFill>
              </a:rPr>
              <a:t>the</a:t>
            </a:r>
            <a:r>
              <a:rPr lang="hr-HR" sz="2400" dirty="0">
                <a:solidFill>
                  <a:srgbClr val="31B4E6">
                    <a:lumMod val="75000"/>
                  </a:srgbClr>
                </a:solidFill>
              </a:rPr>
              <a:t> sale </a:t>
            </a:r>
            <a:r>
              <a:rPr lang="hr-HR" sz="2400" dirty="0" err="1">
                <a:solidFill>
                  <a:srgbClr val="31B4E6">
                    <a:lumMod val="75000"/>
                  </a:srgbClr>
                </a:solidFill>
              </a:rPr>
              <a:t>and</a:t>
            </a:r>
            <a:r>
              <a:rPr lang="hr-HR" sz="2400" dirty="0">
                <a:solidFill>
                  <a:srgbClr val="31B4E6">
                    <a:lumMod val="75000"/>
                  </a:srgbClr>
                </a:solidFill>
              </a:rPr>
              <a:t> </a:t>
            </a:r>
            <a:r>
              <a:rPr lang="hr-HR" sz="2400" dirty="0" err="1">
                <a:solidFill>
                  <a:srgbClr val="31B4E6">
                    <a:lumMod val="75000"/>
                  </a:srgbClr>
                </a:solidFill>
              </a:rPr>
              <a:t>the</a:t>
            </a:r>
            <a:r>
              <a:rPr lang="hr-HR" sz="2400" dirty="0">
                <a:solidFill>
                  <a:srgbClr val="31B4E6">
                    <a:lumMod val="75000"/>
                  </a:srgbClr>
                </a:solidFill>
              </a:rPr>
              <a:t> transfer </a:t>
            </a:r>
            <a:r>
              <a:rPr lang="hr-HR" sz="2400" dirty="0" err="1">
                <a:solidFill>
                  <a:srgbClr val="31B4E6">
                    <a:lumMod val="75000"/>
                  </a:srgbClr>
                </a:solidFill>
              </a:rPr>
              <a:t>of</a:t>
            </a:r>
            <a:r>
              <a:rPr lang="hr-HR" sz="2400" dirty="0">
                <a:solidFill>
                  <a:srgbClr val="31B4E6">
                    <a:lumMod val="75000"/>
                  </a:srgbClr>
                </a:solidFill>
              </a:rPr>
              <a:t> </a:t>
            </a:r>
            <a:r>
              <a:rPr lang="hr-HR" sz="2400" dirty="0" err="1">
                <a:solidFill>
                  <a:srgbClr val="31B4E6">
                    <a:lumMod val="75000"/>
                  </a:srgbClr>
                </a:solidFill>
              </a:rPr>
              <a:t>possession</a:t>
            </a:r>
            <a:r>
              <a:rPr lang="hr-HR" sz="2400" dirty="0">
                <a:solidFill>
                  <a:srgbClr val="31B4E6">
                    <a:lumMod val="75000"/>
                  </a:srgbClr>
                </a:solidFill>
              </a:rPr>
              <a:t> (</a:t>
            </a:r>
            <a:r>
              <a:rPr lang="hr-HR" sz="2400" dirty="0" err="1">
                <a:solidFill>
                  <a:srgbClr val="31B4E6">
                    <a:lumMod val="75000"/>
                  </a:srgbClr>
                </a:solidFill>
              </a:rPr>
              <a:t>ownership</a:t>
            </a:r>
            <a:r>
              <a:rPr lang="hr-HR" sz="2400" dirty="0">
                <a:solidFill>
                  <a:srgbClr val="31B4E6">
                    <a:lumMod val="75000"/>
                  </a:srgbClr>
                </a:solidFill>
              </a:rPr>
              <a:t>)</a:t>
            </a:r>
          </a:p>
          <a:p>
            <a:endParaRPr lang="hr-HR" sz="2400" i="1" dirty="0">
              <a:solidFill>
                <a:srgbClr val="31B4E6">
                  <a:lumMod val="75000"/>
                </a:srgbClr>
              </a:solidFill>
            </a:endParaRPr>
          </a:p>
          <a:p>
            <a:r>
              <a:rPr lang="hr-HR" sz="2400" i="1" dirty="0" err="1">
                <a:solidFill>
                  <a:srgbClr val="31B4E6">
                    <a:lumMod val="75000"/>
                  </a:srgbClr>
                </a:solidFill>
              </a:rPr>
              <a:t>Casum</a:t>
            </a:r>
            <a:r>
              <a:rPr lang="hr-HR" sz="2400" i="1" dirty="0">
                <a:solidFill>
                  <a:srgbClr val="31B4E6">
                    <a:lumMod val="75000"/>
                  </a:srgbClr>
                </a:solidFill>
              </a:rPr>
              <a:t> </a:t>
            </a:r>
            <a:r>
              <a:rPr lang="hr-HR" sz="2400" i="1" dirty="0" err="1">
                <a:solidFill>
                  <a:srgbClr val="31B4E6">
                    <a:lumMod val="75000"/>
                  </a:srgbClr>
                </a:solidFill>
              </a:rPr>
              <a:t>sentit</a:t>
            </a:r>
            <a:r>
              <a:rPr lang="hr-HR" sz="2400" i="1" dirty="0">
                <a:solidFill>
                  <a:srgbClr val="31B4E6">
                    <a:lumMod val="75000"/>
                  </a:srgbClr>
                </a:solidFill>
              </a:rPr>
              <a:t> </a:t>
            </a:r>
            <a:r>
              <a:rPr lang="hr-HR" sz="2400" i="1">
                <a:solidFill>
                  <a:srgbClr val="31B4E6">
                    <a:lumMod val="75000"/>
                  </a:srgbClr>
                </a:solidFill>
              </a:rPr>
              <a:t>dominus</a:t>
            </a:r>
            <a:endParaRPr lang="hr-HR" sz="2400" i="1" dirty="0">
              <a:solidFill>
                <a:srgbClr val="31B4E6">
                  <a:lumMod val="75000"/>
                </a:srgbClr>
              </a:solidFill>
            </a:endParaRPr>
          </a:p>
          <a:p>
            <a:endParaRPr lang="hr-HR" sz="2400" i="1" dirty="0">
              <a:solidFill>
                <a:srgbClr val="31B4E6">
                  <a:lumMod val="75000"/>
                </a:srgbClr>
              </a:solidFill>
            </a:endParaRPr>
          </a:p>
          <a:p>
            <a:r>
              <a:rPr lang="hr-HR" sz="2400" i="1" dirty="0" err="1">
                <a:solidFill>
                  <a:srgbClr val="31B4E6">
                    <a:lumMod val="75000"/>
                  </a:srgbClr>
                </a:solidFill>
              </a:rPr>
              <a:t>Periculum</a:t>
            </a:r>
            <a:r>
              <a:rPr lang="hr-HR" sz="2400" i="1" dirty="0">
                <a:solidFill>
                  <a:srgbClr val="31B4E6">
                    <a:lumMod val="75000"/>
                  </a:srgbClr>
                </a:solidFill>
              </a:rPr>
              <a:t> </a:t>
            </a:r>
            <a:r>
              <a:rPr lang="hr-HR" sz="2400" i="1" dirty="0" err="1">
                <a:solidFill>
                  <a:srgbClr val="31B4E6">
                    <a:lumMod val="75000"/>
                  </a:srgbClr>
                </a:solidFill>
              </a:rPr>
              <a:t>est</a:t>
            </a:r>
            <a:r>
              <a:rPr lang="hr-HR" sz="2400" i="1" dirty="0">
                <a:solidFill>
                  <a:srgbClr val="31B4E6">
                    <a:lumMod val="75000"/>
                  </a:srgbClr>
                </a:solidFill>
              </a:rPr>
              <a:t> </a:t>
            </a:r>
            <a:r>
              <a:rPr lang="hr-HR" sz="2400" i="1" dirty="0" err="1">
                <a:solidFill>
                  <a:srgbClr val="31B4E6">
                    <a:lumMod val="75000"/>
                  </a:srgbClr>
                </a:solidFill>
              </a:rPr>
              <a:t>emptoris</a:t>
            </a:r>
            <a:r>
              <a:rPr lang="hr-HR" sz="2400" i="1" dirty="0">
                <a:solidFill>
                  <a:srgbClr val="31B4E6">
                    <a:lumMod val="75000"/>
                  </a:srgbClr>
                </a:solidFill>
              </a:rPr>
              <a:t> </a:t>
            </a:r>
            <a:endParaRPr lang="hr-HR" sz="2400" dirty="0"/>
          </a:p>
        </p:txBody>
      </p:sp>
    </p:spTree>
    <p:extLst>
      <p:ext uri="{BB962C8B-B14F-4D97-AF65-F5344CB8AC3E}">
        <p14:creationId xmlns:p14="http://schemas.microsoft.com/office/powerpoint/2010/main" val="1571148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Problems</a:t>
            </a:r>
            <a:r>
              <a:rPr lang="hr-HR" dirty="0"/>
              <a:t> </a:t>
            </a:r>
            <a:r>
              <a:rPr lang="hr-HR" dirty="0" err="1"/>
              <a:t>regarding</a:t>
            </a:r>
            <a:r>
              <a:rPr lang="hr-HR" dirty="0"/>
              <a:t> </a:t>
            </a:r>
            <a:r>
              <a:rPr lang="hr-HR" dirty="0" err="1"/>
              <a:t>periculum</a:t>
            </a:r>
            <a:r>
              <a:rPr lang="hr-HR" dirty="0"/>
              <a:t>:</a:t>
            </a:r>
          </a:p>
        </p:txBody>
      </p:sp>
      <p:sp>
        <p:nvSpPr>
          <p:cNvPr id="3" name="Content Placeholder 2"/>
          <p:cNvSpPr>
            <a:spLocks noGrp="1"/>
          </p:cNvSpPr>
          <p:nvPr>
            <p:ph idx="1"/>
          </p:nvPr>
        </p:nvSpPr>
        <p:spPr/>
        <p:txBody>
          <a:bodyPr/>
          <a:lstStyle/>
          <a:p>
            <a:r>
              <a:rPr lang="hr-HR" dirty="0"/>
              <a:t>1. </a:t>
            </a:r>
            <a:r>
              <a:rPr lang="hr-HR" dirty="0" err="1"/>
              <a:t>When</a:t>
            </a:r>
            <a:r>
              <a:rPr lang="hr-HR" dirty="0"/>
              <a:t> </a:t>
            </a:r>
            <a:r>
              <a:rPr lang="hr-HR" dirty="0" err="1"/>
              <a:t>is</a:t>
            </a:r>
            <a:r>
              <a:rPr lang="hr-HR" dirty="0"/>
              <a:t> </a:t>
            </a:r>
            <a:r>
              <a:rPr lang="hr-HR" dirty="0" err="1"/>
              <a:t>the</a:t>
            </a:r>
            <a:r>
              <a:rPr lang="hr-HR" dirty="0"/>
              <a:t> sale </a:t>
            </a:r>
            <a:r>
              <a:rPr lang="hr-HR" dirty="0" err="1"/>
              <a:t>perfect</a:t>
            </a:r>
            <a:r>
              <a:rPr lang="hr-HR" dirty="0"/>
              <a:t>?</a:t>
            </a:r>
          </a:p>
          <a:p>
            <a:r>
              <a:rPr lang="hr-HR" dirty="0"/>
              <a:t>2. </a:t>
            </a:r>
            <a:r>
              <a:rPr lang="hr-HR" dirty="0" err="1"/>
              <a:t>When</a:t>
            </a:r>
            <a:r>
              <a:rPr lang="hr-HR" dirty="0"/>
              <a:t> </a:t>
            </a:r>
            <a:r>
              <a:rPr lang="hr-HR" dirty="0" err="1"/>
              <a:t>the</a:t>
            </a:r>
            <a:r>
              <a:rPr lang="hr-HR" dirty="0"/>
              <a:t> </a:t>
            </a:r>
            <a:r>
              <a:rPr lang="hr-HR" dirty="0" err="1"/>
              <a:t>risk</a:t>
            </a:r>
            <a:r>
              <a:rPr lang="hr-HR" dirty="0"/>
              <a:t> </a:t>
            </a:r>
            <a:r>
              <a:rPr lang="hr-HR" dirty="0" err="1"/>
              <a:t>is</a:t>
            </a:r>
            <a:r>
              <a:rPr lang="hr-HR" dirty="0"/>
              <a:t> </a:t>
            </a:r>
            <a:r>
              <a:rPr lang="hr-HR" dirty="0" err="1"/>
              <a:t>transferred</a:t>
            </a:r>
            <a:r>
              <a:rPr lang="hr-HR" dirty="0"/>
              <a:t> to </a:t>
            </a:r>
            <a:r>
              <a:rPr lang="hr-HR" dirty="0" err="1"/>
              <a:t>the</a:t>
            </a:r>
            <a:r>
              <a:rPr lang="hr-HR" dirty="0"/>
              <a:t> </a:t>
            </a:r>
            <a:r>
              <a:rPr lang="hr-HR" dirty="0" err="1"/>
              <a:t>purchaser</a:t>
            </a:r>
            <a:r>
              <a:rPr lang="hr-HR" dirty="0"/>
              <a:t>?</a:t>
            </a:r>
          </a:p>
          <a:p>
            <a:r>
              <a:rPr lang="hr-HR" dirty="0"/>
              <a:t>3. </a:t>
            </a:r>
            <a:r>
              <a:rPr lang="hr-HR" dirty="0" err="1"/>
              <a:t>Why</a:t>
            </a:r>
            <a:r>
              <a:rPr lang="hr-HR" dirty="0"/>
              <a:t> </a:t>
            </a:r>
            <a:r>
              <a:rPr lang="hr-HR" dirty="0" err="1"/>
              <a:t>is</a:t>
            </a:r>
            <a:r>
              <a:rPr lang="hr-HR" dirty="0"/>
              <a:t> </a:t>
            </a:r>
            <a:r>
              <a:rPr lang="hr-HR" dirty="0" err="1"/>
              <a:t>the</a:t>
            </a:r>
            <a:r>
              <a:rPr lang="hr-HR" dirty="0"/>
              <a:t> sale </a:t>
            </a:r>
            <a:r>
              <a:rPr lang="hr-HR" dirty="0" err="1"/>
              <a:t>of</a:t>
            </a:r>
            <a:r>
              <a:rPr lang="hr-HR" dirty="0"/>
              <a:t> </a:t>
            </a:r>
            <a:r>
              <a:rPr lang="hr-HR" dirty="0" err="1"/>
              <a:t>wine</a:t>
            </a:r>
            <a:r>
              <a:rPr lang="hr-HR" dirty="0"/>
              <a:t> </a:t>
            </a:r>
            <a:r>
              <a:rPr lang="hr-HR" dirty="0" err="1"/>
              <a:t>so</a:t>
            </a:r>
            <a:r>
              <a:rPr lang="hr-HR" dirty="0"/>
              <a:t> </a:t>
            </a:r>
            <a:r>
              <a:rPr lang="hr-HR" dirty="0" err="1"/>
              <a:t>special</a:t>
            </a:r>
            <a:r>
              <a:rPr lang="hr-HR" dirty="0"/>
              <a:t>? </a:t>
            </a:r>
            <a:r>
              <a:rPr lang="hr-HR" dirty="0" err="1"/>
              <a:t>Which</a:t>
            </a:r>
            <a:r>
              <a:rPr lang="hr-HR" dirty="0"/>
              <a:t> are </a:t>
            </a:r>
            <a:r>
              <a:rPr lang="hr-HR" dirty="0" err="1"/>
              <a:t>the</a:t>
            </a:r>
            <a:r>
              <a:rPr lang="hr-HR" dirty="0"/>
              <a:t> </a:t>
            </a:r>
            <a:r>
              <a:rPr lang="hr-HR" dirty="0" err="1"/>
              <a:t>modes</a:t>
            </a:r>
            <a:r>
              <a:rPr lang="hr-HR" dirty="0"/>
              <a:t> to </a:t>
            </a:r>
            <a:r>
              <a:rPr lang="hr-HR" dirty="0" err="1"/>
              <a:t>keep</a:t>
            </a:r>
            <a:r>
              <a:rPr lang="hr-HR" dirty="0"/>
              <a:t> </a:t>
            </a:r>
            <a:r>
              <a:rPr lang="hr-HR" dirty="0" err="1"/>
              <a:t>and</a:t>
            </a:r>
            <a:r>
              <a:rPr lang="hr-HR" dirty="0"/>
              <a:t> </a:t>
            </a:r>
            <a:r>
              <a:rPr lang="hr-HR" dirty="0" err="1"/>
              <a:t>sell</a:t>
            </a:r>
            <a:r>
              <a:rPr lang="hr-HR" dirty="0"/>
              <a:t> </a:t>
            </a:r>
            <a:r>
              <a:rPr lang="hr-HR" dirty="0" err="1"/>
              <a:t>wine</a:t>
            </a:r>
            <a:r>
              <a:rPr lang="hr-HR" dirty="0"/>
              <a:t>?</a:t>
            </a:r>
          </a:p>
          <a:p>
            <a:r>
              <a:rPr lang="hr-HR" dirty="0"/>
              <a:t>4. </a:t>
            </a:r>
            <a:r>
              <a:rPr lang="hr-HR" dirty="0" err="1"/>
              <a:t>What</a:t>
            </a:r>
            <a:r>
              <a:rPr lang="hr-HR" dirty="0"/>
              <a:t> (</a:t>
            </a:r>
            <a:r>
              <a:rPr lang="hr-HR" dirty="0" err="1"/>
              <a:t>which</a:t>
            </a:r>
            <a:r>
              <a:rPr lang="hr-HR" dirty="0"/>
              <a:t> </a:t>
            </a:r>
            <a:r>
              <a:rPr lang="hr-HR" dirty="0" err="1"/>
              <a:t>sorts</a:t>
            </a:r>
            <a:r>
              <a:rPr lang="hr-HR" dirty="0"/>
              <a:t> </a:t>
            </a:r>
            <a:r>
              <a:rPr lang="hr-HR" dirty="0" err="1"/>
              <a:t>of</a:t>
            </a:r>
            <a:r>
              <a:rPr lang="hr-HR" dirty="0"/>
              <a:t> </a:t>
            </a:r>
            <a:r>
              <a:rPr lang="hr-HR" dirty="0" err="1"/>
              <a:t>risk</a:t>
            </a:r>
            <a:r>
              <a:rPr lang="hr-HR" dirty="0"/>
              <a:t>) </a:t>
            </a:r>
            <a:r>
              <a:rPr lang="hr-HR" dirty="0" err="1"/>
              <a:t>is</a:t>
            </a:r>
            <a:r>
              <a:rPr lang="hr-HR" dirty="0"/>
              <a:t> </a:t>
            </a:r>
            <a:r>
              <a:rPr lang="hr-HR" dirty="0" err="1"/>
              <a:t>comprised</a:t>
            </a:r>
            <a:r>
              <a:rPr lang="hr-HR" dirty="0"/>
              <a:t> </a:t>
            </a:r>
            <a:r>
              <a:rPr lang="hr-HR" dirty="0" err="1"/>
              <a:t>by</a:t>
            </a:r>
            <a:r>
              <a:rPr lang="hr-HR" dirty="0"/>
              <a:t> </a:t>
            </a:r>
            <a:r>
              <a:rPr lang="hr-HR" dirty="0" err="1"/>
              <a:t>the</a:t>
            </a:r>
            <a:r>
              <a:rPr lang="hr-HR" dirty="0"/>
              <a:t> </a:t>
            </a:r>
            <a:r>
              <a:rPr lang="hr-HR" dirty="0" err="1"/>
              <a:t>concept</a:t>
            </a:r>
            <a:r>
              <a:rPr lang="hr-HR" dirty="0"/>
              <a:t> </a:t>
            </a:r>
            <a:r>
              <a:rPr lang="hr-HR" dirty="0" err="1"/>
              <a:t>of</a:t>
            </a:r>
            <a:r>
              <a:rPr lang="hr-HR" dirty="0"/>
              <a:t> </a:t>
            </a:r>
            <a:r>
              <a:rPr lang="hr-HR" dirty="0" err="1"/>
              <a:t>periculum</a:t>
            </a:r>
            <a:r>
              <a:rPr lang="hr-HR" dirty="0"/>
              <a:t>?</a:t>
            </a:r>
          </a:p>
          <a:p>
            <a:r>
              <a:rPr lang="hr-HR" dirty="0"/>
              <a:t>5. How </a:t>
            </a:r>
            <a:r>
              <a:rPr lang="hr-HR" dirty="0" err="1"/>
              <a:t>does</a:t>
            </a:r>
            <a:r>
              <a:rPr lang="hr-HR" dirty="0"/>
              <a:t> </a:t>
            </a:r>
            <a:r>
              <a:rPr lang="hr-HR" dirty="0" err="1"/>
              <a:t>the</a:t>
            </a:r>
            <a:r>
              <a:rPr lang="hr-HR" dirty="0"/>
              <a:t> </a:t>
            </a:r>
            <a:r>
              <a:rPr lang="hr-HR" i="1" dirty="0"/>
              <a:t>mora </a:t>
            </a:r>
            <a:r>
              <a:rPr lang="hr-HR" i="1" dirty="0" err="1"/>
              <a:t>debitoris</a:t>
            </a:r>
            <a:r>
              <a:rPr lang="hr-HR" i="1" dirty="0"/>
              <a:t>/</a:t>
            </a:r>
            <a:r>
              <a:rPr lang="hr-HR" i="1" dirty="0" err="1"/>
              <a:t>creditoris</a:t>
            </a:r>
            <a:r>
              <a:rPr lang="hr-HR" i="1" dirty="0"/>
              <a:t>  </a:t>
            </a:r>
            <a:r>
              <a:rPr lang="hr-HR" dirty="0"/>
              <a:t>influence </a:t>
            </a:r>
            <a:r>
              <a:rPr lang="hr-HR" dirty="0" err="1"/>
              <a:t>the</a:t>
            </a:r>
            <a:r>
              <a:rPr lang="hr-HR" dirty="0"/>
              <a:t> </a:t>
            </a:r>
            <a:r>
              <a:rPr lang="hr-HR" dirty="0" err="1"/>
              <a:t>rule</a:t>
            </a:r>
            <a:r>
              <a:rPr lang="hr-HR" dirty="0"/>
              <a:t> on transfer </a:t>
            </a:r>
            <a:r>
              <a:rPr lang="hr-HR" dirty="0" err="1"/>
              <a:t>of</a:t>
            </a:r>
            <a:r>
              <a:rPr lang="hr-HR" dirty="0"/>
              <a:t> </a:t>
            </a:r>
            <a:r>
              <a:rPr lang="hr-HR" dirty="0" err="1"/>
              <a:t>risk</a:t>
            </a:r>
            <a:r>
              <a:rPr lang="hr-HR" dirty="0"/>
              <a:t>?</a:t>
            </a:r>
          </a:p>
          <a:p>
            <a:r>
              <a:rPr lang="hr-HR" dirty="0"/>
              <a:t>6. </a:t>
            </a:r>
            <a:r>
              <a:rPr lang="hr-HR" dirty="0" err="1"/>
              <a:t>What</a:t>
            </a:r>
            <a:r>
              <a:rPr lang="hr-HR" dirty="0"/>
              <a:t> </a:t>
            </a:r>
            <a:r>
              <a:rPr lang="hr-HR" dirty="0" err="1"/>
              <a:t>is</a:t>
            </a:r>
            <a:r>
              <a:rPr lang="hr-HR" dirty="0"/>
              <a:t> </a:t>
            </a:r>
            <a:r>
              <a:rPr lang="hr-HR" dirty="0" err="1"/>
              <a:t>the</a:t>
            </a:r>
            <a:r>
              <a:rPr lang="hr-HR" dirty="0"/>
              <a:t> </a:t>
            </a:r>
            <a:r>
              <a:rPr lang="hr-HR" dirty="0" err="1"/>
              <a:t>situation</a:t>
            </a:r>
            <a:r>
              <a:rPr lang="hr-HR" dirty="0"/>
              <a:t> </a:t>
            </a:r>
            <a:r>
              <a:rPr lang="hr-HR" dirty="0" err="1"/>
              <a:t>in</a:t>
            </a:r>
            <a:r>
              <a:rPr lang="hr-HR" dirty="0"/>
              <a:t> </a:t>
            </a:r>
            <a:r>
              <a:rPr lang="hr-HR" dirty="0" err="1"/>
              <a:t>contemporary</a:t>
            </a:r>
            <a:r>
              <a:rPr lang="hr-HR" dirty="0"/>
              <a:t> </a:t>
            </a:r>
            <a:r>
              <a:rPr lang="hr-HR" dirty="0" err="1"/>
              <a:t>legal</a:t>
            </a:r>
            <a:r>
              <a:rPr lang="hr-HR" dirty="0"/>
              <a:t> </a:t>
            </a:r>
            <a:r>
              <a:rPr lang="hr-HR" dirty="0" err="1"/>
              <a:t>systems</a:t>
            </a:r>
            <a:r>
              <a:rPr lang="hr-HR"/>
              <a:t>?</a:t>
            </a:r>
            <a:endParaRPr lang="hr-HR" dirty="0"/>
          </a:p>
        </p:txBody>
      </p:sp>
    </p:spTree>
    <p:extLst>
      <p:ext uri="{BB962C8B-B14F-4D97-AF65-F5344CB8AC3E}">
        <p14:creationId xmlns:p14="http://schemas.microsoft.com/office/powerpoint/2010/main" val="3401606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a:t>Ownership </a:t>
            </a:r>
            <a:r>
              <a:rPr lang="hr-HR" dirty="0" err="1"/>
              <a:t>and</a:t>
            </a:r>
            <a:r>
              <a:rPr lang="hr-HR" dirty="0"/>
              <a:t>  </a:t>
            </a:r>
            <a:r>
              <a:rPr lang="hr-HR" i="1" dirty="0" err="1"/>
              <a:t>periculum</a:t>
            </a:r>
            <a:r>
              <a:rPr lang="hr-HR" i="1" dirty="0"/>
              <a:t> - </a:t>
            </a:r>
            <a:r>
              <a:rPr lang="hr-HR" dirty="0"/>
              <a:t/>
            </a:r>
            <a:br>
              <a:rPr lang="hr-HR" dirty="0"/>
            </a:br>
            <a:r>
              <a:rPr lang="hr-HR" sz="3100" i="1" dirty="0" err="1"/>
              <a:t>Casum</a:t>
            </a:r>
            <a:r>
              <a:rPr lang="hr-HR" sz="3100" i="1" dirty="0"/>
              <a:t> </a:t>
            </a:r>
            <a:r>
              <a:rPr lang="hr-HR" sz="3100" i="1" dirty="0" err="1"/>
              <a:t>sentit</a:t>
            </a:r>
            <a:r>
              <a:rPr lang="hr-HR" sz="3100" i="1" dirty="0"/>
              <a:t> </a:t>
            </a:r>
            <a:r>
              <a:rPr lang="hr-HR" sz="3100" i="1" dirty="0" err="1"/>
              <a:t>dominus</a:t>
            </a:r>
            <a:r>
              <a:rPr lang="hr-HR" sz="3100" i="1" dirty="0"/>
              <a:t> vs. </a:t>
            </a:r>
            <a:r>
              <a:rPr lang="hr-HR" sz="3100" i="1" dirty="0" err="1"/>
              <a:t>Periculum</a:t>
            </a:r>
            <a:r>
              <a:rPr lang="hr-HR" sz="3100" i="1" dirty="0"/>
              <a:t> </a:t>
            </a:r>
            <a:r>
              <a:rPr lang="hr-HR" sz="3100" i="1" dirty="0" err="1"/>
              <a:t>est</a:t>
            </a:r>
            <a:r>
              <a:rPr lang="hr-HR" sz="3100" i="1" dirty="0"/>
              <a:t> </a:t>
            </a:r>
            <a:r>
              <a:rPr lang="hr-HR" sz="3100" i="1" dirty="0" err="1"/>
              <a:t>emptoris</a:t>
            </a:r>
            <a:endParaRPr lang="hr-HR" sz="3100" i="1" dirty="0"/>
          </a:p>
        </p:txBody>
      </p:sp>
      <p:graphicFrame>
        <p:nvGraphicFramePr>
          <p:cNvPr id="4" name="Rezervirano mjesto sadržaja 3"/>
          <p:cNvGraphicFramePr>
            <a:graphicFrameLocks noGrp="1"/>
          </p:cNvGraphicFramePr>
          <p:nvPr>
            <p:ph idx="1"/>
            <p:extLst>
              <p:ext uri="{D42A27DB-BD31-4B8C-83A1-F6EECF244321}">
                <p14:modId xmlns:p14="http://schemas.microsoft.com/office/powerpoint/2010/main" val="75274488"/>
              </p:ext>
            </p:extLst>
          </p:nvPr>
        </p:nvGraphicFramePr>
        <p:xfrm>
          <a:off x="2589213" y="2496596"/>
          <a:ext cx="8915400" cy="43614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ravokutnik 4"/>
          <p:cNvSpPr/>
          <p:nvPr/>
        </p:nvSpPr>
        <p:spPr>
          <a:xfrm>
            <a:off x="4253219" y="1764572"/>
            <a:ext cx="1912690" cy="822121"/>
          </a:xfrm>
          <a:prstGeom prst="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hr-HR" dirty="0"/>
              <a:t>PERICULUM EMPTORIS</a:t>
            </a:r>
          </a:p>
        </p:txBody>
      </p:sp>
      <p:sp>
        <p:nvSpPr>
          <p:cNvPr id="6" name="Pravokutnik 5"/>
          <p:cNvSpPr/>
          <p:nvPr/>
        </p:nvSpPr>
        <p:spPr>
          <a:xfrm>
            <a:off x="7484379" y="1789738"/>
            <a:ext cx="1912690" cy="822121"/>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hr-HR" dirty="0"/>
              <a:t>PERICULUM VENDITORIS</a:t>
            </a:r>
          </a:p>
        </p:txBody>
      </p:sp>
      <p:sp>
        <p:nvSpPr>
          <p:cNvPr id="7" name="Elipsa 6"/>
          <p:cNvSpPr/>
          <p:nvPr/>
        </p:nvSpPr>
        <p:spPr>
          <a:xfrm>
            <a:off x="1423143" y="3131536"/>
            <a:ext cx="2332140" cy="1004236"/>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hr-HR" dirty="0"/>
              <a:t>TRANSFER OF OWNERSHIP BY SALE</a:t>
            </a:r>
          </a:p>
        </p:txBody>
      </p:sp>
      <p:sp>
        <p:nvSpPr>
          <p:cNvPr id="9" name="Elipsa 8"/>
          <p:cNvSpPr/>
          <p:nvPr/>
        </p:nvSpPr>
        <p:spPr>
          <a:xfrm>
            <a:off x="1423143" y="5389573"/>
            <a:ext cx="2332140" cy="102800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hr-HR" dirty="0"/>
              <a:t>TRANSFER OF OWNERSHIP BY TRADITIO</a:t>
            </a:r>
          </a:p>
        </p:txBody>
      </p:sp>
    </p:spTree>
    <p:extLst>
      <p:ext uri="{BB962C8B-B14F-4D97-AF65-F5344CB8AC3E}">
        <p14:creationId xmlns:p14="http://schemas.microsoft.com/office/powerpoint/2010/main" val="961507261"/>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amen">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Wisp</Template>
  <TotalTime>575</TotalTime>
  <Words>1622</Words>
  <Application>Microsoft Office PowerPoint</Application>
  <PresentationFormat>Widescreen</PresentationFormat>
  <Paragraphs>101</Paragraphs>
  <Slides>16</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16</vt:i4>
      </vt:variant>
    </vt:vector>
  </HeadingPairs>
  <TitlesOfParts>
    <vt:vector size="24" baseType="lpstr">
      <vt:lpstr>Arial</vt:lpstr>
      <vt:lpstr>Calibri</vt:lpstr>
      <vt:lpstr>Century Gothic</vt:lpstr>
      <vt:lpstr>Constantia</vt:lpstr>
      <vt:lpstr>Wingdings 2</vt:lpstr>
      <vt:lpstr>Wingdings 3</vt:lpstr>
      <vt:lpstr>Pramen</vt:lpstr>
      <vt:lpstr>Flow</vt:lpstr>
      <vt:lpstr>Emptio venditio – Contract of Sale  III. Transfer of ownership and the problem of risk (periculum)</vt:lpstr>
      <vt:lpstr>Transfer of ownership </vt:lpstr>
      <vt:lpstr>MANCIPATIO</vt:lpstr>
      <vt:lpstr>EMPTIO PUELLAE (AD 139)</vt:lpstr>
      <vt:lpstr>Payment of the price as a condition for the transfer of ownership</vt:lpstr>
      <vt:lpstr>Just. Inst. II, 1, 40-41</vt:lpstr>
      <vt:lpstr>Ownership and  periculum </vt:lpstr>
      <vt:lpstr>Problems regarding periculum:</vt:lpstr>
      <vt:lpstr>Ownership and  periculum -  Casum sentit dominus vs. Periculum est emptoris</vt:lpstr>
      <vt:lpstr>Questions (repetitorium): </vt:lpstr>
      <vt:lpstr>PowerPoint Presentation</vt:lpstr>
      <vt:lpstr>PowerPoint Presentation</vt:lpstr>
      <vt:lpstr>PowerPoint Presentation</vt:lpstr>
      <vt:lpstr>PowerPoint Presentation</vt:lpstr>
      <vt:lpstr>PowerPoint Presentation</vt:lpstr>
      <vt:lpstr>Warranty of title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Emptio venditio – Contract of Sale  III. Transfer of ownership and the problem of risk (periculum)</dc:title>
  <dc:creator>Administrator</dc:creator>
  <cp:lastModifiedBy>Tomislav Karlović</cp:lastModifiedBy>
  <cp:revision>31</cp:revision>
  <dcterms:created xsi:type="dcterms:W3CDTF">2016-11-21T08:24:53Z</dcterms:created>
  <dcterms:modified xsi:type="dcterms:W3CDTF">2018-11-28T13:44:58Z</dcterms:modified>
</cp:coreProperties>
</file>