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38"/>
  </p:handoutMasterIdLst>
  <p:sldIdLst>
    <p:sldId id="256" r:id="rId2"/>
    <p:sldId id="286" r:id="rId3"/>
    <p:sldId id="258" r:id="rId4"/>
    <p:sldId id="280" r:id="rId5"/>
    <p:sldId id="271" r:id="rId6"/>
    <p:sldId id="287" r:id="rId7"/>
    <p:sldId id="257" r:id="rId8"/>
    <p:sldId id="259" r:id="rId9"/>
    <p:sldId id="281" r:id="rId10"/>
    <p:sldId id="272" r:id="rId11"/>
    <p:sldId id="292" r:id="rId12"/>
    <p:sldId id="282" r:id="rId13"/>
    <p:sldId id="273" r:id="rId14"/>
    <p:sldId id="291" r:id="rId15"/>
    <p:sldId id="260" r:id="rId16"/>
    <p:sldId id="274" r:id="rId17"/>
    <p:sldId id="276" r:id="rId18"/>
    <p:sldId id="294" r:id="rId19"/>
    <p:sldId id="289" r:id="rId20"/>
    <p:sldId id="275" r:id="rId21"/>
    <p:sldId id="288" r:id="rId22"/>
    <p:sldId id="278" r:id="rId23"/>
    <p:sldId id="283" r:id="rId24"/>
    <p:sldId id="293" r:id="rId25"/>
    <p:sldId id="261" r:id="rId26"/>
    <p:sldId id="267" r:id="rId27"/>
    <p:sldId id="262" r:id="rId28"/>
    <p:sldId id="284" r:id="rId29"/>
    <p:sldId id="279" r:id="rId30"/>
    <p:sldId id="269" r:id="rId31"/>
    <p:sldId id="285" r:id="rId32"/>
    <p:sldId id="277" r:id="rId33"/>
    <p:sldId id="264" r:id="rId34"/>
    <p:sldId id="265" r:id="rId35"/>
    <p:sldId id="290" r:id="rId36"/>
    <p:sldId id="266" r:id="rId37"/>
  </p:sldIdLst>
  <p:sldSz cx="12192000" cy="6858000"/>
  <p:notesSz cx="6858000" cy="921226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213"/>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62213"/>
          </a:xfrm>
          <a:prstGeom prst="rect">
            <a:avLst/>
          </a:prstGeom>
        </p:spPr>
        <p:txBody>
          <a:bodyPr vert="horz" lIns="91440" tIns="45720" rIns="91440" bIns="45720" rtlCol="0"/>
          <a:lstStyle>
            <a:lvl1pPr algn="r">
              <a:defRPr sz="1200"/>
            </a:lvl1pPr>
          </a:lstStyle>
          <a:p>
            <a:fld id="{BD7718AC-1D90-4B17-9B60-64E60ACA3F5D}" type="datetimeFigureOut">
              <a:rPr lang="hr-HR" smtClean="0"/>
              <a:t>30.10.2019.</a:t>
            </a:fld>
            <a:endParaRPr lang="hr-HR"/>
          </a:p>
        </p:txBody>
      </p:sp>
      <p:sp>
        <p:nvSpPr>
          <p:cNvPr id="4" name="Footer Placeholder 3"/>
          <p:cNvSpPr>
            <a:spLocks noGrp="1"/>
          </p:cNvSpPr>
          <p:nvPr>
            <p:ph type="ftr" sz="quarter" idx="2"/>
          </p:nvPr>
        </p:nvSpPr>
        <p:spPr>
          <a:xfrm>
            <a:off x="0" y="8750052"/>
            <a:ext cx="2971800" cy="462212"/>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750052"/>
            <a:ext cx="2971800" cy="462212"/>
          </a:xfrm>
          <a:prstGeom prst="rect">
            <a:avLst/>
          </a:prstGeom>
        </p:spPr>
        <p:txBody>
          <a:bodyPr vert="horz" lIns="91440" tIns="45720" rIns="91440" bIns="45720" rtlCol="0" anchor="b"/>
          <a:lstStyle>
            <a:lvl1pPr algn="r">
              <a:defRPr sz="1200"/>
            </a:lvl1pPr>
          </a:lstStyle>
          <a:p>
            <a:fld id="{3C51B772-D072-4F80-B134-C8BD44A501A3}" type="slidenum">
              <a:rPr lang="hr-HR" smtClean="0"/>
              <a:t>‹#›</a:t>
            </a:fld>
            <a:endParaRPr lang="hr-HR"/>
          </a:p>
        </p:txBody>
      </p:sp>
    </p:spTree>
    <p:extLst>
      <p:ext uri="{BB962C8B-B14F-4D97-AF65-F5344CB8AC3E}">
        <p14:creationId xmlns:p14="http://schemas.microsoft.com/office/powerpoint/2010/main" val="18910090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5067300" y="1789114"/>
            <a:ext cx="7120467"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grpSp>
      <p:sp>
        <p:nvSpPr>
          <p:cNvPr id="7207" name="Rectangle 39"/>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7208" name="Rectangle 40"/>
          <p:cNvSpPr>
            <a:spLocks noGrp="1" noChangeArrowheads="1"/>
          </p:cNvSpPr>
          <p:nvPr>
            <p:ph type="ctrTitle"/>
          </p:nvPr>
        </p:nvSpPr>
        <p:spPr>
          <a:xfrm>
            <a:off x="914400" y="1768476"/>
            <a:ext cx="103632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850DBE12-0FF4-47CA-A833-49A12C01A76E}"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417076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B48D6BAE-AD87-4F3C-BC8B-932E8C855DFF}"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84619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27CE540B-7C56-4A27-A306-F81AFCF78606}"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69939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215B5E17-C8E4-4922-AF23-545B775B8287}"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21256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1E7BAE2E-34CE-4B4C-AC82-B97F7BE42120}"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52695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5B02D951-DB86-42BC-AC8C-516FD3BE4D9A}"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07284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13F2EA30-005A-4027-88E0-BD58A7C862B1}"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86326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76CECC57-42E4-44C5-BA5D-19E1CC8013B2}"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62863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D3B5F769-0A5C-4A74-B2FB-ACFB6DA94109}"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50811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93383AB4-390D-4971-BB19-F9DCFC0FA99F}"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15018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23C0F4BB-C85E-42E5-8F4D-ABE412B468E6}"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136446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5067300" y="1789114"/>
            <a:ext cx="7120467" cy="5056187"/>
            <a:chOff x="2394" y="1127"/>
            <a:chExt cx="3364" cy="3185"/>
          </a:xfrm>
        </p:grpSpPr>
        <p:sp>
          <p:nvSpPr>
            <p:cNvPr id="61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grpSp>
      <p:sp>
        <p:nvSpPr>
          <p:cNvPr id="6181" name="Rectangle 37"/>
          <p:cNvSpPr>
            <a:spLocks noGrp="1" noChangeArrowheads="1"/>
          </p:cNvSpPr>
          <p:nvPr>
            <p:ph type="title"/>
          </p:nvPr>
        </p:nvSpPr>
        <p:spPr bwMode="auto">
          <a:xfrm>
            <a:off x="609600" y="277813"/>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82" name="Rectangle 38"/>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83" name="Rectangle 39"/>
          <p:cNvSpPr>
            <a:spLocks noGrp="1" noChangeArrowheads="1"/>
          </p:cNvSpPr>
          <p:nvPr>
            <p:ph type="dt" sz="half" idx="2"/>
          </p:nvPr>
        </p:nvSpPr>
        <p:spPr bwMode="auto">
          <a:xfrm>
            <a:off x="609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ea typeface="+mn-ea"/>
              </a:defRPr>
            </a:lvl1pPr>
          </a:lstStyle>
          <a:p>
            <a:pPr fontAlgn="base">
              <a:spcBef>
                <a:spcPct val="0"/>
              </a:spcBef>
              <a:spcAft>
                <a:spcPct val="0"/>
              </a:spcAft>
              <a:defRPr/>
            </a:pPr>
            <a:endParaRPr lang="en-US">
              <a:solidFill>
                <a:srgbClr val="FFFFFF"/>
              </a:solidFill>
            </a:endParaRPr>
          </a:p>
        </p:txBody>
      </p:sp>
      <p:sp>
        <p:nvSpPr>
          <p:cNvPr id="6184" name="Rectangle 40"/>
          <p:cNvSpPr>
            <a:spLocks noGrp="1" noChangeArrowheads="1"/>
          </p:cNvSpPr>
          <p:nvPr>
            <p:ph type="ftr" sz="quarter" idx="3"/>
          </p:nvPr>
        </p:nvSpPr>
        <p:spPr bwMode="auto">
          <a:xfrm>
            <a:off x="4165600" y="6278563"/>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Tahoma" charset="0"/>
                <a:ea typeface="+mn-ea"/>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sldNum" sz="quarter" idx="4"/>
          </p:nvPr>
        </p:nvSpPr>
        <p:spPr bwMode="auto">
          <a:xfrm>
            <a:off x="8737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fontAlgn="base">
              <a:spcBef>
                <a:spcPct val="0"/>
              </a:spcBef>
              <a:spcAft>
                <a:spcPct val="0"/>
              </a:spcAft>
              <a:defRPr/>
            </a:pPr>
            <a:fld id="{05C97F85-FF95-4D5B-A680-3B9E26EC1696}" type="slidenum">
              <a:rPr lang="en-US" altLang="sr-Latn-RS">
                <a:solidFill>
                  <a:srgbClr val="FFFFFF"/>
                </a:solidFill>
                <a:ea typeface="ＭＳ Ｐゴシック" panose="020B0600070205080204" pitchFamily="34" charset="-128"/>
              </a:rPr>
              <a:pPr fontAlgn="base">
                <a:spcBef>
                  <a:spcPct val="0"/>
                </a:spcBef>
                <a:spcAft>
                  <a:spcPct val="0"/>
                </a:spcAft>
                <a:defRPr/>
              </a:pPr>
              <a:t>‹#›</a:t>
            </a:fld>
            <a:endParaRPr lang="en-US" altLang="sr-Latn-R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713583837"/>
      </p:ext>
    </p:extLst>
  </p:cSld>
  <p:clrMap bg1="dk2" tx1="lt1" bg2="dk1"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65"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ＭＳ Ｐゴシック" pitchFamily="-65" charset="-128"/>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ＭＳ Ｐゴシック" pitchFamily="-65" charset="-128"/>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ＭＳ Ｐゴシック" pitchFamily="-65" charset="-128"/>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ＭＳ Ｐゴシック" pitchFamily="-65" charset="-128"/>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ＭＳ Ｐゴシック" pitchFamily="-65" charset="-128"/>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asetext.com/case/jones-v-united-states-9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asetext.com/case/brackett-v-peter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law.jrank.org/pages/1112/Excuse-Theory-range-excuses.html#ixzz4OHHQgDP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40480" y="5095701"/>
            <a:ext cx="6951259" cy="387389"/>
          </a:xfrm>
        </p:spPr>
        <p:txBody>
          <a:bodyPr>
            <a:normAutofit fontScale="70000" lnSpcReduction="20000"/>
          </a:bodyPr>
          <a:lstStyle/>
          <a:p>
            <a:pPr algn="r"/>
            <a:r>
              <a:rPr lang="en-US" dirty="0" smtClean="0"/>
              <a:t>Zagreb, </a:t>
            </a:r>
            <a:r>
              <a:rPr lang="hr-HR" dirty="0" err="1" smtClean="0"/>
              <a:t>October</a:t>
            </a:r>
            <a:r>
              <a:rPr lang="hr-HR" dirty="0" smtClean="0"/>
              <a:t> 30th 2019</a:t>
            </a:r>
            <a:endParaRPr lang="en-US" dirty="0"/>
          </a:p>
        </p:txBody>
      </p:sp>
      <p:sp>
        <p:nvSpPr>
          <p:cNvPr id="2" name="Title 1"/>
          <p:cNvSpPr>
            <a:spLocks noGrp="1"/>
          </p:cNvSpPr>
          <p:nvPr>
            <p:ph type="ctrTitle"/>
          </p:nvPr>
        </p:nvSpPr>
        <p:spPr/>
        <p:txBody>
          <a:bodyPr/>
          <a:lstStyle/>
          <a:p>
            <a:r>
              <a:rPr lang="hr-HR" dirty="0"/>
              <a:t>E</a:t>
            </a:r>
            <a:r>
              <a:rPr lang="en-US" dirty="0" err="1" smtClean="0"/>
              <a:t>lements</a:t>
            </a:r>
            <a:r>
              <a:rPr lang="en-US" dirty="0" smtClean="0"/>
              <a:t> of </a:t>
            </a:r>
            <a:r>
              <a:rPr lang="hr-HR" dirty="0"/>
              <a:t>a</a:t>
            </a:r>
            <a:r>
              <a:rPr lang="en-US" dirty="0" smtClean="0"/>
              <a:t> </a:t>
            </a:r>
            <a:r>
              <a:rPr lang="hr-HR" dirty="0"/>
              <a:t>C</a:t>
            </a:r>
            <a:r>
              <a:rPr lang="en-US" dirty="0" err="1" smtClean="0"/>
              <a:t>riminal</a:t>
            </a:r>
            <a:r>
              <a:rPr lang="en-US" dirty="0" smtClean="0"/>
              <a:t> </a:t>
            </a:r>
            <a:r>
              <a:rPr lang="hr-HR" dirty="0"/>
              <a:t>O</a:t>
            </a:r>
            <a:r>
              <a:rPr lang="en-US" dirty="0" err="1" smtClean="0"/>
              <a:t>ffence</a:t>
            </a:r>
            <a:endParaRPr lang="en-US" dirty="0"/>
          </a:p>
        </p:txBody>
      </p:sp>
    </p:spTree>
    <p:extLst>
      <p:ext uri="{BB962C8B-B14F-4D97-AF65-F5344CB8AC3E}">
        <p14:creationId xmlns:p14="http://schemas.microsoft.com/office/powerpoint/2010/main" val="3011718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6132"/>
            <a:ext cx="9601200" cy="1147156"/>
          </a:xfrm>
        </p:spPr>
        <p:txBody>
          <a:bodyPr/>
          <a:lstStyle/>
          <a:p>
            <a:r>
              <a:rPr lang="hr-HR" b="1" i="1" dirty="0" smtClean="0"/>
              <a:t>2.1. </a:t>
            </a:r>
            <a:r>
              <a:rPr lang="en-US" b="1" i="1" dirty="0" smtClean="0"/>
              <a:t>Actus </a:t>
            </a:r>
            <a:r>
              <a:rPr lang="en-US" b="1" i="1" dirty="0" err="1" smtClean="0"/>
              <a:t>reus</a:t>
            </a:r>
            <a:r>
              <a:rPr lang="en-US" b="1" i="1" dirty="0" smtClean="0"/>
              <a:t>/ conduct-omission</a:t>
            </a:r>
            <a:endParaRPr lang="en-US" dirty="0"/>
          </a:p>
        </p:txBody>
      </p:sp>
      <p:sp>
        <p:nvSpPr>
          <p:cNvPr id="3" name="Content Placeholder 2"/>
          <p:cNvSpPr>
            <a:spLocks noGrp="1"/>
          </p:cNvSpPr>
          <p:nvPr>
            <p:ph idx="1"/>
          </p:nvPr>
        </p:nvSpPr>
        <p:spPr>
          <a:xfrm>
            <a:off x="978793" y="1446415"/>
            <a:ext cx="10483403" cy="5295208"/>
          </a:xfrm>
        </p:spPr>
        <p:txBody>
          <a:bodyPr>
            <a:normAutofit/>
          </a:bodyPr>
          <a:lstStyle/>
          <a:p>
            <a:r>
              <a:rPr lang="en-US" dirty="0" smtClean="0"/>
              <a:t>Problem of omission-criminal responsibility</a:t>
            </a:r>
            <a:r>
              <a:rPr lang="hr-HR" dirty="0" smtClean="0"/>
              <a:t>?</a:t>
            </a:r>
          </a:p>
          <a:p>
            <a:r>
              <a:rPr lang="en-US" b="1" dirty="0" smtClean="0"/>
              <a:t>only</a:t>
            </a:r>
            <a:r>
              <a:rPr lang="en-US" dirty="0" smtClean="0"/>
              <a:t> - duty to  preform the omitted act is imposed by law </a:t>
            </a:r>
            <a:r>
              <a:rPr lang="hr-HR" dirty="0" smtClean="0"/>
              <a:t>(p. 48.Fl)</a:t>
            </a:r>
          </a:p>
          <a:p>
            <a:r>
              <a:rPr lang="en-US" dirty="0" smtClean="0"/>
              <a:t>Legal duties C</a:t>
            </a:r>
            <a:r>
              <a:rPr lang="hr-HR" dirty="0" err="1" smtClean="0"/>
              <a:t>ommon</a:t>
            </a:r>
            <a:r>
              <a:rPr lang="hr-HR" dirty="0" smtClean="0"/>
              <a:t> LS</a:t>
            </a:r>
            <a:r>
              <a:rPr lang="en-US" dirty="0" smtClean="0"/>
              <a:t> (p.68.FL): </a:t>
            </a:r>
          </a:p>
          <a:p>
            <a:pPr marL="971550" lvl="1" indent="-514350">
              <a:buFont typeface="+mj-lt"/>
              <a:buAutoNum type="alphaLcParenR"/>
            </a:pPr>
            <a:r>
              <a:rPr lang="en-US" dirty="0" smtClean="0"/>
              <a:t>Family relationships</a:t>
            </a:r>
          </a:p>
          <a:p>
            <a:pPr marL="971550" lvl="1" indent="-514350">
              <a:buFont typeface="+mj-lt"/>
              <a:buAutoNum type="alphaLcParenR"/>
            </a:pPr>
            <a:r>
              <a:rPr lang="en-US" dirty="0" smtClean="0"/>
              <a:t>Undertaking to assist</a:t>
            </a:r>
          </a:p>
          <a:p>
            <a:pPr marL="971550" lvl="1" indent="-514350">
              <a:buFont typeface="+mj-lt"/>
              <a:buAutoNum type="alphaLcParenR"/>
            </a:pPr>
            <a:r>
              <a:rPr lang="en-US" dirty="0" smtClean="0"/>
              <a:t>Communities of shared risk</a:t>
            </a:r>
          </a:p>
          <a:p>
            <a:pPr marL="971550" lvl="1" indent="-514350">
              <a:buFont typeface="+mj-lt"/>
              <a:buAutoNum type="alphaLcParenR"/>
            </a:pPr>
            <a:r>
              <a:rPr lang="en-US" dirty="0" smtClean="0"/>
              <a:t>Professional obligations</a:t>
            </a:r>
            <a:endParaRPr lang="hr-HR" dirty="0" smtClean="0"/>
          </a:p>
          <a:p>
            <a:pPr marL="0" indent="0">
              <a:buNone/>
            </a:pPr>
            <a:endParaRPr lang="en-US" dirty="0"/>
          </a:p>
        </p:txBody>
      </p:sp>
    </p:spTree>
    <p:extLst>
      <p:ext uri="{BB962C8B-B14F-4D97-AF65-F5344CB8AC3E}">
        <p14:creationId xmlns:p14="http://schemas.microsoft.com/office/powerpoint/2010/main" val="2367423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a:solidFill>
                  <a:srgbClr val="DBBD71"/>
                </a:solidFill>
              </a:rPr>
              <a:t>2.1. </a:t>
            </a:r>
            <a:r>
              <a:rPr lang="en-US" b="1" i="1" dirty="0">
                <a:solidFill>
                  <a:srgbClr val="DBBD71"/>
                </a:solidFill>
              </a:rPr>
              <a:t>Actus </a:t>
            </a:r>
            <a:r>
              <a:rPr lang="en-US" b="1" i="1" dirty="0" err="1">
                <a:solidFill>
                  <a:srgbClr val="DBBD71"/>
                </a:solidFill>
              </a:rPr>
              <a:t>reus</a:t>
            </a:r>
            <a:r>
              <a:rPr lang="en-US" b="1" i="1" dirty="0">
                <a:solidFill>
                  <a:srgbClr val="DBBD71"/>
                </a:solidFill>
              </a:rPr>
              <a:t>/ conduct-omission</a:t>
            </a:r>
            <a:endParaRPr lang="hr-HR" dirty="0"/>
          </a:p>
        </p:txBody>
      </p:sp>
      <p:sp>
        <p:nvSpPr>
          <p:cNvPr id="3" name="Content Placeholder 2"/>
          <p:cNvSpPr>
            <a:spLocks noGrp="1"/>
          </p:cNvSpPr>
          <p:nvPr>
            <p:ph idx="1"/>
          </p:nvPr>
        </p:nvSpPr>
        <p:spPr/>
        <p:txBody>
          <a:bodyPr/>
          <a:lstStyle/>
          <a:p>
            <a:pPr marL="457200" lvl="1" indent="0">
              <a:buClr>
                <a:srgbClr val="FFFFFF"/>
              </a:buClr>
              <a:buNone/>
            </a:pPr>
            <a:r>
              <a:rPr lang="hr-HR" sz="2200" b="1" u="sng" dirty="0">
                <a:solidFill>
                  <a:srgbClr val="FFFFFF"/>
                </a:solidFill>
              </a:rPr>
              <a:t>Legal </a:t>
            </a:r>
            <a:r>
              <a:rPr lang="hr-HR" sz="2200" b="1" u="sng" dirty="0" err="1">
                <a:solidFill>
                  <a:srgbClr val="FFFFFF"/>
                </a:solidFill>
              </a:rPr>
              <a:t>duties</a:t>
            </a:r>
            <a:r>
              <a:rPr lang="hr-HR" sz="2200" b="1" u="sng" dirty="0">
                <a:solidFill>
                  <a:srgbClr val="FFFFFF"/>
                </a:solidFill>
              </a:rPr>
              <a:t> </a:t>
            </a:r>
            <a:r>
              <a:rPr lang="hr-HR" sz="2200" b="1" u="sng" dirty="0" err="1">
                <a:solidFill>
                  <a:srgbClr val="FFFFFF"/>
                </a:solidFill>
              </a:rPr>
              <a:t>Common</a:t>
            </a:r>
            <a:r>
              <a:rPr lang="hr-HR" sz="2200" b="1" u="sng" dirty="0">
                <a:solidFill>
                  <a:srgbClr val="FFFFFF"/>
                </a:solidFill>
              </a:rPr>
              <a:t> LS </a:t>
            </a:r>
            <a:endParaRPr lang="hr-HR" sz="2200" b="1" u="sng" dirty="0" smtClean="0">
              <a:solidFill>
                <a:srgbClr val="FFFFFF"/>
              </a:solidFill>
            </a:endParaRPr>
          </a:p>
          <a:p>
            <a:pPr marL="971550" lvl="1" indent="-514350">
              <a:buClr>
                <a:srgbClr val="FFFFFF"/>
              </a:buClr>
              <a:buFont typeface="+mj-lt"/>
              <a:buAutoNum type="alphaLcParenR"/>
            </a:pPr>
            <a:endParaRPr lang="hr-HR" sz="2200" b="1" u="sng" dirty="0">
              <a:solidFill>
                <a:srgbClr val="FFFFFF"/>
              </a:solidFill>
            </a:endParaRPr>
          </a:p>
          <a:p>
            <a:pPr marL="971550" lvl="1" indent="-514350">
              <a:buClr>
                <a:srgbClr val="FFFFFF"/>
              </a:buClr>
              <a:buFont typeface="+mj-lt"/>
              <a:buAutoNum type="alphaLcParenR"/>
            </a:pPr>
            <a:r>
              <a:rPr lang="en-US" sz="2200" b="1" u="sng" dirty="0" smtClean="0">
                <a:solidFill>
                  <a:srgbClr val="FFFFFF"/>
                </a:solidFill>
              </a:rPr>
              <a:t>first</a:t>
            </a:r>
            <a:r>
              <a:rPr lang="en-US" sz="2200" b="1" u="sng" dirty="0">
                <a:solidFill>
                  <a:srgbClr val="FFFFFF"/>
                </a:solidFill>
              </a:rPr>
              <a:t>, </a:t>
            </a:r>
            <a:r>
              <a:rPr lang="en-US" sz="2200" dirty="0">
                <a:solidFill>
                  <a:srgbClr val="FFFFFF"/>
                </a:solidFill>
              </a:rPr>
              <a:t>where a statute imposes a duty to care for another; </a:t>
            </a:r>
            <a:endParaRPr lang="hr-HR" sz="2200" dirty="0" smtClean="0">
              <a:solidFill>
                <a:srgbClr val="FFFFFF"/>
              </a:solidFill>
            </a:endParaRPr>
          </a:p>
          <a:p>
            <a:pPr marL="971550" lvl="1" indent="-514350">
              <a:buClr>
                <a:srgbClr val="FFFFFF"/>
              </a:buClr>
              <a:buFont typeface="+mj-lt"/>
              <a:buAutoNum type="alphaLcParenR"/>
            </a:pPr>
            <a:r>
              <a:rPr lang="en-US" sz="2200" b="1" dirty="0" smtClean="0">
                <a:solidFill>
                  <a:srgbClr val="FFFFFF"/>
                </a:solidFill>
              </a:rPr>
              <a:t>second</a:t>
            </a:r>
            <a:r>
              <a:rPr lang="en-US" sz="2200" b="1" dirty="0">
                <a:solidFill>
                  <a:srgbClr val="FFFFFF"/>
                </a:solidFill>
              </a:rPr>
              <a:t>, </a:t>
            </a:r>
            <a:r>
              <a:rPr lang="en-US" sz="2200" dirty="0">
                <a:solidFill>
                  <a:srgbClr val="FFFFFF"/>
                </a:solidFill>
              </a:rPr>
              <a:t>where one stands in a certain status relationship to another; </a:t>
            </a:r>
            <a:endParaRPr lang="hr-HR" sz="2200" dirty="0" smtClean="0">
              <a:solidFill>
                <a:srgbClr val="FFFFFF"/>
              </a:solidFill>
            </a:endParaRPr>
          </a:p>
          <a:p>
            <a:pPr marL="971550" lvl="1" indent="-514350">
              <a:buClr>
                <a:srgbClr val="FFFFFF"/>
              </a:buClr>
              <a:buFont typeface="+mj-lt"/>
              <a:buAutoNum type="alphaLcParenR"/>
            </a:pPr>
            <a:r>
              <a:rPr lang="en-US" sz="2200" b="1" dirty="0" smtClean="0">
                <a:solidFill>
                  <a:srgbClr val="FFFFFF"/>
                </a:solidFill>
              </a:rPr>
              <a:t>third</a:t>
            </a:r>
            <a:r>
              <a:rPr lang="en-US" sz="2200" b="1" dirty="0">
                <a:solidFill>
                  <a:srgbClr val="FFFFFF"/>
                </a:solidFill>
              </a:rPr>
              <a:t>, </a:t>
            </a:r>
            <a:r>
              <a:rPr lang="en-US" sz="2200" dirty="0">
                <a:solidFill>
                  <a:srgbClr val="FFFFFF"/>
                </a:solidFill>
              </a:rPr>
              <a:t>where one has assumed a contractual duty to care for another; and </a:t>
            </a:r>
            <a:endParaRPr lang="hr-HR" sz="2200" dirty="0" smtClean="0">
              <a:solidFill>
                <a:srgbClr val="FFFFFF"/>
              </a:solidFill>
            </a:endParaRPr>
          </a:p>
          <a:p>
            <a:pPr marL="971550" lvl="1" indent="-514350">
              <a:buClr>
                <a:srgbClr val="FFFFFF"/>
              </a:buClr>
              <a:buFont typeface="+mj-lt"/>
              <a:buAutoNum type="alphaLcParenR"/>
            </a:pPr>
            <a:r>
              <a:rPr lang="en-US" sz="2200" b="1" dirty="0" smtClean="0">
                <a:solidFill>
                  <a:srgbClr val="FFFFFF"/>
                </a:solidFill>
              </a:rPr>
              <a:t>fourth</a:t>
            </a:r>
            <a:r>
              <a:rPr lang="en-US" sz="2200" b="1" dirty="0">
                <a:solidFill>
                  <a:srgbClr val="FFFFFF"/>
                </a:solidFill>
              </a:rPr>
              <a:t>, </a:t>
            </a:r>
            <a:r>
              <a:rPr lang="en-US" sz="2200" dirty="0">
                <a:solidFill>
                  <a:srgbClr val="FFFFFF"/>
                </a:solidFill>
              </a:rPr>
              <a:t>where one has voluntarily assumed the care of another and so secluded the helpless person as to prevent others from rendering </a:t>
            </a:r>
            <a:r>
              <a:rPr lang="en-US" sz="2200" dirty="0" smtClean="0">
                <a:solidFill>
                  <a:srgbClr val="FFFFFF"/>
                </a:solidFill>
              </a:rPr>
              <a:t>aid.</a:t>
            </a:r>
            <a:r>
              <a:rPr lang="hr-HR" sz="2200" dirty="0" smtClean="0">
                <a:solidFill>
                  <a:srgbClr val="FFFFFF"/>
                </a:solidFill>
              </a:rPr>
              <a:t> (</a:t>
            </a:r>
            <a:r>
              <a:rPr lang="en-US" sz="1200" dirty="0" smtClean="0">
                <a:solidFill>
                  <a:srgbClr val="FFFFFF"/>
                </a:solidFill>
              </a:rPr>
              <a:t>Jones </a:t>
            </a:r>
            <a:r>
              <a:rPr lang="en-US" sz="1200" dirty="0">
                <a:solidFill>
                  <a:srgbClr val="FFFFFF"/>
                </a:solidFill>
              </a:rPr>
              <a:t>v. United States, 308 F.2d 307, 310 (D.C. Cir. 1962</a:t>
            </a:r>
            <a:r>
              <a:rPr lang="en-US" sz="1200" dirty="0" smtClean="0">
                <a:solidFill>
                  <a:srgbClr val="FFFFFF"/>
                </a:solidFill>
              </a:rPr>
              <a:t>)</a:t>
            </a:r>
            <a:r>
              <a:rPr lang="hr-HR" sz="2200" dirty="0" smtClean="0">
                <a:solidFill>
                  <a:srgbClr val="FFFFFF"/>
                </a:solidFill>
              </a:rPr>
              <a:t>)</a:t>
            </a:r>
            <a:endParaRPr lang="en-US" sz="2200" dirty="0">
              <a:solidFill>
                <a:srgbClr val="FFFFFF"/>
              </a:solidFill>
            </a:endParaRPr>
          </a:p>
          <a:p>
            <a:endParaRPr lang="hr-HR" dirty="0"/>
          </a:p>
        </p:txBody>
      </p:sp>
    </p:spTree>
    <p:extLst>
      <p:ext uri="{BB962C8B-B14F-4D97-AF65-F5344CB8AC3E}">
        <p14:creationId xmlns:p14="http://schemas.microsoft.com/office/powerpoint/2010/main" val="244599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6132"/>
            <a:ext cx="9601200" cy="1147156"/>
          </a:xfrm>
        </p:spPr>
        <p:txBody>
          <a:bodyPr/>
          <a:lstStyle/>
          <a:p>
            <a:r>
              <a:rPr lang="hr-HR" b="1" i="1" dirty="0" smtClean="0"/>
              <a:t>2.1. </a:t>
            </a:r>
            <a:r>
              <a:rPr lang="en-US" b="1" i="1" dirty="0" smtClean="0"/>
              <a:t>Actus </a:t>
            </a:r>
            <a:r>
              <a:rPr lang="en-US" b="1" i="1" dirty="0" err="1" smtClean="0"/>
              <a:t>reus</a:t>
            </a:r>
            <a:r>
              <a:rPr lang="en-US" b="1" i="1" dirty="0" smtClean="0"/>
              <a:t>/ conduct-omission</a:t>
            </a:r>
            <a:endParaRPr lang="en-US" dirty="0"/>
          </a:p>
        </p:txBody>
      </p:sp>
      <p:sp>
        <p:nvSpPr>
          <p:cNvPr id="3" name="Content Placeholder 2"/>
          <p:cNvSpPr>
            <a:spLocks noGrp="1"/>
          </p:cNvSpPr>
          <p:nvPr>
            <p:ph idx="1"/>
          </p:nvPr>
        </p:nvSpPr>
        <p:spPr>
          <a:xfrm>
            <a:off x="373487" y="1446415"/>
            <a:ext cx="10818254" cy="5295208"/>
          </a:xfrm>
        </p:spPr>
        <p:txBody>
          <a:bodyPr>
            <a:normAutofit/>
          </a:bodyPr>
          <a:lstStyle/>
          <a:p>
            <a:pPr lvl="0"/>
            <a:r>
              <a:rPr lang="en-US" dirty="0" smtClean="0"/>
              <a:t>Legal duties</a:t>
            </a:r>
            <a:r>
              <a:rPr lang="hr-HR" dirty="0" smtClean="0"/>
              <a:t> </a:t>
            </a:r>
            <a:r>
              <a:rPr lang="en-US" dirty="0" smtClean="0"/>
              <a:t>Civil L</a:t>
            </a:r>
            <a:r>
              <a:rPr lang="hr-HR" dirty="0" smtClean="0"/>
              <a:t>S</a:t>
            </a:r>
            <a:r>
              <a:rPr lang="en-US" dirty="0" smtClean="0"/>
              <a:t>:</a:t>
            </a:r>
          </a:p>
          <a:p>
            <a:pPr lvl="1"/>
            <a:r>
              <a:rPr lang="en-US" dirty="0" smtClean="0"/>
              <a:t> 1. Statutory duty </a:t>
            </a:r>
          </a:p>
          <a:p>
            <a:pPr lvl="1"/>
            <a:r>
              <a:rPr lang="en-US" dirty="0" smtClean="0"/>
              <a:t> </a:t>
            </a:r>
            <a:r>
              <a:rPr lang="en-US" dirty="0"/>
              <a:t>2. Relationship status </a:t>
            </a:r>
            <a:endParaRPr lang="hr-HR" dirty="0"/>
          </a:p>
          <a:p>
            <a:pPr lvl="1"/>
            <a:r>
              <a:rPr lang="en-US" dirty="0"/>
              <a:t>3. Contractual duty </a:t>
            </a:r>
            <a:endParaRPr lang="hr-HR" dirty="0"/>
          </a:p>
          <a:p>
            <a:pPr lvl="1"/>
            <a:r>
              <a:rPr lang="en-US" dirty="0"/>
              <a:t>4. Voluntary assumption of care for another</a:t>
            </a:r>
            <a:endParaRPr lang="hr-HR" dirty="0"/>
          </a:p>
          <a:p>
            <a:pPr lvl="1"/>
            <a:r>
              <a:rPr lang="en-US" dirty="0"/>
              <a:t> 5. Created the risk of harm </a:t>
            </a:r>
            <a:endParaRPr lang="hr-HR" dirty="0" smtClean="0"/>
          </a:p>
          <a:p>
            <a:pPr lvl="0"/>
            <a:r>
              <a:rPr lang="en-US" u="sng" dirty="0" smtClean="0">
                <a:ea typeface="Times New Roman" panose="02020603050405020304" pitchFamily="18" charset="0"/>
              </a:rPr>
              <a:t>Criminal Offences by omission in Croatian and German Criminal Code</a:t>
            </a:r>
          </a:p>
          <a:p>
            <a:pPr lvl="1">
              <a:buFont typeface="+mj-lt"/>
              <a:buAutoNum type="alphaLcParenR"/>
            </a:pPr>
            <a:r>
              <a:rPr lang="en-US" sz="1800" dirty="0" smtClean="0">
                <a:ea typeface="Times New Roman" panose="02020603050405020304" pitchFamily="18" charset="0"/>
              </a:rPr>
              <a:t>Failure </a:t>
            </a:r>
            <a:r>
              <a:rPr lang="en-US" sz="1800" dirty="0">
                <a:ea typeface="Times New Roman" panose="02020603050405020304" pitchFamily="18" charset="0"/>
              </a:rPr>
              <a:t>to Render Assistance art. 123. </a:t>
            </a:r>
            <a:r>
              <a:rPr lang="en-US" sz="1800" dirty="0" smtClean="0">
                <a:ea typeface="Times New Roman" panose="02020603050405020304" pitchFamily="18" charset="0"/>
              </a:rPr>
              <a:t>CPC-1y</a:t>
            </a:r>
            <a:endParaRPr lang="hr-HR" sz="1800" dirty="0">
              <a:ea typeface="Times New Roman" panose="02020603050405020304" pitchFamily="18" charset="0"/>
            </a:endParaRPr>
          </a:p>
          <a:p>
            <a:pPr lvl="1">
              <a:buFont typeface="+mj-lt"/>
              <a:buAutoNum type="alphaLcParenR"/>
            </a:pPr>
            <a:r>
              <a:rPr lang="en-US" sz="1800" dirty="0" smtClean="0">
                <a:ea typeface="Times New Roman" panose="02020603050405020304" pitchFamily="18" charset="0"/>
              </a:rPr>
              <a:t> </a:t>
            </a:r>
            <a:r>
              <a:rPr lang="en-US" sz="1800" dirty="0">
                <a:ea typeface="Times New Roman" panose="02020603050405020304" pitchFamily="18" charset="0"/>
              </a:rPr>
              <a:t>Non-Provision of Emergency Medical Assistance </a:t>
            </a:r>
            <a:r>
              <a:rPr lang="hr-HR" sz="1800" dirty="0">
                <a:ea typeface="Times New Roman" panose="02020603050405020304" pitchFamily="18" charset="0"/>
              </a:rPr>
              <a:t>Art.</a:t>
            </a:r>
            <a:r>
              <a:rPr lang="en-GB" sz="1800" dirty="0">
                <a:ea typeface="Times New Roman" panose="02020603050405020304" pitchFamily="18" charset="0"/>
              </a:rPr>
              <a:t> 183</a:t>
            </a:r>
            <a:r>
              <a:rPr lang="hr-HR" sz="1800" dirty="0">
                <a:ea typeface="Times New Roman" panose="02020603050405020304" pitchFamily="18" charset="0"/>
              </a:rPr>
              <a:t> </a:t>
            </a:r>
            <a:r>
              <a:rPr lang="hr-HR" sz="1800" dirty="0" smtClean="0">
                <a:ea typeface="Times New Roman" panose="02020603050405020304" pitchFamily="18" charset="0"/>
              </a:rPr>
              <a:t>CPC-3y</a:t>
            </a:r>
            <a:endParaRPr lang="hr-HR" sz="1800" dirty="0">
              <a:ea typeface="Times New Roman" panose="02020603050405020304" pitchFamily="18" charset="0"/>
            </a:endParaRPr>
          </a:p>
          <a:p>
            <a:pPr lvl="1">
              <a:buFont typeface="+mj-lt"/>
              <a:buAutoNum type="alphaLcParenR"/>
            </a:pPr>
            <a:r>
              <a:rPr lang="en-US" sz="1800" b="1" dirty="0" smtClean="0"/>
              <a:t> </a:t>
            </a:r>
            <a:r>
              <a:rPr lang="en-US" sz="1800" dirty="0"/>
              <a:t>Violation of medical duties in connection with an abortion</a:t>
            </a:r>
            <a:r>
              <a:rPr lang="hr-HR" sz="1800" dirty="0"/>
              <a:t> </a:t>
            </a:r>
            <a:r>
              <a:rPr lang="en-US" sz="1800" dirty="0"/>
              <a:t>Section</a:t>
            </a:r>
            <a:r>
              <a:rPr lang="hr-HR" sz="1800" dirty="0"/>
              <a:t> (Art.) </a:t>
            </a:r>
            <a:r>
              <a:rPr lang="en-US" sz="1800" dirty="0"/>
              <a:t>218c</a:t>
            </a:r>
            <a:r>
              <a:rPr lang="hr-HR" sz="1800" dirty="0"/>
              <a:t> StGB-1Y)</a:t>
            </a:r>
          </a:p>
          <a:p>
            <a:endParaRPr lang="hr-HR" dirty="0">
              <a:solidFill>
                <a:srgbClr val="191B0E"/>
              </a:solidFill>
            </a:endParaRPr>
          </a:p>
          <a:p>
            <a:endParaRPr lang="en-US" dirty="0"/>
          </a:p>
        </p:txBody>
      </p:sp>
    </p:spTree>
    <p:extLst>
      <p:ext uri="{BB962C8B-B14F-4D97-AF65-F5344CB8AC3E}">
        <p14:creationId xmlns:p14="http://schemas.microsoft.com/office/powerpoint/2010/main" val="1162831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7426"/>
            <a:ext cx="9601200" cy="914400"/>
          </a:xfrm>
        </p:spPr>
        <p:txBody>
          <a:bodyPr/>
          <a:lstStyle/>
          <a:p>
            <a:r>
              <a:rPr lang="hr-HR" b="1" i="1" dirty="0" smtClean="0"/>
              <a:t>2.1</a:t>
            </a:r>
            <a:r>
              <a:rPr lang="hr-HR" b="1" i="1" dirty="0"/>
              <a:t>. </a:t>
            </a:r>
            <a:r>
              <a:rPr lang="en-US" b="1" i="1" dirty="0"/>
              <a:t>Actus </a:t>
            </a:r>
            <a:r>
              <a:rPr lang="en-US" b="1" i="1" dirty="0" err="1"/>
              <a:t>reus</a:t>
            </a:r>
            <a:r>
              <a:rPr lang="en-US" b="1" i="1" dirty="0"/>
              <a:t>/ conduct-omission</a:t>
            </a:r>
            <a:endParaRPr lang="hr-HR" dirty="0"/>
          </a:p>
        </p:txBody>
      </p:sp>
      <p:sp>
        <p:nvSpPr>
          <p:cNvPr id="3" name="Content Placeholder 2"/>
          <p:cNvSpPr>
            <a:spLocks noGrp="1"/>
          </p:cNvSpPr>
          <p:nvPr>
            <p:ph idx="1"/>
          </p:nvPr>
        </p:nvSpPr>
        <p:spPr>
          <a:xfrm>
            <a:off x="334850" y="1579418"/>
            <a:ext cx="11578107" cy="5181990"/>
          </a:xfrm>
        </p:spPr>
        <p:txBody>
          <a:bodyPr>
            <a:normAutofit fontScale="70000" lnSpcReduction="20000"/>
          </a:bodyPr>
          <a:lstStyle/>
          <a:p>
            <a:pPr lvl="0"/>
            <a:r>
              <a:rPr lang="hr-HR" sz="3100" b="1" dirty="0" smtClean="0"/>
              <a:t>CCL- </a:t>
            </a:r>
            <a:r>
              <a:rPr lang="en-US" sz="3100" b="1" dirty="0" smtClean="0"/>
              <a:t>Jones </a:t>
            </a:r>
            <a:r>
              <a:rPr lang="en-US" sz="3100" b="1" dirty="0"/>
              <a:t>v. U.S. (omission offences) </a:t>
            </a:r>
            <a:r>
              <a:rPr lang="hr-HR" sz="3100" b="1" dirty="0" smtClean="0"/>
              <a:t>1962</a:t>
            </a:r>
            <a:endParaRPr lang="hr-HR" sz="3100" b="1" dirty="0"/>
          </a:p>
          <a:p>
            <a:pPr lvl="1" algn="just">
              <a:spcAft>
                <a:spcPts val="0"/>
              </a:spcAft>
            </a:pPr>
            <a:r>
              <a:rPr lang="en-US" sz="3100" dirty="0"/>
              <a:t>under duty to do so (guarantor-special duty to render aid)- family relationship, communities of shared risk, professional obligation etc. </a:t>
            </a:r>
            <a:endParaRPr lang="hr-HR" sz="3100" dirty="0"/>
          </a:p>
          <a:p>
            <a:r>
              <a:rPr lang="en-US" sz="3100" b="1" u="sng" dirty="0" smtClean="0"/>
              <a:t>Casebriefs/Brief fact</a:t>
            </a:r>
            <a:r>
              <a:rPr lang="en-US" sz="3100" dirty="0" smtClean="0"/>
              <a:t>: </a:t>
            </a:r>
            <a:r>
              <a:rPr lang="en-US" sz="3100" dirty="0"/>
              <a:t>Defendant Jones was found guilty of involuntary manslaughter of </a:t>
            </a:r>
            <a:r>
              <a:rPr lang="en-US" sz="3100" i="1" dirty="0"/>
              <a:t>his</a:t>
            </a:r>
            <a:r>
              <a:rPr lang="en-US" sz="3100" dirty="0"/>
              <a:t> friend’s 10-month-old baby where he failed to provide for the child and such failure resulted in the child’s death.</a:t>
            </a:r>
            <a:endParaRPr lang="hr-HR" sz="3100" dirty="0" smtClean="0"/>
          </a:p>
          <a:p>
            <a:r>
              <a:rPr lang="en-US" sz="3100" b="1" u="sng" dirty="0" smtClean="0"/>
              <a:t>Facts/Summary:</a:t>
            </a:r>
            <a:r>
              <a:rPr lang="hr-HR" sz="3100" dirty="0" smtClean="0"/>
              <a:t> </a:t>
            </a:r>
            <a:r>
              <a:rPr lang="en-US" sz="3100" dirty="0" smtClean="0"/>
              <a:t>Defendant’s </a:t>
            </a:r>
            <a:r>
              <a:rPr lang="en-US" sz="3100" dirty="0"/>
              <a:t>friend had a 10-month-old illegitimate child who was placed with Defendant. The mother lived in the house with Defendant for some time, however the evidence was conflicting as to how long and as to whether or not Defendant was paid to take care of the child. Defendant failed to provide for the child and such failure resulted in the child’s death. Defendant was charged and convicted with </a:t>
            </a:r>
            <a:r>
              <a:rPr lang="en-US" sz="3100" b="1" dirty="0"/>
              <a:t>involuntary manslaughter </a:t>
            </a:r>
            <a:r>
              <a:rPr lang="en-US" sz="3100" dirty="0"/>
              <a:t>based on his failure to provide for the child. At trial, the court failed to charge the jury that it must find beyond a reasonable doubt that Defendant was under a legal duty to provide for the child. Defendant appeals</a:t>
            </a:r>
            <a:r>
              <a:rPr lang="en-US" sz="3100" dirty="0" smtClean="0"/>
              <a:t>.</a:t>
            </a:r>
            <a:endParaRPr lang="hr-HR" sz="3100" dirty="0" smtClean="0"/>
          </a:p>
          <a:p>
            <a:r>
              <a:rPr lang="en-US" sz="3100" dirty="0" smtClean="0"/>
              <a:t>In CPC- Manslaughter (art. 112 CPC) and Negligent Homicide (art. 113 CPC)</a:t>
            </a:r>
          </a:p>
          <a:p>
            <a:r>
              <a:rPr lang="en-US" sz="1700" dirty="0" smtClean="0"/>
              <a:t>(Available at: https://www.casebriefs.com/blog/law/criminal-law/criminal-law-keyed-to-kadish/defining-criminal-conduct-the-elements-of-just-punishment/jones-v-united-states/</a:t>
            </a:r>
            <a:r>
              <a:rPr lang="hr-HR" sz="1700" dirty="0" smtClean="0"/>
              <a:t>)</a:t>
            </a:r>
            <a:endParaRPr lang="en-US" sz="1700" dirty="0" smtClean="0"/>
          </a:p>
          <a:p>
            <a:endParaRPr lang="hr-HR" dirty="0"/>
          </a:p>
        </p:txBody>
      </p:sp>
    </p:spTree>
    <p:extLst>
      <p:ext uri="{BB962C8B-B14F-4D97-AF65-F5344CB8AC3E}">
        <p14:creationId xmlns:p14="http://schemas.microsoft.com/office/powerpoint/2010/main" val="3201200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a:solidFill>
                  <a:srgbClr val="DBBD71"/>
                </a:solidFill>
              </a:rPr>
              <a:t>2.1. </a:t>
            </a:r>
            <a:r>
              <a:rPr lang="en-US" b="1" i="1" dirty="0">
                <a:solidFill>
                  <a:srgbClr val="DBBD71"/>
                </a:solidFill>
              </a:rPr>
              <a:t>Actus </a:t>
            </a:r>
            <a:r>
              <a:rPr lang="en-US" b="1" i="1" dirty="0" err="1">
                <a:solidFill>
                  <a:srgbClr val="DBBD71"/>
                </a:solidFill>
              </a:rPr>
              <a:t>reus</a:t>
            </a:r>
            <a:r>
              <a:rPr lang="en-US" b="1" i="1" dirty="0">
                <a:solidFill>
                  <a:srgbClr val="DBBD71"/>
                </a:solidFill>
              </a:rPr>
              <a:t>/ conduct-omission</a:t>
            </a:r>
            <a:endParaRPr lang="hr-HR" dirty="0"/>
          </a:p>
        </p:txBody>
      </p:sp>
      <p:sp>
        <p:nvSpPr>
          <p:cNvPr id="3" name="Content Placeholder 2"/>
          <p:cNvSpPr>
            <a:spLocks noGrp="1"/>
          </p:cNvSpPr>
          <p:nvPr>
            <p:ph idx="1"/>
          </p:nvPr>
        </p:nvSpPr>
        <p:spPr>
          <a:xfrm>
            <a:off x="609599" y="1600201"/>
            <a:ext cx="11148811" cy="4852114"/>
          </a:xfrm>
        </p:spPr>
        <p:txBody>
          <a:bodyPr/>
          <a:lstStyle/>
          <a:p>
            <a:r>
              <a:rPr lang="en-US" sz="2600" dirty="0"/>
              <a:t>A legal duty can be imposed by statue, by virtue of relationship to another, where one has assumed a contractual duty to care for another and where one has volunteered to care for another and in doing so secluded the person in manner that prevents others from rendering aid</a:t>
            </a:r>
            <a:r>
              <a:rPr lang="en-US" sz="2600" dirty="0" smtClean="0"/>
              <a:t>.</a:t>
            </a:r>
            <a:endParaRPr lang="en-US" sz="2600" dirty="0"/>
          </a:p>
          <a:p>
            <a:r>
              <a:rPr lang="en-US" sz="2600" dirty="0"/>
              <a:t>Discussion. This case reflect the position taken by the Model Penal Code that liability for failure to act may only be imposed where the person who failed to act had a legal duty to perform such act. It also illustrates the difficulty of convicting a person of failure to protect a child where that person is not a child’s parent or </a:t>
            </a:r>
            <a:r>
              <a:rPr lang="en-US" sz="2600" dirty="0" smtClean="0"/>
              <a:t>guardian</a:t>
            </a:r>
            <a:endParaRPr lang="hr-HR" sz="2600" dirty="0" smtClean="0"/>
          </a:p>
          <a:p>
            <a:r>
              <a:rPr lang="hr-HR" sz="1600" dirty="0" smtClean="0"/>
              <a:t>For more </a:t>
            </a:r>
            <a:r>
              <a:rPr lang="hr-HR" sz="1600" dirty="0" err="1" smtClean="0"/>
              <a:t>see</a:t>
            </a:r>
            <a:r>
              <a:rPr lang="hr-HR" sz="1600" dirty="0"/>
              <a:t>: </a:t>
            </a:r>
            <a:r>
              <a:rPr lang="hr-HR" sz="1600" dirty="0">
                <a:hlinkClick r:id="rId2"/>
              </a:rPr>
              <a:t>https://</a:t>
            </a:r>
            <a:r>
              <a:rPr lang="hr-HR" sz="1600" dirty="0" smtClean="0">
                <a:hlinkClick r:id="rId2"/>
              </a:rPr>
              <a:t>casetext.com/case/jones-v-united-states-97</a:t>
            </a:r>
            <a:r>
              <a:rPr lang="hr-HR" sz="1600" dirty="0" smtClean="0"/>
              <a:t> (20.10.2019.)</a:t>
            </a:r>
            <a:endParaRPr lang="hr-HR" sz="1600" dirty="0"/>
          </a:p>
        </p:txBody>
      </p:sp>
    </p:spTree>
    <p:extLst>
      <p:ext uri="{BB962C8B-B14F-4D97-AF65-F5344CB8AC3E}">
        <p14:creationId xmlns:p14="http://schemas.microsoft.com/office/powerpoint/2010/main" val="3687398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6256"/>
            <a:ext cx="9601200" cy="1246908"/>
          </a:xfrm>
        </p:spPr>
        <p:txBody>
          <a:bodyPr>
            <a:normAutofit/>
          </a:bodyPr>
          <a:lstStyle/>
          <a:p>
            <a:r>
              <a:rPr lang="hr-HR" sz="3200" dirty="0" smtClean="0">
                <a:ea typeface="Calibri" panose="020F0502020204030204" pitchFamily="34" charset="0"/>
                <a:cs typeface="Times New Roman" panose="02020603050405020304" pitchFamily="18" charset="0"/>
              </a:rPr>
              <a:t>2.2. </a:t>
            </a:r>
            <a:r>
              <a:rPr lang="hr-HR" sz="3200" dirty="0">
                <a:ea typeface="Calibri" panose="020F0502020204030204" pitchFamily="34" charset="0"/>
                <a:cs typeface="Times New Roman" panose="02020603050405020304" pitchFamily="18" charset="0"/>
              </a:rPr>
              <a:t>E</a:t>
            </a:r>
            <a:r>
              <a:rPr lang="en-US" sz="3200" dirty="0" err="1" smtClean="0">
                <a:ea typeface="Calibri" panose="020F0502020204030204" pitchFamily="34" charset="0"/>
                <a:cs typeface="Times New Roman" panose="02020603050405020304" pitchFamily="18" charset="0"/>
              </a:rPr>
              <a:t>ssence</a:t>
            </a:r>
            <a:r>
              <a:rPr lang="en-US" sz="3200" dirty="0" smtClean="0">
                <a:ea typeface="Calibri" panose="020F0502020204030204" pitchFamily="34" charset="0"/>
                <a:cs typeface="Times New Roman" panose="02020603050405020304" pitchFamily="18" charset="0"/>
              </a:rPr>
              <a:t> </a:t>
            </a:r>
            <a:r>
              <a:rPr lang="en-US" sz="3200" dirty="0">
                <a:ea typeface="Calibri" panose="020F0502020204030204" pitchFamily="34" charset="0"/>
                <a:cs typeface="Times New Roman" panose="02020603050405020304" pitchFamily="18" charset="0"/>
              </a:rPr>
              <a:t>of the criminal </a:t>
            </a:r>
            <a:r>
              <a:rPr lang="en-US" sz="3200" dirty="0" smtClean="0">
                <a:ea typeface="Calibri" panose="020F0502020204030204" pitchFamily="34" charset="0"/>
                <a:cs typeface="Times New Roman" panose="02020603050405020304" pitchFamily="18" charset="0"/>
              </a:rPr>
              <a:t>offence</a:t>
            </a:r>
            <a:r>
              <a:rPr lang="hr-HR" sz="3200" dirty="0" smtClean="0">
                <a:ea typeface="Calibri" panose="020F0502020204030204" pitchFamily="34" charset="0"/>
                <a:cs typeface="Times New Roman" panose="02020603050405020304" pitchFamily="18" charset="0"/>
              </a:rPr>
              <a:t>/ </a:t>
            </a:r>
            <a:r>
              <a:rPr lang="en-GB" sz="3200" b="1" dirty="0">
                <a:ea typeface="Times New Roman" panose="02020603050405020304" pitchFamily="18" charset="0"/>
                <a:cs typeface="+mn-cs"/>
              </a:rPr>
              <a:t>elements constituting an offence</a:t>
            </a:r>
            <a:r>
              <a:rPr lang="en-US" sz="3200" dirty="0" smtClean="0">
                <a:ea typeface="Calibri" panose="020F0502020204030204" pitchFamily="34" charset="0"/>
                <a:cs typeface="Times New Roman" panose="02020603050405020304" pitchFamily="18" charset="0"/>
              </a:rPr>
              <a:t> </a:t>
            </a:r>
            <a:endParaRPr lang="hr-HR" sz="3200" dirty="0"/>
          </a:p>
        </p:txBody>
      </p:sp>
      <p:sp>
        <p:nvSpPr>
          <p:cNvPr id="3" name="Content Placeholder 2"/>
          <p:cNvSpPr>
            <a:spLocks noGrp="1"/>
          </p:cNvSpPr>
          <p:nvPr>
            <p:ph idx="1"/>
          </p:nvPr>
        </p:nvSpPr>
        <p:spPr>
          <a:xfrm>
            <a:off x="502276" y="1778923"/>
            <a:ext cx="11500834" cy="4879453"/>
          </a:xfrm>
        </p:spPr>
        <p:txBody>
          <a:bodyPr>
            <a:normAutofit/>
          </a:bodyPr>
          <a:lstStyle/>
          <a:p>
            <a:pPr algn="just">
              <a:lnSpc>
                <a:spcPct val="107000"/>
              </a:lnSpc>
              <a:spcBef>
                <a:spcPts val="0"/>
              </a:spcBef>
              <a:spcAft>
                <a:spcPts val="0"/>
              </a:spcAft>
            </a:pPr>
            <a:r>
              <a:rPr lang="en-US" sz="2400" dirty="0" smtClean="0">
                <a:ea typeface="Calibri" panose="020F0502020204030204" pitchFamily="34" charset="0"/>
                <a:cs typeface="Times New Roman" panose="02020603050405020304" pitchFamily="18" charset="0"/>
              </a:rPr>
              <a:t>essence of the criminal offence/statutory element (</a:t>
            </a:r>
            <a:r>
              <a:rPr lang="en-US" sz="2400" dirty="0" err="1" smtClean="0">
                <a:ea typeface="Calibri" panose="020F0502020204030204" pitchFamily="34" charset="0"/>
                <a:cs typeface="Times New Roman" panose="02020603050405020304" pitchFamily="18" charset="0"/>
              </a:rPr>
              <a:t>StGB</a:t>
            </a:r>
            <a:r>
              <a:rPr lang="en-US" sz="2400" dirty="0" smtClean="0">
                <a:ea typeface="Calibri" panose="020F0502020204030204" pitchFamily="34" charset="0"/>
                <a:cs typeface="Times New Roman" panose="02020603050405020304" pitchFamily="18" charset="0"/>
              </a:rPr>
              <a:t>)/</a:t>
            </a:r>
            <a:r>
              <a:rPr lang="en-US" sz="2400" b="1" dirty="0" smtClean="0">
                <a:ea typeface="Times New Roman" panose="02020603050405020304" pitchFamily="18" charset="0"/>
                <a:cs typeface="+mj-cs"/>
              </a:rPr>
              <a:t>elements constituting an offence (CPC)</a:t>
            </a:r>
            <a:r>
              <a:rPr lang="en-US" sz="2400" dirty="0" smtClean="0">
                <a:ea typeface="Calibri" panose="020F0502020204030204" pitchFamily="34" charset="0"/>
                <a:cs typeface="Times New Roman" panose="02020603050405020304" pitchFamily="18" charset="0"/>
              </a:rPr>
              <a:t> ;</a:t>
            </a:r>
          </a:p>
          <a:p>
            <a:pPr algn="just">
              <a:lnSpc>
                <a:spcPct val="107000"/>
              </a:lnSpc>
              <a:spcBef>
                <a:spcPts val="0"/>
              </a:spcBef>
              <a:spcAft>
                <a:spcPts val="0"/>
              </a:spcAft>
            </a:pPr>
            <a:r>
              <a:rPr lang="en-US" sz="2400" dirty="0" smtClean="0">
                <a:ea typeface="Calibri" panose="020F0502020204030204" pitchFamily="34" charset="0"/>
                <a:cs typeface="Times New Roman" panose="02020603050405020304" pitchFamily="18" charset="0"/>
              </a:rPr>
              <a:t>objective/subjective elements of the offence</a:t>
            </a:r>
          </a:p>
          <a:p>
            <a:pPr algn="just">
              <a:lnSpc>
                <a:spcPct val="107000"/>
              </a:lnSpc>
              <a:spcBef>
                <a:spcPts val="0"/>
              </a:spcBef>
              <a:spcAft>
                <a:spcPts val="0"/>
              </a:spcAft>
            </a:pPr>
            <a:r>
              <a:rPr lang="en-US" sz="2400" b="1" i="1" u="sng" dirty="0" smtClean="0">
                <a:ea typeface="Calibri" panose="020F0502020204030204" pitchFamily="34" charset="0"/>
                <a:cs typeface="Times New Roman" panose="02020603050405020304" pitchFamily="18" charset="0"/>
              </a:rPr>
              <a:t>In civil law system</a:t>
            </a:r>
            <a:r>
              <a:rPr lang="hr-HR" sz="2400" dirty="0" smtClean="0">
                <a:ea typeface="Calibri" panose="020F0502020204030204" pitchFamily="34" charset="0"/>
                <a:cs typeface="Times New Roman" panose="02020603050405020304" pitchFamily="18" charset="0"/>
              </a:rPr>
              <a:t> -</a:t>
            </a:r>
            <a:r>
              <a:rPr lang="en-US" sz="2400" dirty="0" smtClean="0">
                <a:ea typeface="Calibri" panose="020F0502020204030204" pitchFamily="34" charset="0"/>
                <a:cs typeface="Times New Roman" panose="02020603050405020304" pitchFamily="18" charset="0"/>
              </a:rPr>
              <a:t>set of characteristics;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conduct,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perpetrator,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causation (causational link);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object,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consequences </a:t>
            </a:r>
          </a:p>
          <a:p>
            <a:pPr algn="just">
              <a:lnSpc>
                <a:spcPct val="107000"/>
              </a:lnSpc>
              <a:spcBef>
                <a:spcPts val="0"/>
              </a:spcBef>
              <a:spcAft>
                <a:spcPts val="0"/>
              </a:spcAft>
            </a:pPr>
            <a:r>
              <a:rPr lang="en-US" sz="2400" dirty="0" smtClean="0">
                <a:ea typeface="Calibri" panose="020F0502020204030204" pitchFamily="34" charset="0"/>
                <a:cs typeface="Times New Roman" panose="02020603050405020304" pitchFamily="18" charset="0"/>
              </a:rPr>
              <a:t>very similar to legal description of criminal offence (criminal offence in Code) BUT not the same (it can be broader or narrower)</a:t>
            </a:r>
            <a:endParaRPr lang="hr-HR" sz="2400" dirty="0" smtClean="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en-US" sz="2400" b="1" i="1" u="sng" dirty="0">
                <a:ea typeface="Calibri" panose="020F0502020204030204" pitchFamily="34" charset="0"/>
                <a:cs typeface="Times New Roman" panose="02020603050405020304" pitchFamily="18" charset="0"/>
              </a:rPr>
              <a:t>In common law system- </a:t>
            </a:r>
            <a:r>
              <a:rPr lang="en-US" sz="2400" dirty="0">
                <a:ea typeface="Calibri" panose="020F0502020204030204" pitchFamily="34" charset="0"/>
                <a:cs typeface="Times New Roman" panose="02020603050405020304" pitchFamily="18" charset="0"/>
              </a:rPr>
              <a:t>causation </a:t>
            </a:r>
          </a:p>
          <a:p>
            <a:pPr marL="0" indent="0" algn="just">
              <a:lnSpc>
                <a:spcPct val="107000"/>
              </a:lnSpc>
              <a:spcBef>
                <a:spcPts val="0"/>
              </a:spcBef>
              <a:spcAft>
                <a:spcPts val="0"/>
              </a:spcAft>
              <a:buNone/>
            </a:pPr>
            <a:endParaRPr lang="en-US" sz="5000" dirty="0" smtClean="0">
              <a:solidFill>
                <a:prstClr val="black"/>
              </a:solidFill>
              <a:ea typeface="Calibri" panose="020F0502020204030204" pitchFamily="34" charset="0"/>
              <a:cs typeface="Times New Roman" panose="02020603050405020304" pitchFamily="18" charset="0"/>
            </a:endParaRPr>
          </a:p>
          <a:p>
            <a:endParaRPr lang="en-US" sz="5500" dirty="0"/>
          </a:p>
        </p:txBody>
      </p:sp>
    </p:spTree>
    <p:extLst>
      <p:ext uri="{BB962C8B-B14F-4D97-AF65-F5344CB8AC3E}">
        <p14:creationId xmlns:p14="http://schemas.microsoft.com/office/powerpoint/2010/main" val="1875379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133005"/>
            <a:ext cx="10766738" cy="1172094"/>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a:t>
            </a:r>
            <a:r>
              <a:rPr lang="en-GB" sz="3600" b="1" dirty="0" smtClean="0">
                <a:ea typeface="Times New Roman" panose="02020603050405020304" pitchFamily="18" charset="0"/>
              </a:rPr>
              <a:t>offence</a:t>
            </a:r>
            <a:r>
              <a:rPr lang="hr-HR" sz="3600" b="1" dirty="0" smtClean="0">
                <a:ea typeface="Times New Roman" panose="02020603050405020304" pitchFamily="18" charset="0"/>
              </a:rPr>
              <a:t>- </a:t>
            </a:r>
            <a:r>
              <a:rPr lang="hr-HR" sz="3600" b="1" i="1" dirty="0" err="1" smtClean="0">
                <a:ea typeface="Times New Roman" panose="02020603050405020304" pitchFamily="18" charset="0"/>
              </a:rPr>
              <a:t>actus</a:t>
            </a:r>
            <a:r>
              <a:rPr lang="hr-HR" sz="3600" b="1" i="1" dirty="0" smtClean="0">
                <a:ea typeface="Times New Roman" panose="02020603050405020304" pitchFamily="18" charset="0"/>
              </a:rPr>
              <a:t> </a:t>
            </a:r>
            <a:r>
              <a:rPr lang="hr-HR" sz="3600" b="1" i="1" dirty="0" err="1" smtClean="0">
                <a:ea typeface="Times New Roman" panose="02020603050405020304" pitchFamily="18" charset="0"/>
              </a:rPr>
              <a:t>reus</a:t>
            </a:r>
            <a:r>
              <a:rPr lang="hr-HR" sz="3600" b="1" i="1" dirty="0" smtClean="0">
                <a:ea typeface="Times New Roman" panose="02020603050405020304" pitchFamily="18" charset="0"/>
              </a:rPr>
              <a:t> </a:t>
            </a:r>
            <a:r>
              <a:rPr lang="en-US" sz="3600" b="1" dirty="0" smtClean="0">
                <a:ea typeface="Times New Roman" panose="02020603050405020304" pitchFamily="18" charset="0"/>
              </a:rPr>
              <a:t>in Common Law</a:t>
            </a:r>
            <a:endParaRPr lang="en-US" dirty="0"/>
          </a:p>
        </p:txBody>
      </p:sp>
      <p:sp>
        <p:nvSpPr>
          <p:cNvPr id="3" name="Content Placeholder 2"/>
          <p:cNvSpPr>
            <a:spLocks noGrp="1"/>
          </p:cNvSpPr>
          <p:nvPr>
            <p:ph idx="1"/>
          </p:nvPr>
        </p:nvSpPr>
        <p:spPr>
          <a:xfrm>
            <a:off x="321972" y="1305100"/>
            <a:ext cx="11870027" cy="5394960"/>
          </a:xfrm>
        </p:spPr>
        <p:txBody>
          <a:bodyPr>
            <a:noAutofit/>
          </a:bodyPr>
          <a:lstStyle/>
          <a:p>
            <a:pPr lvl="0">
              <a:lnSpc>
                <a:spcPct val="107000"/>
              </a:lnSpc>
              <a:spcBef>
                <a:spcPts val="0"/>
              </a:spcBef>
              <a:spcAft>
                <a:spcPts val="0"/>
              </a:spcAft>
            </a:pPr>
            <a:r>
              <a:rPr lang="en-US" sz="2800" dirty="0"/>
              <a:t>common law – act must be the actual and legal (proximate) cause of the result </a:t>
            </a:r>
          </a:p>
          <a:p>
            <a:pPr lvl="0">
              <a:lnSpc>
                <a:spcPct val="107000"/>
              </a:lnSpc>
              <a:spcBef>
                <a:spcPts val="0"/>
              </a:spcBef>
              <a:spcAft>
                <a:spcPts val="0"/>
              </a:spcAft>
            </a:pPr>
            <a:r>
              <a:rPr lang="en-US" sz="2800" dirty="0"/>
              <a:t> MPC – </a:t>
            </a:r>
            <a:r>
              <a:rPr lang="hr-HR" sz="2800" dirty="0"/>
              <a:t>„</a:t>
            </a:r>
            <a:r>
              <a:rPr lang="en-US" sz="2800" dirty="0"/>
              <a:t>BUT-FOR</a:t>
            </a:r>
            <a:r>
              <a:rPr lang="hr-HR" sz="2800" dirty="0"/>
              <a:t>” test</a:t>
            </a:r>
            <a:r>
              <a:rPr lang="en-US" sz="2800" dirty="0"/>
              <a:t> (</a:t>
            </a:r>
            <a:r>
              <a:rPr lang="en-US" sz="2800" i="1" dirty="0" err="1"/>
              <a:t>conditio</a:t>
            </a:r>
            <a:r>
              <a:rPr lang="en-US" sz="2800" i="1" dirty="0"/>
              <a:t> sine qua non</a:t>
            </a:r>
            <a:r>
              <a:rPr lang="en-US" sz="2800" dirty="0"/>
              <a:t>) + PROXIMATE </a:t>
            </a:r>
            <a:r>
              <a:rPr lang="en-US" sz="2800" dirty="0" smtClean="0"/>
              <a:t>cause</a:t>
            </a:r>
            <a:endParaRPr lang="hr-HR" sz="2800" dirty="0" smtClean="0"/>
          </a:p>
          <a:p>
            <a:pPr lvl="0">
              <a:lnSpc>
                <a:spcPct val="107000"/>
              </a:lnSpc>
              <a:spcBef>
                <a:spcPts val="0"/>
              </a:spcBef>
              <a:spcAft>
                <a:spcPts val="0"/>
              </a:spcAft>
            </a:pPr>
            <a:r>
              <a:rPr lang="hr-HR" sz="2800" dirty="0" smtClean="0"/>
              <a:t>„</a:t>
            </a:r>
            <a:r>
              <a:rPr lang="en-US" sz="2800" dirty="0" smtClean="0"/>
              <a:t>BUT-FOR</a:t>
            </a:r>
            <a:r>
              <a:rPr lang="hr-HR" sz="2800" dirty="0" smtClean="0"/>
              <a:t>” test: </a:t>
            </a:r>
            <a:r>
              <a:rPr lang="en-US" sz="2800" dirty="0" smtClean="0"/>
              <a:t>What would have happened if the suspect's actions were absent?</a:t>
            </a:r>
            <a:endParaRPr lang="en-US" sz="2800" dirty="0"/>
          </a:p>
          <a:p>
            <a:pPr>
              <a:lnSpc>
                <a:spcPct val="107000"/>
              </a:lnSpc>
              <a:spcBef>
                <a:spcPts val="0"/>
              </a:spcBef>
              <a:spcAft>
                <a:spcPts val="0"/>
              </a:spcAft>
            </a:pPr>
            <a:r>
              <a:rPr lang="en-US" sz="2800" dirty="0" smtClean="0">
                <a:ea typeface="Calibri" panose="020F0502020204030204" pitchFamily="34" charset="0"/>
                <a:cs typeface="Times New Roman" panose="02020603050405020304" pitchFamily="18" charset="0"/>
              </a:rPr>
              <a:t>BUT-FOR” test </a:t>
            </a:r>
            <a:r>
              <a:rPr lang="hr-HR" sz="2800" dirty="0" smtClean="0">
                <a:ea typeface="Calibri" panose="020F0502020204030204" pitchFamily="34" charset="0"/>
                <a:cs typeface="Times New Roman" panose="02020603050405020304" pitchFamily="18" charset="0"/>
              </a:rPr>
              <a:t>-</a:t>
            </a:r>
            <a:r>
              <a:rPr lang="en-US" sz="2800" dirty="0" smtClean="0">
                <a:ea typeface="Calibri" panose="020F0502020204030204" pitchFamily="34" charset="0"/>
                <a:cs typeface="Times New Roman" panose="02020603050405020304" pitchFamily="18" charset="0"/>
              </a:rPr>
              <a:t>suffers from three major deficiencies</a:t>
            </a:r>
            <a:r>
              <a:rPr lang="hr-HR" sz="2800" dirty="0" smtClean="0">
                <a:ea typeface="Calibri" panose="020F0502020204030204" pitchFamily="34" charset="0"/>
                <a:cs typeface="Times New Roman" panose="02020603050405020304" pitchFamily="18" charset="0"/>
              </a:rPr>
              <a:t>-</a:t>
            </a:r>
            <a:r>
              <a:rPr lang="en-US" sz="2800" dirty="0" smtClean="0">
                <a:ea typeface="Calibri" panose="020F0502020204030204" pitchFamily="34" charset="0"/>
                <a:cs typeface="Times New Roman" panose="02020603050405020304" pitchFamily="18" charset="0"/>
              </a:rPr>
              <a:t>Problem with: </a:t>
            </a:r>
            <a:endParaRPr lang="hr-HR" sz="2800" dirty="0" smtClean="0">
              <a:ea typeface="Calibri" panose="020F0502020204030204" pitchFamily="34" charset="0"/>
              <a:cs typeface="Times New Roman" panose="02020603050405020304" pitchFamily="18" charset="0"/>
            </a:endParaRPr>
          </a:p>
          <a:p>
            <a:pPr lvl="1">
              <a:lnSpc>
                <a:spcPct val="107000"/>
              </a:lnSpc>
              <a:spcBef>
                <a:spcPts val="0"/>
              </a:spcBef>
              <a:spcAft>
                <a:spcPts val="0"/>
              </a:spcAft>
            </a:pPr>
            <a:r>
              <a:rPr lang="en-US" dirty="0" smtClean="0">
                <a:ea typeface="Calibri" panose="020F0502020204030204" pitchFamily="34" charset="0"/>
                <a:cs typeface="Times New Roman" panose="02020603050405020304" pitchFamily="18" charset="0"/>
              </a:rPr>
              <a:t>1) alternative sufficient causes;</a:t>
            </a:r>
            <a:r>
              <a:rPr lang="en-US" dirty="0">
                <a:latin typeface="Times-Roman"/>
              </a:rPr>
              <a:t> if Y would have occurred without</a:t>
            </a:r>
            <a:r>
              <a:rPr lang="hr-HR" dirty="0">
                <a:latin typeface="Times-Roman"/>
              </a:rPr>
              <a:t> </a:t>
            </a:r>
            <a:r>
              <a:rPr lang="en-US" dirty="0">
                <a:latin typeface="Times-Roman"/>
              </a:rPr>
              <a:t>X, then X is not a cause of Y</a:t>
            </a:r>
            <a:r>
              <a:rPr lang="hr-HR" dirty="0">
                <a:latin typeface="Times-Roman"/>
              </a:rPr>
              <a:t> (</a:t>
            </a:r>
            <a:r>
              <a:rPr lang="en-US" sz="3000" b="1" i="1" dirty="0">
                <a:solidFill>
                  <a:srgbClr val="FFFFFF"/>
                </a:solidFill>
              </a:rPr>
              <a:t>People v. </a:t>
            </a:r>
            <a:r>
              <a:rPr lang="en-US" sz="3000" b="1" i="1" dirty="0" err="1">
                <a:solidFill>
                  <a:srgbClr val="FFFFFF"/>
                </a:solidFill>
              </a:rPr>
              <a:t>Arzon</a:t>
            </a:r>
            <a:r>
              <a:rPr lang="hr-HR" sz="3000" b="1" i="1" dirty="0">
                <a:solidFill>
                  <a:srgbClr val="FFFFFF"/>
                </a:solidFill>
              </a:rPr>
              <a:t> -</a:t>
            </a:r>
            <a:r>
              <a:rPr lang="en-US" dirty="0">
                <a:latin typeface="Times-Roman"/>
              </a:rPr>
              <a:t>merging fires</a:t>
            </a:r>
            <a:r>
              <a:rPr lang="hr-HR" dirty="0" smtClean="0">
                <a:latin typeface="Times-Roman"/>
              </a:rPr>
              <a:t>)</a:t>
            </a:r>
            <a:endParaRPr lang="hr-HR" dirty="0" smtClean="0">
              <a:ea typeface="Calibri" panose="020F0502020204030204" pitchFamily="34" charset="0"/>
              <a:cs typeface="Times New Roman" panose="02020603050405020304" pitchFamily="18" charset="0"/>
            </a:endParaRPr>
          </a:p>
          <a:p>
            <a:pPr lvl="1">
              <a:lnSpc>
                <a:spcPct val="107000"/>
              </a:lnSpc>
              <a:spcBef>
                <a:spcPts val="0"/>
              </a:spcBef>
              <a:spcAft>
                <a:spcPts val="0"/>
              </a:spcAft>
            </a:pPr>
            <a:r>
              <a:rPr lang="en-US" dirty="0" smtClean="0">
                <a:ea typeface="Calibri" panose="020F0502020204030204" pitchFamily="34" charset="0"/>
                <a:cs typeface="Times New Roman" panose="02020603050405020304" pitchFamily="18" charset="0"/>
              </a:rPr>
              <a:t> 2) proximate cause and </a:t>
            </a:r>
            <a:r>
              <a:rPr lang="en-US" b="1" u="sng" dirty="0" smtClean="0">
                <a:ea typeface="Calibri" panose="020F0502020204030204" pitchFamily="34" charset="0"/>
                <a:cs typeface="Times New Roman" panose="02020603050405020304" pitchFamily="18" charset="0"/>
              </a:rPr>
              <a:t>intervening cause</a:t>
            </a:r>
            <a:r>
              <a:rPr lang="en-US" dirty="0" smtClean="0">
                <a:ea typeface="Calibri" panose="020F0502020204030204" pitchFamily="34" charset="0"/>
                <a:cs typeface="Times New Roman" panose="02020603050405020304" pitchFamily="18" charset="0"/>
              </a:rPr>
              <a:t>; </a:t>
            </a:r>
            <a:endParaRPr lang="hr-HR" dirty="0" smtClean="0">
              <a:ea typeface="Calibri" panose="020F0502020204030204" pitchFamily="34" charset="0"/>
              <a:cs typeface="Times New Roman" panose="02020603050405020304" pitchFamily="18" charset="0"/>
            </a:endParaRPr>
          </a:p>
          <a:p>
            <a:pPr lvl="1">
              <a:lnSpc>
                <a:spcPct val="107000"/>
              </a:lnSpc>
              <a:spcBef>
                <a:spcPts val="0"/>
              </a:spcBef>
              <a:spcAft>
                <a:spcPts val="0"/>
              </a:spcAft>
            </a:pPr>
            <a:r>
              <a:rPr lang="en-US" dirty="0" smtClean="0">
                <a:ea typeface="Calibri" panose="020F0502020204030204" pitchFamily="34" charset="0"/>
                <a:cs typeface="Times New Roman" panose="02020603050405020304" pitchFamily="18" charset="0"/>
              </a:rPr>
              <a:t>3) liability for omissions</a:t>
            </a:r>
            <a:r>
              <a:rPr lang="hr-HR" dirty="0" smtClean="0">
                <a:ea typeface="Calibri" panose="020F0502020204030204" pitchFamily="34" charset="0"/>
                <a:cs typeface="Times New Roman" panose="02020603050405020304" pitchFamily="18" charset="0"/>
              </a:rPr>
              <a:t> (p.63-69, </a:t>
            </a:r>
            <a:r>
              <a:rPr lang="hr-HR" dirty="0" err="1" smtClean="0">
                <a:ea typeface="Calibri" panose="020F0502020204030204" pitchFamily="34" charset="0"/>
                <a:cs typeface="Times New Roman" panose="02020603050405020304" pitchFamily="18" charset="0"/>
              </a:rPr>
              <a:t>Fl</a:t>
            </a:r>
            <a:r>
              <a:rPr lang="hr-HR" dirty="0" smtClean="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340434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4444"/>
            <a:ext cx="9601200" cy="1313411"/>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offence</a:t>
            </a:r>
            <a:r>
              <a:rPr lang="hr-HR" sz="3600" b="1" dirty="0">
                <a:ea typeface="Times New Roman" panose="02020603050405020304" pitchFamily="18" charset="0"/>
              </a:rPr>
              <a:t>- </a:t>
            </a:r>
            <a:r>
              <a:rPr lang="hr-HR" sz="3600" b="1" i="1" dirty="0" err="1">
                <a:ea typeface="Times New Roman" panose="02020603050405020304" pitchFamily="18" charset="0"/>
              </a:rPr>
              <a:t>actus</a:t>
            </a:r>
            <a:r>
              <a:rPr lang="hr-HR" sz="3600" b="1" i="1" dirty="0">
                <a:ea typeface="Times New Roman" panose="02020603050405020304" pitchFamily="18" charset="0"/>
              </a:rPr>
              <a:t> </a:t>
            </a:r>
            <a:r>
              <a:rPr lang="hr-HR" sz="3600" b="1" i="1" dirty="0" err="1">
                <a:ea typeface="Times New Roman" panose="02020603050405020304" pitchFamily="18" charset="0"/>
              </a:rPr>
              <a:t>reus</a:t>
            </a:r>
            <a:r>
              <a:rPr lang="hr-HR" sz="3600" b="1" i="1" dirty="0">
                <a:ea typeface="Times New Roman" panose="02020603050405020304" pitchFamily="18" charset="0"/>
              </a:rPr>
              <a:t> </a:t>
            </a:r>
            <a:r>
              <a:rPr lang="en-US" sz="3600" b="1" dirty="0">
                <a:ea typeface="Times New Roman" panose="02020603050405020304" pitchFamily="18" charset="0"/>
              </a:rPr>
              <a:t>in </a:t>
            </a:r>
            <a:r>
              <a:rPr lang="en-US" sz="3600" b="1" dirty="0" smtClean="0">
                <a:ea typeface="Times New Roman" panose="02020603050405020304" pitchFamily="18" charset="0"/>
              </a:rPr>
              <a:t>Common Law</a:t>
            </a:r>
            <a:endParaRPr lang="en-US" dirty="0"/>
          </a:p>
        </p:txBody>
      </p:sp>
      <p:sp>
        <p:nvSpPr>
          <p:cNvPr id="3" name="Content Placeholder 2"/>
          <p:cNvSpPr>
            <a:spLocks noGrp="1"/>
          </p:cNvSpPr>
          <p:nvPr>
            <p:ph idx="1"/>
          </p:nvPr>
        </p:nvSpPr>
        <p:spPr>
          <a:xfrm>
            <a:off x="373486" y="1770611"/>
            <a:ext cx="11668259" cy="4971011"/>
          </a:xfrm>
        </p:spPr>
        <p:txBody>
          <a:bodyPr>
            <a:normAutofit/>
          </a:bodyPr>
          <a:lstStyle/>
          <a:p>
            <a:pPr marL="457200" lvl="0" indent="-457200">
              <a:buClr>
                <a:srgbClr val="FFCC66"/>
              </a:buClr>
              <a:buFont typeface="+mj-lt"/>
              <a:buAutoNum type="arabicPeriod"/>
            </a:pPr>
            <a:r>
              <a:rPr lang="en-US" b="1" u="sng" dirty="0">
                <a:solidFill>
                  <a:srgbClr val="FFFF00"/>
                </a:solidFill>
              </a:rPr>
              <a:t>alternative sufficient causes</a:t>
            </a:r>
            <a:r>
              <a:rPr lang="en-US" b="1" u="sng" dirty="0">
                <a:solidFill>
                  <a:srgbClr val="FFFFFF"/>
                </a:solidFill>
              </a:rPr>
              <a:t>; </a:t>
            </a:r>
            <a:r>
              <a:rPr lang="en-US" b="1" i="1" dirty="0">
                <a:solidFill>
                  <a:srgbClr val="FFFFFF"/>
                </a:solidFill>
              </a:rPr>
              <a:t>People v. </a:t>
            </a:r>
            <a:r>
              <a:rPr lang="en-US" b="1" i="1" dirty="0" err="1" smtClean="0">
                <a:solidFill>
                  <a:srgbClr val="FFFFFF"/>
                </a:solidFill>
              </a:rPr>
              <a:t>Arzon</a:t>
            </a:r>
            <a:r>
              <a:rPr lang="hr-HR" b="1" i="1" dirty="0" smtClean="0">
                <a:solidFill>
                  <a:srgbClr val="FFFFFF"/>
                </a:solidFill>
              </a:rPr>
              <a:t> </a:t>
            </a:r>
            <a:r>
              <a:rPr lang="en-US" dirty="0" smtClean="0"/>
              <a:t>(causation) </a:t>
            </a:r>
            <a:r>
              <a:rPr lang="hr-HR" dirty="0" smtClean="0"/>
              <a:t>1978</a:t>
            </a:r>
            <a:endParaRPr lang="en-US" dirty="0" smtClean="0"/>
          </a:p>
          <a:p>
            <a:pPr algn="just">
              <a:lnSpc>
                <a:spcPct val="107000"/>
              </a:lnSpc>
              <a:spcBef>
                <a:spcPts val="0"/>
              </a:spcBef>
              <a:spcAft>
                <a:spcPts val="0"/>
              </a:spcAft>
            </a:pPr>
            <a:r>
              <a:rPr lang="en-US" sz="2100" b="1" i="0" u="sng" dirty="0" err="1" smtClean="0"/>
              <a:t>Casebriefs</a:t>
            </a:r>
            <a:r>
              <a:rPr lang="en-US" sz="2100" b="1" i="0" u="sng" dirty="0" smtClean="0"/>
              <a:t>/Brief </a:t>
            </a:r>
            <a:r>
              <a:rPr lang="en-US" sz="2100" b="1" i="0" u="sng" dirty="0"/>
              <a:t>fact</a:t>
            </a:r>
            <a:r>
              <a:rPr lang="en-US" sz="2100" b="1" i="0" dirty="0"/>
              <a:t>: </a:t>
            </a:r>
            <a:r>
              <a:rPr lang="en-US" sz="2100" dirty="0"/>
              <a:t>The Defendant, </a:t>
            </a:r>
            <a:r>
              <a:rPr lang="en-US" sz="2100" dirty="0" err="1"/>
              <a:t>Arzon</a:t>
            </a:r>
            <a:r>
              <a:rPr lang="en-US" sz="2100" dirty="0"/>
              <a:t>, was charged with the murder of a fireman who had received fatal injuries when, responding to an arson that Defendant committed, he encountered a separate arson fire in the same building.</a:t>
            </a:r>
            <a:endParaRPr lang="hr-HR" sz="2100" dirty="0"/>
          </a:p>
          <a:p>
            <a:pPr algn="just">
              <a:lnSpc>
                <a:spcPct val="107000"/>
              </a:lnSpc>
              <a:spcBef>
                <a:spcPts val="0"/>
              </a:spcBef>
              <a:spcAft>
                <a:spcPts val="0"/>
              </a:spcAft>
            </a:pPr>
            <a:r>
              <a:rPr lang="en-US" sz="2100" b="1" dirty="0">
                <a:latin typeface="Roboto"/>
              </a:rPr>
              <a:t>Facts.</a:t>
            </a:r>
            <a:r>
              <a:rPr lang="en-US" sz="2100" dirty="0">
                <a:latin typeface="Roboto"/>
              </a:rPr>
              <a:t> The Defendant set fire to a couch on the fifth floor of an abandoned building. Firemen attempted to put out the blaze, but decided to give up when they saw they were having no effect. In retreating from the building, they encountered another fire on the second floor of the building and one of the fireman received fatal injuries from this blaze. The second fire was also determined to be caused by arson, but there was no evidence that it had been committed by Defendant. He was nonetheless charged with the fireman’s murder.</a:t>
            </a:r>
            <a:r>
              <a:rPr lang="en-US" sz="2100" dirty="0"/>
              <a:t> </a:t>
            </a:r>
            <a:endParaRPr lang="hr-HR" sz="2100" dirty="0"/>
          </a:p>
        </p:txBody>
      </p:sp>
    </p:spTree>
    <p:extLst>
      <p:ext uri="{BB962C8B-B14F-4D97-AF65-F5344CB8AC3E}">
        <p14:creationId xmlns:p14="http://schemas.microsoft.com/office/powerpoint/2010/main" val="4244256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4444"/>
            <a:ext cx="9601200" cy="1313411"/>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offence</a:t>
            </a:r>
            <a:r>
              <a:rPr lang="hr-HR" sz="3600" b="1" dirty="0">
                <a:ea typeface="Times New Roman" panose="02020603050405020304" pitchFamily="18" charset="0"/>
              </a:rPr>
              <a:t>- </a:t>
            </a:r>
            <a:r>
              <a:rPr lang="hr-HR" sz="3600" b="1" i="1" dirty="0" err="1">
                <a:ea typeface="Times New Roman" panose="02020603050405020304" pitchFamily="18" charset="0"/>
              </a:rPr>
              <a:t>actus</a:t>
            </a:r>
            <a:r>
              <a:rPr lang="hr-HR" sz="3600" b="1" i="1" dirty="0">
                <a:ea typeface="Times New Roman" panose="02020603050405020304" pitchFamily="18" charset="0"/>
              </a:rPr>
              <a:t> </a:t>
            </a:r>
            <a:r>
              <a:rPr lang="hr-HR" sz="3600" b="1" i="1" dirty="0" err="1">
                <a:ea typeface="Times New Roman" panose="02020603050405020304" pitchFamily="18" charset="0"/>
              </a:rPr>
              <a:t>reus</a:t>
            </a:r>
            <a:r>
              <a:rPr lang="hr-HR" sz="3600" b="1" i="1" dirty="0">
                <a:ea typeface="Times New Roman" panose="02020603050405020304" pitchFamily="18" charset="0"/>
              </a:rPr>
              <a:t> </a:t>
            </a:r>
            <a:r>
              <a:rPr lang="en-US" sz="3600" b="1" dirty="0">
                <a:ea typeface="Times New Roman" panose="02020603050405020304" pitchFamily="18" charset="0"/>
              </a:rPr>
              <a:t>in </a:t>
            </a:r>
            <a:r>
              <a:rPr lang="en-US" sz="3600" b="1" dirty="0" smtClean="0">
                <a:ea typeface="Times New Roman" panose="02020603050405020304" pitchFamily="18" charset="0"/>
              </a:rPr>
              <a:t>Common Law</a:t>
            </a:r>
            <a:endParaRPr lang="en-US" dirty="0"/>
          </a:p>
        </p:txBody>
      </p:sp>
      <p:sp>
        <p:nvSpPr>
          <p:cNvPr id="3" name="Content Placeholder 2"/>
          <p:cNvSpPr>
            <a:spLocks noGrp="1"/>
          </p:cNvSpPr>
          <p:nvPr>
            <p:ph idx="1"/>
          </p:nvPr>
        </p:nvSpPr>
        <p:spPr>
          <a:xfrm>
            <a:off x="373486" y="1770611"/>
            <a:ext cx="11668259" cy="4971011"/>
          </a:xfrm>
        </p:spPr>
        <p:txBody>
          <a:bodyPr>
            <a:normAutofit/>
          </a:bodyPr>
          <a:lstStyle/>
          <a:p>
            <a:pPr marL="457200" lvl="0" indent="-457200">
              <a:buClr>
                <a:srgbClr val="FFCC66"/>
              </a:buClr>
              <a:buFont typeface="+mj-lt"/>
              <a:buAutoNum type="arabicPeriod"/>
            </a:pPr>
            <a:r>
              <a:rPr lang="en-US" b="1" u="sng" dirty="0">
                <a:solidFill>
                  <a:srgbClr val="FFFF00"/>
                </a:solidFill>
              </a:rPr>
              <a:t>alternative sufficient causes</a:t>
            </a:r>
            <a:r>
              <a:rPr lang="en-US" b="1" u="sng" dirty="0">
                <a:solidFill>
                  <a:srgbClr val="FFFFFF"/>
                </a:solidFill>
              </a:rPr>
              <a:t>; </a:t>
            </a:r>
            <a:r>
              <a:rPr lang="en-US" b="1" i="1" dirty="0">
                <a:solidFill>
                  <a:srgbClr val="FFFFFF"/>
                </a:solidFill>
              </a:rPr>
              <a:t>People v. </a:t>
            </a:r>
            <a:r>
              <a:rPr lang="en-US" b="1" i="1" dirty="0" err="1" smtClean="0">
                <a:solidFill>
                  <a:srgbClr val="FFFFFF"/>
                </a:solidFill>
              </a:rPr>
              <a:t>Arzon</a:t>
            </a:r>
            <a:r>
              <a:rPr lang="hr-HR" b="1" i="1" dirty="0" smtClean="0">
                <a:solidFill>
                  <a:srgbClr val="FFFFFF"/>
                </a:solidFill>
              </a:rPr>
              <a:t> </a:t>
            </a:r>
            <a:r>
              <a:rPr lang="en-US" dirty="0" smtClean="0"/>
              <a:t>(causation) </a:t>
            </a:r>
            <a:r>
              <a:rPr lang="hr-HR" dirty="0" smtClean="0"/>
              <a:t>1978</a:t>
            </a:r>
            <a:endParaRPr lang="en-US" dirty="0" smtClean="0"/>
          </a:p>
          <a:p>
            <a:pPr algn="just">
              <a:lnSpc>
                <a:spcPct val="107000"/>
              </a:lnSpc>
              <a:spcBef>
                <a:spcPts val="0"/>
              </a:spcBef>
              <a:spcAft>
                <a:spcPts val="0"/>
              </a:spcAft>
            </a:pPr>
            <a:r>
              <a:rPr lang="en-US" sz="2100" b="1" i="0" u="sng" dirty="0" err="1" smtClean="0"/>
              <a:t>Casebriefs</a:t>
            </a:r>
            <a:r>
              <a:rPr lang="en-US" sz="2100" b="1" i="0" u="sng" dirty="0" smtClean="0"/>
              <a:t>/Brief </a:t>
            </a:r>
            <a:r>
              <a:rPr lang="en-US" sz="2100" b="1" i="0" u="sng" dirty="0"/>
              <a:t>fact</a:t>
            </a:r>
            <a:r>
              <a:rPr lang="en-US" sz="2100" b="1" i="0" dirty="0"/>
              <a:t>: </a:t>
            </a:r>
            <a:r>
              <a:rPr lang="en-US" sz="2100" dirty="0"/>
              <a:t>The Defendant, </a:t>
            </a:r>
            <a:r>
              <a:rPr lang="en-US" sz="2100" dirty="0" err="1"/>
              <a:t>Arzon</a:t>
            </a:r>
            <a:r>
              <a:rPr lang="en-US" sz="2100" dirty="0"/>
              <a:t>, was charged with the murder of a fireman who had received fatal injuries when, responding to an arson that Defendant committed, he encountered a separate arson fire in the same building.</a:t>
            </a:r>
            <a:endParaRPr lang="hr-HR" sz="2100" dirty="0"/>
          </a:p>
          <a:p>
            <a:pPr algn="just">
              <a:lnSpc>
                <a:spcPct val="107000"/>
              </a:lnSpc>
              <a:spcBef>
                <a:spcPts val="0"/>
              </a:spcBef>
              <a:spcAft>
                <a:spcPts val="0"/>
              </a:spcAft>
            </a:pPr>
            <a:r>
              <a:rPr lang="en-US" sz="2100" b="1" i="0" dirty="0">
                <a:latin typeface="Roboto"/>
              </a:rPr>
              <a:t>Synopsis of Rule of Law.</a:t>
            </a:r>
            <a:r>
              <a:rPr lang="en-US" sz="2100" i="0" dirty="0">
                <a:latin typeface="Roboto"/>
              </a:rPr>
              <a:t> An individual is criminally liable for the death of another if his conduct is a sufficiently direct cause of death that could have been reasonably foreseen as a consequence of his actions.</a:t>
            </a:r>
            <a:endParaRPr lang="hr-HR" sz="2100" dirty="0"/>
          </a:p>
          <a:p>
            <a:pPr algn="just">
              <a:lnSpc>
                <a:spcPct val="107000"/>
              </a:lnSpc>
              <a:spcBef>
                <a:spcPts val="0"/>
              </a:spcBef>
              <a:spcAft>
                <a:spcPts val="0"/>
              </a:spcAft>
            </a:pPr>
            <a:r>
              <a:rPr lang="en-US" sz="2100" b="1" i="0" dirty="0" smtClean="0">
                <a:latin typeface="Roboto"/>
              </a:rPr>
              <a:t>Issue</a:t>
            </a:r>
            <a:r>
              <a:rPr lang="en-US" sz="2100" b="1" i="0" dirty="0">
                <a:latin typeface="Roboto"/>
              </a:rPr>
              <a:t>.</a:t>
            </a:r>
            <a:r>
              <a:rPr lang="en-US" sz="2100" i="0" dirty="0">
                <a:latin typeface="Roboto"/>
              </a:rPr>
              <a:t> Was Defendant criminally liable for the fireman’s death notwithstanding that the victim’s fatal injuries were received by an independent intervening cause not attributable to Defendant?</a:t>
            </a:r>
            <a:endParaRPr lang="hr-HR" sz="2100" i="0" dirty="0">
              <a:latin typeface="Roboto"/>
            </a:endParaRPr>
          </a:p>
          <a:p>
            <a:pPr algn="just">
              <a:lnSpc>
                <a:spcPct val="107000"/>
              </a:lnSpc>
              <a:spcBef>
                <a:spcPts val="0"/>
              </a:spcBef>
              <a:spcAft>
                <a:spcPts val="0"/>
              </a:spcAft>
            </a:pPr>
            <a:r>
              <a:rPr lang="en-US" sz="2100" dirty="0"/>
              <a:t>No break of causal chain because </a:t>
            </a:r>
            <a:r>
              <a:rPr lang="en-US" sz="2100" dirty="0" err="1"/>
              <a:t>Arzon</a:t>
            </a:r>
            <a:r>
              <a:rPr lang="en-US" sz="2100" dirty="0"/>
              <a:t> should have foreseen the result </a:t>
            </a:r>
            <a:endParaRPr lang="hr-HR" sz="2100" dirty="0" smtClean="0"/>
          </a:p>
          <a:p>
            <a:pPr algn="just">
              <a:lnSpc>
                <a:spcPct val="107000"/>
              </a:lnSpc>
              <a:spcBef>
                <a:spcPts val="0"/>
              </a:spcBef>
              <a:spcAft>
                <a:spcPts val="0"/>
              </a:spcAft>
            </a:pPr>
            <a:r>
              <a:rPr lang="en-US" sz="2200" i="0" dirty="0" smtClean="0">
                <a:ea typeface="Calibri" panose="020F0502020204030204" pitchFamily="34" charset="0"/>
                <a:cs typeface="Times New Roman" panose="02020603050405020304" pitchFamily="18" charset="0"/>
              </a:rPr>
              <a:t>Problem in question</a:t>
            </a:r>
            <a:r>
              <a:rPr lang="hr-HR" sz="2200" b="1" i="0" u="sng" dirty="0" smtClean="0">
                <a:ea typeface="Calibri" panose="020F0502020204030204" pitchFamily="34" charset="0"/>
                <a:cs typeface="Times New Roman" panose="02020603050405020304" pitchFamily="18" charset="0"/>
              </a:rPr>
              <a:t>: </a:t>
            </a:r>
            <a:r>
              <a:rPr lang="en-US" sz="2200" b="1" i="0" u="sng" dirty="0" smtClean="0">
                <a:ea typeface="Calibri" panose="020F0502020204030204" pitchFamily="34" charset="0"/>
                <a:cs typeface="Times New Roman" panose="02020603050405020304" pitchFamily="18" charset="0"/>
              </a:rPr>
              <a:t>1</a:t>
            </a:r>
            <a:r>
              <a:rPr lang="en-US" sz="2200" b="1" i="0" u="sng" dirty="0">
                <a:ea typeface="Calibri" panose="020F0502020204030204" pitchFamily="34" charset="0"/>
                <a:cs typeface="Times New Roman" panose="02020603050405020304" pitchFamily="18" charset="0"/>
              </a:rPr>
              <a:t>) alternative sufficient causes</a:t>
            </a:r>
            <a:endParaRPr lang="en-US" sz="2100" dirty="0"/>
          </a:p>
          <a:p>
            <a:endParaRPr lang="hr-HR" dirty="0"/>
          </a:p>
        </p:txBody>
      </p:sp>
    </p:spTree>
    <p:extLst>
      <p:ext uri="{BB962C8B-B14F-4D97-AF65-F5344CB8AC3E}">
        <p14:creationId xmlns:p14="http://schemas.microsoft.com/office/powerpoint/2010/main" val="474613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47730"/>
            <a:ext cx="10033462" cy="1530946"/>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offence</a:t>
            </a:r>
            <a:r>
              <a:rPr lang="hr-HR" sz="3600" b="1" dirty="0">
                <a:ea typeface="Times New Roman" panose="02020603050405020304" pitchFamily="18" charset="0"/>
              </a:rPr>
              <a:t>- </a:t>
            </a:r>
            <a:r>
              <a:rPr lang="hr-HR" sz="3600" b="1" i="1" dirty="0" err="1">
                <a:ea typeface="Times New Roman" panose="02020603050405020304" pitchFamily="18" charset="0"/>
              </a:rPr>
              <a:t>actus</a:t>
            </a:r>
            <a:r>
              <a:rPr lang="hr-HR" sz="3600" b="1" i="1" dirty="0">
                <a:ea typeface="Times New Roman" panose="02020603050405020304" pitchFamily="18" charset="0"/>
              </a:rPr>
              <a:t> </a:t>
            </a:r>
            <a:r>
              <a:rPr lang="hr-HR" sz="3600" b="1" i="1" dirty="0" err="1">
                <a:ea typeface="Times New Roman" panose="02020603050405020304" pitchFamily="18" charset="0"/>
              </a:rPr>
              <a:t>reus</a:t>
            </a:r>
            <a:r>
              <a:rPr lang="hr-HR" sz="3600" b="1" i="1" dirty="0">
                <a:ea typeface="Times New Roman" panose="02020603050405020304" pitchFamily="18" charset="0"/>
              </a:rPr>
              <a:t> </a:t>
            </a:r>
            <a:r>
              <a:rPr lang="en-US" sz="3600" b="1" dirty="0">
                <a:ea typeface="Times New Roman" panose="02020603050405020304" pitchFamily="18" charset="0"/>
              </a:rPr>
              <a:t>in </a:t>
            </a:r>
            <a:r>
              <a:rPr lang="en-US" sz="3600" b="1" dirty="0" smtClean="0">
                <a:ea typeface="Times New Roman" panose="02020603050405020304" pitchFamily="18" charset="0"/>
              </a:rPr>
              <a:t>Common Law</a:t>
            </a:r>
            <a:r>
              <a:rPr lang="hr-HR" sz="3600" b="1" dirty="0" smtClean="0">
                <a:ea typeface="Times New Roman" panose="02020603050405020304" pitchFamily="18" charset="0"/>
              </a:rPr>
              <a:t>- </a:t>
            </a:r>
            <a:r>
              <a:rPr lang="en-US" sz="3600" b="1" dirty="0" smtClean="0">
                <a:ea typeface="Times New Roman" panose="02020603050405020304" pitchFamily="18" charset="0"/>
              </a:rPr>
              <a:t>causation</a:t>
            </a:r>
            <a:endParaRPr lang="en-US" dirty="0"/>
          </a:p>
        </p:txBody>
      </p:sp>
      <p:sp>
        <p:nvSpPr>
          <p:cNvPr id="3" name="Content Placeholder 2"/>
          <p:cNvSpPr>
            <a:spLocks noGrp="1"/>
          </p:cNvSpPr>
          <p:nvPr>
            <p:ph idx="1"/>
          </p:nvPr>
        </p:nvSpPr>
        <p:spPr>
          <a:xfrm>
            <a:off x="347730" y="1878676"/>
            <a:ext cx="11677039" cy="4792579"/>
          </a:xfrm>
        </p:spPr>
        <p:txBody>
          <a:bodyPr>
            <a:normAutofit fontScale="85000" lnSpcReduction="10000"/>
          </a:bodyPr>
          <a:lstStyle/>
          <a:p>
            <a:pPr marL="457200" indent="-457200">
              <a:buFont typeface="+mj-lt"/>
              <a:buAutoNum type="arabicPeriod"/>
            </a:pPr>
            <a:r>
              <a:rPr lang="hr-HR" sz="3200" dirty="0" smtClean="0"/>
              <a:t> </a:t>
            </a:r>
            <a:r>
              <a:rPr lang="en-US" sz="3200" b="1" u="sng" dirty="0" smtClean="0">
                <a:solidFill>
                  <a:srgbClr val="FFFF00"/>
                </a:solidFill>
              </a:rPr>
              <a:t>alternative sufficient causes</a:t>
            </a:r>
            <a:r>
              <a:rPr lang="en-US" sz="3200" b="1" u="sng" dirty="0" smtClean="0"/>
              <a:t>; </a:t>
            </a:r>
            <a:r>
              <a:rPr lang="en-US" dirty="0" smtClean="0"/>
              <a:t>if </a:t>
            </a:r>
            <a:r>
              <a:rPr lang="en-US" dirty="0"/>
              <a:t>Y would have occurred </a:t>
            </a:r>
            <a:r>
              <a:rPr lang="en-US" dirty="0" smtClean="0"/>
              <a:t>without</a:t>
            </a:r>
            <a:r>
              <a:rPr lang="hr-HR" dirty="0" smtClean="0"/>
              <a:t>  </a:t>
            </a:r>
            <a:r>
              <a:rPr lang="en-US" dirty="0" smtClean="0"/>
              <a:t>X</a:t>
            </a:r>
            <a:r>
              <a:rPr lang="en-US" dirty="0"/>
              <a:t>, then X is not a cause of </a:t>
            </a:r>
            <a:r>
              <a:rPr lang="en-US" dirty="0" smtClean="0"/>
              <a:t>Y</a:t>
            </a:r>
            <a:endParaRPr lang="hr-HR" dirty="0" smtClean="0"/>
          </a:p>
          <a:p>
            <a:pPr marL="0" indent="0" algn="just">
              <a:buNone/>
            </a:pPr>
            <a:r>
              <a:rPr lang="en-US" b="1" dirty="0" smtClean="0"/>
              <a:t>Scenario a)</a:t>
            </a:r>
            <a:r>
              <a:rPr lang="hr-HR" dirty="0" smtClean="0"/>
              <a:t> T</a:t>
            </a:r>
            <a:r>
              <a:rPr lang="en-US" dirty="0" smtClean="0"/>
              <a:t>he </a:t>
            </a:r>
            <a:r>
              <a:rPr lang="en-US" dirty="0"/>
              <a:t>problem </a:t>
            </a:r>
            <a:r>
              <a:rPr lang="en-US" dirty="0" smtClean="0"/>
              <a:t>of</a:t>
            </a:r>
            <a:r>
              <a:rPr lang="hr-HR" dirty="0" smtClean="0"/>
              <a:t>  </a:t>
            </a:r>
            <a:r>
              <a:rPr lang="en-US" dirty="0" smtClean="0"/>
              <a:t>merging </a:t>
            </a:r>
            <a:r>
              <a:rPr lang="en-US" dirty="0"/>
              <a:t>fires</a:t>
            </a:r>
            <a:r>
              <a:rPr lang="en-US" dirty="0" smtClean="0"/>
              <a:t>.</a:t>
            </a:r>
            <a:r>
              <a:rPr lang="hr-HR" dirty="0" smtClean="0"/>
              <a:t>- </a:t>
            </a:r>
          </a:p>
          <a:p>
            <a:pPr marL="0" indent="0" algn="just">
              <a:buNone/>
            </a:pPr>
            <a:r>
              <a:rPr lang="hr-HR" dirty="0" smtClean="0"/>
              <a:t>„</a:t>
            </a:r>
            <a:r>
              <a:rPr lang="en-US" dirty="0" smtClean="0"/>
              <a:t>Suppose </a:t>
            </a:r>
            <a:r>
              <a:rPr lang="en-US" dirty="0"/>
              <a:t>that both Joe and Karl set fires that </a:t>
            </a:r>
            <a:r>
              <a:rPr lang="en-US" dirty="0" smtClean="0"/>
              <a:t>converge</a:t>
            </a:r>
            <a:r>
              <a:rPr lang="hr-HR" dirty="0" smtClean="0"/>
              <a:t> </a:t>
            </a:r>
            <a:r>
              <a:rPr lang="en-US" dirty="0" smtClean="0"/>
              <a:t>and </a:t>
            </a:r>
            <a:r>
              <a:rPr lang="en-US" dirty="0"/>
              <a:t>destroy the plaintiff's house. Either fire alone would have </a:t>
            </a:r>
            <a:r>
              <a:rPr lang="en-US" dirty="0" smtClean="0"/>
              <a:t>been</a:t>
            </a:r>
            <a:r>
              <a:rPr lang="hr-HR" dirty="0" smtClean="0"/>
              <a:t> </a:t>
            </a:r>
            <a:r>
              <a:rPr lang="en-US" dirty="0" smtClean="0"/>
              <a:t>sufficient </a:t>
            </a:r>
            <a:r>
              <a:rPr lang="en-US" dirty="0"/>
              <a:t>to destroy the house. Therefore both Joe and Karl can </a:t>
            </a:r>
            <a:r>
              <a:rPr lang="en-US" dirty="0" smtClean="0"/>
              <a:t>point</a:t>
            </a:r>
            <a:r>
              <a:rPr lang="hr-HR" dirty="0" smtClean="0"/>
              <a:t> </a:t>
            </a:r>
            <a:r>
              <a:rPr lang="en-US" dirty="0" smtClean="0"/>
              <a:t>the </a:t>
            </a:r>
            <a:r>
              <a:rPr lang="en-US" dirty="0"/>
              <a:t>finger at the other and say: He was the cause; I was not the </a:t>
            </a:r>
            <a:r>
              <a:rPr lang="en-US" dirty="0" smtClean="0"/>
              <a:t>cause</a:t>
            </a:r>
            <a:r>
              <a:rPr lang="hr-HR" dirty="0" smtClean="0"/>
              <a:t>  </a:t>
            </a:r>
            <a:r>
              <a:rPr lang="en-US" dirty="0" smtClean="0"/>
              <a:t>because </a:t>
            </a:r>
            <a:r>
              <a:rPr lang="en-US" dirty="0"/>
              <a:t>the harm to the plaintiff's house would have happened </a:t>
            </a:r>
            <a:r>
              <a:rPr lang="en-US" dirty="0" smtClean="0"/>
              <a:t>even</a:t>
            </a:r>
            <a:r>
              <a:rPr lang="hr-HR" dirty="0" smtClean="0"/>
              <a:t> </a:t>
            </a:r>
            <a:r>
              <a:rPr lang="en-US" dirty="0" smtClean="0"/>
              <a:t>without </a:t>
            </a:r>
            <a:r>
              <a:rPr lang="en-US" dirty="0"/>
              <a:t>my fire. </a:t>
            </a:r>
            <a:endParaRPr lang="hr-HR" dirty="0" smtClean="0"/>
          </a:p>
          <a:p>
            <a:pPr algn="just"/>
            <a:r>
              <a:rPr lang="en-US" dirty="0" smtClean="0"/>
              <a:t>This </a:t>
            </a:r>
            <a:r>
              <a:rPr lang="en-US" dirty="0"/>
              <a:t>is a serious challenge </a:t>
            </a:r>
            <a:r>
              <a:rPr lang="en-US" dirty="0" smtClean="0"/>
              <a:t>to the "but for" test for in fact if that test is applied, neither Joe nor Karl is responsible for the  damage to the plaintiff's house. …Together they generate a single fire that in fact destroys the house”.-</a:t>
            </a:r>
            <a:r>
              <a:rPr lang="en-US" sz="2400" dirty="0" smtClean="0"/>
              <a:t>YES both responsible- parallel perpetrators</a:t>
            </a:r>
          </a:p>
          <a:p>
            <a:pPr marL="0" indent="0">
              <a:buNone/>
            </a:pPr>
            <a:endParaRPr lang="hr-HR" dirty="0"/>
          </a:p>
        </p:txBody>
      </p:sp>
    </p:spTree>
    <p:extLst>
      <p:ext uri="{BB962C8B-B14F-4D97-AF65-F5344CB8AC3E}">
        <p14:creationId xmlns:p14="http://schemas.microsoft.com/office/powerpoint/2010/main" val="387861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a:xfrm>
            <a:off x="609600" y="1600201"/>
            <a:ext cx="10972800" cy="4787720"/>
          </a:xfrm>
        </p:spPr>
        <p:txBody>
          <a:bodyPr/>
          <a:lstStyle/>
          <a:p>
            <a:r>
              <a:rPr lang="hr-HR" dirty="0" smtClean="0"/>
              <a:t>1. </a:t>
            </a:r>
            <a:r>
              <a:rPr lang="en-US" dirty="0" smtClean="0"/>
              <a:t>Little about Common law system and civil law system-principles</a:t>
            </a:r>
          </a:p>
          <a:p>
            <a:r>
              <a:rPr lang="en-US" dirty="0" smtClean="0"/>
              <a:t>2. Elements of criminal offence</a:t>
            </a:r>
          </a:p>
          <a:p>
            <a:pPr marL="800100" lvl="1" indent="-342900">
              <a:buFont typeface="+mj-lt"/>
              <a:buAutoNum type="arabicPeriod"/>
            </a:pPr>
            <a:r>
              <a:rPr lang="en-US" sz="2600" i="1" dirty="0" smtClean="0"/>
              <a:t>actus </a:t>
            </a:r>
            <a:r>
              <a:rPr lang="en-US" sz="2600" i="1" dirty="0" err="1" smtClean="0"/>
              <a:t>reus</a:t>
            </a:r>
            <a:r>
              <a:rPr lang="en-US" sz="2600" i="1" dirty="0" smtClean="0"/>
              <a:t> </a:t>
            </a:r>
            <a:r>
              <a:rPr lang="hr-HR" sz="2600" i="1" dirty="0" smtClean="0"/>
              <a:t>(US) </a:t>
            </a:r>
            <a:r>
              <a:rPr lang="en-US" sz="2600" dirty="0" smtClean="0"/>
              <a:t>//conduct/act</a:t>
            </a:r>
            <a:r>
              <a:rPr lang="hr-HR" sz="2600" dirty="0" smtClean="0"/>
              <a:t>/</a:t>
            </a:r>
            <a:r>
              <a:rPr lang="en-US" sz="2600" dirty="0" smtClean="0"/>
              <a:t>action/commission or omission</a:t>
            </a:r>
          </a:p>
          <a:p>
            <a:pPr marL="800100" lvl="1" indent="-342900">
              <a:buFont typeface="+mj-lt"/>
              <a:buAutoNum type="arabicPeriod"/>
            </a:pPr>
            <a:r>
              <a:rPr lang="en-US" sz="2600" kern="1200" dirty="0" smtClean="0">
                <a:effectLst/>
                <a:ea typeface="Calibri" panose="020F0502020204030204" pitchFamily="34" charset="0"/>
                <a:cs typeface="Times New Roman" panose="02020603050405020304" pitchFamily="18" charset="0"/>
              </a:rPr>
              <a:t>essence of the criminal offence; statutory element </a:t>
            </a:r>
          </a:p>
          <a:p>
            <a:pPr marL="800100" lvl="1" indent="-342900">
              <a:buFont typeface="+mj-lt"/>
              <a:buAutoNum type="arabicPeriod"/>
            </a:pPr>
            <a:r>
              <a:rPr lang="hr-HR" sz="2600" dirty="0"/>
              <a:t>u</a:t>
            </a:r>
            <a:r>
              <a:rPr lang="en-US" sz="2600" dirty="0" err="1" smtClean="0"/>
              <a:t>nlawfulness</a:t>
            </a:r>
            <a:endParaRPr lang="en-US" sz="2600" dirty="0" smtClean="0"/>
          </a:p>
          <a:p>
            <a:pPr marL="800100" lvl="1" indent="-342900">
              <a:buFont typeface="+mj-lt"/>
              <a:buAutoNum type="arabicPeriod"/>
            </a:pPr>
            <a:r>
              <a:rPr lang="en-US" sz="2600" i="1" dirty="0" err="1" smtClean="0"/>
              <a:t>mens</a:t>
            </a:r>
            <a:r>
              <a:rPr lang="en-US" sz="2600" i="1" dirty="0" smtClean="0"/>
              <a:t> rea</a:t>
            </a:r>
            <a:r>
              <a:rPr lang="hr-HR" sz="2600" i="1" dirty="0" smtClean="0"/>
              <a:t> (US)</a:t>
            </a:r>
            <a:r>
              <a:rPr lang="en-US" sz="2600" i="1" dirty="0" smtClean="0"/>
              <a:t> </a:t>
            </a:r>
            <a:r>
              <a:rPr lang="en-US" sz="2600" dirty="0" smtClean="0"/>
              <a:t>// culpability /guilt</a:t>
            </a:r>
          </a:p>
          <a:p>
            <a:pPr marL="1371600" lvl="2" indent="-457200">
              <a:buFont typeface="+mj-lt"/>
              <a:buAutoNum type="arabicPeriod"/>
            </a:pPr>
            <a:r>
              <a:rPr lang="en-US" sz="2200" dirty="0" smtClean="0"/>
              <a:t>  Excuses</a:t>
            </a:r>
          </a:p>
          <a:p>
            <a:endParaRPr lang="hr-HR" dirty="0" smtClean="0"/>
          </a:p>
          <a:p>
            <a:pPr lvl="1"/>
            <a:endParaRPr lang="hr-HR" dirty="0"/>
          </a:p>
        </p:txBody>
      </p:sp>
    </p:spTree>
    <p:extLst>
      <p:ext uri="{BB962C8B-B14F-4D97-AF65-F5344CB8AC3E}">
        <p14:creationId xmlns:p14="http://schemas.microsoft.com/office/powerpoint/2010/main" val="4060718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47730"/>
            <a:ext cx="10033462" cy="1530946"/>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offence</a:t>
            </a:r>
            <a:r>
              <a:rPr lang="hr-HR" sz="3600" b="1" dirty="0">
                <a:ea typeface="Times New Roman" panose="02020603050405020304" pitchFamily="18" charset="0"/>
              </a:rPr>
              <a:t>- </a:t>
            </a:r>
            <a:r>
              <a:rPr lang="hr-HR" sz="3600" b="1" i="1" dirty="0" err="1">
                <a:ea typeface="Times New Roman" panose="02020603050405020304" pitchFamily="18" charset="0"/>
              </a:rPr>
              <a:t>actus</a:t>
            </a:r>
            <a:r>
              <a:rPr lang="hr-HR" sz="3600" b="1" i="1" dirty="0">
                <a:ea typeface="Times New Roman" panose="02020603050405020304" pitchFamily="18" charset="0"/>
              </a:rPr>
              <a:t> </a:t>
            </a:r>
            <a:r>
              <a:rPr lang="hr-HR" sz="3600" b="1" i="1" dirty="0" err="1">
                <a:ea typeface="Times New Roman" panose="02020603050405020304" pitchFamily="18" charset="0"/>
              </a:rPr>
              <a:t>reus</a:t>
            </a:r>
            <a:r>
              <a:rPr lang="hr-HR" sz="3600" b="1" i="1" dirty="0">
                <a:ea typeface="Times New Roman" panose="02020603050405020304" pitchFamily="18" charset="0"/>
              </a:rPr>
              <a:t> </a:t>
            </a:r>
            <a:r>
              <a:rPr lang="en-US" sz="3600" b="1" dirty="0">
                <a:ea typeface="Times New Roman" panose="02020603050405020304" pitchFamily="18" charset="0"/>
              </a:rPr>
              <a:t>in </a:t>
            </a:r>
            <a:r>
              <a:rPr lang="en-US" sz="3600" b="1" dirty="0" smtClean="0">
                <a:ea typeface="Times New Roman" panose="02020603050405020304" pitchFamily="18" charset="0"/>
              </a:rPr>
              <a:t>Common Law</a:t>
            </a:r>
            <a:r>
              <a:rPr lang="hr-HR" sz="3600" b="1" dirty="0" smtClean="0">
                <a:ea typeface="Times New Roman" panose="02020603050405020304" pitchFamily="18" charset="0"/>
              </a:rPr>
              <a:t>- </a:t>
            </a:r>
            <a:r>
              <a:rPr lang="en-US" sz="3600" b="1" dirty="0" smtClean="0">
                <a:ea typeface="Times New Roman" panose="02020603050405020304" pitchFamily="18" charset="0"/>
              </a:rPr>
              <a:t>causation</a:t>
            </a:r>
            <a:endParaRPr lang="en-US" dirty="0"/>
          </a:p>
        </p:txBody>
      </p:sp>
      <p:sp>
        <p:nvSpPr>
          <p:cNvPr id="3" name="Content Placeholder 2"/>
          <p:cNvSpPr>
            <a:spLocks noGrp="1"/>
          </p:cNvSpPr>
          <p:nvPr>
            <p:ph idx="1"/>
          </p:nvPr>
        </p:nvSpPr>
        <p:spPr>
          <a:xfrm>
            <a:off x="347730" y="1878676"/>
            <a:ext cx="11677039" cy="4792579"/>
          </a:xfrm>
        </p:spPr>
        <p:txBody>
          <a:bodyPr>
            <a:normAutofit fontScale="70000" lnSpcReduction="20000"/>
          </a:bodyPr>
          <a:lstStyle/>
          <a:p>
            <a:pPr marL="457200" indent="-457200">
              <a:buFont typeface="+mj-lt"/>
              <a:buAutoNum type="arabicPeriod"/>
            </a:pPr>
            <a:r>
              <a:rPr lang="hr-HR" sz="3200" dirty="0" smtClean="0"/>
              <a:t> </a:t>
            </a:r>
            <a:r>
              <a:rPr lang="en-US" b="1" u="sng" dirty="0" smtClean="0">
                <a:solidFill>
                  <a:srgbClr val="FFFF00"/>
                </a:solidFill>
              </a:rPr>
              <a:t>alternative</a:t>
            </a:r>
            <a:r>
              <a:rPr lang="hr-HR" b="1" u="sng" dirty="0" smtClean="0">
                <a:solidFill>
                  <a:srgbClr val="FFFF00"/>
                </a:solidFill>
              </a:rPr>
              <a:t> (</a:t>
            </a:r>
            <a:r>
              <a:rPr lang="en-US" b="1" u="sng" dirty="0" smtClean="0">
                <a:solidFill>
                  <a:srgbClr val="FFFF00"/>
                </a:solidFill>
              </a:rPr>
              <a:t>independent</a:t>
            </a:r>
            <a:r>
              <a:rPr lang="hr-HR" b="1" u="sng" dirty="0" smtClean="0">
                <a:solidFill>
                  <a:srgbClr val="FFFF00"/>
                </a:solidFill>
              </a:rPr>
              <a:t>)</a:t>
            </a:r>
            <a:r>
              <a:rPr lang="en-US" b="1" u="sng" dirty="0" smtClean="0">
                <a:solidFill>
                  <a:srgbClr val="FFFF00"/>
                </a:solidFill>
              </a:rPr>
              <a:t> </a:t>
            </a:r>
            <a:r>
              <a:rPr lang="en-US" sz="3200" b="1" u="sng" dirty="0" smtClean="0">
                <a:solidFill>
                  <a:srgbClr val="FFFF00"/>
                </a:solidFill>
              </a:rPr>
              <a:t>sufficient causes</a:t>
            </a:r>
            <a:r>
              <a:rPr lang="en-US" sz="3200" b="1" u="sng" dirty="0" smtClean="0"/>
              <a:t>; </a:t>
            </a:r>
            <a:r>
              <a:rPr lang="en-US" dirty="0" smtClean="0"/>
              <a:t>if </a:t>
            </a:r>
            <a:r>
              <a:rPr lang="en-US" dirty="0"/>
              <a:t>Y would have occurred </a:t>
            </a:r>
            <a:r>
              <a:rPr lang="en-US" dirty="0" smtClean="0"/>
              <a:t>without</a:t>
            </a:r>
            <a:r>
              <a:rPr lang="hr-HR" dirty="0" smtClean="0"/>
              <a:t>  </a:t>
            </a:r>
            <a:r>
              <a:rPr lang="en-US" dirty="0" smtClean="0"/>
              <a:t>X</a:t>
            </a:r>
            <a:r>
              <a:rPr lang="en-US" dirty="0"/>
              <a:t>, then X is not a cause of </a:t>
            </a:r>
            <a:r>
              <a:rPr lang="en-US" dirty="0" smtClean="0"/>
              <a:t>Y</a:t>
            </a:r>
            <a:endParaRPr lang="hr-HR" dirty="0" smtClean="0"/>
          </a:p>
          <a:p>
            <a:pPr marL="0" indent="0" algn="just">
              <a:buNone/>
            </a:pPr>
            <a:r>
              <a:rPr lang="en-US" sz="3300" b="1" dirty="0" smtClean="0"/>
              <a:t>Scenario </a:t>
            </a:r>
            <a:r>
              <a:rPr lang="hr-HR" sz="3300" b="1" dirty="0" smtClean="0"/>
              <a:t>b</a:t>
            </a:r>
            <a:r>
              <a:rPr lang="en-US" sz="3300" b="1" dirty="0" smtClean="0"/>
              <a:t>) </a:t>
            </a:r>
            <a:r>
              <a:rPr lang="hr-HR" sz="3300" b="1" dirty="0" smtClean="0"/>
              <a:t>„</a:t>
            </a:r>
            <a:r>
              <a:rPr lang="en-US" dirty="0" smtClean="0"/>
              <a:t>Joe </a:t>
            </a:r>
            <a:r>
              <a:rPr lang="en-US" dirty="0"/>
              <a:t>wants to kill Paul and therefore on the eve of Paul's </a:t>
            </a:r>
            <a:r>
              <a:rPr lang="en-US" dirty="0" smtClean="0"/>
              <a:t>setting</a:t>
            </a:r>
            <a:r>
              <a:rPr lang="hr-HR" dirty="0" smtClean="0"/>
              <a:t>  </a:t>
            </a:r>
            <a:r>
              <a:rPr lang="en-US" dirty="0" smtClean="0"/>
              <a:t>forth </a:t>
            </a:r>
            <a:r>
              <a:rPr lang="en-US" dirty="0"/>
              <a:t>on a hike across the desert, Joe sneaks into Paul's room and </a:t>
            </a:r>
            <a:r>
              <a:rPr lang="en-US" dirty="0" smtClean="0"/>
              <a:t>replaces</a:t>
            </a:r>
            <a:r>
              <a:rPr lang="hr-HR" dirty="0" smtClean="0"/>
              <a:t>  </a:t>
            </a:r>
            <a:r>
              <a:rPr lang="en-US" dirty="0" smtClean="0"/>
              <a:t>the </a:t>
            </a:r>
            <a:r>
              <a:rPr lang="en-US" dirty="0"/>
              <a:t>water in his canteen with scentless and colorless poison. </a:t>
            </a:r>
            <a:r>
              <a:rPr lang="en-US" dirty="0" smtClean="0"/>
              <a:t>Karl</a:t>
            </a:r>
            <a:r>
              <a:rPr lang="hr-HR" dirty="0" smtClean="0"/>
              <a:t> </a:t>
            </a:r>
            <a:r>
              <a:rPr lang="en-US" dirty="0" smtClean="0"/>
              <a:t>also </a:t>
            </a:r>
            <a:r>
              <a:rPr lang="en-US" dirty="0"/>
              <a:t>wants to kill Paul and therefore later the same evening he </a:t>
            </a:r>
            <a:r>
              <a:rPr lang="en-US" dirty="0" smtClean="0"/>
              <a:t>sneaks</a:t>
            </a:r>
            <a:r>
              <a:rPr lang="hr-HR" dirty="0" smtClean="0"/>
              <a:t> </a:t>
            </a:r>
            <a:r>
              <a:rPr lang="en-US" dirty="0" smtClean="0"/>
              <a:t>into </a:t>
            </a:r>
            <a:r>
              <a:rPr lang="en-US" dirty="0"/>
              <a:t>Paul's room and drills a small hole in the bottom of Paul's canteen</a:t>
            </a:r>
            <a:r>
              <a:rPr lang="en-US" dirty="0" smtClean="0"/>
              <a:t>.</a:t>
            </a:r>
            <a:r>
              <a:rPr lang="hr-HR" dirty="0" smtClean="0"/>
              <a:t> </a:t>
            </a:r>
            <a:r>
              <a:rPr lang="en-US" dirty="0" smtClean="0"/>
              <a:t>Paul </a:t>
            </a:r>
            <a:r>
              <a:rPr lang="en-US" dirty="0"/>
              <a:t>leaves the next morning without noticing the hole in his canteen</a:t>
            </a:r>
            <a:r>
              <a:rPr lang="en-US" dirty="0" smtClean="0"/>
              <a:t>.</a:t>
            </a:r>
            <a:r>
              <a:rPr lang="hr-HR" dirty="0" smtClean="0"/>
              <a:t> </a:t>
            </a:r>
            <a:r>
              <a:rPr lang="en-US" dirty="0" smtClean="0"/>
              <a:t>After </a:t>
            </a:r>
            <a:r>
              <a:rPr lang="en-US" dirty="0"/>
              <a:t>two hours in the desert he decides that it is time to drink but </a:t>
            </a:r>
            <a:r>
              <a:rPr lang="en-US" dirty="0" smtClean="0"/>
              <a:t>by</a:t>
            </a:r>
            <a:r>
              <a:rPr lang="hr-HR" dirty="0" smtClean="0"/>
              <a:t> </a:t>
            </a:r>
            <a:r>
              <a:rPr lang="en-US" dirty="0" smtClean="0"/>
              <a:t>now </a:t>
            </a:r>
            <a:r>
              <a:rPr lang="en-US" dirty="0"/>
              <a:t>the canteen is empty. Without other sources of water he dies </a:t>
            </a:r>
            <a:r>
              <a:rPr lang="en-US" dirty="0" smtClean="0"/>
              <a:t>of</a:t>
            </a:r>
            <a:r>
              <a:rPr lang="hr-HR" dirty="0" smtClean="0"/>
              <a:t> </a:t>
            </a:r>
            <a:r>
              <a:rPr lang="en-US" dirty="0" smtClean="0"/>
              <a:t>dehydration </a:t>
            </a:r>
            <a:r>
              <a:rPr lang="en-US" dirty="0"/>
              <a:t>in the desert. Who is responsible for the death? Karl </a:t>
            </a:r>
            <a:r>
              <a:rPr lang="en-US" dirty="0" smtClean="0"/>
              <a:t>can</a:t>
            </a:r>
            <a:r>
              <a:rPr lang="hr-HR" dirty="0" smtClean="0"/>
              <a:t> </a:t>
            </a:r>
            <a:r>
              <a:rPr lang="en-US" dirty="0" smtClean="0"/>
              <a:t>claim </a:t>
            </a:r>
            <a:r>
              <a:rPr lang="en-US" dirty="0"/>
              <a:t>that if he had not drilled the hole in the canteen, Paul </a:t>
            </a:r>
            <a:r>
              <a:rPr lang="en-US" dirty="0" smtClean="0"/>
              <a:t>would</a:t>
            </a:r>
            <a:r>
              <a:rPr lang="hr-HR" dirty="0" smtClean="0"/>
              <a:t> </a:t>
            </a:r>
            <a:r>
              <a:rPr lang="en-US" dirty="0" smtClean="0"/>
              <a:t>have </a:t>
            </a:r>
            <a:r>
              <a:rPr lang="en-US" dirty="0"/>
              <a:t>died of poison. But Joe can maintain that in view of Karl's </a:t>
            </a:r>
            <a:r>
              <a:rPr lang="en-US" dirty="0" smtClean="0"/>
              <a:t>subsequent</a:t>
            </a:r>
            <a:r>
              <a:rPr lang="hr-HR" dirty="0" smtClean="0"/>
              <a:t> </a:t>
            </a:r>
            <a:r>
              <a:rPr lang="en-US" dirty="0" smtClean="0"/>
              <a:t>action</a:t>
            </a:r>
            <a:r>
              <a:rPr lang="en-US" dirty="0"/>
              <a:t>, replacing the water with poison was an irrelevant </a:t>
            </a:r>
            <a:r>
              <a:rPr lang="en-US" dirty="0" smtClean="0"/>
              <a:t>act</a:t>
            </a:r>
            <a:r>
              <a:rPr lang="hr-HR" dirty="0" smtClean="0"/>
              <a:t>”</a:t>
            </a:r>
            <a:r>
              <a:rPr lang="en-US" dirty="0" smtClean="0"/>
              <a:t>.</a:t>
            </a:r>
            <a:r>
              <a:rPr lang="hr-HR" dirty="0" smtClean="0"/>
              <a:t> –</a:t>
            </a:r>
            <a:r>
              <a:rPr lang="en-US" dirty="0" smtClean="0"/>
              <a:t>Karl</a:t>
            </a:r>
            <a:r>
              <a:rPr lang="hr-HR" dirty="0" smtClean="0"/>
              <a:t> </a:t>
            </a:r>
            <a:r>
              <a:rPr lang="en-US" dirty="0" smtClean="0"/>
              <a:t>responsible; </a:t>
            </a:r>
            <a:r>
              <a:rPr lang="hr-HR" dirty="0" smtClean="0"/>
              <a:t>Joe </a:t>
            </a:r>
            <a:r>
              <a:rPr lang="en-US" dirty="0" smtClean="0"/>
              <a:t>attempted murder</a:t>
            </a:r>
          </a:p>
          <a:p>
            <a:pPr algn="just"/>
            <a:r>
              <a:rPr lang="en-US" i="1" dirty="0" smtClean="0">
                <a:solidFill>
                  <a:srgbClr val="FFFF00"/>
                </a:solidFill>
              </a:rPr>
              <a:t>These </a:t>
            </a:r>
            <a:r>
              <a:rPr lang="en-US" i="1" dirty="0">
                <a:solidFill>
                  <a:srgbClr val="FFFF00"/>
                </a:solidFill>
              </a:rPr>
              <a:t>scenarios illustrate the limitations of counterfactual </a:t>
            </a:r>
            <a:r>
              <a:rPr lang="en-US" i="1" dirty="0" smtClean="0">
                <a:solidFill>
                  <a:srgbClr val="FFFF00"/>
                </a:solidFill>
              </a:rPr>
              <a:t>thinking</a:t>
            </a:r>
            <a:r>
              <a:rPr lang="hr-HR" i="1" dirty="0" smtClean="0">
                <a:solidFill>
                  <a:srgbClr val="FFFF00"/>
                </a:solidFill>
              </a:rPr>
              <a:t> </a:t>
            </a:r>
            <a:r>
              <a:rPr lang="en-US" i="1" dirty="0" smtClean="0">
                <a:solidFill>
                  <a:srgbClr val="FFFF00"/>
                </a:solidFill>
              </a:rPr>
              <a:t>in </a:t>
            </a:r>
            <a:r>
              <a:rPr lang="en-US" i="1" dirty="0">
                <a:solidFill>
                  <a:srgbClr val="FFFF00"/>
                </a:solidFill>
              </a:rPr>
              <a:t>assessing causation. In these cases, where there are alternative sufficient conditions, the question should </a:t>
            </a:r>
            <a:r>
              <a:rPr lang="en-US" i="1" u="sng" dirty="0">
                <a:solidFill>
                  <a:srgbClr val="FFFF00"/>
                </a:solidFill>
              </a:rPr>
              <a:t>be not what would have happened</a:t>
            </a:r>
            <a:r>
              <a:rPr lang="en-US" i="1" u="sng" dirty="0" smtClean="0">
                <a:solidFill>
                  <a:srgbClr val="FFFF00"/>
                </a:solidFill>
              </a:rPr>
              <a:t>,</a:t>
            </a:r>
            <a:r>
              <a:rPr lang="hr-HR" i="1" u="sng" dirty="0" smtClean="0">
                <a:solidFill>
                  <a:srgbClr val="FFFF00"/>
                </a:solidFill>
              </a:rPr>
              <a:t> </a:t>
            </a:r>
            <a:r>
              <a:rPr lang="en-US" i="1" u="sng" dirty="0" smtClean="0">
                <a:solidFill>
                  <a:srgbClr val="FFFF00"/>
                </a:solidFill>
              </a:rPr>
              <a:t>but </a:t>
            </a:r>
            <a:r>
              <a:rPr lang="en-US" i="1" u="sng" dirty="0">
                <a:solidFill>
                  <a:srgbClr val="FFFF00"/>
                </a:solidFill>
              </a:rPr>
              <a:t>what in fact did happen</a:t>
            </a:r>
            <a:r>
              <a:rPr lang="en-US" u="sng" dirty="0" smtClean="0"/>
              <a:t>.</a:t>
            </a:r>
            <a:r>
              <a:rPr lang="hr-HR" u="sng" dirty="0" smtClean="0"/>
              <a:t> </a:t>
            </a:r>
            <a:r>
              <a:rPr lang="hr-HR" dirty="0" smtClean="0"/>
              <a:t>(p. 63,64 </a:t>
            </a:r>
            <a:r>
              <a:rPr lang="hr-HR" dirty="0" err="1" smtClean="0"/>
              <a:t>Fl</a:t>
            </a:r>
            <a:r>
              <a:rPr lang="hr-HR" dirty="0" smtClean="0"/>
              <a:t>)</a:t>
            </a:r>
          </a:p>
          <a:p>
            <a:pPr marL="0" indent="0">
              <a:buNone/>
            </a:pPr>
            <a:endParaRPr lang="hr-HR" dirty="0"/>
          </a:p>
        </p:txBody>
      </p:sp>
    </p:spTree>
    <p:extLst>
      <p:ext uri="{BB962C8B-B14F-4D97-AF65-F5344CB8AC3E}">
        <p14:creationId xmlns:p14="http://schemas.microsoft.com/office/powerpoint/2010/main" val="2610975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133005"/>
            <a:ext cx="10766738" cy="1172094"/>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a:t>
            </a:r>
            <a:r>
              <a:rPr lang="en-GB" sz="3600" b="1" dirty="0" smtClean="0">
                <a:ea typeface="Times New Roman" panose="02020603050405020304" pitchFamily="18" charset="0"/>
              </a:rPr>
              <a:t>offence</a:t>
            </a:r>
            <a:r>
              <a:rPr lang="hr-HR" sz="3600" b="1" dirty="0" smtClean="0">
                <a:ea typeface="Times New Roman" panose="02020603050405020304" pitchFamily="18" charset="0"/>
              </a:rPr>
              <a:t>- </a:t>
            </a:r>
            <a:r>
              <a:rPr lang="hr-HR" sz="3600" b="1" i="1" dirty="0" err="1" smtClean="0">
                <a:ea typeface="Times New Roman" panose="02020603050405020304" pitchFamily="18" charset="0"/>
              </a:rPr>
              <a:t>actus</a:t>
            </a:r>
            <a:r>
              <a:rPr lang="hr-HR" sz="3600" b="1" i="1" dirty="0" smtClean="0">
                <a:ea typeface="Times New Roman" panose="02020603050405020304" pitchFamily="18" charset="0"/>
              </a:rPr>
              <a:t> </a:t>
            </a:r>
            <a:r>
              <a:rPr lang="hr-HR" sz="3600" b="1" i="1" dirty="0" err="1" smtClean="0">
                <a:ea typeface="Times New Roman" panose="02020603050405020304" pitchFamily="18" charset="0"/>
              </a:rPr>
              <a:t>reus</a:t>
            </a:r>
            <a:r>
              <a:rPr lang="hr-HR" sz="3600" b="1" i="1" dirty="0" smtClean="0">
                <a:ea typeface="Times New Roman" panose="02020603050405020304" pitchFamily="18" charset="0"/>
              </a:rPr>
              <a:t> </a:t>
            </a:r>
            <a:r>
              <a:rPr lang="en-US" sz="3600" b="1" dirty="0" smtClean="0">
                <a:ea typeface="Times New Roman" panose="02020603050405020304" pitchFamily="18" charset="0"/>
              </a:rPr>
              <a:t>in Common Law</a:t>
            </a:r>
            <a:endParaRPr lang="en-US" dirty="0"/>
          </a:p>
        </p:txBody>
      </p:sp>
      <p:sp>
        <p:nvSpPr>
          <p:cNvPr id="3" name="Content Placeholder 2"/>
          <p:cNvSpPr>
            <a:spLocks noGrp="1"/>
          </p:cNvSpPr>
          <p:nvPr>
            <p:ph idx="1"/>
          </p:nvPr>
        </p:nvSpPr>
        <p:spPr>
          <a:xfrm>
            <a:off x="270456" y="1305100"/>
            <a:ext cx="11921543" cy="5443430"/>
          </a:xfrm>
        </p:spPr>
        <p:txBody>
          <a:bodyPr>
            <a:normAutofit lnSpcReduction="10000"/>
          </a:bodyPr>
          <a:lstStyle/>
          <a:p>
            <a:pPr>
              <a:lnSpc>
                <a:spcPct val="107000"/>
              </a:lnSpc>
              <a:spcBef>
                <a:spcPts val="0"/>
              </a:spcBef>
              <a:spcAft>
                <a:spcPts val="0"/>
              </a:spcAft>
            </a:pPr>
            <a:r>
              <a:rPr lang="en-US" sz="1800" b="1" i="1" dirty="0" smtClean="0"/>
              <a:t>Brackett </a:t>
            </a:r>
            <a:r>
              <a:rPr lang="en-US" sz="1800" b="1" i="1" dirty="0"/>
              <a:t>v. Peters</a:t>
            </a:r>
            <a:r>
              <a:rPr lang="en-US" sz="1800" i="1" dirty="0"/>
              <a:t>: </a:t>
            </a:r>
            <a:endParaRPr lang="hr-HR" sz="1800" i="1" dirty="0" smtClean="0"/>
          </a:p>
          <a:p>
            <a:pPr lvl="1">
              <a:lnSpc>
                <a:spcPct val="107000"/>
              </a:lnSpc>
              <a:spcBef>
                <a:spcPts val="0"/>
              </a:spcBef>
              <a:spcAft>
                <a:spcPts val="0"/>
              </a:spcAft>
            </a:pPr>
            <a:r>
              <a:rPr lang="en-US" sz="1900" b="1" dirty="0" smtClean="0"/>
              <a:t>The Facts: </a:t>
            </a:r>
            <a:r>
              <a:rPr lang="en-US" sz="1900" dirty="0" smtClean="0"/>
              <a:t>Defendant</a:t>
            </a:r>
            <a:r>
              <a:rPr lang="hr-HR" sz="1900" dirty="0" smtClean="0"/>
              <a:t> B.</a:t>
            </a:r>
            <a:r>
              <a:rPr lang="en-US" sz="1900" dirty="0" smtClean="0"/>
              <a:t>, </a:t>
            </a:r>
            <a:r>
              <a:rPr lang="en-US" sz="1900" dirty="0"/>
              <a:t>a prisoner in state prison was convicted of felony murder.  At the time of the crime, defendant </a:t>
            </a:r>
            <a:r>
              <a:rPr lang="hr-HR" sz="1900" dirty="0" smtClean="0"/>
              <a:t>B. </a:t>
            </a:r>
            <a:r>
              <a:rPr lang="en-US" sz="1900" dirty="0" smtClean="0"/>
              <a:t>was </a:t>
            </a:r>
            <a:r>
              <a:rPr lang="en-US" sz="1900" dirty="0"/>
              <a:t>21 and had raped and severely beaten an 85 year old widow, who he had previously done yard work for.  Her hospital records show a broken arm, a broken rib, and extensive bruising.  While at the hospital, </a:t>
            </a:r>
            <a:r>
              <a:rPr lang="en-US" sz="1900" dirty="0" smtClean="0"/>
              <a:t>defendant </a:t>
            </a:r>
            <a:r>
              <a:rPr lang="hr-HR" sz="1900" dirty="0" smtClean="0"/>
              <a:t>P. </a:t>
            </a:r>
            <a:r>
              <a:rPr lang="en-US" sz="1900" dirty="0" smtClean="0"/>
              <a:t>became </a:t>
            </a:r>
            <a:r>
              <a:rPr lang="en-US" sz="1900" dirty="0"/>
              <a:t>depressed and refused to eat or be fed and became progressively weaker. </a:t>
            </a:r>
            <a:r>
              <a:rPr lang="en-US" sz="1900" dirty="0" smtClean="0"/>
              <a:t>Her </a:t>
            </a:r>
            <a:r>
              <a:rPr lang="en-US" sz="1900" dirty="0"/>
              <a:t>physical injuries were healing when she was transferred to a nursing home, but her mental status deteriorated as she continued her resistance to food.  “Her doctor ordered a nasal gastric feeding tube for her but the tube could not be inserted, in part because facial injuries inflicted by Bracket made insertion of the tube too painful.”  Defendant died ten days after admission to the nursing home while a nurse was feeding her through a syringe.  The autopsy revealed that she died from a large amount of food being stuck in her trachea, from which she asphyxiated</a:t>
            </a:r>
            <a:r>
              <a:rPr lang="en-US" sz="1900" dirty="0" smtClean="0"/>
              <a:t>.</a:t>
            </a:r>
            <a:endParaRPr lang="hr-HR" sz="1900" dirty="0" smtClean="0"/>
          </a:p>
          <a:p>
            <a:pPr lvl="1">
              <a:lnSpc>
                <a:spcPct val="107000"/>
              </a:lnSpc>
              <a:spcBef>
                <a:spcPts val="0"/>
              </a:spcBef>
              <a:spcAft>
                <a:spcPts val="0"/>
              </a:spcAft>
            </a:pPr>
            <a:r>
              <a:rPr lang="en-US" sz="1900" b="1" dirty="0" smtClean="0"/>
              <a:t>The Issue: </a:t>
            </a:r>
            <a:r>
              <a:rPr lang="en-US" sz="1900" dirty="0" smtClean="0"/>
              <a:t>Whether </a:t>
            </a:r>
            <a:r>
              <a:rPr lang="en-US" sz="1900" dirty="0"/>
              <a:t>a defendant’s asphyxiation after being fed through a syringe constitutes sufficient causation of death after a beating and rape, such that defendant can be convicted of felony murder</a:t>
            </a:r>
            <a:r>
              <a:rPr lang="en-US" sz="1900" dirty="0" smtClean="0"/>
              <a:t>.</a:t>
            </a:r>
            <a:endParaRPr lang="hr-HR" sz="1900" dirty="0" smtClean="0"/>
          </a:p>
          <a:p>
            <a:pPr lvl="1">
              <a:lnSpc>
                <a:spcPct val="107000"/>
              </a:lnSpc>
              <a:spcBef>
                <a:spcPts val="0"/>
              </a:spcBef>
              <a:spcAft>
                <a:spcPts val="0"/>
              </a:spcAft>
            </a:pPr>
            <a:r>
              <a:rPr lang="en-US" sz="1900" b="1" dirty="0" smtClean="0"/>
              <a:t>Rule: </a:t>
            </a:r>
            <a:r>
              <a:rPr lang="hr-HR" sz="1900" dirty="0" smtClean="0"/>
              <a:t>„..a</a:t>
            </a:r>
            <a:r>
              <a:rPr lang="en-US" sz="1900" dirty="0" smtClean="0"/>
              <a:t>n </a:t>
            </a:r>
            <a:r>
              <a:rPr lang="en-US" sz="1900" dirty="0"/>
              <a:t>act is a cause of an event if 2 conditions are satisfied: </a:t>
            </a:r>
          </a:p>
          <a:p>
            <a:pPr lvl="1">
              <a:lnSpc>
                <a:spcPct val="107000"/>
              </a:lnSpc>
              <a:spcBef>
                <a:spcPts val="0"/>
              </a:spcBef>
              <a:spcAft>
                <a:spcPts val="0"/>
              </a:spcAft>
            </a:pPr>
            <a:r>
              <a:rPr lang="en-US" sz="1900" dirty="0"/>
              <a:t>(1) the event would not have occurred without the act (but-for doctrine); </a:t>
            </a:r>
          </a:p>
          <a:p>
            <a:pPr lvl="1">
              <a:lnSpc>
                <a:spcPct val="107000"/>
              </a:lnSpc>
              <a:spcBef>
                <a:spcPts val="0"/>
              </a:spcBef>
              <a:spcAft>
                <a:spcPts val="0"/>
              </a:spcAft>
            </a:pPr>
            <a:r>
              <a:rPr lang="en-US" sz="1900" dirty="0"/>
              <a:t>(2) the act made the event more </a:t>
            </a:r>
            <a:r>
              <a:rPr lang="en-US" sz="1900" dirty="0" smtClean="0"/>
              <a:t>likely</a:t>
            </a:r>
            <a:endParaRPr lang="en-US" sz="1900" dirty="0"/>
          </a:p>
          <a:p>
            <a:pPr lvl="0">
              <a:lnSpc>
                <a:spcPct val="107000"/>
              </a:lnSpc>
              <a:spcBef>
                <a:spcPts val="0"/>
              </a:spcBef>
              <a:spcAft>
                <a:spcPts val="0"/>
              </a:spcAft>
            </a:pPr>
            <a:r>
              <a:rPr lang="en-US" sz="1500" dirty="0">
                <a:solidFill>
                  <a:prstClr val="black"/>
                </a:solidFill>
                <a:ea typeface="Calibri" panose="020F0502020204030204" pitchFamily="34" charset="0"/>
                <a:cs typeface="Times New Roman" panose="02020603050405020304" pitchFamily="18" charset="0"/>
                <a:hlinkClick r:id="rId2"/>
              </a:rPr>
              <a:t>https://</a:t>
            </a:r>
            <a:r>
              <a:rPr lang="en-US" sz="1500" dirty="0" smtClean="0">
                <a:solidFill>
                  <a:prstClr val="black"/>
                </a:solidFill>
                <a:ea typeface="Calibri" panose="020F0502020204030204" pitchFamily="34" charset="0"/>
                <a:cs typeface="Times New Roman" panose="02020603050405020304" pitchFamily="18" charset="0"/>
                <a:hlinkClick r:id="rId2"/>
              </a:rPr>
              <a:t>casetext.com/case/brackett-v-peters</a:t>
            </a:r>
            <a:r>
              <a:rPr lang="hr-HR" sz="1500" dirty="0" smtClean="0">
                <a:solidFill>
                  <a:prstClr val="black"/>
                </a:solidFill>
                <a:ea typeface="Calibri" panose="020F0502020204030204" pitchFamily="34" charset="0"/>
                <a:cs typeface="Times New Roman" panose="02020603050405020304" pitchFamily="18" charset="0"/>
              </a:rPr>
              <a:t> (28.10.2019.)</a:t>
            </a:r>
            <a:endParaRPr lang="en-US" sz="15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0257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7" y="128790"/>
            <a:ext cx="11127347" cy="1236371"/>
          </a:xfrm>
        </p:spPr>
        <p:txBody>
          <a:bodyPr>
            <a:normAutofit/>
          </a:bodyPr>
          <a:lstStyle/>
          <a:p>
            <a:r>
              <a:rPr lang="hr-HR" sz="3200" dirty="0" smtClean="0">
                <a:ea typeface="Calibri" panose="020F0502020204030204" pitchFamily="34" charset="0"/>
                <a:cs typeface="Times New Roman" panose="02020603050405020304" pitchFamily="18" charset="0"/>
              </a:rPr>
              <a:t>2.2</a:t>
            </a:r>
            <a:r>
              <a:rPr lang="hr-HR" sz="3200" dirty="0">
                <a:ea typeface="Calibri" panose="020F0502020204030204" pitchFamily="34" charset="0"/>
                <a:cs typeface="Times New Roman" panose="02020603050405020304" pitchFamily="18" charset="0"/>
              </a:rPr>
              <a:t>. E</a:t>
            </a:r>
            <a:r>
              <a:rPr lang="en-US" sz="3200" dirty="0" err="1">
                <a:ea typeface="Calibri" panose="020F0502020204030204" pitchFamily="34" charset="0"/>
                <a:cs typeface="Times New Roman" panose="02020603050405020304" pitchFamily="18" charset="0"/>
              </a:rPr>
              <a:t>ssence</a:t>
            </a:r>
            <a:r>
              <a:rPr lang="en-US" sz="3200" dirty="0">
                <a:ea typeface="Calibri" panose="020F0502020204030204" pitchFamily="34" charset="0"/>
                <a:cs typeface="Times New Roman" panose="02020603050405020304" pitchFamily="18" charset="0"/>
              </a:rPr>
              <a:t> of the criminal offence</a:t>
            </a:r>
            <a:r>
              <a:rPr lang="hr-HR" sz="3200" dirty="0">
                <a:ea typeface="Calibri" panose="020F0502020204030204" pitchFamily="34" charset="0"/>
                <a:cs typeface="Times New Roman" panose="02020603050405020304" pitchFamily="18" charset="0"/>
              </a:rPr>
              <a:t>/ </a:t>
            </a:r>
            <a:r>
              <a:rPr lang="en-GB" sz="3200" b="1" dirty="0">
                <a:ea typeface="Times New Roman" panose="02020603050405020304" pitchFamily="18" charset="0"/>
              </a:rPr>
              <a:t>elements constituting an offence</a:t>
            </a:r>
            <a:r>
              <a:rPr lang="hr-HR" sz="3200" b="1" dirty="0">
                <a:ea typeface="Times New Roman" panose="02020603050405020304" pitchFamily="18" charset="0"/>
              </a:rPr>
              <a:t>- </a:t>
            </a:r>
            <a:r>
              <a:rPr lang="hr-HR" sz="3200" b="1" i="1" dirty="0" err="1">
                <a:ea typeface="Times New Roman" panose="02020603050405020304" pitchFamily="18" charset="0"/>
              </a:rPr>
              <a:t>actus</a:t>
            </a:r>
            <a:r>
              <a:rPr lang="hr-HR" sz="3200" b="1" i="1" dirty="0">
                <a:ea typeface="Times New Roman" panose="02020603050405020304" pitchFamily="18" charset="0"/>
              </a:rPr>
              <a:t> </a:t>
            </a:r>
            <a:r>
              <a:rPr lang="hr-HR" sz="3200" b="1" i="1" dirty="0" err="1">
                <a:ea typeface="Times New Roman" panose="02020603050405020304" pitchFamily="18" charset="0"/>
              </a:rPr>
              <a:t>reus</a:t>
            </a:r>
            <a:r>
              <a:rPr lang="hr-HR" sz="3200" b="1" i="1" dirty="0">
                <a:ea typeface="Times New Roman" panose="02020603050405020304" pitchFamily="18" charset="0"/>
              </a:rPr>
              <a:t> </a:t>
            </a:r>
            <a:r>
              <a:rPr lang="en-US" sz="3200" b="1" dirty="0">
                <a:ea typeface="Times New Roman" panose="02020603050405020304" pitchFamily="18" charset="0"/>
              </a:rPr>
              <a:t>in Common </a:t>
            </a:r>
            <a:r>
              <a:rPr lang="en-US" sz="3200" b="1" dirty="0" smtClean="0">
                <a:ea typeface="Times New Roman" panose="02020603050405020304" pitchFamily="18" charset="0"/>
              </a:rPr>
              <a:t>Law</a:t>
            </a:r>
            <a:r>
              <a:rPr lang="hr-HR" sz="3200" b="1" dirty="0" smtClean="0">
                <a:ea typeface="Times New Roman" panose="02020603050405020304" pitchFamily="18" charset="0"/>
              </a:rPr>
              <a:t>- </a:t>
            </a:r>
            <a:r>
              <a:rPr lang="en-US" sz="3200" b="1" dirty="0">
                <a:ea typeface="Times New Roman" panose="02020603050405020304" pitchFamily="18" charset="0"/>
              </a:rPr>
              <a:t>causation</a:t>
            </a:r>
            <a:endParaRPr lang="hr-HR" dirty="0"/>
          </a:p>
        </p:txBody>
      </p:sp>
      <p:sp>
        <p:nvSpPr>
          <p:cNvPr id="3" name="Content Placeholder 2"/>
          <p:cNvSpPr>
            <a:spLocks noGrp="1"/>
          </p:cNvSpPr>
          <p:nvPr>
            <p:ph idx="1"/>
          </p:nvPr>
        </p:nvSpPr>
        <p:spPr>
          <a:xfrm>
            <a:off x="373487" y="1455313"/>
            <a:ext cx="11565228" cy="5087155"/>
          </a:xfrm>
        </p:spPr>
        <p:txBody>
          <a:bodyPr>
            <a:normAutofit fontScale="70000" lnSpcReduction="20000"/>
          </a:bodyPr>
          <a:lstStyle/>
          <a:p>
            <a:pPr marL="457200" indent="-457200">
              <a:buFont typeface="+mj-lt"/>
              <a:buAutoNum type="arabicPeriod" startAt="2"/>
            </a:pPr>
            <a:r>
              <a:rPr lang="en-US" sz="3100" b="1" dirty="0">
                <a:solidFill>
                  <a:srgbClr val="FFFF00"/>
                </a:solidFill>
              </a:rPr>
              <a:t>proximate cause and</a:t>
            </a:r>
            <a:r>
              <a:rPr lang="en-US" sz="3100" b="1" u="sng" dirty="0">
                <a:solidFill>
                  <a:srgbClr val="FFFF00"/>
                </a:solidFill>
              </a:rPr>
              <a:t> intervening </a:t>
            </a:r>
            <a:r>
              <a:rPr lang="en-US" sz="3100" b="1" u="sng" dirty="0" smtClean="0">
                <a:solidFill>
                  <a:srgbClr val="FFFF00"/>
                </a:solidFill>
              </a:rPr>
              <a:t>cause</a:t>
            </a:r>
            <a:r>
              <a:rPr lang="hr-HR" sz="3100" b="1" i="1" dirty="0" smtClean="0"/>
              <a:t> </a:t>
            </a:r>
            <a:endParaRPr lang="hr-HR" sz="3100" dirty="0" smtClean="0"/>
          </a:p>
          <a:p>
            <a:pPr algn="just"/>
            <a:r>
              <a:rPr lang="hr-HR" b="1" dirty="0" smtClean="0"/>
              <a:t>Scenario a) „</a:t>
            </a:r>
            <a:r>
              <a:rPr lang="en-US" dirty="0" smtClean="0"/>
              <a:t>Defense </a:t>
            </a:r>
            <a:r>
              <a:rPr lang="en-US" dirty="0"/>
              <a:t>lawyers often try </a:t>
            </a:r>
            <a:r>
              <a:rPr lang="en-US" dirty="0" smtClean="0"/>
              <a:t>to</a:t>
            </a:r>
            <a:r>
              <a:rPr lang="hr-HR" dirty="0" smtClean="0"/>
              <a:t> </a:t>
            </a:r>
            <a:r>
              <a:rPr lang="en-US" dirty="0" smtClean="0"/>
              <a:t>mount </a:t>
            </a:r>
            <a:r>
              <a:rPr lang="en-US" dirty="0"/>
              <a:t>the argument that their clients seemingly fatal blow to the </a:t>
            </a:r>
            <a:r>
              <a:rPr lang="en-US" dirty="0" smtClean="0"/>
              <a:t>victim</a:t>
            </a:r>
            <a:r>
              <a:rPr lang="hr-HR" dirty="0" smtClean="0"/>
              <a:t> </a:t>
            </a:r>
            <a:r>
              <a:rPr lang="en-US" dirty="0" smtClean="0"/>
              <a:t>did </a:t>
            </a:r>
            <a:r>
              <a:rPr lang="en-US" dirty="0"/>
              <a:t>not cause the victim's death because after being shot or stabbed</a:t>
            </a:r>
            <a:r>
              <a:rPr lang="en-US" dirty="0" smtClean="0"/>
              <a:t>,</a:t>
            </a:r>
            <a:r>
              <a:rPr lang="hr-HR" dirty="0" smtClean="0"/>
              <a:t> </a:t>
            </a:r>
            <a:r>
              <a:rPr lang="en-US" dirty="0" smtClean="0"/>
              <a:t>the </a:t>
            </a:r>
            <a:r>
              <a:rPr lang="en-US" dirty="0"/>
              <a:t>victim received negligent medical care. The defense tried this </a:t>
            </a:r>
            <a:r>
              <a:rPr lang="en-US" dirty="0" smtClean="0"/>
              <a:t>argument</a:t>
            </a:r>
            <a:r>
              <a:rPr lang="hr-HR" dirty="0" smtClean="0"/>
              <a:t> </a:t>
            </a:r>
            <a:r>
              <a:rPr lang="en-US" dirty="0" smtClean="0"/>
              <a:t>in </a:t>
            </a:r>
            <a:r>
              <a:rPr lang="en-US" dirty="0"/>
              <a:t>the trial of </a:t>
            </a:r>
            <a:r>
              <a:rPr lang="en-US" i="1" dirty="0"/>
              <a:t>Bernhard Goetz</a:t>
            </a:r>
            <a:r>
              <a:rPr lang="en-US" dirty="0"/>
              <a:t>: Darrell </a:t>
            </a:r>
            <a:r>
              <a:rPr lang="en-US" dirty="0" err="1"/>
              <a:t>Cabey</a:t>
            </a:r>
            <a:r>
              <a:rPr lang="en-US" dirty="0"/>
              <a:t> was </a:t>
            </a:r>
            <a:r>
              <a:rPr lang="en-US" dirty="0" smtClean="0"/>
              <a:t>supposedly</a:t>
            </a:r>
            <a:r>
              <a:rPr lang="hr-HR" dirty="0" smtClean="0"/>
              <a:t> </a:t>
            </a:r>
            <a:r>
              <a:rPr lang="en-US" dirty="0" smtClean="0"/>
              <a:t>paralyzed </a:t>
            </a:r>
            <a:r>
              <a:rPr lang="en-US" dirty="0"/>
              <a:t>for life not because of the gunshot wound that Goetz </a:t>
            </a:r>
            <a:r>
              <a:rPr lang="en-US" dirty="0" smtClean="0"/>
              <a:t>delivered</a:t>
            </a:r>
            <a:r>
              <a:rPr lang="hr-HR" dirty="0" smtClean="0"/>
              <a:t> </a:t>
            </a:r>
            <a:r>
              <a:rPr lang="en-US" dirty="0" smtClean="0"/>
              <a:t>to </a:t>
            </a:r>
            <a:r>
              <a:rPr lang="en-US" dirty="0" err="1"/>
              <a:t>Cabey</a:t>
            </a:r>
            <a:r>
              <a:rPr lang="en-US" dirty="0"/>
              <a:t> but because of the subsequent negligent care in the hospital</a:t>
            </a:r>
            <a:r>
              <a:rPr lang="en-US" dirty="0" smtClean="0"/>
              <a:t>.</a:t>
            </a:r>
            <a:r>
              <a:rPr lang="hr-HR" dirty="0" smtClean="0"/>
              <a:t> </a:t>
            </a:r>
          </a:p>
          <a:p>
            <a:pPr algn="just"/>
            <a:r>
              <a:rPr lang="en-US" dirty="0" smtClean="0"/>
              <a:t>The </a:t>
            </a:r>
            <a:r>
              <a:rPr lang="en-US" dirty="0"/>
              <a:t>same argument came forward in the trial of </a:t>
            </a:r>
            <a:r>
              <a:rPr lang="en-US" i="1" dirty="0" err="1"/>
              <a:t>Lemrick</a:t>
            </a:r>
            <a:r>
              <a:rPr lang="en-US" i="1" dirty="0"/>
              <a:t> </a:t>
            </a:r>
            <a:r>
              <a:rPr lang="en-US" i="1" dirty="0" smtClean="0"/>
              <a:t>Nelson</a:t>
            </a:r>
            <a:r>
              <a:rPr lang="hr-HR" i="1" dirty="0" smtClean="0"/>
              <a:t> </a:t>
            </a:r>
            <a:r>
              <a:rPr lang="en-US" dirty="0" smtClean="0"/>
              <a:t>for </a:t>
            </a:r>
            <a:r>
              <a:rPr lang="en-US" dirty="0"/>
              <a:t>having allegedly stabbed and killed </a:t>
            </a:r>
            <a:r>
              <a:rPr lang="en-US" dirty="0" err="1"/>
              <a:t>Yankel</a:t>
            </a:r>
            <a:r>
              <a:rPr lang="en-US" dirty="0"/>
              <a:t> Rosenbaum</a:t>
            </a:r>
            <a:r>
              <a:rPr lang="en-US" dirty="0" smtClean="0"/>
              <a:t>.</a:t>
            </a:r>
            <a:r>
              <a:rPr lang="hr-HR" dirty="0" smtClean="0"/>
              <a:t> </a:t>
            </a:r>
            <a:r>
              <a:rPr lang="en-US" dirty="0" smtClean="0"/>
              <a:t>Rosenbaum</a:t>
            </a:r>
            <a:r>
              <a:rPr lang="hr-HR" dirty="0" smtClean="0"/>
              <a:t> </a:t>
            </a:r>
            <a:r>
              <a:rPr lang="en-US" dirty="0" smtClean="0"/>
              <a:t>was </a:t>
            </a:r>
            <a:r>
              <a:rPr lang="en-US" dirty="0"/>
              <a:t>taken to the hospital and as the argument goes, if he </a:t>
            </a:r>
            <a:r>
              <a:rPr lang="en-US" dirty="0" smtClean="0"/>
              <a:t>had</a:t>
            </a:r>
            <a:r>
              <a:rPr lang="hr-HR" dirty="0" smtClean="0"/>
              <a:t> </a:t>
            </a:r>
            <a:r>
              <a:rPr lang="en-US" dirty="0" smtClean="0"/>
              <a:t>received </a:t>
            </a:r>
            <a:r>
              <a:rPr lang="en-US" dirty="0"/>
              <a:t>proper care for his wounds he would have survived. There </a:t>
            </a:r>
            <a:r>
              <a:rPr lang="en-US" dirty="0" smtClean="0"/>
              <a:t>the</a:t>
            </a:r>
            <a:r>
              <a:rPr lang="hr-HR" dirty="0" smtClean="0"/>
              <a:t> </a:t>
            </a:r>
            <a:r>
              <a:rPr lang="en-US" dirty="0" smtClean="0"/>
              <a:t>negligent </a:t>
            </a:r>
            <a:r>
              <a:rPr lang="en-US" dirty="0"/>
              <a:t>medical care is like the intersecting tributary that </a:t>
            </a:r>
            <a:r>
              <a:rPr lang="en-US" dirty="0" smtClean="0"/>
              <a:t>overwhelms</a:t>
            </a:r>
            <a:r>
              <a:rPr lang="hr-HR" dirty="0" smtClean="0"/>
              <a:t> </a:t>
            </a:r>
            <a:r>
              <a:rPr lang="en-US" dirty="0" smtClean="0"/>
              <a:t>and </a:t>
            </a:r>
            <a:r>
              <a:rPr lang="en-US" dirty="0"/>
              <a:t>dominates the original causal </a:t>
            </a:r>
            <a:r>
              <a:rPr lang="en-US" dirty="0" smtClean="0"/>
              <a:t>stream</a:t>
            </a:r>
            <a:r>
              <a:rPr lang="hr-HR" dirty="0" smtClean="0"/>
              <a:t> </a:t>
            </a:r>
            <a:r>
              <a:rPr lang="en-US" dirty="0" smtClean="0"/>
              <a:t>(of proximate cause)”.</a:t>
            </a:r>
            <a:r>
              <a:rPr lang="hr-HR" dirty="0" smtClean="0"/>
              <a:t> (p. 65 </a:t>
            </a:r>
            <a:r>
              <a:rPr lang="en-US" dirty="0" err="1" smtClean="0"/>
              <a:t>Fl</a:t>
            </a:r>
            <a:r>
              <a:rPr lang="en-US" dirty="0" smtClean="0"/>
              <a:t>)- </a:t>
            </a:r>
            <a:endParaRPr lang="hr-HR" dirty="0" smtClean="0"/>
          </a:p>
          <a:p>
            <a:pPr algn="just"/>
            <a:r>
              <a:rPr lang="en-US" sz="3100" b="1" u="sng" dirty="0" smtClean="0"/>
              <a:t>intervening cause</a:t>
            </a:r>
            <a:r>
              <a:rPr lang="en-US" sz="3100" dirty="0" smtClean="0"/>
              <a:t>- YES they were held responsible (if circumstance is made by negligent doing  first actors (which acted with intent) are responsible// </a:t>
            </a:r>
            <a:r>
              <a:rPr lang="en-US" sz="3100" b="1" dirty="0" smtClean="0"/>
              <a:t>Intent/ negligent</a:t>
            </a:r>
            <a:r>
              <a:rPr lang="en-US" sz="3100" dirty="0" smtClean="0"/>
              <a:t>)- Common Law- first responsible for all/ Civil law first attempted murder/ Unconscientious Medical Treatment</a:t>
            </a:r>
            <a:r>
              <a:rPr lang="hr-HR" sz="3100" dirty="0" smtClean="0"/>
              <a:t> (Art 181 CPC)</a:t>
            </a:r>
            <a:endParaRPr lang="en-US" sz="3100" dirty="0" smtClean="0"/>
          </a:p>
        </p:txBody>
      </p:sp>
    </p:spTree>
    <p:extLst>
      <p:ext uri="{BB962C8B-B14F-4D97-AF65-F5344CB8AC3E}">
        <p14:creationId xmlns:p14="http://schemas.microsoft.com/office/powerpoint/2010/main" val="3398185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4546"/>
            <a:ext cx="10316094" cy="1341745"/>
          </a:xfrm>
        </p:spPr>
        <p:txBody>
          <a:bodyPr>
            <a:normAutofit fontScale="90000"/>
          </a:bodyPr>
          <a:lstStyle/>
          <a:p>
            <a:r>
              <a:rPr lang="hr-HR" sz="3200" dirty="0" smtClean="0">
                <a:ea typeface="Calibri" panose="020F0502020204030204" pitchFamily="34" charset="0"/>
                <a:cs typeface="Times New Roman" panose="02020603050405020304" pitchFamily="18" charset="0"/>
              </a:rPr>
              <a:t>2.2</a:t>
            </a:r>
            <a:r>
              <a:rPr lang="hr-HR" sz="3200" dirty="0">
                <a:ea typeface="Calibri" panose="020F0502020204030204" pitchFamily="34" charset="0"/>
                <a:cs typeface="Times New Roman" panose="02020603050405020304" pitchFamily="18" charset="0"/>
              </a:rPr>
              <a:t>. E</a:t>
            </a:r>
            <a:r>
              <a:rPr lang="en-US" sz="3200" dirty="0" err="1">
                <a:ea typeface="Calibri" panose="020F0502020204030204" pitchFamily="34" charset="0"/>
                <a:cs typeface="Times New Roman" panose="02020603050405020304" pitchFamily="18" charset="0"/>
              </a:rPr>
              <a:t>ssence</a:t>
            </a:r>
            <a:r>
              <a:rPr lang="en-US" sz="3200" dirty="0">
                <a:ea typeface="Calibri" panose="020F0502020204030204" pitchFamily="34" charset="0"/>
                <a:cs typeface="Times New Roman" panose="02020603050405020304" pitchFamily="18" charset="0"/>
              </a:rPr>
              <a:t> of the criminal offence</a:t>
            </a:r>
            <a:r>
              <a:rPr lang="hr-HR" sz="3200" dirty="0">
                <a:ea typeface="Calibri" panose="020F0502020204030204" pitchFamily="34" charset="0"/>
                <a:cs typeface="Times New Roman" panose="02020603050405020304" pitchFamily="18" charset="0"/>
              </a:rPr>
              <a:t>/ </a:t>
            </a:r>
            <a:r>
              <a:rPr lang="en-GB" sz="3200" b="1" dirty="0">
                <a:ea typeface="Times New Roman" panose="02020603050405020304" pitchFamily="18" charset="0"/>
              </a:rPr>
              <a:t>elements constituting an offence</a:t>
            </a:r>
            <a:r>
              <a:rPr lang="hr-HR" sz="3200" b="1" dirty="0">
                <a:ea typeface="Times New Roman" panose="02020603050405020304" pitchFamily="18" charset="0"/>
              </a:rPr>
              <a:t>- </a:t>
            </a:r>
            <a:r>
              <a:rPr lang="hr-HR" sz="3200" b="1" i="1" dirty="0" err="1">
                <a:ea typeface="Times New Roman" panose="02020603050405020304" pitchFamily="18" charset="0"/>
              </a:rPr>
              <a:t>actus</a:t>
            </a:r>
            <a:r>
              <a:rPr lang="hr-HR" sz="3200" b="1" i="1" dirty="0">
                <a:ea typeface="Times New Roman" panose="02020603050405020304" pitchFamily="18" charset="0"/>
              </a:rPr>
              <a:t> </a:t>
            </a:r>
            <a:r>
              <a:rPr lang="hr-HR" sz="3200" b="1" i="1" dirty="0" err="1">
                <a:ea typeface="Times New Roman" panose="02020603050405020304" pitchFamily="18" charset="0"/>
              </a:rPr>
              <a:t>reus</a:t>
            </a:r>
            <a:r>
              <a:rPr lang="hr-HR" sz="3200" b="1" i="1" dirty="0">
                <a:ea typeface="Times New Roman" panose="02020603050405020304" pitchFamily="18" charset="0"/>
              </a:rPr>
              <a:t> </a:t>
            </a:r>
            <a:r>
              <a:rPr lang="en-US" sz="3200" b="1" dirty="0">
                <a:ea typeface="Times New Roman" panose="02020603050405020304" pitchFamily="18" charset="0"/>
              </a:rPr>
              <a:t>in Common </a:t>
            </a:r>
            <a:r>
              <a:rPr lang="en-US" sz="3200" b="1" dirty="0" smtClean="0">
                <a:ea typeface="Times New Roman" panose="02020603050405020304" pitchFamily="18" charset="0"/>
              </a:rPr>
              <a:t>Law</a:t>
            </a:r>
            <a:r>
              <a:rPr lang="hr-HR" sz="3200" b="1" dirty="0" smtClean="0">
                <a:ea typeface="Times New Roman" panose="02020603050405020304" pitchFamily="18" charset="0"/>
              </a:rPr>
              <a:t>- </a:t>
            </a:r>
            <a:r>
              <a:rPr lang="en-US" sz="3200" b="1" dirty="0">
                <a:ea typeface="Times New Roman" panose="02020603050405020304" pitchFamily="18" charset="0"/>
              </a:rPr>
              <a:t>causation</a:t>
            </a:r>
            <a:endParaRPr lang="hr-HR" dirty="0"/>
          </a:p>
        </p:txBody>
      </p:sp>
      <p:sp>
        <p:nvSpPr>
          <p:cNvPr id="3" name="Content Placeholder 2"/>
          <p:cNvSpPr>
            <a:spLocks noGrp="1"/>
          </p:cNvSpPr>
          <p:nvPr>
            <p:ph idx="1"/>
          </p:nvPr>
        </p:nvSpPr>
        <p:spPr>
          <a:xfrm>
            <a:off x="373487" y="1496292"/>
            <a:ext cx="11314207" cy="5278582"/>
          </a:xfrm>
        </p:spPr>
        <p:txBody>
          <a:bodyPr>
            <a:noAutofit/>
          </a:bodyPr>
          <a:lstStyle/>
          <a:p>
            <a:pPr marL="457200" indent="-457200">
              <a:buFont typeface="+mj-lt"/>
              <a:buAutoNum type="arabicPeriod" startAt="2"/>
            </a:pPr>
            <a:r>
              <a:rPr lang="en-US" sz="2000" b="1" dirty="0">
                <a:solidFill>
                  <a:srgbClr val="FFFF00"/>
                </a:solidFill>
              </a:rPr>
              <a:t>proximate cause and</a:t>
            </a:r>
            <a:r>
              <a:rPr lang="en-US" sz="2000" b="1" u="sng" dirty="0">
                <a:solidFill>
                  <a:srgbClr val="FFFF00"/>
                </a:solidFill>
              </a:rPr>
              <a:t> intervening cause</a:t>
            </a:r>
            <a:r>
              <a:rPr lang="en-US" sz="2000" dirty="0" smtClean="0"/>
              <a:t>;</a:t>
            </a:r>
            <a:r>
              <a:rPr lang="hr-HR" sz="2000" b="1" i="1" dirty="0"/>
              <a:t> </a:t>
            </a:r>
            <a:r>
              <a:rPr lang="hr-HR" sz="2000" b="1" i="1" dirty="0" smtClean="0"/>
              <a:t> </a:t>
            </a:r>
            <a:endParaRPr lang="hr-HR" sz="2000" dirty="0" smtClean="0"/>
          </a:p>
          <a:p>
            <a:pPr marL="0" indent="0" algn="just">
              <a:buNone/>
            </a:pPr>
            <a:r>
              <a:rPr lang="hr-HR" sz="2000" b="1" dirty="0" err="1" smtClean="0"/>
              <a:t>Scenario</a:t>
            </a:r>
            <a:r>
              <a:rPr lang="hr-HR" sz="2000" b="1" dirty="0" smtClean="0"/>
              <a:t> b)</a:t>
            </a:r>
            <a:r>
              <a:rPr lang="en-US" sz="2000" b="1" dirty="0"/>
              <a:t> </a:t>
            </a:r>
            <a:r>
              <a:rPr lang="hr-HR" sz="2000" b="1" dirty="0" smtClean="0"/>
              <a:t>„</a:t>
            </a:r>
            <a:r>
              <a:rPr lang="en-US" sz="2000" dirty="0" smtClean="0"/>
              <a:t>Suppose </a:t>
            </a:r>
            <a:r>
              <a:rPr lang="en-US" sz="2000" dirty="0"/>
              <a:t>Jack </a:t>
            </a:r>
            <a:r>
              <a:rPr lang="en-US" sz="2000" dirty="0">
                <a:solidFill>
                  <a:srgbClr val="FFFF00"/>
                </a:solidFill>
              </a:rPr>
              <a:t>negligently</a:t>
            </a:r>
            <a:r>
              <a:rPr lang="en-US" sz="2000" dirty="0"/>
              <a:t> runs down the mob boss Gabe. While Gabe is recuperating in the hospital, his nemesis in the criminal underground, Mike, finds him in the room  and </a:t>
            </a:r>
            <a:r>
              <a:rPr lang="en-US" sz="2000" dirty="0">
                <a:solidFill>
                  <a:srgbClr val="FFFF00"/>
                </a:solidFill>
              </a:rPr>
              <a:t>executes him, mob style, with a rope around the neck</a:t>
            </a:r>
            <a:r>
              <a:rPr lang="en-US" sz="2000" dirty="0"/>
              <a:t>. In this situation the party responsible for Gabe's death appears to be Mike, not Jack. Jack's negligence merely explains why Mike finds his victim in the hospital rather than at home. </a:t>
            </a:r>
            <a:endParaRPr lang="hr-HR" sz="2000" dirty="0" smtClean="0"/>
          </a:p>
          <a:p>
            <a:pPr algn="just"/>
            <a:r>
              <a:rPr lang="hr-HR" sz="2000" dirty="0" smtClean="0"/>
              <a:t>i</a:t>
            </a:r>
            <a:r>
              <a:rPr lang="en-US" sz="2000" dirty="0" smtClean="0"/>
              <a:t>n </a:t>
            </a:r>
            <a:r>
              <a:rPr lang="en-US" sz="2000" dirty="0"/>
              <a:t>other words, Mike's actions emerge in the foreground as the responsible cause and Jack's bringing about the car accident recedes into the background. There is good authority for the conclusion that Jack would not be liable for Gabe's death. </a:t>
            </a:r>
            <a:endParaRPr lang="hr-HR" sz="2000" dirty="0" smtClean="0"/>
          </a:p>
          <a:p>
            <a:pPr algn="just"/>
            <a:r>
              <a:rPr lang="hr-HR" sz="2000" dirty="0"/>
              <a:t>n</a:t>
            </a:r>
            <a:r>
              <a:rPr lang="en-US" sz="2000" dirty="0" smtClean="0"/>
              <a:t>ow </a:t>
            </a:r>
            <a:r>
              <a:rPr lang="en-US" sz="2000" dirty="0"/>
              <a:t>what is the difference between medical negligence in treating Darrell </a:t>
            </a:r>
            <a:r>
              <a:rPr lang="en-US" sz="2000" dirty="0" err="1"/>
              <a:t>Cabey</a:t>
            </a:r>
            <a:r>
              <a:rPr lang="en-US" sz="2000" dirty="0"/>
              <a:t> and Mike's executing Gabe? </a:t>
            </a:r>
            <a:endParaRPr lang="hr-HR" sz="2000" dirty="0" smtClean="0"/>
          </a:p>
          <a:p>
            <a:pPr algn="just"/>
            <a:r>
              <a:rPr lang="hr-HR" sz="2000" dirty="0"/>
              <a:t>i</a:t>
            </a:r>
            <a:r>
              <a:rPr lang="en-US" sz="2000" dirty="0" smtClean="0"/>
              <a:t>s </a:t>
            </a:r>
            <a:r>
              <a:rPr lang="en-US" sz="2000" dirty="0"/>
              <a:t>it a matter of probability? </a:t>
            </a:r>
            <a:endParaRPr lang="hr-HR" sz="2000" dirty="0" smtClean="0"/>
          </a:p>
          <a:p>
            <a:pPr algn="just"/>
            <a:r>
              <a:rPr lang="hr-HR" sz="2000" dirty="0" err="1" smtClean="0"/>
              <a:t>or</a:t>
            </a:r>
            <a:r>
              <a:rPr lang="hr-HR" sz="2000" dirty="0" smtClean="0"/>
              <a:t> o</a:t>
            </a:r>
            <a:r>
              <a:rPr lang="en-US" sz="2000" dirty="0" smtClean="0"/>
              <a:t>f </a:t>
            </a:r>
            <a:r>
              <a:rPr lang="en-US" sz="2000" dirty="0"/>
              <a:t>foreseeability, as lawyers say? </a:t>
            </a:r>
            <a:endParaRPr lang="hr-HR" sz="2000" dirty="0"/>
          </a:p>
        </p:txBody>
      </p:sp>
    </p:spTree>
    <p:extLst>
      <p:ext uri="{BB962C8B-B14F-4D97-AF65-F5344CB8AC3E}">
        <p14:creationId xmlns:p14="http://schemas.microsoft.com/office/powerpoint/2010/main" val="1759798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90152"/>
            <a:ext cx="11329115" cy="1510049"/>
          </a:xfrm>
        </p:spPr>
        <p:txBody>
          <a:bodyPr/>
          <a:lstStyle/>
          <a:p>
            <a:r>
              <a:rPr lang="en-US" sz="3600" dirty="0"/>
              <a:t>2.2. Essence of the criminal offence/ elements constituting an offence- </a:t>
            </a:r>
            <a:r>
              <a:rPr lang="en-US" sz="3600" i="1" dirty="0"/>
              <a:t>actus </a:t>
            </a:r>
            <a:r>
              <a:rPr lang="en-US" sz="3600" i="1" dirty="0" err="1"/>
              <a:t>reus</a:t>
            </a:r>
            <a:r>
              <a:rPr lang="en-US" sz="3600" i="1" dirty="0"/>
              <a:t> </a:t>
            </a:r>
            <a:r>
              <a:rPr lang="en-US" sz="3600" dirty="0"/>
              <a:t>in Common Law- causation</a:t>
            </a:r>
            <a:endParaRPr lang="hr-HR" sz="3600" dirty="0"/>
          </a:p>
        </p:txBody>
      </p:sp>
      <p:sp>
        <p:nvSpPr>
          <p:cNvPr id="3" name="Content Placeholder 2"/>
          <p:cNvSpPr>
            <a:spLocks noGrp="1"/>
          </p:cNvSpPr>
          <p:nvPr>
            <p:ph idx="1"/>
          </p:nvPr>
        </p:nvSpPr>
        <p:spPr>
          <a:xfrm>
            <a:off x="425003" y="1600202"/>
            <a:ext cx="11513711" cy="5045298"/>
          </a:xfrm>
        </p:spPr>
        <p:txBody>
          <a:bodyPr/>
          <a:lstStyle/>
          <a:p>
            <a:pPr marL="457200" lvl="0" indent="-457200">
              <a:buClr>
                <a:srgbClr val="FFCC66"/>
              </a:buClr>
              <a:buFont typeface="+mj-lt"/>
              <a:buAutoNum type="arabicPeriod" startAt="2"/>
            </a:pPr>
            <a:r>
              <a:rPr lang="en-US" sz="2000" b="1" dirty="0">
                <a:solidFill>
                  <a:srgbClr val="FFFF00"/>
                </a:solidFill>
              </a:rPr>
              <a:t>proximate cause and</a:t>
            </a:r>
            <a:r>
              <a:rPr lang="en-US" sz="2000" b="1" u="sng" dirty="0">
                <a:solidFill>
                  <a:srgbClr val="FFFF00"/>
                </a:solidFill>
              </a:rPr>
              <a:t> intervening cause</a:t>
            </a:r>
            <a:r>
              <a:rPr lang="en-US" sz="2000" dirty="0">
                <a:solidFill>
                  <a:srgbClr val="FFFFFF"/>
                </a:solidFill>
              </a:rPr>
              <a:t>;</a:t>
            </a:r>
            <a:r>
              <a:rPr lang="hr-HR" sz="2000" b="1" i="1" dirty="0">
                <a:solidFill>
                  <a:srgbClr val="FFFFFF"/>
                </a:solidFill>
              </a:rPr>
              <a:t>  </a:t>
            </a:r>
            <a:r>
              <a:rPr lang="en-US" sz="2000" b="1" i="1" dirty="0" smtClean="0">
                <a:solidFill>
                  <a:srgbClr val="FFFFFF"/>
                </a:solidFill>
              </a:rPr>
              <a:t>different standpoints</a:t>
            </a:r>
            <a:endParaRPr lang="en-US" sz="2000" dirty="0" smtClean="0">
              <a:solidFill>
                <a:srgbClr val="FFFFFF"/>
              </a:solidFill>
            </a:endParaRPr>
          </a:p>
          <a:p>
            <a:r>
              <a:rPr lang="hr-HR" sz="2400" dirty="0" smtClean="0"/>
              <a:t>s</a:t>
            </a:r>
            <a:r>
              <a:rPr lang="en-US" sz="2400" dirty="0" err="1" smtClean="0"/>
              <a:t>ome</a:t>
            </a:r>
            <a:r>
              <a:rPr lang="en-US" sz="2400" dirty="0" smtClean="0"/>
              <a:t> </a:t>
            </a:r>
            <a:r>
              <a:rPr lang="en-US" sz="2400" dirty="0"/>
              <a:t>prominent judges, notably Justice Benjamin Cardozo, have reasoned that analyzing proximate cause is nothing more than assessing "the eye of vigilance" and the degree of </a:t>
            </a:r>
            <a:r>
              <a:rPr lang="en-US" sz="2400" dirty="0" smtClean="0"/>
              <a:t>foreseeability</a:t>
            </a:r>
            <a:endParaRPr lang="hr-HR" sz="2400" dirty="0" smtClean="0"/>
          </a:p>
          <a:p>
            <a:r>
              <a:rPr lang="en-US" sz="2400" dirty="0" smtClean="0"/>
              <a:t>this </a:t>
            </a:r>
            <a:r>
              <a:rPr lang="en-US" sz="2400" dirty="0"/>
              <a:t>seems to be an </a:t>
            </a:r>
            <a:r>
              <a:rPr lang="en-US" sz="2400" dirty="0" smtClean="0"/>
              <a:t>oversimplification </a:t>
            </a:r>
            <a:endParaRPr lang="hr-HR" sz="2400" dirty="0" smtClean="0"/>
          </a:p>
          <a:p>
            <a:r>
              <a:rPr lang="en-US" sz="2400" dirty="0" smtClean="0"/>
              <a:t>the perspective of probability ignores the key factor in the situation, namely, that the wound injuring Darrell </a:t>
            </a:r>
            <a:r>
              <a:rPr lang="en-US" sz="2400" dirty="0" err="1" smtClean="0"/>
              <a:t>Cabey</a:t>
            </a:r>
            <a:r>
              <a:rPr lang="en-US" sz="2400" dirty="0" smtClean="0"/>
              <a:t> in the hospital was merely negligence</a:t>
            </a:r>
          </a:p>
          <a:p>
            <a:r>
              <a:rPr lang="en-US" sz="2400" dirty="0" smtClean="0"/>
              <a:t>the mode of Mike's killing Gabe was intentional and willful </a:t>
            </a:r>
          </a:p>
          <a:p>
            <a:r>
              <a:rPr lang="en-US" sz="2400" dirty="0" smtClean="0"/>
              <a:t>it could well be the case that the intentional killing of a mob boss in the hospital was more </a:t>
            </a:r>
            <a:r>
              <a:rPr lang="en-US" sz="2400" dirty="0"/>
              <a:t>probable, more foreseeable, than the hospital staff's negligent treatment after a gunshot wound”. (p. 65 </a:t>
            </a:r>
            <a:r>
              <a:rPr lang="en-US" sz="2400" dirty="0" err="1"/>
              <a:t>Fl</a:t>
            </a:r>
            <a:r>
              <a:rPr lang="en-US" sz="2400" dirty="0"/>
              <a:t>) </a:t>
            </a:r>
            <a:r>
              <a:rPr lang="en-US" sz="2400" dirty="0" smtClean="0"/>
              <a:t>– </a:t>
            </a:r>
            <a:endParaRPr lang="hr-HR" sz="2400" dirty="0" smtClean="0"/>
          </a:p>
          <a:p>
            <a:r>
              <a:rPr lang="en-US" sz="2400" dirty="0" smtClean="0"/>
              <a:t>break </a:t>
            </a:r>
            <a:r>
              <a:rPr lang="en-US" sz="2400" dirty="0"/>
              <a:t>of causal link/chain -intervening cause (</a:t>
            </a:r>
            <a:r>
              <a:rPr lang="en-US" sz="2400" b="1" dirty="0"/>
              <a:t>negligent/intent</a:t>
            </a:r>
            <a:r>
              <a:rPr lang="en-US" sz="2400" dirty="0"/>
              <a:t>)</a:t>
            </a:r>
          </a:p>
          <a:p>
            <a:endParaRPr lang="hr-HR" sz="2400" dirty="0"/>
          </a:p>
        </p:txBody>
      </p:sp>
    </p:spTree>
    <p:extLst>
      <p:ext uri="{BB962C8B-B14F-4D97-AF65-F5344CB8AC3E}">
        <p14:creationId xmlns:p14="http://schemas.microsoft.com/office/powerpoint/2010/main" val="293318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51807"/>
          </a:xfrm>
        </p:spPr>
        <p:txBody>
          <a:bodyPr>
            <a:normAutofit/>
          </a:bodyPr>
          <a:lstStyle/>
          <a:p>
            <a:pPr lvl="0">
              <a:lnSpc>
                <a:spcPct val="107000"/>
              </a:lnSpc>
              <a:spcBef>
                <a:spcPts val="0"/>
              </a:spcBef>
            </a:pPr>
            <a:r>
              <a:rPr lang="hr-HR" sz="4000" dirty="0" smtClean="0">
                <a:ea typeface="Calibri" panose="020F0502020204030204" pitchFamily="34" charset="0"/>
                <a:cs typeface="Times New Roman" panose="02020603050405020304" pitchFamily="18" charset="0"/>
              </a:rPr>
              <a:t>2.</a:t>
            </a:r>
            <a:r>
              <a:rPr lang="en-US" sz="4000" dirty="0" smtClean="0">
                <a:ea typeface="Calibri" panose="020F0502020204030204" pitchFamily="34" charset="0"/>
                <a:cs typeface="Times New Roman" panose="02020603050405020304" pitchFamily="18" charset="0"/>
              </a:rPr>
              <a:t>3</a:t>
            </a:r>
            <a:r>
              <a:rPr lang="en-US" sz="4000" dirty="0">
                <a:ea typeface="Calibri" panose="020F0502020204030204" pitchFamily="34" charset="0"/>
                <a:cs typeface="Times New Roman" panose="02020603050405020304" pitchFamily="18" charset="0"/>
              </a:rPr>
              <a:t>. </a:t>
            </a:r>
            <a:r>
              <a:rPr lang="hr-HR" sz="4000" dirty="0" smtClean="0">
                <a:ea typeface="Calibri" panose="020F0502020204030204" pitchFamily="34" charset="0"/>
                <a:cs typeface="Times New Roman" panose="02020603050405020304" pitchFamily="18" charset="0"/>
              </a:rPr>
              <a:t>U</a:t>
            </a:r>
            <a:r>
              <a:rPr lang="en-US" sz="4000" dirty="0" err="1" smtClean="0">
                <a:ea typeface="Calibri" panose="020F0502020204030204" pitchFamily="34" charset="0"/>
                <a:cs typeface="Times New Roman" panose="02020603050405020304" pitchFamily="18" charset="0"/>
              </a:rPr>
              <a:t>nlawfulness</a:t>
            </a:r>
            <a:r>
              <a:rPr lang="en-US" sz="4000" dirty="0" smtClean="0">
                <a:ea typeface="Calibri" panose="020F0502020204030204" pitchFamily="34" charset="0"/>
                <a:cs typeface="Times New Roman" panose="02020603050405020304" pitchFamily="18" charset="0"/>
              </a:rPr>
              <a:t> </a:t>
            </a:r>
            <a:endParaRPr lang="hr-HR" sz="4000" dirty="0"/>
          </a:p>
        </p:txBody>
      </p:sp>
      <p:sp>
        <p:nvSpPr>
          <p:cNvPr id="3" name="Content Placeholder 2"/>
          <p:cNvSpPr>
            <a:spLocks noGrp="1"/>
          </p:cNvSpPr>
          <p:nvPr>
            <p:ph idx="1"/>
          </p:nvPr>
        </p:nvSpPr>
        <p:spPr/>
        <p:txBody>
          <a:bodyPr/>
          <a:lstStyle/>
          <a:p>
            <a:r>
              <a:rPr lang="en-US" sz="2400" dirty="0" smtClean="0"/>
              <a:t>essence of the criminal offence indicates the unlawfulness</a:t>
            </a:r>
          </a:p>
          <a:p>
            <a:r>
              <a:rPr lang="en-US" sz="2400" dirty="0" smtClean="0"/>
              <a:t>negative form- negative way </a:t>
            </a:r>
          </a:p>
          <a:p>
            <a:r>
              <a:rPr lang="en-US" sz="2400" dirty="0" smtClean="0"/>
              <a:t>lack of justifications (self</a:t>
            </a:r>
            <a:r>
              <a:rPr lang="hr-HR" sz="2400" dirty="0" smtClean="0"/>
              <a:t>-</a:t>
            </a:r>
            <a:r>
              <a:rPr lang="en-US" sz="2400" dirty="0" smtClean="0"/>
              <a:t>defense, necessity, consent)</a:t>
            </a:r>
            <a:endParaRPr lang="hr-HR" sz="2400" dirty="0" smtClean="0"/>
          </a:p>
          <a:p>
            <a:pPr lvl="0"/>
            <a:r>
              <a:rPr lang="hr-HR" sz="2400" dirty="0"/>
              <a:t>1) </a:t>
            </a:r>
            <a:r>
              <a:rPr lang="en-US" sz="2400" i="1" dirty="0"/>
              <a:t>you are walking down the sidewalk, biker comes and </a:t>
            </a:r>
            <a:r>
              <a:rPr lang="en-US" sz="2400" i="1" dirty="0" smtClean="0"/>
              <a:t>throw you on the road, the car comes and try to avoid you while you are lying on the road, and hits and destroy the store, but no one is hurt</a:t>
            </a:r>
            <a:endParaRPr lang="hr-HR" sz="2400" i="1" dirty="0" smtClean="0"/>
          </a:p>
          <a:p>
            <a:pPr lvl="0"/>
            <a:r>
              <a:rPr lang="en-US" sz="2400" dirty="0" smtClean="0"/>
              <a:t>Responsibility of the driver?</a:t>
            </a:r>
          </a:p>
          <a:p>
            <a:pPr lvl="0"/>
            <a:endParaRPr lang="en-US" sz="2400" dirty="0"/>
          </a:p>
          <a:p>
            <a:endParaRPr lang="en-US" sz="2400" dirty="0" smtClean="0"/>
          </a:p>
        </p:txBody>
      </p:sp>
    </p:spTree>
    <p:extLst>
      <p:ext uri="{BB962C8B-B14F-4D97-AF65-F5344CB8AC3E}">
        <p14:creationId xmlns:p14="http://schemas.microsoft.com/office/powerpoint/2010/main" val="678409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41070"/>
            <a:ext cx="9601200" cy="881148"/>
          </a:xfrm>
        </p:spPr>
        <p:txBody>
          <a:bodyPr/>
          <a:lstStyle/>
          <a:p>
            <a:r>
              <a:rPr lang="hr-HR" sz="3600" dirty="0" smtClean="0"/>
              <a:t>2.4</a:t>
            </a:r>
            <a:r>
              <a:rPr lang="hr-HR" sz="3600" dirty="0"/>
              <a:t>. </a:t>
            </a:r>
            <a:r>
              <a:rPr lang="hr-HR" sz="3600" b="1" i="1" dirty="0"/>
              <a:t>Mens </a:t>
            </a:r>
            <a:r>
              <a:rPr lang="hr-HR" sz="3600" b="1" i="1" dirty="0" err="1"/>
              <a:t>rea</a:t>
            </a:r>
            <a:r>
              <a:rPr lang="hr-HR" sz="3600" b="1" i="1" dirty="0"/>
              <a:t>/ </a:t>
            </a:r>
            <a:r>
              <a:rPr lang="en-US" sz="3600" b="1" dirty="0"/>
              <a:t>culpability</a:t>
            </a:r>
            <a:r>
              <a:rPr lang="en-US" sz="3600" b="1" i="1" dirty="0"/>
              <a:t> </a:t>
            </a:r>
            <a:r>
              <a:rPr lang="en-US" sz="3600" b="1" dirty="0"/>
              <a:t>(guilt</a:t>
            </a:r>
            <a:r>
              <a:rPr lang="en-US" sz="3600" b="1" dirty="0" smtClean="0"/>
              <a:t>)</a:t>
            </a:r>
            <a:r>
              <a:rPr lang="hr-HR" sz="3600" b="1" dirty="0" smtClean="0"/>
              <a:t>- US</a:t>
            </a:r>
            <a:endParaRPr lang="en-US" dirty="0"/>
          </a:p>
        </p:txBody>
      </p:sp>
      <p:sp>
        <p:nvSpPr>
          <p:cNvPr id="3" name="Content Placeholder 2"/>
          <p:cNvSpPr>
            <a:spLocks noGrp="1"/>
          </p:cNvSpPr>
          <p:nvPr>
            <p:ph idx="1"/>
          </p:nvPr>
        </p:nvSpPr>
        <p:spPr>
          <a:xfrm>
            <a:off x="463639" y="1230283"/>
            <a:ext cx="11165984" cy="5411585"/>
          </a:xfrm>
        </p:spPr>
        <p:txBody>
          <a:bodyPr>
            <a:normAutofit fontScale="70000" lnSpcReduction="20000"/>
          </a:bodyPr>
          <a:lstStyle/>
          <a:p>
            <a:r>
              <a:rPr lang="en-US" dirty="0"/>
              <a:t>Model Penal Code</a:t>
            </a:r>
            <a:r>
              <a:rPr lang="en-US" dirty="0" smtClean="0"/>
              <a:t>:</a:t>
            </a:r>
            <a:endParaRPr lang="hr-HR" dirty="0" smtClean="0"/>
          </a:p>
          <a:p>
            <a:r>
              <a:rPr lang="en-US" dirty="0" smtClean="0"/>
              <a:t> </a:t>
            </a:r>
            <a:r>
              <a:rPr lang="en-US" b="1" dirty="0"/>
              <a:t>1. Purposely </a:t>
            </a:r>
            <a:r>
              <a:rPr lang="en-US" dirty="0"/>
              <a:t>- he is aware &amp; wants the conduct/result and is aware of the attendant circumstances </a:t>
            </a:r>
            <a:endParaRPr lang="hr-HR" dirty="0" smtClean="0"/>
          </a:p>
          <a:p>
            <a:r>
              <a:rPr lang="en-US" b="1" dirty="0" smtClean="0"/>
              <a:t>2</a:t>
            </a:r>
            <a:r>
              <a:rPr lang="en-US" dirty="0"/>
              <a:t>.</a:t>
            </a:r>
            <a:r>
              <a:rPr lang="en-US" b="1" dirty="0"/>
              <a:t> Knowingly </a:t>
            </a:r>
            <a:r>
              <a:rPr lang="en-US" dirty="0"/>
              <a:t>– he is aware of the conduct, result and the attendant circumstances </a:t>
            </a:r>
            <a:endParaRPr lang="hr-HR" dirty="0" smtClean="0"/>
          </a:p>
          <a:p>
            <a:r>
              <a:rPr lang="en-US" b="1" dirty="0" smtClean="0"/>
              <a:t>3</a:t>
            </a:r>
            <a:r>
              <a:rPr lang="en-US" b="1" dirty="0"/>
              <a:t>. Recklessly</a:t>
            </a:r>
            <a:r>
              <a:rPr lang="en-US" dirty="0"/>
              <a:t> – he consciously disregards the risk + a gross deviation from the law-abiding standard of conduct </a:t>
            </a:r>
            <a:endParaRPr lang="hr-HR" dirty="0" smtClean="0"/>
          </a:p>
          <a:p>
            <a:r>
              <a:rPr lang="en-US" b="1" dirty="0" smtClean="0"/>
              <a:t>4</a:t>
            </a:r>
            <a:r>
              <a:rPr lang="en-US" b="1" dirty="0"/>
              <a:t>. Negligently </a:t>
            </a:r>
            <a:r>
              <a:rPr lang="en-US" dirty="0"/>
              <a:t>– should be aware of the risk + a gross deviation from the reasonable person standard of conduct </a:t>
            </a:r>
            <a:endParaRPr lang="hr-HR" dirty="0" smtClean="0"/>
          </a:p>
          <a:p>
            <a:r>
              <a:rPr lang="en-US" dirty="0"/>
              <a:t>Common law</a:t>
            </a:r>
            <a:r>
              <a:rPr lang="en-US" dirty="0" smtClean="0"/>
              <a:t>:</a:t>
            </a:r>
            <a:endParaRPr lang="hr-HR" dirty="0" smtClean="0"/>
          </a:p>
          <a:p>
            <a:r>
              <a:rPr lang="en-US" dirty="0" smtClean="0"/>
              <a:t> </a:t>
            </a:r>
            <a:r>
              <a:rPr lang="en-US" dirty="0"/>
              <a:t>1</a:t>
            </a:r>
            <a:r>
              <a:rPr lang="en-US" u="sng" dirty="0"/>
              <a:t>. </a:t>
            </a:r>
            <a:r>
              <a:rPr lang="en-US" b="1" u="sng" dirty="0"/>
              <a:t>general intent </a:t>
            </a:r>
            <a:r>
              <a:rPr lang="en-US" dirty="0"/>
              <a:t>(rape, battery) – it refers to the act, which presumes a general </a:t>
            </a:r>
            <a:r>
              <a:rPr lang="en-US" dirty="0" smtClean="0"/>
              <a:t>intent it’s </a:t>
            </a:r>
            <a:r>
              <a:rPr lang="en-US" dirty="0"/>
              <a:t>important to determine: </a:t>
            </a:r>
            <a:endParaRPr lang="hr-HR" dirty="0" smtClean="0"/>
          </a:p>
          <a:p>
            <a:pPr lvl="1"/>
            <a:r>
              <a:rPr lang="en-US" dirty="0" smtClean="0"/>
              <a:t>(</a:t>
            </a:r>
            <a:r>
              <a:rPr lang="en-US" dirty="0"/>
              <a:t>a) whether the defendant had a reasonable mistake, and </a:t>
            </a:r>
            <a:endParaRPr lang="hr-HR" dirty="0" smtClean="0"/>
          </a:p>
          <a:p>
            <a:pPr lvl="1"/>
            <a:r>
              <a:rPr lang="en-US" dirty="0" smtClean="0"/>
              <a:t>(</a:t>
            </a:r>
            <a:r>
              <a:rPr lang="en-US" dirty="0"/>
              <a:t>b) whether defendant’s belief is honest. </a:t>
            </a:r>
            <a:endParaRPr lang="hr-HR" dirty="0" smtClean="0"/>
          </a:p>
          <a:p>
            <a:r>
              <a:rPr lang="en-US" dirty="0" smtClean="0"/>
              <a:t>2</a:t>
            </a:r>
            <a:r>
              <a:rPr lang="en-US" dirty="0"/>
              <a:t>. </a:t>
            </a:r>
            <a:r>
              <a:rPr lang="en-US" b="1" u="sng" dirty="0"/>
              <a:t>specific intent </a:t>
            </a:r>
            <a:r>
              <a:rPr lang="en-US" dirty="0" smtClean="0"/>
              <a:t>(1st degree murder</a:t>
            </a:r>
            <a:r>
              <a:rPr lang="en-US" dirty="0"/>
              <a:t>, robbery, larceny, attempt, conspiracy) – he wants specific result, no </a:t>
            </a:r>
            <a:r>
              <a:rPr lang="en-US" dirty="0" smtClean="0"/>
              <a:t>presumption</a:t>
            </a:r>
            <a:r>
              <a:rPr lang="hr-HR" dirty="0" smtClean="0"/>
              <a:t>;</a:t>
            </a:r>
            <a:r>
              <a:rPr lang="en-US" dirty="0" smtClean="0"/>
              <a:t>knowledge </a:t>
            </a:r>
            <a:r>
              <a:rPr lang="en-US" dirty="0"/>
              <a:t>of the specific result is sufficient </a:t>
            </a:r>
            <a:endParaRPr lang="hr-HR" dirty="0" smtClean="0"/>
          </a:p>
          <a:p>
            <a:r>
              <a:rPr lang="en-US" dirty="0" smtClean="0"/>
              <a:t> </a:t>
            </a:r>
            <a:r>
              <a:rPr lang="en-US" dirty="0"/>
              <a:t>Strict liability – mainly used for public welfare offences </a:t>
            </a:r>
            <a:endParaRPr lang="hr-HR" dirty="0"/>
          </a:p>
        </p:txBody>
      </p:sp>
    </p:spTree>
    <p:extLst>
      <p:ext uri="{BB962C8B-B14F-4D97-AF65-F5344CB8AC3E}">
        <p14:creationId xmlns:p14="http://schemas.microsoft.com/office/powerpoint/2010/main" val="4032984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7696"/>
            <a:ext cx="9601200" cy="731519"/>
          </a:xfrm>
        </p:spPr>
        <p:txBody>
          <a:bodyPr>
            <a:normAutofit/>
          </a:bodyPr>
          <a:lstStyle/>
          <a:p>
            <a:pPr algn="ctr"/>
            <a:r>
              <a:rPr lang="hr-HR" sz="3600" dirty="0" smtClean="0"/>
              <a:t>2.4. </a:t>
            </a:r>
            <a:r>
              <a:rPr lang="hr-HR" sz="3600" b="1" i="1" dirty="0" smtClean="0"/>
              <a:t>Mens </a:t>
            </a:r>
            <a:r>
              <a:rPr lang="hr-HR" sz="3600" b="1" i="1" dirty="0" err="1" smtClean="0"/>
              <a:t>rea</a:t>
            </a:r>
            <a:r>
              <a:rPr lang="hr-HR" sz="3600" b="1" i="1" dirty="0" smtClean="0"/>
              <a:t>/ </a:t>
            </a:r>
            <a:r>
              <a:rPr lang="en-US" sz="3600" b="1" dirty="0" smtClean="0"/>
              <a:t>culpability</a:t>
            </a:r>
            <a:r>
              <a:rPr lang="en-US" sz="3600" b="1" i="1" dirty="0" smtClean="0"/>
              <a:t> </a:t>
            </a:r>
            <a:r>
              <a:rPr lang="en-US" sz="3600" b="1" dirty="0" smtClean="0"/>
              <a:t>(guilt)</a:t>
            </a:r>
            <a:r>
              <a:rPr lang="hr-HR" sz="3600" b="1" dirty="0" smtClean="0"/>
              <a:t> Civil LS</a:t>
            </a:r>
            <a:endParaRPr lang="en-US" sz="3600" b="1" dirty="0"/>
          </a:p>
        </p:txBody>
      </p:sp>
      <p:sp>
        <p:nvSpPr>
          <p:cNvPr id="3" name="Content Placeholder 2"/>
          <p:cNvSpPr>
            <a:spLocks noGrp="1"/>
          </p:cNvSpPr>
          <p:nvPr>
            <p:ph idx="1"/>
          </p:nvPr>
        </p:nvSpPr>
        <p:spPr>
          <a:xfrm>
            <a:off x="947651" y="1339403"/>
            <a:ext cx="10989425" cy="5385594"/>
          </a:xfrm>
        </p:spPr>
        <p:txBody>
          <a:bodyPr>
            <a:normAutofit fontScale="85000" lnSpcReduction="10000"/>
          </a:bodyPr>
          <a:lstStyle/>
          <a:p>
            <a:r>
              <a:rPr lang="en-US" i="1" dirty="0" err="1" smtClean="0"/>
              <a:t>Dolus</a:t>
            </a:r>
            <a:r>
              <a:rPr lang="en-US" dirty="0" smtClean="0"/>
              <a:t> (intention/intent- direct// indirect)  -</a:t>
            </a:r>
            <a:r>
              <a:rPr lang="en-US" i="1" dirty="0" err="1" smtClean="0"/>
              <a:t>douls</a:t>
            </a:r>
            <a:r>
              <a:rPr lang="en-US" i="1" dirty="0" smtClean="0"/>
              <a:t> </a:t>
            </a:r>
            <a:r>
              <a:rPr lang="en-US" i="1" dirty="0" err="1" smtClean="0"/>
              <a:t>directus</a:t>
            </a:r>
            <a:r>
              <a:rPr lang="en-US" i="1" dirty="0" smtClean="0"/>
              <a:t>// </a:t>
            </a:r>
            <a:r>
              <a:rPr lang="en-US" i="1" dirty="0" err="1" smtClean="0"/>
              <a:t>dolus</a:t>
            </a:r>
            <a:r>
              <a:rPr lang="en-US" i="1" dirty="0" smtClean="0"/>
              <a:t> </a:t>
            </a:r>
            <a:r>
              <a:rPr lang="en-US" i="1" dirty="0" err="1" smtClean="0"/>
              <a:t>eventua</a:t>
            </a:r>
            <a:r>
              <a:rPr lang="hr-HR" i="1" dirty="0" smtClean="0"/>
              <a:t>l</a:t>
            </a:r>
            <a:r>
              <a:rPr lang="en-US" i="1" dirty="0" smtClean="0"/>
              <a:t>is</a:t>
            </a:r>
          </a:p>
          <a:p>
            <a:r>
              <a:rPr lang="en-US" i="1" dirty="0" smtClean="0"/>
              <a:t>Culpa</a:t>
            </a:r>
            <a:r>
              <a:rPr lang="en-US" dirty="0" smtClean="0"/>
              <a:t> (negligence- thoughtlessness, carelessness)</a:t>
            </a:r>
            <a:endParaRPr lang="hr-HR" dirty="0" smtClean="0"/>
          </a:p>
          <a:p>
            <a:r>
              <a:rPr lang="en-US" dirty="0" smtClean="0"/>
              <a:t>Excuses (insanity, involuntary intoxication, duress, personal necessity; mistakes </a:t>
            </a:r>
            <a:r>
              <a:rPr lang="hr-HR" dirty="0" smtClean="0"/>
              <a:t>(</a:t>
            </a:r>
            <a:r>
              <a:rPr lang="en-US" dirty="0" smtClean="0"/>
              <a:t>avoidable / unavoidable</a:t>
            </a:r>
            <a:r>
              <a:rPr lang="hr-HR" dirty="0" smtClean="0"/>
              <a:t>)</a:t>
            </a:r>
            <a:r>
              <a:rPr lang="en-US" dirty="0" smtClean="0"/>
              <a:t>– </a:t>
            </a:r>
            <a:endParaRPr lang="hr-HR" dirty="0" smtClean="0"/>
          </a:p>
          <a:p>
            <a:pPr lvl="1"/>
            <a:r>
              <a:rPr lang="en-US" dirty="0" smtClean="0"/>
              <a:t>mistakes of law; </a:t>
            </a:r>
            <a:endParaRPr lang="hr-HR" dirty="0" smtClean="0"/>
          </a:p>
          <a:p>
            <a:pPr lvl="1"/>
            <a:r>
              <a:rPr lang="en-US" dirty="0" smtClean="0"/>
              <a:t>reasonable mistake about the factual basis o</a:t>
            </a:r>
            <a:r>
              <a:rPr lang="hr-HR" dirty="0" smtClean="0"/>
              <a:t>f</a:t>
            </a:r>
            <a:r>
              <a:rPr lang="en-US" dirty="0" smtClean="0"/>
              <a:t> justification, </a:t>
            </a:r>
            <a:endParaRPr lang="hr-HR" dirty="0" smtClean="0"/>
          </a:p>
          <a:p>
            <a:pPr lvl="1"/>
            <a:r>
              <a:rPr lang="en-US" dirty="0" smtClean="0"/>
              <a:t>reasonable failure to perceive the running of a substantial and unjustified risk</a:t>
            </a:r>
            <a:r>
              <a:rPr lang="hr-HR" dirty="0" smtClean="0"/>
              <a:t>)// Croatia – </a:t>
            </a:r>
            <a:r>
              <a:rPr lang="en-US" dirty="0" smtClean="0"/>
              <a:t>mistakes and exceeding the limits of self-defense because </a:t>
            </a:r>
            <a:r>
              <a:rPr lang="en-US" dirty="0"/>
              <a:t>of strong </a:t>
            </a:r>
            <a:r>
              <a:rPr lang="en-US" dirty="0" smtClean="0"/>
              <a:t>scare</a:t>
            </a:r>
            <a:r>
              <a:rPr lang="hr-HR" dirty="0" smtClean="0"/>
              <a:t> </a:t>
            </a:r>
            <a:r>
              <a:rPr lang="hr-HR" dirty="0" err="1" smtClean="0"/>
              <a:t>etc</a:t>
            </a:r>
            <a:r>
              <a:rPr lang="hr-HR" dirty="0" smtClean="0"/>
              <a:t>.</a:t>
            </a:r>
            <a:r>
              <a:rPr lang="en-US" dirty="0">
                <a:latin typeface="Georgia" panose="02040502050405020303" pitchFamily="18" charset="0"/>
              </a:rPr>
              <a:t> </a:t>
            </a:r>
            <a:endParaRPr lang="hr-HR" dirty="0" smtClean="0">
              <a:latin typeface="Georgia" panose="02040502050405020303" pitchFamily="18" charset="0"/>
            </a:endParaRPr>
          </a:p>
          <a:p>
            <a:r>
              <a:rPr lang="en-US" dirty="0" smtClean="0">
                <a:latin typeface="Georgia" panose="02040502050405020303" pitchFamily="18" charset="0"/>
              </a:rPr>
              <a:t> </a:t>
            </a:r>
            <a:r>
              <a:rPr lang="hr-HR" dirty="0" smtClean="0">
                <a:latin typeface="+mj-lt"/>
              </a:rPr>
              <a:t>„</a:t>
            </a:r>
            <a:r>
              <a:rPr lang="en-US" i="1" dirty="0" smtClean="0">
                <a:latin typeface="+mj-lt"/>
              </a:rPr>
              <a:t>an </a:t>
            </a:r>
            <a:r>
              <a:rPr lang="en-US" i="1" dirty="0">
                <a:latin typeface="+mj-lt"/>
              </a:rPr>
              <a:t>excuse does nor challenge the wrongfulness or unlawfulness of the conduct, but merely denies the personal accountability of the actor for the wrongful </a:t>
            </a:r>
            <a:r>
              <a:rPr lang="en-US" i="1" dirty="0" smtClean="0">
                <a:latin typeface="+mj-lt"/>
              </a:rPr>
              <a:t>act</a:t>
            </a:r>
            <a:r>
              <a:rPr lang="hr-HR" i="1" dirty="0" smtClean="0">
                <a:latin typeface="+mj-lt"/>
              </a:rPr>
              <a:t>„;-</a:t>
            </a:r>
            <a:r>
              <a:rPr lang="hr-HR" i="1" dirty="0" smtClean="0">
                <a:latin typeface="Georgia" panose="02040502050405020303" pitchFamily="18" charset="0"/>
              </a:rPr>
              <a:t> </a:t>
            </a:r>
            <a:r>
              <a:rPr lang="en-US" sz="1400" dirty="0" smtClean="0">
                <a:latin typeface="Georgia" panose="02040502050405020303" pitchFamily="18" charset="0"/>
              </a:rPr>
              <a:t>Read </a:t>
            </a:r>
            <a:r>
              <a:rPr lang="en-US" sz="1400" dirty="0">
                <a:latin typeface="Georgia" panose="02040502050405020303" pitchFamily="18" charset="0"/>
              </a:rPr>
              <a:t>more: </a:t>
            </a:r>
            <a:r>
              <a:rPr lang="en-US" sz="1400" dirty="0">
                <a:latin typeface="Georgia" panose="02040502050405020303" pitchFamily="18" charset="0"/>
                <a:hlinkClick r:id="rId2"/>
              </a:rPr>
              <a:t>Excuse: Theory - The Range Of Excuses - Law, Duress, Actor, and Personal - </a:t>
            </a:r>
            <a:r>
              <a:rPr lang="en-US" sz="1400" dirty="0" err="1">
                <a:latin typeface="Georgia" panose="02040502050405020303" pitchFamily="18" charset="0"/>
                <a:hlinkClick r:id="rId2"/>
              </a:rPr>
              <a:t>JRank</a:t>
            </a:r>
            <a:r>
              <a:rPr lang="en-US" sz="1400" dirty="0">
                <a:latin typeface="Georgia" panose="02040502050405020303" pitchFamily="18" charset="0"/>
                <a:hlinkClick r:id="rId2"/>
              </a:rPr>
              <a:t> Articles</a:t>
            </a:r>
            <a:r>
              <a:rPr lang="en-US" sz="1400" dirty="0">
                <a:latin typeface="Georgia" panose="02040502050405020303" pitchFamily="18" charset="0"/>
              </a:rPr>
              <a:t> </a:t>
            </a:r>
            <a:r>
              <a:rPr lang="en-US" sz="1400" dirty="0">
                <a:latin typeface="Georgia" panose="02040502050405020303" pitchFamily="18" charset="0"/>
                <a:hlinkClick r:id="rId2"/>
              </a:rPr>
              <a:t>http://</a:t>
            </a:r>
            <a:r>
              <a:rPr lang="en-US" sz="1400" dirty="0" smtClean="0">
                <a:latin typeface="Georgia" panose="02040502050405020303" pitchFamily="18" charset="0"/>
                <a:hlinkClick r:id="rId2"/>
              </a:rPr>
              <a:t>law.jrank.org/pages/1112/Excuse-Theory-range-excuses.html#ixzz4OHHQgDPS</a:t>
            </a:r>
            <a:r>
              <a:rPr lang="hr-HR" sz="1400" dirty="0" smtClean="0">
                <a:latin typeface="Georgia" panose="02040502050405020303" pitchFamily="18" charset="0"/>
              </a:rPr>
              <a:t> (26.10.2016.)</a:t>
            </a:r>
            <a:endParaRPr lang="hr-HR" sz="1400" dirty="0" smtClean="0"/>
          </a:p>
        </p:txBody>
      </p:sp>
    </p:spTree>
    <p:extLst>
      <p:ext uri="{BB962C8B-B14F-4D97-AF65-F5344CB8AC3E}">
        <p14:creationId xmlns:p14="http://schemas.microsoft.com/office/powerpoint/2010/main" val="493660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7696"/>
            <a:ext cx="9601200" cy="731519"/>
          </a:xfrm>
        </p:spPr>
        <p:txBody>
          <a:bodyPr>
            <a:normAutofit/>
          </a:bodyPr>
          <a:lstStyle/>
          <a:p>
            <a:pPr algn="ctr"/>
            <a:r>
              <a:rPr lang="hr-HR" sz="3600" dirty="0" smtClean="0"/>
              <a:t>2.4. </a:t>
            </a:r>
            <a:r>
              <a:rPr lang="hr-HR" sz="3600" b="1" i="1" dirty="0" smtClean="0"/>
              <a:t>Mens </a:t>
            </a:r>
            <a:r>
              <a:rPr lang="hr-HR" sz="3600" b="1" i="1" dirty="0" err="1" smtClean="0"/>
              <a:t>rea</a:t>
            </a:r>
            <a:r>
              <a:rPr lang="hr-HR" sz="3600" b="1" i="1" dirty="0" smtClean="0"/>
              <a:t>/ </a:t>
            </a:r>
            <a:r>
              <a:rPr lang="en-US" sz="3600" b="1" dirty="0" smtClean="0"/>
              <a:t>culpability</a:t>
            </a:r>
            <a:r>
              <a:rPr lang="en-US" sz="3600" b="1" i="1" dirty="0" smtClean="0"/>
              <a:t> </a:t>
            </a:r>
            <a:r>
              <a:rPr lang="en-US" sz="3600" b="1" dirty="0" smtClean="0"/>
              <a:t>(guilt)</a:t>
            </a:r>
            <a:r>
              <a:rPr lang="hr-HR" sz="3600" b="1" dirty="0" smtClean="0"/>
              <a:t> Civil LS</a:t>
            </a:r>
            <a:endParaRPr lang="en-US" sz="3600" b="1" dirty="0"/>
          </a:p>
        </p:txBody>
      </p:sp>
      <p:sp>
        <p:nvSpPr>
          <p:cNvPr id="3" name="Content Placeholder 2"/>
          <p:cNvSpPr>
            <a:spLocks noGrp="1"/>
          </p:cNvSpPr>
          <p:nvPr>
            <p:ph idx="1"/>
          </p:nvPr>
        </p:nvSpPr>
        <p:spPr>
          <a:xfrm>
            <a:off x="643945" y="1339403"/>
            <a:ext cx="11293132" cy="5385594"/>
          </a:xfrm>
        </p:spPr>
        <p:txBody>
          <a:bodyPr>
            <a:normAutofit fontScale="62500" lnSpcReduction="20000"/>
          </a:bodyPr>
          <a:lstStyle/>
          <a:p>
            <a:pPr algn="just">
              <a:spcAft>
                <a:spcPts val="0"/>
              </a:spcAft>
            </a:pPr>
            <a:r>
              <a:rPr lang="en-GB" b="1" dirty="0" smtClean="0">
                <a:ea typeface="Times New Roman" panose="02020603050405020304" pitchFamily="18" charset="0"/>
              </a:rPr>
              <a:t>Elements </a:t>
            </a:r>
            <a:r>
              <a:rPr lang="en-GB" b="1" dirty="0">
                <a:ea typeface="Times New Roman" panose="02020603050405020304" pitchFamily="18" charset="0"/>
              </a:rPr>
              <a:t>of Guilt </a:t>
            </a:r>
            <a:r>
              <a:rPr lang="hr-HR" b="1" dirty="0" smtClean="0">
                <a:ea typeface="Times New Roman" panose="02020603050405020304" pitchFamily="18" charset="0"/>
              </a:rPr>
              <a:t>„</a:t>
            </a:r>
            <a:r>
              <a:rPr lang="en-GB" dirty="0" smtClean="0">
                <a:ea typeface="Times New Roman" panose="02020603050405020304" pitchFamily="18" charset="0"/>
              </a:rPr>
              <a:t>A </a:t>
            </a:r>
            <a:r>
              <a:rPr lang="en-GB" dirty="0">
                <a:ea typeface="Times New Roman" panose="02020603050405020304" pitchFamily="18" charset="0"/>
              </a:rPr>
              <a:t>perpetrator who at the time of commission of the criminal offence was </a:t>
            </a:r>
            <a:r>
              <a:rPr lang="en-GB" i="1" dirty="0">
                <a:ea typeface="Times New Roman" panose="02020603050405020304" pitchFamily="18" charset="0"/>
              </a:rPr>
              <a:t>of </a:t>
            </a:r>
            <a:r>
              <a:rPr lang="en-GB" i="1" u="sng" dirty="0">
                <a:solidFill>
                  <a:srgbClr val="FF0000"/>
                </a:solidFill>
                <a:ea typeface="Times New Roman" panose="02020603050405020304" pitchFamily="18" charset="0"/>
              </a:rPr>
              <a:t>sound mind</a:t>
            </a:r>
            <a:r>
              <a:rPr lang="en-GB" u="sng" dirty="0">
                <a:solidFill>
                  <a:srgbClr val="000000"/>
                </a:solidFill>
                <a:ea typeface="Times New Roman" panose="02020603050405020304" pitchFamily="18" charset="0"/>
              </a:rPr>
              <a:t>, </a:t>
            </a:r>
            <a:r>
              <a:rPr lang="en-GB" u="sng" dirty="0">
                <a:ea typeface="Times New Roman" panose="02020603050405020304" pitchFamily="18" charset="0"/>
              </a:rPr>
              <a:t>acted with </a:t>
            </a:r>
            <a:r>
              <a:rPr lang="en-GB" u="sng" dirty="0">
                <a:solidFill>
                  <a:srgbClr val="FF0000"/>
                </a:solidFill>
                <a:ea typeface="Times New Roman" panose="02020603050405020304" pitchFamily="18" charset="0"/>
              </a:rPr>
              <a:t>intent or by negligence</a:t>
            </a:r>
            <a:r>
              <a:rPr lang="en-GB" dirty="0">
                <a:solidFill>
                  <a:srgbClr val="000000"/>
                </a:solidFill>
                <a:ea typeface="Times New Roman" panose="02020603050405020304" pitchFamily="18" charset="0"/>
              </a:rPr>
              <a:t>, </a:t>
            </a:r>
            <a:r>
              <a:rPr lang="en-GB" dirty="0" smtClean="0">
                <a:ea typeface="Times New Roman" panose="02020603050405020304" pitchFamily="18" charset="0"/>
              </a:rPr>
              <a:t>was</a:t>
            </a:r>
            <a:r>
              <a:rPr lang="hr-HR" dirty="0" smtClean="0">
                <a:ea typeface="Times New Roman" panose="02020603050405020304" pitchFamily="18" charset="0"/>
              </a:rPr>
              <a:t> </a:t>
            </a:r>
            <a:r>
              <a:rPr lang="en-GB" i="1" u="sng" dirty="0" smtClean="0">
                <a:solidFill>
                  <a:srgbClr val="FF0000"/>
                </a:solidFill>
                <a:ea typeface="Times New Roman" panose="02020603050405020304" pitchFamily="18" charset="0"/>
              </a:rPr>
              <a:t>conscious </a:t>
            </a:r>
            <a:r>
              <a:rPr lang="en-GB" i="1" u="sng" dirty="0">
                <a:solidFill>
                  <a:srgbClr val="FF0000"/>
                </a:solidFill>
                <a:ea typeface="Times New Roman" panose="02020603050405020304" pitchFamily="18" charset="0"/>
              </a:rPr>
              <a:t>or ought to and could have been conscious of the fact that his/her act was prohibited</a:t>
            </a:r>
            <a:r>
              <a:rPr lang="en-GB" dirty="0" smtClean="0">
                <a:solidFill>
                  <a:srgbClr val="000000"/>
                </a:solidFill>
                <a:ea typeface="Times New Roman" panose="02020603050405020304" pitchFamily="18" charset="0"/>
              </a:rPr>
              <a:t>, </a:t>
            </a:r>
            <a:r>
              <a:rPr lang="en-GB" dirty="0">
                <a:ea typeface="Times New Roman" panose="02020603050405020304" pitchFamily="18" charset="0"/>
              </a:rPr>
              <a:t>provided there is </a:t>
            </a:r>
            <a:r>
              <a:rPr lang="en-GB" u="sng" dirty="0">
                <a:solidFill>
                  <a:srgbClr val="FF0000"/>
                </a:solidFill>
                <a:ea typeface="Times New Roman" panose="02020603050405020304" pitchFamily="18" charset="0"/>
              </a:rPr>
              <a:t>no excusable reason</a:t>
            </a:r>
            <a:r>
              <a:rPr lang="en-GB" dirty="0">
                <a:solidFill>
                  <a:srgbClr val="000000"/>
                </a:solidFill>
                <a:ea typeface="Times New Roman" panose="02020603050405020304" pitchFamily="18" charset="0"/>
              </a:rPr>
              <a:t>, </a:t>
            </a:r>
            <a:r>
              <a:rPr lang="en-GB" dirty="0">
                <a:ea typeface="Times New Roman" panose="02020603050405020304" pitchFamily="18" charset="0"/>
              </a:rPr>
              <a:t>shall be guilty of a criminal </a:t>
            </a:r>
            <a:r>
              <a:rPr lang="en-GB" dirty="0" smtClean="0">
                <a:ea typeface="Times New Roman" panose="02020603050405020304" pitchFamily="18" charset="0"/>
              </a:rPr>
              <a:t>offence</a:t>
            </a:r>
            <a:r>
              <a:rPr lang="hr-HR" dirty="0">
                <a:ea typeface="Times New Roman" panose="02020603050405020304" pitchFamily="18" charset="0"/>
              </a:rPr>
              <a:t> </a:t>
            </a:r>
            <a:r>
              <a:rPr lang="hr-HR" dirty="0" smtClean="0">
                <a:ea typeface="Times New Roman" panose="02020603050405020304" pitchFamily="18" charset="0"/>
              </a:rPr>
              <a:t>(Art. 23 CPC)</a:t>
            </a:r>
          </a:p>
          <a:p>
            <a:pPr algn="just">
              <a:spcAft>
                <a:spcPts val="0"/>
              </a:spcAft>
            </a:pPr>
            <a:r>
              <a:rPr lang="en-GB" b="1" dirty="0" smtClean="0">
                <a:ea typeface="Times New Roman" panose="02020603050405020304" pitchFamily="18" charset="0"/>
              </a:rPr>
              <a:t>Intent</a:t>
            </a:r>
            <a:r>
              <a:rPr lang="hr-HR" b="1" dirty="0">
                <a:ea typeface="Times New Roman" panose="02020603050405020304" pitchFamily="18" charset="0"/>
              </a:rPr>
              <a:t> </a:t>
            </a:r>
            <a:r>
              <a:rPr lang="hr-HR" sz="1900" b="1" dirty="0" smtClean="0">
                <a:ea typeface="Times New Roman" panose="02020603050405020304" pitchFamily="18" charset="0"/>
              </a:rPr>
              <a:t>(</a:t>
            </a:r>
            <a:r>
              <a:rPr lang="hr-HR" sz="1900" b="1" dirty="0">
                <a:ea typeface="Times New Roman" panose="02020603050405020304" pitchFamily="18" charset="0"/>
              </a:rPr>
              <a:t>Art. 28 </a:t>
            </a:r>
            <a:r>
              <a:rPr lang="hr-HR" sz="1900" b="1" dirty="0" smtClean="0">
                <a:ea typeface="Times New Roman" panose="02020603050405020304" pitchFamily="18" charset="0"/>
              </a:rPr>
              <a:t>CPC)</a:t>
            </a:r>
            <a:endParaRPr lang="hr-HR" b="1" dirty="0" smtClean="0">
              <a:ea typeface="Times New Roman" panose="02020603050405020304" pitchFamily="18" charset="0"/>
            </a:endParaRPr>
          </a:p>
          <a:p>
            <a:pPr lvl="1" algn="just">
              <a:spcAft>
                <a:spcPts val="0"/>
              </a:spcAft>
            </a:pPr>
            <a:r>
              <a:rPr lang="hr-HR" b="1" dirty="0" smtClean="0">
                <a:ea typeface="Times New Roman" panose="02020603050405020304" pitchFamily="18" charset="0"/>
              </a:rPr>
              <a:t>„</a:t>
            </a:r>
            <a:r>
              <a:rPr lang="en-GB" dirty="0" smtClean="0">
                <a:ea typeface="Times New Roman" panose="02020603050405020304" pitchFamily="18" charset="0"/>
              </a:rPr>
              <a:t>1) </a:t>
            </a:r>
            <a:r>
              <a:rPr lang="en-GB" dirty="0">
                <a:ea typeface="Times New Roman" panose="02020603050405020304" pitchFamily="18" charset="0"/>
              </a:rPr>
              <a:t>A criminal offence may be committed with direct (</a:t>
            </a:r>
            <a:r>
              <a:rPr lang="en-GB" i="1" dirty="0" err="1">
                <a:ea typeface="Times New Roman" panose="02020603050405020304" pitchFamily="18" charset="0"/>
              </a:rPr>
              <a:t>dolus</a:t>
            </a:r>
            <a:r>
              <a:rPr lang="en-GB" i="1" dirty="0">
                <a:ea typeface="Times New Roman" panose="02020603050405020304" pitchFamily="18" charset="0"/>
              </a:rPr>
              <a:t> </a:t>
            </a:r>
            <a:r>
              <a:rPr lang="en-GB" i="1" dirty="0" err="1">
                <a:ea typeface="Times New Roman" panose="02020603050405020304" pitchFamily="18" charset="0"/>
              </a:rPr>
              <a:t>directus</a:t>
            </a:r>
            <a:r>
              <a:rPr lang="en-GB" dirty="0">
                <a:ea typeface="Times New Roman" panose="02020603050405020304" pitchFamily="18" charset="0"/>
              </a:rPr>
              <a:t>) or indirect intent (</a:t>
            </a:r>
            <a:r>
              <a:rPr lang="en-GB" i="1" dirty="0" err="1">
                <a:ea typeface="Times New Roman" panose="02020603050405020304" pitchFamily="18" charset="0"/>
              </a:rPr>
              <a:t>dolus</a:t>
            </a:r>
            <a:r>
              <a:rPr lang="en-GB" i="1" dirty="0">
                <a:ea typeface="Times New Roman" panose="02020603050405020304" pitchFamily="18" charset="0"/>
              </a:rPr>
              <a:t> </a:t>
            </a:r>
            <a:r>
              <a:rPr lang="en-GB" i="1" dirty="0" err="1">
                <a:ea typeface="Times New Roman" panose="02020603050405020304" pitchFamily="18" charset="0"/>
              </a:rPr>
              <a:t>eventualis</a:t>
            </a:r>
            <a:r>
              <a:rPr lang="en-GB" dirty="0">
                <a:ea typeface="Times New Roman" panose="02020603050405020304" pitchFamily="18" charset="0"/>
              </a:rPr>
              <a:t>). </a:t>
            </a:r>
            <a:endParaRPr lang="hr-HR" dirty="0" smtClean="0">
              <a:ea typeface="Times New Roman" panose="02020603050405020304" pitchFamily="18" charset="0"/>
            </a:endParaRPr>
          </a:p>
          <a:p>
            <a:pPr lvl="1" algn="just">
              <a:spcAft>
                <a:spcPts val="0"/>
              </a:spcAft>
            </a:pPr>
            <a:r>
              <a:rPr lang="en-GB" dirty="0" smtClean="0">
                <a:ea typeface="Times New Roman" panose="02020603050405020304" pitchFamily="18" charset="0"/>
              </a:rPr>
              <a:t>(</a:t>
            </a:r>
            <a:r>
              <a:rPr lang="en-GB" dirty="0">
                <a:ea typeface="Times New Roman" panose="02020603050405020304" pitchFamily="18" charset="0"/>
              </a:rPr>
              <a:t>2) A perpetrator is acting with </a:t>
            </a:r>
            <a:r>
              <a:rPr lang="en-GB" b="1" dirty="0">
                <a:ea typeface="Times New Roman" panose="02020603050405020304" pitchFamily="18" charset="0"/>
              </a:rPr>
              <a:t>direct intent </a:t>
            </a:r>
            <a:r>
              <a:rPr lang="en-GB" dirty="0">
                <a:ea typeface="Times New Roman" panose="02020603050405020304" pitchFamily="18" charset="0"/>
              </a:rPr>
              <a:t>when he/she is aware of the elements of a criminal offence and wants or is certain of their </a:t>
            </a:r>
            <a:r>
              <a:rPr lang="en-GB" dirty="0" smtClean="0">
                <a:ea typeface="Times New Roman" panose="02020603050405020304" pitchFamily="18" charset="0"/>
              </a:rPr>
              <a:t>realisation</a:t>
            </a:r>
            <a:r>
              <a:rPr lang="hr-HR" dirty="0" smtClean="0">
                <a:ea typeface="Times New Roman" panose="02020603050405020304" pitchFamily="18" charset="0"/>
              </a:rPr>
              <a:t>. </a:t>
            </a:r>
            <a:r>
              <a:rPr lang="en-GB" dirty="0" smtClean="0">
                <a:ea typeface="Times New Roman" panose="02020603050405020304" pitchFamily="18" charset="0"/>
              </a:rPr>
              <a:t>3</a:t>
            </a:r>
            <a:r>
              <a:rPr lang="en-GB" dirty="0">
                <a:ea typeface="Times New Roman" panose="02020603050405020304" pitchFamily="18" charset="0"/>
              </a:rPr>
              <a:t>) A perpetrator is acting with </a:t>
            </a:r>
            <a:r>
              <a:rPr lang="en-GB" b="1" dirty="0">
                <a:ea typeface="Times New Roman" panose="02020603050405020304" pitchFamily="18" charset="0"/>
              </a:rPr>
              <a:t>indirect intent </a:t>
            </a:r>
            <a:r>
              <a:rPr lang="en-GB" dirty="0">
                <a:ea typeface="Times New Roman" panose="02020603050405020304" pitchFamily="18" charset="0"/>
              </a:rPr>
              <a:t>when he/she is aware that he/she is capable of realising the elements of a criminal offence and agrees to this</a:t>
            </a:r>
            <a:r>
              <a:rPr lang="en-GB" dirty="0" smtClean="0">
                <a:ea typeface="Times New Roman" panose="02020603050405020304" pitchFamily="18" charset="0"/>
              </a:rPr>
              <a:t>.</a:t>
            </a:r>
            <a:r>
              <a:rPr lang="hr-HR" dirty="0" smtClean="0">
                <a:ea typeface="Times New Roman" panose="02020603050405020304" pitchFamily="18" charset="0"/>
              </a:rPr>
              <a:t> </a:t>
            </a:r>
          </a:p>
          <a:p>
            <a:pPr lvl="0" algn="just">
              <a:spcAft>
                <a:spcPts val="0"/>
              </a:spcAft>
            </a:pPr>
            <a:r>
              <a:rPr lang="en-GB" b="1" dirty="0" smtClean="0">
                <a:ea typeface="Times New Roman" panose="02020603050405020304" pitchFamily="18" charset="0"/>
              </a:rPr>
              <a:t>Negligence</a:t>
            </a:r>
            <a:r>
              <a:rPr lang="hr-HR" b="1" dirty="0" smtClean="0">
                <a:ea typeface="Times New Roman" panose="02020603050405020304" pitchFamily="18" charset="0"/>
              </a:rPr>
              <a:t> (</a:t>
            </a:r>
            <a:r>
              <a:rPr lang="hr-HR" sz="2100" dirty="0"/>
              <a:t>Art. 29 </a:t>
            </a:r>
            <a:r>
              <a:rPr lang="hr-HR" sz="2100" dirty="0" smtClean="0"/>
              <a:t>CPC)</a:t>
            </a:r>
            <a:endParaRPr lang="hr-HR" sz="2100" dirty="0">
              <a:ea typeface="Times New Roman" panose="02020603050405020304" pitchFamily="18" charset="0"/>
            </a:endParaRPr>
          </a:p>
          <a:p>
            <a:pPr lvl="1" algn="just">
              <a:spcAft>
                <a:spcPts val="0"/>
              </a:spcAft>
            </a:pPr>
            <a:r>
              <a:rPr lang="hr-HR" dirty="0" smtClean="0">
                <a:ea typeface="Times New Roman" panose="02020603050405020304" pitchFamily="18" charset="0"/>
              </a:rPr>
              <a:t>„</a:t>
            </a:r>
            <a:r>
              <a:rPr lang="en-GB" dirty="0" smtClean="0">
                <a:ea typeface="Times New Roman" panose="02020603050405020304" pitchFamily="18" charset="0"/>
              </a:rPr>
              <a:t>1) </a:t>
            </a:r>
            <a:r>
              <a:rPr lang="en-GB" dirty="0">
                <a:ea typeface="Times New Roman" panose="02020603050405020304" pitchFamily="18" charset="0"/>
              </a:rPr>
              <a:t>A criminal offence may be committed by </a:t>
            </a:r>
            <a:r>
              <a:rPr lang="hr-HR" b="1" dirty="0" smtClean="0">
                <a:ea typeface="Times New Roman" panose="02020603050405020304" pitchFamily="18" charset="0"/>
              </a:rPr>
              <a:t>„</a:t>
            </a:r>
            <a:r>
              <a:rPr lang="en-GB" b="1" dirty="0" smtClean="0">
                <a:ea typeface="Times New Roman" panose="02020603050405020304" pitchFamily="18" charset="0"/>
              </a:rPr>
              <a:t>reckless</a:t>
            </a:r>
            <a:r>
              <a:rPr lang="hr-HR" b="1" dirty="0" smtClean="0">
                <a:ea typeface="Times New Roman" panose="02020603050405020304" pitchFamily="18" charset="0"/>
              </a:rPr>
              <a:t>”</a:t>
            </a:r>
            <a:r>
              <a:rPr lang="en-GB" b="1" dirty="0" smtClean="0">
                <a:ea typeface="Times New Roman" panose="02020603050405020304" pitchFamily="18" charset="0"/>
              </a:rPr>
              <a:t> </a:t>
            </a:r>
            <a:r>
              <a:rPr lang="en-US" b="1" dirty="0" smtClean="0">
                <a:ea typeface="Times New Roman" panose="02020603050405020304" pitchFamily="18" charset="0"/>
              </a:rPr>
              <a:t>(„conscious” negligence</a:t>
            </a:r>
            <a:r>
              <a:rPr lang="hr-HR" b="1" dirty="0" smtClean="0">
                <a:ea typeface="Times New Roman" panose="02020603050405020304" pitchFamily="18" charset="0"/>
              </a:rPr>
              <a:t>) </a:t>
            </a:r>
            <a:r>
              <a:rPr lang="en-GB" dirty="0" smtClean="0">
                <a:ea typeface="Times New Roman" panose="02020603050405020304" pitchFamily="18" charset="0"/>
              </a:rPr>
              <a:t>conduct </a:t>
            </a:r>
            <a:r>
              <a:rPr lang="en-GB" dirty="0">
                <a:ea typeface="Times New Roman" panose="02020603050405020304" pitchFamily="18" charset="0"/>
              </a:rPr>
              <a:t>or by </a:t>
            </a:r>
            <a:r>
              <a:rPr lang="hr-HR" dirty="0" smtClean="0">
                <a:ea typeface="Times New Roman" panose="02020603050405020304" pitchFamily="18" charset="0"/>
              </a:rPr>
              <a:t>„</a:t>
            </a:r>
            <a:r>
              <a:rPr lang="en-GB" b="1" dirty="0" smtClean="0">
                <a:ea typeface="Times New Roman" panose="02020603050405020304" pitchFamily="18" charset="0"/>
              </a:rPr>
              <a:t>unconscious</a:t>
            </a:r>
            <a:r>
              <a:rPr lang="hr-HR" b="1" dirty="0" smtClean="0">
                <a:ea typeface="Times New Roman" panose="02020603050405020304" pitchFamily="18" charset="0"/>
              </a:rPr>
              <a:t>”</a:t>
            </a:r>
            <a:r>
              <a:rPr lang="en-GB" b="1" dirty="0" smtClean="0">
                <a:ea typeface="Times New Roman" panose="02020603050405020304" pitchFamily="18" charset="0"/>
              </a:rPr>
              <a:t> </a:t>
            </a:r>
            <a:r>
              <a:rPr lang="en-GB" b="1" dirty="0">
                <a:ea typeface="Times New Roman" panose="02020603050405020304" pitchFamily="18" charset="0"/>
              </a:rPr>
              <a:t>negligence</a:t>
            </a:r>
            <a:r>
              <a:rPr lang="en-GB" dirty="0">
                <a:ea typeface="Times New Roman" panose="02020603050405020304" pitchFamily="18" charset="0"/>
              </a:rPr>
              <a:t>. </a:t>
            </a:r>
            <a:endParaRPr lang="hr-HR" dirty="0" smtClean="0">
              <a:ea typeface="Times New Roman" panose="02020603050405020304" pitchFamily="18" charset="0"/>
            </a:endParaRPr>
          </a:p>
          <a:p>
            <a:pPr lvl="1" algn="just">
              <a:spcAft>
                <a:spcPts val="0"/>
              </a:spcAft>
            </a:pPr>
            <a:r>
              <a:rPr lang="en-GB" dirty="0" smtClean="0">
                <a:ea typeface="Times New Roman" panose="02020603050405020304" pitchFamily="18" charset="0"/>
              </a:rPr>
              <a:t>2</a:t>
            </a:r>
            <a:r>
              <a:rPr lang="en-GB" dirty="0">
                <a:ea typeface="Times New Roman" panose="02020603050405020304" pitchFamily="18" charset="0"/>
              </a:rPr>
              <a:t>) A perpetrator is acting </a:t>
            </a:r>
            <a:r>
              <a:rPr lang="hr-HR" dirty="0" smtClean="0">
                <a:ea typeface="Times New Roman" panose="02020603050405020304" pitchFamily="18" charset="0"/>
              </a:rPr>
              <a:t>„</a:t>
            </a:r>
            <a:r>
              <a:rPr lang="en-GB" b="1" i="1" dirty="0" smtClean="0">
                <a:ea typeface="Times New Roman" panose="02020603050405020304" pitchFamily="18" charset="0"/>
              </a:rPr>
              <a:t>recklessly</a:t>
            </a:r>
            <a:r>
              <a:rPr lang="hr-HR" dirty="0" smtClean="0">
                <a:ea typeface="Times New Roman" panose="02020603050405020304" pitchFamily="18" charset="0"/>
              </a:rPr>
              <a:t>”</a:t>
            </a:r>
            <a:r>
              <a:rPr lang="en-GB" dirty="0" smtClean="0">
                <a:ea typeface="Times New Roman" panose="02020603050405020304" pitchFamily="18" charset="0"/>
              </a:rPr>
              <a:t> </a:t>
            </a:r>
            <a:r>
              <a:rPr lang="en-GB" dirty="0">
                <a:ea typeface="Times New Roman" panose="02020603050405020304" pitchFamily="18" charset="0"/>
              </a:rPr>
              <a:t>when he/she is aware that he/she can realise the elements of a criminal offence but foolishly believes that this will not occur or that he/she will be able to prevent this from occurring</a:t>
            </a:r>
            <a:r>
              <a:rPr lang="en-GB" dirty="0" smtClean="0">
                <a:ea typeface="Times New Roman" panose="02020603050405020304" pitchFamily="18" charset="0"/>
              </a:rPr>
              <a:t>.</a:t>
            </a:r>
            <a:r>
              <a:rPr lang="hr-HR" dirty="0" smtClean="0">
                <a:ea typeface="Times New Roman" panose="02020603050405020304" pitchFamily="18" charset="0"/>
              </a:rPr>
              <a:t>” –</a:t>
            </a:r>
            <a:r>
              <a:rPr lang="en-GB" dirty="0" smtClean="0">
                <a:ea typeface="Times New Roman" panose="02020603050405020304" pitchFamily="18" charset="0"/>
              </a:rPr>
              <a:t> </a:t>
            </a:r>
            <a:r>
              <a:rPr lang="hr-HR" dirty="0" smtClean="0">
                <a:ea typeface="Times New Roman" panose="02020603050405020304" pitchFamily="18" charset="0"/>
              </a:rPr>
              <a:t>(</a:t>
            </a:r>
            <a:r>
              <a:rPr lang="en-US" sz="2100" dirty="0" smtClean="0"/>
              <a:t>thoughtlessness</a:t>
            </a:r>
            <a:r>
              <a:rPr lang="hr-HR" sz="2100" dirty="0" smtClean="0"/>
              <a:t>)</a:t>
            </a:r>
            <a:r>
              <a:rPr lang="en-GB" dirty="0" smtClean="0">
                <a:ea typeface="Times New Roman" panose="02020603050405020304" pitchFamily="18" charset="0"/>
              </a:rPr>
              <a:t> </a:t>
            </a:r>
            <a:endParaRPr lang="hr-HR" dirty="0" smtClean="0">
              <a:ea typeface="Times New Roman" panose="02020603050405020304" pitchFamily="18" charset="0"/>
            </a:endParaRPr>
          </a:p>
          <a:p>
            <a:pPr lvl="1" algn="just">
              <a:spcAft>
                <a:spcPts val="0"/>
              </a:spcAft>
            </a:pPr>
            <a:r>
              <a:rPr lang="hr-HR" dirty="0" smtClean="0">
                <a:ea typeface="Times New Roman" panose="02020603050405020304" pitchFamily="18" charset="0"/>
              </a:rPr>
              <a:t>„</a:t>
            </a:r>
            <a:r>
              <a:rPr lang="en-GB" dirty="0" smtClean="0">
                <a:ea typeface="Times New Roman" panose="02020603050405020304" pitchFamily="18" charset="0"/>
              </a:rPr>
              <a:t>3</a:t>
            </a:r>
            <a:r>
              <a:rPr lang="en-GB" dirty="0">
                <a:ea typeface="Times New Roman" panose="02020603050405020304" pitchFamily="18" charset="0"/>
              </a:rPr>
              <a:t>) A perpetrator is acting with </a:t>
            </a:r>
            <a:r>
              <a:rPr lang="en-GB" b="1" dirty="0">
                <a:ea typeface="Times New Roman" panose="02020603050405020304" pitchFamily="18" charset="0"/>
              </a:rPr>
              <a:t>unconscious negligence </a:t>
            </a:r>
            <a:r>
              <a:rPr lang="en-GB" dirty="0">
                <a:ea typeface="Times New Roman" panose="02020603050405020304" pitchFamily="18" charset="0"/>
              </a:rPr>
              <a:t>when he/she is not aware that he/she can realise the elements of a criminal offence, although under the circumstances he/she ought to and, by reason of his/her personal characteristics, could have been aware of this </a:t>
            </a:r>
            <a:r>
              <a:rPr lang="en-GB" dirty="0" smtClean="0">
                <a:ea typeface="Times New Roman" panose="02020603050405020304" pitchFamily="18" charset="0"/>
              </a:rPr>
              <a:t>possibility.</a:t>
            </a:r>
            <a:r>
              <a:rPr lang="hr-HR" dirty="0" smtClean="0">
                <a:ea typeface="Times New Roman" panose="02020603050405020304" pitchFamily="18" charset="0"/>
              </a:rPr>
              <a:t>” -</a:t>
            </a:r>
            <a:r>
              <a:rPr lang="en-GB" dirty="0" smtClean="0">
                <a:ea typeface="Times New Roman" panose="02020603050405020304" pitchFamily="18" charset="0"/>
              </a:rPr>
              <a:t> </a:t>
            </a:r>
            <a:r>
              <a:rPr lang="hr-HR" sz="2100" dirty="0" smtClean="0">
                <a:ea typeface="Times New Roman" panose="02020603050405020304" pitchFamily="18" charset="0"/>
              </a:rPr>
              <a:t>(</a:t>
            </a:r>
            <a:r>
              <a:rPr lang="en-US" sz="2100" dirty="0" smtClean="0"/>
              <a:t>carelessness</a:t>
            </a:r>
            <a:r>
              <a:rPr lang="hr-HR" sz="2100" dirty="0" smtClean="0"/>
              <a:t>)</a:t>
            </a:r>
            <a:endParaRPr lang="hr-HR" dirty="0">
              <a:ea typeface="Times New Roman" panose="02020603050405020304" pitchFamily="18" charset="0"/>
            </a:endParaRPr>
          </a:p>
          <a:p>
            <a:endParaRPr lang="en-US" dirty="0"/>
          </a:p>
        </p:txBody>
      </p:sp>
    </p:spTree>
    <p:extLst>
      <p:ext uri="{BB962C8B-B14F-4D97-AF65-F5344CB8AC3E}">
        <p14:creationId xmlns:p14="http://schemas.microsoft.com/office/powerpoint/2010/main" val="2350729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84811"/>
          </a:xfrm>
        </p:spPr>
        <p:txBody>
          <a:bodyPr>
            <a:normAutofit/>
          </a:bodyPr>
          <a:lstStyle/>
          <a:p>
            <a:r>
              <a:rPr lang="hr-HR" sz="3600" b="1" dirty="0" smtClean="0">
                <a:ea typeface="+mn-ea"/>
                <a:cs typeface="+mn-cs"/>
              </a:rPr>
              <a:t>2.</a:t>
            </a:r>
            <a:r>
              <a:rPr lang="en-US" sz="3600" b="1" dirty="0" smtClean="0">
                <a:ea typeface="+mn-ea"/>
                <a:cs typeface="+mn-cs"/>
              </a:rPr>
              <a:t>4. Liability for criminal negligence</a:t>
            </a:r>
            <a:endParaRPr lang="en-US" sz="3600" b="1" dirty="0"/>
          </a:p>
        </p:txBody>
      </p:sp>
      <p:sp>
        <p:nvSpPr>
          <p:cNvPr id="3" name="Content Placeholder 2"/>
          <p:cNvSpPr>
            <a:spLocks noGrp="1"/>
          </p:cNvSpPr>
          <p:nvPr>
            <p:ph idx="1"/>
          </p:nvPr>
        </p:nvSpPr>
        <p:spPr>
          <a:xfrm>
            <a:off x="1371600" y="2285999"/>
            <a:ext cx="10374284" cy="4006735"/>
          </a:xfrm>
        </p:spPr>
        <p:txBody>
          <a:bodyPr/>
          <a:lstStyle/>
          <a:p>
            <a:r>
              <a:rPr lang="hr-HR" sz="2600" dirty="0" smtClean="0"/>
              <a:t>„</a:t>
            </a:r>
            <a:r>
              <a:rPr lang="en-US" sz="2600" dirty="0" smtClean="0"/>
              <a:t>Justification” for liability for negligence</a:t>
            </a:r>
          </a:p>
          <a:p>
            <a:r>
              <a:rPr lang="en-US" dirty="0" smtClean="0"/>
              <a:t> </a:t>
            </a:r>
            <a:r>
              <a:rPr lang="en-US" sz="2600" b="1" dirty="0" smtClean="0"/>
              <a:t>Four prerequisites </a:t>
            </a:r>
            <a:r>
              <a:rPr lang="en-US" dirty="0" smtClean="0"/>
              <a:t>for liability for criminal negligence (p. 263. Kelvin..)</a:t>
            </a:r>
          </a:p>
          <a:p>
            <a:pPr marL="987552" lvl="1" indent="-457200">
              <a:buFont typeface="+mj-lt"/>
              <a:buAutoNum type="alphaLcParenR"/>
            </a:pPr>
            <a:r>
              <a:rPr lang="en-US" sz="2300" dirty="0" smtClean="0"/>
              <a:t>The actor can foresee the risk</a:t>
            </a:r>
          </a:p>
          <a:p>
            <a:pPr marL="987552" lvl="1" indent="-457200">
              <a:buFont typeface="+mj-lt"/>
              <a:buAutoNum type="alphaLcParenR"/>
            </a:pPr>
            <a:r>
              <a:rPr lang="en-US" sz="2300" dirty="0" smtClean="0"/>
              <a:t>The actor violates aa duty of care with respect to the protected interest</a:t>
            </a:r>
          </a:p>
          <a:p>
            <a:pPr marL="987552" lvl="1" indent="-457200">
              <a:buFont typeface="+mj-lt"/>
              <a:buAutoNum type="alphaLcParenR"/>
            </a:pPr>
            <a:r>
              <a:rPr lang="en-US" sz="2300" dirty="0" smtClean="0"/>
              <a:t>Harm, a</a:t>
            </a:r>
            <a:r>
              <a:rPr lang="hr-HR" sz="2300" dirty="0" smtClean="0"/>
              <a:t>s</a:t>
            </a:r>
            <a:r>
              <a:rPr lang="en-US" sz="2300" dirty="0" smtClean="0"/>
              <a:t> defined by the statute occurs</a:t>
            </a:r>
          </a:p>
          <a:p>
            <a:pPr marL="987552" lvl="1" indent="-457200">
              <a:buFont typeface="+mj-lt"/>
              <a:buAutoNum type="alphaLcParenR"/>
            </a:pPr>
            <a:r>
              <a:rPr lang="en-US" sz="2300" dirty="0" smtClean="0"/>
              <a:t>The offender could have avoided the harm by careful conduct </a:t>
            </a:r>
            <a:endParaRPr lang="en-US" sz="2300" dirty="0"/>
          </a:p>
        </p:txBody>
      </p:sp>
    </p:spTree>
    <p:extLst>
      <p:ext uri="{BB962C8B-B14F-4D97-AF65-F5344CB8AC3E}">
        <p14:creationId xmlns:p14="http://schemas.microsoft.com/office/powerpoint/2010/main" val="409943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2016"/>
            <a:ext cx="9601200" cy="1188720"/>
          </a:xfrm>
        </p:spPr>
        <p:txBody>
          <a:bodyPr>
            <a:normAutofit fontScale="90000"/>
          </a:bodyPr>
          <a:lstStyle/>
          <a:p>
            <a:pPr algn="ctr"/>
            <a:r>
              <a:rPr lang="hr-HR" dirty="0" smtClean="0">
                <a:latin typeface="+mn-lt"/>
                <a:cs typeface="Times New Roman" panose="02020603050405020304" pitchFamily="18" charset="0"/>
              </a:rPr>
              <a:t>1. </a:t>
            </a:r>
            <a:r>
              <a:rPr lang="en-US" dirty="0" smtClean="0">
                <a:latin typeface="+mn-lt"/>
                <a:cs typeface="Times New Roman" panose="02020603050405020304" pitchFamily="18" charset="0"/>
              </a:rPr>
              <a:t>Common Law System versus Continental Civil Law System</a:t>
            </a:r>
            <a:endParaRPr lang="en-US" dirty="0">
              <a:latin typeface="+mn-lt"/>
              <a:cs typeface="Times New Roman" panose="02020603050405020304" pitchFamily="18" charset="0"/>
            </a:endParaRPr>
          </a:p>
        </p:txBody>
      </p:sp>
      <p:sp>
        <p:nvSpPr>
          <p:cNvPr id="3" name="Content Placeholder 2"/>
          <p:cNvSpPr>
            <a:spLocks noGrp="1"/>
          </p:cNvSpPr>
          <p:nvPr>
            <p:ph idx="1"/>
          </p:nvPr>
        </p:nvSpPr>
        <p:spPr>
          <a:xfrm>
            <a:off x="843565" y="2144332"/>
            <a:ext cx="11030755" cy="4565561"/>
          </a:xfrm>
        </p:spPr>
        <p:txBody>
          <a:bodyPr>
            <a:normAutofit lnSpcReduction="10000"/>
          </a:bodyPr>
          <a:lstStyle/>
          <a:p>
            <a:pPr>
              <a:lnSpc>
                <a:spcPct val="107000"/>
              </a:lnSpc>
              <a:spcAft>
                <a:spcPts val="800"/>
              </a:spcAft>
            </a:pPr>
            <a:r>
              <a:rPr lang="en-US" dirty="0" smtClean="0">
                <a:ea typeface="Calibri" panose="020F0502020204030204" pitchFamily="34" charset="0"/>
                <a:cs typeface="Times New Roman" panose="02020603050405020304" pitchFamily="18" charset="0"/>
              </a:rPr>
              <a:t>Common Law System (hereinafter: CLS)</a:t>
            </a:r>
            <a:r>
              <a:rPr lang="hr-HR" dirty="0" smtClean="0">
                <a:ea typeface="Calibri" panose="020F0502020204030204" pitchFamily="34" charset="0"/>
                <a:cs typeface="Times New Roman" panose="02020603050405020304" pitchFamily="18" charset="0"/>
              </a:rPr>
              <a:t> -</a:t>
            </a:r>
            <a:r>
              <a:rPr lang="en-US" dirty="0" smtClean="0">
                <a:ea typeface="Calibri" panose="020F0502020204030204" pitchFamily="34" charset="0"/>
                <a:cs typeface="Times New Roman" panose="02020603050405020304" pitchFamily="18" charset="0"/>
              </a:rPr>
              <a:t>system of precedents</a:t>
            </a:r>
            <a:r>
              <a:rPr lang="hr-HR" dirty="0" smtClean="0">
                <a:ea typeface="Calibri" panose="020F0502020204030204" pitchFamily="34" charset="0"/>
                <a:cs typeface="Times New Roman" panose="02020603050405020304" pitchFamily="18" charset="0"/>
              </a:rPr>
              <a:t>//  </a:t>
            </a:r>
            <a:r>
              <a:rPr lang="en-US" dirty="0" smtClean="0">
                <a:ea typeface="Calibri" panose="020F0502020204030204" pitchFamily="34" charset="0"/>
                <a:cs typeface="Times New Roman" panose="02020603050405020304" pitchFamily="18" charset="0"/>
              </a:rPr>
              <a:t>Model Penal Code 1962; Statutory Law (</a:t>
            </a:r>
            <a:r>
              <a:rPr lang="en-US" dirty="0" smtClean="0"/>
              <a:t>US Code: Title 18</a:t>
            </a:r>
            <a:r>
              <a:rPr lang="en-US" dirty="0" smtClean="0">
                <a:ea typeface="Calibri" panose="020F0502020204030204" pitchFamily="34" charset="0"/>
                <a:cs typeface="Times New Roman" panose="02020603050405020304" pitchFamily="18" charset="0"/>
              </a:rPr>
              <a:t>)</a:t>
            </a:r>
            <a:r>
              <a:rPr lang="en-US" dirty="0" smtClean="0"/>
              <a:t>; Case Law; Sentencing Guidelines</a:t>
            </a:r>
          </a:p>
          <a:p>
            <a:pPr>
              <a:lnSpc>
                <a:spcPct val="107000"/>
              </a:lnSpc>
              <a:spcAft>
                <a:spcPts val="800"/>
              </a:spcAft>
            </a:pPr>
            <a:r>
              <a:rPr lang="en-US" dirty="0" smtClean="0">
                <a:ea typeface="Calibri" panose="020F0502020204030204" pitchFamily="34" charset="0"/>
                <a:cs typeface="Times New Roman" panose="02020603050405020304" pitchFamily="18" charset="0"/>
              </a:rPr>
              <a:t>Continental Civil Law System (hereinafter: CCLS)- criminal codes (general and special part)</a:t>
            </a:r>
          </a:p>
          <a:p>
            <a:pPr>
              <a:lnSpc>
                <a:spcPct val="107000"/>
              </a:lnSpc>
              <a:spcAft>
                <a:spcPts val="800"/>
              </a:spcAft>
            </a:pPr>
            <a:r>
              <a:rPr lang="hr-HR" dirty="0" smtClean="0">
                <a:ea typeface="Calibri" panose="020F0502020204030204" pitchFamily="34" charset="0"/>
                <a:cs typeface="Times New Roman" panose="02020603050405020304" pitchFamily="18" charset="0"/>
              </a:rPr>
              <a:t>t</a:t>
            </a:r>
            <a:r>
              <a:rPr lang="en-US" dirty="0" smtClean="0">
                <a:ea typeface="Calibri" panose="020F0502020204030204" pitchFamily="34" charset="0"/>
                <a:cs typeface="Times New Roman" panose="02020603050405020304" pitchFamily="18" charset="0"/>
              </a:rPr>
              <a:t>here is no legal definition of the elements of the crime/ offence in German Criminal Code (hereinafter: </a:t>
            </a:r>
            <a:r>
              <a:rPr lang="en-US" dirty="0" err="1" smtClean="0">
                <a:ea typeface="Calibri" panose="020F0502020204030204" pitchFamily="34" charset="0"/>
                <a:cs typeface="Times New Roman" panose="02020603050405020304" pitchFamily="18" charset="0"/>
              </a:rPr>
              <a:t>StGB</a:t>
            </a:r>
            <a:r>
              <a:rPr lang="en-US" dirty="0" smtClean="0">
                <a:ea typeface="Calibri" panose="020F0502020204030204" pitchFamily="34" charset="0"/>
                <a:cs typeface="Times New Roman" panose="02020603050405020304" pitchFamily="18" charset="0"/>
              </a:rPr>
              <a:t>) nor in Croatian </a:t>
            </a:r>
            <a:r>
              <a:rPr lang="hr-HR" dirty="0" smtClean="0">
                <a:ea typeface="Calibri" panose="020F0502020204030204" pitchFamily="34" charset="0"/>
                <a:cs typeface="Times New Roman" panose="02020603050405020304" pitchFamily="18" charset="0"/>
              </a:rPr>
              <a:t>Penal </a:t>
            </a:r>
            <a:r>
              <a:rPr lang="en-US" dirty="0" smtClean="0">
                <a:ea typeface="Calibri" panose="020F0502020204030204" pitchFamily="34" charset="0"/>
                <a:cs typeface="Times New Roman" panose="02020603050405020304" pitchFamily="18" charset="0"/>
              </a:rPr>
              <a:t>Code (hereinafter: CPC).</a:t>
            </a:r>
          </a:p>
          <a:p>
            <a:endParaRPr lang="hr-HR" dirty="0"/>
          </a:p>
        </p:txBody>
      </p:sp>
    </p:spTree>
    <p:extLst>
      <p:ext uri="{BB962C8B-B14F-4D97-AF65-F5344CB8AC3E}">
        <p14:creationId xmlns:p14="http://schemas.microsoft.com/office/powerpoint/2010/main" val="2924699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9753"/>
            <a:ext cx="9601200" cy="972589"/>
          </a:xfrm>
        </p:spPr>
        <p:txBody>
          <a:bodyPr/>
          <a:lstStyle/>
          <a:p>
            <a:r>
              <a:rPr lang="hr-HR" dirty="0" smtClean="0"/>
              <a:t>2.4.1.</a:t>
            </a:r>
            <a:r>
              <a:rPr lang="en-US" dirty="0" smtClean="0"/>
              <a:t>Excuses –Common Law-US</a:t>
            </a:r>
            <a:endParaRPr lang="en-US" dirty="0"/>
          </a:p>
        </p:txBody>
      </p:sp>
      <p:sp>
        <p:nvSpPr>
          <p:cNvPr id="3" name="Content Placeholder 2"/>
          <p:cNvSpPr>
            <a:spLocks noGrp="1"/>
          </p:cNvSpPr>
          <p:nvPr>
            <p:ph idx="1"/>
          </p:nvPr>
        </p:nvSpPr>
        <p:spPr>
          <a:xfrm>
            <a:off x="1371599" y="1180407"/>
            <a:ext cx="10432473" cy="5428211"/>
          </a:xfrm>
        </p:spPr>
        <p:txBody>
          <a:bodyPr>
            <a:normAutofit/>
          </a:bodyPr>
          <a:lstStyle/>
          <a:p>
            <a:r>
              <a:rPr lang="en-US" sz="2600" b="1" dirty="0" smtClean="0"/>
              <a:t>Excuses</a:t>
            </a:r>
            <a:r>
              <a:rPr lang="hr-HR" sz="2600" b="1" dirty="0" smtClean="0"/>
              <a:t>-</a:t>
            </a:r>
            <a:r>
              <a:rPr lang="en-US" sz="2600" b="1" dirty="0" smtClean="0"/>
              <a:t>exclude </a:t>
            </a:r>
            <a:r>
              <a:rPr lang="en-US" sz="2600" b="1" dirty="0"/>
              <a:t>or affect (diminish) </a:t>
            </a:r>
            <a:r>
              <a:rPr lang="en-US" sz="2600" b="1" dirty="0" smtClean="0"/>
              <a:t>guilt</a:t>
            </a:r>
            <a:endParaRPr lang="hr-HR" sz="2600" b="1" dirty="0" smtClean="0"/>
          </a:p>
          <a:p>
            <a:pPr marL="514350" indent="-514350">
              <a:buFont typeface="+mj-lt"/>
              <a:buAutoNum type="alphaLcParenR"/>
            </a:pPr>
            <a:r>
              <a:rPr lang="en-US" sz="2600" b="1" dirty="0" smtClean="0"/>
              <a:t>Duress </a:t>
            </a:r>
            <a:r>
              <a:rPr lang="en-US" sz="2600" b="1" dirty="0"/>
              <a:t>(excuse) </a:t>
            </a:r>
            <a:endParaRPr lang="hr-HR" sz="2600" b="1" dirty="0" smtClean="0"/>
          </a:p>
          <a:p>
            <a:r>
              <a:rPr lang="en-US" dirty="0" smtClean="0"/>
              <a:t>Common </a:t>
            </a:r>
            <a:r>
              <a:rPr lang="en-US" dirty="0"/>
              <a:t>law elements: </a:t>
            </a:r>
            <a:endParaRPr lang="hr-HR" dirty="0"/>
          </a:p>
          <a:p>
            <a:pPr lvl="1"/>
            <a:r>
              <a:rPr lang="en-US" dirty="0" smtClean="0"/>
              <a:t>(</a:t>
            </a:r>
            <a:r>
              <a:rPr lang="en-US" dirty="0"/>
              <a:t>1) a “threat of imminent death or serious bodily injury” led the defendant to commit the crime, </a:t>
            </a:r>
            <a:endParaRPr lang="hr-HR" dirty="0" smtClean="0"/>
          </a:p>
          <a:p>
            <a:pPr lvl="1"/>
            <a:r>
              <a:rPr lang="en-US" dirty="0" smtClean="0"/>
              <a:t>(</a:t>
            </a:r>
            <a:r>
              <a:rPr lang="en-US" dirty="0"/>
              <a:t>2) the defendant had no reasonable, legal alternative to breaking the law, and </a:t>
            </a:r>
            <a:endParaRPr lang="hr-HR" dirty="0" smtClean="0"/>
          </a:p>
          <a:p>
            <a:pPr lvl="1"/>
            <a:r>
              <a:rPr lang="en-US" dirty="0" smtClean="0"/>
              <a:t>(</a:t>
            </a:r>
            <a:r>
              <a:rPr lang="en-US" dirty="0"/>
              <a:t>3) the defendant was not responsible for creating the threat. </a:t>
            </a:r>
            <a:endParaRPr lang="hr-HR" dirty="0" smtClean="0"/>
          </a:p>
          <a:p>
            <a:r>
              <a:rPr lang="en-US" dirty="0" smtClean="0"/>
              <a:t>duress </a:t>
            </a:r>
            <a:r>
              <a:rPr lang="en-US" dirty="0"/>
              <a:t>applies to crimes other than murder </a:t>
            </a:r>
            <a:endParaRPr lang="hr-HR" dirty="0" smtClean="0"/>
          </a:p>
        </p:txBody>
      </p:sp>
    </p:spTree>
    <p:extLst>
      <p:ext uri="{BB962C8B-B14F-4D97-AF65-F5344CB8AC3E}">
        <p14:creationId xmlns:p14="http://schemas.microsoft.com/office/powerpoint/2010/main" val="27618180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9753"/>
            <a:ext cx="9601200" cy="972589"/>
          </a:xfrm>
        </p:spPr>
        <p:txBody>
          <a:bodyPr/>
          <a:lstStyle/>
          <a:p>
            <a:r>
              <a:rPr lang="hr-HR" dirty="0" smtClean="0"/>
              <a:t>2.4.1.</a:t>
            </a:r>
            <a:r>
              <a:rPr lang="en-US" dirty="0" smtClean="0"/>
              <a:t>Excuses –Common Law-US</a:t>
            </a:r>
            <a:endParaRPr lang="en-US" dirty="0"/>
          </a:p>
        </p:txBody>
      </p:sp>
      <p:sp>
        <p:nvSpPr>
          <p:cNvPr id="3" name="Content Placeholder 2"/>
          <p:cNvSpPr>
            <a:spLocks noGrp="1"/>
          </p:cNvSpPr>
          <p:nvPr>
            <p:ph idx="1"/>
          </p:nvPr>
        </p:nvSpPr>
        <p:spPr>
          <a:xfrm>
            <a:off x="412124" y="1072343"/>
            <a:ext cx="11578107" cy="5785658"/>
          </a:xfrm>
        </p:spPr>
        <p:txBody>
          <a:bodyPr>
            <a:noAutofit/>
          </a:bodyPr>
          <a:lstStyle/>
          <a:p>
            <a:r>
              <a:rPr lang="en-US" sz="2200" dirty="0" smtClean="0"/>
              <a:t>Model </a:t>
            </a:r>
            <a:r>
              <a:rPr lang="en-US" sz="2200" dirty="0"/>
              <a:t>Penal Code: </a:t>
            </a:r>
            <a:endParaRPr lang="hr-HR" sz="2200" dirty="0" smtClean="0"/>
          </a:p>
          <a:p>
            <a:pPr lvl="1"/>
            <a:r>
              <a:rPr lang="en-US" sz="2200" dirty="0" smtClean="0"/>
              <a:t> </a:t>
            </a:r>
            <a:r>
              <a:rPr lang="en-US" sz="2200" dirty="0"/>
              <a:t>actor was coerced to do so by the use of, or a threat to use, unlawful force against his person or the person of another, </a:t>
            </a:r>
            <a:endParaRPr lang="hr-HR" sz="2200" dirty="0" smtClean="0"/>
          </a:p>
          <a:p>
            <a:pPr lvl="1"/>
            <a:r>
              <a:rPr lang="en-US" sz="2200" dirty="0" smtClean="0"/>
              <a:t> </a:t>
            </a:r>
            <a:r>
              <a:rPr lang="en-US" sz="2200" dirty="0"/>
              <a:t>if a person </a:t>
            </a:r>
            <a:r>
              <a:rPr lang="en-US" sz="2200" dirty="0" smtClean="0"/>
              <a:t>of </a:t>
            </a:r>
            <a:r>
              <a:rPr lang="en-US" sz="2200" dirty="0"/>
              <a:t>reasonable firmness in actor’s situation would have not been able to resist</a:t>
            </a:r>
            <a:r>
              <a:rPr lang="en-US" sz="2200" dirty="0" smtClean="0"/>
              <a:t>.</a:t>
            </a:r>
            <a:endParaRPr lang="hr-HR" sz="2200" dirty="0" smtClean="0"/>
          </a:p>
          <a:p>
            <a:pPr marL="514350" indent="-514350">
              <a:buFont typeface="+mj-lt"/>
              <a:buAutoNum type="alphaLcParenR"/>
            </a:pPr>
            <a:r>
              <a:rPr lang="en-US" sz="2200" b="1" dirty="0" smtClean="0"/>
              <a:t>Insanity (excuse) – </a:t>
            </a:r>
            <a:r>
              <a:rPr lang="en-US" sz="2200" dirty="0" smtClean="0"/>
              <a:t>4</a:t>
            </a:r>
            <a:r>
              <a:rPr lang="en-US" sz="2200" b="1" dirty="0" smtClean="0"/>
              <a:t> </a:t>
            </a:r>
            <a:r>
              <a:rPr lang="en-US" sz="2200" dirty="0" smtClean="0"/>
              <a:t>tests</a:t>
            </a:r>
            <a:r>
              <a:rPr lang="en-US" sz="2200" dirty="0"/>
              <a:t>: </a:t>
            </a:r>
            <a:endParaRPr lang="hr-HR" sz="2200" dirty="0" smtClean="0"/>
          </a:p>
          <a:p>
            <a:pPr lvl="1"/>
            <a:r>
              <a:rPr lang="en-US" sz="2000" dirty="0" smtClean="0"/>
              <a:t>1</a:t>
            </a:r>
            <a:r>
              <a:rPr lang="en-US" sz="2000" dirty="0"/>
              <a:t>. Durham (product) test - he is not responsible if his act is the product of mental </a:t>
            </a:r>
            <a:r>
              <a:rPr lang="en-US" sz="2000" dirty="0" err="1"/>
              <a:t>desease</a:t>
            </a:r>
            <a:r>
              <a:rPr lang="en-US" sz="2000" dirty="0"/>
              <a:t> or a mental defect </a:t>
            </a:r>
            <a:endParaRPr lang="hr-HR" sz="2000" dirty="0" smtClean="0"/>
          </a:p>
          <a:p>
            <a:pPr lvl="1"/>
            <a:r>
              <a:rPr lang="en-US" sz="2000" dirty="0" smtClean="0"/>
              <a:t>2</a:t>
            </a:r>
            <a:r>
              <a:rPr lang="en-US" sz="2000" dirty="0"/>
              <a:t>. </a:t>
            </a:r>
            <a:r>
              <a:rPr lang="en-US" sz="2000" dirty="0" err="1"/>
              <a:t>M’Naghten</a:t>
            </a:r>
            <a:r>
              <a:rPr lang="en-US" sz="2000" dirty="0"/>
              <a:t> (cognitive) test – requires such a defect of reason from disease of the mind that he did not know: a) </a:t>
            </a:r>
            <a:r>
              <a:rPr lang="en-US" sz="2000" u="sng" dirty="0"/>
              <a:t>the nature and quality of the act he was committing</a:t>
            </a:r>
            <a:r>
              <a:rPr lang="en-US" sz="2000" dirty="0"/>
              <a:t>; or b</a:t>
            </a:r>
            <a:r>
              <a:rPr lang="en-US" sz="2000" u="sng" dirty="0"/>
              <a:t>) what he was doing was wrong. </a:t>
            </a:r>
            <a:endParaRPr lang="hr-HR" sz="2000" u="sng" dirty="0" smtClean="0"/>
          </a:p>
          <a:p>
            <a:pPr lvl="1"/>
            <a:r>
              <a:rPr lang="en-US" sz="2000" dirty="0" smtClean="0"/>
              <a:t>3</a:t>
            </a:r>
            <a:r>
              <a:rPr lang="en-US" sz="2000" dirty="0"/>
              <a:t>. irresistible impulse test – the defendant could not control his act </a:t>
            </a:r>
            <a:endParaRPr lang="hr-HR" sz="2000" dirty="0" smtClean="0"/>
          </a:p>
          <a:p>
            <a:pPr lvl="1"/>
            <a:r>
              <a:rPr lang="en-US" sz="2000" dirty="0" smtClean="0"/>
              <a:t>4</a:t>
            </a:r>
            <a:r>
              <a:rPr lang="en-US" sz="2000" dirty="0"/>
              <a:t>. MPC (cognitive-</a:t>
            </a:r>
            <a:r>
              <a:rPr lang="en-US" sz="2000" dirty="0" err="1"/>
              <a:t>voluntaristic</a:t>
            </a:r>
            <a:r>
              <a:rPr lang="en-US" sz="2000" dirty="0"/>
              <a:t> concept): no responsibility if, as a result of mental disease or defect, he lacks substantial capacity to: a</a:t>
            </a:r>
            <a:r>
              <a:rPr lang="en-US" sz="2000" i="1" dirty="0"/>
              <a:t>) </a:t>
            </a:r>
            <a:r>
              <a:rPr lang="en-US" sz="2000" i="1" u="sng" dirty="0"/>
              <a:t>appreciate the criminality [wrongfulness] of his conduct</a:t>
            </a:r>
            <a:r>
              <a:rPr lang="en-US" sz="2000" dirty="0"/>
              <a:t>, or b</a:t>
            </a:r>
            <a:r>
              <a:rPr lang="en-US" sz="2000" i="1" dirty="0"/>
              <a:t>) conform his conduct to the requirements of </a:t>
            </a:r>
            <a:r>
              <a:rPr lang="en-US" sz="2000" i="1" dirty="0" smtClean="0"/>
              <a:t>law</a:t>
            </a:r>
            <a:endParaRPr lang="hr-HR" sz="2000" i="1" dirty="0" smtClean="0"/>
          </a:p>
          <a:p>
            <a:r>
              <a:rPr lang="hr-HR" sz="2000" dirty="0" err="1"/>
              <a:t>Battered</a:t>
            </a:r>
            <a:r>
              <a:rPr lang="hr-HR" sz="2000" dirty="0"/>
              <a:t> </a:t>
            </a:r>
            <a:r>
              <a:rPr lang="hr-HR" sz="2000" dirty="0" err="1"/>
              <a:t>woman</a:t>
            </a:r>
            <a:r>
              <a:rPr lang="hr-HR" sz="2000" dirty="0"/>
              <a:t> </a:t>
            </a:r>
            <a:r>
              <a:rPr lang="hr-HR" sz="2000" dirty="0" err="1" smtClean="0"/>
              <a:t>syndrome</a:t>
            </a:r>
            <a:r>
              <a:rPr lang="hr-HR" sz="2000" dirty="0" smtClean="0"/>
              <a:t>/ </a:t>
            </a:r>
            <a:r>
              <a:rPr lang="hr-HR" sz="2000" dirty="0" err="1" smtClean="0"/>
              <a:t>Cultural</a:t>
            </a:r>
            <a:r>
              <a:rPr lang="hr-HR" sz="2000" dirty="0" smtClean="0"/>
              <a:t> </a:t>
            </a:r>
            <a:r>
              <a:rPr lang="hr-HR" sz="2000" dirty="0" err="1"/>
              <a:t>defense</a:t>
            </a:r>
            <a:r>
              <a:rPr lang="hr-HR" sz="2000" dirty="0"/>
              <a:t> /</a:t>
            </a:r>
            <a:r>
              <a:rPr lang="hr-HR" sz="2000" dirty="0" err="1" smtClean="0"/>
              <a:t>Rotten</a:t>
            </a:r>
            <a:r>
              <a:rPr lang="hr-HR" sz="2000" dirty="0" smtClean="0"/>
              <a:t> </a:t>
            </a:r>
            <a:r>
              <a:rPr lang="hr-HR" sz="2000" dirty="0" err="1"/>
              <a:t>social</a:t>
            </a:r>
            <a:r>
              <a:rPr lang="hr-HR" sz="2000" dirty="0"/>
              <a:t> </a:t>
            </a:r>
            <a:r>
              <a:rPr lang="hr-HR" sz="2000" dirty="0" err="1" smtClean="0"/>
              <a:t>background</a:t>
            </a:r>
            <a:r>
              <a:rPr lang="hr-HR" sz="2000" dirty="0" smtClean="0"/>
              <a:t> (New </a:t>
            </a:r>
            <a:r>
              <a:rPr lang="hr-HR" sz="2000" dirty="0" err="1" smtClean="0"/>
              <a:t>defenses</a:t>
            </a:r>
            <a:r>
              <a:rPr lang="hr-HR" sz="2000" dirty="0" smtClean="0"/>
              <a:t>)</a:t>
            </a:r>
            <a:endParaRPr lang="hr-HR" sz="2000" dirty="0"/>
          </a:p>
        </p:txBody>
      </p:sp>
    </p:spTree>
    <p:extLst>
      <p:ext uri="{BB962C8B-B14F-4D97-AF65-F5344CB8AC3E}">
        <p14:creationId xmlns:p14="http://schemas.microsoft.com/office/powerpoint/2010/main" val="523454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2.4.1.</a:t>
            </a:r>
            <a:r>
              <a:rPr lang="en-US" dirty="0" smtClean="0"/>
              <a:t>Excuses –Civil Law System- </a:t>
            </a:r>
            <a:br>
              <a:rPr lang="en-US" dirty="0" smtClean="0"/>
            </a:br>
            <a:r>
              <a:rPr lang="en-US" dirty="0" smtClean="0"/>
              <a:t>Germany and Croatia</a:t>
            </a:r>
            <a:endParaRPr lang="en-US" dirty="0"/>
          </a:p>
        </p:txBody>
      </p:sp>
      <p:sp>
        <p:nvSpPr>
          <p:cNvPr id="3" name="Content Placeholder 2"/>
          <p:cNvSpPr>
            <a:spLocks noGrp="1"/>
          </p:cNvSpPr>
          <p:nvPr>
            <p:ph idx="1"/>
          </p:nvPr>
        </p:nvSpPr>
        <p:spPr>
          <a:xfrm>
            <a:off x="1371600" y="2269375"/>
            <a:ext cx="9601200" cy="3973483"/>
          </a:xfrm>
        </p:spPr>
        <p:txBody>
          <a:bodyPr>
            <a:normAutofit/>
          </a:bodyPr>
          <a:lstStyle/>
          <a:p>
            <a:pPr marL="457200" indent="-457200">
              <a:buFont typeface="+mj-lt"/>
              <a:buAutoNum type="arabicPeriod"/>
            </a:pPr>
            <a:r>
              <a:rPr lang="en-US" sz="2800" dirty="0" smtClean="0"/>
              <a:t>Mistakes</a:t>
            </a:r>
          </a:p>
          <a:p>
            <a:pPr marL="457200" indent="-457200">
              <a:buFont typeface="+mj-lt"/>
              <a:buAutoNum type="arabicPeriod"/>
            </a:pPr>
            <a:r>
              <a:rPr lang="en-US" sz="2800" dirty="0" smtClean="0"/>
              <a:t>Insanity/Mental Incompetence</a:t>
            </a:r>
          </a:p>
          <a:p>
            <a:pPr marL="457200" indent="-457200">
              <a:buFont typeface="+mj-lt"/>
              <a:buAutoNum type="arabicPeriod"/>
            </a:pPr>
            <a:r>
              <a:rPr lang="en-US" sz="2800" dirty="0" smtClean="0"/>
              <a:t> Excessive self-defense </a:t>
            </a:r>
          </a:p>
          <a:p>
            <a:pPr marL="457200" indent="-457200">
              <a:buFont typeface="+mj-lt"/>
              <a:buAutoNum type="arabicPeriod"/>
            </a:pPr>
            <a:r>
              <a:rPr lang="en-US" sz="2800" dirty="0" smtClean="0"/>
              <a:t>Duress/</a:t>
            </a:r>
          </a:p>
          <a:p>
            <a:pPr marL="457200" indent="-457200">
              <a:buFont typeface="+mj-lt"/>
              <a:buAutoNum type="arabicPeriod"/>
            </a:pPr>
            <a:r>
              <a:rPr lang="en-US" sz="2800" dirty="0" smtClean="0"/>
              <a:t>Necessity as a reason for excluding </a:t>
            </a:r>
            <a:r>
              <a:rPr lang="en-US" sz="2800" dirty="0"/>
              <a:t>guilt (Art. 22 § 2 </a:t>
            </a:r>
            <a:r>
              <a:rPr lang="en-US" sz="2800" dirty="0" smtClean="0"/>
              <a:t>CPC)</a:t>
            </a:r>
            <a:endParaRPr lang="hr-HR" sz="2800" dirty="0"/>
          </a:p>
          <a:p>
            <a:pPr marL="457200" indent="-457200">
              <a:buFont typeface="+mj-lt"/>
              <a:buAutoNum type="arabicPeriod"/>
            </a:pPr>
            <a:endParaRPr lang="hr-HR" sz="2800" dirty="0"/>
          </a:p>
        </p:txBody>
      </p:sp>
    </p:spTree>
    <p:extLst>
      <p:ext uri="{BB962C8B-B14F-4D97-AF65-F5344CB8AC3E}">
        <p14:creationId xmlns:p14="http://schemas.microsoft.com/office/powerpoint/2010/main" val="1498543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3528268"/>
              </p:ext>
            </p:extLst>
          </p:nvPr>
        </p:nvGraphicFramePr>
        <p:xfrm>
          <a:off x="476519" y="241069"/>
          <a:ext cx="11402369" cy="6524118"/>
        </p:xfrm>
        <a:graphic>
          <a:graphicData uri="http://schemas.openxmlformats.org/drawingml/2006/table">
            <a:tbl>
              <a:tblPr firstRow="1" firstCol="1" bandRow="1"/>
              <a:tblGrid>
                <a:gridCol w="4122477">
                  <a:extLst>
                    <a:ext uri="{9D8B030D-6E8A-4147-A177-3AD203B41FA5}">
                      <a16:colId xmlns:a16="http://schemas.microsoft.com/office/drawing/2014/main" val="760035216"/>
                    </a:ext>
                  </a:extLst>
                </a:gridCol>
                <a:gridCol w="7279892">
                  <a:extLst>
                    <a:ext uri="{9D8B030D-6E8A-4147-A177-3AD203B41FA5}">
                      <a16:colId xmlns:a16="http://schemas.microsoft.com/office/drawing/2014/main" val="1338186285"/>
                    </a:ext>
                  </a:extLst>
                </a:gridCol>
              </a:tblGrid>
              <a:tr h="319265">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hr-HR" sz="1800" b="1" dirty="0" smtClean="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2.4.1. </a:t>
                      </a:r>
                      <a:r>
                        <a:rPr kumimoji="0" lang="en-US" sz="1800" b="1" i="0" u="none" strike="noStrike" kern="1200" cap="none" spc="0" normalizeH="0" baseline="0" noProof="0" dirty="0" smtClean="0">
                          <a:ln>
                            <a:noFill/>
                          </a:ln>
                          <a:solidFill>
                            <a:schemeClr val="tx2"/>
                          </a:solidFill>
                          <a:effectLst/>
                          <a:uLnTx/>
                          <a:uFillTx/>
                          <a:latin typeface="Franklin Gothic Book" panose="020B0503020102020204" pitchFamily="34" charset="0"/>
                          <a:ea typeface="Calibri" panose="020F0502020204030204" pitchFamily="34" charset="0"/>
                          <a:cs typeface="Times New Roman" panose="02020603050405020304" pitchFamily="18" charset="0"/>
                        </a:rPr>
                        <a:t>EXCUSES</a:t>
                      </a:r>
                      <a:r>
                        <a:rPr kumimoji="0" lang="hr-HR" sz="1800" b="1" i="0" u="none" strike="noStrike" kern="1200" cap="none" spc="0" normalizeH="0" baseline="0" noProof="0" dirty="0" smtClean="0">
                          <a:ln>
                            <a:noFill/>
                          </a:ln>
                          <a:solidFill>
                            <a:schemeClr val="tx2"/>
                          </a:solidFill>
                          <a:effectLst/>
                          <a:uLnTx/>
                          <a:uFillTx/>
                          <a:latin typeface="Franklin Gothic Book" panose="020B0503020102020204" pitchFamily="34" charset="0"/>
                          <a:ea typeface="Calibri" panose="020F0502020204030204" pitchFamily="34" charset="0"/>
                          <a:cs typeface="Times New Roman" panose="02020603050405020304" pitchFamily="18" charset="0"/>
                        </a:rPr>
                        <a:t>- GERMANY</a:t>
                      </a:r>
                      <a:endParaRPr kumimoji="0" lang="hr-HR" sz="1800" b="1" i="0" u="none" strike="noStrike" kern="1200" cap="none" spc="0" normalizeH="0" baseline="0" noProof="0" dirty="0" smtClean="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r-HR"/>
                    </a:p>
                  </a:txBody>
                  <a:tcPr/>
                </a:tc>
                <a:extLst>
                  <a:ext uri="{0D108BD9-81ED-4DB2-BD59-A6C34878D82A}">
                    <a16:rowId xmlns:a16="http://schemas.microsoft.com/office/drawing/2014/main" val="3789848458"/>
                  </a:ext>
                </a:extLst>
              </a:tr>
              <a:tr h="1449105">
                <a:tc>
                  <a:txBody>
                    <a:bodyPr/>
                    <a:lstStyle/>
                    <a:p>
                      <a:pPr algn="just">
                        <a:lnSpc>
                          <a:spcPct val="106000"/>
                        </a:lnSpc>
                        <a:spcAft>
                          <a:spcPts val="0"/>
                        </a:spcAft>
                      </a:pPr>
                      <a:r>
                        <a:rPr lang="en-US" sz="1400" b="1" kern="1200" dirty="0">
                          <a:solidFill>
                            <a:schemeClr val="tx1"/>
                          </a:solidFill>
                          <a:effectLst/>
                          <a:latin typeface="+mn-lt"/>
                          <a:ea typeface="Calibri" panose="020F0502020204030204" pitchFamily="34" charset="0"/>
                        </a:rPr>
                        <a:t>Mistake of fact (Art. 16 </a:t>
                      </a:r>
                      <a:r>
                        <a:rPr lang="en-US" sz="1400" b="1" kern="1200" dirty="0" err="1">
                          <a:solidFill>
                            <a:schemeClr val="tx1"/>
                          </a:solidFill>
                          <a:effectLst/>
                          <a:latin typeface="+mn-lt"/>
                          <a:ea typeface="Calibri" panose="020F0502020204030204" pitchFamily="34" charset="0"/>
                        </a:rPr>
                        <a:t>StGB</a:t>
                      </a:r>
                      <a:r>
                        <a:rPr lang="en-US" sz="1400" b="1" kern="1200" dirty="0">
                          <a:solidFill>
                            <a:schemeClr val="tx1"/>
                          </a:solidFill>
                          <a:effectLst/>
                          <a:latin typeface="+mn-lt"/>
                          <a:ea typeface="Calibri" panose="020F0502020204030204" pitchFamily="34" charset="0"/>
                        </a:rPr>
                        <a:t>) </a:t>
                      </a:r>
                      <a:endParaRPr lang="hr-HR" sz="1400" dirty="0">
                        <a:solidFill>
                          <a:schemeClr val="tx1"/>
                        </a:solidFill>
                        <a:effectLst/>
                        <a:latin typeface="+mn-lt"/>
                        <a:ea typeface="Times New Roman" panose="02020603050405020304" pitchFamily="18" charset="0"/>
                      </a:endParaRPr>
                    </a:p>
                    <a:p>
                      <a:pPr algn="just">
                        <a:lnSpc>
                          <a:spcPct val="106000"/>
                        </a:lnSpc>
                        <a:spcAft>
                          <a:spcPts val="0"/>
                        </a:spcAft>
                      </a:pPr>
                      <a:r>
                        <a:rPr lang="en-US" sz="1400" b="1" dirty="0">
                          <a:solidFill>
                            <a:schemeClr val="tx1"/>
                          </a:solidFill>
                          <a:effectLst/>
                          <a:latin typeface="+mn-lt"/>
                          <a:ea typeface="Calibri" panose="020F0502020204030204" pitchFamily="34" charset="0"/>
                          <a:cs typeface="Arial" panose="020B0604020202020204" pitchFamily="34" charset="0"/>
                        </a:rPr>
                        <a:t> </a:t>
                      </a:r>
                      <a:endParaRPr lang="hr-HR" sz="1400" dirty="0">
                        <a:solidFill>
                          <a:schemeClr val="tx1"/>
                        </a:solidFill>
                        <a:effectLst/>
                        <a:latin typeface="+mn-lt"/>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400" dirty="0">
                          <a:effectLst/>
                          <a:latin typeface="Franklin Gothic Book" panose="020B0503020102020204" pitchFamily="34" charset="0"/>
                          <a:ea typeface="Times New Roman" panose="02020603050405020304" pitchFamily="18" charset="0"/>
                        </a:rPr>
                        <a:t>“(1) Whosoever at the time of the commission of the offence is unaware of a fact which is a statutory element of the offence shall be deemed to lack intention. Any liability for negligence remains unaffected.</a:t>
                      </a:r>
                      <a:endParaRPr lang="hr-HR" sz="1400" dirty="0">
                        <a:effectLst/>
                        <a:latin typeface="Calibri" panose="020F0502020204030204" pitchFamily="34" charset="0"/>
                        <a:ea typeface="Times New Roman" panose="02020603050405020304" pitchFamily="18" charset="0"/>
                      </a:endParaRPr>
                    </a:p>
                    <a:p>
                      <a:pPr algn="just"/>
                      <a:r>
                        <a:rPr lang="en-US" sz="1400" dirty="0">
                          <a:effectLst/>
                          <a:latin typeface="Franklin Gothic Book" panose="020B0503020102020204" pitchFamily="34" charset="0"/>
                          <a:ea typeface="Times New Roman" panose="02020603050405020304" pitchFamily="18" charset="0"/>
                        </a:rPr>
                        <a:t>(2) Whosoever at the time of commission of the offence mistakenly assumes the existence of facts which would satisfy the elements of a more lenient provision, may only be punished for the intentional commission of the offence under the more lenient provision</a:t>
                      </a:r>
                      <a:r>
                        <a:rPr lang="en-US" sz="1400" dirty="0" smtClean="0">
                          <a:effectLst/>
                          <a:latin typeface="Franklin Gothic Book" panose="020B0503020102020204" pitchFamily="34" charset="0"/>
                          <a:ea typeface="Times New Roman" panose="02020603050405020304" pitchFamily="18" charset="0"/>
                        </a:rPr>
                        <a:t>”.</a:t>
                      </a:r>
                      <a:endParaRPr lang="hr-HR" sz="1400" dirty="0">
                        <a:effectLst/>
                        <a:latin typeface="Calibri" panose="020F0502020204030204" pitchFamily="34" charset="0"/>
                        <a:ea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70343"/>
                  </a:ext>
                </a:extLst>
              </a:tr>
              <a:tr h="893894">
                <a:tc>
                  <a:txBody>
                    <a:bodyPr/>
                    <a:lstStyle/>
                    <a:p>
                      <a:pPr algn="just">
                        <a:lnSpc>
                          <a:spcPct val="106000"/>
                        </a:lnSpc>
                        <a:spcAft>
                          <a:spcPts val="0"/>
                        </a:spcAft>
                      </a:pPr>
                      <a:r>
                        <a:rPr lang="en-US" sz="1400" b="1" kern="1200" dirty="0">
                          <a:solidFill>
                            <a:schemeClr val="tx1"/>
                          </a:solidFill>
                          <a:effectLst/>
                          <a:latin typeface="+mn-lt"/>
                          <a:ea typeface="Calibri" panose="020F0502020204030204" pitchFamily="34" charset="0"/>
                        </a:rPr>
                        <a:t>Mistake of law (Art. 17 </a:t>
                      </a:r>
                      <a:r>
                        <a:rPr lang="en-US" sz="1400" b="1" kern="1200" dirty="0" err="1">
                          <a:solidFill>
                            <a:schemeClr val="tx1"/>
                          </a:solidFill>
                          <a:effectLst/>
                          <a:latin typeface="+mn-lt"/>
                          <a:ea typeface="Calibri" panose="020F0502020204030204" pitchFamily="34" charset="0"/>
                        </a:rPr>
                        <a:t>StGB</a:t>
                      </a:r>
                      <a:endParaRPr lang="hr-HR" sz="1400" dirty="0">
                        <a:solidFill>
                          <a:schemeClr val="tx1"/>
                        </a:solidFill>
                        <a:effectLst/>
                        <a:latin typeface="+mn-lt"/>
                        <a:ea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“If at the time of the commission of the offence the offender lacks the awareness that he is acting unlawfully, he shall be deemed to have acted without guilt if the mistake was unavoidable. If the mistake was avoidable, the sentence may be mitigated pursuant to section 49(1).”</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2632174"/>
                  </a:ext>
                </a:extLst>
              </a:tr>
              <a:tr h="874945">
                <a:tc>
                  <a:txBody>
                    <a:bodyPr/>
                    <a:lstStyle/>
                    <a:p>
                      <a:pPr algn="just">
                        <a:lnSpc>
                          <a:spcPct val="106000"/>
                        </a:lnSpc>
                        <a:spcAft>
                          <a:spcPts val="0"/>
                        </a:spcAft>
                      </a:pPr>
                      <a:r>
                        <a:rPr lang="en-US" sz="1400" b="1" kern="1200" dirty="0">
                          <a:solidFill>
                            <a:schemeClr val="tx1"/>
                          </a:solidFill>
                          <a:effectLst/>
                          <a:latin typeface="+mn-lt"/>
                          <a:ea typeface="Calibri" panose="020F0502020204030204" pitchFamily="34" charset="0"/>
                        </a:rPr>
                        <a:t>Mistake of duress (Art. 35 </a:t>
                      </a:r>
                      <a:r>
                        <a:rPr lang="en-US" sz="1400" b="1" kern="1200" dirty="0">
                          <a:solidFill>
                            <a:schemeClr val="tx1"/>
                          </a:solidFill>
                          <a:effectLst/>
                          <a:latin typeface="+mn-lt"/>
                          <a:ea typeface="Times New Roman" panose="02020603050405020304" pitchFamily="18" charset="0"/>
                        </a:rPr>
                        <a:t>§ 2 </a:t>
                      </a:r>
                      <a:r>
                        <a:rPr lang="en-US" sz="1400" b="1" kern="1200" dirty="0" err="1">
                          <a:solidFill>
                            <a:schemeClr val="tx1"/>
                          </a:solidFill>
                          <a:effectLst/>
                          <a:latin typeface="+mn-lt"/>
                          <a:ea typeface="Times New Roman" panose="02020603050405020304" pitchFamily="18" charset="0"/>
                        </a:rPr>
                        <a:t>StGB</a:t>
                      </a:r>
                      <a:r>
                        <a:rPr lang="en-US" sz="1400" b="1" kern="1200" dirty="0">
                          <a:solidFill>
                            <a:schemeClr val="tx1"/>
                          </a:solidFill>
                          <a:effectLst/>
                          <a:latin typeface="+mn-lt"/>
                          <a:ea typeface="Calibri" panose="020F0502020204030204" pitchFamily="34" charset="0"/>
                        </a:rPr>
                        <a:t>)</a:t>
                      </a:r>
                      <a:endParaRPr lang="hr-HR" sz="1400" dirty="0">
                        <a:solidFill>
                          <a:schemeClr val="tx1"/>
                        </a:solidFill>
                        <a:effectLst/>
                        <a:latin typeface="+mn-lt"/>
                        <a:ea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kern="1200" dirty="0">
                          <a:solidFill>
                            <a:srgbClr val="000000"/>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2) If at the time of the commission of the act a person mistakenly assumes that circumstances exist which would excuse him under subsection (1) above, he will only be liable if the mistake was avoidable. The sentence shall be mitigated pursuant to section 49(1).”</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416452"/>
                  </a:ext>
                </a:extLst>
              </a:tr>
              <a:tr h="446947">
                <a:tc>
                  <a:txBody>
                    <a:bodyPr/>
                    <a:lstStyle/>
                    <a:p>
                      <a:pPr algn="just">
                        <a:lnSpc>
                          <a:spcPct val="106000"/>
                        </a:lnSpc>
                      </a:pPr>
                      <a:r>
                        <a:rPr lang="en-US" sz="1400" b="1" dirty="0">
                          <a:effectLst/>
                          <a:latin typeface="+mn-lt"/>
                          <a:ea typeface="Times New Roman" panose="02020603050405020304" pitchFamily="18" charset="0"/>
                          <a:cs typeface="Arial" panose="020B0604020202020204" pitchFamily="34" charset="0"/>
                        </a:rPr>
                        <a:t>Excessive self-defense (Art. 33 </a:t>
                      </a:r>
                      <a:r>
                        <a:rPr lang="en-US" sz="1400" b="1" dirty="0" err="1">
                          <a:effectLst/>
                          <a:latin typeface="+mn-lt"/>
                          <a:ea typeface="Times New Roman" panose="02020603050405020304" pitchFamily="18" charset="0"/>
                          <a:cs typeface="Arial" panose="020B0604020202020204" pitchFamily="34" charset="0"/>
                        </a:rPr>
                        <a:t>StGB</a:t>
                      </a:r>
                      <a:r>
                        <a:rPr lang="en-US" sz="1400" b="1" dirty="0">
                          <a:effectLst/>
                          <a:latin typeface="+mn-lt"/>
                          <a:ea typeface="Times New Roman" panose="02020603050405020304" pitchFamily="18" charset="0"/>
                          <a:cs typeface="Arial" panose="020B0604020202020204" pitchFamily="34" charset="0"/>
                        </a:rPr>
                        <a:t>)</a:t>
                      </a:r>
                      <a:endParaRPr lang="hr-HR" sz="1400" dirty="0">
                        <a:effectLst/>
                        <a:latin typeface="+mn-lt"/>
                        <a:ea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“A person who exceeds the limits of self-defense out of confusion, fear or terror shall not be held criminally liable “</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4640913"/>
                  </a:ext>
                </a:extLst>
              </a:tr>
              <a:tr h="893894">
                <a:tc>
                  <a:txBody>
                    <a:bodyPr/>
                    <a:lstStyle/>
                    <a:p>
                      <a:pPr>
                        <a:lnSpc>
                          <a:spcPct val="107000"/>
                        </a:lnSpc>
                        <a:spcAft>
                          <a:spcPts val="0"/>
                        </a:spcAft>
                      </a:pPr>
                      <a:r>
                        <a:rPr lang="en-US" sz="1400" b="1" dirty="0">
                          <a:effectLst/>
                          <a:latin typeface="+mn-lt"/>
                          <a:ea typeface="Calibri" panose="020F0502020204030204" pitchFamily="34" charset="0"/>
                          <a:cs typeface="Times New Roman" panose="02020603050405020304" pitchFamily="18" charset="0"/>
                        </a:rPr>
                        <a:t>Insanity (Art. 20 </a:t>
                      </a:r>
                      <a:r>
                        <a:rPr lang="en-US" sz="1400" b="1" dirty="0" err="1">
                          <a:effectLst/>
                          <a:latin typeface="+mn-lt"/>
                          <a:ea typeface="Calibri" panose="020F0502020204030204" pitchFamily="34" charset="0"/>
                          <a:cs typeface="Times New Roman" panose="02020603050405020304" pitchFamily="18" charset="0"/>
                        </a:rPr>
                        <a:t>StGB</a:t>
                      </a:r>
                      <a:r>
                        <a:rPr lang="en-US" sz="1400" b="1" dirty="0">
                          <a:effectLst/>
                          <a:latin typeface="+mn-lt"/>
                          <a:ea typeface="Calibri" panose="020F0502020204030204" pitchFamily="34" charset="0"/>
                          <a:cs typeface="Times New Roman" panose="02020603050405020304" pitchFamily="18" charset="0"/>
                        </a:rPr>
                        <a:t>)</a:t>
                      </a:r>
                      <a:endParaRPr lang="hr-HR" sz="1400" dirty="0">
                        <a:effectLst/>
                        <a:latin typeface="+mn-lt"/>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“Any person who at the time of the commission of the offence is incapable of appreciating the unlawfulness of their actions or of acting in accordance with any such appreciation due to a pathological mental disorder, a profound consciousness disorder, debility or any other serious mental abnormality, shall be deemed to act without guilt”.</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625681"/>
                  </a:ext>
                </a:extLst>
              </a:tr>
              <a:tr h="1564314">
                <a:tc>
                  <a:txBody>
                    <a:bodyPr/>
                    <a:lstStyle/>
                    <a:p>
                      <a:pPr>
                        <a:lnSpc>
                          <a:spcPct val="107000"/>
                        </a:lnSpc>
                        <a:spcAft>
                          <a:spcPts val="0"/>
                        </a:spcAft>
                      </a:pPr>
                      <a:r>
                        <a:rPr lang="en-US" sz="1400" b="1" dirty="0">
                          <a:effectLst/>
                          <a:latin typeface="+mn-lt"/>
                          <a:ea typeface="Calibri" panose="020F0502020204030204" pitchFamily="34" charset="0"/>
                          <a:cs typeface="Times New Roman" panose="02020603050405020304" pitchFamily="18" charset="0"/>
                        </a:rPr>
                        <a:t>Duress (Art. 35 § 1  </a:t>
                      </a:r>
                      <a:r>
                        <a:rPr lang="en-US" sz="1400" b="1" dirty="0" err="1">
                          <a:effectLst/>
                          <a:latin typeface="+mn-lt"/>
                          <a:ea typeface="Calibri" panose="020F0502020204030204" pitchFamily="34" charset="0"/>
                          <a:cs typeface="Times New Roman" panose="02020603050405020304" pitchFamily="18" charset="0"/>
                        </a:rPr>
                        <a:t>StGB</a:t>
                      </a:r>
                      <a:r>
                        <a:rPr lang="en-US" sz="1400" b="1" dirty="0">
                          <a:effectLst/>
                          <a:latin typeface="+mn-lt"/>
                          <a:ea typeface="Calibri" panose="020F0502020204030204" pitchFamily="34" charset="0"/>
                          <a:cs typeface="Times New Roman" panose="02020603050405020304" pitchFamily="18" charset="0"/>
                        </a:rPr>
                        <a:t>)</a:t>
                      </a:r>
                      <a:endParaRPr lang="hr-HR" sz="1400" dirty="0">
                        <a:effectLst/>
                        <a:latin typeface="+mn-lt"/>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“A person who, faced with an imminent danger to life, limb or freedom which cannot otherwise be averted, commits an unlawful act to avert the danger from himself, a relative or person close to him, acts without guilt. This shall not apply if and to the extent that the offender could be expected under the circumstances to accept the danger, in particular, because he himself had caused the danger, or was under a special legal obligation to do so; the sentence may be mitigated pursuant to section 49(1) unless the offender was required to accept the danger because of a special legal obligation to do so”.</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880117"/>
                  </a:ext>
                </a:extLst>
              </a:tr>
            </a:tbl>
          </a:graphicData>
        </a:graphic>
      </p:graphicFrame>
    </p:spTree>
    <p:extLst>
      <p:ext uri="{BB962C8B-B14F-4D97-AF65-F5344CB8AC3E}">
        <p14:creationId xmlns:p14="http://schemas.microsoft.com/office/powerpoint/2010/main" val="1713157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11502494"/>
              </p:ext>
            </p:extLst>
          </p:nvPr>
        </p:nvGraphicFramePr>
        <p:xfrm>
          <a:off x="64395" y="0"/>
          <a:ext cx="12013999" cy="6766561"/>
        </p:xfrm>
        <a:graphic>
          <a:graphicData uri="http://schemas.openxmlformats.org/drawingml/2006/table">
            <a:tbl>
              <a:tblPr firstRow="1" firstCol="1" bandRow="1"/>
              <a:tblGrid>
                <a:gridCol w="3463076">
                  <a:extLst>
                    <a:ext uri="{9D8B030D-6E8A-4147-A177-3AD203B41FA5}">
                      <a16:colId xmlns:a16="http://schemas.microsoft.com/office/drawing/2014/main" val="3882262797"/>
                    </a:ext>
                  </a:extLst>
                </a:gridCol>
                <a:gridCol w="8550923">
                  <a:extLst>
                    <a:ext uri="{9D8B030D-6E8A-4147-A177-3AD203B41FA5}">
                      <a16:colId xmlns:a16="http://schemas.microsoft.com/office/drawing/2014/main" val="1587071048"/>
                    </a:ext>
                  </a:extLst>
                </a:gridCol>
              </a:tblGrid>
              <a:tr h="330726">
                <a:tc gridSpan="2">
                  <a:txBody>
                    <a:bodyPr/>
                    <a:lstStyle/>
                    <a:p>
                      <a:pPr algn="ctr">
                        <a:lnSpc>
                          <a:spcPct val="107000"/>
                        </a:lnSpc>
                        <a:spcAft>
                          <a:spcPts val="0"/>
                        </a:spcAft>
                      </a:pPr>
                      <a:r>
                        <a:rPr lang="hr-HR" sz="1900" b="1" dirty="0" smtClean="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2.4.1. </a:t>
                      </a:r>
                      <a:r>
                        <a:rPr kumimoji="0" lang="en-US" sz="1900" b="1" i="0" u="none" strike="noStrike" kern="1200" cap="none" spc="0" normalizeH="0" baseline="0" noProof="0" dirty="0" smtClean="0">
                          <a:ln>
                            <a:noFill/>
                          </a:ln>
                          <a:solidFill>
                            <a:schemeClr val="tx2"/>
                          </a:solidFill>
                          <a:effectLst/>
                          <a:uLnTx/>
                          <a:uFillTx/>
                          <a:latin typeface="Franklin Gothic Book" panose="020B0503020102020204" pitchFamily="34" charset="0"/>
                          <a:ea typeface="Calibri" panose="020F0502020204030204" pitchFamily="34" charset="0"/>
                          <a:cs typeface="Times New Roman" panose="02020603050405020304" pitchFamily="18" charset="0"/>
                        </a:rPr>
                        <a:t>EXCUSES</a:t>
                      </a:r>
                      <a:r>
                        <a:rPr kumimoji="0" lang="hr-HR" sz="1900" b="1" i="0" u="none" strike="noStrike" kern="1200" cap="none" spc="0" normalizeH="0" baseline="0" noProof="0" dirty="0" smtClean="0">
                          <a:ln>
                            <a:noFill/>
                          </a:ln>
                          <a:solidFill>
                            <a:schemeClr val="tx2"/>
                          </a:solidFill>
                          <a:effectLst/>
                          <a:uLnTx/>
                          <a:uFillTx/>
                          <a:latin typeface="Franklin Gothic Book" panose="020B0503020102020204" pitchFamily="34" charset="0"/>
                          <a:ea typeface="Calibri" panose="020F0502020204030204" pitchFamily="34" charset="0"/>
                          <a:cs typeface="Times New Roman" panose="02020603050405020304" pitchFamily="18" charset="0"/>
                        </a:rPr>
                        <a:t>-CROATIA</a:t>
                      </a:r>
                      <a:endParaRPr lang="hr-HR" sz="19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hMerge="1">
                  <a:txBody>
                    <a:bodyPr/>
                    <a:lstStyle/>
                    <a:p>
                      <a:endParaRPr lang="hr-HR"/>
                    </a:p>
                  </a:txBody>
                  <a:tcPr/>
                </a:tc>
                <a:extLst>
                  <a:ext uri="{0D108BD9-81ED-4DB2-BD59-A6C34878D82A}">
                    <a16:rowId xmlns:a16="http://schemas.microsoft.com/office/drawing/2014/main" val="930682597"/>
                  </a:ext>
                </a:extLst>
              </a:tr>
              <a:tr h="982971">
                <a:tc>
                  <a:txBody>
                    <a:bodyPr/>
                    <a:lstStyle/>
                    <a:p>
                      <a:pPr algn="just">
                        <a:lnSpc>
                          <a:spcPct val="106000"/>
                        </a:lnSpc>
                        <a:spcAft>
                          <a:spcPts val="0"/>
                        </a:spcAft>
                      </a:pPr>
                      <a:r>
                        <a:rPr lang="en-US" sz="1200" b="1" kern="1200" dirty="0">
                          <a:solidFill>
                            <a:schemeClr val="tx1"/>
                          </a:solidFill>
                          <a:effectLst/>
                          <a:latin typeface="+mn-lt"/>
                          <a:ea typeface="Calibri" panose="020F0502020204030204" pitchFamily="34" charset="0"/>
                        </a:rPr>
                        <a:t>Mistake of fact /</a:t>
                      </a:r>
                      <a:r>
                        <a:rPr lang="en-US" sz="1200" b="1" dirty="0">
                          <a:solidFill>
                            <a:schemeClr val="tx1"/>
                          </a:solidFill>
                          <a:effectLst/>
                          <a:latin typeface="+mn-lt"/>
                          <a:ea typeface="Times New Roman" panose="02020603050405020304" pitchFamily="18" charset="0"/>
                        </a:rPr>
                        <a:t> </a:t>
                      </a:r>
                      <a:r>
                        <a:rPr lang="en-US" sz="1200" b="1" kern="1200" dirty="0">
                          <a:solidFill>
                            <a:schemeClr val="tx1"/>
                          </a:solidFill>
                          <a:effectLst/>
                          <a:latin typeface="+mn-lt"/>
                          <a:ea typeface="Calibri" panose="020F0502020204030204" pitchFamily="34" charset="0"/>
                        </a:rPr>
                        <a:t>of </a:t>
                      </a:r>
                      <a:r>
                        <a:rPr lang="en-US" sz="1200" b="1" kern="1200" dirty="0">
                          <a:solidFill>
                            <a:schemeClr val="tx1"/>
                          </a:solidFill>
                          <a:effectLst/>
                          <a:latin typeface="+mn-lt"/>
                          <a:ea typeface="Calibri" panose="020F0502020204030204" pitchFamily="34" charset="0"/>
                          <a:cs typeface="Times New Roman" panose="02020603050405020304" pitchFamily="18" charset="0"/>
                        </a:rPr>
                        <a:t>essence of the criminal offence (of statutory element of the offence</a:t>
                      </a:r>
                      <a:r>
                        <a:rPr lang="en-US" sz="1200" b="1" dirty="0">
                          <a:solidFill>
                            <a:schemeClr val="tx1"/>
                          </a:solidFill>
                          <a:effectLst/>
                          <a:latin typeface="+mn-lt"/>
                          <a:ea typeface="Times New Roman" panose="02020603050405020304" pitchFamily="18" charset="0"/>
                        </a:rPr>
                        <a:t> </a:t>
                      </a:r>
                      <a:r>
                        <a:rPr lang="en-GB" sz="1200" b="1" dirty="0">
                          <a:solidFill>
                            <a:schemeClr val="tx1"/>
                          </a:solidFill>
                          <a:effectLst/>
                          <a:latin typeface="+mn-lt"/>
                          <a:ea typeface="Times New Roman" panose="02020603050405020304" pitchFamily="18" charset="0"/>
                        </a:rPr>
                        <a:t>// mistake as to the elements constituting an offence</a:t>
                      </a:r>
                      <a:r>
                        <a:rPr lang="en-US" sz="1200" b="1" kern="1200" dirty="0">
                          <a:solidFill>
                            <a:schemeClr val="tx1"/>
                          </a:solidFill>
                          <a:effectLst/>
                          <a:latin typeface="+mn-lt"/>
                          <a:ea typeface="Calibri" panose="020F0502020204030204" pitchFamily="34" charset="0"/>
                          <a:cs typeface="Times New Roman" panose="02020603050405020304" pitchFamily="18" charset="0"/>
                        </a:rPr>
                        <a:t>; Art. 30 </a:t>
                      </a:r>
                      <a:r>
                        <a:rPr lang="en-US" sz="1200" b="1" kern="1200" dirty="0" smtClean="0">
                          <a:solidFill>
                            <a:schemeClr val="tx1"/>
                          </a:solidFill>
                          <a:effectLst/>
                          <a:latin typeface="+mn-lt"/>
                          <a:ea typeface="Calibri" panose="020F0502020204030204" pitchFamily="34" charset="0"/>
                          <a:cs typeface="Times New Roman" panose="02020603050405020304" pitchFamily="18" charset="0"/>
                        </a:rPr>
                        <a:t>CPC)  </a:t>
                      </a:r>
                      <a:endParaRPr lang="hr-HR" sz="1200" dirty="0">
                        <a:solidFill>
                          <a:schemeClr val="tx1"/>
                        </a:solidFill>
                        <a:effectLst/>
                        <a:latin typeface="+mn-lt"/>
                        <a:ea typeface="Times New Roman" panose="02020603050405020304" pitchFamily="18" charset="0"/>
                      </a:endParaRPr>
                    </a:p>
                    <a:p>
                      <a:pPr algn="just">
                        <a:lnSpc>
                          <a:spcPct val="106000"/>
                        </a:lnSpc>
                        <a:spcAft>
                          <a:spcPts val="0"/>
                        </a:spcAft>
                      </a:pPr>
                      <a:r>
                        <a:rPr lang="en-US" sz="1200" b="1" kern="1200" dirty="0">
                          <a:solidFill>
                            <a:schemeClr val="tx1"/>
                          </a:solidFill>
                          <a:effectLst/>
                          <a:latin typeface="+mn-lt"/>
                          <a:ea typeface="Calibri" panose="020F0502020204030204" pitchFamily="34" charset="0"/>
                        </a:rPr>
                        <a:t> </a:t>
                      </a:r>
                      <a:endParaRPr lang="hr-HR" sz="1200" dirty="0">
                        <a:solidFill>
                          <a:schemeClr val="tx1"/>
                        </a:solidFill>
                        <a:effectLst/>
                        <a:latin typeface="+mn-lt"/>
                        <a:ea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 1) Whoever at the time of commission of an offence is not aware of one of its statutory elements is not acting with intent.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2) If the mistake referred to in paragraph 1 was avoidable, the perpetrator shall be punished for negligence where the law also prescribes punishment for the commission of an offence by negligence”.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532256"/>
                  </a:ext>
                </a:extLst>
              </a:tr>
              <a:tr h="793846">
                <a:tc>
                  <a:txBody>
                    <a:bodyPr/>
                    <a:lstStyle/>
                    <a:p>
                      <a:pPr algn="ctr">
                        <a:lnSpc>
                          <a:spcPct val="107000"/>
                        </a:lnSpc>
                        <a:spcAft>
                          <a:spcPts val="0"/>
                        </a:spcAft>
                      </a:pPr>
                      <a:r>
                        <a:rPr lang="hr-HR" sz="1200" b="1" dirty="0" err="1">
                          <a:solidFill>
                            <a:schemeClr val="tx1"/>
                          </a:solidFill>
                          <a:effectLst/>
                          <a:latin typeface="+mn-lt"/>
                          <a:ea typeface="Calibri" panose="020F0502020204030204" pitchFamily="34" charset="0"/>
                          <a:cs typeface="Arial" panose="020B0604020202020204" pitchFamily="34" charset="0"/>
                        </a:rPr>
                        <a:t>Mistakes</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of</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law</a:t>
                      </a:r>
                      <a:r>
                        <a:rPr lang="hr-HR" sz="1200" b="1" dirty="0">
                          <a:solidFill>
                            <a:schemeClr val="tx1"/>
                          </a:solidFill>
                          <a:effectLst/>
                          <a:latin typeface="+mn-lt"/>
                          <a:ea typeface="Calibri" panose="020F0502020204030204" pitchFamily="34" charset="0"/>
                          <a:cs typeface="Arial" panose="020B0604020202020204" pitchFamily="34" charset="0"/>
                        </a:rPr>
                        <a:t>/</a:t>
                      </a:r>
                      <a:r>
                        <a:rPr lang="hr-HR" sz="1200" b="1" dirty="0">
                          <a:solidFill>
                            <a:schemeClr val="tx1"/>
                          </a:solidFill>
                          <a:effectLst/>
                          <a:latin typeface="+mn-lt"/>
                          <a:ea typeface="Times New Roman" panose="02020603050405020304" pitchFamily="18" charset="0"/>
                          <a:cs typeface="Times New Roman" panose="02020603050405020304" pitchFamily="18" charset="0"/>
                        </a:rPr>
                        <a:t> </a:t>
                      </a:r>
                      <a:r>
                        <a:rPr lang="en-GB" sz="1200" b="1" dirty="0">
                          <a:solidFill>
                            <a:schemeClr val="tx1"/>
                          </a:solidFill>
                          <a:effectLst/>
                          <a:latin typeface="+mn-lt"/>
                          <a:ea typeface="Times New Roman" panose="02020603050405020304" pitchFamily="18" charset="0"/>
                          <a:cs typeface="Times New Roman" panose="02020603050405020304" pitchFamily="18" charset="0"/>
                        </a:rPr>
                        <a:t>Mistake as to Unlawfulness</a:t>
                      </a:r>
                      <a:r>
                        <a:rPr lang="hr-HR" sz="1200" b="1" dirty="0">
                          <a:solidFill>
                            <a:schemeClr val="tx1"/>
                          </a:solidFill>
                          <a:effectLst/>
                          <a:latin typeface="+mn-lt"/>
                          <a:ea typeface="Calibri" panose="020F0502020204030204" pitchFamily="34" charset="0"/>
                          <a:cs typeface="Arial" panose="020B0604020202020204" pitchFamily="34" charset="0"/>
                        </a:rPr>
                        <a:t> (Art. 32 </a:t>
                      </a:r>
                      <a:r>
                        <a:rPr lang="hr-HR" sz="1200" b="1" dirty="0" smtClean="0">
                          <a:solidFill>
                            <a:schemeClr val="tx1"/>
                          </a:solidFill>
                          <a:effectLst/>
                          <a:latin typeface="+mn-lt"/>
                          <a:ea typeface="Calibri" panose="020F0502020204030204" pitchFamily="34" charset="0"/>
                          <a:cs typeface="Arial" panose="020B0604020202020204" pitchFamily="34" charset="0"/>
                        </a:rPr>
                        <a:t>CPC);</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 1) A perpetrator who at the time of commission of an offence did not know that his/her act is unlawful and was neither required to know nor could have known this, shall not be guilty.</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2) If the mistake referred to in paragraph 1 of this Article was avoidable, the perpetrator may be punished less severely”.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8660537"/>
                  </a:ext>
                </a:extLst>
              </a:tr>
              <a:tr h="1190769">
                <a:tc>
                  <a:txBody>
                    <a:bodyPr/>
                    <a:lstStyle/>
                    <a:p>
                      <a:pPr algn="just">
                        <a:lnSpc>
                          <a:spcPct val="107000"/>
                        </a:lnSpc>
                        <a:spcAft>
                          <a:spcPts val="0"/>
                        </a:spcAft>
                      </a:pPr>
                      <a:r>
                        <a:rPr lang="hr-HR" sz="1200" b="1" dirty="0" err="1">
                          <a:solidFill>
                            <a:schemeClr val="tx1"/>
                          </a:solidFill>
                          <a:effectLst/>
                          <a:latin typeface="+mn-lt"/>
                          <a:ea typeface="Calibri" panose="020F0502020204030204" pitchFamily="34" charset="0"/>
                          <a:cs typeface="Arial" panose="020B0604020202020204" pitchFamily="34" charset="0"/>
                        </a:rPr>
                        <a:t>Mistake</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about</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the</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factual</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basis</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of</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justification</a:t>
                      </a:r>
                      <a:r>
                        <a:rPr lang="hr-HR" sz="1200" b="1" dirty="0">
                          <a:solidFill>
                            <a:schemeClr val="tx1"/>
                          </a:solidFill>
                          <a:effectLst/>
                          <a:latin typeface="+mn-lt"/>
                          <a:ea typeface="Calibri" panose="020F0502020204030204" pitchFamily="34" charset="0"/>
                          <a:cs typeface="Arial" panose="020B0604020202020204" pitchFamily="34" charset="0"/>
                        </a:rPr>
                        <a:t>/ </a:t>
                      </a:r>
                      <a:r>
                        <a:rPr lang="en-GB" sz="1200" b="1" dirty="0">
                          <a:solidFill>
                            <a:schemeClr val="tx1"/>
                          </a:solidFill>
                          <a:effectLst/>
                          <a:latin typeface="+mn-lt"/>
                          <a:ea typeface="Times New Roman" panose="02020603050405020304" pitchFamily="18" charset="0"/>
                          <a:cs typeface="Times New Roman" panose="02020603050405020304" pitchFamily="18" charset="0"/>
                        </a:rPr>
                        <a:t>mistake of fact justifying an offence</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6000"/>
                        </a:lnSpc>
                        <a:spcAft>
                          <a:spcPts val="0"/>
                        </a:spcAft>
                      </a:pPr>
                      <a:r>
                        <a:rPr lang="en-GB"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a:solidFill>
                            <a:schemeClr val="tx1"/>
                          </a:solidFill>
                          <a:effectLst/>
                          <a:latin typeface="+mn-lt"/>
                          <a:ea typeface="Times New Roman" panose="02020603050405020304" pitchFamily="18" charset="0"/>
                          <a:cs typeface="Arial" panose="020B0604020202020204" pitchFamily="34" charset="0"/>
                        </a:rPr>
                        <a:t>(</a:t>
                      </a:r>
                      <a:r>
                        <a:rPr lang="hr-HR" sz="1200" b="1" dirty="0" err="1">
                          <a:solidFill>
                            <a:schemeClr val="tx1"/>
                          </a:solidFill>
                          <a:effectLst/>
                          <a:latin typeface="+mn-lt"/>
                          <a:ea typeface="Times New Roman" panose="02020603050405020304" pitchFamily="18" charset="0"/>
                          <a:cs typeface="Arial" panose="020B0604020202020204" pitchFamily="34" charset="0"/>
                        </a:rPr>
                        <a:t>self</a:t>
                      </a:r>
                      <a:r>
                        <a:rPr lang="hr-HR" sz="1200" b="1" dirty="0">
                          <a:solidFill>
                            <a:schemeClr val="tx1"/>
                          </a:solidFill>
                          <a:effectLst/>
                          <a:latin typeface="+mn-lt"/>
                          <a:ea typeface="Times New Roman" panose="02020603050405020304" pitchFamily="18" charset="0"/>
                          <a:cs typeface="Arial" panose="020B0604020202020204" pitchFamily="34" charset="0"/>
                        </a:rPr>
                        <a:t> – </a:t>
                      </a:r>
                      <a:r>
                        <a:rPr lang="hr-HR" sz="1200" b="1" dirty="0" err="1">
                          <a:solidFill>
                            <a:schemeClr val="tx1"/>
                          </a:solidFill>
                          <a:effectLst/>
                          <a:latin typeface="+mn-lt"/>
                          <a:ea typeface="Times New Roman" panose="02020603050405020304" pitchFamily="18" charset="0"/>
                          <a:cs typeface="Arial" panose="020B0604020202020204" pitchFamily="34" charset="0"/>
                        </a:rPr>
                        <a:t>defense</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and</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necessity</a:t>
                      </a:r>
                      <a:r>
                        <a:rPr lang="hr-HR" sz="1200" b="1" dirty="0">
                          <a:solidFill>
                            <a:schemeClr val="tx1"/>
                          </a:solidFill>
                          <a:effectLst/>
                          <a:latin typeface="+mn-lt"/>
                          <a:ea typeface="Times New Roman" panose="02020603050405020304" pitchFamily="18" charset="0"/>
                          <a:cs typeface="Arial" panose="020B0604020202020204" pitchFamily="34" charset="0"/>
                        </a:rPr>
                        <a:t>; Art.  31 </a:t>
                      </a:r>
                      <a:r>
                        <a:rPr lang="hr-HR" sz="1200" b="1" dirty="0" smtClean="0">
                          <a:solidFill>
                            <a:schemeClr val="tx1"/>
                          </a:solidFill>
                          <a:effectLst/>
                          <a:latin typeface="+mn-lt"/>
                          <a:ea typeface="Times New Roman" panose="02020603050405020304" pitchFamily="18" charset="0"/>
                          <a:cs typeface="Arial" panose="020B0604020202020204" pitchFamily="34" charset="0"/>
                        </a:rPr>
                        <a:t>CPC);</a:t>
                      </a:r>
                      <a:endParaRPr lang="hr-HR" sz="1200" dirty="0">
                        <a:solidFill>
                          <a:schemeClr val="tx1"/>
                        </a:solidFill>
                        <a:effectLst/>
                        <a:latin typeface="+mn-lt"/>
                        <a:ea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 1) Who at the time of commission of an offence mistakenly believed that there existed circumstances under which the offence would have been allowed, shall not be punished for intentionally committing the offence.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2) If the mistake referred to in paragraph 1 of this Article was avoidable, the perpetrator shall be punished according to the rules on negligence where the law for the committed offence also prescribes punishment for negligence”.</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ctr">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0785055"/>
                  </a:ext>
                </a:extLst>
              </a:tr>
              <a:tr h="754824">
                <a:tc>
                  <a:txBody>
                    <a:bodyPr/>
                    <a:lstStyle/>
                    <a:p>
                      <a:pPr algn="just">
                        <a:lnSpc>
                          <a:spcPct val="106000"/>
                        </a:lnSpc>
                        <a:spcAft>
                          <a:spcPts val="0"/>
                        </a:spcAft>
                      </a:pPr>
                      <a:r>
                        <a:rPr lang="hr-HR" sz="1200" b="1" dirty="0" err="1">
                          <a:solidFill>
                            <a:schemeClr val="tx1"/>
                          </a:solidFill>
                          <a:effectLst/>
                          <a:latin typeface="+mn-lt"/>
                          <a:ea typeface="Times New Roman" panose="02020603050405020304" pitchFamily="18" charset="0"/>
                          <a:cs typeface="Arial" panose="020B0604020202020204" pitchFamily="34" charset="0"/>
                        </a:rPr>
                        <a:t>Mistake</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about</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the</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necessity</a:t>
                      </a:r>
                      <a:r>
                        <a:rPr lang="hr-HR" sz="1200" b="1" dirty="0">
                          <a:solidFill>
                            <a:schemeClr val="tx1"/>
                          </a:solidFill>
                          <a:effectLst/>
                          <a:latin typeface="+mn-lt"/>
                          <a:ea typeface="Times New Roman" panose="02020603050405020304" pitchFamily="18" charset="0"/>
                          <a:cs typeface="Arial" panose="020B0604020202020204" pitchFamily="34" charset="0"/>
                        </a:rPr>
                        <a:t> as </a:t>
                      </a:r>
                      <a:r>
                        <a:rPr lang="hr-HR" sz="1200" b="1" dirty="0" err="1">
                          <a:solidFill>
                            <a:schemeClr val="tx1"/>
                          </a:solidFill>
                          <a:effectLst/>
                          <a:latin typeface="+mn-lt"/>
                          <a:ea typeface="Times New Roman" panose="02020603050405020304" pitchFamily="18" charset="0"/>
                          <a:cs typeface="Arial" panose="020B0604020202020204" pitchFamily="34" charset="0"/>
                        </a:rPr>
                        <a:t>the</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reason</a:t>
                      </a:r>
                      <a:r>
                        <a:rPr lang="hr-HR" sz="1200" b="1" dirty="0">
                          <a:solidFill>
                            <a:schemeClr val="tx1"/>
                          </a:solidFill>
                          <a:effectLst/>
                          <a:latin typeface="+mn-lt"/>
                          <a:ea typeface="Times New Roman" panose="02020603050405020304" pitchFamily="18" charset="0"/>
                          <a:cs typeface="Arial" panose="020B0604020202020204" pitchFamily="34" charset="0"/>
                        </a:rPr>
                        <a:t> for </a:t>
                      </a:r>
                      <a:r>
                        <a:rPr lang="hr-HR" sz="1200" b="1" dirty="0" err="1">
                          <a:solidFill>
                            <a:schemeClr val="tx1"/>
                          </a:solidFill>
                          <a:effectLst/>
                          <a:latin typeface="+mn-lt"/>
                          <a:ea typeface="Times New Roman" panose="02020603050405020304" pitchFamily="18" charset="0"/>
                          <a:cs typeface="Arial" panose="020B0604020202020204" pitchFamily="34" charset="0"/>
                        </a:rPr>
                        <a:t>excluding</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guilt</a:t>
                      </a:r>
                      <a:r>
                        <a:rPr lang="hr-HR" sz="1200" b="1" dirty="0">
                          <a:solidFill>
                            <a:schemeClr val="tx1"/>
                          </a:solidFill>
                          <a:effectLst/>
                          <a:latin typeface="+mn-lt"/>
                          <a:ea typeface="Times New Roman" panose="02020603050405020304" pitchFamily="18" charset="0"/>
                          <a:cs typeface="Arial" panose="020B0604020202020204" pitchFamily="34" charset="0"/>
                        </a:rPr>
                        <a:t> (Art. 22 § 3 </a:t>
                      </a:r>
                      <a:r>
                        <a:rPr lang="hr-HR" sz="1200" b="1" dirty="0" smtClean="0">
                          <a:solidFill>
                            <a:schemeClr val="tx1"/>
                          </a:solidFill>
                          <a:effectLst/>
                          <a:latin typeface="+mn-lt"/>
                          <a:ea typeface="Times New Roman" panose="02020603050405020304" pitchFamily="18" charset="0"/>
                          <a:cs typeface="Arial" panose="020B0604020202020204" pitchFamily="34" charset="0"/>
                        </a:rPr>
                        <a:t>CPC)</a:t>
                      </a:r>
                      <a:endParaRPr lang="hr-HR" sz="1200" dirty="0">
                        <a:solidFill>
                          <a:schemeClr val="tx1"/>
                        </a:solidFill>
                        <a:effectLst/>
                        <a:latin typeface="+mn-lt"/>
                        <a:ea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7170" algn="just">
                        <a:spcAft>
                          <a:spcPts val="0"/>
                        </a:spcAft>
                        <a:tabLst>
                          <a:tab pos="1367155" algn="l"/>
                        </a:tabLst>
                      </a:pPr>
                      <a:r>
                        <a:rPr lang="en-GB" sz="1200" dirty="0">
                          <a:solidFill>
                            <a:schemeClr val="tx1"/>
                          </a:solidFill>
                          <a:effectLst/>
                          <a:latin typeface="+mn-lt"/>
                          <a:ea typeface="Times New Roman" panose="02020603050405020304" pitchFamily="18" charset="0"/>
                          <a:cs typeface="Times New Roman" panose="02020603050405020304" pitchFamily="18" charset="0"/>
                        </a:rPr>
                        <a:t>“3) If the perpetrator</a:t>
                      </a:r>
                      <a:r>
                        <a:rPr lang="en-GB" sz="1200" dirty="0">
                          <a:solidFill>
                            <a:schemeClr val="tx1"/>
                          </a:solidFill>
                          <a:effectLst/>
                          <a:latin typeface="+mn-lt"/>
                          <a:ea typeface="Times New Roman" panose="02020603050405020304" pitchFamily="18" charset="0"/>
                          <a:cs typeface="Times-NewRoman"/>
                        </a:rPr>
                        <a:t> </a:t>
                      </a:r>
                      <a:r>
                        <a:rPr lang="en-GB" sz="1200" dirty="0">
                          <a:solidFill>
                            <a:schemeClr val="tx1"/>
                          </a:solidFill>
                          <a:effectLst/>
                          <a:latin typeface="+mn-lt"/>
                          <a:ea typeface="Times New Roman" panose="02020603050405020304" pitchFamily="18" charset="0"/>
                          <a:cs typeface="Times New Roman" panose="02020603050405020304" pitchFamily="18" charset="0"/>
                        </a:rPr>
                        <a:t>was under an avoidable delusion about the circumstances referred to in paragraph 2 of this Article which exclude guilt, he/she shall be punished according to the rules on negligence where the law prescribes punishment for the commission of an offence by negligence”.</a:t>
                      </a:r>
                      <a:endParaRPr lang="hr-HR" sz="1200" dirty="0">
                        <a:solidFill>
                          <a:schemeClr val="tx1"/>
                        </a:solidFill>
                        <a:effectLst/>
                        <a:latin typeface="+mn-lt"/>
                        <a:ea typeface="Times New Roman" panose="02020603050405020304" pitchFamily="18" charset="0"/>
                        <a:cs typeface="Times-NewRoman"/>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052971"/>
                  </a:ext>
                </a:extLst>
              </a:tr>
              <a:tr h="992308">
                <a:tc>
                  <a:txBody>
                    <a:bodyPr/>
                    <a:lstStyle/>
                    <a:p>
                      <a:pPr>
                        <a:lnSpc>
                          <a:spcPct val="107000"/>
                        </a:lnSpc>
                        <a:spcAft>
                          <a:spcPts val="0"/>
                        </a:spcAft>
                      </a:pPr>
                      <a:r>
                        <a:rPr lang="hr-HR" sz="1200" b="1" dirty="0" err="1">
                          <a:solidFill>
                            <a:schemeClr val="tx1"/>
                          </a:solidFill>
                          <a:effectLst/>
                          <a:latin typeface="+mn-lt"/>
                          <a:ea typeface="Calibri" panose="020F0502020204030204" pitchFamily="34" charset="0"/>
                          <a:cs typeface="Times New Roman" panose="02020603050405020304" pitchFamily="18" charset="0"/>
                        </a:rPr>
                        <a:t>Insanity</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en-GB" sz="1200" b="1" kern="1200" dirty="0">
                          <a:solidFill>
                            <a:schemeClr val="tx1"/>
                          </a:solidFill>
                          <a:effectLst/>
                          <a:latin typeface="+mn-lt"/>
                          <a:ea typeface="Calibri" panose="020F0502020204030204" pitchFamily="34" charset="0"/>
                          <a:cs typeface="+mn-cs"/>
                        </a:rPr>
                        <a:t>Mental Incompetence</a:t>
                      </a:r>
                      <a:r>
                        <a:rPr lang="en-GB" sz="1200" b="1" kern="1200" dirty="0">
                          <a:solidFill>
                            <a:schemeClr val="tx1"/>
                          </a:solidFill>
                          <a:effectLst/>
                          <a:latin typeface="+mn-lt"/>
                          <a:ea typeface="Calibri" panose="020F0502020204030204" pitchFamily="34" charset="0"/>
                          <a:cs typeface="Times New Roman" panose="02020603050405020304" pitchFamily="18" charset="0"/>
                        </a:rPr>
                        <a:t> </a:t>
                      </a:r>
                      <a:r>
                        <a:rPr lang="hr-HR" sz="1200" b="1" dirty="0">
                          <a:solidFill>
                            <a:schemeClr val="tx1"/>
                          </a:solidFill>
                          <a:effectLst/>
                          <a:latin typeface="+mn-lt"/>
                          <a:ea typeface="Calibri" panose="020F0502020204030204" pitchFamily="34" charset="0"/>
                          <a:cs typeface="Times New Roman" panose="02020603050405020304" pitchFamily="18" charset="0"/>
                        </a:rPr>
                        <a:t> (Art. 24 </a:t>
                      </a:r>
                      <a:r>
                        <a:rPr lang="hr-HR" sz="1200" b="1" dirty="0" smtClean="0">
                          <a:solidFill>
                            <a:schemeClr val="tx1"/>
                          </a:solidFill>
                          <a:effectLst/>
                          <a:latin typeface="+mn-lt"/>
                          <a:ea typeface="Calibri" panose="020F0502020204030204" pitchFamily="34" charset="0"/>
                          <a:cs typeface="Times New Roman" panose="02020603050405020304" pitchFamily="18" charset="0"/>
                        </a:rPr>
                        <a:t>CPC)</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1) A mentally incompetent person is not guilty and cannot be imposed punishment.</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2) A mentally incompetent person is a person who at the time of commission of an unlawful act was incompetent of </a:t>
                      </a:r>
                      <a:r>
                        <a:rPr lang="en-GB" sz="1200" i="1" u="sng" dirty="0">
                          <a:solidFill>
                            <a:schemeClr val="tx1"/>
                          </a:solidFill>
                          <a:effectLst/>
                          <a:latin typeface="+mn-lt"/>
                          <a:ea typeface="Times New Roman" panose="02020603050405020304" pitchFamily="18" charset="0"/>
                          <a:cs typeface="Times New Roman" panose="02020603050405020304" pitchFamily="18" charset="0"/>
                        </a:rPr>
                        <a:t>comprehending the meaning of his/her actions </a:t>
                      </a:r>
                      <a:r>
                        <a:rPr lang="en-GB" sz="1200" i="1" dirty="0">
                          <a:solidFill>
                            <a:schemeClr val="tx1"/>
                          </a:solidFill>
                          <a:effectLst/>
                          <a:latin typeface="+mn-lt"/>
                          <a:ea typeface="Times New Roman" panose="02020603050405020304" pitchFamily="18" charset="0"/>
                          <a:cs typeface="Times New Roman" panose="02020603050405020304" pitchFamily="18" charset="0"/>
                        </a:rPr>
                        <a:t>o</a:t>
                      </a:r>
                      <a:r>
                        <a:rPr lang="en-GB" sz="1200" dirty="0">
                          <a:solidFill>
                            <a:schemeClr val="tx1"/>
                          </a:solidFill>
                          <a:effectLst/>
                          <a:latin typeface="+mn-lt"/>
                          <a:ea typeface="Times New Roman" panose="02020603050405020304" pitchFamily="18" charset="0"/>
                          <a:cs typeface="Times New Roman" panose="02020603050405020304" pitchFamily="18" charset="0"/>
                        </a:rPr>
                        <a:t>r of </a:t>
                      </a:r>
                      <a:r>
                        <a:rPr lang="en-GB" sz="1200" u="sng" dirty="0">
                          <a:solidFill>
                            <a:schemeClr val="tx1"/>
                          </a:solidFill>
                          <a:effectLst/>
                          <a:latin typeface="+mn-lt"/>
                          <a:ea typeface="Times New Roman" panose="02020603050405020304" pitchFamily="18" charset="0"/>
                          <a:cs typeface="Times New Roman" panose="02020603050405020304" pitchFamily="18" charset="0"/>
                        </a:rPr>
                        <a:t>exercising control over his/her will </a:t>
                      </a:r>
                      <a:r>
                        <a:rPr lang="en-GB" sz="1200" dirty="0">
                          <a:solidFill>
                            <a:schemeClr val="tx1"/>
                          </a:solidFill>
                          <a:effectLst/>
                          <a:latin typeface="+mn-lt"/>
                          <a:ea typeface="Times New Roman" panose="02020603050405020304" pitchFamily="18" charset="0"/>
                          <a:cs typeface="Times New Roman" panose="02020603050405020304" pitchFamily="18" charset="0"/>
                        </a:rPr>
                        <a:t>due to mental illness, temporary mental disorder, insufficient mental development or some other graver mental disorder.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6750821"/>
                  </a:ext>
                </a:extLst>
              </a:tr>
              <a:tr h="595385">
                <a:tc>
                  <a:txBody>
                    <a:bodyPr/>
                    <a:lstStyle/>
                    <a:p>
                      <a:pPr>
                        <a:lnSpc>
                          <a:spcPct val="107000"/>
                        </a:lnSpc>
                        <a:spcAft>
                          <a:spcPts val="0"/>
                        </a:spcAft>
                      </a:pPr>
                      <a:r>
                        <a:rPr lang="hr-HR" sz="1200" b="1" dirty="0" err="1">
                          <a:solidFill>
                            <a:schemeClr val="tx1"/>
                          </a:solidFill>
                          <a:effectLst/>
                          <a:latin typeface="+mn-lt"/>
                          <a:ea typeface="Calibri" panose="020F0502020204030204" pitchFamily="34" charset="0"/>
                          <a:cs typeface="Times New Roman" panose="02020603050405020304" pitchFamily="18" charset="0"/>
                        </a:rPr>
                        <a:t>Excessive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self-defense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necessary</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defense</a:t>
                      </a:r>
                      <a:r>
                        <a:rPr lang="hr-HR" sz="1200" b="1" dirty="0">
                          <a:solidFill>
                            <a:schemeClr val="tx1"/>
                          </a:solidFill>
                          <a:effectLst/>
                          <a:latin typeface="+mn-lt"/>
                          <a:ea typeface="Calibri" panose="020F0502020204030204" pitchFamily="34" charset="0"/>
                          <a:cs typeface="Times New Roman" panose="02020603050405020304" pitchFamily="18" charset="0"/>
                        </a:rPr>
                        <a:t>) (Art. 21 § 4 </a:t>
                      </a:r>
                      <a:r>
                        <a:rPr lang="hr-HR" sz="1200" b="1" dirty="0" smtClean="0">
                          <a:solidFill>
                            <a:schemeClr val="tx1"/>
                          </a:solidFill>
                          <a:effectLst/>
                          <a:latin typeface="+mn-lt"/>
                          <a:ea typeface="Calibri" panose="020F0502020204030204" pitchFamily="34" charset="0"/>
                          <a:cs typeface="Times New Roman" panose="02020603050405020304" pitchFamily="18" charset="0"/>
                        </a:rPr>
                        <a:t>CPC)- </a:t>
                      </a:r>
                      <a:r>
                        <a:rPr lang="hr-HR" sz="1200" b="1" dirty="0" err="1">
                          <a:solidFill>
                            <a:schemeClr val="tx1"/>
                          </a:solidFill>
                          <a:effectLst/>
                          <a:latin typeface="+mn-lt"/>
                          <a:ea typeface="Calibri" panose="020F0502020204030204" pitchFamily="34" charset="0"/>
                          <a:cs typeface="Times New Roman" panose="02020603050405020304" pitchFamily="18" charset="0"/>
                        </a:rPr>
                        <a:t>exceeding</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the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limits</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of</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self-defense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because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of</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strong</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scare</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200" dirty="0">
                          <a:solidFill>
                            <a:schemeClr val="tx1"/>
                          </a:solidFill>
                          <a:effectLst/>
                          <a:latin typeface="+mn-lt"/>
                          <a:ea typeface="Calibri" panose="020F0502020204030204" pitchFamily="34" charset="0"/>
                          <a:cs typeface="Times New Roman" panose="02020603050405020304" pitchFamily="18" charset="0"/>
                        </a:rPr>
                        <a:t>“4) Whoever exceeds the limits of self-defence shall not be guilty if he/she has done so by reason of excusable great fear caused by the attack”.</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559175"/>
                  </a:ext>
                </a:extLst>
              </a:tr>
              <a:tr h="1125732">
                <a:tc>
                  <a:txBody>
                    <a:bodyPr/>
                    <a:lstStyle/>
                    <a:p>
                      <a:pPr>
                        <a:lnSpc>
                          <a:spcPct val="107000"/>
                        </a:lnSpc>
                        <a:spcAft>
                          <a:spcPts val="0"/>
                        </a:spcAft>
                      </a:pPr>
                      <a:r>
                        <a:rPr lang="hr-HR" sz="1200" b="1" dirty="0" err="1">
                          <a:solidFill>
                            <a:schemeClr val="tx1"/>
                          </a:solidFill>
                          <a:effectLst/>
                          <a:latin typeface="+mn-lt"/>
                          <a:ea typeface="Calibri" panose="020F0502020204030204" pitchFamily="34" charset="0"/>
                          <a:cs typeface="Times New Roman" panose="02020603050405020304" pitchFamily="18" charset="0"/>
                        </a:rPr>
                        <a:t>Necessity</a:t>
                      </a:r>
                      <a:r>
                        <a:rPr lang="hr-HR" sz="1200" b="1" dirty="0">
                          <a:solidFill>
                            <a:schemeClr val="tx1"/>
                          </a:solidFill>
                          <a:effectLst/>
                          <a:latin typeface="+mn-lt"/>
                          <a:ea typeface="Calibri" panose="020F0502020204030204" pitchFamily="34" charset="0"/>
                          <a:cs typeface="Times New Roman" panose="02020603050405020304" pitchFamily="18" charset="0"/>
                        </a:rPr>
                        <a:t> as a </a:t>
                      </a:r>
                      <a:r>
                        <a:rPr lang="hr-HR" sz="1200" b="1" dirty="0" err="1">
                          <a:solidFill>
                            <a:schemeClr val="tx1"/>
                          </a:solidFill>
                          <a:effectLst/>
                          <a:latin typeface="+mn-lt"/>
                          <a:ea typeface="Calibri" panose="020F0502020204030204" pitchFamily="34" charset="0"/>
                          <a:cs typeface="Times New Roman" panose="02020603050405020304" pitchFamily="18" charset="0"/>
                        </a:rPr>
                        <a:t>reason</a:t>
                      </a:r>
                      <a:r>
                        <a:rPr lang="hr-HR" sz="1200" b="1" dirty="0">
                          <a:solidFill>
                            <a:schemeClr val="tx1"/>
                          </a:solidFill>
                          <a:effectLst/>
                          <a:latin typeface="+mn-lt"/>
                          <a:ea typeface="Calibri" panose="020F0502020204030204" pitchFamily="34" charset="0"/>
                          <a:cs typeface="Times New Roman" panose="02020603050405020304" pitchFamily="18" charset="0"/>
                        </a:rPr>
                        <a:t> for </a:t>
                      </a:r>
                      <a:r>
                        <a:rPr lang="hr-HR" sz="1200" b="1" dirty="0" err="1">
                          <a:solidFill>
                            <a:schemeClr val="tx1"/>
                          </a:solidFill>
                          <a:effectLst/>
                          <a:latin typeface="+mn-lt"/>
                          <a:ea typeface="Calibri" panose="020F0502020204030204" pitchFamily="34" charset="0"/>
                          <a:cs typeface="Times New Roman" panose="02020603050405020304" pitchFamily="18" charset="0"/>
                        </a:rPr>
                        <a:t>excluding</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guilt</a:t>
                      </a:r>
                      <a:r>
                        <a:rPr lang="hr-HR" sz="1200" b="1" dirty="0">
                          <a:solidFill>
                            <a:schemeClr val="tx1"/>
                          </a:solidFill>
                          <a:effectLst/>
                          <a:latin typeface="+mn-lt"/>
                          <a:ea typeface="Calibri" panose="020F0502020204030204" pitchFamily="34" charset="0"/>
                          <a:cs typeface="Times New Roman" panose="02020603050405020304" pitchFamily="18" charset="0"/>
                        </a:rPr>
                        <a:t> (Art. 22 § 2 </a:t>
                      </a:r>
                      <a:r>
                        <a:rPr lang="hr-HR" sz="1200" b="1" dirty="0" smtClean="0">
                          <a:solidFill>
                            <a:schemeClr val="tx1"/>
                          </a:solidFill>
                          <a:effectLst/>
                          <a:latin typeface="+mn-lt"/>
                          <a:ea typeface="Calibri" panose="020F0502020204030204" pitchFamily="34" charset="0"/>
                          <a:cs typeface="Times New Roman" panose="02020603050405020304" pitchFamily="18" charset="0"/>
                        </a:rPr>
                        <a:t>CPC) </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Duress</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7170" algn="just">
                        <a:spcAft>
                          <a:spcPts val="0"/>
                        </a:spcAft>
                        <a:tabLst>
                          <a:tab pos="1367155" algn="l"/>
                        </a:tabLst>
                      </a:pPr>
                      <a:r>
                        <a:rPr lang="en-GB" sz="1200" dirty="0">
                          <a:solidFill>
                            <a:schemeClr val="tx1"/>
                          </a:solidFill>
                          <a:effectLst/>
                          <a:latin typeface="+mn-lt"/>
                          <a:ea typeface="Times New Roman" panose="02020603050405020304" pitchFamily="18" charset="0"/>
                          <a:cs typeface="Times New Roman" panose="02020603050405020304" pitchFamily="18" charset="0"/>
                        </a:rPr>
                        <a:t>“2) Whoever commits an unlawful act in order to avert from himself/herself or from another a coinciding danger not brought on by himself/herself, which danger could not have been averted in any other way, provided that the resulting harm was not disproportionately greater than the harm threatened and that he/she was not required to expose himself/herself to the danger, shall not be guilty. If such a person was required to expose himself/herself to the danger, he/she may be punished less severely”.</a:t>
                      </a:r>
                      <a:endParaRPr lang="hr-HR" sz="1200" dirty="0">
                        <a:solidFill>
                          <a:schemeClr val="tx1"/>
                        </a:solidFill>
                        <a:effectLst/>
                        <a:latin typeface="+mn-lt"/>
                        <a:ea typeface="Times New Roman" panose="02020603050405020304" pitchFamily="18" charset="0"/>
                        <a:cs typeface="Times-NewRoman"/>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42589"/>
                  </a:ext>
                </a:extLst>
              </a:tr>
            </a:tbl>
          </a:graphicData>
        </a:graphic>
      </p:graphicFrame>
    </p:spTree>
    <p:extLst>
      <p:ext uri="{BB962C8B-B14F-4D97-AF65-F5344CB8AC3E}">
        <p14:creationId xmlns:p14="http://schemas.microsoft.com/office/powerpoint/2010/main" val="4283316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95129562"/>
              </p:ext>
            </p:extLst>
          </p:nvPr>
        </p:nvGraphicFramePr>
        <p:xfrm>
          <a:off x="167425" y="191193"/>
          <a:ext cx="11874320" cy="6570213"/>
        </p:xfrm>
        <a:graphic>
          <a:graphicData uri="http://schemas.openxmlformats.org/drawingml/2006/table">
            <a:tbl>
              <a:tblPr firstRow="1" firstCol="1" bandRow="1"/>
              <a:tblGrid>
                <a:gridCol w="4213216">
                  <a:extLst>
                    <a:ext uri="{9D8B030D-6E8A-4147-A177-3AD203B41FA5}">
                      <a16:colId xmlns:a16="http://schemas.microsoft.com/office/drawing/2014/main" val="2977464981"/>
                    </a:ext>
                  </a:extLst>
                </a:gridCol>
                <a:gridCol w="3140621">
                  <a:extLst>
                    <a:ext uri="{9D8B030D-6E8A-4147-A177-3AD203B41FA5}">
                      <a16:colId xmlns:a16="http://schemas.microsoft.com/office/drawing/2014/main" val="1189556326"/>
                    </a:ext>
                  </a:extLst>
                </a:gridCol>
                <a:gridCol w="4520483">
                  <a:extLst>
                    <a:ext uri="{9D8B030D-6E8A-4147-A177-3AD203B41FA5}">
                      <a16:colId xmlns:a16="http://schemas.microsoft.com/office/drawing/2014/main" val="3284572025"/>
                    </a:ext>
                  </a:extLst>
                </a:gridCol>
              </a:tblGrid>
              <a:tr h="375572">
                <a:tc gridSpan="3">
                  <a:txBody>
                    <a:bodyPr/>
                    <a:lstStyle/>
                    <a:p>
                      <a:pPr algn="ctr">
                        <a:lnSpc>
                          <a:spcPct val="107000"/>
                        </a:lnSpc>
                        <a:spcAft>
                          <a:spcPts val="0"/>
                        </a:spcAft>
                      </a:pPr>
                      <a:r>
                        <a:rPr lang="hr-HR" sz="1800" dirty="0" smtClean="0">
                          <a:effectLst/>
                          <a:latin typeface="Franklin Gothic Book" panose="020B0503020102020204" pitchFamily="34" charset="0"/>
                          <a:ea typeface="Calibri" panose="020F0502020204030204" pitchFamily="34" charset="0"/>
                          <a:cs typeface="Times New Roman" panose="02020603050405020304" pitchFamily="18" charset="0"/>
                        </a:rPr>
                        <a:t>2.4.1. </a:t>
                      </a:r>
                      <a:r>
                        <a:rPr lang="en-US" sz="1800" dirty="0" smtClean="0">
                          <a:effectLst/>
                          <a:latin typeface="Franklin Gothic Book" panose="020B0503020102020204" pitchFamily="34" charset="0"/>
                          <a:ea typeface="Calibri" panose="020F0502020204030204" pitchFamily="34" charset="0"/>
                          <a:cs typeface="Times New Roman" panose="02020603050405020304" pitchFamily="18" charset="0"/>
                        </a:rPr>
                        <a:t>EXCLUSION </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(NEGATION) OF </a:t>
                      </a:r>
                      <a:r>
                        <a:rPr lang="en-US" sz="1800" dirty="0" smtClean="0">
                          <a:effectLst/>
                          <a:latin typeface="Franklin Gothic Book" panose="020B0503020102020204" pitchFamily="34" charset="0"/>
                          <a:ea typeface="Calibri" panose="020F0502020204030204" pitchFamily="34" charset="0"/>
                          <a:cs typeface="Times New Roman" panose="02020603050405020304" pitchFamily="18" charset="0"/>
                        </a:rPr>
                        <a:t>CULPABILITY</a:t>
                      </a:r>
                      <a:r>
                        <a:rPr lang="hr-HR" sz="1800" i="1" dirty="0" smtClean="0">
                          <a:effectLst/>
                          <a:latin typeface="Franklin Gothic Book" panose="020B0503020102020204" pitchFamily="34" charset="0"/>
                          <a:ea typeface="Calibri" panose="020F0502020204030204" pitchFamily="34" charset="0"/>
                          <a:cs typeface="Times New Roman" panose="02020603050405020304" pitchFamily="18" charset="0"/>
                        </a:rPr>
                        <a:t>/</a:t>
                      </a:r>
                      <a:r>
                        <a:rPr lang="hr-HR" sz="1800" i="1" dirty="0" err="1" smtClean="0">
                          <a:effectLst/>
                          <a:latin typeface="Franklin Gothic Book" panose="020B0503020102020204" pitchFamily="34" charset="0"/>
                          <a:ea typeface="Calibri" panose="020F0502020204030204" pitchFamily="34" charset="0"/>
                          <a:cs typeface="Times New Roman" panose="02020603050405020304" pitchFamily="18" charset="0"/>
                        </a:rPr>
                        <a:t>mens</a:t>
                      </a:r>
                      <a:r>
                        <a:rPr lang="hr-HR" sz="1800" i="1" dirty="0" smtClean="0">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800" i="1" dirty="0" err="1" smtClean="0">
                          <a:effectLst/>
                          <a:latin typeface="Franklin Gothic Book" panose="020B0503020102020204" pitchFamily="34" charset="0"/>
                          <a:ea typeface="Calibri" panose="020F0502020204030204" pitchFamily="34" charset="0"/>
                          <a:cs typeface="Times New Roman" panose="02020603050405020304" pitchFamily="18" charset="0"/>
                        </a:rPr>
                        <a:t>rea</a:t>
                      </a:r>
                      <a:r>
                        <a:rPr lang="en-US" sz="1800" dirty="0" smtClean="0">
                          <a:effectLst/>
                          <a:latin typeface="Franklin Gothic Book" panose="020B0503020102020204" pitchFamily="34" charset="0"/>
                          <a:ea typeface="Calibri" panose="020F0502020204030204" pitchFamily="34" charset="0"/>
                          <a:cs typeface="Times New Roman" panose="02020603050405020304" pitchFamily="18" charset="0"/>
                        </a:rPr>
                        <a:t>- EXCUSES</a:t>
                      </a:r>
                      <a:r>
                        <a:rPr lang="hr-HR" sz="1800" dirty="0" smtClean="0">
                          <a:effectLst/>
                          <a:latin typeface="Franklin Gothic Book" panose="020B0503020102020204" pitchFamily="34" charset="0"/>
                          <a:ea typeface="Calibri" panose="020F0502020204030204" pitchFamily="34" charset="0"/>
                          <a:cs typeface="Times New Roman" panose="02020603050405020304" pitchFamily="18" charset="0"/>
                        </a:rPr>
                        <a:t> (DEFENSES)</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2980537030"/>
                  </a:ext>
                </a:extLst>
              </a:tr>
              <a:tr h="325575">
                <a:tc>
                  <a:txBody>
                    <a:bodyPr/>
                    <a:lstStyle/>
                    <a:p>
                      <a:pPr algn="just">
                        <a:lnSpc>
                          <a:spcPct val="106000"/>
                        </a:lnSpc>
                        <a:spcAft>
                          <a:spcPts val="0"/>
                        </a:spcAft>
                      </a:pPr>
                      <a:r>
                        <a:rPr lang="en-US" sz="1800" b="1" kern="1200" dirty="0">
                          <a:solidFill>
                            <a:srgbClr val="FFFF00"/>
                          </a:solidFill>
                          <a:effectLst/>
                          <a:latin typeface="Franklin Gothic Book" panose="020B0503020102020204" pitchFamily="34" charset="0"/>
                          <a:ea typeface="Calibri" panose="020F0502020204030204" pitchFamily="34" charset="0"/>
                        </a:rPr>
                        <a:t>US</a:t>
                      </a:r>
                      <a:endParaRPr lang="hr-HR" sz="1800" dirty="0">
                        <a:solidFill>
                          <a:srgbClr val="FFFF00"/>
                        </a:solidFill>
                        <a:effectLst/>
                        <a:latin typeface="Calibri" panose="020F0502020204030204" pitchFamily="34" charset="0"/>
                        <a:ea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a:lnSpc>
                          <a:spcPct val="106000"/>
                        </a:lnSpc>
                        <a:spcAft>
                          <a:spcPts val="0"/>
                        </a:spcAft>
                      </a:pPr>
                      <a:r>
                        <a:rPr lang="en-US" sz="1800" b="1" kern="1200" dirty="0">
                          <a:solidFill>
                            <a:srgbClr val="FFFF00"/>
                          </a:solidFill>
                          <a:effectLst/>
                          <a:latin typeface="Franklin Gothic Book" panose="020B0503020102020204" pitchFamily="34" charset="0"/>
                          <a:ea typeface="Calibri" panose="020F0502020204030204" pitchFamily="34" charset="0"/>
                        </a:rPr>
                        <a:t>GERMANY </a:t>
                      </a:r>
                      <a:endParaRPr lang="hr-HR" sz="1800" dirty="0">
                        <a:solidFill>
                          <a:srgbClr val="FFFF00"/>
                        </a:solidFill>
                        <a:effectLst/>
                        <a:latin typeface="Calibri" panose="020F0502020204030204" pitchFamily="34" charset="0"/>
                        <a:ea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a:lnSpc>
                          <a:spcPct val="106000"/>
                        </a:lnSpc>
                        <a:spcAft>
                          <a:spcPts val="0"/>
                        </a:spcAft>
                      </a:pPr>
                      <a:r>
                        <a:rPr lang="en-US" sz="1800" b="1" kern="1200" dirty="0">
                          <a:solidFill>
                            <a:srgbClr val="FFFF00"/>
                          </a:solidFill>
                          <a:effectLst/>
                          <a:latin typeface="Franklin Gothic Book" panose="020B0503020102020204" pitchFamily="34" charset="0"/>
                          <a:ea typeface="Calibri" panose="020F0502020204030204" pitchFamily="34" charset="0"/>
                        </a:rPr>
                        <a:t>CROATIA</a:t>
                      </a:r>
                      <a:endParaRPr lang="hr-HR" sz="1800" dirty="0">
                        <a:solidFill>
                          <a:srgbClr val="FFFF00"/>
                        </a:solidFill>
                        <a:effectLst/>
                        <a:latin typeface="Calibri" panose="020F0502020204030204" pitchFamily="34" charset="0"/>
                        <a:ea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748403336"/>
                  </a:ext>
                </a:extLst>
              </a:tr>
              <a:tr h="3138720">
                <a:tc>
                  <a:txBody>
                    <a:bodyPr/>
                    <a:lstStyle/>
                    <a:p>
                      <a:pPr algn="just">
                        <a:lnSpc>
                          <a:spcPct val="107000"/>
                        </a:lnSpc>
                        <a:spcAft>
                          <a:spcPts val="0"/>
                        </a:spcAft>
                      </a:pPr>
                      <a:r>
                        <a:rPr lang="en-US" sz="1300" b="1" kern="1200" dirty="0" smtClean="0">
                          <a:solidFill>
                            <a:schemeClr val="tx1"/>
                          </a:solidFill>
                          <a:effectLst/>
                          <a:latin typeface="+mn-lt"/>
                          <a:ea typeface="+mn-ea"/>
                          <a:cs typeface="+mn-cs"/>
                        </a:rPr>
                        <a:t>Mistakes:</a:t>
                      </a:r>
                    </a:p>
                    <a:p>
                      <a:pPr marL="342900" marR="0" lvl="0" indent="-342900" algn="just" defTabSz="914400" rtl="0" eaLnBrk="1" fontAlgn="auto" latinLnBrk="0" hangingPunct="1">
                        <a:lnSpc>
                          <a:spcPct val="107000"/>
                        </a:lnSpc>
                        <a:spcBef>
                          <a:spcPts val="0"/>
                        </a:spcBef>
                        <a:spcAft>
                          <a:spcPts val="0"/>
                        </a:spcAft>
                        <a:buClr>
                          <a:srgbClr val="191B0E"/>
                        </a:buClr>
                        <a:buSzPts val="1200"/>
                        <a:buFont typeface="Franklin Gothic Book" panose="020B0503020102020204" pitchFamily="34" charset="0"/>
                        <a:buAutoNum type="alphaLcParenR"/>
                        <a:tabLst/>
                        <a:defRPr/>
                      </a:pPr>
                      <a:r>
                        <a:rPr lang="hr-HR" sz="1300" kern="1200" dirty="0" smtClean="0">
                          <a:solidFill>
                            <a:schemeClr val="tx1"/>
                          </a:solidFill>
                          <a:effectLst/>
                          <a:latin typeface="+mn-lt"/>
                          <a:ea typeface="+mn-ea"/>
                          <a:cs typeface="+mn-cs"/>
                        </a:rPr>
                        <a:t>R</a:t>
                      </a:r>
                      <a:r>
                        <a:rPr lang="en-US" sz="1300" kern="1200" dirty="0" err="1" smtClean="0">
                          <a:solidFill>
                            <a:schemeClr val="tx1"/>
                          </a:solidFill>
                          <a:effectLst/>
                          <a:latin typeface="+mn-lt"/>
                          <a:ea typeface="+mn-ea"/>
                          <a:cs typeface="+mn-cs"/>
                        </a:rPr>
                        <a:t>easonable</a:t>
                      </a:r>
                      <a:r>
                        <a:rPr lang="en-US" sz="1300" kern="1200" dirty="0" smtClean="0">
                          <a:solidFill>
                            <a:schemeClr val="tx1"/>
                          </a:solidFill>
                          <a:effectLst/>
                          <a:latin typeface="+mn-lt"/>
                          <a:ea typeface="+mn-ea"/>
                          <a:cs typeface="+mn-cs"/>
                        </a:rPr>
                        <a:t> mistake about the factual basis of justification; </a:t>
                      </a:r>
                      <a:endParaRPr lang="en-US" sz="13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hr-HR" sz="1300" kern="1200" dirty="0" smtClean="0">
                          <a:solidFill>
                            <a:schemeClr val="tx1"/>
                          </a:solidFill>
                          <a:effectLst/>
                          <a:latin typeface="+mn-lt"/>
                          <a:ea typeface="+mn-ea"/>
                          <a:cs typeface="+mn-cs"/>
                        </a:rPr>
                        <a:t>M</a:t>
                      </a:r>
                      <a:r>
                        <a:rPr lang="en-US" sz="1300" kern="1200" dirty="0" err="1" smtClean="0">
                          <a:solidFill>
                            <a:schemeClr val="tx1"/>
                          </a:solidFill>
                          <a:effectLst/>
                          <a:latin typeface="+mn-lt"/>
                          <a:ea typeface="+mn-ea"/>
                          <a:cs typeface="+mn-cs"/>
                        </a:rPr>
                        <a:t>istakes</a:t>
                      </a:r>
                      <a:r>
                        <a:rPr lang="en-US" sz="1300" kern="1200" dirty="0" smtClean="0">
                          <a:solidFill>
                            <a:schemeClr val="tx1"/>
                          </a:solidFill>
                          <a:effectLst/>
                          <a:latin typeface="+mn-lt"/>
                          <a:ea typeface="+mn-ea"/>
                          <a:cs typeface="+mn-cs"/>
                        </a:rPr>
                        <a:t> of law; </a:t>
                      </a:r>
                      <a:endParaRPr lang="en-US" sz="13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hr-HR" sz="1300" kern="1200" dirty="0" smtClean="0">
                          <a:solidFill>
                            <a:schemeClr val="tx1"/>
                          </a:solidFill>
                          <a:effectLst/>
                          <a:latin typeface="+mn-lt"/>
                          <a:ea typeface="+mn-ea"/>
                          <a:cs typeface="+mn-cs"/>
                        </a:rPr>
                        <a:t>R</a:t>
                      </a:r>
                      <a:r>
                        <a:rPr lang="en-US" sz="1300" kern="1200" dirty="0" err="1" smtClean="0">
                          <a:solidFill>
                            <a:schemeClr val="tx1"/>
                          </a:solidFill>
                          <a:effectLst/>
                          <a:latin typeface="+mn-lt"/>
                          <a:ea typeface="+mn-ea"/>
                          <a:cs typeface="+mn-cs"/>
                        </a:rPr>
                        <a:t>easonable</a:t>
                      </a:r>
                      <a:r>
                        <a:rPr lang="en-US" sz="1300" kern="1200" dirty="0" smtClean="0">
                          <a:solidFill>
                            <a:schemeClr val="tx1"/>
                          </a:solidFill>
                          <a:effectLst/>
                          <a:latin typeface="+mn-lt"/>
                          <a:ea typeface="+mn-ea"/>
                          <a:cs typeface="+mn-cs"/>
                        </a:rPr>
                        <a:t> failure to perceive the running of a substantial and unjustified risk</a:t>
                      </a:r>
                      <a:endParaRPr lang="en-US" sz="1300" dirty="0" smtClean="0">
                        <a:solidFill>
                          <a:schemeClr val="tx1"/>
                        </a:solidFill>
                        <a:effectLst/>
                        <a:latin typeface="+mn-lt"/>
                        <a:ea typeface="Calibri" panose="020F0502020204030204" pitchFamily="34" charset="0"/>
                        <a:cs typeface="+mn-cs"/>
                      </a:endParaRPr>
                    </a:p>
                    <a:p>
                      <a:pPr marL="457200" indent="-457200">
                        <a:buFont typeface="+mj-lt"/>
                        <a:buAutoNum type="arabicPeriod"/>
                      </a:pPr>
                      <a:r>
                        <a:rPr lang="en-US" sz="1300" dirty="0" smtClean="0">
                          <a:solidFill>
                            <a:schemeClr val="tx1"/>
                          </a:solidFill>
                        </a:rPr>
                        <a:t>Mistakes about Factual Elements of the </a:t>
                      </a:r>
                      <a:r>
                        <a:rPr lang="hr-HR" sz="1300" dirty="0" smtClean="0">
                          <a:solidFill>
                            <a:schemeClr val="tx1"/>
                          </a:solidFill>
                        </a:rPr>
                        <a:t>D</a:t>
                      </a:r>
                      <a:r>
                        <a:rPr lang="en-US" sz="1300" dirty="0" err="1" smtClean="0">
                          <a:solidFill>
                            <a:schemeClr val="tx1"/>
                          </a:solidFill>
                        </a:rPr>
                        <a:t>efinition</a:t>
                      </a:r>
                      <a:r>
                        <a:rPr lang="hr-HR" sz="1300" dirty="0" smtClean="0">
                          <a:solidFill>
                            <a:schemeClr val="tx1"/>
                          </a:solidFill>
                        </a:rPr>
                        <a:t> (</a:t>
                      </a:r>
                      <a:r>
                        <a:rPr lang="hr-HR" sz="1300" dirty="0" err="1" smtClean="0">
                          <a:solidFill>
                            <a:schemeClr val="tx1"/>
                          </a:solidFill>
                        </a:rPr>
                        <a:t>fact</a:t>
                      </a:r>
                      <a:r>
                        <a:rPr lang="hr-HR" sz="1300" dirty="0" smtClean="0">
                          <a:solidFill>
                            <a:schemeClr val="tx1"/>
                          </a:solidFill>
                        </a:rPr>
                        <a:t>)</a:t>
                      </a:r>
                      <a:endParaRPr lang="en-US" sz="1300" dirty="0" smtClean="0">
                        <a:solidFill>
                          <a:schemeClr val="tx1"/>
                        </a:solidFill>
                      </a:endParaRPr>
                    </a:p>
                    <a:p>
                      <a:pPr marL="457200" indent="-457200">
                        <a:buFont typeface="+mj-lt"/>
                        <a:buAutoNum type="arabicPeriod"/>
                      </a:pPr>
                      <a:r>
                        <a:rPr lang="en-US" sz="1300" dirty="0" smtClean="0">
                          <a:solidFill>
                            <a:schemeClr val="tx1"/>
                          </a:solidFill>
                        </a:rPr>
                        <a:t>Mistakes about Legal Aspects of the Definition</a:t>
                      </a:r>
                      <a:r>
                        <a:rPr lang="hr-HR" sz="1300" dirty="0" smtClean="0">
                          <a:solidFill>
                            <a:schemeClr val="tx1"/>
                          </a:solidFill>
                        </a:rPr>
                        <a:t> (</a:t>
                      </a:r>
                      <a:r>
                        <a:rPr lang="hr-HR" sz="1300" dirty="0" err="1" smtClean="0">
                          <a:solidFill>
                            <a:schemeClr val="tx1"/>
                          </a:solidFill>
                        </a:rPr>
                        <a:t>law</a:t>
                      </a:r>
                      <a:r>
                        <a:rPr lang="hr-HR" sz="1300" dirty="0" smtClean="0">
                          <a:solidFill>
                            <a:schemeClr val="tx1"/>
                          </a:solidFill>
                        </a:rPr>
                        <a:t>)</a:t>
                      </a:r>
                      <a:r>
                        <a:rPr lang="en-US" sz="1300" dirty="0" smtClean="0">
                          <a:solidFill>
                            <a:schemeClr val="tx1"/>
                          </a:solidFill>
                        </a:rPr>
                        <a:t> </a:t>
                      </a:r>
                    </a:p>
                    <a:p>
                      <a:pPr marL="457200" indent="-457200">
                        <a:buFont typeface="+mj-lt"/>
                        <a:buAutoNum type="arabicPeriod"/>
                      </a:pPr>
                      <a:r>
                        <a:rPr lang="en-US" sz="1300" dirty="0" smtClean="0">
                          <a:solidFill>
                            <a:schemeClr val="tx1"/>
                          </a:solidFill>
                        </a:rPr>
                        <a:t>Mistakes about Factual Elements of Justification</a:t>
                      </a:r>
                      <a:r>
                        <a:rPr lang="hr-HR" sz="1300" dirty="0" smtClean="0">
                          <a:solidFill>
                            <a:schemeClr val="tx1"/>
                          </a:solidFill>
                        </a:rPr>
                        <a:t> (</a:t>
                      </a:r>
                      <a:r>
                        <a:rPr lang="hr-HR" sz="1300" dirty="0" err="1" smtClean="0">
                          <a:solidFill>
                            <a:schemeClr val="tx1"/>
                          </a:solidFill>
                        </a:rPr>
                        <a:t>fact</a:t>
                      </a:r>
                      <a:r>
                        <a:rPr lang="hr-HR" sz="1300" dirty="0" smtClean="0">
                          <a:solidFill>
                            <a:schemeClr val="tx1"/>
                          </a:solidFill>
                        </a:rPr>
                        <a:t>)</a:t>
                      </a:r>
                      <a:endParaRPr lang="en-US" sz="1300" dirty="0" smtClean="0">
                        <a:solidFill>
                          <a:schemeClr val="tx1"/>
                        </a:solidFill>
                      </a:endParaRPr>
                    </a:p>
                    <a:p>
                      <a:pPr marL="457200" indent="-457200">
                        <a:buFont typeface="+mj-lt"/>
                        <a:buAutoNum type="arabicPeriod"/>
                      </a:pPr>
                      <a:r>
                        <a:rPr lang="en-US" sz="1300" dirty="0" smtClean="0">
                          <a:solidFill>
                            <a:schemeClr val="tx1"/>
                          </a:solidFill>
                        </a:rPr>
                        <a:t>Mistakes about Norms of Justification </a:t>
                      </a:r>
                      <a:r>
                        <a:rPr lang="hr-HR" sz="1300" dirty="0" smtClean="0">
                          <a:solidFill>
                            <a:schemeClr val="tx1"/>
                          </a:solidFill>
                        </a:rPr>
                        <a:t>(</a:t>
                      </a:r>
                      <a:r>
                        <a:rPr lang="hr-HR" sz="1300" dirty="0" err="1" smtClean="0">
                          <a:solidFill>
                            <a:schemeClr val="tx1"/>
                          </a:solidFill>
                        </a:rPr>
                        <a:t>law</a:t>
                      </a:r>
                      <a:r>
                        <a:rPr lang="hr-HR" sz="1300" dirty="0" smtClean="0">
                          <a:solidFill>
                            <a:schemeClr val="tx1"/>
                          </a:solidFill>
                        </a:rPr>
                        <a:t>)</a:t>
                      </a:r>
                      <a:endParaRPr lang="en-US" sz="1300" dirty="0" smtClean="0">
                        <a:solidFill>
                          <a:schemeClr val="tx1"/>
                        </a:solidFill>
                      </a:endParaRPr>
                    </a:p>
                    <a:p>
                      <a:pPr marL="457200" indent="-457200">
                        <a:buFont typeface="+mj-lt"/>
                        <a:buAutoNum type="arabicPeriod"/>
                      </a:pPr>
                      <a:r>
                        <a:rPr lang="en-US" sz="1300" dirty="0" smtClean="0">
                          <a:solidFill>
                            <a:schemeClr val="tx1"/>
                          </a:solidFill>
                        </a:rPr>
                        <a:t>Mistakes about Factual Elements of Excuses</a:t>
                      </a:r>
                      <a:r>
                        <a:rPr lang="hr-HR" sz="1300" dirty="0" smtClean="0">
                          <a:solidFill>
                            <a:schemeClr val="tx1"/>
                          </a:solidFill>
                        </a:rPr>
                        <a:t> (</a:t>
                      </a:r>
                      <a:r>
                        <a:rPr lang="hr-HR" sz="1300" dirty="0" err="1" smtClean="0">
                          <a:solidFill>
                            <a:schemeClr val="tx1"/>
                          </a:solidFill>
                        </a:rPr>
                        <a:t>fact</a:t>
                      </a:r>
                      <a:r>
                        <a:rPr lang="hr-HR" sz="1300" dirty="0" smtClean="0">
                          <a:solidFill>
                            <a:schemeClr val="tx1"/>
                          </a:solidFill>
                        </a:rPr>
                        <a:t>)</a:t>
                      </a:r>
                      <a:endParaRPr lang="en-US" sz="1300" dirty="0" smtClean="0">
                        <a:solidFill>
                          <a:schemeClr val="tx1"/>
                        </a:solidFill>
                      </a:endParaRPr>
                    </a:p>
                    <a:p>
                      <a:pPr marL="457200" indent="-457200">
                        <a:buFont typeface="+mj-lt"/>
                        <a:buAutoNum type="arabicPeriod"/>
                      </a:pPr>
                      <a:r>
                        <a:rPr lang="en-US" sz="1300" dirty="0" smtClean="0">
                          <a:solidFill>
                            <a:schemeClr val="tx1"/>
                          </a:solidFill>
                        </a:rPr>
                        <a:t>Mistakes about Excusing Norms</a:t>
                      </a:r>
                      <a:r>
                        <a:rPr lang="hr-HR" sz="1300" dirty="0" smtClean="0">
                          <a:solidFill>
                            <a:schemeClr val="tx1"/>
                          </a:solidFill>
                        </a:rPr>
                        <a:t> (</a:t>
                      </a:r>
                      <a:r>
                        <a:rPr lang="hr-HR" sz="1300" dirty="0" err="1" smtClean="0">
                          <a:solidFill>
                            <a:schemeClr val="tx1"/>
                          </a:solidFill>
                        </a:rPr>
                        <a:t>law</a:t>
                      </a:r>
                      <a:r>
                        <a:rPr lang="hr-HR" sz="1300" dirty="0" smtClean="0">
                          <a:solidFill>
                            <a:schemeClr val="tx1"/>
                          </a:solidFill>
                        </a:rPr>
                        <a:t>)</a:t>
                      </a:r>
                      <a:endParaRPr lang="en-US" sz="1300" dirty="0" smtClean="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300" b="1" dirty="0" smtClean="0">
                          <a:solidFill>
                            <a:schemeClr val="tx1"/>
                          </a:solidFill>
                          <a:effectLst/>
                          <a:latin typeface="+mn-lt"/>
                          <a:ea typeface="Calibri" panose="020F0502020204030204" pitchFamily="34" charset="0"/>
                          <a:cs typeface="Times New Roman" panose="02020603050405020304" pitchFamily="18" charset="0"/>
                        </a:rPr>
                        <a:t>Mistakes:</a:t>
                      </a:r>
                    </a:p>
                    <a:p>
                      <a:pPr marL="342900" lvl="0" indent="-342900" algn="just">
                        <a:lnSpc>
                          <a:spcPct val="107000"/>
                        </a:lnSpc>
                        <a:spcAft>
                          <a:spcPts val="0"/>
                        </a:spcAft>
                        <a:buFont typeface="+mj-lt"/>
                        <a:buAutoNum type="alphaLcParenR"/>
                      </a:pPr>
                      <a:r>
                        <a:rPr lang="en-US" sz="1300" dirty="0" smtClean="0">
                          <a:solidFill>
                            <a:schemeClr val="tx1"/>
                          </a:solidFill>
                          <a:effectLst/>
                          <a:latin typeface="+mn-lt"/>
                          <a:ea typeface="Calibri" panose="020F0502020204030204" pitchFamily="34" charset="0"/>
                          <a:cs typeface="Times New Roman" panose="02020603050405020304" pitchFamily="18" charset="0"/>
                        </a:rPr>
                        <a:t>mistake of fact (Art. 16 </a:t>
                      </a:r>
                      <a:r>
                        <a:rPr lang="en-US" sz="1300" dirty="0" err="1" smtClean="0">
                          <a:solidFill>
                            <a:schemeClr val="tx1"/>
                          </a:solidFill>
                          <a:effectLst/>
                          <a:latin typeface="+mn-lt"/>
                          <a:ea typeface="Calibri" panose="020F0502020204030204" pitchFamily="34" charset="0"/>
                          <a:cs typeface="Times New Roman" panose="02020603050405020304" pitchFamily="18" charset="0"/>
                        </a:rPr>
                        <a:t>StGB</a:t>
                      </a:r>
                      <a:r>
                        <a:rPr lang="en-US" sz="1300" dirty="0" smtClean="0">
                          <a:solidFill>
                            <a:schemeClr val="tx1"/>
                          </a:solidFill>
                          <a:effectLst/>
                          <a:latin typeface="+mn-lt"/>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mj-lt"/>
                        <a:buAutoNum type="alphaLcParenR"/>
                      </a:pPr>
                      <a:r>
                        <a:rPr lang="en-US" sz="1300" dirty="0" smtClean="0">
                          <a:solidFill>
                            <a:schemeClr val="tx1"/>
                          </a:solidFill>
                          <a:effectLst/>
                          <a:latin typeface="+mn-lt"/>
                          <a:ea typeface="Calibri" panose="020F0502020204030204" pitchFamily="34" charset="0"/>
                          <a:cs typeface="Times New Roman" panose="02020603050405020304" pitchFamily="18" charset="0"/>
                        </a:rPr>
                        <a:t>mistake of law (Art. 17 </a:t>
                      </a:r>
                      <a:r>
                        <a:rPr lang="en-US" sz="1300" dirty="0" err="1" smtClean="0">
                          <a:solidFill>
                            <a:schemeClr val="tx1"/>
                          </a:solidFill>
                          <a:effectLst/>
                          <a:latin typeface="+mn-lt"/>
                          <a:ea typeface="Calibri" panose="020F0502020204030204" pitchFamily="34" charset="0"/>
                          <a:cs typeface="Times New Roman" panose="02020603050405020304" pitchFamily="18" charset="0"/>
                        </a:rPr>
                        <a:t>StGB</a:t>
                      </a:r>
                      <a:r>
                        <a:rPr lang="en-US" sz="1300" dirty="0" smtClean="0">
                          <a:solidFill>
                            <a:schemeClr val="tx1"/>
                          </a:solidFill>
                          <a:effectLst/>
                          <a:latin typeface="+mn-lt"/>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mj-lt"/>
                        <a:buAutoNum type="alphaLcParenR"/>
                      </a:pPr>
                      <a:r>
                        <a:rPr lang="en-US" sz="1300" dirty="0" smtClean="0">
                          <a:solidFill>
                            <a:schemeClr val="tx1"/>
                          </a:solidFill>
                          <a:effectLst/>
                          <a:latin typeface="+mn-lt"/>
                          <a:ea typeface="Calibri" panose="020F0502020204030204" pitchFamily="34" charset="0"/>
                          <a:cs typeface="Times New Roman" panose="02020603050405020304" pitchFamily="18" charset="0"/>
                        </a:rPr>
                        <a:t>mistake of duress (Art. 35 </a:t>
                      </a:r>
                      <a:r>
                        <a:rPr lang="en-US" sz="1300" dirty="0" smtClean="0">
                          <a:solidFill>
                            <a:schemeClr val="tx1"/>
                          </a:solidFill>
                          <a:effectLst/>
                          <a:latin typeface="+mn-lt"/>
                          <a:ea typeface="Times New Roman" panose="02020603050405020304" pitchFamily="18" charset="0"/>
                          <a:cs typeface="Times New Roman" panose="02020603050405020304" pitchFamily="18" charset="0"/>
                        </a:rPr>
                        <a:t>§ 2 </a:t>
                      </a:r>
                      <a:r>
                        <a:rPr lang="en-US" sz="1300" dirty="0" err="1" smtClean="0">
                          <a:solidFill>
                            <a:schemeClr val="tx1"/>
                          </a:solidFill>
                          <a:effectLst/>
                          <a:latin typeface="+mn-lt"/>
                          <a:ea typeface="Times New Roman" panose="02020603050405020304" pitchFamily="18" charset="0"/>
                          <a:cs typeface="Times New Roman" panose="02020603050405020304" pitchFamily="18" charset="0"/>
                        </a:rPr>
                        <a:t>StGB</a:t>
                      </a:r>
                      <a:r>
                        <a:rPr lang="en-US" sz="1300" dirty="0" smtClean="0">
                          <a:solidFill>
                            <a:schemeClr val="tx1"/>
                          </a:solidFill>
                          <a:effectLst/>
                          <a:latin typeface="+mn-lt"/>
                          <a:ea typeface="Calibri" panose="020F0502020204030204" pitchFamily="34" charset="0"/>
                          <a:cs typeface="Times New Roman" panose="02020603050405020304" pitchFamily="18" charset="0"/>
                        </a:rPr>
                        <a:t>)</a:t>
                      </a:r>
                      <a:endParaRPr lang="en-US" sz="13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300" b="1" kern="1200" dirty="0" smtClean="0">
                          <a:solidFill>
                            <a:schemeClr val="tx1"/>
                          </a:solidFill>
                          <a:effectLst/>
                          <a:latin typeface="+mn-lt"/>
                          <a:ea typeface="+mn-ea"/>
                          <a:cs typeface="+mn-cs"/>
                        </a:rPr>
                        <a:t>Mistakes:</a:t>
                      </a:r>
                      <a:endParaRPr lang="en-US" sz="1300" b="1" dirty="0" smtClean="0">
                        <a:solidFill>
                          <a:schemeClr val="tx1"/>
                        </a:solidFill>
                        <a:effectLst/>
                        <a:latin typeface="+mn-lt"/>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en-US" sz="1300" dirty="0" smtClean="0">
                          <a:solidFill>
                            <a:schemeClr val="tx1"/>
                          </a:solidFill>
                          <a:effectLst/>
                          <a:latin typeface="+mn-lt"/>
                          <a:ea typeface="Calibri" panose="020F0502020204030204" pitchFamily="34" charset="0"/>
                          <a:cs typeface="Times New Roman" panose="02020603050405020304" pitchFamily="18" charset="0"/>
                        </a:rPr>
                        <a:t>Mistake as to Elements Constituting an Offence </a:t>
                      </a:r>
                      <a:r>
                        <a:rPr lang="en-US" sz="1300" kern="1200" dirty="0" smtClean="0">
                          <a:solidFill>
                            <a:schemeClr val="tx1"/>
                          </a:solidFill>
                          <a:effectLst/>
                          <a:latin typeface="+mn-lt"/>
                          <a:ea typeface="Calibri" panose="020F0502020204030204" pitchFamily="34" charset="0"/>
                          <a:cs typeface="+mn-cs"/>
                        </a:rPr>
                        <a:t>(of statutory element of the offence; </a:t>
                      </a:r>
                      <a:r>
                        <a:rPr kumimoji="0" lang="en-US" sz="13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rPr>
                        <a:t>(of fact ) </a:t>
                      </a:r>
                      <a:r>
                        <a:rPr lang="en-US" sz="1300" kern="1200" dirty="0" smtClean="0">
                          <a:solidFill>
                            <a:schemeClr val="tx1"/>
                          </a:solidFill>
                          <a:effectLst/>
                          <a:latin typeface="+mn-lt"/>
                          <a:ea typeface="Calibri" panose="020F0502020204030204" pitchFamily="34" charset="0"/>
                          <a:cs typeface="+mn-cs"/>
                        </a:rPr>
                        <a:t>Art. 30 CPC)  </a:t>
                      </a:r>
                      <a:endParaRPr lang="en-US" sz="13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hr-HR" sz="1300" kern="1200" dirty="0" smtClean="0">
                          <a:solidFill>
                            <a:schemeClr val="tx1"/>
                          </a:solidFill>
                          <a:effectLst/>
                          <a:latin typeface="+mn-lt"/>
                          <a:ea typeface="+mn-ea"/>
                          <a:cs typeface="+mn-cs"/>
                        </a:rPr>
                        <a:t>M</a:t>
                      </a:r>
                      <a:r>
                        <a:rPr lang="en-US" sz="1300" kern="1200" dirty="0" err="1" smtClean="0">
                          <a:solidFill>
                            <a:schemeClr val="tx1"/>
                          </a:solidFill>
                          <a:effectLst/>
                          <a:latin typeface="+mn-lt"/>
                          <a:ea typeface="+mn-ea"/>
                          <a:cs typeface="+mn-cs"/>
                        </a:rPr>
                        <a:t>istakes</a:t>
                      </a:r>
                      <a:r>
                        <a:rPr lang="en-US" sz="1300" kern="1200" dirty="0" smtClean="0">
                          <a:solidFill>
                            <a:schemeClr val="tx1"/>
                          </a:solidFill>
                          <a:effectLst/>
                          <a:latin typeface="+mn-lt"/>
                          <a:ea typeface="+mn-ea"/>
                          <a:cs typeface="+mn-cs"/>
                        </a:rPr>
                        <a:t> as</a:t>
                      </a:r>
                      <a:r>
                        <a:rPr lang="en-US" sz="1300" kern="1200" baseline="0" dirty="0" smtClean="0">
                          <a:solidFill>
                            <a:schemeClr val="tx1"/>
                          </a:solidFill>
                          <a:effectLst/>
                          <a:latin typeface="+mn-lt"/>
                          <a:ea typeface="+mn-ea"/>
                          <a:cs typeface="+mn-cs"/>
                        </a:rPr>
                        <a:t> to Unlawfulness </a:t>
                      </a:r>
                      <a:r>
                        <a:rPr lang="en-US" sz="1300" kern="1200" dirty="0" smtClean="0">
                          <a:solidFill>
                            <a:schemeClr val="tx1"/>
                          </a:solidFill>
                          <a:effectLst/>
                          <a:latin typeface="+mn-lt"/>
                          <a:ea typeface="+mn-ea"/>
                          <a:cs typeface="+mn-cs"/>
                        </a:rPr>
                        <a:t>(Art. 32 CPC); (mistake o</a:t>
                      </a:r>
                      <a:r>
                        <a:rPr lang="hr-HR" sz="1300" kern="1200" dirty="0" smtClean="0">
                          <a:solidFill>
                            <a:schemeClr val="tx1"/>
                          </a:solidFill>
                          <a:effectLst/>
                          <a:latin typeface="+mn-lt"/>
                          <a:ea typeface="+mn-ea"/>
                          <a:cs typeface="+mn-cs"/>
                        </a:rPr>
                        <a:t>f</a:t>
                      </a:r>
                      <a:r>
                        <a:rPr lang="en-US" sz="1300" kern="1200" dirty="0" smtClean="0">
                          <a:solidFill>
                            <a:schemeClr val="tx1"/>
                          </a:solidFill>
                          <a:effectLst/>
                          <a:latin typeface="+mn-lt"/>
                          <a:ea typeface="+mn-ea"/>
                          <a:cs typeface="+mn-cs"/>
                        </a:rPr>
                        <a:t> law)</a:t>
                      </a:r>
                      <a:endParaRPr lang="en-US" sz="13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en-US" sz="1300" dirty="0" smtClean="0">
                          <a:solidFill>
                            <a:schemeClr val="tx1"/>
                          </a:solidFill>
                          <a:effectLst/>
                          <a:latin typeface="+mn-lt"/>
                          <a:ea typeface="Calibri" panose="020F0502020204030204" pitchFamily="34" charset="0"/>
                          <a:cs typeface="Times New Roman" panose="02020603050405020304" pitchFamily="18" charset="0"/>
                        </a:rPr>
                        <a:t>Mistake of</a:t>
                      </a:r>
                      <a:r>
                        <a:rPr lang="en-US" sz="1300" baseline="0" dirty="0" smtClean="0">
                          <a:solidFill>
                            <a:schemeClr val="tx1"/>
                          </a:solidFill>
                          <a:effectLst/>
                          <a:latin typeface="+mn-lt"/>
                          <a:ea typeface="Calibri" panose="020F0502020204030204" pitchFamily="34" charset="0"/>
                          <a:cs typeface="Times New Roman" panose="02020603050405020304" pitchFamily="18" charset="0"/>
                        </a:rPr>
                        <a:t> Fact Justifying an Offence </a:t>
                      </a:r>
                      <a:r>
                        <a:rPr lang="en-US" sz="1300" dirty="0" smtClean="0">
                          <a:solidFill>
                            <a:schemeClr val="tx1"/>
                          </a:solidFill>
                          <a:effectLst/>
                          <a:latin typeface="+mn-lt"/>
                          <a:ea typeface="Calibri" panose="020F0502020204030204" pitchFamily="34" charset="0"/>
                          <a:cs typeface="Times New Roman" panose="02020603050405020304" pitchFamily="18" charset="0"/>
                        </a:rPr>
                        <a:t>(self – defense and necessity; Art.  31 CPC); </a:t>
                      </a:r>
                      <a:endParaRPr lang="en-US" sz="13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en-US" sz="1300" dirty="0" smtClean="0">
                          <a:solidFill>
                            <a:schemeClr val="tx1"/>
                          </a:solidFill>
                          <a:effectLst/>
                          <a:latin typeface="+mn-lt"/>
                          <a:ea typeface="Calibri" panose="020F0502020204030204" pitchFamily="34" charset="0"/>
                          <a:cs typeface="Times New Roman" panose="02020603050405020304" pitchFamily="18" charset="0"/>
                        </a:rPr>
                        <a:t>Mistake about the </a:t>
                      </a:r>
                      <a:r>
                        <a:rPr lang="hr-HR" sz="1300" dirty="0" smtClean="0">
                          <a:solidFill>
                            <a:schemeClr val="tx1"/>
                          </a:solidFill>
                          <a:effectLst/>
                          <a:latin typeface="+mn-lt"/>
                          <a:ea typeface="Calibri" panose="020F0502020204030204" pitchFamily="34" charset="0"/>
                          <a:cs typeface="Times New Roman" panose="02020603050405020304" pitchFamily="18" charset="0"/>
                        </a:rPr>
                        <a:t>N</a:t>
                      </a:r>
                      <a:r>
                        <a:rPr lang="en-US" sz="1300" dirty="0" err="1" smtClean="0">
                          <a:solidFill>
                            <a:schemeClr val="tx1"/>
                          </a:solidFill>
                          <a:effectLst/>
                          <a:latin typeface="+mn-lt"/>
                          <a:ea typeface="Calibri" panose="020F0502020204030204" pitchFamily="34" charset="0"/>
                          <a:cs typeface="Times New Roman" panose="02020603050405020304" pitchFamily="18" charset="0"/>
                        </a:rPr>
                        <a:t>ecessity</a:t>
                      </a:r>
                      <a:r>
                        <a:rPr lang="en-US" sz="1300" dirty="0" smtClean="0">
                          <a:solidFill>
                            <a:schemeClr val="tx1"/>
                          </a:solidFill>
                          <a:effectLst/>
                          <a:latin typeface="+mn-lt"/>
                          <a:ea typeface="Calibri" panose="020F0502020204030204" pitchFamily="34" charset="0"/>
                          <a:cs typeface="Times New Roman" panose="02020603050405020304" pitchFamily="18" charset="0"/>
                        </a:rPr>
                        <a:t> as the </a:t>
                      </a:r>
                      <a:r>
                        <a:rPr lang="hr-HR" sz="1300" dirty="0" smtClean="0">
                          <a:solidFill>
                            <a:schemeClr val="tx1"/>
                          </a:solidFill>
                          <a:effectLst/>
                          <a:latin typeface="+mn-lt"/>
                          <a:ea typeface="Calibri" panose="020F0502020204030204" pitchFamily="34" charset="0"/>
                          <a:cs typeface="Times New Roman" panose="02020603050405020304" pitchFamily="18" charset="0"/>
                        </a:rPr>
                        <a:t>R</a:t>
                      </a:r>
                      <a:r>
                        <a:rPr lang="en-US" sz="1300" dirty="0" err="1" smtClean="0">
                          <a:solidFill>
                            <a:schemeClr val="tx1"/>
                          </a:solidFill>
                          <a:effectLst/>
                          <a:latin typeface="+mn-lt"/>
                          <a:ea typeface="Calibri" panose="020F0502020204030204" pitchFamily="34" charset="0"/>
                          <a:cs typeface="Times New Roman" panose="02020603050405020304" pitchFamily="18" charset="0"/>
                        </a:rPr>
                        <a:t>eason</a:t>
                      </a:r>
                      <a:r>
                        <a:rPr lang="en-US" sz="1300" dirty="0" smtClean="0">
                          <a:solidFill>
                            <a:schemeClr val="tx1"/>
                          </a:solidFill>
                          <a:effectLst/>
                          <a:latin typeface="+mn-lt"/>
                          <a:ea typeface="Calibri" panose="020F0502020204030204" pitchFamily="34" charset="0"/>
                          <a:cs typeface="Times New Roman" panose="02020603050405020304" pitchFamily="18" charset="0"/>
                        </a:rPr>
                        <a:t> for </a:t>
                      </a:r>
                      <a:r>
                        <a:rPr lang="hr-HR" sz="1300" dirty="0" smtClean="0">
                          <a:solidFill>
                            <a:schemeClr val="tx1"/>
                          </a:solidFill>
                          <a:effectLst/>
                          <a:latin typeface="+mn-lt"/>
                          <a:ea typeface="Calibri" panose="020F0502020204030204" pitchFamily="34" charset="0"/>
                          <a:cs typeface="Times New Roman" panose="02020603050405020304" pitchFamily="18" charset="0"/>
                        </a:rPr>
                        <a:t>E</a:t>
                      </a:r>
                      <a:r>
                        <a:rPr lang="en-US" sz="1300" dirty="0" err="1" smtClean="0">
                          <a:solidFill>
                            <a:schemeClr val="tx1"/>
                          </a:solidFill>
                          <a:effectLst/>
                          <a:latin typeface="+mn-lt"/>
                          <a:ea typeface="Calibri" panose="020F0502020204030204" pitchFamily="34" charset="0"/>
                          <a:cs typeface="Times New Roman" panose="02020603050405020304" pitchFamily="18" charset="0"/>
                        </a:rPr>
                        <a:t>xcluding</a:t>
                      </a:r>
                      <a:r>
                        <a:rPr lang="en-US" sz="1300" dirty="0" smtClean="0">
                          <a:solidFill>
                            <a:schemeClr val="tx1"/>
                          </a:solidFill>
                          <a:effectLst/>
                          <a:latin typeface="+mn-lt"/>
                          <a:ea typeface="Calibri" panose="020F0502020204030204" pitchFamily="34" charset="0"/>
                          <a:cs typeface="Times New Roman" panose="02020603050405020304" pitchFamily="18" charset="0"/>
                        </a:rPr>
                        <a:t> </a:t>
                      </a:r>
                      <a:r>
                        <a:rPr lang="hr-HR" sz="1300" dirty="0" smtClean="0">
                          <a:solidFill>
                            <a:schemeClr val="tx1"/>
                          </a:solidFill>
                          <a:effectLst/>
                          <a:latin typeface="+mn-lt"/>
                          <a:ea typeface="Calibri" panose="020F0502020204030204" pitchFamily="34" charset="0"/>
                          <a:cs typeface="Times New Roman" panose="02020603050405020304" pitchFamily="18" charset="0"/>
                        </a:rPr>
                        <a:t>Gu</a:t>
                      </a:r>
                      <a:r>
                        <a:rPr lang="en-US" sz="1300" dirty="0" err="1" smtClean="0">
                          <a:solidFill>
                            <a:schemeClr val="tx1"/>
                          </a:solidFill>
                          <a:effectLst/>
                          <a:latin typeface="+mn-lt"/>
                          <a:ea typeface="Calibri" panose="020F0502020204030204" pitchFamily="34" charset="0"/>
                          <a:cs typeface="Times New Roman" panose="02020603050405020304" pitchFamily="18" charset="0"/>
                        </a:rPr>
                        <a:t>ilt</a:t>
                      </a:r>
                      <a:r>
                        <a:rPr lang="en-US" sz="1300" dirty="0" smtClean="0">
                          <a:solidFill>
                            <a:schemeClr val="tx1"/>
                          </a:solidFill>
                          <a:effectLst/>
                          <a:latin typeface="+mn-lt"/>
                          <a:ea typeface="Calibri" panose="020F0502020204030204" pitchFamily="34" charset="0"/>
                          <a:cs typeface="Times New Roman" panose="02020603050405020304" pitchFamily="18" charset="0"/>
                        </a:rPr>
                        <a:t> (Art. 22 </a:t>
                      </a:r>
                      <a:r>
                        <a:rPr lang="en-US" sz="1300" dirty="0" smtClean="0">
                          <a:solidFill>
                            <a:schemeClr val="tx1"/>
                          </a:solidFill>
                          <a:effectLst/>
                          <a:latin typeface="+mn-lt"/>
                          <a:ea typeface="Times New Roman" panose="02020603050405020304" pitchFamily="18" charset="0"/>
                          <a:cs typeface="Times New Roman" panose="02020603050405020304" pitchFamily="18" charset="0"/>
                        </a:rPr>
                        <a:t>§ 3 CPC</a:t>
                      </a:r>
                      <a:r>
                        <a:rPr lang="en-US" sz="1300" dirty="0" smtClean="0">
                          <a:solidFill>
                            <a:schemeClr val="tx1"/>
                          </a:solidFill>
                          <a:effectLst/>
                          <a:latin typeface="+mn-lt"/>
                          <a:ea typeface="Calibri" panose="020F0502020204030204" pitchFamily="34" charset="0"/>
                          <a:cs typeface="Times New Roman" panose="02020603050405020304" pitchFamily="18" charset="0"/>
                        </a:rPr>
                        <a:t>)</a:t>
                      </a:r>
                      <a:endParaRPr lang="en-US" sz="1300" dirty="0" smtClean="0">
                        <a:solidFill>
                          <a:schemeClr val="tx1"/>
                        </a:solidFill>
                        <a:effectLst/>
                        <a:latin typeface="+mn-lt"/>
                        <a:ea typeface="Calibri" panose="020F0502020204030204" pitchFamily="34" charset="0"/>
                        <a:cs typeface="+mn-cs"/>
                      </a:endParaRPr>
                    </a:p>
                    <a:p>
                      <a:pPr algn="just">
                        <a:lnSpc>
                          <a:spcPct val="107000"/>
                        </a:lnSpc>
                        <a:spcAft>
                          <a:spcPts val="0"/>
                        </a:spcAft>
                      </a:pPr>
                      <a:r>
                        <a:rPr lang="en-US" sz="1300" dirty="0" smtClean="0">
                          <a:solidFill>
                            <a:schemeClr val="tx1"/>
                          </a:solidFill>
                          <a:effectLst/>
                          <a:latin typeface="+mn-lt"/>
                          <a:ea typeface="Calibri" panose="020F0502020204030204" pitchFamily="34" charset="0"/>
                          <a:cs typeface="Times New Roman" panose="02020603050405020304" pitchFamily="18" charset="0"/>
                        </a:rPr>
                        <a:t> </a:t>
                      </a:r>
                      <a:endParaRPr lang="en-US" sz="13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1082174"/>
                  </a:ext>
                </a:extLst>
              </a:tr>
              <a:tr h="303371">
                <a:tc>
                  <a:txBody>
                    <a:bodyPr/>
                    <a:lstStyle/>
                    <a:p>
                      <a:pPr algn="just">
                        <a:lnSpc>
                          <a:spcPct val="107000"/>
                        </a:lnSpc>
                        <a:spcAft>
                          <a:spcPts val="0"/>
                        </a:spcAft>
                      </a:pPr>
                      <a:r>
                        <a:rPr lang="en-US" sz="1300" b="1" kern="1200" dirty="0" smtClean="0">
                          <a:solidFill>
                            <a:schemeClr val="tx1"/>
                          </a:solidFill>
                          <a:effectLst/>
                          <a:latin typeface="+mn-lt"/>
                          <a:ea typeface="+mn-ea"/>
                          <a:cs typeface="+mn-cs"/>
                        </a:rPr>
                        <a:t>Insanity</a:t>
                      </a:r>
                      <a:endParaRPr lang="hr-HR" sz="1300" b="1"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300" b="1" dirty="0">
                          <a:solidFill>
                            <a:schemeClr val="tx1"/>
                          </a:solidFill>
                          <a:effectLst/>
                          <a:latin typeface="+mn-lt"/>
                          <a:ea typeface="Calibri" panose="020F0502020204030204" pitchFamily="34" charset="0"/>
                          <a:cs typeface="Times New Roman" panose="02020603050405020304" pitchFamily="18" charset="0"/>
                        </a:rPr>
                        <a:t>Insanity </a:t>
                      </a:r>
                      <a:r>
                        <a:rPr lang="en-US" sz="1300" dirty="0">
                          <a:solidFill>
                            <a:schemeClr val="tx1"/>
                          </a:solidFill>
                          <a:effectLst/>
                          <a:latin typeface="+mn-lt"/>
                          <a:ea typeface="Calibri" panose="020F0502020204030204" pitchFamily="34" charset="0"/>
                          <a:cs typeface="Times New Roman" panose="02020603050405020304" pitchFamily="18" charset="0"/>
                        </a:rPr>
                        <a:t>(Art. 20 </a:t>
                      </a:r>
                      <a:r>
                        <a:rPr lang="en-US" sz="1300" dirty="0" err="1">
                          <a:solidFill>
                            <a:schemeClr val="tx1"/>
                          </a:solidFill>
                          <a:effectLst/>
                          <a:latin typeface="+mn-lt"/>
                          <a:ea typeface="Calibri" panose="020F0502020204030204" pitchFamily="34" charset="0"/>
                          <a:cs typeface="Times New Roman" panose="02020603050405020304" pitchFamily="18" charset="0"/>
                        </a:rPr>
                        <a:t>StGB</a:t>
                      </a:r>
                      <a:r>
                        <a:rPr lang="en-US" sz="1300" dirty="0" smtClean="0">
                          <a:solidFill>
                            <a:schemeClr val="tx1"/>
                          </a:solidFill>
                          <a:effectLst/>
                          <a:latin typeface="+mn-lt"/>
                          <a:ea typeface="Calibri" panose="020F0502020204030204" pitchFamily="34" charset="0"/>
                          <a:cs typeface="Times New Roman" panose="02020603050405020304" pitchFamily="18" charset="0"/>
                        </a:rPr>
                        <a:t>)</a:t>
                      </a:r>
                      <a:endParaRPr lang="hr-HR" sz="1300" dirty="0" smtClean="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300" b="1" dirty="0" smtClean="0">
                          <a:solidFill>
                            <a:schemeClr val="tx1"/>
                          </a:solidFill>
                          <a:effectLst/>
                          <a:latin typeface="+mn-lt"/>
                          <a:ea typeface="Calibri" panose="020F0502020204030204" pitchFamily="34" charset="0"/>
                          <a:cs typeface="Times New Roman" panose="02020603050405020304" pitchFamily="18" charset="0"/>
                        </a:rPr>
                        <a:t>Insanity</a:t>
                      </a:r>
                      <a:r>
                        <a:rPr lang="hr-HR" sz="1300" b="1" dirty="0" smtClean="0">
                          <a:solidFill>
                            <a:schemeClr val="tx1"/>
                          </a:solidFill>
                          <a:effectLst/>
                          <a:latin typeface="+mn-lt"/>
                          <a:ea typeface="Calibri" panose="020F0502020204030204" pitchFamily="34" charset="0"/>
                          <a:cs typeface="Times New Roman" panose="02020603050405020304" pitchFamily="18" charset="0"/>
                        </a:rPr>
                        <a:t>/</a:t>
                      </a:r>
                      <a:r>
                        <a:rPr lang="en-GB" sz="1300" b="1" dirty="0" smtClean="0">
                          <a:solidFill>
                            <a:schemeClr val="tx1"/>
                          </a:solidFill>
                          <a:effectLst/>
                          <a:latin typeface="+mn-lt"/>
                          <a:ea typeface="Times New Roman" panose="02020603050405020304" pitchFamily="18" charset="0"/>
                        </a:rPr>
                        <a:t>Mental Incompetence</a:t>
                      </a:r>
                      <a:r>
                        <a:rPr lang="hr-HR" sz="1300" b="1" baseline="0" dirty="0" smtClean="0">
                          <a:solidFill>
                            <a:schemeClr val="tx1"/>
                          </a:solidFill>
                          <a:effectLst/>
                          <a:latin typeface="+mn-lt"/>
                          <a:ea typeface="Calibri" panose="020F0502020204030204" pitchFamily="34" charset="0"/>
                          <a:cs typeface="Times New Roman" panose="02020603050405020304" pitchFamily="18" charset="0"/>
                        </a:rPr>
                        <a:t> </a:t>
                      </a:r>
                      <a:r>
                        <a:rPr lang="en-US" sz="1300" dirty="0" smtClean="0">
                          <a:solidFill>
                            <a:schemeClr val="tx1"/>
                          </a:solidFill>
                          <a:effectLst/>
                          <a:latin typeface="+mn-lt"/>
                          <a:ea typeface="Calibri" panose="020F0502020204030204" pitchFamily="34" charset="0"/>
                          <a:cs typeface="Times New Roman" panose="02020603050405020304" pitchFamily="18" charset="0"/>
                        </a:rPr>
                        <a:t>(Art</a:t>
                      </a:r>
                      <a:r>
                        <a:rPr lang="en-US" sz="1300" dirty="0">
                          <a:solidFill>
                            <a:schemeClr val="tx1"/>
                          </a:solidFill>
                          <a:effectLst/>
                          <a:latin typeface="+mn-lt"/>
                          <a:ea typeface="Calibri" panose="020F0502020204030204" pitchFamily="34" charset="0"/>
                          <a:cs typeface="Times New Roman" panose="02020603050405020304" pitchFamily="18" charset="0"/>
                        </a:rPr>
                        <a:t>. 24 </a:t>
                      </a:r>
                      <a:r>
                        <a:rPr lang="en-US" sz="1300" dirty="0" smtClean="0">
                          <a:solidFill>
                            <a:schemeClr val="tx1"/>
                          </a:solidFill>
                          <a:effectLst/>
                          <a:latin typeface="+mn-lt"/>
                          <a:ea typeface="Calibri" panose="020F0502020204030204" pitchFamily="34" charset="0"/>
                          <a:cs typeface="Times New Roman" panose="02020603050405020304" pitchFamily="18" charset="0"/>
                        </a:rPr>
                        <a:t>CPC)</a:t>
                      </a:r>
                      <a:endParaRPr lang="hr-HR" sz="13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0020319"/>
                  </a:ext>
                </a:extLst>
              </a:tr>
              <a:tr h="1516859">
                <a:tc>
                  <a:txBody>
                    <a:bodyPr/>
                    <a:lstStyle/>
                    <a:p>
                      <a:pPr algn="just">
                        <a:lnSpc>
                          <a:spcPct val="107000"/>
                        </a:lnSpc>
                        <a:spcAft>
                          <a:spcPts val="0"/>
                        </a:spcAft>
                      </a:pPr>
                      <a:r>
                        <a:rPr lang="en-US" sz="1300" b="1" kern="1200" dirty="0">
                          <a:solidFill>
                            <a:schemeClr val="tx1"/>
                          </a:solidFill>
                          <a:effectLst/>
                          <a:latin typeface="+mn-lt"/>
                          <a:ea typeface="+mn-ea"/>
                          <a:cs typeface="+mn-cs"/>
                        </a:rPr>
                        <a:t>Involuntary intoxication</a:t>
                      </a:r>
                      <a:endParaRPr lang="hr-HR" sz="1300" b="1"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300" b="1" dirty="0">
                          <a:solidFill>
                            <a:schemeClr val="tx1"/>
                          </a:solidFill>
                          <a:effectLst/>
                          <a:latin typeface="+mn-lt"/>
                          <a:ea typeface="Times New Roman" panose="02020603050405020304" pitchFamily="18" charset="0"/>
                          <a:cs typeface="Times New Roman" panose="02020603050405020304" pitchFamily="18" charset="0"/>
                        </a:rPr>
                        <a:t>Excessive self-defense (</a:t>
                      </a:r>
                      <a:r>
                        <a:rPr lang="en-US" sz="1300" dirty="0">
                          <a:solidFill>
                            <a:schemeClr val="tx1"/>
                          </a:solidFill>
                          <a:effectLst/>
                          <a:latin typeface="+mn-lt"/>
                          <a:ea typeface="Times New Roman" panose="02020603050405020304" pitchFamily="18" charset="0"/>
                          <a:cs typeface="Times New Roman" panose="02020603050405020304" pitchFamily="18" charset="0"/>
                        </a:rPr>
                        <a:t>Art. 33 </a:t>
                      </a:r>
                      <a:r>
                        <a:rPr lang="en-US" sz="1300" dirty="0" err="1">
                          <a:solidFill>
                            <a:schemeClr val="tx1"/>
                          </a:solidFill>
                          <a:effectLst/>
                          <a:latin typeface="+mn-lt"/>
                          <a:ea typeface="Times New Roman" panose="02020603050405020304" pitchFamily="18" charset="0"/>
                          <a:cs typeface="Times New Roman" panose="02020603050405020304" pitchFamily="18" charset="0"/>
                        </a:rPr>
                        <a:t>StGB</a:t>
                      </a:r>
                      <a:r>
                        <a:rPr lang="en-US" sz="1300" dirty="0">
                          <a:solidFill>
                            <a:schemeClr val="tx1"/>
                          </a:solidFill>
                          <a:effectLst/>
                          <a:latin typeface="+mn-lt"/>
                          <a:ea typeface="Times New Roman" panose="02020603050405020304" pitchFamily="18" charset="0"/>
                          <a:cs typeface="Times New Roman" panose="02020603050405020304" pitchFamily="18" charset="0"/>
                        </a:rPr>
                        <a:t>)</a:t>
                      </a:r>
                      <a:endParaRPr lang="hr-HR" sz="13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US" sz="1300" dirty="0">
                          <a:solidFill>
                            <a:schemeClr val="tx1"/>
                          </a:solidFill>
                          <a:effectLst/>
                          <a:latin typeface="+mn-lt"/>
                          <a:ea typeface="Calibri" panose="020F0502020204030204" pitchFamily="34" charset="0"/>
                          <a:cs typeface="Times New Roman" panose="02020603050405020304" pitchFamily="18" charset="0"/>
                        </a:rPr>
                        <a:t> </a:t>
                      </a:r>
                      <a:endParaRPr lang="hr-HR" sz="13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300" b="1" dirty="0">
                          <a:solidFill>
                            <a:schemeClr val="tx1"/>
                          </a:solidFill>
                          <a:effectLst/>
                          <a:latin typeface="+mn-lt"/>
                          <a:ea typeface="Times New Roman" panose="02020603050405020304" pitchFamily="18" charset="0"/>
                          <a:cs typeface="Times New Roman" panose="02020603050405020304" pitchFamily="18" charset="0"/>
                        </a:rPr>
                        <a:t>Excessive self-defense </a:t>
                      </a:r>
                      <a:r>
                        <a:rPr lang="en-US" sz="1300" dirty="0">
                          <a:solidFill>
                            <a:schemeClr val="tx1"/>
                          </a:solidFill>
                          <a:effectLst/>
                          <a:latin typeface="+mn-lt"/>
                          <a:ea typeface="Times New Roman" panose="02020603050405020304" pitchFamily="18" charset="0"/>
                          <a:cs typeface="Times New Roman" panose="02020603050405020304" pitchFamily="18" charset="0"/>
                        </a:rPr>
                        <a:t>(necessary defense) (Art. 21 § 4 </a:t>
                      </a:r>
                      <a:r>
                        <a:rPr lang="en-US" sz="1300" dirty="0" smtClean="0">
                          <a:solidFill>
                            <a:schemeClr val="tx1"/>
                          </a:solidFill>
                          <a:effectLst/>
                          <a:latin typeface="+mn-lt"/>
                          <a:ea typeface="Times New Roman" panose="02020603050405020304" pitchFamily="18" charset="0"/>
                          <a:cs typeface="Times New Roman" panose="02020603050405020304" pitchFamily="18" charset="0"/>
                        </a:rPr>
                        <a:t>CPC)- </a:t>
                      </a:r>
                      <a:r>
                        <a:rPr lang="en-US" sz="1300" kern="1200" dirty="0">
                          <a:solidFill>
                            <a:schemeClr val="tx1"/>
                          </a:solidFill>
                          <a:effectLst/>
                          <a:latin typeface="+mn-lt"/>
                          <a:ea typeface="+mn-ea"/>
                          <a:cs typeface="+mn-cs"/>
                        </a:rPr>
                        <a:t>exceeding the limits of self-defense because of strong scare</a:t>
                      </a:r>
                      <a:endParaRPr lang="hr-HR" sz="13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2810684"/>
                  </a:ext>
                </a:extLst>
              </a:tr>
              <a:tr h="606745">
                <a:tc>
                  <a:txBody>
                    <a:bodyPr/>
                    <a:lstStyle/>
                    <a:p>
                      <a:pPr algn="just">
                        <a:lnSpc>
                          <a:spcPct val="107000"/>
                        </a:lnSpc>
                        <a:spcAft>
                          <a:spcPts val="0"/>
                        </a:spcAft>
                      </a:pPr>
                      <a:r>
                        <a:rPr lang="en-US" sz="1300" b="1" kern="1200" dirty="0">
                          <a:solidFill>
                            <a:schemeClr val="tx1"/>
                          </a:solidFill>
                          <a:effectLst/>
                          <a:latin typeface="+mn-lt"/>
                          <a:ea typeface="+mn-ea"/>
                          <a:cs typeface="+mn-cs"/>
                        </a:rPr>
                        <a:t>Duress</a:t>
                      </a:r>
                      <a:r>
                        <a:rPr lang="en-US" sz="1300" kern="1200" dirty="0">
                          <a:solidFill>
                            <a:schemeClr val="tx1"/>
                          </a:solidFill>
                          <a:effectLst/>
                          <a:latin typeface="+mn-lt"/>
                          <a:ea typeface="+mn-ea"/>
                          <a:cs typeface="+mn-cs"/>
                        </a:rPr>
                        <a:t> (</a:t>
                      </a:r>
                      <a:r>
                        <a:rPr lang="en-US" sz="1300" kern="1200" dirty="0" smtClean="0">
                          <a:solidFill>
                            <a:schemeClr val="tx1"/>
                          </a:solidFill>
                          <a:effectLst/>
                          <a:latin typeface="+mn-lt"/>
                          <a:ea typeface="+mn-ea"/>
                          <a:cs typeface="+mn-cs"/>
                        </a:rPr>
                        <a:t>force</a:t>
                      </a:r>
                      <a:r>
                        <a:rPr lang="hr-HR" sz="1300" kern="1200" dirty="0" smtClean="0">
                          <a:solidFill>
                            <a:schemeClr val="tx1"/>
                          </a:solidFill>
                          <a:effectLst/>
                          <a:latin typeface="+mn-lt"/>
                          <a:ea typeface="+mn-ea"/>
                          <a:cs typeface="+mn-cs"/>
                        </a:rPr>
                        <a:t>-</a:t>
                      </a:r>
                      <a:r>
                        <a:rPr lang="hr-HR" sz="1300" kern="1200" baseline="0" dirty="0" smtClean="0">
                          <a:solidFill>
                            <a:schemeClr val="tx1"/>
                          </a:solidFill>
                          <a:effectLst/>
                          <a:latin typeface="+mn-lt"/>
                          <a:ea typeface="+mn-ea"/>
                          <a:cs typeface="+mn-cs"/>
                        </a:rPr>
                        <a:t> </a:t>
                      </a:r>
                      <a:r>
                        <a:rPr lang="en-US" sz="1300" i="1" kern="1200" dirty="0" smtClean="0">
                          <a:solidFill>
                            <a:schemeClr val="tx1"/>
                          </a:solidFill>
                          <a:effectLst/>
                          <a:latin typeface="+mn-lt"/>
                          <a:ea typeface="+mn-ea"/>
                          <a:cs typeface="+mn-cs"/>
                        </a:rPr>
                        <a:t>vis </a:t>
                      </a:r>
                      <a:r>
                        <a:rPr lang="en-US" sz="1300" i="1" kern="1200" dirty="0" err="1">
                          <a:solidFill>
                            <a:schemeClr val="tx1"/>
                          </a:solidFill>
                          <a:effectLst/>
                          <a:latin typeface="+mn-lt"/>
                          <a:ea typeface="+mn-ea"/>
                          <a:cs typeface="+mn-cs"/>
                        </a:rPr>
                        <a:t>apsoluta</a:t>
                      </a:r>
                      <a:r>
                        <a:rPr lang="en-US" sz="1300" i="1" kern="1200" dirty="0">
                          <a:solidFill>
                            <a:schemeClr val="tx1"/>
                          </a:solidFill>
                          <a:effectLst/>
                          <a:latin typeface="+mn-lt"/>
                          <a:ea typeface="+mn-ea"/>
                          <a:cs typeface="+mn-cs"/>
                        </a:rPr>
                        <a:t>/vis </a:t>
                      </a:r>
                      <a:r>
                        <a:rPr lang="en-US" sz="1300" i="1" kern="1200" dirty="0" err="1" smtClean="0">
                          <a:solidFill>
                            <a:schemeClr val="tx1"/>
                          </a:solidFill>
                          <a:effectLst/>
                          <a:latin typeface="+mn-lt"/>
                          <a:ea typeface="+mn-ea"/>
                          <a:cs typeface="+mn-cs"/>
                        </a:rPr>
                        <a:t>compulsiva</a:t>
                      </a:r>
                      <a:r>
                        <a:rPr lang="en-US" sz="1300" kern="1200" dirty="0" smtClean="0">
                          <a:solidFill>
                            <a:schemeClr val="tx1"/>
                          </a:solidFill>
                          <a:effectLst/>
                          <a:latin typeface="+mn-lt"/>
                          <a:ea typeface="+mn-ea"/>
                          <a:cs typeface="+mn-cs"/>
                        </a:rPr>
                        <a:t> </a:t>
                      </a:r>
                      <a:r>
                        <a:rPr lang="en-US" sz="1300" kern="1200" dirty="0">
                          <a:solidFill>
                            <a:schemeClr val="tx1"/>
                          </a:solidFill>
                          <a:effectLst/>
                          <a:latin typeface="+mn-lt"/>
                          <a:ea typeface="+mn-ea"/>
                          <a:cs typeface="+mn-cs"/>
                        </a:rPr>
                        <a:t>and threat)</a:t>
                      </a:r>
                      <a:endParaRPr lang="hr-HR" sz="13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300" b="1" dirty="0">
                          <a:solidFill>
                            <a:schemeClr val="tx1"/>
                          </a:solidFill>
                          <a:effectLst/>
                          <a:latin typeface="+mn-lt"/>
                          <a:ea typeface="Calibri" panose="020F0502020204030204" pitchFamily="34" charset="0"/>
                          <a:cs typeface="Times New Roman" panose="02020603050405020304" pitchFamily="18" charset="0"/>
                        </a:rPr>
                        <a:t>Duress</a:t>
                      </a:r>
                      <a:r>
                        <a:rPr lang="en-US" sz="1300" dirty="0">
                          <a:solidFill>
                            <a:schemeClr val="tx1"/>
                          </a:solidFill>
                          <a:effectLst/>
                          <a:latin typeface="+mn-lt"/>
                          <a:ea typeface="Calibri" panose="020F0502020204030204" pitchFamily="34" charset="0"/>
                          <a:cs typeface="Times New Roman" panose="02020603050405020304" pitchFamily="18" charset="0"/>
                        </a:rPr>
                        <a:t> (Art. 35 </a:t>
                      </a:r>
                      <a:r>
                        <a:rPr lang="en-US" sz="1300" dirty="0">
                          <a:solidFill>
                            <a:schemeClr val="tx1"/>
                          </a:solidFill>
                          <a:effectLst/>
                          <a:latin typeface="+mn-lt"/>
                          <a:ea typeface="Times New Roman" panose="02020603050405020304" pitchFamily="18" charset="0"/>
                          <a:cs typeface="Times New Roman" panose="02020603050405020304" pitchFamily="18" charset="0"/>
                        </a:rPr>
                        <a:t>§ 1</a:t>
                      </a:r>
                      <a:r>
                        <a:rPr lang="en-US" sz="1300" dirty="0">
                          <a:solidFill>
                            <a:schemeClr val="tx1"/>
                          </a:solidFill>
                          <a:effectLst/>
                          <a:latin typeface="+mn-lt"/>
                          <a:ea typeface="Calibri" panose="020F0502020204030204" pitchFamily="34" charset="0"/>
                          <a:cs typeface="Times New Roman" panose="02020603050405020304" pitchFamily="18" charset="0"/>
                        </a:rPr>
                        <a:t>  </a:t>
                      </a:r>
                      <a:r>
                        <a:rPr lang="en-US" sz="1300" dirty="0" err="1">
                          <a:solidFill>
                            <a:schemeClr val="tx1"/>
                          </a:solidFill>
                          <a:effectLst/>
                          <a:latin typeface="+mn-lt"/>
                          <a:ea typeface="Calibri" panose="020F0502020204030204" pitchFamily="34" charset="0"/>
                          <a:cs typeface="Times New Roman" panose="02020603050405020304" pitchFamily="18" charset="0"/>
                        </a:rPr>
                        <a:t>StGB</a:t>
                      </a:r>
                      <a:r>
                        <a:rPr lang="en-US" sz="1300" dirty="0">
                          <a:solidFill>
                            <a:schemeClr val="tx1"/>
                          </a:solidFill>
                          <a:effectLst/>
                          <a:latin typeface="+mn-lt"/>
                          <a:ea typeface="Calibri" panose="020F0502020204030204" pitchFamily="34" charset="0"/>
                          <a:cs typeface="Times New Roman" panose="02020603050405020304" pitchFamily="18" charset="0"/>
                        </a:rPr>
                        <a:t>)</a:t>
                      </a:r>
                      <a:endParaRPr lang="hr-HR" sz="13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300" dirty="0">
                          <a:solidFill>
                            <a:schemeClr val="tx1"/>
                          </a:solidFill>
                          <a:effectLst/>
                          <a:latin typeface="+mn-lt"/>
                          <a:ea typeface="Calibri" panose="020F0502020204030204" pitchFamily="34" charset="0"/>
                          <a:cs typeface="Times New Roman" panose="02020603050405020304" pitchFamily="18" charset="0"/>
                        </a:rPr>
                        <a:t>Necessity as a reason for excluding guilt (Art. 22 </a:t>
                      </a:r>
                      <a:r>
                        <a:rPr lang="en-US" sz="1300" dirty="0">
                          <a:solidFill>
                            <a:schemeClr val="tx1"/>
                          </a:solidFill>
                          <a:effectLst/>
                          <a:latin typeface="+mn-lt"/>
                          <a:ea typeface="Times New Roman" panose="02020603050405020304" pitchFamily="18" charset="0"/>
                          <a:cs typeface="Times New Roman" panose="02020603050405020304" pitchFamily="18" charset="0"/>
                        </a:rPr>
                        <a:t>§ </a:t>
                      </a:r>
                      <a:r>
                        <a:rPr lang="en-US" sz="1300" dirty="0">
                          <a:solidFill>
                            <a:schemeClr val="tx1"/>
                          </a:solidFill>
                          <a:effectLst/>
                          <a:latin typeface="+mn-lt"/>
                          <a:ea typeface="Calibri" panose="020F0502020204030204" pitchFamily="34" charset="0"/>
                          <a:cs typeface="Times New Roman" panose="02020603050405020304" pitchFamily="18" charset="0"/>
                        </a:rPr>
                        <a:t>2 </a:t>
                      </a:r>
                      <a:r>
                        <a:rPr lang="en-US" sz="1300" dirty="0" smtClean="0">
                          <a:solidFill>
                            <a:schemeClr val="tx1"/>
                          </a:solidFill>
                          <a:effectLst/>
                          <a:latin typeface="+mn-lt"/>
                          <a:ea typeface="Calibri" panose="020F0502020204030204" pitchFamily="34" charset="0"/>
                          <a:cs typeface="Times New Roman" panose="02020603050405020304" pitchFamily="18" charset="0"/>
                        </a:rPr>
                        <a:t>CPC) </a:t>
                      </a:r>
                      <a:r>
                        <a:rPr lang="en-US" sz="1300" dirty="0">
                          <a:solidFill>
                            <a:schemeClr val="tx1"/>
                          </a:solidFill>
                          <a:effectLst/>
                          <a:latin typeface="+mn-lt"/>
                          <a:ea typeface="Calibri" panose="020F0502020204030204" pitchFamily="34" charset="0"/>
                          <a:cs typeface="Times New Roman" panose="02020603050405020304" pitchFamily="18" charset="0"/>
                        </a:rPr>
                        <a:t>- Duress</a:t>
                      </a:r>
                      <a:endParaRPr lang="hr-HR" sz="13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78396"/>
                  </a:ext>
                </a:extLst>
              </a:tr>
              <a:tr h="303371">
                <a:tc>
                  <a:txBody>
                    <a:bodyPr/>
                    <a:lstStyle/>
                    <a:p>
                      <a:pPr algn="just">
                        <a:lnSpc>
                          <a:spcPct val="107000"/>
                        </a:lnSpc>
                        <a:spcAft>
                          <a:spcPts val="0"/>
                        </a:spcAft>
                      </a:pPr>
                      <a:r>
                        <a:rPr lang="en-US" sz="1300" b="1" kern="1200" dirty="0">
                          <a:solidFill>
                            <a:schemeClr val="tx1"/>
                          </a:solidFill>
                          <a:effectLst/>
                          <a:latin typeface="+mn-lt"/>
                          <a:ea typeface="+mn-ea"/>
                          <a:cs typeface="+mn-cs"/>
                        </a:rPr>
                        <a:t>Personal necessity</a:t>
                      </a:r>
                      <a:endParaRPr lang="hr-HR" sz="1300" b="1"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hr-HR" dirty="0">
                        <a:solidFill>
                          <a:schemeClr val="tx1"/>
                        </a:solidFill>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300" dirty="0">
                          <a:solidFill>
                            <a:schemeClr val="tx1"/>
                          </a:solidFill>
                          <a:effectLst/>
                          <a:latin typeface="+mn-lt"/>
                          <a:ea typeface="Calibri" panose="020F0502020204030204" pitchFamily="34" charset="0"/>
                          <a:cs typeface="Times New Roman" panose="02020603050405020304" pitchFamily="18" charset="0"/>
                        </a:rPr>
                        <a:t> </a:t>
                      </a:r>
                      <a:endParaRPr lang="hr-HR" sz="13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624208"/>
                  </a:ext>
                </a:extLst>
              </a:tr>
            </a:tbl>
          </a:graphicData>
        </a:graphic>
      </p:graphicFrame>
    </p:spTree>
    <p:extLst>
      <p:ext uri="{BB962C8B-B14F-4D97-AF65-F5344CB8AC3E}">
        <p14:creationId xmlns:p14="http://schemas.microsoft.com/office/powerpoint/2010/main" val="6942235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295" y="2955175"/>
            <a:ext cx="9601200" cy="1043247"/>
          </a:xfrm>
        </p:spPr>
        <p:txBody>
          <a:bodyPr/>
          <a:lstStyle/>
          <a:p>
            <a:pPr algn="ctr"/>
            <a:r>
              <a:rPr lang="en-US" dirty="0">
                <a:solidFill>
                  <a:srgbClr val="FFFF00"/>
                </a:solidFill>
              </a:rPr>
              <a:t>Thank you for your </a:t>
            </a:r>
            <a:r>
              <a:rPr lang="en-US" dirty="0" smtClean="0">
                <a:solidFill>
                  <a:srgbClr val="FFFF00"/>
                </a:solidFill>
              </a:rPr>
              <a:t>attention</a:t>
            </a:r>
            <a:r>
              <a:rPr lang="hr-HR" dirty="0">
                <a:solidFill>
                  <a:srgbClr val="FFFF00"/>
                </a:solidFill>
              </a:rPr>
              <a:t>!</a:t>
            </a:r>
          </a:p>
        </p:txBody>
      </p:sp>
    </p:spTree>
    <p:extLst>
      <p:ext uri="{BB962C8B-B14F-4D97-AF65-F5344CB8AC3E}">
        <p14:creationId xmlns:p14="http://schemas.microsoft.com/office/powerpoint/2010/main" val="279586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2016"/>
            <a:ext cx="9601200" cy="1188720"/>
          </a:xfrm>
        </p:spPr>
        <p:txBody>
          <a:bodyPr>
            <a:normAutofit fontScale="90000"/>
          </a:bodyPr>
          <a:lstStyle/>
          <a:p>
            <a:pPr algn="ctr"/>
            <a:r>
              <a:rPr lang="hr-HR" dirty="0" smtClean="0">
                <a:latin typeface="+mn-lt"/>
                <a:cs typeface="Times New Roman" panose="02020603050405020304" pitchFamily="18" charset="0"/>
              </a:rPr>
              <a:t>1. </a:t>
            </a:r>
            <a:r>
              <a:rPr lang="en-US" dirty="0" smtClean="0">
                <a:latin typeface="+mn-lt"/>
                <a:cs typeface="Times New Roman" panose="02020603050405020304" pitchFamily="18" charset="0"/>
              </a:rPr>
              <a:t>Common Law System versus Continental Civil Law System</a:t>
            </a:r>
            <a:endParaRPr lang="en-US" dirty="0">
              <a:latin typeface="+mn-lt"/>
              <a:cs typeface="Times New Roman" panose="02020603050405020304" pitchFamily="18" charset="0"/>
            </a:endParaRPr>
          </a:p>
        </p:txBody>
      </p:sp>
      <p:sp>
        <p:nvSpPr>
          <p:cNvPr id="3" name="Content Placeholder 2"/>
          <p:cNvSpPr>
            <a:spLocks noGrp="1"/>
          </p:cNvSpPr>
          <p:nvPr>
            <p:ph idx="1"/>
          </p:nvPr>
        </p:nvSpPr>
        <p:spPr>
          <a:xfrm>
            <a:off x="843565" y="2144332"/>
            <a:ext cx="11030755" cy="4565561"/>
          </a:xfrm>
        </p:spPr>
        <p:txBody>
          <a:bodyPr>
            <a:normAutofit/>
          </a:bodyPr>
          <a:lstStyle/>
          <a:p>
            <a:pPr>
              <a:lnSpc>
                <a:spcPct val="107000"/>
              </a:lnSpc>
              <a:spcAft>
                <a:spcPts val="800"/>
              </a:spcAft>
            </a:pPr>
            <a:r>
              <a:rPr lang="en-US" sz="3400" dirty="0" smtClean="0">
                <a:ea typeface="Calibri" panose="020F0502020204030204" pitchFamily="34" charset="0"/>
                <a:cs typeface="Times New Roman" panose="02020603050405020304" pitchFamily="18" charset="0"/>
              </a:rPr>
              <a:t>Substantive Criminal Law principles:</a:t>
            </a:r>
          </a:p>
          <a:p>
            <a:pPr lvl="1">
              <a:lnSpc>
                <a:spcPct val="107000"/>
              </a:lnSpc>
              <a:spcAft>
                <a:spcPts val="800"/>
              </a:spcAft>
              <a:buFont typeface="+mj-lt"/>
              <a:buAutoNum type="alphaLcParenR"/>
            </a:pPr>
            <a:r>
              <a:rPr lang="en-US" sz="3400" dirty="0" smtClean="0">
                <a:ea typeface="Calibri" panose="020F0502020204030204" pitchFamily="34" charset="0"/>
                <a:cs typeface="Times New Roman" panose="02020603050405020304" pitchFamily="18" charset="0"/>
              </a:rPr>
              <a:t>Principle of legality (Art 1 </a:t>
            </a:r>
            <a:r>
              <a:rPr lang="en-US" sz="3400" dirty="0" err="1" smtClean="0">
                <a:ea typeface="Calibri" panose="020F0502020204030204" pitchFamily="34" charset="0"/>
                <a:cs typeface="Times New Roman" panose="02020603050405020304" pitchFamily="18" charset="0"/>
              </a:rPr>
              <a:t>StGB</a:t>
            </a:r>
            <a:r>
              <a:rPr lang="en-US" sz="3400" dirty="0" smtClean="0">
                <a:ea typeface="Calibri" panose="020F0502020204030204" pitchFamily="34" charset="0"/>
                <a:cs typeface="Times New Roman" panose="02020603050405020304" pitchFamily="18" charset="0"/>
              </a:rPr>
              <a:t>; Art 2. CPC)- „</a:t>
            </a:r>
            <a:r>
              <a:rPr lang="en-US" sz="3400" i="1" dirty="0" err="1" smtClean="0">
                <a:ea typeface="Calibri" panose="020F0502020204030204" pitchFamily="34" charset="0"/>
                <a:cs typeface="Times New Roman" panose="02020603050405020304" pitchFamily="18" charset="0"/>
              </a:rPr>
              <a:t>nullum</a:t>
            </a:r>
            <a:r>
              <a:rPr lang="en-US" sz="3400" i="1" dirty="0" smtClean="0">
                <a:ea typeface="Calibri" panose="020F0502020204030204" pitchFamily="34" charset="0"/>
                <a:cs typeface="Times New Roman" panose="02020603050405020304" pitchFamily="18" charset="0"/>
              </a:rPr>
              <a:t> </a:t>
            </a:r>
            <a:r>
              <a:rPr lang="en-US" sz="3400" i="1" dirty="0" err="1" smtClean="0">
                <a:ea typeface="Calibri" panose="020F0502020204030204" pitchFamily="34" charset="0"/>
                <a:cs typeface="Times New Roman" panose="02020603050405020304" pitchFamily="18" charset="0"/>
              </a:rPr>
              <a:t>crimen</a:t>
            </a:r>
            <a:r>
              <a:rPr lang="en-US" sz="3400" i="1" dirty="0" smtClean="0">
                <a:ea typeface="Calibri" panose="020F0502020204030204" pitchFamily="34" charset="0"/>
                <a:cs typeface="Times New Roman" panose="02020603050405020304" pitchFamily="18" charset="0"/>
              </a:rPr>
              <a:t>, </a:t>
            </a:r>
            <a:r>
              <a:rPr lang="en-US" sz="3400" i="1" dirty="0" err="1" smtClean="0">
                <a:ea typeface="Calibri" panose="020F0502020204030204" pitchFamily="34" charset="0"/>
                <a:cs typeface="Times New Roman" panose="02020603050405020304" pitchFamily="18" charset="0"/>
              </a:rPr>
              <a:t>nulla</a:t>
            </a:r>
            <a:r>
              <a:rPr lang="en-US" sz="3400" i="1" dirty="0" smtClean="0">
                <a:ea typeface="Calibri" panose="020F0502020204030204" pitchFamily="34" charset="0"/>
                <a:cs typeface="Times New Roman" panose="02020603050405020304" pitchFamily="18" charset="0"/>
              </a:rPr>
              <a:t> </a:t>
            </a:r>
            <a:r>
              <a:rPr lang="en-US" sz="3400" i="1" dirty="0" err="1" smtClean="0">
                <a:ea typeface="Calibri" panose="020F0502020204030204" pitchFamily="34" charset="0"/>
                <a:cs typeface="Times New Roman" panose="02020603050405020304" pitchFamily="18" charset="0"/>
              </a:rPr>
              <a:t>poena</a:t>
            </a:r>
            <a:r>
              <a:rPr lang="en-US" sz="3400" i="1" dirty="0" smtClean="0">
                <a:ea typeface="Calibri" panose="020F0502020204030204" pitchFamily="34" charset="0"/>
                <a:cs typeface="Times New Roman" panose="02020603050405020304" pitchFamily="18" charset="0"/>
              </a:rPr>
              <a:t> sine </a:t>
            </a:r>
            <a:r>
              <a:rPr lang="en-US" sz="3400" i="1" dirty="0" err="1" smtClean="0">
                <a:ea typeface="Calibri" panose="020F0502020204030204" pitchFamily="34" charset="0"/>
                <a:cs typeface="Times New Roman" panose="02020603050405020304" pitchFamily="18" charset="0"/>
              </a:rPr>
              <a:t>lege</a:t>
            </a:r>
            <a:r>
              <a:rPr lang="en-US" sz="3400" dirty="0" smtClean="0">
                <a:ea typeface="Calibri" panose="020F0502020204030204" pitchFamily="34" charset="0"/>
                <a:cs typeface="Times New Roman" panose="02020603050405020304" pitchFamily="18" charset="0"/>
              </a:rPr>
              <a:t>”, (</a:t>
            </a:r>
            <a:r>
              <a:rPr lang="en-US" sz="3400" i="1" dirty="0" err="1" smtClean="0">
                <a:ea typeface="Calibri" panose="020F0502020204030204" pitchFamily="34" charset="0"/>
                <a:cs typeface="Times New Roman" panose="02020603050405020304" pitchFamily="18" charset="0"/>
              </a:rPr>
              <a:t>lex</a:t>
            </a:r>
            <a:r>
              <a:rPr lang="en-US" sz="3400" i="1" dirty="0" smtClean="0">
                <a:ea typeface="Calibri" panose="020F0502020204030204" pitchFamily="34" charset="0"/>
                <a:cs typeface="Times New Roman" panose="02020603050405020304" pitchFamily="18" charset="0"/>
              </a:rPr>
              <a:t> </a:t>
            </a:r>
            <a:r>
              <a:rPr lang="en-US" sz="3400" i="1" dirty="0" err="1" smtClean="0">
                <a:ea typeface="Calibri" panose="020F0502020204030204" pitchFamily="34" charset="0"/>
                <a:cs typeface="Times New Roman" panose="02020603050405020304" pitchFamily="18" charset="0"/>
              </a:rPr>
              <a:t>scripta</a:t>
            </a:r>
            <a:r>
              <a:rPr lang="en-US" sz="3400" dirty="0" smtClean="0">
                <a:ea typeface="Calibri" panose="020F0502020204030204" pitchFamily="34" charset="0"/>
                <a:cs typeface="Times New Roman" panose="02020603050405020304" pitchFamily="18" charset="0"/>
              </a:rPr>
              <a:t>)</a:t>
            </a:r>
          </a:p>
          <a:p>
            <a:pPr lvl="1">
              <a:lnSpc>
                <a:spcPct val="107000"/>
              </a:lnSpc>
              <a:spcAft>
                <a:spcPts val="800"/>
              </a:spcAft>
              <a:buFont typeface="+mj-lt"/>
              <a:buAutoNum type="alphaLcParenR"/>
            </a:pPr>
            <a:r>
              <a:rPr lang="en-US" sz="3400" dirty="0" smtClean="0">
                <a:ea typeface="Calibri" panose="020F0502020204030204" pitchFamily="34" charset="0"/>
                <a:cs typeface="Times New Roman" panose="02020603050405020304" pitchFamily="18" charset="0"/>
              </a:rPr>
              <a:t>Principle </a:t>
            </a:r>
            <a:r>
              <a:rPr lang="en-US" sz="3400" smtClean="0">
                <a:ea typeface="Calibri" panose="020F0502020204030204" pitchFamily="34" charset="0"/>
                <a:cs typeface="Times New Roman" panose="02020603050405020304" pitchFamily="18" charset="0"/>
              </a:rPr>
              <a:t>of lenient </a:t>
            </a:r>
            <a:r>
              <a:rPr lang="en-US" sz="3400" dirty="0" smtClean="0">
                <a:ea typeface="Calibri" panose="020F0502020204030204" pitchFamily="34" charset="0"/>
                <a:cs typeface="Times New Roman" panose="02020603050405020304" pitchFamily="18" charset="0"/>
              </a:rPr>
              <a:t>law (Art 2 § 3 </a:t>
            </a:r>
            <a:r>
              <a:rPr lang="en-US" sz="3400" dirty="0" err="1" smtClean="0">
                <a:ea typeface="Calibri" panose="020F0502020204030204" pitchFamily="34" charset="0"/>
                <a:cs typeface="Times New Roman" panose="02020603050405020304" pitchFamily="18" charset="0"/>
              </a:rPr>
              <a:t>StGB</a:t>
            </a:r>
            <a:r>
              <a:rPr lang="en-US" sz="3400" dirty="0" smtClean="0">
                <a:ea typeface="Calibri" panose="020F0502020204030204" pitchFamily="34" charset="0"/>
                <a:cs typeface="Times New Roman" panose="02020603050405020304" pitchFamily="18" charset="0"/>
              </a:rPr>
              <a:t>; Art 3 </a:t>
            </a:r>
            <a:r>
              <a:rPr lang="en-US" sz="3400" dirty="0" smtClean="0">
                <a:solidFill>
                  <a:srgbClr val="FFFFFF"/>
                </a:solidFill>
                <a:ea typeface="Calibri" panose="020F0502020204030204" pitchFamily="34" charset="0"/>
                <a:cs typeface="Times New Roman" panose="02020603050405020304" pitchFamily="18" charset="0"/>
              </a:rPr>
              <a:t>§ 2 CPC</a:t>
            </a:r>
            <a:r>
              <a:rPr lang="en-US" sz="3400" dirty="0" smtClean="0">
                <a:ea typeface="Calibri" panose="020F0502020204030204" pitchFamily="34" charset="0"/>
                <a:cs typeface="Times New Roman" panose="02020603050405020304" pitchFamily="18" charset="0"/>
              </a:rPr>
              <a:t>)</a:t>
            </a:r>
          </a:p>
          <a:p>
            <a:pPr lvl="1">
              <a:lnSpc>
                <a:spcPct val="107000"/>
              </a:lnSpc>
              <a:spcAft>
                <a:spcPts val="800"/>
              </a:spcAft>
              <a:buFont typeface="+mj-lt"/>
              <a:buAutoNum type="alphaLcParenR"/>
            </a:pPr>
            <a:r>
              <a:rPr lang="en-US" sz="3400" dirty="0" smtClean="0">
                <a:ea typeface="Calibri" panose="020F0502020204030204" pitchFamily="34" charset="0"/>
                <a:cs typeface="Times New Roman" panose="02020603050405020304" pitchFamily="18" charset="0"/>
              </a:rPr>
              <a:t>Principle of guilt (Art 46 </a:t>
            </a:r>
            <a:r>
              <a:rPr lang="en-US" sz="3400" dirty="0" err="1" smtClean="0">
                <a:ea typeface="Calibri" panose="020F0502020204030204" pitchFamily="34" charset="0"/>
                <a:cs typeface="Times New Roman" panose="02020603050405020304" pitchFamily="18" charset="0"/>
              </a:rPr>
              <a:t>StGB</a:t>
            </a:r>
            <a:r>
              <a:rPr lang="en-US" sz="3400" dirty="0" smtClean="0">
                <a:ea typeface="Calibri" panose="020F0502020204030204" pitchFamily="34" charset="0"/>
                <a:cs typeface="Times New Roman" panose="02020603050405020304" pitchFamily="18" charset="0"/>
              </a:rPr>
              <a:t>; Art 4 CPC)</a:t>
            </a:r>
          </a:p>
          <a:p>
            <a:endParaRPr lang="hr-HR" dirty="0"/>
          </a:p>
        </p:txBody>
      </p:sp>
    </p:spTree>
    <p:extLst>
      <p:ext uri="{BB962C8B-B14F-4D97-AF65-F5344CB8AC3E}">
        <p14:creationId xmlns:p14="http://schemas.microsoft.com/office/powerpoint/2010/main" val="215999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4546"/>
            <a:ext cx="10972800" cy="1263092"/>
          </a:xfrm>
        </p:spPr>
        <p:txBody>
          <a:bodyPr/>
          <a:lstStyle/>
          <a:p>
            <a:r>
              <a:rPr lang="hr-HR" sz="4000" dirty="0" smtClean="0"/>
              <a:t>1.</a:t>
            </a:r>
            <a:r>
              <a:rPr lang="en-US" sz="4000" dirty="0" smtClean="0"/>
              <a:t>Principle of legality  </a:t>
            </a:r>
            <a:r>
              <a:rPr lang="hr-HR" sz="4000" dirty="0" smtClean="0"/>
              <a:t>(</a:t>
            </a:r>
            <a:r>
              <a:rPr lang="it-IT" sz="4000" i="1" dirty="0"/>
              <a:t>„nullum </a:t>
            </a:r>
            <a:r>
              <a:rPr lang="it-IT" sz="4000" i="1" dirty="0" err="1"/>
              <a:t>crimen</a:t>
            </a:r>
            <a:r>
              <a:rPr lang="it-IT" sz="4000" i="1" dirty="0"/>
              <a:t>, nulla </a:t>
            </a:r>
            <a:r>
              <a:rPr lang="it-IT" sz="4000" i="1" dirty="0" err="1"/>
              <a:t>poena</a:t>
            </a:r>
            <a:r>
              <a:rPr lang="it-IT" sz="4000" i="1" dirty="0"/>
              <a:t> sine </a:t>
            </a:r>
            <a:r>
              <a:rPr lang="it-IT" sz="4000" i="1" dirty="0" err="1"/>
              <a:t>lege</a:t>
            </a:r>
            <a:r>
              <a:rPr lang="it-IT" sz="4000" i="1" dirty="0" smtClean="0"/>
              <a:t>”</a:t>
            </a:r>
            <a:r>
              <a:rPr lang="hr-HR" sz="4000" dirty="0" smtClean="0"/>
              <a:t>)</a:t>
            </a:r>
            <a:endParaRPr lang="hr-HR" sz="4000" dirty="0"/>
          </a:p>
        </p:txBody>
      </p:sp>
      <p:sp>
        <p:nvSpPr>
          <p:cNvPr id="3" name="Text Placeholder 2"/>
          <p:cNvSpPr>
            <a:spLocks noGrp="1"/>
          </p:cNvSpPr>
          <p:nvPr>
            <p:ph type="body" idx="1"/>
          </p:nvPr>
        </p:nvSpPr>
        <p:spPr>
          <a:xfrm>
            <a:off x="428667" y="1417638"/>
            <a:ext cx="5386917" cy="591466"/>
          </a:xfrm>
        </p:spPr>
        <p:txBody>
          <a:bodyPr/>
          <a:lstStyle/>
          <a:p>
            <a:r>
              <a:rPr lang="en-US" dirty="0" smtClean="0"/>
              <a:t>Common Law System</a:t>
            </a:r>
            <a:endParaRPr lang="en-US" dirty="0"/>
          </a:p>
        </p:txBody>
      </p:sp>
      <p:sp>
        <p:nvSpPr>
          <p:cNvPr id="4" name="Content Placeholder 3"/>
          <p:cNvSpPr>
            <a:spLocks noGrp="1"/>
          </p:cNvSpPr>
          <p:nvPr>
            <p:ph sz="half" idx="2"/>
          </p:nvPr>
        </p:nvSpPr>
        <p:spPr>
          <a:xfrm>
            <a:off x="231821" y="2215166"/>
            <a:ext cx="5100034" cy="4466328"/>
          </a:xfrm>
        </p:spPr>
        <p:txBody>
          <a:bodyPr>
            <a:normAutofit fontScale="92500" lnSpcReduction="20000"/>
          </a:bodyPr>
          <a:lstStyle/>
          <a:p>
            <a:r>
              <a:rPr lang="en-US" dirty="0" smtClean="0"/>
              <a:t>Theory of legality (mixture od substantive and procedural principles- p.207.Fl.)</a:t>
            </a:r>
          </a:p>
          <a:p>
            <a:pPr marL="587502" indent="-457200">
              <a:buFont typeface="+mj-lt"/>
              <a:buAutoNum type="alphaLcParenR"/>
            </a:pPr>
            <a:r>
              <a:rPr lang="en-US" b="1" i="0" dirty="0" smtClean="0"/>
              <a:t>Negative principle</a:t>
            </a:r>
            <a:r>
              <a:rPr lang="hr-HR" b="1" i="0" dirty="0" smtClean="0"/>
              <a:t> </a:t>
            </a:r>
            <a:r>
              <a:rPr lang="en-US" b="1" i="0" dirty="0" smtClean="0"/>
              <a:t>(substantive principle)- </a:t>
            </a:r>
            <a:r>
              <a:rPr lang="en-US" i="1" dirty="0" err="1" smtClean="0"/>
              <a:t>nullum</a:t>
            </a:r>
            <a:r>
              <a:rPr lang="en-US" i="1" dirty="0" smtClean="0"/>
              <a:t> </a:t>
            </a:r>
            <a:r>
              <a:rPr lang="en-US" i="1" dirty="0" err="1" smtClean="0"/>
              <a:t>crimen</a:t>
            </a:r>
            <a:r>
              <a:rPr lang="en-US" i="1" dirty="0" smtClean="0"/>
              <a:t>, </a:t>
            </a:r>
            <a:r>
              <a:rPr lang="en-US" i="1" dirty="0" err="1" smtClean="0"/>
              <a:t>nulla</a:t>
            </a:r>
            <a:r>
              <a:rPr lang="en-US" i="1" dirty="0" smtClean="0"/>
              <a:t> </a:t>
            </a:r>
            <a:r>
              <a:rPr lang="en-US" i="1" dirty="0" err="1" smtClean="0"/>
              <a:t>poena</a:t>
            </a:r>
            <a:r>
              <a:rPr lang="en-US" i="1" dirty="0" smtClean="0"/>
              <a:t> sine </a:t>
            </a:r>
            <a:r>
              <a:rPr lang="en-US" i="1" dirty="0" err="1" smtClean="0"/>
              <a:t>lege</a:t>
            </a:r>
            <a:r>
              <a:rPr lang="en-US" i="1" dirty="0" smtClean="0"/>
              <a:t>- </a:t>
            </a:r>
            <a:r>
              <a:rPr lang="en-US" i="0" dirty="0" smtClean="0"/>
              <a:t>or no punishment without prior legislative warning </a:t>
            </a:r>
          </a:p>
          <a:p>
            <a:pPr marL="587502" indent="-457200">
              <a:buFont typeface="+mj-lt"/>
              <a:buAutoNum type="alphaLcParenR"/>
            </a:pPr>
            <a:r>
              <a:rPr lang="en-US" b="1" i="0" dirty="0" smtClean="0"/>
              <a:t>Positive principle </a:t>
            </a:r>
            <a:r>
              <a:rPr lang="en-US" i="0" dirty="0"/>
              <a:t>of legality </a:t>
            </a:r>
            <a:r>
              <a:rPr lang="en-US" b="1" i="0" dirty="0" smtClean="0"/>
              <a:t>(procedural principle)</a:t>
            </a:r>
            <a:r>
              <a:rPr lang="en-US" i="0" dirty="0" smtClean="0"/>
              <a:t>–which stands for consistency and completeness in the application of the law- must punish the guilty, all the guilty-requires prosecution of all those who are guilty</a:t>
            </a:r>
            <a:endParaRPr lang="en-US" i="0" dirty="0"/>
          </a:p>
        </p:txBody>
      </p:sp>
      <p:sp>
        <p:nvSpPr>
          <p:cNvPr id="5" name="Text Placeholder 4"/>
          <p:cNvSpPr>
            <a:spLocks noGrp="1"/>
          </p:cNvSpPr>
          <p:nvPr>
            <p:ph type="body" sz="quarter" idx="3"/>
          </p:nvPr>
        </p:nvSpPr>
        <p:spPr>
          <a:xfrm>
            <a:off x="5628068" y="1417639"/>
            <a:ext cx="5340929" cy="591465"/>
          </a:xfrm>
        </p:spPr>
        <p:txBody>
          <a:bodyPr/>
          <a:lstStyle/>
          <a:p>
            <a:r>
              <a:rPr lang="en-US" dirty="0" smtClean="0"/>
              <a:t>Civil Law System</a:t>
            </a:r>
            <a:endParaRPr lang="en-US" dirty="0"/>
          </a:p>
        </p:txBody>
      </p:sp>
      <p:sp>
        <p:nvSpPr>
          <p:cNvPr id="6" name="Content Placeholder 5"/>
          <p:cNvSpPr>
            <a:spLocks noGrp="1"/>
          </p:cNvSpPr>
          <p:nvPr>
            <p:ph sz="quarter" idx="4"/>
          </p:nvPr>
        </p:nvSpPr>
        <p:spPr>
          <a:xfrm>
            <a:off x="5164428" y="2009104"/>
            <a:ext cx="7027571" cy="4848895"/>
          </a:xfrm>
        </p:spPr>
        <p:txBody>
          <a:bodyPr>
            <a:noAutofit/>
          </a:bodyPr>
          <a:lstStyle/>
          <a:p>
            <a:pPr algn="just"/>
            <a:r>
              <a:rPr lang="en-US" sz="1800" b="1" dirty="0" smtClean="0"/>
              <a:t>Substantive principle-four subprinciples (p.254</a:t>
            </a:r>
            <a:r>
              <a:rPr lang="en-US" sz="1800" dirty="0" smtClean="0"/>
              <a:t>. Kevin..):</a:t>
            </a:r>
          </a:p>
          <a:p>
            <a:pPr marL="457200" indent="-457200" algn="just">
              <a:buFont typeface="+mj-lt"/>
              <a:buAutoNum type="alphaLcParenR"/>
            </a:pPr>
            <a:r>
              <a:rPr lang="en-US" sz="1800" dirty="0" smtClean="0"/>
              <a:t>„</a:t>
            </a:r>
            <a:r>
              <a:rPr lang="en-US" sz="1800" b="1" i="1" dirty="0" err="1" smtClean="0"/>
              <a:t>nullum</a:t>
            </a:r>
            <a:r>
              <a:rPr lang="en-US" sz="1800" b="1" i="1" dirty="0" smtClean="0"/>
              <a:t> </a:t>
            </a:r>
            <a:r>
              <a:rPr lang="en-US" sz="1800" b="1" i="1" dirty="0" err="1" smtClean="0"/>
              <a:t>crimen</a:t>
            </a:r>
            <a:r>
              <a:rPr lang="en-US" sz="1800" b="1" i="1" dirty="0" smtClean="0"/>
              <a:t>, </a:t>
            </a:r>
            <a:r>
              <a:rPr lang="en-US" sz="1800" b="1" i="1" dirty="0" err="1" smtClean="0"/>
              <a:t>nulla</a:t>
            </a:r>
            <a:r>
              <a:rPr lang="en-US" sz="1800" b="1" i="1" dirty="0" smtClean="0"/>
              <a:t> </a:t>
            </a:r>
            <a:r>
              <a:rPr lang="en-US" sz="1800" b="1" i="1" dirty="0" err="1" smtClean="0"/>
              <a:t>poena</a:t>
            </a:r>
            <a:r>
              <a:rPr lang="en-US" sz="1800" b="1" i="1" dirty="0" smtClean="0"/>
              <a:t> sine </a:t>
            </a:r>
            <a:r>
              <a:rPr lang="en-US" sz="1800" b="1" i="1" dirty="0" err="1" smtClean="0"/>
              <a:t>lege</a:t>
            </a:r>
            <a:r>
              <a:rPr lang="en-US" sz="1800" b="1" i="1" dirty="0" smtClean="0"/>
              <a:t> </a:t>
            </a:r>
            <a:r>
              <a:rPr lang="en-US" sz="1800" b="1" i="1" dirty="0" err="1" smtClean="0"/>
              <a:t>scripta</a:t>
            </a:r>
            <a:r>
              <a:rPr lang="en-US" sz="1800" i="1" dirty="0" smtClean="0"/>
              <a:t>”</a:t>
            </a:r>
            <a:r>
              <a:rPr lang="en-US" sz="1800" dirty="0" smtClean="0"/>
              <a:t> – the law must be written and cannot </a:t>
            </a:r>
            <a:r>
              <a:rPr lang="en-US" sz="1800" dirty="0" err="1" smtClean="0"/>
              <a:t>bebased</a:t>
            </a:r>
            <a:r>
              <a:rPr lang="en-US" sz="1800" dirty="0" smtClean="0"/>
              <a:t> on custom;</a:t>
            </a:r>
          </a:p>
          <a:p>
            <a:pPr marL="457200" indent="-457200" algn="just">
              <a:buFont typeface="+mj-lt"/>
              <a:buAutoNum type="alphaLcParenR"/>
            </a:pPr>
            <a:r>
              <a:rPr lang="en-US" sz="1800" dirty="0" smtClean="0"/>
              <a:t>„</a:t>
            </a:r>
            <a:r>
              <a:rPr lang="en-US" sz="1800" b="1" i="1" dirty="0" err="1" smtClean="0"/>
              <a:t>nullum</a:t>
            </a:r>
            <a:r>
              <a:rPr lang="en-US" sz="1800" b="1" i="1" dirty="0" smtClean="0"/>
              <a:t> </a:t>
            </a:r>
            <a:r>
              <a:rPr lang="en-US" sz="1800" b="1" i="1" dirty="0" err="1" smtClean="0"/>
              <a:t>crimen</a:t>
            </a:r>
            <a:r>
              <a:rPr lang="en-US" sz="1800" b="1" i="1" dirty="0" smtClean="0"/>
              <a:t>, </a:t>
            </a:r>
            <a:r>
              <a:rPr lang="en-US" sz="1800" b="1" i="1" dirty="0" err="1" smtClean="0"/>
              <a:t>nulla</a:t>
            </a:r>
            <a:r>
              <a:rPr lang="en-US" sz="1800" b="1" i="1" dirty="0" smtClean="0"/>
              <a:t> </a:t>
            </a:r>
            <a:r>
              <a:rPr lang="en-US" sz="1800" b="1" i="1" dirty="0" err="1" smtClean="0"/>
              <a:t>poena</a:t>
            </a:r>
            <a:r>
              <a:rPr lang="en-US" sz="1800" b="1" i="1" dirty="0" smtClean="0"/>
              <a:t> sine </a:t>
            </a:r>
            <a:r>
              <a:rPr lang="en-US" sz="1800" b="1" i="1" dirty="0" err="1" smtClean="0"/>
              <a:t>lege</a:t>
            </a:r>
            <a:r>
              <a:rPr lang="en-US" sz="1800" b="1" i="1" dirty="0" smtClean="0"/>
              <a:t> </a:t>
            </a:r>
            <a:r>
              <a:rPr lang="en-US" sz="1800" b="1" i="1" dirty="0" err="1" smtClean="0"/>
              <a:t>stricta</a:t>
            </a:r>
            <a:r>
              <a:rPr lang="en-US" sz="1800" dirty="0" smtClean="0"/>
              <a:t>”-analogy is forbidden (prohibition of analogy)- „the wording of the statute denotes the outer limits of </a:t>
            </a:r>
            <a:r>
              <a:rPr lang="en-US" sz="1800" dirty="0" err="1" smtClean="0"/>
              <a:t>punishability</a:t>
            </a:r>
            <a:r>
              <a:rPr lang="en-US" sz="1800" dirty="0" smtClean="0"/>
              <a:t>; the statutory </a:t>
            </a:r>
            <a:r>
              <a:rPr lang="en-US" sz="1800" dirty="0" err="1" smtClean="0"/>
              <a:t>probihbiton</a:t>
            </a:r>
            <a:r>
              <a:rPr lang="en-US" sz="1800" dirty="0" smtClean="0"/>
              <a:t> cannot be extended by analogy to conduct not covered by ordinary meaning of he words used </a:t>
            </a:r>
          </a:p>
          <a:p>
            <a:pPr marL="457200" indent="-457200" algn="just">
              <a:buFont typeface="+mj-lt"/>
              <a:buAutoNum type="alphaLcParenR"/>
            </a:pPr>
            <a:r>
              <a:rPr lang="en-US" sz="1800" b="1" i="1" dirty="0" smtClean="0"/>
              <a:t>„</a:t>
            </a:r>
            <a:r>
              <a:rPr lang="en-US" sz="1800" b="1" i="1" dirty="0" err="1" smtClean="0"/>
              <a:t>nullum</a:t>
            </a:r>
            <a:r>
              <a:rPr lang="en-US" sz="1800" b="1" i="1" dirty="0" smtClean="0"/>
              <a:t> </a:t>
            </a:r>
            <a:r>
              <a:rPr lang="en-US" sz="1800" b="1" i="1" dirty="0" err="1" smtClean="0"/>
              <a:t>crimen</a:t>
            </a:r>
            <a:r>
              <a:rPr lang="en-US" sz="1800" b="1" i="1" dirty="0" smtClean="0"/>
              <a:t>, </a:t>
            </a:r>
            <a:r>
              <a:rPr lang="en-US" sz="1800" b="1" i="1" dirty="0" err="1" smtClean="0"/>
              <a:t>nulla</a:t>
            </a:r>
            <a:r>
              <a:rPr lang="en-US" sz="1800" b="1" i="1" dirty="0" smtClean="0"/>
              <a:t> </a:t>
            </a:r>
            <a:r>
              <a:rPr lang="en-US" sz="1800" b="1" i="1" dirty="0" err="1" smtClean="0"/>
              <a:t>poena</a:t>
            </a:r>
            <a:r>
              <a:rPr lang="en-US" sz="1800" b="1" i="1" dirty="0" smtClean="0"/>
              <a:t> sine </a:t>
            </a:r>
            <a:r>
              <a:rPr lang="en-US" sz="1800" b="1" i="1" dirty="0" err="1" smtClean="0"/>
              <a:t>lege</a:t>
            </a:r>
            <a:r>
              <a:rPr lang="en-US" sz="1800" b="1" i="1" dirty="0" smtClean="0"/>
              <a:t> </a:t>
            </a:r>
            <a:r>
              <a:rPr lang="en-US" sz="1800" b="1" i="1" dirty="0" err="1" smtClean="0"/>
              <a:t>certa</a:t>
            </a:r>
            <a:r>
              <a:rPr lang="en-US" sz="1800" i="1" dirty="0" smtClean="0"/>
              <a:t>” </a:t>
            </a:r>
            <a:r>
              <a:rPr lang="en-US" sz="1800" dirty="0" smtClean="0"/>
              <a:t>– the law must be determined, defined- criminal prohibitions </a:t>
            </a:r>
            <a:r>
              <a:rPr lang="en-US" sz="1800" dirty="0" err="1" smtClean="0"/>
              <a:t>mus</a:t>
            </a:r>
            <a:r>
              <a:rPr lang="en-US" sz="1800" dirty="0" smtClean="0"/>
              <a:t> „determine” the prohibited conduct; they must not be too vague;</a:t>
            </a:r>
          </a:p>
          <a:p>
            <a:pPr marL="457200" indent="-457200" algn="just">
              <a:buFont typeface="+mj-lt"/>
              <a:buAutoNum type="alphaLcParenR"/>
            </a:pPr>
            <a:r>
              <a:rPr lang="en-US" sz="1800" dirty="0" smtClean="0"/>
              <a:t>„</a:t>
            </a:r>
            <a:r>
              <a:rPr lang="en-US" sz="1800" b="1" i="1" dirty="0" err="1" smtClean="0"/>
              <a:t>nullum</a:t>
            </a:r>
            <a:r>
              <a:rPr lang="en-US" sz="1800" b="1" i="1" dirty="0" smtClean="0"/>
              <a:t> </a:t>
            </a:r>
            <a:r>
              <a:rPr lang="en-US" sz="1800" b="1" i="1" dirty="0" err="1" smtClean="0"/>
              <a:t>crimen</a:t>
            </a:r>
            <a:r>
              <a:rPr lang="en-US" sz="1800" b="1" i="1" dirty="0" smtClean="0"/>
              <a:t>, </a:t>
            </a:r>
            <a:r>
              <a:rPr lang="en-US" sz="1800" b="1" i="1" dirty="0" err="1" smtClean="0"/>
              <a:t>nulla</a:t>
            </a:r>
            <a:r>
              <a:rPr lang="en-US" sz="1800" b="1" i="1" dirty="0" smtClean="0"/>
              <a:t> </a:t>
            </a:r>
            <a:r>
              <a:rPr lang="en-US" sz="1800" b="1" i="1" dirty="0" err="1" smtClean="0"/>
              <a:t>poena</a:t>
            </a:r>
            <a:r>
              <a:rPr lang="en-US" sz="1800" b="1" i="1" dirty="0" smtClean="0"/>
              <a:t> sine </a:t>
            </a:r>
            <a:r>
              <a:rPr lang="en-US" sz="1800" b="1" i="1" dirty="0" err="1" smtClean="0"/>
              <a:t>lege</a:t>
            </a:r>
            <a:r>
              <a:rPr lang="en-US" sz="1800" b="1" i="1" dirty="0" smtClean="0"/>
              <a:t> </a:t>
            </a:r>
            <a:r>
              <a:rPr lang="en-US" sz="1800" b="1" i="1" dirty="0" err="1" smtClean="0"/>
              <a:t>praevia</a:t>
            </a:r>
            <a:r>
              <a:rPr lang="en-US" sz="1800" i="1" dirty="0" smtClean="0"/>
              <a:t>”- </a:t>
            </a:r>
            <a:r>
              <a:rPr lang="en-US" sz="1800" dirty="0" smtClean="0"/>
              <a:t>retroactivity is forbidden (retroactive ban)-acts cannot be punished retroactively (unless it is more </a:t>
            </a:r>
            <a:r>
              <a:rPr lang="en-US" sz="1800" dirty="0" err="1" smtClean="0"/>
              <a:t>leninet</a:t>
            </a:r>
            <a:r>
              <a:rPr lang="en-US" sz="1800" dirty="0" smtClean="0"/>
              <a:t> for the perpetrator)</a:t>
            </a:r>
            <a:endParaRPr lang="en-US" sz="1800" dirty="0"/>
          </a:p>
        </p:txBody>
      </p:sp>
    </p:spTree>
    <p:extLst>
      <p:ext uri="{BB962C8B-B14F-4D97-AF65-F5344CB8AC3E}">
        <p14:creationId xmlns:p14="http://schemas.microsoft.com/office/powerpoint/2010/main" val="233575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solidFill>
                  <a:srgbClr val="DBBD71"/>
                </a:solidFill>
              </a:rPr>
              <a:t>2. </a:t>
            </a:r>
            <a:r>
              <a:rPr lang="en-US" sz="3200" dirty="0" smtClean="0">
                <a:solidFill>
                  <a:srgbClr val="DBBD71"/>
                </a:solidFill>
              </a:rPr>
              <a:t>Elements of the criminal offence</a:t>
            </a:r>
            <a:endParaRPr lang="en-US" dirty="0"/>
          </a:p>
        </p:txBody>
      </p:sp>
      <p:sp>
        <p:nvSpPr>
          <p:cNvPr id="3" name="Content Placeholder 2"/>
          <p:cNvSpPr>
            <a:spLocks noGrp="1"/>
          </p:cNvSpPr>
          <p:nvPr>
            <p:ph idx="1"/>
          </p:nvPr>
        </p:nvSpPr>
        <p:spPr>
          <a:xfrm>
            <a:off x="609600" y="1780505"/>
            <a:ext cx="11238963" cy="4839236"/>
          </a:xfrm>
        </p:spPr>
        <p:txBody>
          <a:bodyPr/>
          <a:lstStyle/>
          <a:p>
            <a:pPr eaLnBrk="1" fontAlgn="t" hangingPunct="1"/>
            <a:r>
              <a:rPr lang="en-US" dirty="0" smtClean="0">
                <a:effectLst/>
              </a:rPr>
              <a:t>1</a:t>
            </a:r>
            <a:r>
              <a:rPr lang="en-US" i="1" dirty="0" smtClean="0">
                <a:effectLst/>
              </a:rPr>
              <a:t>.actus </a:t>
            </a:r>
            <a:r>
              <a:rPr lang="en-US" i="1" dirty="0" err="1" smtClean="0">
                <a:effectLst/>
              </a:rPr>
              <a:t>reus</a:t>
            </a:r>
            <a:r>
              <a:rPr lang="en-US" i="1" dirty="0" smtClean="0">
                <a:effectLst/>
              </a:rPr>
              <a:t> (commission, omission, possession)- </a:t>
            </a:r>
            <a:r>
              <a:rPr lang="en-US" b="1" dirty="0" smtClean="0">
                <a:effectLst/>
              </a:rPr>
              <a:t>objective element (US)//</a:t>
            </a:r>
            <a:r>
              <a:rPr lang="en-US" dirty="0" smtClean="0">
                <a:effectLst/>
              </a:rPr>
              <a:t> conduct/act (action/commission or omission)-</a:t>
            </a:r>
            <a:r>
              <a:rPr lang="en-US" b="1" dirty="0" smtClean="0">
                <a:effectLst/>
              </a:rPr>
              <a:t>objective element</a:t>
            </a:r>
            <a:endParaRPr lang="en-US" dirty="0" smtClean="0">
              <a:effectLst/>
            </a:endParaRPr>
          </a:p>
          <a:p>
            <a:pPr eaLnBrk="1" fontAlgn="auto" hangingPunct="1"/>
            <a:r>
              <a:rPr lang="en-US" dirty="0" smtClean="0">
                <a:effectLst/>
              </a:rPr>
              <a:t>2. essence of the criminal offence; statutory element   (a set of characteristics); very similar to legal description of criminal offence- </a:t>
            </a:r>
            <a:r>
              <a:rPr lang="en-US" b="1" dirty="0" smtClean="0">
                <a:effectLst/>
              </a:rPr>
              <a:t>objective element</a:t>
            </a:r>
            <a:endParaRPr lang="en-US" dirty="0" smtClean="0">
              <a:effectLst/>
            </a:endParaRPr>
          </a:p>
          <a:p>
            <a:pPr eaLnBrk="1" fontAlgn="auto" hangingPunct="1"/>
            <a:r>
              <a:rPr lang="en-US" dirty="0" smtClean="0">
                <a:effectLst/>
              </a:rPr>
              <a:t>3. unlawfulness - </a:t>
            </a:r>
            <a:r>
              <a:rPr lang="en-US" b="1" dirty="0" smtClean="0">
                <a:effectLst/>
              </a:rPr>
              <a:t>objective element</a:t>
            </a:r>
            <a:endParaRPr lang="en-US" dirty="0" smtClean="0">
              <a:effectLst/>
            </a:endParaRPr>
          </a:p>
          <a:p>
            <a:pPr eaLnBrk="1" fontAlgn="t" hangingPunct="1"/>
            <a:r>
              <a:rPr lang="en-US" dirty="0" smtClean="0">
                <a:effectLst/>
              </a:rPr>
              <a:t>2</a:t>
            </a:r>
            <a:r>
              <a:rPr lang="en-US" i="1" dirty="0" smtClean="0">
                <a:effectLst/>
              </a:rPr>
              <a:t>. </a:t>
            </a:r>
            <a:r>
              <a:rPr lang="en-US" i="1" dirty="0" err="1" smtClean="0">
                <a:effectLst/>
              </a:rPr>
              <a:t>mens</a:t>
            </a:r>
            <a:r>
              <a:rPr lang="en-US" i="1" dirty="0" smtClean="0">
                <a:effectLst/>
              </a:rPr>
              <a:t> rea –</a:t>
            </a:r>
            <a:r>
              <a:rPr lang="en-US" b="1" dirty="0" smtClean="0">
                <a:effectLst/>
              </a:rPr>
              <a:t>subjective element (US)// </a:t>
            </a:r>
            <a:r>
              <a:rPr lang="en-US" dirty="0" smtClean="0">
                <a:effectLst/>
              </a:rPr>
              <a:t>culpability /guilt-</a:t>
            </a:r>
            <a:r>
              <a:rPr lang="en-US" b="1" dirty="0" smtClean="0">
                <a:effectLst/>
              </a:rPr>
              <a:t> subjective element </a:t>
            </a:r>
          </a:p>
          <a:p>
            <a:pPr eaLnBrk="1" fontAlgn="t" hangingPunct="1"/>
            <a:endParaRPr lang="hr-HR" dirty="0">
              <a:effectLst/>
            </a:endParaRPr>
          </a:p>
          <a:p>
            <a:endParaRPr lang="hr-HR" dirty="0"/>
          </a:p>
        </p:txBody>
      </p:sp>
    </p:spTree>
    <p:extLst>
      <p:ext uri="{BB962C8B-B14F-4D97-AF65-F5344CB8AC3E}">
        <p14:creationId xmlns:p14="http://schemas.microsoft.com/office/powerpoint/2010/main" val="4071511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1669"/>
            <a:ext cx="9601200" cy="888642"/>
          </a:xfrm>
        </p:spPr>
        <p:txBody>
          <a:bodyPr/>
          <a:lstStyle/>
          <a:p>
            <a:r>
              <a:rPr lang="hr-HR" sz="3400" dirty="0" smtClean="0"/>
              <a:t>2. </a:t>
            </a:r>
            <a:r>
              <a:rPr lang="hr-HR" sz="3200" dirty="0" err="1"/>
              <a:t>E</a:t>
            </a:r>
            <a:r>
              <a:rPr lang="hr-HR" sz="3200" dirty="0" err="1" smtClean="0"/>
              <a:t>lements</a:t>
            </a:r>
            <a:r>
              <a:rPr lang="hr-HR" sz="3200" dirty="0" smtClean="0"/>
              <a:t> </a:t>
            </a:r>
            <a:r>
              <a:rPr lang="hr-HR" sz="3200" dirty="0" err="1" smtClean="0"/>
              <a:t>of</a:t>
            </a:r>
            <a:r>
              <a:rPr lang="hr-HR" sz="3200" dirty="0" smtClean="0"/>
              <a:t> </a:t>
            </a:r>
            <a:r>
              <a:rPr lang="hr-HR" sz="3200" dirty="0" err="1" smtClean="0"/>
              <a:t>the</a:t>
            </a:r>
            <a:r>
              <a:rPr lang="hr-HR" sz="3200" dirty="0" smtClean="0"/>
              <a:t> </a:t>
            </a:r>
            <a:r>
              <a:rPr lang="hr-HR" sz="3200" dirty="0" err="1" smtClean="0"/>
              <a:t>criminal</a:t>
            </a:r>
            <a:r>
              <a:rPr lang="hr-HR" sz="3200" dirty="0" smtClean="0"/>
              <a:t> </a:t>
            </a:r>
            <a:r>
              <a:rPr lang="hr-HR" sz="3200" dirty="0" err="1" smtClean="0"/>
              <a:t>offence</a:t>
            </a:r>
            <a:endParaRPr lang="hr-HR"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2676646"/>
              </p:ext>
            </p:extLst>
          </p:nvPr>
        </p:nvGraphicFramePr>
        <p:xfrm>
          <a:off x="412124" y="965915"/>
          <a:ext cx="11668259" cy="5836489"/>
        </p:xfrm>
        <a:graphic>
          <a:graphicData uri="http://schemas.openxmlformats.org/drawingml/2006/table">
            <a:tbl>
              <a:tblPr firstRow="1" firstCol="1" bandRow="1"/>
              <a:tblGrid>
                <a:gridCol w="3888561">
                  <a:extLst>
                    <a:ext uri="{9D8B030D-6E8A-4147-A177-3AD203B41FA5}">
                      <a16:colId xmlns:a16="http://schemas.microsoft.com/office/drawing/2014/main" val="660516048"/>
                    </a:ext>
                  </a:extLst>
                </a:gridCol>
                <a:gridCol w="3889849">
                  <a:extLst>
                    <a:ext uri="{9D8B030D-6E8A-4147-A177-3AD203B41FA5}">
                      <a16:colId xmlns:a16="http://schemas.microsoft.com/office/drawing/2014/main" val="2584502868"/>
                    </a:ext>
                  </a:extLst>
                </a:gridCol>
                <a:gridCol w="3889849">
                  <a:extLst>
                    <a:ext uri="{9D8B030D-6E8A-4147-A177-3AD203B41FA5}">
                      <a16:colId xmlns:a16="http://schemas.microsoft.com/office/drawing/2014/main" val="3558931958"/>
                    </a:ext>
                  </a:extLst>
                </a:gridCol>
              </a:tblGrid>
              <a:tr h="102042">
                <a:tc gridSpan="3">
                  <a:txBody>
                    <a:bodyPr/>
                    <a:lstStyle/>
                    <a:p>
                      <a:pPr algn="ctr">
                        <a:lnSpc>
                          <a:spcPct val="107000"/>
                        </a:lnSpc>
                        <a:spcAft>
                          <a:spcPts val="0"/>
                        </a:spcAft>
                      </a:pPr>
                      <a:r>
                        <a:rPr lang="en-US" sz="1200" b="1" dirty="0">
                          <a:effectLst/>
                          <a:latin typeface="+mn-lt"/>
                          <a:ea typeface="Calibri" panose="020F0502020204030204" pitchFamily="34" charset="0"/>
                          <a:cs typeface="Times New Roman" panose="02020603050405020304" pitchFamily="18" charset="0"/>
                        </a:rPr>
                        <a:t>ELEMENTS OF </a:t>
                      </a:r>
                      <a:r>
                        <a:rPr lang="hr-HR" sz="1200" b="1" dirty="0" smtClean="0">
                          <a:effectLst/>
                          <a:latin typeface="+mn-lt"/>
                          <a:ea typeface="Calibri" panose="020F0502020204030204" pitchFamily="34" charset="0"/>
                          <a:cs typeface="Times New Roman" panose="02020603050405020304" pitchFamily="18" charset="0"/>
                        </a:rPr>
                        <a:t>THE </a:t>
                      </a:r>
                      <a:r>
                        <a:rPr lang="en-US" sz="1200" b="1" dirty="0" smtClean="0">
                          <a:effectLst/>
                          <a:latin typeface="+mn-lt"/>
                          <a:ea typeface="Calibri" panose="020F0502020204030204" pitchFamily="34" charset="0"/>
                          <a:cs typeface="Times New Roman" panose="02020603050405020304" pitchFamily="18" charset="0"/>
                        </a:rPr>
                        <a:t>CRIMINAL </a:t>
                      </a:r>
                      <a:r>
                        <a:rPr lang="en-US" sz="1200" b="1" dirty="0">
                          <a:effectLst/>
                          <a:latin typeface="+mn-lt"/>
                          <a:ea typeface="Calibri" panose="020F0502020204030204" pitchFamily="34" charset="0"/>
                          <a:cs typeface="Times New Roman" panose="02020603050405020304" pitchFamily="18" charset="0"/>
                        </a:rPr>
                        <a:t>OFFENCE</a:t>
                      </a:r>
                      <a:endParaRPr lang="hr-HR"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3673951539"/>
                  </a:ext>
                </a:extLst>
              </a:tr>
              <a:tr h="281862">
                <a:tc>
                  <a:txBody>
                    <a:bodyPr/>
                    <a:lstStyle/>
                    <a:p>
                      <a:pPr algn="l">
                        <a:lnSpc>
                          <a:spcPct val="107000"/>
                        </a:lnSpc>
                        <a:spcAft>
                          <a:spcPts val="0"/>
                        </a:spcAft>
                      </a:pPr>
                      <a:r>
                        <a:rPr lang="en-US" sz="1800" b="1" dirty="0">
                          <a:effectLst/>
                          <a:latin typeface="+mn-lt"/>
                          <a:ea typeface="Calibri" panose="020F0502020204030204" pitchFamily="34" charset="0"/>
                          <a:cs typeface="Times New Roman" panose="02020603050405020304" pitchFamily="18" charset="0"/>
                        </a:rPr>
                        <a:t>US</a:t>
                      </a:r>
                      <a:endParaRPr lang="hr-HR"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hr-HR" sz="1800" b="1" dirty="0">
                          <a:effectLst/>
                          <a:latin typeface="+mn-lt"/>
                          <a:ea typeface="Calibri" panose="020F0502020204030204" pitchFamily="34" charset="0"/>
                          <a:cs typeface="Times New Roman" panose="02020603050405020304" pitchFamily="18" charset="0"/>
                        </a:rPr>
                        <a:t>GERMANY </a:t>
                      </a:r>
                      <a:endParaRPr lang="hr-HR"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800" b="1" dirty="0">
                          <a:effectLst/>
                          <a:latin typeface="+mn-lt"/>
                          <a:ea typeface="Calibri" panose="020F0502020204030204" pitchFamily="34" charset="0"/>
                          <a:cs typeface="Times New Roman" panose="02020603050405020304" pitchFamily="18" charset="0"/>
                        </a:rPr>
                        <a:t>CROATIA</a:t>
                      </a:r>
                      <a:endParaRPr lang="hr-HR"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3078088"/>
                  </a:ext>
                </a:extLst>
              </a:tr>
              <a:tr h="1192126">
                <a:tc>
                  <a:txBody>
                    <a:bodyPr/>
                    <a:lstStyle/>
                    <a:p>
                      <a:pPr algn="l">
                        <a:lnSpc>
                          <a:spcPct val="107000"/>
                        </a:lnSpc>
                        <a:spcAft>
                          <a:spcPts val="0"/>
                        </a:spcAft>
                      </a:pPr>
                      <a:r>
                        <a:rPr lang="en-US" sz="1800" dirty="0">
                          <a:effectLst/>
                          <a:latin typeface="+mn-lt"/>
                          <a:ea typeface="Calibri" panose="020F0502020204030204" pitchFamily="34" charset="0"/>
                          <a:cs typeface="Times New Roman" panose="02020603050405020304" pitchFamily="18" charset="0"/>
                        </a:rPr>
                        <a:t>1</a:t>
                      </a:r>
                      <a:r>
                        <a:rPr lang="en-US" sz="1800" i="1" dirty="0">
                          <a:effectLst/>
                          <a:latin typeface="+mn-lt"/>
                          <a:ea typeface="Calibri" panose="020F0502020204030204" pitchFamily="34" charset="0"/>
                          <a:cs typeface="Times New Roman" panose="02020603050405020304" pitchFamily="18" charset="0"/>
                        </a:rPr>
                        <a:t>.actus </a:t>
                      </a:r>
                      <a:r>
                        <a:rPr lang="en-US" sz="1800" i="1" dirty="0" err="1" smtClean="0">
                          <a:effectLst/>
                          <a:latin typeface="+mn-lt"/>
                          <a:ea typeface="Calibri" panose="020F0502020204030204" pitchFamily="34" charset="0"/>
                          <a:cs typeface="Times New Roman" panose="02020603050405020304" pitchFamily="18" charset="0"/>
                        </a:rPr>
                        <a:t>reus</a:t>
                      </a:r>
                      <a:r>
                        <a:rPr lang="hr-HR" sz="1800" i="1" dirty="0" smtClean="0">
                          <a:effectLst/>
                          <a:latin typeface="+mn-lt"/>
                          <a:ea typeface="Calibri" panose="020F0502020204030204" pitchFamily="34" charset="0"/>
                          <a:cs typeface="Times New Roman" panose="02020603050405020304" pitchFamily="18" charset="0"/>
                        </a:rPr>
                        <a:t> (</a:t>
                      </a:r>
                      <a:r>
                        <a:rPr lang="hr-HR" sz="1800" i="1" dirty="0" err="1" smtClean="0">
                          <a:effectLst/>
                          <a:latin typeface="+mn-lt"/>
                          <a:ea typeface="Calibri" panose="020F0502020204030204" pitchFamily="34" charset="0"/>
                          <a:cs typeface="Times New Roman" panose="02020603050405020304" pitchFamily="18" charset="0"/>
                        </a:rPr>
                        <a:t>commission</a:t>
                      </a:r>
                      <a:r>
                        <a:rPr lang="hr-HR" sz="1800" i="1" dirty="0" smtClean="0">
                          <a:effectLst/>
                          <a:latin typeface="+mn-lt"/>
                          <a:ea typeface="Calibri" panose="020F0502020204030204" pitchFamily="34" charset="0"/>
                          <a:cs typeface="Times New Roman" panose="02020603050405020304" pitchFamily="18" charset="0"/>
                        </a:rPr>
                        <a:t>, </a:t>
                      </a:r>
                      <a:r>
                        <a:rPr lang="hr-HR" sz="1800" i="1" dirty="0" err="1" smtClean="0">
                          <a:effectLst/>
                          <a:latin typeface="+mn-lt"/>
                          <a:ea typeface="Calibri" panose="020F0502020204030204" pitchFamily="34" charset="0"/>
                          <a:cs typeface="Times New Roman" panose="02020603050405020304" pitchFamily="18" charset="0"/>
                        </a:rPr>
                        <a:t>omission</a:t>
                      </a:r>
                      <a:r>
                        <a:rPr lang="hr-HR" sz="1800" i="1" dirty="0" smtClean="0">
                          <a:effectLst/>
                          <a:latin typeface="+mn-lt"/>
                          <a:ea typeface="Calibri" panose="020F0502020204030204" pitchFamily="34" charset="0"/>
                          <a:cs typeface="Times New Roman" panose="02020603050405020304" pitchFamily="18" charset="0"/>
                        </a:rPr>
                        <a:t>, </a:t>
                      </a:r>
                      <a:r>
                        <a:rPr lang="hr-HR" sz="1800" i="1" dirty="0" err="1" smtClean="0">
                          <a:effectLst/>
                          <a:latin typeface="+mn-lt"/>
                          <a:ea typeface="Calibri" panose="020F0502020204030204" pitchFamily="34" charset="0"/>
                          <a:cs typeface="Times New Roman" panose="02020603050405020304" pitchFamily="18" charset="0"/>
                        </a:rPr>
                        <a:t>possession</a:t>
                      </a:r>
                      <a:r>
                        <a:rPr lang="hr-HR" sz="1800" i="1" dirty="0" smtClean="0">
                          <a:effectLst/>
                          <a:latin typeface="+mn-lt"/>
                          <a:ea typeface="Calibri" panose="020F0502020204030204" pitchFamily="34" charset="0"/>
                          <a:cs typeface="Times New Roman" panose="02020603050405020304" pitchFamily="18" charset="0"/>
                        </a:rPr>
                        <a:t>)</a:t>
                      </a:r>
                      <a:r>
                        <a:rPr lang="en-US" sz="1800" i="1" dirty="0" smtClean="0">
                          <a:effectLst/>
                          <a:latin typeface="+mn-lt"/>
                          <a:ea typeface="Calibri" panose="020F0502020204030204" pitchFamily="34" charset="0"/>
                          <a:cs typeface="Times New Roman" panose="02020603050405020304" pitchFamily="18" charset="0"/>
                        </a:rPr>
                        <a:t>- </a:t>
                      </a:r>
                      <a:r>
                        <a:rPr lang="en-US" sz="1800" b="1" dirty="0">
                          <a:solidFill>
                            <a:srgbClr val="FFFF00"/>
                          </a:solidFill>
                          <a:effectLst/>
                          <a:latin typeface="+mn-lt"/>
                          <a:ea typeface="Calibri" panose="020F0502020204030204" pitchFamily="34" charset="0"/>
                          <a:cs typeface="Times New Roman" panose="02020603050405020304" pitchFamily="18" charset="0"/>
                        </a:rPr>
                        <a:t>objective element</a:t>
                      </a:r>
                      <a:endParaRPr lang="hr-HR" sz="1800" b="1" dirty="0">
                        <a:solidFill>
                          <a:srgbClr val="FFFF0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latin typeface="+mn-lt"/>
                          <a:ea typeface="Calibri" panose="020F0502020204030204" pitchFamily="34" charset="0"/>
                          <a:cs typeface="Times New Roman" panose="02020603050405020304" pitchFamily="18" charset="0"/>
                        </a:rPr>
                        <a:t>1.</a:t>
                      </a:r>
                      <a:r>
                        <a:rPr lang="hr-HR" sz="1800" baseline="0" dirty="0" smtClean="0">
                          <a:solidFill>
                            <a:schemeClr val="tx1"/>
                          </a:solidFill>
                          <a:effectLst/>
                          <a:latin typeface="+mn-lt"/>
                          <a:ea typeface="Calibri" panose="020F0502020204030204" pitchFamily="34" charset="0"/>
                          <a:cs typeface="Times New Roman" panose="02020603050405020304" pitchFamily="18" charset="0"/>
                        </a:rPr>
                        <a:t> </a:t>
                      </a:r>
                      <a:r>
                        <a:rPr lang="hr-HR" sz="1800" baseline="0" dirty="0" err="1" smtClean="0">
                          <a:solidFill>
                            <a:schemeClr val="tx1"/>
                          </a:solidFill>
                          <a:effectLst/>
                          <a:latin typeface="+mn-lt"/>
                          <a:ea typeface="Calibri" panose="020F0502020204030204" pitchFamily="34" charset="0"/>
                          <a:cs typeface="Times New Roman" panose="02020603050405020304" pitchFamily="18" charset="0"/>
                        </a:rPr>
                        <a:t>conduct</a:t>
                      </a:r>
                      <a:r>
                        <a:rPr lang="hr-HR" sz="1800" baseline="0" dirty="0" smtClean="0">
                          <a:solidFill>
                            <a:schemeClr val="tx1"/>
                          </a:solidFill>
                          <a:effectLst/>
                          <a:latin typeface="+mn-lt"/>
                          <a:ea typeface="Calibri" panose="020F0502020204030204" pitchFamily="34" charset="0"/>
                          <a:cs typeface="Times New Roman" panose="02020603050405020304" pitchFamily="18" charset="0"/>
                        </a:rPr>
                        <a:t>/</a:t>
                      </a:r>
                      <a:r>
                        <a:rPr lang="hr-HR" sz="1800" baseline="0" dirty="0" err="1" smtClean="0">
                          <a:solidFill>
                            <a:schemeClr val="tx1"/>
                          </a:solidFill>
                          <a:effectLst/>
                          <a:latin typeface="+mn-lt"/>
                          <a:ea typeface="Calibri" panose="020F0502020204030204" pitchFamily="34" charset="0"/>
                          <a:cs typeface="Times New Roman" panose="02020603050405020304" pitchFamily="18" charset="0"/>
                        </a:rPr>
                        <a:t>act</a:t>
                      </a:r>
                      <a:r>
                        <a:rPr lang="en-US" sz="1800" dirty="0" smtClean="0">
                          <a:solidFill>
                            <a:schemeClr val="tx1"/>
                          </a:solidFill>
                          <a:effectLst/>
                          <a:latin typeface="+mn-lt"/>
                          <a:ea typeface="Calibri" panose="020F0502020204030204" pitchFamily="34" charset="0"/>
                          <a:cs typeface="Times New Roman" panose="02020603050405020304" pitchFamily="18" charset="0"/>
                        </a:rPr>
                        <a:t> (act</a:t>
                      </a:r>
                      <a:r>
                        <a:rPr lang="hr-HR" sz="1800" dirty="0" smtClean="0">
                          <a:solidFill>
                            <a:schemeClr val="tx1"/>
                          </a:solidFill>
                          <a:effectLst/>
                          <a:latin typeface="+mn-lt"/>
                          <a:ea typeface="Calibri" panose="020F0502020204030204" pitchFamily="34" charset="0"/>
                          <a:cs typeface="Times New Roman" panose="02020603050405020304" pitchFamily="18" charset="0"/>
                        </a:rPr>
                        <a:t>ion/</a:t>
                      </a:r>
                      <a:r>
                        <a:rPr lang="hr-HR" sz="1800" dirty="0" err="1" smtClean="0">
                          <a:solidFill>
                            <a:schemeClr val="tx1"/>
                          </a:solidFill>
                          <a:effectLst/>
                          <a:latin typeface="+mn-lt"/>
                          <a:ea typeface="Calibri" panose="020F0502020204030204" pitchFamily="34" charset="0"/>
                          <a:cs typeface="Times New Roman" panose="02020603050405020304" pitchFamily="18" charset="0"/>
                        </a:rPr>
                        <a:t>commission</a:t>
                      </a:r>
                      <a:r>
                        <a:rPr lang="en-US" sz="1800" dirty="0" smtClean="0">
                          <a:solidFill>
                            <a:schemeClr val="tx1"/>
                          </a:solidFill>
                          <a:effectLst/>
                          <a:latin typeface="+mn-lt"/>
                          <a:ea typeface="Calibri" panose="020F0502020204030204" pitchFamily="34" charset="0"/>
                          <a:cs typeface="Times New Roman" panose="02020603050405020304" pitchFamily="18" charset="0"/>
                        </a:rPr>
                        <a:t> </a:t>
                      </a:r>
                      <a:r>
                        <a:rPr lang="en-US" sz="1800" dirty="0">
                          <a:solidFill>
                            <a:schemeClr val="tx1"/>
                          </a:solidFill>
                          <a:effectLst/>
                          <a:latin typeface="+mn-lt"/>
                          <a:ea typeface="Calibri" panose="020F0502020204030204" pitchFamily="34" charset="0"/>
                          <a:cs typeface="Times New Roman" panose="02020603050405020304" pitchFamily="18" charset="0"/>
                        </a:rPr>
                        <a:t>or omission</a:t>
                      </a:r>
                      <a:r>
                        <a:rPr lang="en-US" sz="1800" dirty="0" smtClean="0">
                          <a:solidFill>
                            <a:schemeClr val="tx1"/>
                          </a:solidFill>
                          <a:effectLst/>
                          <a:latin typeface="+mn-lt"/>
                          <a:ea typeface="Calibri" panose="020F0502020204030204" pitchFamily="34" charset="0"/>
                          <a:cs typeface="Times New Roman" panose="02020603050405020304" pitchFamily="18" charset="0"/>
                        </a:rPr>
                        <a:t>)</a:t>
                      </a:r>
                      <a:r>
                        <a:rPr lang="hr-HR" sz="1800" dirty="0" smtClean="0">
                          <a:solidFill>
                            <a:schemeClr val="tx1"/>
                          </a:solidFill>
                          <a:effectLst/>
                          <a:latin typeface="+mn-lt"/>
                          <a:ea typeface="Calibri" panose="020F0502020204030204" pitchFamily="34" charset="0"/>
                          <a:cs typeface="Times New Roman" panose="02020603050405020304" pitchFamily="18" charset="0"/>
                        </a:rPr>
                        <a:t>-</a:t>
                      </a:r>
                      <a:r>
                        <a:rPr kumimoji="0" lang="en-US"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rPr>
                        <a:t>objective element</a:t>
                      </a:r>
                      <a:endParaRPr kumimoji="0" lang="hr-HR"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hr-HR" sz="18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rPr>
                        <a:t>1. conduct/</a:t>
                      </a:r>
                      <a:r>
                        <a:rPr kumimoji="0" lang="hr-HR" sz="1800" b="0" i="0" u="none" strike="noStrike" kern="1200" cap="none" spc="0" normalizeH="0" baseline="0" noProof="0" dirty="0" err="1" smtClean="0">
                          <a:ln>
                            <a:noFill/>
                          </a:ln>
                          <a:solidFill>
                            <a:schemeClr val="tx1"/>
                          </a:solidFill>
                          <a:effectLst/>
                          <a:uLnTx/>
                          <a:uFillTx/>
                          <a:latin typeface="+mn-lt"/>
                          <a:ea typeface="Calibri" panose="020F0502020204030204" pitchFamily="34" charset="0"/>
                          <a:cs typeface="Times New Roman" panose="02020603050405020304" pitchFamily="18" charset="0"/>
                        </a:rPr>
                        <a:t>act</a:t>
                      </a:r>
                      <a:r>
                        <a:rPr kumimoji="0" lang="en-US" sz="18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rPr>
                        <a:t> (act</a:t>
                      </a:r>
                      <a:r>
                        <a:rPr kumimoji="0" lang="hr-HR" sz="18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rPr>
                        <a:t>ion/</a:t>
                      </a:r>
                      <a:r>
                        <a:rPr kumimoji="0" lang="hr-HR" sz="1800" b="0" i="0" u="none" strike="noStrike" kern="1200" cap="none" spc="0" normalizeH="0" baseline="0" noProof="0" dirty="0" err="1" smtClean="0">
                          <a:ln>
                            <a:noFill/>
                          </a:ln>
                          <a:solidFill>
                            <a:schemeClr val="tx1"/>
                          </a:solidFill>
                          <a:effectLst/>
                          <a:uLnTx/>
                          <a:uFillTx/>
                          <a:latin typeface="+mn-lt"/>
                          <a:ea typeface="Calibri" panose="020F0502020204030204" pitchFamily="34" charset="0"/>
                          <a:cs typeface="Times New Roman" panose="02020603050405020304" pitchFamily="18" charset="0"/>
                        </a:rPr>
                        <a:t>commission</a:t>
                      </a:r>
                      <a:r>
                        <a:rPr kumimoji="0" lang="en-US" sz="18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rPr>
                        <a:t> or omission</a:t>
                      </a:r>
                      <a:r>
                        <a:rPr lang="en-US" sz="1800" dirty="0" smtClean="0">
                          <a:solidFill>
                            <a:schemeClr val="tx1"/>
                          </a:solidFill>
                          <a:effectLst/>
                          <a:latin typeface="+mn-lt"/>
                          <a:ea typeface="Calibri" panose="020F0502020204030204" pitchFamily="34" charset="0"/>
                          <a:cs typeface="Times New Roman" panose="02020603050405020304" pitchFamily="18" charset="0"/>
                        </a:rPr>
                        <a:t>)</a:t>
                      </a:r>
                      <a:r>
                        <a:rPr lang="hr-HR" sz="1800" dirty="0" smtClean="0">
                          <a:solidFill>
                            <a:schemeClr val="tx1"/>
                          </a:solidFill>
                          <a:effectLst/>
                          <a:latin typeface="+mn-lt"/>
                          <a:ea typeface="Calibri" panose="020F0502020204030204" pitchFamily="34" charset="0"/>
                          <a:cs typeface="Times New Roman" panose="02020603050405020304" pitchFamily="18" charset="0"/>
                        </a:rPr>
                        <a:t> - </a:t>
                      </a:r>
                      <a:r>
                        <a:rPr kumimoji="0" lang="en-US"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rPr>
                        <a:t>objective element</a:t>
                      </a:r>
                      <a:endParaRPr kumimoji="0" lang="hr-HR"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502749"/>
                  </a:ext>
                </a:extLst>
              </a:tr>
              <a:tr h="1798969">
                <a:tc>
                  <a:txBody>
                    <a:bodyPr/>
                    <a:lstStyle/>
                    <a:p>
                      <a:pPr algn="l">
                        <a:lnSpc>
                          <a:spcPct val="107000"/>
                        </a:lnSpc>
                        <a:spcAft>
                          <a:spcPts val="0"/>
                        </a:spcAft>
                      </a:pPr>
                      <a:r>
                        <a:rPr lang="en-US" sz="1800" dirty="0">
                          <a:effectLst/>
                          <a:latin typeface="+mn-lt"/>
                          <a:ea typeface="Calibri" panose="020F0502020204030204" pitchFamily="34" charset="0"/>
                          <a:cs typeface="Times New Roman" panose="02020603050405020304" pitchFamily="18" charset="0"/>
                        </a:rPr>
                        <a:t>2</a:t>
                      </a:r>
                      <a:r>
                        <a:rPr lang="en-US" sz="1800" i="1" dirty="0">
                          <a:effectLst/>
                          <a:latin typeface="+mn-lt"/>
                          <a:ea typeface="Calibri" panose="020F0502020204030204" pitchFamily="34" charset="0"/>
                          <a:cs typeface="Times New Roman" panose="02020603050405020304" pitchFamily="18" charset="0"/>
                        </a:rPr>
                        <a:t>. </a:t>
                      </a:r>
                      <a:r>
                        <a:rPr lang="en-US" sz="1800" i="1" dirty="0" err="1">
                          <a:effectLst/>
                          <a:latin typeface="+mn-lt"/>
                          <a:ea typeface="Calibri" panose="020F0502020204030204" pitchFamily="34" charset="0"/>
                          <a:cs typeface="Times New Roman" panose="02020603050405020304" pitchFamily="18" charset="0"/>
                        </a:rPr>
                        <a:t>mens</a:t>
                      </a:r>
                      <a:r>
                        <a:rPr lang="en-US" sz="1800" i="1" dirty="0">
                          <a:effectLst/>
                          <a:latin typeface="+mn-lt"/>
                          <a:ea typeface="Calibri" panose="020F0502020204030204" pitchFamily="34" charset="0"/>
                          <a:cs typeface="Times New Roman" panose="02020603050405020304" pitchFamily="18" charset="0"/>
                        </a:rPr>
                        <a:t> rea –</a:t>
                      </a:r>
                      <a:r>
                        <a:rPr lang="en-US" sz="1800" b="1" dirty="0">
                          <a:solidFill>
                            <a:srgbClr val="FF0000"/>
                          </a:solidFill>
                          <a:effectLst/>
                          <a:latin typeface="+mn-lt"/>
                          <a:ea typeface="Calibri" panose="020F0502020204030204" pitchFamily="34" charset="0"/>
                          <a:cs typeface="Times New Roman" panose="02020603050405020304" pitchFamily="18" charset="0"/>
                        </a:rPr>
                        <a:t>subjective element</a:t>
                      </a:r>
                      <a:endParaRPr lang="hr-HR" sz="18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1"/>
                          </a:solidFill>
                          <a:effectLst/>
                          <a:latin typeface="+mn-lt"/>
                          <a:ea typeface="Calibri" panose="020F0502020204030204" pitchFamily="34" charset="0"/>
                          <a:cs typeface="Times New Roman" panose="02020603050405020304" pitchFamily="18" charset="0"/>
                        </a:rPr>
                        <a:t>2. essence of the criminal </a:t>
                      </a:r>
                      <a:r>
                        <a:rPr lang="en-US" sz="1800" dirty="0" smtClean="0">
                          <a:solidFill>
                            <a:schemeClr val="tx1"/>
                          </a:solidFill>
                          <a:effectLst/>
                          <a:latin typeface="+mn-lt"/>
                          <a:ea typeface="Calibri" panose="020F0502020204030204" pitchFamily="34" charset="0"/>
                          <a:cs typeface="Times New Roman" panose="02020603050405020304" pitchFamily="18" charset="0"/>
                        </a:rPr>
                        <a:t>offence</a:t>
                      </a:r>
                      <a:r>
                        <a:rPr lang="hr-HR" sz="1800" dirty="0" smtClean="0">
                          <a:solidFill>
                            <a:schemeClr val="tx1"/>
                          </a:solidFill>
                          <a:effectLst/>
                          <a:latin typeface="+mn-lt"/>
                          <a:ea typeface="Calibri" panose="020F0502020204030204" pitchFamily="34" charset="0"/>
                          <a:cs typeface="Times New Roman" panose="02020603050405020304" pitchFamily="18" charset="0"/>
                        </a:rPr>
                        <a:t>;</a:t>
                      </a:r>
                      <a:r>
                        <a:rPr kumimoji="0" lang="en-US" sz="18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rPr>
                        <a:t> statutory element </a:t>
                      </a:r>
                      <a:r>
                        <a:rPr lang="hr-HR" sz="1800" dirty="0" smtClean="0">
                          <a:solidFill>
                            <a:schemeClr val="tx1"/>
                          </a:solidFill>
                          <a:effectLst/>
                          <a:latin typeface="+mn-lt"/>
                          <a:ea typeface="Calibri" panose="020F0502020204030204" pitchFamily="34" charset="0"/>
                          <a:cs typeface="Times New Roman" panose="02020603050405020304" pitchFamily="18" charset="0"/>
                        </a:rPr>
                        <a:t> </a:t>
                      </a:r>
                      <a:r>
                        <a:rPr lang="en-US" sz="1800" dirty="0" smtClean="0">
                          <a:solidFill>
                            <a:schemeClr val="tx1"/>
                          </a:solidFill>
                          <a:effectLst/>
                          <a:latin typeface="+mn-lt"/>
                          <a:ea typeface="Calibri" panose="020F0502020204030204" pitchFamily="34" charset="0"/>
                          <a:cs typeface="Times New Roman" panose="02020603050405020304" pitchFamily="18" charset="0"/>
                        </a:rPr>
                        <a:t> </a:t>
                      </a:r>
                      <a:r>
                        <a:rPr lang="en-US" sz="1800" dirty="0">
                          <a:solidFill>
                            <a:schemeClr val="tx1"/>
                          </a:solidFill>
                          <a:effectLst/>
                          <a:latin typeface="+mn-lt"/>
                          <a:ea typeface="Calibri" panose="020F0502020204030204" pitchFamily="34" charset="0"/>
                          <a:cs typeface="Times New Roman" panose="02020603050405020304" pitchFamily="18" charset="0"/>
                        </a:rPr>
                        <a:t>(a set of characteristics); very similar to legal description of criminal </a:t>
                      </a:r>
                      <a:r>
                        <a:rPr lang="en-US" sz="1800" dirty="0" smtClean="0">
                          <a:solidFill>
                            <a:schemeClr val="tx1"/>
                          </a:solidFill>
                          <a:effectLst/>
                          <a:latin typeface="+mn-lt"/>
                          <a:ea typeface="Calibri" panose="020F0502020204030204" pitchFamily="34" charset="0"/>
                          <a:cs typeface="Times New Roman" panose="02020603050405020304" pitchFamily="18" charset="0"/>
                        </a:rPr>
                        <a:t>offence</a:t>
                      </a:r>
                      <a:r>
                        <a:rPr lang="hr-HR" sz="1800" dirty="0" smtClean="0">
                          <a:solidFill>
                            <a:schemeClr val="tx1"/>
                          </a:solidFill>
                          <a:effectLst/>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rPr>
                        <a:t>objective element</a:t>
                      </a:r>
                      <a:endParaRPr kumimoji="0" lang="hr-HR"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1"/>
                          </a:solidFill>
                          <a:effectLst/>
                          <a:latin typeface="+mn-lt"/>
                          <a:ea typeface="Calibri" panose="020F0502020204030204" pitchFamily="34" charset="0"/>
                          <a:cs typeface="Times New Roman" panose="02020603050405020304" pitchFamily="18" charset="0"/>
                        </a:rPr>
                        <a:t>2. essence of the criminal </a:t>
                      </a:r>
                      <a:r>
                        <a:rPr lang="en-US" sz="1800" dirty="0" smtClean="0">
                          <a:solidFill>
                            <a:schemeClr val="tx1"/>
                          </a:solidFill>
                          <a:effectLst/>
                          <a:latin typeface="+mn-lt"/>
                          <a:ea typeface="Calibri" panose="020F0502020204030204" pitchFamily="34" charset="0"/>
                          <a:cs typeface="Times New Roman" panose="02020603050405020304" pitchFamily="18" charset="0"/>
                        </a:rPr>
                        <a:t>offence</a:t>
                      </a:r>
                      <a:r>
                        <a:rPr lang="hr-HR" sz="1800" dirty="0" smtClean="0">
                          <a:solidFill>
                            <a:schemeClr val="tx1"/>
                          </a:solidFill>
                          <a:effectLst/>
                          <a:latin typeface="+mn-lt"/>
                          <a:ea typeface="Calibri" panose="020F0502020204030204" pitchFamily="34" charset="0"/>
                          <a:cs typeface="Times New Roman" panose="02020603050405020304" pitchFamily="18" charset="0"/>
                        </a:rPr>
                        <a:t>; </a:t>
                      </a:r>
                      <a:r>
                        <a:rPr lang="en-US" sz="1800" noProof="0" dirty="0" smtClean="0">
                          <a:solidFill>
                            <a:schemeClr val="tx1"/>
                          </a:solidFill>
                          <a:effectLst/>
                          <a:latin typeface="+mn-lt"/>
                          <a:ea typeface="Calibri" panose="020F0502020204030204" pitchFamily="34" charset="0"/>
                          <a:cs typeface="Times New Roman" panose="02020603050405020304" pitchFamily="18" charset="0"/>
                        </a:rPr>
                        <a:t>statutory element  </a:t>
                      </a:r>
                      <a:r>
                        <a:rPr lang="en-US" sz="1800" dirty="0" smtClean="0">
                          <a:solidFill>
                            <a:schemeClr val="tx1"/>
                          </a:solidFill>
                          <a:effectLst/>
                          <a:latin typeface="+mn-lt"/>
                          <a:ea typeface="Calibri" panose="020F0502020204030204" pitchFamily="34" charset="0"/>
                          <a:cs typeface="Times New Roman" panose="02020603050405020304" pitchFamily="18" charset="0"/>
                        </a:rPr>
                        <a:t>(</a:t>
                      </a:r>
                      <a:r>
                        <a:rPr lang="en-US" sz="1800" dirty="0">
                          <a:solidFill>
                            <a:schemeClr val="tx1"/>
                          </a:solidFill>
                          <a:effectLst/>
                          <a:latin typeface="+mn-lt"/>
                          <a:ea typeface="Calibri" panose="020F0502020204030204" pitchFamily="34" charset="0"/>
                          <a:cs typeface="Times New Roman" panose="02020603050405020304" pitchFamily="18" charset="0"/>
                        </a:rPr>
                        <a:t>a set of characteristics); very similar to legal description of criminal </a:t>
                      </a:r>
                      <a:r>
                        <a:rPr lang="en-US" sz="1800" dirty="0" smtClean="0">
                          <a:solidFill>
                            <a:schemeClr val="tx1"/>
                          </a:solidFill>
                          <a:effectLst/>
                          <a:latin typeface="+mn-lt"/>
                          <a:ea typeface="Calibri" panose="020F0502020204030204" pitchFamily="34" charset="0"/>
                          <a:cs typeface="Times New Roman" panose="02020603050405020304" pitchFamily="18" charset="0"/>
                        </a:rPr>
                        <a:t>offence</a:t>
                      </a:r>
                      <a:r>
                        <a:rPr lang="hr-HR" sz="1800" dirty="0" smtClean="0">
                          <a:solidFill>
                            <a:schemeClr val="tx1"/>
                          </a:solidFill>
                          <a:effectLst/>
                          <a:latin typeface="+mn-lt"/>
                          <a:ea typeface="Calibri" panose="020F0502020204030204" pitchFamily="34" charset="0"/>
                          <a:cs typeface="Times New Roman" panose="02020603050405020304" pitchFamily="18" charset="0"/>
                        </a:rPr>
                        <a:t> - </a:t>
                      </a:r>
                      <a:r>
                        <a:rPr kumimoji="0" lang="en-US"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rPr>
                        <a:t>objective element</a:t>
                      </a:r>
                      <a:endParaRPr kumimoji="0" lang="hr-HR"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37351"/>
                  </a:ext>
                </a:extLst>
              </a:tr>
              <a:tr h="585283">
                <a:tc>
                  <a:txBody>
                    <a:bodyPr/>
                    <a:lstStyle/>
                    <a:p>
                      <a:pPr algn="l">
                        <a:lnSpc>
                          <a:spcPct val="107000"/>
                        </a:lnSpc>
                        <a:spcAft>
                          <a:spcPts val="0"/>
                        </a:spcAft>
                      </a:pPr>
                      <a:r>
                        <a:rPr lang="en-US" sz="1800" dirty="0">
                          <a:effectLst/>
                          <a:latin typeface="+mn-lt"/>
                          <a:ea typeface="Calibri" panose="020F0502020204030204" pitchFamily="34" charset="0"/>
                          <a:cs typeface="Times New Roman" panose="02020603050405020304" pitchFamily="18" charset="0"/>
                        </a:rPr>
                        <a:t> </a:t>
                      </a:r>
                      <a:endParaRPr lang="hr-HR"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1"/>
                          </a:solidFill>
                          <a:effectLst/>
                          <a:latin typeface="+mn-lt"/>
                          <a:ea typeface="Calibri" panose="020F0502020204030204" pitchFamily="34" charset="0"/>
                          <a:cs typeface="Times New Roman" panose="02020603050405020304" pitchFamily="18" charset="0"/>
                        </a:rPr>
                        <a:t>3. unlawfulness </a:t>
                      </a:r>
                      <a:r>
                        <a:rPr lang="hr-HR" sz="1800" dirty="0" smtClean="0">
                          <a:solidFill>
                            <a:schemeClr val="tx1"/>
                          </a:solidFill>
                          <a:effectLst/>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rPr>
                        <a:t>objective element</a:t>
                      </a:r>
                      <a:endParaRPr kumimoji="0" lang="hr-HR"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1"/>
                          </a:solidFill>
                          <a:effectLst/>
                          <a:latin typeface="+mn-lt"/>
                          <a:ea typeface="Calibri" panose="020F0502020204030204" pitchFamily="34" charset="0"/>
                          <a:cs typeface="Times New Roman" panose="02020603050405020304" pitchFamily="18" charset="0"/>
                        </a:rPr>
                        <a:t>3. unlawfulness </a:t>
                      </a:r>
                      <a:r>
                        <a:rPr lang="hr-HR" sz="1800" dirty="0" smtClean="0">
                          <a:solidFill>
                            <a:schemeClr val="tx1"/>
                          </a:solidFill>
                          <a:effectLst/>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rPr>
                        <a:t>objective element</a:t>
                      </a:r>
                      <a:endParaRPr kumimoji="0" lang="hr-HR" sz="1800" b="1" i="0" u="none" strike="noStrike" kern="1200" cap="none" spc="0" normalizeH="0" baseline="0" noProof="0" dirty="0" smtClean="0">
                        <a:ln>
                          <a:noFill/>
                        </a:ln>
                        <a:solidFill>
                          <a:srgbClr val="FFFF00"/>
                        </a:solidFill>
                        <a:effectLst/>
                        <a:uLnTx/>
                        <a:uFillTx/>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2743974"/>
                  </a:ext>
                </a:extLst>
              </a:tr>
              <a:tr h="585283">
                <a:tc>
                  <a:txBody>
                    <a:bodyPr/>
                    <a:lstStyle/>
                    <a:p>
                      <a:pPr algn="l">
                        <a:lnSpc>
                          <a:spcPct val="107000"/>
                        </a:lnSpc>
                        <a:spcAft>
                          <a:spcPts val="0"/>
                        </a:spcAft>
                      </a:pPr>
                      <a:r>
                        <a:rPr lang="en-US" sz="1800" dirty="0">
                          <a:effectLst/>
                          <a:latin typeface="+mn-lt"/>
                          <a:ea typeface="Calibri" panose="020F0502020204030204" pitchFamily="34" charset="0"/>
                          <a:cs typeface="Times New Roman" panose="02020603050405020304" pitchFamily="18" charset="0"/>
                        </a:rPr>
                        <a:t> </a:t>
                      </a:r>
                      <a:endParaRPr lang="hr-HR"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800" dirty="0" smtClean="0">
                          <a:solidFill>
                            <a:schemeClr val="tx1"/>
                          </a:solidFill>
                          <a:effectLst/>
                          <a:latin typeface="+mn-lt"/>
                          <a:ea typeface="Calibri" panose="020F0502020204030204" pitchFamily="34" charset="0"/>
                          <a:cs typeface="Times New Roman" panose="02020603050405020304" pitchFamily="18" charset="0"/>
                        </a:rPr>
                        <a:t>4</a:t>
                      </a:r>
                      <a:r>
                        <a:rPr lang="hr-HR" sz="1800" dirty="0" smtClean="0">
                          <a:solidFill>
                            <a:schemeClr val="tx1"/>
                          </a:solidFill>
                          <a:effectLst/>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rPr>
                        <a:t>culpability /guilt- </a:t>
                      </a:r>
                      <a:r>
                        <a:rPr kumimoji="0" lang="en-US" sz="1800" b="1" i="0" u="none" strike="noStrike" kern="1200" cap="none" spc="0" normalizeH="0" baseline="0" noProof="0" dirty="0" smtClean="0">
                          <a:ln>
                            <a:noFill/>
                          </a:ln>
                          <a:solidFill>
                            <a:srgbClr val="FF0000"/>
                          </a:solidFill>
                          <a:effectLst/>
                          <a:uLnTx/>
                          <a:uFillTx/>
                          <a:latin typeface="+mn-lt"/>
                          <a:ea typeface="Calibri" panose="020F0502020204030204" pitchFamily="34" charset="0"/>
                          <a:cs typeface="Times New Roman" panose="02020603050405020304" pitchFamily="18" charset="0"/>
                        </a:rPr>
                        <a:t>subjective element </a:t>
                      </a:r>
                      <a:endParaRPr lang="hr-HR" sz="18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800" dirty="0">
                          <a:effectLst/>
                          <a:latin typeface="+mn-lt"/>
                          <a:ea typeface="Calibri" panose="020F0502020204030204" pitchFamily="34" charset="0"/>
                          <a:cs typeface="Times New Roman" panose="02020603050405020304" pitchFamily="18" charset="0"/>
                        </a:rPr>
                        <a:t>4. </a:t>
                      </a:r>
                      <a:r>
                        <a:rPr lang="en-US" sz="1800" noProof="0" dirty="0" smtClean="0">
                          <a:effectLst/>
                          <a:latin typeface="+mn-lt"/>
                          <a:ea typeface="Calibri" panose="020F0502020204030204" pitchFamily="34" charset="0"/>
                          <a:cs typeface="Times New Roman" panose="02020603050405020304" pitchFamily="18" charset="0"/>
                        </a:rPr>
                        <a:t>culpability /guilt- </a:t>
                      </a:r>
                      <a:r>
                        <a:rPr lang="en-US" sz="1800" b="1" noProof="0" dirty="0" smtClean="0">
                          <a:solidFill>
                            <a:srgbClr val="FF0000"/>
                          </a:solidFill>
                          <a:effectLst/>
                          <a:latin typeface="+mn-lt"/>
                          <a:ea typeface="Calibri" panose="020F0502020204030204" pitchFamily="34" charset="0"/>
                          <a:cs typeface="Times New Roman" panose="02020603050405020304" pitchFamily="18" charset="0"/>
                        </a:rPr>
                        <a:t>subjective element </a:t>
                      </a:r>
                      <a:endParaRPr lang="en-US" sz="1800" b="1" noProof="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8407968"/>
                  </a:ext>
                </a:extLst>
              </a:tr>
              <a:tr h="278121">
                <a:tc>
                  <a:txBody>
                    <a:bodyPr/>
                    <a:lstStyle/>
                    <a:p>
                      <a:pPr algn="l">
                        <a:lnSpc>
                          <a:spcPct val="107000"/>
                        </a:lnSpc>
                        <a:spcAft>
                          <a:spcPts val="0"/>
                        </a:spcAft>
                      </a:pPr>
                      <a:endParaRPr lang="hr-HR"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endParaRPr lang="hr-HR" sz="18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800" b="1" noProof="0" dirty="0" smtClean="0">
                          <a:solidFill>
                            <a:schemeClr val="tx1"/>
                          </a:solidFill>
                          <a:effectLst/>
                          <a:latin typeface="+mn-lt"/>
                          <a:ea typeface="Calibri" panose="020F0502020204030204" pitchFamily="34" charset="0"/>
                          <a:cs typeface="Times New Roman" panose="02020603050405020304" pitchFamily="18" charset="0"/>
                        </a:rPr>
                        <a:t>5.  </a:t>
                      </a:r>
                      <a:r>
                        <a:rPr lang="en-US" sz="1800" b="1" noProof="0" dirty="0" err="1" smtClean="0">
                          <a:solidFill>
                            <a:schemeClr val="tx1"/>
                          </a:solidFill>
                          <a:effectLst/>
                          <a:latin typeface="+mn-lt"/>
                          <a:ea typeface="Calibri" panose="020F0502020204030204" pitchFamily="34" charset="0"/>
                          <a:cs typeface="Times New Roman" panose="02020603050405020304" pitchFamily="18" charset="0"/>
                        </a:rPr>
                        <a:t>punishability</a:t>
                      </a:r>
                      <a:r>
                        <a:rPr lang="hr-HR" sz="1800" b="1" noProof="0" dirty="0" smtClean="0">
                          <a:solidFill>
                            <a:schemeClr val="tx1"/>
                          </a:solidFill>
                          <a:effectLst/>
                          <a:latin typeface="+mn-lt"/>
                          <a:ea typeface="Calibri" panose="020F0502020204030204" pitchFamily="34" charset="0"/>
                          <a:cs typeface="Times New Roman" panose="02020603050405020304" pitchFamily="18" charset="0"/>
                        </a:rPr>
                        <a:t>/ </a:t>
                      </a:r>
                      <a:r>
                        <a:rPr lang="hr-HR" sz="1800" b="1" noProof="0" dirty="0" err="1" smtClean="0">
                          <a:solidFill>
                            <a:schemeClr val="tx1"/>
                          </a:solidFill>
                          <a:effectLst/>
                          <a:latin typeface="+mn-lt"/>
                          <a:ea typeface="Calibri" panose="020F0502020204030204" pitchFamily="34" charset="0"/>
                          <a:cs typeface="Times New Roman" panose="02020603050405020304" pitchFamily="18" charset="0"/>
                        </a:rPr>
                        <a:t>guiltiness</a:t>
                      </a:r>
                      <a:endParaRPr lang="en-US" sz="1800" b="1"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7197711"/>
                  </a:ext>
                </a:extLst>
              </a:tr>
              <a:tr h="888705">
                <a:tc>
                  <a:txBody>
                    <a:bodyPr/>
                    <a:lstStyle/>
                    <a:p>
                      <a:pPr algn="l">
                        <a:lnSpc>
                          <a:spcPct val="107000"/>
                        </a:lnSpc>
                        <a:spcAft>
                          <a:spcPts val="0"/>
                        </a:spcAft>
                      </a:pPr>
                      <a:r>
                        <a:rPr lang="en-US" sz="1800" b="1" dirty="0">
                          <a:effectLst/>
                          <a:latin typeface="+mn-lt"/>
                          <a:ea typeface="Calibri" panose="020F0502020204030204" pitchFamily="34" charset="0"/>
                          <a:cs typeface="Times New Roman" panose="02020603050405020304" pitchFamily="18" charset="0"/>
                        </a:rPr>
                        <a:t>1 (objective elements) +2 (</a:t>
                      </a:r>
                      <a:r>
                        <a:rPr lang="en-US" sz="1800" b="1" dirty="0">
                          <a:solidFill>
                            <a:srgbClr val="FF0000"/>
                          </a:solidFill>
                          <a:effectLst/>
                          <a:latin typeface="+mn-lt"/>
                          <a:ea typeface="Calibri" panose="020F0502020204030204" pitchFamily="34" charset="0"/>
                          <a:cs typeface="Times New Roman" panose="02020603050405020304" pitchFamily="18" charset="0"/>
                        </a:rPr>
                        <a:t>subjective element </a:t>
                      </a:r>
                      <a:r>
                        <a:rPr lang="en-US" sz="1800" b="1" dirty="0">
                          <a:effectLst/>
                          <a:latin typeface="+mn-lt"/>
                          <a:ea typeface="Calibri" panose="020F0502020204030204" pitchFamily="34" charset="0"/>
                          <a:cs typeface="Times New Roman" panose="02020603050405020304" pitchFamily="18" charset="0"/>
                        </a:rPr>
                        <a:t>)= criminal offence</a:t>
                      </a:r>
                      <a:endParaRPr lang="hr-HR" sz="18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800" b="1" dirty="0">
                          <a:effectLst/>
                          <a:latin typeface="+mn-lt"/>
                          <a:ea typeface="Calibri" panose="020F0502020204030204" pitchFamily="34" charset="0"/>
                          <a:cs typeface="Times New Roman" panose="02020603050405020304" pitchFamily="18" charset="0"/>
                        </a:rPr>
                        <a:t>1+2+3 (objective elements) +4 (</a:t>
                      </a:r>
                      <a:r>
                        <a:rPr lang="en-US" sz="1800" b="1" dirty="0">
                          <a:solidFill>
                            <a:srgbClr val="FF0000"/>
                          </a:solidFill>
                          <a:effectLst/>
                          <a:latin typeface="+mn-lt"/>
                          <a:ea typeface="Calibri" panose="020F0502020204030204" pitchFamily="34" charset="0"/>
                          <a:cs typeface="Times New Roman" panose="02020603050405020304" pitchFamily="18" charset="0"/>
                        </a:rPr>
                        <a:t>subjective element </a:t>
                      </a:r>
                      <a:r>
                        <a:rPr lang="en-US" sz="1800" b="1" dirty="0">
                          <a:effectLst/>
                          <a:latin typeface="+mn-lt"/>
                          <a:ea typeface="Calibri" panose="020F0502020204030204" pitchFamily="34" charset="0"/>
                          <a:cs typeface="Times New Roman" panose="02020603050405020304" pitchFamily="18" charset="0"/>
                        </a:rPr>
                        <a:t>)= criminal offence</a:t>
                      </a:r>
                      <a:endParaRPr lang="hr-HR" sz="18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800" b="1" dirty="0" smtClean="0">
                          <a:effectLst/>
                          <a:latin typeface="+mn-lt"/>
                          <a:ea typeface="Calibri" panose="020F0502020204030204" pitchFamily="34" charset="0"/>
                          <a:cs typeface="Times New Roman" panose="02020603050405020304" pitchFamily="18" charset="0"/>
                        </a:rPr>
                        <a:t>1+2+3</a:t>
                      </a:r>
                      <a:r>
                        <a:rPr lang="hr-HR" sz="1800" b="1" dirty="0" smtClean="0">
                          <a:effectLst/>
                          <a:latin typeface="+mn-lt"/>
                          <a:ea typeface="Calibri" panose="020F0502020204030204" pitchFamily="34" charset="0"/>
                          <a:cs typeface="Times New Roman" panose="02020603050405020304" pitchFamily="18" charset="0"/>
                        </a:rPr>
                        <a:t> +5</a:t>
                      </a:r>
                      <a:r>
                        <a:rPr lang="en-US" sz="1800" b="1" dirty="0" smtClean="0">
                          <a:effectLst/>
                          <a:latin typeface="+mn-lt"/>
                          <a:ea typeface="Calibri" panose="020F0502020204030204" pitchFamily="34" charset="0"/>
                          <a:cs typeface="Times New Roman" panose="02020603050405020304" pitchFamily="18" charset="0"/>
                        </a:rPr>
                        <a:t> </a:t>
                      </a:r>
                      <a:r>
                        <a:rPr lang="en-US" sz="1800" b="1" dirty="0">
                          <a:effectLst/>
                          <a:latin typeface="+mn-lt"/>
                          <a:ea typeface="Calibri" panose="020F0502020204030204" pitchFamily="34" charset="0"/>
                          <a:cs typeface="Times New Roman" panose="02020603050405020304" pitchFamily="18" charset="0"/>
                        </a:rPr>
                        <a:t>(objective elements) +4 (</a:t>
                      </a:r>
                      <a:r>
                        <a:rPr lang="en-US" sz="1800" b="1" dirty="0">
                          <a:solidFill>
                            <a:srgbClr val="FF0000"/>
                          </a:solidFill>
                          <a:effectLst/>
                          <a:latin typeface="+mn-lt"/>
                          <a:ea typeface="Calibri" panose="020F0502020204030204" pitchFamily="34" charset="0"/>
                          <a:cs typeface="Times New Roman" panose="02020603050405020304" pitchFamily="18" charset="0"/>
                        </a:rPr>
                        <a:t>subjective element</a:t>
                      </a:r>
                      <a:r>
                        <a:rPr lang="en-US" sz="1800" b="1" dirty="0">
                          <a:effectLst/>
                          <a:latin typeface="+mn-lt"/>
                          <a:ea typeface="Calibri" panose="020F0502020204030204" pitchFamily="34" charset="0"/>
                          <a:cs typeface="Times New Roman" panose="02020603050405020304" pitchFamily="18" charset="0"/>
                        </a:rPr>
                        <a:t> )= criminal offence</a:t>
                      </a:r>
                      <a:endParaRPr lang="hr-HR" sz="18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649685"/>
                  </a:ext>
                </a:extLst>
              </a:tr>
            </a:tbl>
          </a:graphicData>
        </a:graphic>
      </p:graphicFrame>
    </p:spTree>
    <p:extLst>
      <p:ext uri="{BB962C8B-B14F-4D97-AF65-F5344CB8AC3E}">
        <p14:creationId xmlns:p14="http://schemas.microsoft.com/office/powerpoint/2010/main" val="3105648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7696"/>
            <a:ext cx="9601200" cy="1288472"/>
          </a:xfrm>
        </p:spPr>
        <p:txBody>
          <a:bodyPr>
            <a:normAutofit fontScale="90000"/>
          </a:bodyPr>
          <a:lstStyle/>
          <a:p>
            <a:r>
              <a:rPr lang="hr-HR" i="1" dirty="0" smtClean="0"/>
              <a:t>2.1. </a:t>
            </a:r>
            <a:r>
              <a:rPr lang="en-US" b="1" i="1" dirty="0" smtClean="0"/>
              <a:t>Actus </a:t>
            </a:r>
            <a:r>
              <a:rPr lang="en-US" b="1" i="1" dirty="0" err="1" smtClean="0"/>
              <a:t>reus</a:t>
            </a:r>
            <a:r>
              <a:rPr lang="hr-HR" b="1" i="1" dirty="0" smtClean="0"/>
              <a:t>/ </a:t>
            </a:r>
            <a:r>
              <a:rPr lang="en-US" b="1" i="1" dirty="0" smtClean="0"/>
              <a:t>conduct (action and omission)</a:t>
            </a:r>
            <a:endParaRPr lang="en-US" b="1" i="1" dirty="0"/>
          </a:p>
        </p:txBody>
      </p:sp>
      <p:sp>
        <p:nvSpPr>
          <p:cNvPr id="3" name="Content Placeholder 2"/>
          <p:cNvSpPr>
            <a:spLocks noGrp="1"/>
          </p:cNvSpPr>
          <p:nvPr>
            <p:ph idx="1"/>
          </p:nvPr>
        </p:nvSpPr>
        <p:spPr>
          <a:xfrm>
            <a:off x="734096" y="1853737"/>
            <a:ext cx="11244544" cy="4904509"/>
          </a:xfrm>
        </p:spPr>
        <p:txBody>
          <a:bodyPr>
            <a:normAutofit fontScale="92500" lnSpcReduction="10000"/>
          </a:bodyPr>
          <a:lstStyle/>
          <a:p>
            <a:r>
              <a:rPr lang="en-US" dirty="0" smtClean="0"/>
              <a:t>there can be no criminal liability without culpable (or blameworthy) wrongdoing</a:t>
            </a:r>
            <a:endParaRPr lang="hr-HR" dirty="0" smtClean="0"/>
          </a:p>
          <a:p>
            <a:pPr marL="987552" lvl="1" indent="-457200">
              <a:buFont typeface="+mj-lt"/>
              <a:buAutoNum type="alphaLcParenR"/>
            </a:pPr>
            <a:r>
              <a:rPr lang="en-US" b="1" dirty="0" smtClean="0"/>
              <a:t>Action – </a:t>
            </a:r>
            <a:r>
              <a:rPr lang="en-US" dirty="0" smtClean="0"/>
              <a:t>willed bodily motion </a:t>
            </a:r>
            <a:r>
              <a:rPr lang="en-US" b="1" dirty="0" smtClean="0"/>
              <a:t>(p.49. </a:t>
            </a:r>
            <a:r>
              <a:rPr lang="en-US" b="1" dirty="0" err="1" smtClean="0"/>
              <a:t>Fl</a:t>
            </a:r>
            <a:r>
              <a:rPr lang="en-US" b="1" dirty="0" smtClean="0"/>
              <a:t>)</a:t>
            </a:r>
          </a:p>
          <a:p>
            <a:pPr marL="987552" lvl="1" indent="-457200">
              <a:buFont typeface="+mj-lt"/>
              <a:buAutoNum type="alphaLcParenR"/>
            </a:pPr>
            <a:r>
              <a:rPr lang="en-US" b="1" dirty="0" smtClean="0"/>
              <a:t>Omission –</a:t>
            </a:r>
            <a:r>
              <a:rPr lang="en-US" dirty="0" smtClean="0"/>
              <a:t>the absence of bodily motion – when it constitutes criminal offence?</a:t>
            </a:r>
          </a:p>
          <a:p>
            <a:pPr marL="0" indent="0">
              <a:buNone/>
            </a:pPr>
            <a:r>
              <a:rPr lang="hr-HR" dirty="0" smtClean="0"/>
              <a:t>1) </a:t>
            </a:r>
            <a:r>
              <a:rPr lang="en-US" i="1" dirty="0" smtClean="0"/>
              <a:t>you are walking down the sidewalk, biker comes and throw you on the road, the car comes and try to avoid you while you are lying on the road, and hits the store in which were four people of which one dies, two had sever body injuries and one person had no injuries </a:t>
            </a:r>
          </a:p>
          <a:p>
            <a:r>
              <a:rPr lang="en-US" dirty="0" smtClean="0"/>
              <a:t>are you responsible? Instrument? What is missing?</a:t>
            </a:r>
            <a:endParaRPr lang="hr-HR" dirty="0" smtClean="0"/>
          </a:p>
        </p:txBody>
      </p:sp>
    </p:spTree>
    <p:extLst>
      <p:ext uri="{BB962C8B-B14F-4D97-AF65-F5344CB8AC3E}">
        <p14:creationId xmlns:p14="http://schemas.microsoft.com/office/powerpoint/2010/main" val="3218808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7425"/>
            <a:ext cx="10309538" cy="1094705"/>
          </a:xfrm>
        </p:spPr>
        <p:txBody>
          <a:bodyPr>
            <a:normAutofit fontScale="90000"/>
          </a:bodyPr>
          <a:lstStyle/>
          <a:p>
            <a:r>
              <a:rPr lang="hr-HR" i="1" dirty="0" smtClean="0"/>
              <a:t>2.1. </a:t>
            </a:r>
            <a:r>
              <a:rPr lang="en-US" b="1" i="1" dirty="0" smtClean="0"/>
              <a:t>Actus </a:t>
            </a:r>
            <a:r>
              <a:rPr lang="en-US" b="1" i="1" dirty="0" err="1" smtClean="0"/>
              <a:t>reus</a:t>
            </a:r>
            <a:r>
              <a:rPr lang="hr-HR" b="1" i="1" dirty="0" smtClean="0"/>
              <a:t>/ </a:t>
            </a:r>
            <a:r>
              <a:rPr lang="en-US" b="1" i="1" dirty="0" smtClean="0"/>
              <a:t>conduct (action and omission)</a:t>
            </a:r>
            <a:endParaRPr lang="en-US" b="1" i="1" dirty="0"/>
          </a:p>
        </p:txBody>
      </p:sp>
      <p:sp>
        <p:nvSpPr>
          <p:cNvPr id="3" name="Content Placeholder 2"/>
          <p:cNvSpPr>
            <a:spLocks noGrp="1"/>
          </p:cNvSpPr>
          <p:nvPr>
            <p:ph idx="1"/>
          </p:nvPr>
        </p:nvSpPr>
        <p:spPr>
          <a:xfrm>
            <a:off x="296215" y="1429555"/>
            <a:ext cx="11682426" cy="5328692"/>
          </a:xfrm>
        </p:spPr>
        <p:txBody>
          <a:bodyPr>
            <a:normAutofit fontScale="70000" lnSpcReduction="20000"/>
          </a:bodyPr>
          <a:lstStyle/>
          <a:p>
            <a:r>
              <a:rPr lang="en-US" b="1" u="sng" dirty="0" smtClean="0"/>
              <a:t>No </a:t>
            </a:r>
            <a:r>
              <a:rPr lang="en-US" b="1" u="sng" dirty="0"/>
              <a:t>actus </a:t>
            </a:r>
            <a:r>
              <a:rPr lang="en-US" b="1" u="sng" dirty="0" err="1"/>
              <a:t>reus</a:t>
            </a:r>
            <a:r>
              <a:rPr lang="en-US" b="1" u="sng" dirty="0"/>
              <a:t> </a:t>
            </a:r>
            <a:r>
              <a:rPr lang="en-US" dirty="0"/>
              <a:t>(MPC</a:t>
            </a:r>
            <a:r>
              <a:rPr lang="en-US" dirty="0" smtClean="0"/>
              <a:t>):</a:t>
            </a:r>
            <a:endParaRPr lang="hr-HR" dirty="0" smtClean="0"/>
          </a:p>
          <a:p>
            <a:pPr lvl="1"/>
            <a:r>
              <a:rPr lang="en-US" dirty="0" smtClean="0"/>
              <a:t>(</a:t>
            </a:r>
            <a:r>
              <a:rPr lang="en-US" dirty="0"/>
              <a:t>a) a reflex or convulsion; </a:t>
            </a:r>
            <a:endParaRPr lang="hr-HR" dirty="0"/>
          </a:p>
          <a:p>
            <a:pPr lvl="1"/>
            <a:r>
              <a:rPr lang="en-US" dirty="0" smtClean="0"/>
              <a:t>(</a:t>
            </a:r>
            <a:r>
              <a:rPr lang="en-US" dirty="0"/>
              <a:t>b) a bodily movement during unconsciousness or sleep; </a:t>
            </a:r>
            <a:endParaRPr lang="hr-HR" dirty="0" smtClean="0"/>
          </a:p>
          <a:p>
            <a:pPr lvl="1"/>
            <a:r>
              <a:rPr lang="en-US" dirty="0" smtClean="0"/>
              <a:t>(</a:t>
            </a:r>
            <a:r>
              <a:rPr lang="en-US" dirty="0"/>
              <a:t>c) conduct during hypnosis or resulting from hypnosis; </a:t>
            </a:r>
            <a:endParaRPr lang="hr-HR" dirty="0"/>
          </a:p>
          <a:p>
            <a:pPr lvl="1"/>
            <a:r>
              <a:rPr lang="en-US" dirty="0" smtClean="0"/>
              <a:t>(</a:t>
            </a:r>
            <a:r>
              <a:rPr lang="en-US" dirty="0"/>
              <a:t>d) a bodily movement that is not a product of the effort or determination of the </a:t>
            </a:r>
            <a:r>
              <a:rPr lang="en-US" dirty="0" smtClean="0"/>
              <a:t>actor, either conscious or habitual</a:t>
            </a:r>
          </a:p>
          <a:p>
            <a:r>
              <a:rPr lang="en-US" dirty="0" smtClean="0"/>
              <a:t>Some sort</a:t>
            </a:r>
            <a:r>
              <a:rPr lang="hr-HR" dirty="0" smtClean="0"/>
              <a:t>s</a:t>
            </a:r>
            <a:r>
              <a:rPr lang="en-US" dirty="0" smtClean="0"/>
              <a:t> of perpetration by means (denial of complicity</a:t>
            </a:r>
            <a:r>
              <a:rPr lang="en-US" i="1" dirty="0" smtClean="0"/>
              <a:t>)/ </a:t>
            </a:r>
            <a:r>
              <a:rPr lang="en-US" i="1" dirty="0" err="1" smtClean="0"/>
              <a:t>mittelbare</a:t>
            </a:r>
            <a:r>
              <a:rPr lang="en-US" i="1" dirty="0" smtClean="0"/>
              <a:t> </a:t>
            </a:r>
            <a:r>
              <a:rPr lang="en-US" i="1" dirty="0" err="1" smtClean="0"/>
              <a:t>Täterschaft</a:t>
            </a:r>
            <a:r>
              <a:rPr lang="en-US" i="1" dirty="0" smtClean="0"/>
              <a:t> </a:t>
            </a:r>
          </a:p>
          <a:p>
            <a:pPr marL="0" indent="0">
              <a:buNone/>
            </a:pPr>
            <a:r>
              <a:rPr lang="en-US" dirty="0" smtClean="0">
                <a:solidFill>
                  <a:schemeClr val="tx1"/>
                </a:solidFill>
              </a:rPr>
              <a:t>2) </a:t>
            </a:r>
            <a:r>
              <a:rPr lang="en-US" i="1" dirty="0" smtClean="0">
                <a:solidFill>
                  <a:schemeClr val="tx1"/>
                </a:solidFill>
              </a:rPr>
              <a:t>you are walking down the promenade and see somebody is drowning // (your mother</a:t>
            </a:r>
            <a:r>
              <a:rPr lang="hr-HR" i="1" dirty="0" smtClean="0">
                <a:solidFill>
                  <a:schemeClr val="tx1"/>
                </a:solidFill>
              </a:rPr>
              <a:t>)-OM</a:t>
            </a:r>
            <a:r>
              <a:rPr lang="en-US" i="1" dirty="0" smtClean="0"/>
              <a:t>F</a:t>
            </a:r>
            <a:r>
              <a:rPr lang="hr-HR" i="1" dirty="0" smtClean="0"/>
              <a:t> (F</a:t>
            </a:r>
            <a:r>
              <a:rPr lang="en-US" i="1" dirty="0" err="1" smtClean="0"/>
              <a:t>ailure</a:t>
            </a:r>
            <a:r>
              <a:rPr lang="en-US" i="1" dirty="0" smtClean="0"/>
              <a:t> </a:t>
            </a:r>
            <a:r>
              <a:rPr lang="en-US" i="1" dirty="0"/>
              <a:t>to Render Assistance art. 123. </a:t>
            </a:r>
            <a:r>
              <a:rPr lang="en-US" i="1" dirty="0" smtClean="0"/>
              <a:t>CPC-1y</a:t>
            </a:r>
            <a:r>
              <a:rPr lang="hr-HR" i="1" dirty="0" smtClean="0"/>
              <a:t>)</a:t>
            </a:r>
          </a:p>
          <a:p>
            <a:pPr marL="0" indent="0">
              <a:buNone/>
            </a:pPr>
            <a:endParaRPr lang="hr-HR" i="1" dirty="0" smtClean="0">
              <a:solidFill>
                <a:schemeClr val="tx1"/>
              </a:solidFill>
            </a:endParaRPr>
          </a:p>
          <a:p>
            <a:pPr marL="0" indent="0">
              <a:buNone/>
            </a:pPr>
            <a:r>
              <a:rPr lang="hr-HR" i="1" dirty="0" smtClean="0">
                <a:solidFill>
                  <a:schemeClr val="tx1"/>
                </a:solidFill>
              </a:rPr>
              <a:t>3) </a:t>
            </a:r>
            <a:r>
              <a:rPr lang="en-US" i="1" dirty="0" smtClean="0">
                <a:solidFill>
                  <a:schemeClr val="tx1"/>
                </a:solidFill>
              </a:rPr>
              <a:t>doctor fails to aid stranger in need and causes death</a:t>
            </a:r>
          </a:p>
          <a:p>
            <a:pPr marL="0" indent="0">
              <a:buNone/>
            </a:pPr>
            <a:r>
              <a:rPr lang="hr-HR" dirty="0" smtClean="0">
                <a:solidFill>
                  <a:schemeClr val="tx1"/>
                </a:solidFill>
              </a:rPr>
              <a:t>d</a:t>
            </a:r>
            <a:r>
              <a:rPr lang="en-US" dirty="0" smtClean="0">
                <a:solidFill>
                  <a:schemeClr val="tx1"/>
                </a:solidFill>
              </a:rPr>
              <a:t>id you commit </a:t>
            </a:r>
            <a:r>
              <a:rPr lang="hr-HR" dirty="0" smtClean="0">
                <a:solidFill>
                  <a:schemeClr val="tx1"/>
                </a:solidFill>
              </a:rPr>
              <a:t>a </a:t>
            </a:r>
            <a:r>
              <a:rPr lang="en-US" dirty="0" smtClean="0">
                <a:solidFill>
                  <a:schemeClr val="tx1"/>
                </a:solidFill>
              </a:rPr>
              <a:t>criminal offence</a:t>
            </a:r>
            <a:r>
              <a:rPr lang="hr-HR" dirty="0" smtClean="0"/>
              <a:t>? (</a:t>
            </a:r>
            <a:r>
              <a:rPr lang="en-US" i="1" dirty="0" smtClean="0"/>
              <a:t> </a:t>
            </a:r>
            <a:r>
              <a:rPr lang="en-US" i="1" dirty="0"/>
              <a:t>Non-Provision of Emergency Medical Assistance Art. 183 </a:t>
            </a:r>
            <a:r>
              <a:rPr lang="en-US" i="1" dirty="0" smtClean="0"/>
              <a:t>CPC-3y</a:t>
            </a:r>
            <a:r>
              <a:rPr lang="hr-HR" i="1" dirty="0" smtClean="0"/>
              <a:t>/ </a:t>
            </a:r>
            <a:r>
              <a:rPr lang="en-US" i="1" dirty="0" smtClean="0"/>
              <a:t> </a:t>
            </a:r>
            <a:r>
              <a:rPr lang="en-US" i="1" dirty="0"/>
              <a:t>Violation of medical duties in connection with an abortion Section (Art.) 218c StGB-1Y)</a:t>
            </a:r>
          </a:p>
          <a:p>
            <a:endParaRPr lang="hr-HR" dirty="0" smtClean="0"/>
          </a:p>
          <a:p>
            <a:r>
              <a:rPr lang="hr-HR" dirty="0" smtClean="0"/>
              <a:t>In </a:t>
            </a:r>
            <a:r>
              <a:rPr lang="hr-HR" dirty="0" err="1" smtClean="0"/>
              <a:t>CCivilLS</a:t>
            </a:r>
            <a:r>
              <a:rPr lang="hr-HR" dirty="0" smtClean="0"/>
              <a:t>- </a:t>
            </a:r>
            <a:r>
              <a:rPr lang="en-US" dirty="0" smtClean="0"/>
              <a:t>Causation</a:t>
            </a:r>
            <a:r>
              <a:rPr lang="hr-HR" dirty="0" smtClean="0"/>
              <a:t> // </a:t>
            </a:r>
            <a:r>
              <a:rPr lang="en-US" dirty="0" smtClean="0"/>
              <a:t>cause</a:t>
            </a:r>
            <a:r>
              <a:rPr lang="hr-HR" dirty="0" smtClean="0"/>
              <a:t>- (</a:t>
            </a:r>
            <a:r>
              <a:rPr lang="en-US" dirty="0" smtClean="0"/>
              <a:t>as energy or force that brings about a result</a:t>
            </a:r>
            <a:r>
              <a:rPr lang="hr-HR" dirty="0" smtClean="0"/>
              <a:t>?)</a:t>
            </a:r>
            <a:r>
              <a:rPr lang="en-US" dirty="0" smtClean="0"/>
              <a:t>/ (natural) event</a:t>
            </a:r>
          </a:p>
        </p:txBody>
      </p:sp>
    </p:spTree>
    <p:extLst>
      <p:ext uri="{BB962C8B-B14F-4D97-AF65-F5344CB8AC3E}">
        <p14:creationId xmlns:p14="http://schemas.microsoft.com/office/powerpoint/2010/main" val="4008546873"/>
      </p:ext>
    </p:extLst>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1689</TotalTime>
  <Words>5679</Words>
  <Application>Microsoft Office PowerPoint</Application>
  <PresentationFormat>Widescreen</PresentationFormat>
  <Paragraphs>325</Paragraphs>
  <Slides>36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36</vt:i4>
      </vt:variant>
    </vt:vector>
  </HeadingPairs>
  <TitlesOfParts>
    <vt:vector size="48" baseType="lpstr">
      <vt:lpstr>ＭＳ Ｐゴシック</vt:lpstr>
      <vt:lpstr>Arial</vt:lpstr>
      <vt:lpstr>Calibri</vt:lpstr>
      <vt:lpstr>Franklin Gothic Book</vt:lpstr>
      <vt:lpstr>Georgia</vt:lpstr>
      <vt:lpstr>Roboto</vt:lpstr>
      <vt:lpstr>Tahoma</vt:lpstr>
      <vt:lpstr>Times New Roman</vt:lpstr>
      <vt:lpstr>Times-NewRoman</vt:lpstr>
      <vt:lpstr>Times-Roman</vt:lpstr>
      <vt:lpstr>Wingdings</vt:lpstr>
      <vt:lpstr>Balance</vt:lpstr>
      <vt:lpstr>Elements of a Criminal Offence</vt:lpstr>
      <vt:lpstr>Structure</vt:lpstr>
      <vt:lpstr>1. Common Law System versus Continental Civil Law System</vt:lpstr>
      <vt:lpstr>1. Common Law System versus Continental Civil Law System</vt:lpstr>
      <vt:lpstr>1.Principle of legality  („nullum crimen, nulla poena sine lege”)</vt:lpstr>
      <vt:lpstr>2. Elements of the criminal offence</vt:lpstr>
      <vt:lpstr>2. Elements of the criminal offence</vt:lpstr>
      <vt:lpstr>2.1. Actus reus/ conduct (action and omission)</vt:lpstr>
      <vt:lpstr>2.1. Actus reus/ conduct (action and omission)</vt:lpstr>
      <vt:lpstr>2.1. Actus reus/ conduct-omission</vt:lpstr>
      <vt:lpstr>2.1. Actus reus/ conduct-omission</vt:lpstr>
      <vt:lpstr>2.1. Actus reus/ conduct-omission</vt:lpstr>
      <vt:lpstr>2.1. Actus reus/ conduct-omission</vt:lpstr>
      <vt:lpstr>2.1. Actus reus/ conduct-omission</vt:lpstr>
      <vt:lpstr>2.2. Essence of the criminal offence/ elements constituting an offence </vt:lpstr>
      <vt:lpstr>2.2. Essence of the criminal offence/ elements constituting an offence- actus reus in Common Law</vt:lpstr>
      <vt:lpstr>2.2. Essence of the criminal offence/ elements constituting an offence- actus reus in Common Law</vt:lpstr>
      <vt:lpstr>2.2. Essence of the criminal offence/ elements constituting an offence- actus reus in Common Law</vt:lpstr>
      <vt:lpstr>2.2. Essence of the criminal offence/ elements constituting an offence- actus reus in Common Law- causation</vt:lpstr>
      <vt:lpstr>2.2. Essence of the criminal offence/ elements constituting an offence- actus reus in Common Law- causation</vt:lpstr>
      <vt:lpstr>2.2. Essence of the criminal offence/ elements constituting an offence- actus reus in Common Law</vt:lpstr>
      <vt:lpstr>2.2. Essence of the criminal offence/ elements constituting an offence- actus reus in Common Law- causation</vt:lpstr>
      <vt:lpstr>2.2. Essence of the criminal offence/ elements constituting an offence- actus reus in Common Law- causation</vt:lpstr>
      <vt:lpstr>2.2. Essence of the criminal offence/ elements constituting an offence- actus reus in Common Law- causation</vt:lpstr>
      <vt:lpstr>2.3. Unlawfulness </vt:lpstr>
      <vt:lpstr>2.4. Mens rea/ culpability (guilt)- US</vt:lpstr>
      <vt:lpstr>2.4. Mens rea/ culpability (guilt) Civil LS</vt:lpstr>
      <vt:lpstr>2.4. Mens rea/ culpability (guilt) Civil LS</vt:lpstr>
      <vt:lpstr>2.4. Liability for criminal negligence</vt:lpstr>
      <vt:lpstr>2.4.1.Excuses –Common Law-US</vt:lpstr>
      <vt:lpstr>2.4.1.Excuses –Common Law-US</vt:lpstr>
      <vt:lpstr>2.4.1.Excuses –Civil Law System-  Germany and Croatia</vt:lpstr>
      <vt:lpstr>PowerPoint Presentation</vt:lpstr>
      <vt:lpstr>PowerPoint Presentation</vt:lpstr>
      <vt:lpstr>PowerPoint Presentation</vt:lpstr>
      <vt:lpstr>Thank you for your attention!</vt:lpstr>
    </vt:vector>
  </TitlesOfParts>
  <Company>Pravni fakultet u Zagrebu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Marta Dragičević Prtenjača</dc:creator>
  <cp:lastModifiedBy>Marta Dragičević Prtenjača</cp:lastModifiedBy>
  <cp:revision>172</cp:revision>
  <cp:lastPrinted>2017-10-25T08:15:22Z</cp:lastPrinted>
  <dcterms:created xsi:type="dcterms:W3CDTF">2016-10-25T07:33:54Z</dcterms:created>
  <dcterms:modified xsi:type="dcterms:W3CDTF">2019-10-30T09:20:18Z</dcterms:modified>
</cp:coreProperties>
</file>