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AD02-B0F7-472B-8428-CF7F67CCA2CE}" type="datetimeFigureOut">
              <a:rPr lang="sr-Latn-CS" smtClean="0"/>
              <a:pPr/>
              <a:t>14.1.2014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8F82-D32A-4ADB-A64F-42B26C6E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AD02-B0F7-472B-8428-CF7F67CCA2CE}" type="datetimeFigureOut">
              <a:rPr lang="sr-Latn-CS" smtClean="0"/>
              <a:pPr/>
              <a:t>14.1.2014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8F82-D32A-4ADB-A64F-42B26C6E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AD02-B0F7-472B-8428-CF7F67CCA2CE}" type="datetimeFigureOut">
              <a:rPr lang="sr-Latn-CS" smtClean="0"/>
              <a:pPr/>
              <a:t>14.1.2014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8F82-D32A-4ADB-A64F-42B26C6E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AD02-B0F7-472B-8428-CF7F67CCA2CE}" type="datetimeFigureOut">
              <a:rPr lang="sr-Latn-CS" smtClean="0"/>
              <a:pPr/>
              <a:t>14.1.2014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8F82-D32A-4ADB-A64F-42B26C6E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AD02-B0F7-472B-8428-CF7F67CCA2CE}" type="datetimeFigureOut">
              <a:rPr lang="sr-Latn-CS" smtClean="0"/>
              <a:pPr/>
              <a:t>14.1.2014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8F82-D32A-4ADB-A64F-42B26C6E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AD02-B0F7-472B-8428-CF7F67CCA2CE}" type="datetimeFigureOut">
              <a:rPr lang="sr-Latn-CS" smtClean="0"/>
              <a:pPr/>
              <a:t>14.1.2014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8F82-D32A-4ADB-A64F-42B26C6E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AD02-B0F7-472B-8428-CF7F67CCA2CE}" type="datetimeFigureOut">
              <a:rPr lang="sr-Latn-CS" smtClean="0"/>
              <a:pPr/>
              <a:t>14.1.2014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8F82-D32A-4ADB-A64F-42B26C6E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AD02-B0F7-472B-8428-CF7F67CCA2CE}" type="datetimeFigureOut">
              <a:rPr lang="sr-Latn-CS" smtClean="0"/>
              <a:pPr/>
              <a:t>14.1.2014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8F82-D32A-4ADB-A64F-42B26C6E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AD02-B0F7-472B-8428-CF7F67CCA2CE}" type="datetimeFigureOut">
              <a:rPr lang="sr-Latn-CS" smtClean="0"/>
              <a:pPr/>
              <a:t>14.1.2014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8F82-D32A-4ADB-A64F-42B26C6E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AD02-B0F7-472B-8428-CF7F67CCA2CE}" type="datetimeFigureOut">
              <a:rPr lang="sr-Latn-CS" smtClean="0"/>
              <a:pPr/>
              <a:t>14.1.2014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8F82-D32A-4ADB-A64F-42B26C6E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AD02-B0F7-472B-8428-CF7F67CCA2CE}" type="datetimeFigureOut">
              <a:rPr lang="sr-Latn-CS" smtClean="0"/>
              <a:pPr/>
              <a:t>14.1.2014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8F82-D32A-4ADB-A64F-42B26C6E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4AD02-B0F7-472B-8428-CF7F67CCA2CE}" type="datetimeFigureOut">
              <a:rPr lang="sr-Latn-CS" smtClean="0"/>
              <a:pPr/>
              <a:t>14.1.2014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F8F82-D32A-4ADB-A64F-42B26C6E0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Ekologija javne uprave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Josip Kregar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RIGGSIAN MODELS AND THEIR 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 err="1"/>
              <a:t>Riggs</a:t>
            </a:r>
            <a:r>
              <a:rPr lang="hr-HR" dirty="0"/>
              <a:t> is </a:t>
            </a:r>
            <a:r>
              <a:rPr lang="hr-HR" dirty="0" err="1"/>
              <a:t>considered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pioneer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Ecological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to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. He </a:t>
            </a:r>
            <a:r>
              <a:rPr lang="hr-HR" dirty="0" err="1"/>
              <a:t>stated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studies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 had </a:t>
            </a:r>
            <a:r>
              <a:rPr lang="hr-HR" dirty="0" err="1" smtClean="0"/>
              <a:t>to</a:t>
            </a:r>
            <a:r>
              <a:rPr lang="hr-HR" dirty="0" err="1" smtClean="0">
                <a:solidFill>
                  <a:srgbClr val="FF0000"/>
                </a:solidFill>
              </a:rPr>
              <a:t>Normative</a:t>
            </a:r>
            <a:r>
              <a:rPr lang="hr-HR" dirty="0" smtClean="0"/>
              <a:t> </a:t>
            </a:r>
            <a:r>
              <a:rPr lang="hr-HR" dirty="0" err="1"/>
              <a:t>become</a:t>
            </a:r>
            <a:r>
              <a:rPr lang="hr-HR" dirty="0"/>
              <a:t> </a:t>
            </a:r>
            <a:r>
              <a:rPr lang="hr-HR" dirty="0" err="1"/>
              <a:t>really</a:t>
            </a:r>
            <a:r>
              <a:rPr lang="hr-HR" dirty="0"/>
              <a:t> </a:t>
            </a:r>
            <a:r>
              <a:rPr lang="hr-HR" dirty="0" err="1"/>
              <a:t>comparative</a:t>
            </a:r>
            <a:r>
              <a:rPr lang="hr-HR" dirty="0"/>
              <a:t> </a:t>
            </a:r>
            <a:r>
              <a:rPr lang="hr-HR" dirty="0" err="1"/>
              <a:t>then</a:t>
            </a:r>
            <a:r>
              <a:rPr lang="hr-HR" dirty="0"/>
              <a:t> it </a:t>
            </a:r>
            <a:r>
              <a:rPr lang="hr-HR" dirty="0" err="1"/>
              <a:t>has</a:t>
            </a:r>
            <a:r>
              <a:rPr lang="hr-HR" dirty="0"/>
              <a:t> to </a:t>
            </a:r>
            <a:r>
              <a:rPr lang="hr-HR" dirty="0" err="1"/>
              <a:t>shift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being</a:t>
            </a:r>
            <a:r>
              <a:rPr lang="hr-HR" dirty="0"/>
              <a:t> </a:t>
            </a:r>
            <a:r>
              <a:rPr lang="hr-HR" dirty="0" smtClean="0"/>
              <a:t>(</a:t>
            </a:r>
            <a:r>
              <a:rPr lang="hr-HR" dirty="0" err="1"/>
              <a:t>Establishing</a:t>
            </a:r>
            <a:r>
              <a:rPr lang="hr-HR" dirty="0"/>
              <a:t>, </a:t>
            </a:r>
            <a:r>
              <a:rPr lang="hr-HR" dirty="0" err="1"/>
              <a:t>relating</a:t>
            </a:r>
            <a:r>
              <a:rPr lang="hr-HR" dirty="0"/>
              <a:t> to, or </a:t>
            </a:r>
            <a:r>
              <a:rPr lang="hr-HR" dirty="0" err="1"/>
              <a:t>deriving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a standard or </a:t>
            </a:r>
            <a:r>
              <a:rPr lang="hr-HR" dirty="0" err="1"/>
              <a:t>norm</a:t>
            </a:r>
            <a:r>
              <a:rPr lang="hr-HR" dirty="0"/>
              <a:t>, esp.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behavior</a:t>
            </a:r>
            <a:r>
              <a:rPr lang="hr-HR" dirty="0"/>
              <a:t>) to</a:t>
            </a:r>
            <a:r>
              <a:rPr lang="hr-HR" dirty="0">
                <a:solidFill>
                  <a:srgbClr val="FF0000"/>
                </a:solidFill>
              </a:rPr>
              <a:t> </a:t>
            </a:r>
            <a:r>
              <a:rPr lang="hr-HR" dirty="0" err="1">
                <a:solidFill>
                  <a:srgbClr val="FF0000"/>
                </a:solidFill>
              </a:rPr>
              <a:t>empirical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(</a:t>
            </a:r>
            <a:r>
              <a:rPr lang="hr-HR" dirty="0" err="1"/>
              <a:t>Based</a:t>
            </a:r>
            <a:r>
              <a:rPr lang="hr-HR" dirty="0"/>
              <a:t> on, </a:t>
            </a:r>
            <a:r>
              <a:rPr lang="hr-HR" dirty="0" err="1"/>
              <a:t>concerned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, or </a:t>
            </a:r>
            <a:r>
              <a:rPr lang="hr-HR" dirty="0" err="1"/>
              <a:t>verifiable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observation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 </a:t>
            </a:r>
            <a:r>
              <a:rPr lang="hr-HR" dirty="0" err="1"/>
              <a:t>rather</a:t>
            </a:r>
            <a:r>
              <a:rPr lang="hr-HR" dirty="0"/>
              <a:t>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theory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pure </a:t>
            </a:r>
            <a:r>
              <a:rPr lang="hr-HR" dirty="0" err="1"/>
              <a:t>logic</a:t>
            </a:r>
            <a:r>
              <a:rPr lang="hr-HR" dirty="0"/>
              <a:t>),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Ideographic</a:t>
            </a:r>
            <a:r>
              <a:rPr lang="hr-HR" dirty="0"/>
              <a:t>(</a:t>
            </a:r>
            <a:r>
              <a:rPr lang="hr-HR" dirty="0" err="1"/>
              <a:t>case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case</a:t>
            </a:r>
            <a:r>
              <a:rPr lang="hr-HR" dirty="0"/>
              <a:t> </a:t>
            </a:r>
            <a:r>
              <a:rPr lang="hr-HR" dirty="0" err="1"/>
              <a:t>study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related</a:t>
            </a:r>
            <a:r>
              <a:rPr lang="hr-HR" dirty="0"/>
              <a:t> to one </a:t>
            </a:r>
            <a:r>
              <a:rPr lang="hr-HR" dirty="0" err="1"/>
              <a:t>another</a:t>
            </a:r>
            <a:r>
              <a:rPr lang="hr-HR" dirty="0"/>
              <a:t>) to </a:t>
            </a:r>
            <a:r>
              <a:rPr lang="hr-HR" dirty="0" err="1"/>
              <a:t>nomothetic</a:t>
            </a:r>
            <a:r>
              <a:rPr lang="hr-HR" dirty="0"/>
              <a:t>(</a:t>
            </a:r>
            <a:r>
              <a:rPr lang="hr-HR" dirty="0" err="1"/>
              <a:t>relating</a:t>
            </a:r>
            <a:r>
              <a:rPr lang="hr-HR" dirty="0"/>
              <a:t> </a:t>
            </a:r>
            <a:r>
              <a:rPr lang="hr-HR" dirty="0" err="1"/>
              <a:t>to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study</a:t>
            </a:r>
            <a:r>
              <a:rPr lang="hr-HR" dirty="0"/>
              <a:t> or </a:t>
            </a:r>
            <a:r>
              <a:rPr lang="hr-HR" dirty="0" err="1"/>
              <a:t>discovery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general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laws</a:t>
            </a:r>
            <a:r>
              <a:rPr lang="hr-HR" dirty="0"/>
              <a:t>)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non</a:t>
            </a:r>
            <a:r>
              <a:rPr lang="hr-HR" dirty="0"/>
              <a:t> </a:t>
            </a:r>
            <a:r>
              <a:rPr lang="hr-HR" dirty="0" err="1"/>
              <a:t>ecological</a:t>
            </a:r>
            <a:r>
              <a:rPr lang="hr-HR" dirty="0"/>
              <a:t>(</a:t>
            </a:r>
            <a:r>
              <a:rPr lang="hr-HR" dirty="0" err="1"/>
              <a:t>closed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confined</a:t>
            </a:r>
            <a:r>
              <a:rPr lang="hr-HR" dirty="0"/>
              <a:t> to one </a:t>
            </a:r>
            <a:r>
              <a:rPr lang="hr-HR" dirty="0" err="1"/>
              <a:t>area</a:t>
            </a:r>
            <a:r>
              <a:rPr lang="hr-HR" dirty="0"/>
              <a:t>) to </a:t>
            </a:r>
            <a:r>
              <a:rPr lang="hr-HR" dirty="0" err="1"/>
              <a:t>ecological</a:t>
            </a:r>
            <a:r>
              <a:rPr lang="hr-HR" dirty="0"/>
              <a:t>(</a:t>
            </a:r>
            <a:r>
              <a:rPr lang="hr-HR" dirty="0" err="1"/>
              <a:t>open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cross</a:t>
            </a:r>
            <a:r>
              <a:rPr lang="hr-HR" dirty="0"/>
              <a:t> </a:t>
            </a:r>
            <a:r>
              <a:rPr lang="hr-HR" dirty="0" err="1"/>
              <a:t>cultural</a:t>
            </a:r>
            <a:r>
              <a:rPr lang="hr-HR" dirty="0"/>
              <a:t>).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Asgraria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Industria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sz="4800" dirty="0">
                <a:latin typeface="Arial" pitchFamily="34" charset="0"/>
                <a:cs typeface="Arial" pitchFamily="34" charset="0"/>
              </a:rPr>
              <a:t/>
            </a:r>
            <a:br>
              <a:rPr lang="hr-HR" sz="4800" dirty="0">
                <a:latin typeface="Arial" pitchFamily="34" charset="0"/>
                <a:cs typeface="Arial" pitchFamily="34" charset="0"/>
              </a:rPr>
            </a:br>
            <a:r>
              <a:rPr lang="hr-HR" sz="4800" b="1" u="sng" dirty="0">
                <a:latin typeface="Arial" pitchFamily="34" charset="0"/>
                <a:cs typeface="Arial" pitchFamily="34" charset="0"/>
              </a:rPr>
              <a:t>a) AGRARIA MODEL: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It is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Agricultural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society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characteristics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are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functional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diffusion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particularistic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norms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self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sufficiency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ascriptive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(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attribution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something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to a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cause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)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values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stable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local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groups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limited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or no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mobility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differentiated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stratification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.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Agraria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is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agriculture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dominated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society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Riggs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takes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China at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time for instance Imperial China.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In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Agrarian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primordial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preferences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like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caste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given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priority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.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Occupational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pattern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is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fixed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Agriculture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carries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on for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many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generations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.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Very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few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administrative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structures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functions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/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duties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not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at all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specified</a:t>
            </a:r>
            <a:r>
              <a:rPr lang="hr-HR" sz="4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hr-HR" sz="4800" dirty="0">
                <a:latin typeface="Arial" pitchFamily="34" charset="0"/>
                <a:cs typeface="Arial" pitchFamily="34" charset="0"/>
              </a:rPr>
              <a:t/>
            </a:r>
            <a:br>
              <a:rPr lang="hr-HR" sz="4800" dirty="0">
                <a:latin typeface="Arial" pitchFamily="34" charset="0"/>
                <a:cs typeface="Arial" pitchFamily="34" charset="0"/>
              </a:rPr>
            </a:br>
            <a:r>
              <a:rPr lang="hr-HR" sz="4800" b="1" u="sng" dirty="0">
                <a:latin typeface="Arial" pitchFamily="34" charset="0"/>
                <a:cs typeface="Arial" pitchFamily="34" charset="0"/>
              </a:rPr>
              <a:t>b) TRANSITIA MODEL :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It is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in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between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society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. It is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in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between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or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lets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use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term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in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transition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between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Agraria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Industria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society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bears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features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resembling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to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both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. It is on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path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to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become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a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developed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society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from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agricultural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society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.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Examples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are India,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Thailand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hr-HR" sz="4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hr-HR" sz="4800" dirty="0">
                <a:latin typeface="Arial" pitchFamily="34" charset="0"/>
                <a:cs typeface="Arial" pitchFamily="34" charset="0"/>
              </a:rPr>
              <a:t/>
            </a:r>
            <a:br>
              <a:rPr lang="hr-HR" sz="4800" dirty="0">
                <a:latin typeface="Arial" pitchFamily="34" charset="0"/>
                <a:cs typeface="Arial" pitchFamily="34" charset="0"/>
              </a:rPr>
            </a:br>
            <a:r>
              <a:rPr lang="hr-HR" sz="4800" b="1" u="sng" dirty="0">
                <a:latin typeface="Arial" pitchFamily="34" charset="0"/>
                <a:cs typeface="Arial" pitchFamily="34" charset="0"/>
              </a:rPr>
              <a:t>c) INDUSTRIA MODEL: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It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refers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to a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developed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or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Industry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dominated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society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.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Its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characteristics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are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Universalistic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norms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Achievement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values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specific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patterns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high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degree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social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spatial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mobility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well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-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developed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occupational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system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egalitarian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class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system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prevalence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associations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functionally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specific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non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ascriptive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. USA is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an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example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4800" dirty="0" err="1">
                <a:latin typeface="Arial" pitchFamily="34" charset="0"/>
                <a:cs typeface="Arial" pitchFamily="34" charset="0"/>
              </a:rPr>
              <a:t>society</a:t>
            </a:r>
            <a:r>
              <a:rPr lang="hr-HR" sz="4800" dirty="0">
                <a:latin typeface="Arial" pitchFamily="34" charset="0"/>
                <a:cs typeface="Arial" pitchFamily="34" charset="0"/>
              </a:rPr>
              <a:t>.</a:t>
            </a:r>
            <a:br>
              <a:rPr lang="hr-HR" sz="4800" dirty="0">
                <a:latin typeface="Arial" pitchFamily="34" charset="0"/>
                <a:cs typeface="Arial" pitchFamily="34" charset="0"/>
              </a:rPr>
            </a:br>
            <a:r>
              <a:rPr lang="hr-HR" sz="4800" dirty="0">
                <a:latin typeface="Arial" pitchFamily="34" charset="0"/>
                <a:cs typeface="Arial" pitchFamily="34" charset="0"/>
              </a:rPr>
              <a:t/>
            </a:r>
            <a:br>
              <a:rPr lang="hr-HR" sz="4800" dirty="0">
                <a:latin typeface="Arial" pitchFamily="34" charset="0"/>
                <a:cs typeface="Arial" pitchFamily="34" charset="0"/>
              </a:rPr>
            </a:br>
            <a:r>
              <a:rPr lang="hr-HR" sz="4800" dirty="0">
                <a:latin typeface="Arial" pitchFamily="34" charset="0"/>
                <a:cs typeface="Arial" pitchFamily="34" charset="0"/>
              </a:rPr>
              <a:t/>
            </a:r>
            <a:br>
              <a:rPr lang="hr-HR" sz="4800" dirty="0">
                <a:latin typeface="Arial" pitchFamily="34" charset="0"/>
                <a:cs typeface="Arial" pitchFamily="34" charset="0"/>
              </a:rPr>
            </a:b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Fused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Diffracted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dirty="0"/>
              <a:t>It is </a:t>
            </a:r>
            <a:r>
              <a:rPr lang="hr-HR" dirty="0" err="1"/>
              <a:t>the</a:t>
            </a:r>
            <a:r>
              <a:rPr lang="hr-HR" dirty="0"/>
              <a:t> more </a:t>
            </a:r>
            <a:r>
              <a:rPr lang="hr-HR" dirty="0" err="1"/>
              <a:t>improvised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specified</a:t>
            </a:r>
            <a:r>
              <a:rPr lang="hr-HR" dirty="0"/>
              <a:t> </a:t>
            </a:r>
            <a:r>
              <a:rPr lang="hr-HR" dirty="0" err="1"/>
              <a:t>version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his </a:t>
            </a:r>
            <a:r>
              <a:rPr lang="hr-HR" dirty="0" err="1"/>
              <a:t>previous</a:t>
            </a:r>
            <a:r>
              <a:rPr lang="hr-HR" dirty="0"/>
              <a:t> </a:t>
            </a:r>
            <a:r>
              <a:rPr lang="hr-HR" dirty="0" err="1"/>
              <a:t>typology</a:t>
            </a:r>
            <a:r>
              <a:rPr lang="hr-HR" dirty="0"/>
              <a:t>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Fused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compared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agrarian</a:t>
            </a:r>
            <a:r>
              <a:rPr lang="hr-HR" dirty="0"/>
              <a:t> model,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prismatic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compared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Transitia</a:t>
            </a:r>
            <a:r>
              <a:rPr lang="hr-HR" dirty="0"/>
              <a:t> model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Diffracted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compared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Industria</a:t>
            </a:r>
            <a:r>
              <a:rPr lang="hr-HR" dirty="0"/>
              <a:t> model.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 err="1"/>
              <a:t>This</a:t>
            </a:r>
            <a:r>
              <a:rPr lang="hr-HR" dirty="0"/>
              <a:t> Model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designed</a:t>
            </a:r>
            <a:r>
              <a:rPr lang="hr-HR" dirty="0"/>
              <a:t> to </a:t>
            </a:r>
            <a:r>
              <a:rPr lang="hr-HR" dirty="0" err="1"/>
              <a:t>silence</a:t>
            </a:r>
            <a:r>
              <a:rPr lang="hr-HR" dirty="0"/>
              <a:t> </a:t>
            </a:r>
            <a:r>
              <a:rPr lang="hr-HR" dirty="0" err="1"/>
              <a:t>those</a:t>
            </a:r>
            <a:r>
              <a:rPr lang="hr-HR" dirty="0"/>
              <a:t> </a:t>
            </a:r>
            <a:r>
              <a:rPr lang="hr-HR" dirty="0" err="1"/>
              <a:t>critics</a:t>
            </a:r>
            <a:r>
              <a:rPr lang="hr-HR" dirty="0"/>
              <a:t> who </a:t>
            </a:r>
            <a:r>
              <a:rPr lang="hr-HR" dirty="0" err="1"/>
              <a:t>stated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Riggs</a:t>
            </a:r>
            <a:r>
              <a:rPr lang="hr-HR" dirty="0"/>
              <a:t> had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effectively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detail</a:t>
            </a:r>
            <a:r>
              <a:rPr lang="hr-HR" dirty="0"/>
              <a:t> </a:t>
            </a:r>
            <a:r>
              <a:rPr lang="hr-HR" dirty="0" err="1"/>
              <a:t>specified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'</a:t>
            </a:r>
            <a:r>
              <a:rPr lang="hr-HR" dirty="0" err="1"/>
              <a:t>Transitia</a:t>
            </a:r>
            <a:r>
              <a:rPr lang="hr-HR" dirty="0"/>
              <a:t>' </a:t>
            </a:r>
            <a:r>
              <a:rPr lang="hr-HR" dirty="0" err="1"/>
              <a:t>society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very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as most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world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phase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 err="1"/>
              <a:t>This</a:t>
            </a:r>
            <a:r>
              <a:rPr lang="hr-HR" dirty="0"/>
              <a:t> model </a:t>
            </a:r>
            <a:r>
              <a:rPr lang="hr-HR" dirty="0" err="1"/>
              <a:t>effectively</a:t>
            </a:r>
            <a:r>
              <a:rPr lang="hr-HR" dirty="0"/>
              <a:t> </a:t>
            </a:r>
            <a:r>
              <a:rPr lang="hr-HR" dirty="0" err="1"/>
              <a:t>detailed</a:t>
            </a:r>
            <a:r>
              <a:rPr lang="hr-HR" dirty="0"/>
              <a:t> all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typologies.The</a:t>
            </a:r>
            <a:r>
              <a:rPr lang="hr-HR" dirty="0"/>
              <a:t> new model is </a:t>
            </a:r>
            <a:r>
              <a:rPr lang="hr-HR" dirty="0" err="1"/>
              <a:t>based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principle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prism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how it </a:t>
            </a:r>
            <a:r>
              <a:rPr lang="hr-HR" dirty="0" err="1"/>
              <a:t>diffracts</a:t>
            </a:r>
            <a:r>
              <a:rPr lang="hr-HR" dirty="0"/>
              <a:t> </a:t>
            </a:r>
            <a:r>
              <a:rPr lang="hr-HR" dirty="0" err="1"/>
              <a:t>fused</a:t>
            </a:r>
            <a:r>
              <a:rPr lang="hr-HR" dirty="0"/>
              <a:t> </a:t>
            </a:r>
            <a:r>
              <a:rPr lang="hr-HR" dirty="0" err="1"/>
              <a:t>colours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white </a:t>
            </a:r>
            <a:r>
              <a:rPr lang="hr-HR" dirty="0" err="1"/>
              <a:t>light</a:t>
            </a:r>
            <a:r>
              <a:rPr lang="hr-HR" dirty="0"/>
              <a:t> </a:t>
            </a:r>
            <a:r>
              <a:rPr lang="hr-HR" dirty="0" err="1"/>
              <a:t>back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seven </a:t>
            </a:r>
            <a:r>
              <a:rPr lang="hr-HR" dirty="0" err="1"/>
              <a:t>colours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spectrum</a:t>
            </a:r>
            <a:r>
              <a:rPr lang="hr-HR" dirty="0"/>
              <a:t> </a:t>
            </a:r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passed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it. White </a:t>
            </a:r>
            <a:r>
              <a:rPr lang="hr-HR" dirty="0" err="1"/>
              <a:t>light</a:t>
            </a:r>
            <a:r>
              <a:rPr lang="hr-HR" dirty="0"/>
              <a:t> </a:t>
            </a:r>
            <a:r>
              <a:rPr lang="hr-HR" dirty="0" err="1"/>
              <a:t>represents</a:t>
            </a:r>
            <a:r>
              <a:rPr lang="hr-HR" dirty="0"/>
              <a:t> a </a:t>
            </a:r>
            <a:r>
              <a:rPr lang="hr-HR" dirty="0" err="1"/>
              <a:t>society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very</a:t>
            </a:r>
            <a:r>
              <a:rPr lang="hr-HR" dirty="0"/>
              <a:t> </a:t>
            </a:r>
            <a:r>
              <a:rPr lang="hr-HR" dirty="0" err="1"/>
              <a:t>less</a:t>
            </a:r>
            <a:r>
              <a:rPr lang="hr-HR" dirty="0"/>
              <a:t> </a:t>
            </a:r>
            <a:r>
              <a:rPr lang="hr-HR" dirty="0" err="1"/>
              <a:t>degree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specialisation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development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diffracted</a:t>
            </a:r>
            <a:r>
              <a:rPr lang="hr-HR" dirty="0"/>
              <a:t> </a:t>
            </a:r>
            <a:r>
              <a:rPr lang="hr-HR" dirty="0" err="1"/>
              <a:t>spectrum</a:t>
            </a:r>
            <a:r>
              <a:rPr lang="hr-HR" dirty="0"/>
              <a:t> </a:t>
            </a:r>
            <a:r>
              <a:rPr lang="hr-HR" dirty="0" err="1"/>
              <a:t>reflects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highly</a:t>
            </a:r>
            <a:r>
              <a:rPr lang="hr-HR" dirty="0"/>
              <a:t> </a:t>
            </a:r>
            <a:r>
              <a:rPr lang="hr-HR" dirty="0" err="1"/>
              <a:t>specialised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developed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.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prismatic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is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transition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.</a:t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>1) </a:t>
            </a:r>
            <a:r>
              <a:rPr lang="hr-HR" dirty="0" err="1"/>
              <a:t>Heavily</a:t>
            </a:r>
            <a:r>
              <a:rPr lang="hr-HR" dirty="0"/>
              <a:t> </a:t>
            </a:r>
            <a:r>
              <a:rPr lang="hr-HR" dirty="0" err="1"/>
              <a:t>dependent</a:t>
            </a:r>
            <a:r>
              <a:rPr lang="hr-HR" dirty="0"/>
              <a:t> on </a:t>
            </a:r>
            <a:r>
              <a:rPr lang="hr-HR" dirty="0" err="1"/>
              <a:t>agriculture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2) </a:t>
            </a:r>
            <a:r>
              <a:rPr lang="hr-HR" dirty="0" err="1"/>
              <a:t>Economic</a:t>
            </a:r>
            <a:r>
              <a:rPr lang="hr-HR" dirty="0"/>
              <a:t> </a:t>
            </a:r>
            <a:r>
              <a:rPr lang="hr-HR" dirty="0" err="1"/>
              <a:t>system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on barter </a:t>
            </a:r>
            <a:r>
              <a:rPr lang="hr-HR" dirty="0" err="1"/>
              <a:t>system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3) King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officials</a:t>
            </a:r>
            <a:r>
              <a:rPr lang="hr-HR" dirty="0"/>
              <a:t> </a:t>
            </a:r>
            <a:r>
              <a:rPr lang="hr-HR" dirty="0" err="1"/>
              <a:t>nominated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king</a:t>
            </a:r>
            <a:r>
              <a:rPr lang="hr-HR" dirty="0"/>
              <a:t> </a:t>
            </a:r>
            <a:r>
              <a:rPr lang="hr-HR" dirty="0" err="1"/>
              <a:t>carry</a:t>
            </a:r>
            <a:r>
              <a:rPr lang="hr-HR" dirty="0"/>
              <a:t> </a:t>
            </a:r>
            <a:r>
              <a:rPr lang="hr-HR" dirty="0" err="1"/>
              <a:t>out</a:t>
            </a:r>
            <a:r>
              <a:rPr lang="hr-HR" dirty="0"/>
              <a:t> all </a:t>
            </a:r>
            <a:r>
              <a:rPr lang="hr-HR" dirty="0" err="1"/>
              <a:t>administrative</a:t>
            </a:r>
            <a:r>
              <a:rPr lang="hr-HR" dirty="0"/>
              <a:t>,</a:t>
            </a:r>
            <a:r>
              <a:rPr lang="hr-HR" dirty="0" err="1"/>
              <a:t>economic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4) Royal </a:t>
            </a:r>
            <a:r>
              <a:rPr lang="hr-HR" dirty="0" err="1"/>
              <a:t>family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special</a:t>
            </a:r>
            <a:r>
              <a:rPr lang="hr-HR" dirty="0"/>
              <a:t> </a:t>
            </a:r>
            <a:r>
              <a:rPr lang="hr-HR" dirty="0" err="1"/>
              <a:t>sects</a:t>
            </a:r>
            <a:r>
              <a:rPr lang="hr-HR" dirty="0"/>
              <a:t> </a:t>
            </a:r>
            <a:r>
              <a:rPr lang="hr-HR" dirty="0" err="1"/>
              <a:t>dominate</a:t>
            </a:r>
            <a:r>
              <a:rPr lang="hr-HR" dirty="0"/>
              <a:t>. </a:t>
            </a:r>
            <a:br>
              <a:rPr lang="hr-HR" dirty="0"/>
            </a:br>
            <a:r>
              <a:rPr lang="hr-HR" dirty="0"/>
              <a:t>5) </a:t>
            </a:r>
            <a:r>
              <a:rPr lang="hr-HR" dirty="0" err="1"/>
              <a:t>Ascriptive</a:t>
            </a:r>
            <a:r>
              <a:rPr lang="hr-HR" dirty="0"/>
              <a:t> </a:t>
            </a:r>
            <a:r>
              <a:rPr lang="hr-HR" dirty="0" err="1"/>
              <a:t>values</a:t>
            </a:r>
            <a:r>
              <a:rPr lang="hr-HR" dirty="0"/>
              <a:t> </a:t>
            </a:r>
            <a:r>
              <a:rPr lang="hr-HR" dirty="0" err="1"/>
              <a:t>dominate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6) </a:t>
            </a:r>
            <a:r>
              <a:rPr lang="hr-HR" dirty="0" err="1"/>
              <a:t>Having</a:t>
            </a:r>
            <a:r>
              <a:rPr lang="hr-HR" dirty="0"/>
              <a:t> </a:t>
            </a:r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are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diffracted</a:t>
            </a:r>
            <a:r>
              <a:rPr lang="hr-HR" dirty="0"/>
              <a:t>(</a:t>
            </a:r>
            <a:r>
              <a:rPr lang="hr-HR" dirty="0" err="1"/>
              <a:t>perform</a:t>
            </a:r>
            <a:r>
              <a:rPr lang="hr-HR" dirty="0"/>
              <a:t> </a:t>
            </a:r>
            <a:r>
              <a:rPr lang="hr-HR" dirty="0" err="1"/>
              <a:t>special</a:t>
            </a:r>
            <a:r>
              <a:rPr lang="hr-HR" dirty="0"/>
              <a:t> </a:t>
            </a:r>
            <a:r>
              <a:rPr lang="hr-HR" dirty="0" err="1"/>
              <a:t>functions</a:t>
            </a:r>
            <a:r>
              <a:rPr lang="hr-HR" dirty="0"/>
              <a:t>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are</a:t>
            </a:r>
            <a:r>
              <a:rPr lang="hr-HR" dirty="0"/>
              <a:t> </a:t>
            </a:r>
            <a:r>
              <a:rPr lang="hr-HR" dirty="0" err="1"/>
              <a:t>given</a:t>
            </a:r>
            <a:r>
              <a:rPr lang="hr-HR" dirty="0"/>
              <a:t> </a:t>
            </a:r>
            <a:r>
              <a:rPr lang="hr-HR" dirty="0" err="1"/>
              <a:t>charge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)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fused</a:t>
            </a:r>
            <a:r>
              <a:rPr lang="hr-HR" dirty="0"/>
              <a:t> ( </a:t>
            </a:r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performing</a:t>
            </a:r>
            <a:r>
              <a:rPr lang="hr-HR" dirty="0"/>
              <a:t> </a:t>
            </a:r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functions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are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prescribed</a:t>
            </a:r>
            <a:r>
              <a:rPr lang="hr-HR" dirty="0"/>
              <a:t> to </a:t>
            </a:r>
            <a:r>
              <a:rPr lang="hr-HR" dirty="0" err="1"/>
              <a:t>them</a:t>
            </a:r>
            <a:r>
              <a:rPr lang="hr-HR" dirty="0"/>
              <a:t> </a:t>
            </a:r>
            <a:r>
              <a:rPr lang="hr-HR" dirty="0" err="1"/>
              <a:t>thus</a:t>
            </a:r>
            <a:r>
              <a:rPr lang="hr-HR" dirty="0"/>
              <a:t> </a:t>
            </a:r>
            <a:r>
              <a:rPr lang="hr-HR" dirty="0" err="1"/>
              <a:t>overlapping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diffracted</a:t>
            </a:r>
            <a:r>
              <a:rPr lang="hr-HR" dirty="0"/>
              <a:t> </a:t>
            </a:r>
            <a:r>
              <a:rPr lang="hr-HR" dirty="0" err="1"/>
              <a:t>ones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confusing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system</a:t>
            </a:r>
            <a:r>
              <a:rPr lang="hr-HR" dirty="0"/>
              <a:t>).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DIFFRACTED MODEL: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>1) It is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polar</a:t>
            </a:r>
            <a:r>
              <a:rPr lang="hr-HR" dirty="0"/>
              <a:t> </a:t>
            </a:r>
            <a:r>
              <a:rPr lang="hr-HR" dirty="0" err="1"/>
              <a:t>opposite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fused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.  </a:t>
            </a:r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structure</a:t>
            </a:r>
            <a:r>
              <a:rPr lang="hr-HR" dirty="0"/>
              <a:t> </a:t>
            </a:r>
            <a:r>
              <a:rPr lang="hr-HR" dirty="0" err="1"/>
              <a:t>carries</a:t>
            </a:r>
            <a:r>
              <a:rPr lang="hr-HR" dirty="0"/>
              <a:t> </a:t>
            </a:r>
            <a:r>
              <a:rPr lang="hr-HR" dirty="0" err="1"/>
              <a:t>out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own </a:t>
            </a:r>
            <a:r>
              <a:rPr lang="hr-HR" dirty="0" err="1"/>
              <a:t>functions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2)  </a:t>
            </a:r>
            <a:r>
              <a:rPr lang="hr-HR" dirty="0" err="1"/>
              <a:t>Attainment</a:t>
            </a:r>
            <a:r>
              <a:rPr lang="hr-HR" dirty="0"/>
              <a:t> </a:t>
            </a:r>
            <a:r>
              <a:rPr lang="hr-HR" dirty="0" err="1"/>
              <a:t>value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3) </a:t>
            </a:r>
            <a:r>
              <a:rPr lang="hr-HR" dirty="0" err="1"/>
              <a:t>Economic</a:t>
            </a:r>
            <a:r>
              <a:rPr lang="hr-HR" dirty="0"/>
              <a:t> </a:t>
            </a:r>
            <a:r>
              <a:rPr lang="hr-HR" dirty="0" err="1"/>
              <a:t>system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on </a:t>
            </a:r>
            <a:r>
              <a:rPr lang="hr-HR" dirty="0" err="1"/>
              <a:t>market</a:t>
            </a:r>
            <a:r>
              <a:rPr lang="hr-HR" dirty="0"/>
              <a:t> </a:t>
            </a:r>
            <a:r>
              <a:rPr lang="hr-HR" dirty="0" err="1"/>
              <a:t>mechanism</a:t>
            </a:r>
            <a:r>
              <a:rPr lang="hr-HR" dirty="0"/>
              <a:t>(</a:t>
            </a:r>
            <a:r>
              <a:rPr lang="hr-HR" dirty="0" err="1"/>
              <a:t>demand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supply</a:t>
            </a:r>
            <a:r>
              <a:rPr lang="hr-HR" dirty="0"/>
              <a:t>)</a:t>
            </a:r>
            <a:br>
              <a:rPr lang="hr-HR" dirty="0"/>
            </a:br>
            <a:r>
              <a:rPr lang="hr-HR" dirty="0"/>
              <a:t>4) </a:t>
            </a:r>
            <a:r>
              <a:rPr lang="hr-HR" dirty="0" err="1"/>
              <a:t>Responsive</a:t>
            </a:r>
            <a:r>
              <a:rPr lang="hr-HR" dirty="0"/>
              <a:t> </a:t>
            </a:r>
            <a:r>
              <a:rPr lang="hr-HR" dirty="0" err="1"/>
              <a:t>government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5) General </a:t>
            </a:r>
            <a:r>
              <a:rPr lang="hr-HR" dirty="0" err="1"/>
              <a:t>consensus</a:t>
            </a:r>
            <a:r>
              <a:rPr lang="hr-HR" dirty="0"/>
              <a:t> </a:t>
            </a:r>
            <a:r>
              <a:rPr lang="hr-HR" dirty="0" err="1"/>
              <a:t>among</a:t>
            </a:r>
            <a:r>
              <a:rPr lang="hr-HR" dirty="0"/>
              <a:t> all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on all </a:t>
            </a:r>
            <a:r>
              <a:rPr lang="hr-HR" dirty="0" err="1"/>
              <a:t>basic</a:t>
            </a:r>
            <a:r>
              <a:rPr lang="hr-HR" dirty="0"/>
              <a:t> </a:t>
            </a:r>
            <a:r>
              <a:rPr lang="hr-HR" dirty="0" err="1"/>
              <a:t>aspects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life.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PRISMATIC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>1) </a:t>
            </a:r>
            <a:r>
              <a:rPr lang="hr-HR" dirty="0" err="1"/>
              <a:t>In</a:t>
            </a:r>
            <a:r>
              <a:rPr lang="hr-HR" dirty="0"/>
              <a:t> real no </a:t>
            </a:r>
            <a:r>
              <a:rPr lang="hr-HR" dirty="0" err="1"/>
              <a:t>society</a:t>
            </a:r>
            <a:r>
              <a:rPr lang="hr-HR" dirty="0"/>
              <a:t> is </a:t>
            </a:r>
            <a:r>
              <a:rPr lang="hr-HR" dirty="0" err="1"/>
              <a:t>completely</a:t>
            </a:r>
            <a:r>
              <a:rPr lang="hr-HR" dirty="0"/>
              <a:t> </a:t>
            </a:r>
            <a:r>
              <a:rPr lang="hr-HR" dirty="0" err="1"/>
              <a:t>fused</a:t>
            </a:r>
            <a:r>
              <a:rPr lang="hr-HR" dirty="0"/>
              <a:t> or </a:t>
            </a:r>
            <a:r>
              <a:rPr lang="hr-HR" dirty="0" err="1"/>
              <a:t>completely</a:t>
            </a:r>
            <a:r>
              <a:rPr lang="hr-HR" dirty="0"/>
              <a:t> </a:t>
            </a:r>
            <a:r>
              <a:rPr lang="hr-HR" dirty="0" err="1"/>
              <a:t>diffracted</a:t>
            </a:r>
            <a:r>
              <a:rPr lang="hr-HR" dirty="0"/>
              <a:t>. A </a:t>
            </a:r>
            <a:r>
              <a:rPr lang="hr-HR" dirty="0" err="1"/>
              <a:t>prismatic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achieved</a:t>
            </a:r>
            <a:r>
              <a:rPr lang="hr-HR" dirty="0"/>
              <a:t> </a:t>
            </a:r>
            <a:r>
              <a:rPr lang="hr-HR" dirty="0" err="1"/>
              <a:t>a</a:t>
            </a:r>
            <a:r>
              <a:rPr lang="hr-HR" dirty="0"/>
              <a:t> </a:t>
            </a:r>
            <a:r>
              <a:rPr lang="hr-HR" dirty="0" err="1"/>
              <a:t>certain</a:t>
            </a:r>
            <a:r>
              <a:rPr lang="hr-HR" dirty="0"/>
              <a:t> </a:t>
            </a:r>
            <a:r>
              <a:rPr lang="hr-HR" dirty="0" err="1"/>
              <a:t>degree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differentiation</a:t>
            </a:r>
            <a:r>
              <a:rPr lang="hr-HR" dirty="0"/>
              <a:t> or </a:t>
            </a:r>
            <a:r>
              <a:rPr lang="hr-HR" dirty="0" err="1"/>
              <a:t>specialisation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2) </a:t>
            </a:r>
            <a:r>
              <a:rPr lang="hr-HR" dirty="0" err="1"/>
              <a:t>Heterogeneity</a:t>
            </a:r>
            <a:r>
              <a:rPr lang="hr-HR" dirty="0"/>
              <a:t> - </a:t>
            </a:r>
            <a:r>
              <a:rPr lang="hr-HR" dirty="0" err="1"/>
              <a:t>Simultaneous</a:t>
            </a:r>
            <a:r>
              <a:rPr lang="hr-HR" dirty="0"/>
              <a:t> </a:t>
            </a:r>
            <a:r>
              <a:rPr lang="hr-HR" dirty="0" err="1"/>
              <a:t>existence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kinds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system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viewpoints</a:t>
            </a:r>
            <a:r>
              <a:rPr lang="hr-HR" dirty="0"/>
              <a:t>. </a:t>
            </a:r>
            <a:r>
              <a:rPr lang="hr-HR" dirty="0" err="1"/>
              <a:t>Example</a:t>
            </a:r>
            <a:r>
              <a:rPr lang="hr-HR" dirty="0"/>
              <a:t> - </a:t>
            </a:r>
            <a:r>
              <a:rPr lang="hr-HR" dirty="0" err="1"/>
              <a:t>rural</a:t>
            </a:r>
            <a:r>
              <a:rPr lang="hr-HR" dirty="0"/>
              <a:t>-urban,Indian </a:t>
            </a:r>
            <a:r>
              <a:rPr lang="hr-HR" dirty="0" err="1"/>
              <a:t>gurukuls</a:t>
            </a:r>
            <a:r>
              <a:rPr lang="hr-HR" dirty="0"/>
              <a:t> - </a:t>
            </a:r>
            <a:r>
              <a:rPr lang="hr-HR" dirty="0" err="1"/>
              <a:t>western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,</a:t>
            </a:r>
            <a:r>
              <a:rPr lang="hr-HR" dirty="0" err="1"/>
              <a:t>homoeopathic</a:t>
            </a:r>
            <a:r>
              <a:rPr lang="hr-HR" dirty="0"/>
              <a:t>-</a:t>
            </a:r>
            <a:r>
              <a:rPr lang="hr-HR" dirty="0" err="1"/>
              <a:t>allopathic</a:t>
            </a:r>
            <a:r>
              <a:rPr lang="hr-HR" dirty="0"/>
              <a:t>. </a:t>
            </a:r>
            <a:r>
              <a:rPr lang="hr-HR" dirty="0" err="1"/>
              <a:t>Various</a:t>
            </a:r>
            <a:r>
              <a:rPr lang="hr-HR" dirty="0"/>
              <a:t> </a:t>
            </a:r>
            <a:r>
              <a:rPr lang="hr-HR" dirty="0" err="1"/>
              <a:t>factors</a:t>
            </a:r>
            <a:r>
              <a:rPr lang="hr-HR" dirty="0"/>
              <a:t> </a:t>
            </a:r>
            <a:r>
              <a:rPr lang="hr-HR" dirty="0" err="1"/>
              <a:t>pulling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system</a:t>
            </a:r>
            <a:r>
              <a:rPr lang="hr-HR" dirty="0"/>
              <a:t> </a:t>
            </a:r>
            <a:r>
              <a:rPr lang="hr-HR" dirty="0" err="1"/>
              <a:t>apart</a:t>
            </a:r>
            <a:r>
              <a:rPr lang="hr-HR" dirty="0"/>
              <a:t>. Political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officers</a:t>
            </a:r>
            <a:r>
              <a:rPr lang="hr-HR" dirty="0"/>
              <a:t> </a:t>
            </a:r>
            <a:r>
              <a:rPr lang="hr-HR" dirty="0" err="1"/>
              <a:t>enjoy</a:t>
            </a:r>
            <a:r>
              <a:rPr lang="hr-HR" dirty="0"/>
              <a:t> </a:t>
            </a:r>
            <a:r>
              <a:rPr lang="hr-HR" dirty="0" err="1"/>
              <a:t>enormous</a:t>
            </a:r>
            <a:r>
              <a:rPr lang="hr-HR" dirty="0"/>
              <a:t> influence. </a:t>
            </a:r>
            <a:r>
              <a:rPr lang="hr-HR" dirty="0" err="1"/>
              <a:t>Privileges</a:t>
            </a:r>
            <a:r>
              <a:rPr lang="hr-HR" dirty="0"/>
              <a:t> for </a:t>
            </a:r>
            <a:r>
              <a:rPr lang="hr-HR" dirty="0" err="1"/>
              <a:t>select</a:t>
            </a:r>
            <a:r>
              <a:rPr lang="hr-HR" dirty="0"/>
              <a:t> groups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communal</a:t>
            </a:r>
            <a:r>
              <a:rPr lang="hr-HR" dirty="0"/>
              <a:t> </a:t>
            </a:r>
            <a:r>
              <a:rPr lang="hr-HR" dirty="0" err="1"/>
              <a:t>thus</a:t>
            </a:r>
            <a:r>
              <a:rPr lang="hr-HR" dirty="0"/>
              <a:t> </a:t>
            </a:r>
            <a:r>
              <a:rPr lang="hr-HR" dirty="0" err="1"/>
              <a:t>creating</a:t>
            </a:r>
            <a:r>
              <a:rPr lang="hr-HR" dirty="0"/>
              <a:t> problem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3) </a:t>
            </a:r>
            <a:r>
              <a:rPr lang="hr-HR" dirty="0" err="1"/>
              <a:t>Formalism</a:t>
            </a:r>
            <a:r>
              <a:rPr lang="hr-HR" dirty="0"/>
              <a:t>(</a:t>
            </a:r>
            <a:r>
              <a:rPr lang="hr-HR" dirty="0" err="1"/>
              <a:t>Excessive</a:t>
            </a:r>
            <a:r>
              <a:rPr lang="hr-HR" dirty="0"/>
              <a:t> </a:t>
            </a:r>
            <a:r>
              <a:rPr lang="hr-HR" dirty="0" err="1"/>
              <a:t>adherence</a:t>
            </a:r>
            <a:r>
              <a:rPr lang="hr-HR" dirty="0"/>
              <a:t> to </a:t>
            </a:r>
            <a:r>
              <a:rPr lang="hr-HR" dirty="0" err="1"/>
              <a:t>prescribed</a:t>
            </a:r>
            <a:r>
              <a:rPr lang="hr-HR" dirty="0"/>
              <a:t> </a:t>
            </a:r>
            <a:r>
              <a:rPr lang="hr-HR" dirty="0" err="1"/>
              <a:t>forms</a:t>
            </a:r>
            <a:r>
              <a:rPr lang="hr-HR" dirty="0"/>
              <a:t>) - </a:t>
            </a:r>
            <a:r>
              <a:rPr lang="hr-HR" dirty="0" err="1"/>
              <a:t>Discrepancy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formally</a:t>
            </a:r>
            <a:r>
              <a:rPr lang="hr-HR" dirty="0"/>
              <a:t> </a:t>
            </a:r>
            <a:r>
              <a:rPr lang="hr-HR" dirty="0" err="1"/>
              <a:t>prescribed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effectively</a:t>
            </a:r>
            <a:r>
              <a:rPr lang="hr-HR" dirty="0"/>
              <a:t> </a:t>
            </a:r>
            <a:r>
              <a:rPr lang="hr-HR" dirty="0" err="1"/>
              <a:t>practiced</a:t>
            </a:r>
            <a:r>
              <a:rPr lang="hr-HR" dirty="0"/>
              <a:t> </a:t>
            </a:r>
            <a:r>
              <a:rPr lang="hr-HR" dirty="0" err="1"/>
              <a:t>norms</a:t>
            </a:r>
            <a:r>
              <a:rPr lang="hr-HR" dirty="0"/>
              <a:t>. </a:t>
            </a:r>
            <a:r>
              <a:rPr lang="hr-HR" dirty="0" err="1"/>
              <a:t>Rules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regulations</a:t>
            </a:r>
            <a:r>
              <a:rPr lang="hr-HR" dirty="0"/>
              <a:t> are </a:t>
            </a:r>
            <a:r>
              <a:rPr lang="hr-HR" dirty="0" err="1"/>
              <a:t>prescribed</a:t>
            </a:r>
            <a:r>
              <a:rPr lang="hr-HR" dirty="0"/>
              <a:t> but wide </a:t>
            </a:r>
            <a:r>
              <a:rPr lang="hr-HR" dirty="0" err="1"/>
              <a:t>deviations</a:t>
            </a:r>
            <a:r>
              <a:rPr lang="hr-HR" dirty="0"/>
              <a:t> are </a:t>
            </a:r>
            <a:r>
              <a:rPr lang="hr-HR" dirty="0" err="1"/>
              <a:t>observed</a:t>
            </a:r>
            <a:r>
              <a:rPr lang="hr-HR" dirty="0"/>
              <a:t>. </a:t>
            </a:r>
            <a:r>
              <a:rPr lang="hr-HR" dirty="0" err="1"/>
              <a:t>Lack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pressure</a:t>
            </a:r>
            <a:r>
              <a:rPr lang="hr-HR" dirty="0"/>
              <a:t> on </a:t>
            </a:r>
            <a:r>
              <a:rPr lang="hr-HR" dirty="0" err="1"/>
              <a:t>govt</a:t>
            </a:r>
            <a:r>
              <a:rPr lang="hr-HR" dirty="0"/>
              <a:t>. for </a:t>
            </a:r>
            <a:r>
              <a:rPr lang="hr-HR" dirty="0" err="1"/>
              <a:t>programme</a:t>
            </a:r>
            <a:r>
              <a:rPr lang="hr-HR" dirty="0"/>
              <a:t> </a:t>
            </a:r>
            <a:r>
              <a:rPr lang="hr-HR" dirty="0" err="1"/>
              <a:t>objectives</a:t>
            </a:r>
            <a:r>
              <a:rPr lang="hr-HR" dirty="0"/>
              <a:t>. </a:t>
            </a:r>
            <a:r>
              <a:rPr lang="hr-HR" dirty="0" err="1"/>
              <a:t>Weakness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powers</a:t>
            </a:r>
            <a:r>
              <a:rPr lang="hr-HR" dirty="0"/>
              <a:t> to influence </a:t>
            </a:r>
            <a:r>
              <a:rPr lang="hr-HR" dirty="0" err="1"/>
              <a:t>bureaucratic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. </a:t>
            </a:r>
            <a:r>
              <a:rPr lang="hr-HR" dirty="0" err="1"/>
              <a:t>Hypocrisy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life. </a:t>
            </a:r>
            <a:r>
              <a:rPr lang="hr-HR" dirty="0" err="1"/>
              <a:t>Constitution</a:t>
            </a:r>
            <a:r>
              <a:rPr lang="hr-HR" dirty="0"/>
              <a:t> </a:t>
            </a:r>
            <a:r>
              <a:rPr lang="hr-HR" dirty="0" err="1"/>
              <a:t>formalism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means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there</a:t>
            </a:r>
            <a:r>
              <a:rPr lang="hr-HR" dirty="0"/>
              <a:t> is a gap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stated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actual</a:t>
            </a:r>
            <a:r>
              <a:rPr lang="hr-HR" dirty="0"/>
              <a:t> </a:t>
            </a:r>
            <a:r>
              <a:rPr lang="hr-HR" dirty="0" err="1"/>
              <a:t>implementation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4) </a:t>
            </a:r>
            <a:r>
              <a:rPr lang="hr-HR" dirty="0" err="1"/>
              <a:t>Overlapping</a:t>
            </a:r>
            <a:r>
              <a:rPr lang="hr-HR" dirty="0"/>
              <a:t> - </a:t>
            </a:r>
            <a:r>
              <a:rPr lang="hr-HR" dirty="0" err="1"/>
              <a:t>Differentiated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coexist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undifferentiated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Fused</a:t>
            </a:r>
            <a:r>
              <a:rPr lang="hr-HR" dirty="0"/>
              <a:t> </a:t>
            </a:r>
            <a:r>
              <a:rPr lang="hr-HR" dirty="0" err="1"/>
              <a:t>type</a:t>
            </a:r>
            <a:r>
              <a:rPr lang="hr-HR" dirty="0"/>
              <a:t>. New or </a:t>
            </a:r>
            <a:r>
              <a:rPr lang="hr-HR" dirty="0" err="1"/>
              <a:t>modern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are </a:t>
            </a:r>
            <a:r>
              <a:rPr lang="hr-HR" dirty="0" err="1"/>
              <a:t>created</a:t>
            </a:r>
            <a:r>
              <a:rPr lang="hr-HR" dirty="0"/>
              <a:t>,but </a:t>
            </a:r>
            <a:r>
              <a:rPr lang="hr-HR" dirty="0" err="1"/>
              <a:t>traditional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continue</a:t>
            </a:r>
            <a:r>
              <a:rPr lang="hr-HR" dirty="0"/>
              <a:t> to </a:t>
            </a:r>
            <a:r>
              <a:rPr lang="hr-HR" dirty="0" err="1"/>
              <a:t>dominate</a:t>
            </a:r>
            <a:r>
              <a:rPr lang="hr-HR" dirty="0"/>
              <a:t>. </a:t>
            </a:r>
            <a:r>
              <a:rPr lang="hr-HR" dirty="0" err="1"/>
              <a:t>Example</a:t>
            </a:r>
            <a:r>
              <a:rPr lang="hr-HR" dirty="0"/>
              <a:t> - </a:t>
            </a:r>
            <a:r>
              <a:rPr lang="hr-HR" dirty="0" err="1"/>
              <a:t>Parliament</a:t>
            </a:r>
            <a:r>
              <a:rPr lang="hr-HR" dirty="0"/>
              <a:t>,</a:t>
            </a:r>
            <a:r>
              <a:rPr lang="hr-HR" dirty="0" err="1"/>
              <a:t>Govt</a:t>
            </a:r>
            <a:r>
              <a:rPr lang="hr-HR" dirty="0"/>
              <a:t>,</a:t>
            </a:r>
            <a:r>
              <a:rPr lang="hr-HR" dirty="0" err="1"/>
              <a:t>Offices</a:t>
            </a:r>
            <a:r>
              <a:rPr lang="hr-HR" dirty="0"/>
              <a:t> </a:t>
            </a:r>
            <a:r>
              <a:rPr lang="hr-HR" dirty="0" err="1"/>
              <a:t>exist</a:t>
            </a:r>
            <a:r>
              <a:rPr lang="hr-HR" dirty="0"/>
              <a:t> but </a:t>
            </a:r>
            <a:r>
              <a:rPr lang="hr-HR" dirty="0" err="1"/>
              <a:t>behaviour</a:t>
            </a:r>
            <a:r>
              <a:rPr lang="hr-HR" dirty="0"/>
              <a:t> is </a:t>
            </a:r>
            <a:r>
              <a:rPr lang="hr-HR" dirty="0" err="1"/>
              <a:t>still</a:t>
            </a:r>
            <a:r>
              <a:rPr lang="hr-HR" dirty="0"/>
              <a:t> </a:t>
            </a:r>
            <a:r>
              <a:rPr lang="hr-HR" dirty="0" err="1"/>
              <a:t>largely</a:t>
            </a:r>
            <a:r>
              <a:rPr lang="hr-HR" dirty="0"/>
              <a:t> </a:t>
            </a:r>
            <a:r>
              <a:rPr lang="hr-HR" dirty="0" err="1"/>
              <a:t>governed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family</a:t>
            </a:r>
            <a:r>
              <a:rPr lang="hr-HR" dirty="0"/>
              <a:t>,</a:t>
            </a:r>
            <a:r>
              <a:rPr lang="hr-HR" dirty="0" err="1"/>
              <a:t>religion</a:t>
            </a:r>
            <a:r>
              <a:rPr lang="hr-HR" dirty="0"/>
              <a:t>,</a:t>
            </a:r>
            <a:r>
              <a:rPr lang="hr-HR" dirty="0" err="1"/>
              <a:t>caste</a:t>
            </a:r>
            <a:r>
              <a:rPr lang="hr-HR" dirty="0"/>
              <a:t>,</a:t>
            </a:r>
            <a:r>
              <a:rPr lang="hr-HR" dirty="0" err="1"/>
              <a:t>etc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SALA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dirty="0"/>
              <a:t> a) </a:t>
            </a:r>
            <a:r>
              <a:rPr lang="hr-HR" dirty="0" err="1"/>
              <a:t>Certain</a:t>
            </a:r>
            <a:r>
              <a:rPr lang="hr-HR" dirty="0"/>
              <a:t> </a:t>
            </a:r>
            <a:r>
              <a:rPr lang="hr-HR" dirty="0" err="1"/>
              <a:t>features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bureau</a:t>
            </a:r>
            <a:r>
              <a:rPr lang="hr-HR" dirty="0"/>
              <a:t> ( </a:t>
            </a:r>
            <a:r>
              <a:rPr lang="hr-HR" dirty="0" err="1"/>
              <a:t>diffracted</a:t>
            </a:r>
            <a:r>
              <a:rPr lang="hr-HR" dirty="0"/>
              <a:t> ) </a:t>
            </a:r>
            <a:r>
              <a:rPr lang="hr-HR" dirty="0" err="1"/>
              <a:t>coexists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certain</a:t>
            </a:r>
            <a:r>
              <a:rPr lang="hr-HR" dirty="0"/>
              <a:t> </a:t>
            </a:r>
            <a:r>
              <a:rPr lang="hr-HR" dirty="0" err="1"/>
              <a:t>features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chambers</a:t>
            </a:r>
            <a:r>
              <a:rPr lang="hr-HR" dirty="0"/>
              <a:t> ( </a:t>
            </a:r>
            <a:r>
              <a:rPr lang="hr-HR" dirty="0" err="1"/>
              <a:t>fused</a:t>
            </a:r>
            <a:r>
              <a:rPr lang="hr-HR" dirty="0"/>
              <a:t> </a:t>
            </a:r>
            <a:r>
              <a:rPr lang="hr-HR" dirty="0" smtClean="0"/>
              <a:t>).</a:t>
            </a:r>
          </a:p>
          <a:p>
            <a:pPr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> </a:t>
            </a:r>
            <a:r>
              <a:rPr lang="hr-HR" dirty="0" err="1"/>
              <a:t>Formalism</a:t>
            </a:r>
            <a:r>
              <a:rPr lang="hr-HR" dirty="0"/>
              <a:t> </a:t>
            </a:r>
            <a:r>
              <a:rPr lang="hr-HR" dirty="0" err="1"/>
              <a:t>exists</a:t>
            </a:r>
            <a:r>
              <a:rPr lang="hr-HR" dirty="0"/>
              <a:t>:1.a. </a:t>
            </a:r>
            <a:r>
              <a:rPr lang="hr-HR" dirty="0" err="1"/>
              <a:t>Universalizaiton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law</a:t>
            </a:r>
            <a:r>
              <a:rPr lang="hr-HR" dirty="0"/>
              <a:t> is </a:t>
            </a:r>
            <a:r>
              <a:rPr lang="hr-HR" dirty="0" err="1"/>
              <a:t>there</a:t>
            </a:r>
            <a:r>
              <a:rPr lang="hr-HR" dirty="0"/>
              <a:t> but is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followed</a:t>
            </a:r>
            <a:r>
              <a:rPr lang="hr-HR" dirty="0"/>
              <a:t>. </a:t>
            </a:r>
            <a:br>
              <a:rPr lang="hr-HR" dirty="0"/>
            </a:br>
            <a:r>
              <a:rPr lang="hr-HR" dirty="0"/>
              <a:t>1.b. </a:t>
            </a:r>
            <a:r>
              <a:rPr lang="hr-HR" dirty="0" err="1"/>
              <a:t>Objective</a:t>
            </a:r>
            <a:r>
              <a:rPr lang="hr-HR" dirty="0"/>
              <a:t> is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welfare</a:t>
            </a:r>
            <a:r>
              <a:rPr lang="hr-HR" dirty="0"/>
              <a:t> but </a:t>
            </a:r>
            <a:r>
              <a:rPr lang="hr-HR" dirty="0" err="1"/>
              <a:t>priority</a:t>
            </a:r>
            <a:r>
              <a:rPr lang="hr-HR" dirty="0"/>
              <a:t> is personal </a:t>
            </a:r>
            <a:r>
              <a:rPr lang="hr-HR" dirty="0" err="1" smtClean="0"/>
              <a:t>aggrandizement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b</a:t>
            </a:r>
            <a:r>
              <a:rPr lang="hr-HR" dirty="0"/>
              <a:t>) </a:t>
            </a:r>
            <a:r>
              <a:rPr lang="hr-HR" dirty="0" err="1"/>
              <a:t>Overlapping</a:t>
            </a:r>
            <a:r>
              <a:rPr lang="hr-HR" dirty="0"/>
              <a:t> </a:t>
            </a:r>
            <a:r>
              <a:rPr lang="hr-HR" dirty="0" err="1"/>
              <a:t>exists</a:t>
            </a:r>
            <a:r>
              <a:rPr lang="hr-HR" dirty="0"/>
              <a:t>:</a:t>
            </a:r>
            <a:r>
              <a:rPr lang="hr-HR" dirty="0" err="1"/>
              <a:t>Highly</a:t>
            </a:r>
            <a:r>
              <a:rPr lang="hr-HR" dirty="0"/>
              <a:t> </a:t>
            </a:r>
            <a:r>
              <a:rPr lang="hr-HR" dirty="0" err="1"/>
              <a:t>concentrated</a:t>
            </a:r>
            <a:r>
              <a:rPr lang="hr-HR" dirty="0"/>
              <a:t> </a:t>
            </a:r>
            <a:r>
              <a:rPr lang="hr-HR" dirty="0" err="1"/>
              <a:t>authority</a:t>
            </a:r>
            <a:r>
              <a:rPr lang="hr-HR" dirty="0"/>
              <a:t> </a:t>
            </a:r>
            <a:r>
              <a:rPr lang="hr-HR" dirty="0" err="1"/>
              <a:t>structure</a:t>
            </a:r>
            <a:r>
              <a:rPr lang="hr-HR" dirty="0"/>
              <a:t> </a:t>
            </a:r>
            <a:r>
              <a:rPr lang="hr-HR" dirty="0" err="1"/>
              <a:t>overlaps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localized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dispersed</a:t>
            </a:r>
            <a:r>
              <a:rPr lang="hr-HR" dirty="0"/>
              <a:t> </a:t>
            </a:r>
            <a:r>
              <a:rPr lang="hr-HR" dirty="0" err="1"/>
              <a:t>control</a:t>
            </a:r>
            <a:r>
              <a:rPr lang="hr-HR" dirty="0"/>
              <a:t> </a:t>
            </a:r>
            <a:r>
              <a:rPr lang="hr-HR" dirty="0" err="1"/>
              <a:t>system</a:t>
            </a:r>
            <a:r>
              <a:rPr lang="hr-HR" dirty="0"/>
              <a:t>.</a:t>
            </a:r>
            <a:br>
              <a:rPr lang="hr-HR" dirty="0"/>
            </a:br>
            <a:endParaRPr lang="hr-HR" dirty="0" smtClean="0"/>
          </a:p>
          <a:p>
            <a:pPr>
              <a:buNone/>
            </a:pPr>
            <a:r>
              <a:rPr lang="hr-HR" dirty="0" smtClean="0"/>
              <a:t>c</a:t>
            </a:r>
            <a:r>
              <a:rPr lang="hr-HR" dirty="0"/>
              <a:t>) </a:t>
            </a:r>
            <a:r>
              <a:rPr lang="hr-HR" dirty="0" err="1"/>
              <a:t>Non</a:t>
            </a:r>
            <a:r>
              <a:rPr lang="hr-HR" dirty="0"/>
              <a:t> </a:t>
            </a:r>
            <a:r>
              <a:rPr lang="hr-HR" dirty="0" err="1"/>
              <a:t>cooperation</a:t>
            </a:r>
            <a:r>
              <a:rPr lang="hr-HR" dirty="0"/>
              <a:t> </a:t>
            </a:r>
            <a:r>
              <a:rPr lang="hr-HR" dirty="0" err="1"/>
              <a:t>among</a:t>
            </a:r>
            <a:r>
              <a:rPr lang="hr-HR" dirty="0"/>
              <a:t> rival </a:t>
            </a:r>
            <a:r>
              <a:rPr lang="hr-HR" dirty="0" err="1"/>
              <a:t>communities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reflects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. </a:t>
            </a:r>
            <a:r>
              <a:rPr lang="hr-HR" dirty="0" err="1"/>
              <a:t>So</a:t>
            </a:r>
            <a:r>
              <a:rPr lang="hr-HR" dirty="0"/>
              <a:t> </a:t>
            </a:r>
            <a:r>
              <a:rPr lang="hr-HR" dirty="0" err="1"/>
              <a:t>favouritism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nepotism</a:t>
            </a:r>
            <a:r>
              <a:rPr lang="hr-HR" dirty="0"/>
              <a:t> is </a:t>
            </a:r>
            <a:r>
              <a:rPr lang="hr-HR" dirty="0" err="1" smtClean="0"/>
              <a:t>widesprea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d</a:t>
            </a:r>
            <a:r>
              <a:rPr lang="hr-HR" dirty="0"/>
              <a:t>) </a:t>
            </a:r>
            <a:r>
              <a:rPr lang="hr-HR" dirty="0" err="1"/>
              <a:t>Existence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clects</a:t>
            </a:r>
            <a:r>
              <a:rPr lang="hr-HR" dirty="0"/>
              <a:t> –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dominant</a:t>
            </a:r>
            <a:r>
              <a:rPr lang="hr-HR" dirty="0"/>
              <a:t> group who use </a:t>
            </a:r>
            <a:r>
              <a:rPr lang="hr-HR" dirty="0" err="1"/>
              <a:t>modernmethods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organization</a:t>
            </a:r>
            <a:r>
              <a:rPr lang="hr-HR" dirty="0"/>
              <a:t> but </a:t>
            </a:r>
            <a:r>
              <a:rPr lang="hr-HR" dirty="0" err="1"/>
              <a:t>retains</a:t>
            </a:r>
            <a:r>
              <a:rPr lang="hr-HR" dirty="0"/>
              <a:t> </a:t>
            </a:r>
            <a:r>
              <a:rPr lang="hr-HR" dirty="0" err="1"/>
              <a:t>diffuse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particularistic</a:t>
            </a:r>
            <a:r>
              <a:rPr lang="hr-HR" dirty="0"/>
              <a:t> </a:t>
            </a:r>
            <a:r>
              <a:rPr lang="hr-HR" dirty="0" err="1"/>
              <a:t>goal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traditional</a:t>
            </a:r>
            <a:r>
              <a:rPr lang="hr-HR" dirty="0"/>
              <a:t> </a:t>
            </a:r>
            <a:r>
              <a:rPr lang="hr-HR" dirty="0" err="1"/>
              <a:t>type</a:t>
            </a:r>
            <a:r>
              <a:rPr lang="hr-HR" dirty="0"/>
              <a:t>.</a:t>
            </a:r>
            <a:br>
              <a:rPr lang="hr-HR" dirty="0"/>
            </a:br>
            <a:endParaRPr lang="hr-HR" dirty="0" smtClean="0"/>
          </a:p>
          <a:p>
            <a:pPr>
              <a:buNone/>
            </a:pPr>
            <a:r>
              <a:rPr lang="hr-HR" dirty="0" smtClean="0"/>
              <a:t>e</a:t>
            </a:r>
            <a:r>
              <a:rPr lang="hr-HR" dirty="0"/>
              <a:t>) For </a:t>
            </a:r>
            <a:r>
              <a:rPr lang="hr-HR" dirty="0" err="1"/>
              <a:t>promotion</a:t>
            </a:r>
            <a:r>
              <a:rPr lang="hr-HR" dirty="0"/>
              <a:t> </a:t>
            </a:r>
            <a:r>
              <a:rPr lang="hr-HR" dirty="0" err="1"/>
              <a:t>officers</a:t>
            </a:r>
            <a:r>
              <a:rPr lang="hr-HR" dirty="0"/>
              <a:t> </a:t>
            </a:r>
            <a:r>
              <a:rPr lang="hr-HR" dirty="0" err="1"/>
              <a:t>depend</a:t>
            </a:r>
            <a:r>
              <a:rPr lang="hr-HR" dirty="0"/>
              <a:t> on </a:t>
            </a:r>
            <a:r>
              <a:rPr lang="hr-HR" dirty="0" err="1"/>
              <a:t>ascriptive</a:t>
            </a:r>
            <a:r>
              <a:rPr lang="hr-HR" dirty="0"/>
              <a:t> </a:t>
            </a:r>
            <a:r>
              <a:rPr lang="hr-HR" dirty="0" err="1"/>
              <a:t>ties</a:t>
            </a:r>
            <a:r>
              <a:rPr lang="hr-HR" dirty="0"/>
              <a:t> . </a:t>
            </a:r>
            <a:r>
              <a:rPr lang="hr-HR" dirty="0" err="1"/>
              <a:t>Officers</a:t>
            </a:r>
            <a:r>
              <a:rPr lang="hr-HR" dirty="0"/>
              <a:t> </a:t>
            </a:r>
            <a:r>
              <a:rPr lang="hr-HR" dirty="0" err="1"/>
              <a:t>unresponsive</a:t>
            </a:r>
            <a:r>
              <a:rPr lang="hr-HR" dirty="0"/>
              <a:t> to </a:t>
            </a:r>
            <a:r>
              <a:rPr lang="hr-HR" dirty="0" err="1"/>
              <a:t>people</a:t>
            </a:r>
            <a:r>
              <a:rPr lang="hr-HR" dirty="0"/>
              <a:t> . </a:t>
            </a:r>
            <a:r>
              <a:rPr lang="hr-HR" dirty="0" err="1"/>
              <a:t>Unbalanced</a:t>
            </a:r>
            <a:r>
              <a:rPr lang="hr-HR" dirty="0"/>
              <a:t> </a:t>
            </a:r>
            <a:r>
              <a:rPr lang="hr-HR" dirty="0" err="1"/>
              <a:t>polity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bureaucracy</a:t>
            </a:r>
            <a:r>
              <a:rPr lang="hr-HR" dirty="0"/>
              <a:t> </a:t>
            </a:r>
            <a:r>
              <a:rPr lang="hr-HR" dirty="0" err="1"/>
              <a:t>dominates</a:t>
            </a:r>
            <a:r>
              <a:rPr lang="hr-HR" dirty="0"/>
              <a:t> </a:t>
            </a:r>
            <a:r>
              <a:rPr lang="hr-HR" dirty="0" err="1"/>
              <a:t>exists</a:t>
            </a:r>
            <a:r>
              <a:rPr lang="hr-HR" dirty="0"/>
              <a:t>.</a:t>
            </a:r>
            <a:br>
              <a:rPr lang="hr-HR" dirty="0"/>
            </a:br>
            <a:endParaRPr lang="hr-HR" dirty="0" smtClean="0"/>
          </a:p>
          <a:p>
            <a:pPr>
              <a:buNone/>
            </a:pPr>
            <a:r>
              <a:rPr lang="hr-HR" dirty="0" smtClean="0"/>
              <a:t>f</a:t>
            </a:r>
            <a:r>
              <a:rPr lang="hr-HR" dirty="0"/>
              <a:t>) </a:t>
            </a:r>
            <a:r>
              <a:rPr lang="hr-HR" dirty="0" err="1"/>
              <a:t>Nepotism</a:t>
            </a:r>
            <a:r>
              <a:rPr lang="hr-HR" dirty="0"/>
              <a:t>, </a:t>
            </a:r>
            <a:r>
              <a:rPr lang="hr-HR" dirty="0" err="1"/>
              <a:t>corruption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inefficiency</a:t>
            </a:r>
            <a:r>
              <a:rPr lang="hr-HR" dirty="0"/>
              <a:t>.</a:t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BAZAAR - CANTEEN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>a) </a:t>
            </a:r>
            <a:r>
              <a:rPr lang="hr-HR" dirty="0" err="1"/>
              <a:t>Market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 ( </a:t>
            </a:r>
            <a:r>
              <a:rPr lang="hr-HR" dirty="0" err="1"/>
              <a:t>demand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supply</a:t>
            </a:r>
            <a:r>
              <a:rPr lang="hr-HR" dirty="0"/>
              <a:t> ) as </a:t>
            </a:r>
            <a:r>
              <a:rPr lang="hr-HR" dirty="0" err="1"/>
              <a:t>well</a:t>
            </a:r>
            <a:r>
              <a:rPr lang="hr-HR" dirty="0"/>
              <a:t> </a:t>
            </a:r>
            <a:r>
              <a:rPr lang="hr-HR" dirty="0" err="1"/>
              <a:t>as</a:t>
            </a:r>
            <a:r>
              <a:rPr lang="hr-HR" dirty="0"/>
              <a:t> </a:t>
            </a:r>
            <a:r>
              <a:rPr lang="hr-HR" dirty="0" err="1"/>
              <a:t>area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 ( </a:t>
            </a:r>
            <a:r>
              <a:rPr lang="hr-HR" dirty="0" err="1"/>
              <a:t>religious</a:t>
            </a:r>
            <a:r>
              <a:rPr lang="hr-HR" dirty="0"/>
              <a:t>, </a:t>
            </a:r>
            <a:r>
              <a:rPr lang="hr-HR" dirty="0" err="1"/>
              <a:t>social</a:t>
            </a:r>
            <a:r>
              <a:rPr lang="hr-HR" dirty="0"/>
              <a:t>, </a:t>
            </a:r>
            <a:r>
              <a:rPr lang="hr-HR" dirty="0" err="1"/>
              <a:t>family</a:t>
            </a:r>
            <a:r>
              <a:rPr lang="hr-HR" dirty="0"/>
              <a:t>) </a:t>
            </a:r>
            <a:r>
              <a:rPr lang="hr-HR" dirty="0" err="1"/>
              <a:t>dominates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economy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b)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leads</a:t>
            </a:r>
            <a:r>
              <a:rPr lang="hr-HR" dirty="0"/>
              <a:t> to price </a:t>
            </a:r>
            <a:r>
              <a:rPr lang="hr-HR" dirty="0" err="1"/>
              <a:t>indeterminacy</a:t>
            </a:r>
            <a:r>
              <a:rPr lang="hr-HR" dirty="0"/>
              <a:t> </a:t>
            </a:r>
            <a:r>
              <a:rPr lang="hr-HR" dirty="0" err="1"/>
              <a:t>further</a:t>
            </a:r>
            <a:r>
              <a:rPr lang="hr-HR" dirty="0"/>
              <a:t> </a:t>
            </a:r>
            <a:r>
              <a:rPr lang="hr-HR" dirty="0" err="1"/>
              <a:t>deteriorating</a:t>
            </a:r>
            <a:r>
              <a:rPr lang="hr-HR" dirty="0"/>
              <a:t> </a:t>
            </a:r>
            <a:r>
              <a:rPr lang="hr-HR" dirty="0" err="1"/>
              <a:t>economic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encouraging</a:t>
            </a:r>
            <a:r>
              <a:rPr lang="hr-HR" dirty="0"/>
              <a:t> </a:t>
            </a:r>
            <a:r>
              <a:rPr lang="hr-HR" dirty="0" err="1"/>
              <a:t>black</a:t>
            </a:r>
            <a:r>
              <a:rPr lang="hr-HR" dirty="0"/>
              <a:t> marketing, </a:t>
            </a:r>
            <a:r>
              <a:rPr lang="hr-HR" dirty="0" err="1"/>
              <a:t>hoarding</a:t>
            </a:r>
            <a:r>
              <a:rPr lang="hr-HR" dirty="0"/>
              <a:t>,</a:t>
            </a:r>
            <a:r>
              <a:rPr lang="hr-HR" dirty="0" err="1"/>
              <a:t>adulteration</a:t>
            </a:r>
            <a:r>
              <a:rPr lang="hr-HR" dirty="0"/>
              <a:t> </a:t>
            </a:r>
            <a:r>
              <a:rPr lang="hr-HR" dirty="0" err="1"/>
              <a:t>etc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c) </a:t>
            </a:r>
            <a:r>
              <a:rPr lang="hr-HR" dirty="0" err="1"/>
              <a:t>Foreign</a:t>
            </a:r>
            <a:r>
              <a:rPr lang="hr-HR" dirty="0"/>
              <a:t> </a:t>
            </a:r>
            <a:r>
              <a:rPr lang="hr-HR" dirty="0" err="1"/>
              <a:t>domination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 </a:t>
            </a:r>
            <a:r>
              <a:rPr lang="hr-HR" dirty="0" err="1"/>
              <a:t>small</a:t>
            </a:r>
            <a:r>
              <a:rPr lang="hr-HR" dirty="0"/>
              <a:t> </a:t>
            </a:r>
            <a:r>
              <a:rPr lang="hr-HR" dirty="0" err="1"/>
              <a:t>section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dominate</a:t>
            </a:r>
            <a:r>
              <a:rPr lang="hr-HR" dirty="0"/>
              <a:t> </a:t>
            </a:r>
            <a:r>
              <a:rPr lang="hr-HR" dirty="0" err="1"/>
              <a:t>economic</a:t>
            </a:r>
            <a:r>
              <a:rPr lang="hr-HR" dirty="0"/>
              <a:t> </a:t>
            </a:r>
            <a:r>
              <a:rPr lang="hr-HR" dirty="0" err="1"/>
              <a:t>institution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d) Price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vary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place to place, time to time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person</a:t>
            </a:r>
            <a:r>
              <a:rPr lang="hr-HR" dirty="0"/>
              <a:t> to </a:t>
            </a:r>
            <a:r>
              <a:rPr lang="hr-HR" dirty="0" err="1"/>
              <a:t>person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e) </a:t>
            </a:r>
            <a:r>
              <a:rPr lang="hr-HR" dirty="0" err="1"/>
              <a:t>Economic</a:t>
            </a:r>
            <a:r>
              <a:rPr lang="hr-HR" dirty="0"/>
              <a:t> </a:t>
            </a:r>
            <a:r>
              <a:rPr lang="hr-HR" dirty="0" err="1"/>
              <a:t>subsystem</a:t>
            </a:r>
            <a:r>
              <a:rPr lang="hr-HR" dirty="0"/>
              <a:t> </a:t>
            </a:r>
            <a:r>
              <a:rPr lang="hr-HR" dirty="0" err="1"/>
              <a:t>acts</a:t>
            </a:r>
            <a:r>
              <a:rPr lang="hr-HR" dirty="0"/>
              <a:t> like </a:t>
            </a:r>
            <a:r>
              <a:rPr lang="hr-HR" dirty="0" err="1"/>
              <a:t>subsidized</a:t>
            </a:r>
            <a:r>
              <a:rPr lang="hr-HR" dirty="0"/>
              <a:t> </a:t>
            </a:r>
            <a:r>
              <a:rPr lang="hr-HR" dirty="0" err="1"/>
              <a:t>canteen</a:t>
            </a:r>
            <a:r>
              <a:rPr lang="hr-HR" dirty="0"/>
              <a:t> to </a:t>
            </a:r>
            <a:r>
              <a:rPr lang="hr-HR" dirty="0" err="1"/>
              <a:t>priviledged</a:t>
            </a:r>
            <a:r>
              <a:rPr lang="hr-HR" dirty="0"/>
              <a:t> &amp; </a:t>
            </a:r>
            <a:r>
              <a:rPr lang="hr-HR" dirty="0" err="1"/>
              <a:t>tributary</a:t>
            </a:r>
            <a:r>
              <a:rPr lang="hr-HR" dirty="0"/>
              <a:t> </a:t>
            </a:r>
            <a:r>
              <a:rPr lang="hr-HR" dirty="0" err="1"/>
              <a:t>canteen</a:t>
            </a:r>
            <a:r>
              <a:rPr lang="hr-HR" dirty="0"/>
              <a:t> </a:t>
            </a:r>
            <a:r>
              <a:rPr lang="hr-HR" dirty="0" err="1"/>
              <a:t>to</a:t>
            </a:r>
            <a:r>
              <a:rPr lang="hr-HR" dirty="0"/>
              <a:t> </a:t>
            </a:r>
            <a:r>
              <a:rPr lang="hr-HR" dirty="0" err="1"/>
              <a:t>members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less</a:t>
            </a:r>
            <a:r>
              <a:rPr lang="hr-HR" dirty="0"/>
              <a:t> </a:t>
            </a:r>
            <a:r>
              <a:rPr lang="hr-HR" dirty="0" err="1"/>
              <a:t>priviledged</a:t>
            </a:r>
            <a:r>
              <a:rPr lang="hr-HR" dirty="0"/>
              <a:t>, </a:t>
            </a:r>
            <a:r>
              <a:rPr lang="hr-HR" dirty="0" err="1"/>
              <a:t>politically</a:t>
            </a:r>
            <a:r>
              <a:rPr lang="hr-HR" dirty="0"/>
              <a:t> </a:t>
            </a:r>
            <a:r>
              <a:rPr lang="hr-HR" dirty="0" err="1"/>
              <a:t>non</a:t>
            </a:r>
            <a:r>
              <a:rPr lang="hr-HR" dirty="0"/>
              <a:t> </a:t>
            </a:r>
            <a:r>
              <a:rPr lang="hr-HR" dirty="0" err="1"/>
              <a:t>influential</a:t>
            </a:r>
            <a:r>
              <a:rPr lang="hr-HR" dirty="0"/>
              <a:t> or </a:t>
            </a:r>
            <a:r>
              <a:rPr lang="hr-HR" dirty="0" err="1"/>
              <a:t>members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outside</a:t>
            </a:r>
            <a:r>
              <a:rPr lang="hr-HR" dirty="0"/>
              <a:t> group.</a:t>
            </a:r>
            <a:br>
              <a:rPr lang="hr-HR" dirty="0"/>
            </a:br>
            <a:r>
              <a:rPr lang="hr-HR" dirty="0"/>
              <a:t>f) </a:t>
            </a:r>
            <a:r>
              <a:rPr lang="hr-HR" dirty="0" err="1"/>
              <a:t>Wage</a:t>
            </a:r>
            <a:r>
              <a:rPr lang="hr-HR" dirty="0"/>
              <a:t> </a:t>
            </a:r>
            <a:r>
              <a:rPr lang="hr-HR" dirty="0" err="1"/>
              <a:t>relation</a:t>
            </a:r>
            <a:r>
              <a:rPr lang="hr-HR" dirty="0"/>
              <a:t>: Wide gap </a:t>
            </a:r>
            <a:r>
              <a:rPr lang="hr-HR" dirty="0" err="1"/>
              <a:t>exists</a:t>
            </a:r>
            <a:r>
              <a:rPr lang="hr-HR" dirty="0"/>
              <a:t> for same work.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less</a:t>
            </a:r>
            <a:r>
              <a:rPr lang="hr-HR" dirty="0"/>
              <a:t> </a:t>
            </a:r>
            <a:r>
              <a:rPr lang="hr-HR" dirty="0" err="1"/>
              <a:t>wage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feel</a:t>
            </a:r>
            <a:r>
              <a:rPr lang="hr-HR" dirty="0"/>
              <a:t> </a:t>
            </a:r>
            <a:r>
              <a:rPr lang="hr-HR" dirty="0" err="1"/>
              <a:t>motivated</a:t>
            </a:r>
            <a:r>
              <a:rPr lang="hr-HR" dirty="0"/>
              <a:t> to </a:t>
            </a:r>
            <a:r>
              <a:rPr lang="hr-HR" dirty="0" err="1"/>
              <a:t>earn</a:t>
            </a:r>
            <a:r>
              <a:rPr lang="hr-HR" dirty="0"/>
              <a:t> more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illegitimate</a:t>
            </a:r>
            <a:r>
              <a:rPr lang="hr-HR" dirty="0"/>
              <a:t> </a:t>
            </a:r>
            <a:r>
              <a:rPr lang="hr-HR" dirty="0" err="1"/>
              <a:t>means</a:t>
            </a:r>
            <a:r>
              <a:rPr lang="hr-HR" dirty="0"/>
              <a:t>.</a:t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CRITICISM OF RIGGS' FUSED-PRISMATIC-DIFFRACTED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smtClean="0"/>
              <a:t>?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1</a:t>
            </a:r>
            <a:r>
              <a:rPr lang="hr-HR" dirty="0"/>
              <a:t>) </a:t>
            </a:r>
            <a:r>
              <a:rPr lang="hr-HR" dirty="0" err="1"/>
              <a:t>Usage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words</a:t>
            </a:r>
            <a:r>
              <a:rPr lang="hr-HR" dirty="0"/>
              <a:t> </a:t>
            </a:r>
            <a:r>
              <a:rPr lang="hr-HR" dirty="0" err="1"/>
              <a:t>does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make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 </a:t>
            </a:r>
            <a:r>
              <a:rPr lang="hr-HR" dirty="0" err="1"/>
              <a:t>science</a:t>
            </a:r>
            <a:r>
              <a:rPr lang="hr-HR" dirty="0"/>
              <a:t>. </a:t>
            </a:r>
            <a:br>
              <a:rPr lang="hr-HR" dirty="0"/>
            </a:br>
            <a:r>
              <a:rPr lang="hr-HR" dirty="0"/>
              <a:t>2) It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highly</a:t>
            </a:r>
            <a:r>
              <a:rPr lang="hr-HR" dirty="0"/>
              <a:t> </a:t>
            </a:r>
            <a:r>
              <a:rPr lang="hr-HR" dirty="0" err="1"/>
              <a:t>technical</a:t>
            </a:r>
            <a:r>
              <a:rPr lang="hr-HR" dirty="0"/>
              <a:t> </a:t>
            </a:r>
            <a:r>
              <a:rPr lang="hr-HR" dirty="0" err="1"/>
              <a:t>description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3) </a:t>
            </a:r>
            <a:r>
              <a:rPr lang="hr-HR" dirty="0" err="1"/>
              <a:t>Prismatic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sala </a:t>
            </a:r>
            <a:r>
              <a:rPr lang="hr-HR" dirty="0" err="1"/>
              <a:t>models</a:t>
            </a:r>
            <a:r>
              <a:rPr lang="hr-HR" dirty="0"/>
              <a:t> are </a:t>
            </a:r>
            <a:r>
              <a:rPr lang="hr-HR" dirty="0" err="1"/>
              <a:t>equilibrium</a:t>
            </a:r>
            <a:r>
              <a:rPr lang="hr-HR" dirty="0"/>
              <a:t> </a:t>
            </a:r>
            <a:r>
              <a:rPr lang="hr-HR" dirty="0" err="1"/>
              <a:t>models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does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lead</a:t>
            </a:r>
            <a:r>
              <a:rPr lang="hr-HR" dirty="0"/>
              <a:t> to </a:t>
            </a:r>
            <a:r>
              <a:rPr lang="hr-HR" dirty="0" err="1"/>
              <a:t>social</a:t>
            </a:r>
            <a:r>
              <a:rPr lang="hr-HR" dirty="0"/>
              <a:t> change.</a:t>
            </a:r>
            <a:br>
              <a:rPr lang="hr-HR" dirty="0"/>
            </a:br>
            <a:r>
              <a:rPr lang="hr-HR" dirty="0"/>
              <a:t>4) </a:t>
            </a:r>
            <a:r>
              <a:rPr lang="hr-HR" dirty="0" err="1"/>
              <a:t>Lack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measurement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diffraction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prismatic</a:t>
            </a:r>
            <a:r>
              <a:rPr lang="hr-HR" dirty="0"/>
              <a:t> or </a:t>
            </a:r>
            <a:r>
              <a:rPr lang="hr-HR" dirty="0" err="1"/>
              <a:t>diffracted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5) </a:t>
            </a:r>
            <a:r>
              <a:rPr lang="hr-HR" dirty="0" err="1"/>
              <a:t>Diffracted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is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desirable</a:t>
            </a:r>
            <a:r>
              <a:rPr lang="hr-HR" dirty="0"/>
              <a:t> </a:t>
            </a:r>
            <a:r>
              <a:rPr lang="hr-HR" dirty="0" err="1"/>
              <a:t>because</a:t>
            </a:r>
            <a:r>
              <a:rPr lang="hr-HR" dirty="0"/>
              <a:t> it is </a:t>
            </a:r>
            <a:r>
              <a:rPr lang="hr-HR" dirty="0" err="1"/>
              <a:t>static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equilibrium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6) </a:t>
            </a:r>
            <a:r>
              <a:rPr lang="hr-HR" dirty="0" err="1"/>
              <a:t>Difficult</a:t>
            </a:r>
            <a:r>
              <a:rPr lang="hr-HR" dirty="0"/>
              <a:t> to </a:t>
            </a:r>
            <a:r>
              <a:rPr lang="hr-HR" dirty="0" err="1"/>
              <a:t>identify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differentiation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integration</a:t>
            </a:r>
            <a:r>
              <a:rPr lang="hr-HR" dirty="0"/>
              <a:t> for </a:t>
            </a:r>
            <a:r>
              <a:rPr lang="hr-HR" dirty="0" err="1"/>
              <a:t>development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7) </a:t>
            </a:r>
            <a:r>
              <a:rPr lang="hr-HR" dirty="0" err="1"/>
              <a:t>Lack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international</a:t>
            </a:r>
            <a:r>
              <a:rPr lang="hr-HR" dirty="0"/>
              <a:t> </a:t>
            </a:r>
            <a:r>
              <a:rPr lang="hr-HR" dirty="0" err="1"/>
              <a:t>perspective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8)</a:t>
            </a:r>
            <a:r>
              <a:rPr lang="hr-HR" dirty="0" err="1"/>
              <a:t>Wrong</a:t>
            </a:r>
            <a:r>
              <a:rPr lang="hr-HR" dirty="0"/>
              <a:t> </a:t>
            </a:r>
            <a:r>
              <a:rPr lang="hr-HR" dirty="0" err="1"/>
              <a:t>analytical</a:t>
            </a:r>
            <a:r>
              <a:rPr lang="hr-HR" dirty="0"/>
              <a:t> tool.</a:t>
            </a:r>
            <a:br>
              <a:rPr lang="hr-HR" dirty="0"/>
            </a:br>
            <a:r>
              <a:rPr lang="hr-HR" dirty="0"/>
              <a:t>9) </a:t>
            </a:r>
            <a:r>
              <a:rPr lang="hr-HR" dirty="0" err="1"/>
              <a:t>Fails</a:t>
            </a:r>
            <a:r>
              <a:rPr lang="hr-HR" dirty="0"/>
              <a:t> to </a:t>
            </a:r>
            <a:r>
              <a:rPr lang="hr-HR" dirty="0" err="1"/>
              <a:t>explain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role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10) </a:t>
            </a:r>
            <a:r>
              <a:rPr lang="hr-HR" dirty="0" err="1"/>
              <a:t>Overlapping</a:t>
            </a:r>
            <a:r>
              <a:rPr lang="hr-HR" dirty="0"/>
              <a:t> is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phenomena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prismatic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but </a:t>
            </a:r>
            <a:r>
              <a:rPr lang="hr-HR" dirty="0" err="1"/>
              <a:t>exists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diffracted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>11) </a:t>
            </a:r>
            <a:r>
              <a:rPr lang="hr-HR" dirty="0" err="1"/>
              <a:t>Prismatic</a:t>
            </a:r>
            <a:r>
              <a:rPr lang="hr-HR" dirty="0"/>
              <a:t> model </a:t>
            </a:r>
            <a:r>
              <a:rPr lang="hr-HR" dirty="0" err="1"/>
              <a:t>has</a:t>
            </a:r>
            <a:r>
              <a:rPr lang="hr-HR" dirty="0"/>
              <a:t> a negative </a:t>
            </a:r>
            <a:r>
              <a:rPr lang="hr-HR" dirty="0" err="1"/>
              <a:t>character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comparative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err="1" smtClean="0"/>
              <a:t>Definition</a:t>
            </a:r>
            <a:r>
              <a:rPr lang="hr-HR" dirty="0" smtClean="0"/>
              <a:t> </a:t>
            </a:r>
            <a:r>
              <a:rPr lang="hr-HR" dirty="0"/>
              <a:t>for "</a:t>
            </a:r>
            <a:r>
              <a:rPr lang="hr-HR" dirty="0" err="1"/>
              <a:t>comparative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" is </a:t>
            </a:r>
            <a:r>
              <a:rPr lang="hr-HR" dirty="0" err="1"/>
              <a:t>the</a:t>
            </a:r>
            <a:r>
              <a:rPr lang="hr-HR" dirty="0"/>
              <a:t> "</a:t>
            </a:r>
            <a:r>
              <a:rPr lang="hr-HR" dirty="0" err="1"/>
              <a:t>quest</a:t>
            </a:r>
            <a:r>
              <a:rPr lang="hr-HR" dirty="0"/>
              <a:t> for </a:t>
            </a:r>
            <a:r>
              <a:rPr lang="hr-HR" dirty="0" err="1"/>
              <a:t>patterns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regularities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action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behavior</a:t>
            </a:r>
            <a:r>
              <a:rPr lang="hr-HR" dirty="0"/>
              <a:t>". It </a:t>
            </a:r>
            <a:r>
              <a:rPr lang="hr-HR" dirty="0" err="1"/>
              <a:t>looks</a:t>
            </a:r>
            <a:r>
              <a:rPr lang="hr-HR" dirty="0"/>
              <a:t> </a:t>
            </a:r>
            <a:r>
              <a:rPr lang="hr-HR" b="1" dirty="0">
                <a:solidFill>
                  <a:srgbClr val="FF0000"/>
                </a:solidFill>
              </a:rPr>
              <a:t>to test </a:t>
            </a:r>
            <a:r>
              <a:rPr lang="hr-HR" b="1" dirty="0" err="1">
                <a:solidFill>
                  <a:srgbClr val="FF0000"/>
                </a:solidFill>
              </a:rPr>
              <a:t>the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effectiveness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of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the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Classical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Theorists</a:t>
            </a:r>
            <a:r>
              <a:rPr lang="hr-HR" dirty="0"/>
              <a:t>' (</a:t>
            </a:r>
            <a:r>
              <a:rPr lang="hr-HR" dirty="0" err="1"/>
              <a:t>Fayol</a:t>
            </a:r>
            <a:r>
              <a:rPr lang="hr-HR" dirty="0"/>
              <a:t>,Taylor,</a:t>
            </a:r>
            <a:r>
              <a:rPr lang="hr-HR" dirty="0" err="1"/>
              <a:t>Urwick</a:t>
            </a:r>
            <a:r>
              <a:rPr lang="hr-HR" dirty="0"/>
              <a:t>,</a:t>
            </a:r>
            <a:r>
              <a:rPr lang="hr-HR" dirty="0" err="1"/>
              <a:t>etc</a:t>
            </a:r>
            <a:r>
              <a:rPr lang="hr-HR" dirty="0"/>
              <a:t>)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 </a:t>
            </a:r>
            <a:r>
              <a:rPr lang="hr-HR" dirty="0" err="1"/>
              <a:t>effectiveness</a:t>
            </a:r>
            <a:r>
              <a:rPr lang="hr-HR" dirty="0"/>
              <a:t> on a </a:t>
            </a:r>
            <a:r>
              <a:rPr lang="hr-HR" dirty="0" err="1"/>
              <a:t>universal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(</a:t>
            </a:r>
            <a:r>
              <a:rPr lang="hr-HR" dirty="0" err="1"/>
              <a:t>different</a:t>
            </a:r>
            <a:r>
              <a:rPr lang="hr-HR" dirty="0"/>
              <a:t> political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setups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developing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developed</a:t>
            </a:r>
            <a:r>
              <a:rPr lang="hr-HR" dirty="0"/>
              <a:t> </a:t>
            </a:r>
            <a:r>
              <a:rPr lang="hr-HR" dirty="0" err="1"/>
              <a:t>countries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ecology</a:t>
            </a:r>
            <a:r>
              <a:rPr lang="hr-HR" dirty="0"/>
              <a:t>) as </a:t>
            </a:r>
            <a:r>
              <a:rPr lang="hr-HR" dirty="0" err="1"/>
              <a:t>well</a:t>
            </a:r>
            <a:r>
              <a:rPr lang="hr-HR" dirty="0"/>
              <a:t> </a:t>
            </a:r>
            <a:r>
              <a:rPr lang="hr-HR" dirty="0" err="1"/>
              <a:t>as</a:t>
            </a:r>
            <a:r>
              <a:rPr lang="hr-HR" dirty="0"/>
              <a:t> </a:t>
            </a:r>
            <a:r>
              <a:rPr lang="hr-HR" dirty="0" err="1"/>
              <a:t>develop</a:t>
            </a:r>
            <a:r>
              <a:rPr lang="hr-HR" dirty="0"/>
              <a:t> a </a:t>
            </a:r>
            <a:r>
              <a:rPr lang="hr-HR" dirty="0" err="1"/>
              <a:t>comparative</a:t>
            </a:r>
            <a:r>
              <a:rPr lang="hr-HR" dirty="0"/>
              <a:t> </a:t>
            </a:r>
            <a:r>
              <a:rPr lang="hr-HR" dirty="0" err="1"/>
              <a:t>theory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.</a:t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Ideal or </a:t>
            </a:r>
            <a:r>
              <a:rPr lang="hr-HR" dirty="0" err="1" smtClean="0"/>
              <a:t>Bureaucratic</a:t>
            </a:r>
            <a:r>
              <a:rPr lang="hr-HR" dirty="0" smtClean="0"/>
              <a:t> </a:t>
            </a:r>
            <a:r>
              <a:rPr lang="hr-HR" dirty="0" err="1" smtClean="0"/>
              <a:t>Approach</a:t>
            </a:r>
            <a:r>
              <a:rPr lang="hr-HR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err="1" smtClean="0"/>
              <a:t>Bureaucratic</a:t>
            </a:r>
            <a:r>
              <a:rPr lang="hr-HR" dirty="0" smtClean="0"/>
              <a:t> </a:t>
            </a:r>
            <a:r>
              <a:rPr lang="hr-HR" dirty="0" err="1"/>
              <a:t>specifications</a:t>
            </a:r>
            <a:r>
              <a:rPr lang="hr-HR" dirty="0"/>
              <a:t> are </a:t>
            </a:r>
            <a:r>
              <a:rPr lang="hr-HR" dirty="0" err="1"/>
              <a:t>studied</a:t>
            </a:r>
            <a:r>
              <a:rPr lang="hr-HR" dirty="0"/>
              <a:t> for </a:t>
            </a:r>
            <a:r>
              <a:rPr lang="hr-HR" dirty="0" err="1"/>
              <a:t>reaching</a:t>
            </a:r>
            <a:r>
              <a:rPr lang="hr-HR" dirty="0"/>
              <a:t> </a:t>
            </a:r>
            <a:r>
              <a:rPr lang="hr-HR" dirty="0" err="1"/>
              <a:t>conclusions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developing</a:t>
            </a:r>
            <a:r>
              <a:rPr lang="hr-HR" dirty="0"/>
              <a:t> </a:t>
            </a:r>
            <a:r>
              <a:rPr lang="hr-HR" dirty="0" err="1"/>
              <a:t>understanding</a:t>
            </a:r>
            <a:r>
              <a:rPr lang="hr-HR" dirty="0"/>
              <a:t>.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organisations</a:t>
            </a:r>
            <a:r>
              <a:rPr lang="hr-HR" dirty="0"/>
              <a:t> are </a:t>
            </a:r>
            <a:r>
              <a:rPr lang="hr-HR" dirty="0" err="1"/>
              <a:t>analysed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terms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horizontal</a:t>
            </a:r>
            <a:r>
              <a:rPr lang="hr-HR" dirty="0"/>
              <a:t> </a:t>
            </a:r>
            <a:r>
              <a:rPr lang="hr-HR" dirty="0" err="1"/>
              <a:t>differentiation</a:t>
            </a:r>
            <a:r>
              <a:rPr lang="hr-HR" dirty="0"/>
              <a:t>,</a:t>
            </a:r>
            <a:r>
              <a:rPr lang="hr-HR" dirty="0" err="1"/>
              <a:t>vertical</a:t>
            </a:r>
            <a:r>
              <a:rPr lang="hr-HR" dirty="0"/>
              <a:t> </a:t>
            </a:r>
            <a:r>
              <a:rPr lang="hr-HR" dirty="0" err="1"/>
              <a:t>differentiation</a:t>
            </a:r>
            <a:r>
              <a:rPr lang="hr-HR" dirty="0"/>
              <a:t>,</a:t>
            </a:r>
            <a:r>
              <a:rPr lang="hr-HR" dirty="0" err="1"/>
              <a:t>span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control</a:t>
            </a:r>
            <a:r>
              <a:rPr lang="hr-HR" dirty="0"/>
              <a:t>,</a:t>
            </a:r>
            <a:r>
              <a:rPr lang="hr-HR" dirty="0" err="1"/>
              <a:t>etc</a:t>
            </a:r>
            <a:r>
              <a:rPr lang="hr-HR" dirty="0"/>
              <a:t>. </a:t>
            </a:r>
            <a:r>
              <a:rPr lang="hr-HR" dirty="0" err="1"/>
              <a:t>Procedures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rules</a:t>
            </a:r>
            <a:r>
              <a:rPr lang="hr-HR" dirty="0"/>
              <a:t> are </a:t>
            </a:r>
            <a:r>
              <a:rPr lang="hr-HR" dirty="0" err="1"/>
              <a:t>analysed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framework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is </a:t>
            </a:r>
            <a:r>
              <a:rPr lang="hr-HR" dirty="0" err="1"/>
              <a:t>determined</a:t>
            </a:r>
            <a:r>
              <a:rPr lang="hr-HR" dirty="0"/>
              <a:t>. Job </a:t>
            </a:r>
            <a:r>
              <a:rPr lang="hr-HR" dirty="0" err="1"/>
              <a:t>specifications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descriptions</a:t>
            </a:r>
            <a:r>
              <a:rPr lang="hr-HR" dirty="0"/>
              <a:t> at </a:t>
            </a:r>
            <a:r>
              <a:rPr lang="hr-HR" dirty="0" err="1"/>
              <a:t>various</a:t>
            </a:r>
            <a:r>
              <a:rPr lang="hr-HR" dirty="0"/>
              <a:t> </a:t>
            </a:r>
            <a:r>
              <a:rPr lang="hr-HR" dirty="0" err="1"/>
              <a:t>nodes</a:t>
            </a:r>
            <a:r>
              <a:rPr lang="hr-HR" dirty="0"/>
              <a:t> are </a:t>
            </a:r>
            <a:r>
              <a:rPr lang="hr-HR" dirty="0" err="1"/>
              <a:t>analysed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some </a:t>
            </a:r>
            <a:r>
              <a:rPr lang="hr-HR" dirty="0" err="1"/>
              <a:t>understanding</a:t>
            </a:r>
            <a:r>
              <a:rPr lang="hr-HR" dirty="0"/>
              <a:t> is </a:t>
            </a:r>
            <a:r>
              <a:rPr lang="hr-HR" dirty="0" err="1"/>
              <a:t>reached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basis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elaborateness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degree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specialisation</a:t>
            </a:r>
            <a:r>
              <a:rPr lang="hr-HR" dirty="0"/>
              <a:t> </a:t>
            </a:r>
            <a:r>
              <a:rPr lang="hr-HR" dirty="0" err="1"/>
              <a:t>compared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regards</a:t>
            </a:r>
            <a:r>
              <a:rPr lang="hr-HR" dirty="0"/>
              <a:t> to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systems. 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limitations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is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though</a:t>
            </a:r>
            <a:r>
              <a:rPr lang="hr-HR" dirty="0"/>
              <a:t> it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considered</a:t>
            </a:r>
            <a:r>
              <a:rPr lang="hr-HR" dirty="0"/>
              <a:t> </a:t>
            </a:r>
            <a:r>
              <a:rPr lang="hr-HR" dirty="0" err="1"/>
              <a:t>simple</a:t>
            </a:r>
            <a:r>
              <a:rPr lang="hr-HR" dirty="0"/>
              <a:t> but it </a:t>
            </a:r>
            <a:r>
              <a:rPr lang="hr-HR" dirty="0" err="1"/>
              <a:t>does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explain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functions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gives</a:t>
            </a:r>
            <a:r>
              <a:rPr lang="hr-HR" dirty="0"/>
              <a:t> a </a:t>
            </a:r>
            <a:r>
              <a:rPr lang="hr-HR" dirty="0" err="1"/>
              <a:t>very</a:t>
            </a:r>
            <a:r>
              <a:rPr lang="hr-HR" dirty="0"/>
              <a:t> general </a:t>
            </a:r>
            <a:r>
              <a:rPr lang="hr-HR" dirty="0" err="1"/>
              <a:t>observation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Structural</a:t>
            </a:r>
            <a:r>
              <a:rPr lang="hr-HR" dirty="0" smtClean="0"/>
              <a:t> - </a:t>
            </a:r>
            <a:r>
              <a:rPr lang="hr-HR" dirty="0" err="1" smtClean="0"/>
              <a:t>Functional</a:t>
            </a:r>
            <a:r>
              <a:rPr lang="hr-HR" dirty="0" smtClean="0"/>
              <a:t> </a:t>
            </a:r>
            <a:r>
              <a:rPr lang="hr-HR" dirty="0" err="1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It </a:t>
            </a:r>
            <a:r>
              <a:rPr lang="hr-HR" dirty="0"/>
              <a:t>is </a:t>
            </a:r>
            <a:r>
              <a:rPr lang="hr-HR" dirty="0" err="1"/>
              <a:t>considered</a:t>
            </a:r>
            <a:r>
              <a:rPr lang="hr-HR" dirty="0"/>
              <a:t> as a </a:t>
            </a:r>
            <a:r>
              <a:rPr lang="hr-HR" dirty="0" err="1"/>
              <a:t>very</a:t>
            </a:r>
            <a:r>
              <a:rPr lang="hr-HR" dirty="0"/>
              <a:t> popular </a:t>
            </a:r>
            <a:r>
              <a:rPr lang="hr-HR" dirty="0" err="1"/>
              <a:t>approach</a:t>
            </a:r>
            <a:r>
              <a:rPr lang="hr-HR" dirty="0"/>
              <a:t> for </a:t>
            </a:r>
            <a:r>
              <a:rPr lang="hr-HR" dirty="0" err="1"/>
              <a:t>comparing</a:t>
            </a:r>
            <a:r>
              <a:rPr lang="hr-HR" dirty="0"/>
              <a:t> </a:t>
            </a:r>
            <a:r>
              <a:rPr lang="hr-HR" dirty="0" err="1"/>
              <a:t>various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systems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implemented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Fred</a:t>
            </a:r>
            <a:r>
              <a:rPr lang="hr-HR" dirty="0"/>
              <a:t> W. </a:t>
            </a:r>
            <a:r>
              <a:rPr lang="hr-HR" dirty="0" err="1"/>
              <a:t>Riggs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his </a:t>
            </a:r>
            <a:r>
              <a:rPr lang="hr-HR" dirty="0" err="1"/>
              <a:t>study</a:t>
            </a:r>
            <a:r>
              <a:rPr lang="hr-HR" dirty="0"/>
              <a:t> for </a:t>
            </a:r>
            <a:r>
              <a:rPr lang="hr-HR" dirty="0" err="1"/>
              <a:t>developing</a:t>
            </a:r>
            <a:r>
              <a:rPr lang="hr-HR" dirty="0"/>
              <a:t> his </a:t>
            </a:r>
            <a:r>
              <a:rPr lang="hr-HR" dirty="0" err="1"/>
              <a:t>Models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/</a:t>
            </a:r>
            <a:r>
              <a:rPr lang="hr-HR" dirty="0" err="1"/>
              <a:t>environment</a:t>
            </a:r>
            <a:r>
              <a:rPr lang="hr-HR" dirty="0"/>
              <a:t>/</a:t>
            </a:r>
            <a:r>
              <a:rPr lang="hr-HR" dirty="0" err="1"/>
              <a:t>ecology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discussed</a:t>
            </a:r>
            <a:r>
              <a:rPr lang="hr-HR" dirty="0"/>
              <a:t> </a:t>
            </a:r>
            <a:r>
              <a:rPr lang="hr-HR" dirty="0" err="1"/>
              <a:t>later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article</a:t>
            </a:r>
            <a:r>
              <a:rPr lang="hr-HR" dirty="0"/>
              <a:t>.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analyses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terms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various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functions</a:t>
            </a:r>
            <a:r>
              <a:rPr lang="hr-HR" dirty="0"/>
              <a:t> for </a:t>
            </a:r>
            <a:r>
              <a:rPr lang="hr-HR" dirty="0" err="1"/>
              <a:t>reaching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understanding</a:t>
            </a:r>
            <a:r>
              <a:rPr lang="hr-HR" dirty="0"/>
              <a:t> </a:t>
            </a:r>
            <a:r>
              <a:rPr lang="hr-HR" dirty="0" err="1"/>
              <a:t>regarding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positioning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.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here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refer</a:t>
            </a:r>
            <a:r>
              <a:rPr lang="hr-HR" dirty="0"/>
              <a:t> to </a:t>
            </a:r>
            <a:r>
              <a:rPr lang="hr-HR" dirty="0" err="1"/>
              <a:t>govt</a:t>
            </a:r>
            <a:r>
              <a:rPr lang="hr-HR" dirty="0"/>
              <a:t>.(political </a:t>
            </a:r>
            <a:r>
              <a:rPr lang="hr-HR" dirty="0" err="1"/>
              <a:t>arrangement</a:t>
            </a:r>
            <a:r>
              <a:rPr lang="hr-HR" dirty="0"/>
              <a:t>)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abstract</a:t>
            </a:r>
            <a:r>
              <a:rPr lang="hr-HR" dirty="0"/>
              <a:t> like </a:t>
            </a:r>
            <a:r>
              <a:rPr lang="hr-HR" dirty="0" err="1"/>
              <a:t>values</a:t>
            </a:r>
            <a:r>
              <a:rPr lang="hr-HR" dirty="0"/>
              <a:t> systems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. </a:t>
            </a:r>
            <a:r>
              <a:rPr lang="hr-HR" dirty="0" err="1"/>
              <a:t>Function</a:t>
            </a:r>
            <a:r>
              <a:rPr lang="hr-HR" dirty="0"/>
              <a:t> is </a:t>
            </a:r>
            <a:r>
              <a:rPr lang="hr-HR" dirty="0" err="1"/>
              <a:t>seen</a:t>
            </a:r>
            <a:r>
              <a:rPr lang="hr-HR" dirty="0"/>
              <a:t> as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discharge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duties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. 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limitation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is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a </a:t>
            </a:r>
            <a:r>
              <a:rPr lang="hr-HR" dirty="0" err="1"/>
              <a:t>correct</a:t>
            </a:r>
            <a:r>
              <a:rPr lang="hr-HR" dirty="0"/>
              <a:t> </a:t>
            </a:r>
            <a:r>
              <a:rPr lang="hr-HR" dirty="0" err="1"/>
              <a:t>identification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before</a:t>
            </a:r>
            <a:r>
              <a:rPr lang="hr-HR" dirty="0"/>
              <a:t> </a:t>
            </a:r>
            <a:r>
              <a:rPr lang="hr-HR" dirty="0" err="1"/>
              <a:t>proceeding</a:t>
            </a:r>
            <a:r>
              <a:rPr lang="hr-HR" dirty="0"/>
              <a:t> to </a:t>
            </a:r>
            <a:r>
              <a:rPr lang="hr-HR" dirty="0" err="1"/>
              <a:t>analyse</a:t>
            </a:r>
            <a:r>
              <a:rPr lang="hr-HR" dirty="0"/>
              <a:t> </a:t>
            </a:r>
            <a:r>
              <a:rPr lang="hr-HR" dirty="0" err="1"/>
              <a:t>them</a:t>
            </a:r>
            <a:r>
              <a:rPr lang="hr-HR" dirty="0"/>
              <a:t> </a:t>
            </a:r>
            <a:r>
              <a:rPr lang="hr-HR" dirty="0" err="1"/>
              <a:t>especially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agraria</a:t>
            </a:r>
            <a:r>
              <a:rPr lang="hr-HR" dirty="0"/>
              <a:t>-</a:t>
            </a:r>
            <a:r>
              <a:rPr lang="hr-HR" dirty="0" err="1"/>
              <a:t>transitia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fused</a:t>
            </a:r>
            <a:r>
              <a:rPr lang="hr-HR" dirty="0"/>
              <a:t>-</a:t>
            </a:r>
            <a:r>
              <a:rPr lang="hr-HR" dirty="0" err="1"/>
              <a:t>prismatic</a:t>
            </a:r>
            <a:r>
              <a:rPr lang="hr-HR" dirty="0"/>
              <a:t> </a:t>
            </a:r>
            <a:r>
              <a:rPr lang="hr-HR" dirty="0" err="1"/>
              <a:t>societies</a:t>
            </a:r>
            <a:r>
              <a:rPr lang="hr-HR" dirty="0"/>
              <a:t>.</a:t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Ecological</a:t>
            </a:r>
            <a:r>
              <a:rPr lang="hr-HR" dirty="0" smtClean="0"/>
              <a:t> </a:t>
            </a:r>
            <a:r>
              <a:rPr lang="hr-HR" dirty="0" err="1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err="1" smtClean="0"/>
              <a:t>Devised</a:t>
            </a:r>
            <a:r>
              <a:rPr lang="hr-HR" dirty="0" smtClean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Riggs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states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functions</a:t>
            </a:r>
            <a:r>
              <a:rPr lang="hr-HR" dirty="0"/>
              <a:t> </a:t>
            </a:r>
            <a:r>
              <a:rPr lang="hr-HR" dirty="0" err="1"/>
              <a:t>exist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inter</a:t>
            </a:r>
            <a:r>
              <a:rPr lang="hr-HR" dirty="0"/>
              <a:t> </a:t>
            </a:r>
            <a:r>
              <a:rPr lang="hr-HR" dirty="0" err="1"/>
              <a:t>dependant</a:t>
            </a:r>
            <a:r>
              <a:rPr lang="hr-HR" dirty="0"/>
              <a:t> </a:t>
            </a:r>
            <a:r>
              <a:rPr lang="hr-HR" dirty="0" err="1"/>
              <a:t>manner</a:t>
            </a:r>
            <a:r>
              <a:rPr lang="hr-HR" dirty="0"/>
              <a:t>. </a:t>
            </a:r>
            <a:r>
              <a:rPr lang="hr-HR" dirty="0" err="1"/>
              <a:t>So</a:t>
            </a:r>
            <a:r>
              <a:rPr lang="hr-HR" dirty="0"/>
              <a:t> </a:t>
            </a:r>
            <a:r>
              <a:rPr lang="hr-HR" dirty="0" err="1"/>
              <a:t>if</a:t>
            </a:r>
            <a:r>
              <a:rPr lang="hr-HR" dirty="0"/>
              <a:t> a </a:t>
            </a:r>
            <a:r>
              <a:rPr lang="hr-HR" dirty="0" err="1"/>
              <a:t>study</a:t>
            </a:r>
            <a:r>
              <a:rPr lang="hr-HR" dirty="0"/>
              <a:t> is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undertaken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particular</a:t>
            </a:r>
            <a:r>
              <a:rPr lang="hr-HR" dirty="0"/>
              <a:t> </a:t>
            </a:r>
            <a:r>
              <a:rPr lang="hr-HR" dirty="0" err="1"/>
              <a:t>structure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function</a:t>
            </a:r>
            <a:r>
              <a:rPr lang="hr-HR" dirty="0"/>
              <a:t> </a:t>
            </a:r>
            <a:r>
              <a:rPr lang="hr-HR" dirty="0" err="1"/>
              <a:t>then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effects</a:t>
            </a:r>
            <a:r>
              <a:rPr lang="hr-HR" dirty="0"/>
              <a:t> on </a:t>
            </a:r>
            <a:r>
              <a:rPr lang="hr-HR" dirty="0" err="1"/>
              <a:t>other</a:t>
            </a:r>
            <a:r>
              <a:rPr lang="hr-HR" dirty="0"/>
              <a:t> systems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functions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are </a:t>
            </a:r>
            <a:r>
              <a:rPr lang="hr-HR" dirty="0" err="1"/>
              <a:t>also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analysed</a:t>
            </a:r>
            <a:r>
              <a:rPr lang="hr-HR" dirty="0"/>
              <a:t>. </a:t>
            </a:r>
            <a:r>
              <a:rPr lang="hr-HR" dirty="0" err="1"/>
              <a:t>Limitations</a:t>
            </a:r>
            <a:r>
              <a:rPr lang="hr-HR" dirty="0"/>
              <a:t> is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highly</a:t>
            </a:r>
            <a:r>
              <a:rPr lang="hr-HR" dirty="0"/>
              <a:t> </a:t>
            </a:r>
            <a:r>
              <a:rPr lang="hr-HR" dirty="0" err="1"/>
              <a:t>complex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difficult</a:t>
            </a:r>
            <a:r>
              <a:rPr lang="hr-HR" dirty="0"/>
              <a:t> to </a:t>
            </a:r>
            <a:r>
              <a:rPr lang="hr-HR" dirty="0" err="1"/>
              <a:t>apply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ECOLOGY AND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 err="1"/>
              <a:t>Ecology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simple</a:t>
            </a:r>
            <a:r>
              <a:rPr lang="hr-HR" dirty="0"/>
              <a:t> </a:t>
            </a:r>
            <a:r>
              <a:rPr lang="hr-HR" dirty="0" err="1"/>
              <a:t>words</a:t>
            </a:r>
            <a:r>
              <a:rPr lang="hr-HR" dirty="0"/>
              <a:t> </a:t>
            </a:r>
            <a:r>
              <a:rPr lang="hr-HR" dirty="0" err="1"/>
              <a:t>relates</a:t>
            </a:r>
            <a:r>
              <a:rPr lang="hr-HR" dirty="0"/>
              <a:t> to '</a:t>
            </a:r>
            <a:r>
              <a:rPr lang="hr-HR" dirty="0" err="1"/>
              <a:t>Environment</a:t>
            </a:r>
            <a:r>
              <a:rPr lang="hr-HR" dirty="0"/>
              <a:t>'.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 </a:t>
            </a:r>
            <a:r>
              <a:rPr lang="hr-HR" dirty="0" err="1"/>
              <a:t>includes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,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cultural</a:t>
            </a:r>
            <a:r>
              <a:rPr lang="hr-HR" dirty="0"/>
              <a:t> </a:t>
            </a:r>
            <a:r>
              <a:rPr lang="hr-HR" dirty="0" err="1"/>
              <a:t>aspects</a:t>
            </a:r>
            <a:r>
              <a:rPr lang="hr-HR" dirty="0"/>
              <a:t>. </a:t>
            </a:r>
            <a:r>
              <a:rPr lang="hr-HR" dirty="0" err="1"/>
              <a:t>So</a:t>
            </a:r>
            <a:r>
              <a:rPr lang="hr-HR" dirty="0"/>
              <a:t>, </a:t>
            </a:r>
            <a:r>
              <a:rPr lang="hr-HR" dirty="0" err="1"/>
              <a:t>basically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 are </a:t>
            </a:r>
            <a:r>
              <a:rPr lang="hr-HR" dirty="0" err="1"/>
              <a:t>going</a:t>
            </a:r>
            <a:r>
              <a:rPr lang="hr-HR" dirty="0"/>
              <a:t> to talk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relationship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 it is set </a:t>
            </a:r>
            <a:r>
              <a:rPr lang="hr-HR" dirty="0" err="1"/>
              <a:t>in</a:t>
            </a:r>
            <a:r>
              <a:rPr lang="hr-HR" dirty="0"/>
              <a:t>(</a:t>
            </a:r>
            <a:r>
              <a:rPr lang="hr-HR" dirty="0" err="1"/>
              <a:t>internal</a:t>
            </a:r>
            <a:r>
              <a:rPr lang="hr-HR" dirty="0"/>
              <a:t> as </a:t>
            </a:r>
            <a:r>
              <a:rPr lang="hr-HR" dirty="0" err="1"/>
              <a:t>well</a:t>
            </a:r>
            <a:r>
              <a:rPr lang="hr-HR" dirty="0"/>
              <a:t> </a:t>
            </a:r>
            <a:r>
              <a:rPr lang="hr-HR" dirty="0" err="1"/>
              <a:t>as</a:t>
            </a:r>
            <a:r>
              <a:rPr lang="hr-HR" dirty="0"/>
              <a:t> </a:t>
            </a:r>
            <a:r>
              <a:rPr lang="hr-HR" dirty="0" err="1"/>
              <a:t>external</a:t>
            </a:r>
            <a:r>
              <a:rPr lang="hr-HR" dirty="0"/>
              <a:t>) </a:t>
            </a:r>
            <a:r>
              <a:rPr lang="hr-HR" dirty="0" err="1"/>
              <a:t>and</a:t>
            </a:r>
            <a:r>
              <a:rPr lang="hr-HR" dirty="0"/>
              <a:t> how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affect</a:t>
            </a:r>
            <a:r>
              <a:rPr lang="hr-HR" dirty="0"/>
              <a:t> </a:t>
            </a:r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 err="1"/>
              <a:t>Environment</a:t>
            </a:r>
            <a:r>
              <a:rPr lang="hr-HR" dirty="0"/>
              <a:t> is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largest</a:t>
            </a:r>
            <a:r>
              <a:rPr lang="hr-HR" dirty="0"/>
              <a:t> </a:t>
            </a:r>
            <a:r>
              <a:rPr lang="hr-HR" dirty="0" err="1"/>
              <a:t>system</a:t>
            </a:r>
            <a:r>
              <a:rPr lang="hr-HR" dirty="0"/>
              <a:t>,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others</a:t>
            </a:r>
            <a:r>
              <a:rPr lang="hr-HR" dirty="0"/>
              <a:t> like political systems,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systems</a:t>
            </a:r>
            <a:r>
              <a:rPr lang="hr-HR" dirty="0"/>
              <a:t>,</a:t>
            </a:r>
            <a:r>
              <a:rPr lang="hr-HR" dirty="0" err="1"/>
              <a:t>etc</a:t>
            </a:r>
            <a:r>
              <a:rPr lang="hr-HR" dirty="0"/>
              <a:t> are all sub systems who work </a:t>
            </a:r>
            <a:r>
              <a:rPr lang="hr-HR" dirty="0" err="1"/>
              <a:t>under</a:t>
            </a:r>
            <a:r>
              <a:rPr lang="hr-HR" dirty="0"/>
              <a:t> it. It </a:t>
            </a:r>
            <a:r>
              <a:rPr lang="hr-HR" dirty="0" err="1"/>
              <a:t>influences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sub systems </a:t>
            </a:r>
            <a:r>
              <a:rPr lang="hr-HR" dirty="0" err="1"/>
              <a:t>and</a:t>
            </a:r>
            <a:r>
              <a:rPr lang="hr-HR" dirty="0"/>
              <a:t> vice </a:t>
            </a:r>
            <a:r>
              <a:rPr lang="hr-HR" dirty="0" err="1"/>
              <a:t>versa</a:t>
            </a:r>
            <a:r>
              <a:rPr lang="hr-HR" dirty="0"/>
              <a:t>.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to </a:t>
            </a:r>
            <a:r>
              <a:rPr lang="hr-HR" dirty="0" err="1"/>
              <a:t>adjust</a:t>
            </a:r>
            <a:r>
              <a:rPr lang="hr-HR" dirty="0"/>
              <a:t> </a:t>
            </a:r>
            <a:r>
              <a:rPr lang="hr-HR" dirty="0" err="1"/>
              <a:t>to</a:t>
            </a:r>
            <a:r>
              <a:rPr lang="hr-HR" dirty="0"/>
              <a:t> </a:t>
            </a:r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reform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change </a:t>
            </a:r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time to time to </a:t>
            </a:r>
            <a:r>
              <a:rPr lang="hr-HR" dirty="0" err="1"/>
              <a:t>stay</a:t>
            </a:r>
            <a:r>
              <a:rPr lang="hr-HR" dirty="0"/>
              <a:t> </a:t>
            </a:r>
            <a:r>
              <a:rPr lang="hr-HR" dirty="0" err="1"/>
              <a:t>up</a:t>
            </a:r>
            <a:r>
              <a:rPr lang="hr-HR" dirty="0"/>
              <a:t> </a:t>
            </a:r>
            <a:r>
              <a:rPr lang="hr-HR" dirty="0" err="1"/>
              <a:t>to</a:t>
            </a:r>
            <a:r>
              <a:rPr lang="hr-HR" dirty="0"/>
              <a:t> date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's </a:t>
            </a:r>
            <a:r>
              <a:rPr lang="hr-HR" dirty="0" err="1"/>
              <a:t>wishes</a:t>
            </a:r>
            <a:r>
              <a:rPr lang="hr-HR" dirty="0"/>
              <a:t> </a:t>
            </a:r>
            <a:r>
              <a:rPr lang="hr-HR" dirty="0" err="1"/>
              <a:t>drive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policies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policies</a:t>
            </a:r>
            <a:r>
              <a:rPr lang="hr-HR" dirty="0"/>
              <a:t> </a:t>
            </a:r>
            <a:r>
              <a:rPr lang="hr-HR" dirty="0" err="1"/>
              <a:t>bring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development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uplifts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socio</a:t>
            </a:r>
            <a:r>
              <a:rPr lang="hr-HR" dirty="0"/>
              <a:t>-</a:t>
            </a:r>
            <a:r>
              <a:rPr lang="hr-HR" dirty="0" err="1"/>
              <a:t>economic</a:t>
            </a:r>
            <a:r>
              <a:rPr lang="hr-HR" dirty="0"/>
              <a:t> status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 for progress. </a:t>
            </a:r>
            <a:r>
              <a:rPr lang="hr-HR" dirty="0" err="1"/>
              <a:t>So</a:t>
            </a:r>
            <a:r>
              <a:rPr lang="hr-HR" dirty="0"/>
              <a:t> </a:t>
            </a:r>
            <a:r>
              <a:rPr lang="hr-HR" dirty="0" err="1"/>
              <a:t>they</a:t>
            </a:r>
            <a:r>
              <a:rPr lang="hr-HR" dirty="0"/>
              <a:t> are </a:t>
            </a:r>
            <a:r>
              <a:rPr lang="hr-HR" dirty="0" err="1"/>
              <a:t>interdependent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mutually</a:t>
            </a:r>
            <a:r>
              <a:rPr lang="hr-HR" dirty="0"/>
              <a:t> </a:t>
            </a:r>
            <a:r>
              <a:rPr lang="hr-HR" dirty="0" err="1"/>
              <a:t>exclusive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.</a:t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Fred</a:t>
            </a:r>
            <a:r>
              <a:rPr lang="hr-HR" dirty="0" smtClean="0"/>
              <a:t> W. </a:t>
            </a:r>
            <a:r>
              <a:rPr lang="hr-HR" dirty="0" err="1" smtClean="0"/>
              <a:t>Riggs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ecological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to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first </a:t>
            </a:r>
            <a:r>
              <a:rPr lang="hr-HR" dirty="0" err="1"/>
              <a:t>propagated</a:t>
            </a:r>
            <a:r>
              <a:rPr lang="hr-HR" dirty="0"/>
              <a:t> </a:t>
            </a:r>
            <a:r>
              <a:rPr lang="hr-HR" dirty="0" err="1"/>
              <a:t>popularly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Fred</a:t>
            </a:r>
            <a:r>
              <a:rPr lang="hr-HR" dirty="0"/>
              <a:t> W. </a:t>
            </a:r>
            <a:r>
              <a:rPr lang="hr-HR" dirty="0" err="1"/>
              <a:t>Riggs</a:t>
            </a:r>
            <a:r>
              <a:rPr lang="hr-HR" dirty="0"/>
              <a:t> who </a:t>
            </a:r>
            <a:r>
              <a:rPr lang="hr-HR" dirty="0" err="1"/>
              <a:t>studied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systems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countries</a:t>
            </a:r>
            <a:r>
              <a:rPr lang="hr-HR" dirty="0"/>
              <a:t>( </a:t>
            </a:r>
            <a:r>
              <a:rPr lang="hr-HR" dirty="0" err="1"/>
              <a:t>emphasis</a:t>
            </a:r>
            <a:r>
              <a:rPr lang="hr-HR" dirty="0"/>
              <a:t> on </a:t>
            </a:r>
            <a:r>
              <a:rPr lang="hr-HR" dirty="0" err="1"/>
              <a:t>developing</a:t>
            </a:r>
            <a:r>
              <a:rPr lang="hr-HR" dirty="0"/>
              <a:t> </a:t>
            </a:r>
            <a:r>
              <a:rPr lang="hr-HR" dirty="0" err="1"/>
              <a:t>countries</a:t>
            </a:r>
            <a:r>
              <a:rPr lang="hr-HR" dirty="0"/>
              <a:t>)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why</a:t>
            </a:r>
            <a:r>
              <a:rPr lang="hr-HR" dirty="0"/>
              <a:t> </a:t>
            </a:r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a </a:t>
            </a:r>
            <a:r>
              <a:rPr lang="hr-HR" dirty="0" err="1"/>
              <a:t>vast</a:t>
            </a:r>
            <a:r>
              <a:rPr lang="hr-HR" dirty="0"/>
              <a:t> </a:t>
            </a:r>
            <a:r>
              <a:rPr lang="hr-HR" dirty="0" err="1"/>
              <a:t>amount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disconnect</a:t>
            </a:r>
            <a:r>
              <a:rPr lang="hr-HR" dirty="0"/>
              <a:t> </a:t>
            </a:r>
            <a:r>
              <a:rPr lang="hr-HR" dirty="0" err="1"/>
              <a:t>among</a:t>
            </a:r>
            <a:r>
              <a:rPr lang="hr-HR" dirty="0"/>
              <a:t> </a:t>
            </a:r>
            <a:r>
              <a:rPr lang="hr-HR" dirty="0" err="1"/>
              <a:t>them</a:t>
            </a:r>
            <a:r>
              <a:rPr lang="hr-HR" dirty="0"/>
              <a:t> </a:t>
            </a:r>
            <a:r>
              <a:rPr lang="hr-HR" dirty="0" err="1"/>
              <a:t>while</a:t>
            </a:r>
            <a:r>
              <a:rPr lang="hr-HR" dirty="0"/>
              <a:t> </a:t>
            </a:r>
            <a:r>
              <a:rPr lang="hr-HR" dirty="0" err="1"/>
              <a:t>applying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Americanised</a:t>
            </a:r>
            <a:r>
              <a:rPr lang="hr-HR" dirty="0"/>
              <a:t> </a:t>
            </a:r>
            <a:r>
              <a:rPr lang="hr-HR" dirty="0" err="1"/>
              <a:t>theories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how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coped</a:t>
            </a:r>
            <a:r>
              <a:rPr lang="hr-HR" dirty="0"/>
              <a:t> </a:t>
            </a:r>
            <a:r>
              <a:rPr lang="hr-HR" dirty="0" err="1"/>
              <a:t>up</a:t>
            </a:r>
            <a:r>
              <a:rPr lang="hr-HR" dirty="0"/>
              <a:t>. He </a:t>
            </a:r>
            <a:r>
              <a:rPr lang="hr-HR" dirty="0" err="1"/>
              <a:t>found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main</a:t>
            </a:r>
            <a:r>
              <a:rPr lang="hr-HR" dirty="0"/>
              <a:t> </a:t>
            </a:r>
            <a:r>
              <a:rPr lang="hr-HR" dirty="0" err="1"/>
              <a:t>reason</a:t>
            </a:r>
            <a:r>
              <a:rPr lang="hr-HR" dirty="0"/>
              <a:t> for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uniqueness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systems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world is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they</a:t>
            </a:r>
            <a:r>
              <a:rPr lang="hr-HR" dirty="0"/>
              <a:t> are set </a:t>
            </a:r>
            <a:r>
              <a:rPr lang="hr-HR" dirty="0" err="1"/>
              <a:t>in</a:t>
            </a:r>
            <a:r>
              <a:rPr lang="hr-HR" dirty="0"/>
              <a:t>. </a:t>
            </a:r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country</a:t>
            </a:r>
            <a:r>
              <a:rPr lang="hr-HR" dirty="0"/>
              <a:t> had a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 </a:t>
            </a:r>
            <a:r>
              <a:rPr lang="hr-HR" dirty="0" err="1"/>
              <a:t>setting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played</a:t>
            </a:r>
            <a:r>
              <a:rPr lang="hr-HR" dirty="0"/>
              <a:t> </a:t>
            </a:r>
            <a:r>
              <a:rPr lang="hr-HR" dirty="0" err="1"/>
              <a:t>a</a:t>
            </a:r>
            <a:r>
              <a:rPr lang="hr-HR" dirty="0"/>
              <a:t> major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shaping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system</a:t>
            </a:r>
            <a:r>
              <a:rPr lang="hr-HR" dirty="0"/>
              <a:t> </a:t>
            </a:r>
            <a:r>
              <a:rPr lang="hr-HR" dirty="0" err="1"/>
              <a:t>because</a:t>
            </a:r>
            <a:r>
              <a:rPr lang="hr-HR" dirty="0"/>
              <a:t> </a:t>
            </a:r>
            <a:r>
              <a:rPr lang="hr-HR" dirty="0" err="1"/>
              <a:t>without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help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approval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system</a:t>
            </a:r>
            <a:r>
              <a:rPr lang="hr-HR" dirty="0"/>
              <a:t> </a:t>
            </a:r>
            <a:r>
              <a:rPr lang="hr-HR" dirty="0" err="1"/>
              <a:t>cannot</a:t>
            </a:r>
            <a:r>
              <a:rPr lang="hr-HR" dirty="0"/>
              <a:t> </a:t>
            </a:r>
            <a:r>
              <a:rPr lang="hr-HR" dirty="0" err="1"/>
              <a:t>survive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thus</a:t>
            </a:r>
            <a:r>
              <a:rPr lang="hr-HR" dirty="0"/>
              <a:t> it </a:t>
            </a:r>
            <a:r>
              <a:rPr lang="hr-HR" dirty="0" err="1"/>
              <a:t>acts</a:t>
            </a:r>
            <a:r>
              <a:rPr lang="hr-HR" dirty="0"/>
              <a:t> </a:t>
            </a:r>
            <a:r>
              <a:rPr lang="hr-HR" dirty="0" err="1"/>
              <a:t>according</a:t>
            </a:r>
            <a:r>
              <a:rPr lang="hr-HR" dirty="0"/>
              <a:t> to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turn</a:t>
            </a:r>
            <a:r>
              <a:rPr lang="hr-HR" dirty="0"/>
              <a:t> it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influences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work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procedures</a:t>
            </a:r>
            <a:r>
              <a:rPr lang="hr-HR" dirty="0"/>
              <a:t>. </a:t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Weber /</a:t>
            </a:r>
            <a:r>
              <a:rPr lang="hr-HR" dirty="0" err="1" smtClean="0"/>
              <a:t>Riggs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/>
              <a:t>Max Weber </a:t>
            </a:r>
            <a:r>
              <a:rPr lang="hr-HR" dirty="0" err="1"/>
              <a:t>projected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ideal </a:t>
            </a:r>
            <a:r>
              <a:rPr lang="hr-HR" dirty="0" err="1"/>
              <a:t>system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bureaucracy</a:t>
            </a:r>
            <a:r>
              <a:rPr lang="hr-HR" dirty="0"/>
              <a:t>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bureaucracy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shown</a:t>
            </a:r>
            <a:r>
              <a:rPr lang="hr-HR" dirty="0"/>
              <a:t> as a </a:t>
            </a:r>
            <a:r>
              <a:rPr lang="hr-HR" dirty="0" err="1"/>
              <a:t>closed</a:t>
            </a:r>
            <a:r>
              <a:rPr lang="hr-HR" dirty="0"/>
              <a:t> </a:t>
            </a:r>
            <a:r>
              <a:rPr lang="hr-HR" dirty="0" err="1"/>
              <a:t>system</a:t>
            </a:r>
            <a:r>
              <a:rPr lang="hr-HR" dirty="0"/>
              <a:t> </a:t>
            </a:r>
            <a:r>
              <a:rPr lang="hr-HR" dirty="0" err="1"/>
              <a:t>unaffected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. A </a:t>
            </a:r>
            <a:r>
              <a:rPr lang="hr-HR" dirty="0" err="1"/>
              <a:t>system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Weber </a:t>
            </a:r>
            <a:r>
              <a:rPr lang="hr-HR" dirty="0" err="1"/>
              <a:t>assumed</a:t>
            </a:r>
            <a:r>
              <a:rPr lang="hr-HR" dirty="0"/>
              <a:t> </a:t>
            </a:r>
            <a:r>
              <a:rPr lang="hr-HR" dirty="0" err="1"/>
              <a:t>would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applicable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successful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all </a:t>
            </a:r>
            <a:r>
              <a:rPr lang="hr-HR" dirty="0" err="1"/>
              <a:t>countries</a:t>
            </a:r>
            <a:r>
              <a:rPr lang="hr-HR" dirty="0"/>
              <a:t> </a:t>
            </a:r>
            <a:r>
              <a:rPr lang="hr-HR" dirty="0" err="1"/>
              <a:t>irrespective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socio</a:t>
            </a:r>
            <a:r>
              <a:rPr lang="hr-HR" dirty="0"/>
              <a:t> </a:t>
            </a:r>
            <a:r>
              <a:rPr lang="hr-HR" dirty="0" err="1"/>
              <a:t>economic</a:t>
            </a:r>
            <a:r>
              <a:rPr lang="hr-HR" dirty="0"/>
              <a:t> status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's </a:t>
            </a:r>
            <a:r>
              <a:rPr lang="hr-HR" dirty="0" err="1"/>
              <a:t>where</a:t>
            </a:r>
            <a:r>
              <a:rPr lang="hr-HR" dirty="0"/>
              <a:t> he </a:t>
            </a:r>
            <a:r>
              <a:rPr lang="hr-HR" dirty="0" err="1"/>
              <a:t>went</a:t>
            </a:r>
            <a:r>
              <a:rPr lang="hr-HR" dirty="0"/>
              <a:t> </a:t>
            </a:r>
            <a:r>
              <a:rPr lang="hr-HR" dirty="0" err="1"/>
              <a:t>wrong</a:t>
            </a:r>
            <a:r>
              <a:rPr lang="hr-HR" dirty="0"/>
              <a:t> </a:t>
            </a:r>
            <a:r>
              <a:rPr lang="hr-HR" dirty="0" err="1"/>
              <a:t>because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very</a:t>
            </a:r>
            <a:r>
              <a:rPr lang="hr-HR" dirty="0"/>
              <a:t> </a:t>
            </a:r>
            <a:r>
              <a:rPr lang="hr-HR" dirty="0" err="1"/>
              <a:t>well</a:t>
            </a:r>
            <a:r>
              <a:rPr lang="hr-HR" dirty="0"/>
              <a:t> </a:t>
            </a:r>
            <a:r>
              <a:rPr lang="hr-HR" dirty="0" err="1"/>
              <a:t>see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systems </a:t>
            </a:r>
            <a:r>
              <a:rPr lang="hr-HR" dirty="0" err="1"/>
              <a:t>in</a:t>
            </a:r>
            <a:r>
              <a:rPr lang="hr-HR" dirty="0"/>
              <a:t> USA </a:t>
            </a:r>
            <a:r>
              <a:rPr lang="hr-HR" dirty="0" err="1"/>
              <a:t>and</a:t>
            </a:r>
            <a:r>
              <a:rPr lang="hr-HR" dirty="0"/>
              <a:t> UK </a:t>
            </a:r>
            <a:r>
              <a:rPr lang="hr-HR" dirty="0" err="1"/>
              <a:t>etc</a:t>
            </a:r>
            <a:r>
              <a:rPr lang="hr-HR" dirty="0"/>
              <a:t> </a:t>
            </a:r>
            <a:r>
              <a:rPr lang="hr-HR" dirty="0" err="1"/>
              <a:t>cannot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applied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India or </a:t>
            </a:r>
            <a:r>
              <a:rPr lang="hr-HR" dirty="0" err="1"/>
              <a:t>any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developing</a:t>
            </a:r>
            <a:r>
              <a:rPr lang="hr-HR" dirty="0"/>
              <a:t> </a:t>
            </a:r>
            <a:r>
              <a:rPr lang="hr-HR" dirty="0" err="1"/>
              <a:t>countries</a:t>
            </a:r>
            <a:r>
              <a:rPr lang="hr-HR" dirty="0"/>
              <a:t>. Weber </a:t>
            </a:r>
            <a:r>
              <a:rPr lang="hr-HR" dirty="0" err="1"/>
              <a:t>did</a:t>
            </a:r>
            <a:r>
              <a:rPr lang="hr-HR" dirty="0"/>
              <a:t> provide a </a:t>
            </a:r>
            <a:r>
              <a:rPr lang="hr-HR" dirty="0" err="1"/>
              <a:t>very</a:t>
            </a:r>
            <a:r>
              <a:rPr lang="hr-HR" dirty="0"/>
              <a:t> </a:t>
            </a:r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structure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organisation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bureaucracy</a:t>
            </a:r>
            <a:r>
              <a:rPr lang="hr-HR" dirty="0"/>
              <a:t> but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he </a:t>
            </a:r>
            <a:r>
              <a:rPr lang="hr-HR" dirty="0" err="1"/>
              <a:t>missed</a:t>
            </a:r>
            <a:r>
              <a:rPr lang="hr-HR" dirty="0"/>
              <a:t> as </a:t>
            </a:r>
            <a:r>
              <a:rPr lang="hr-HR" dirty="0" err="1"/>
              <a:t>cited</a:t>
            </a:r>
            <a:r>
              <a:rPr lang="hr-HR" dirty="0"/>
              <a:t> </a:t>
            </a:r>
            <a:r>
              <a:rPr lang="hr-HR" dirty="0" err="1"/>
              <a:t>above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starting</a:t>
            </a:r>
            <a:r>
              <a:rPr lang="hr-HR" dirty="0"/>
              <a:t> </a:t>
            </a:r>
            <a:r>
              <a:rPr lang="hr-HR" dirty="0" err="1"/>
              <a:t>ground</a:t>
            </a:r>
            <a:r>
              <a:rPr lang="hr-HR" dirty="0"/>
              <a:t> for </a:t>
            </a:r>
            <a:r>
              <a:rPr lang="hr-HR" dirty="0" err="1"/>
              <a:t>Riggs</a:t>
            </a:r>
            <a:r>
              <a:rPr lang="hr-HR" dirty="0"/>
              <a:t> </a:t>
            </a:r>
            <a:r>
              <a:rPr lang="hr-HR" dirty="0" err="1"/>
              <a:t>when</a:t>
            </a:r>
            <a:r>
              <a:rPr lang="hr-HR" dirty="0"/>
              <a:t> he </a:t>
            </a:r>
            <a:r>
              <a:rPr lang="hr-HR" dirty="0" err="1"/>
              <a:t>began</a:t>
            </a:r>
            <a:r>
              <a:rPr lang="hr-HR" dirty="0"/>
              <a:t> his </a:t>
            </a:r>
            <a:r>
              <a:rPr lang="hr-HR" dirty="0" err="1"/>
              <a:t>research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relationship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ecology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 err="1"/>
              <a:t>Ecology</a:t>
            </a:r>
            <a:r>
              <a:rPr lang="hr-HR" dirty="0"/>
              <a:t>/</a:t>
            </a:r>
            <a:r>
              <a:rPr lang="hr-HR" dirty="0" err="1"/>
              <a:t>Environment</a:t>
            </a:r>
            <a:r>
              <a:rPr lang="hr-HR" dirty="0"/>
              <a:t> </a:t>
            </a:r>
            <a:r>
              <a:rPr lang="hr-HR" dirty="0" err="1"/>
              <a:t>affects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system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internally</a:t>
            </a:r>
            <a:r>
              <a:rPr lang="hr-HR" dirty="0"/>
              <a:t> as </a:t>
            </a:r>
            <a:r>
              <a:rPr lang="hr-HR" dirty="0" err="1"/>
              <a:t>well</a:t>
            </a:r>
            <a:r>
              <a:rPr lang="hr-HR" dirty="0"/>
              <a:t> </a:t>
            </a:r>
            <a:r>
              <a:rPr lang="hr-HR" dirty="0" err="1"/>
              <a:t>as</a:t>
            </a:r>
            <a:r>
              <a:rPr lang="hr-HR" dirty="0"/>
              <a:t> </a:t>
            </a:r>
            <a:r>
              <a:rPr lang="hr-HR" dirty="0" err="1"/>
              <a:t>externally</a:t>
            </a:r>
            <a:r>
              <a:rPr lang="hr-HR" dirty="0"/>
              <a:t>. 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Pokjedinac</a:t>
            </a:r>
            <a:r>
              <a:rPr lang="hr-HR" dirty="0" smtClean="0"/>
              <a:t> i kultura kao okolina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 err="1"/>
              <a:t>Internally</a:t>
            </a:r>
            <a:r>
              <a:rPr lang="hr-HR" dirty="0"/>
              <a:t> it </a:t>
            </a:r>
            <a:r>
              <a:rPr lang="hr-HR" dirty="0" err="1"/>
              <a:t>affects</a:t>
            </a:r>
            <a:r>
              <a:rPr lang="hr-HR" dirty="0"/>
              <a:t> </a:t>
            </a:r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take</a:t>
            </a:r>
            <a:r>
              <a:rPr lang="hr-HR" dirty="0"/>
              <a:t> note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actuality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administrator is a </a:t>
            </a:r>
            <a:r>
              <a:rPr lang="hr-HR" dirty="0" err="1"/>
              <a:t>man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thus</a:t>
            </a:r>
            <a:r>
              <a:rPr lang="hr-HR" dirty="0"/>
              <a:t> </a:t>
            </a:r>
            <a:r>
              <a:rPr lang="hr-HR" dirty="0" err="1"/>
              <a:t>when</a:t>
            </a:r>
            <a:r>
              <a:rPr lang="hr-HR" dirty="0"/>
              <a:t> he is </a:t>
            </a:r>
            <a:r>
              <a:rPr lang="hr-HR" dirty="0" err="1"/>
              <a:t>taking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decision</a:t>
            </a:r>
            <a:r>
              <a:rPr lang="hr-HR" dirty="0"/>
              <a:t>,he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definitely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influenced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his </a:t>
            </a:r>
            <a:r>
              <a:rPr lang="hr-HR" dirty="0" err="1"/>
              <a:t>values</a:t>
            </a:r>
            <a:r>
              <a:rPr lang="hr-HR" dirty="0"/>
              <a:t>,</a:t>
            </a:r>
            <a:r>
              <a:rPr lang="hr-HR" dirty="0" err="1"/>
              <a:t>societal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cultural</a:t>
            </a:r>
            <a:r>
              <a:rPr lang="hr-HR" dirty="0"/>
              <a:t> </a:t>
            </a:r>
            <a:r>
              <a:rPr lang="hr-HR" dirty="0" err="1"/>
              <a:t>attitude</a:t>
            </a:r>
            <a:r>
              <a:rPr lang="hr-HR" dirty="0"/>
              <a:t>,</a:t>
            </a:r>
            <a:r>
              <a:rPr lang="hr-HR" dirty="0" err="1"/>
              <a:t>etc</a:t>
            </a:r>
            <a:r>
              <a:rPr lang="hr-HR" dirty="0"/>
              <a:t> to </a:t>
            </a:r>
            <a:r>
              <a:rPr lang="hr-HR" dirty="0" err="1"/>
              <a:t>quite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extent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</a:t>
            </a:r>
            <a:r>
              <a:rPr lang="hr-HR" dirty="0" err="1"/>
              <a:t>to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taken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account</a:t>
            </a:r>
            <a:r>
              <a:rPr lang="hr-HR" dirty="0"/>
              <a:t>. </a:t>
            </a:r>
            <a:endParaRPr lang="hr-HR" dirty="0" smtClean="0"/>
          </a:p>
          <a:p>
            <a:pPr>
              <a:buNone/>
            </a:pPr>
            <a:r>
              <a:rPr lang="hr-HR" dirty="0" err="1" smtClean="0"/>
              <a:t>Externally</a:t>
            </a:r>
            <a:r>
              <a:rPr lang="hr-HR" dirty="0" smtClean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ecology</a:t>
            </a:r>
            <a:r>
              <a:rPr lang="hr-HR" dirty="0"/>
              <a:t>/</a:t>
            </a:r>
            <a:r>
              <a:rPr lang="hr-HR" dirty="0" err="1"/>
              <a:t>environment</a:t>
            </a:r>
            <a:r>
              <a:rPr lang="hr-HR" dirty="0"/>
              <a:t> </a:t>
            </a:r>
            <a:r>
              <a:rPr lang="hr-HR" dirty="0" err="1"/>
              <a:t>affects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organisation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means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values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rules</a:t>
            </a:r>
            <a:r>
              <a:rPr lang="hr-HR" dirty="0"/>
              <a:t>,</a:t>
            </a:r>
            <a:r>
              <a:rPr lang="hr-HR" dirty="0" err="1"/>
              <a:t>culture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 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,</a:t>
            </a:r>
            <a:r>
              <a:rPr lang="hr-HR" dirty="0" err="1"/>
              <a:t>dependence</a:t>
            </a:r>
            <a:r>
              <a:rPr lang="hr-HR" dirty="0"/>
              <a:t> on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subsystems</a:t>
            </a:r>
            <a:r>
              <a:rPr lang="hr-HR" dirty="0"/>
              <a:t> </a:t>
            </a:r>
            <a:r>
              <a:rPr lang="hr-HR" dirty="0" err="1"/>
              <a:t>prevalent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,</a:t>
            </a:r>
            <a:r>
              <a:rPr lang="hr-HR" dirty="0" err="1"/>
              <a:t>etc</a:t>
            </a:r>
            <a:r>
              <a:rPr lang="hr-HR" dirty="0"/>
              <a:t>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politics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context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's </a:t>
            </a:r>
            <a:r>
              <a:rPr lang="hr-HR" dirty="0" err="1"/>
              <a:t>wishes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demands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go</a:t>
            </a:r>
            <a:r>
              <a:rPr lang="hr-HR" dirty="0"/>
              <a:t> </a:t>
            </a:r>
            <a:r>
              <a:rPr lang="hr-HR" dirty="0" err="1"/>
              <a:t>against</a:t>
            </a:r>
            <a:r>
              <a:rPr lang="hr-HR" dirty="0"/>
              <a:t> it </a:t>
            </a:r>
            <a:r>
              <a:rPr lang="hr-HR" dirty="0" err="1"/>
              <a:t>will</a:t>
            </a:r>
            <a:r>
              <a:rPr lang="hr-HR" dirty="0"/>
              <a:t> face a </a:t>
            </a:r>
            <a:r>
              <a:rPr lang="hr-HR" dirty="0" err="1"/>
              <a:t>possibility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overthrow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revolt </a:t>
            </a:r>
            <a:r>
              <a:rPr lang="hr-HR" dirty="0" err="1"/>
              <a:t>anytime</a:t>
            </a:r>
            <a:r>
              <a:rPr lang="hr-HR" dirty="0"/>
              <a:t>.</a:t>
            </a:r>
            <a:br>
              <a:rPr lang="hr-HR" dirty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681</Words>
  <Application>Microsoft Office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Ekologija javne uprave</vt:lpstr>
      <vt:lpstr>comparative public administration</vt:lpstr>
      <vt:lpstr>Ideal or Bureaucratic Approach:</vt:lpstr>
      <vt:lpstr>Structural - Functional Approach</vt:lpstr>
      <vt:lpstr>Ecological Approach</vt:lpstr>
      <vt:lpstr>ECOLOGY AND ADMINISTRATION</vt:lpstr>
      <vt:lpstr>Fred W. Riggs</vt:lpstr>
      <vt:lpstr>Weber /Riggs</vt:lpstr>
      <vt:lpstr>Pokjedinac i kultura kao okolina</vt:lpstr>
      <vt:lpstr>RIGGSIAN MODELS AND THEIR CRITIQUE</vt:lpstr>
      <vt:lpstr>Asgraria and Industria</vt:lpstr>
      <vt:lpstr>Fused and Diffracted</vt:lpstr>
      <vt:lpstr>FUSED</vt:lpstr>
      <vt:lpstr>DIFFRACTED MODEL:</vt:lpstr>
      <vt:lpstr>PRISMATIC MODEL</vt:lpstr>
      <vt:lpstr>SALA MODEL</vt:lpstr>
      <vt:lpstr>BAZAAR - CANTEEN MODEL</vt:lpstr>
      <vt:lpstr>CRITICISM OF RIGGS' FUSED-PRISMATIC-DIFFRACTED MODEL</vt:lpstr>
    </vt:vector>
  </TitlesOfParts>
  <Company>PFZ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</cp:revision>
  <dcterms:created xsi:type="dcterms:W3CDTF">2013-12-19T21:54:07Z</dcterms:created>
  <dcterms:modified xsi:type="dcterms:W3CDTF">2014-01-14T07:09:39Z</dcterms:modified>
</cp:coreProperties>
</file>