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57" r:id="rId3"/>
    <p:sldId id="285" r:id="rId4"/>
    <p:sldId id="288" r:id="rId5"/>
    <p:sldId id="287" r:id="rId6"/>
    <p:sldId id="260" r:id="rId7"/>
    <p:sldId id="286" r:id="rId8"/>
    <p:sldId id="289" r:id="rId9"/>
    <p:sldId id="266" r:id="rId10"/>
    <p:sldId id="290" r:id="rId11"/>
    <p:sldId id="262" r:id="rId12"/>
    <p:sldId id="267" r:id="rId13"/>
    <p:sldId id="293" r:id="rId14"/>
    <p:sldId id="268" r:id="rId15"/>
    <p:sldId id="292" r:id="rId16"/>
    <p:sldId id="294" r:id="rId17"/>
    <p:sldId id="297" r:id="rId18"/>
    <p:sldId id="269" r:id="rId19"/>
    <p:sldId id="270" r:id="rId20"/>
    <p:sldId id="271" r:id="rId21"/>
    <p:sldId id="272" r:id="rId22"/>
    <p:sldId id="295" r:id="rId23"/>
    <p:sldId id="296"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5" d="100"/>
          <a:sy n="105" d="100"/>
        </p:scale>
        <p:origin x="132"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970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610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6462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69015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8604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5851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1321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1228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344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661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275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9038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5127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5912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685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844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58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5/7/2018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7255784"/>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eur-lex.europa.eu/legal-content/EN/AUTO/?uri=celex:12012E/TXT" TargetMode="External"/><Relationship Id="rId2" Type="http://schemas.openxmlformats.org/officeDocument/2006/relationships/hyperlink" Target="http://eur-lex.europa.eu/legal-content/EN/AUTO/?uri=celex:12008E26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uropa.eu/european-union/about-eu/institutions-bodies/council-eu_en" TargetMode="External"/><Relationship Id="rId2" Type="http://schemas.openxmlformats.org/officeDocument/2006/relationships/hyperlink" Target="https://europa.eu/european-union/about-eu/institutions-bodies/european-parliament_en" TargetMode="External"/><Relationship Id="rId1" Type="http://schemas.openxmlformats.org/officeDocument/2006/relationships/slideLayout" Target="../slideLayouts/slideLayout2.xml"/><Relationship Id="rId5" Type="http://schemas.openxmlformats.org/officeDocument/2006/relationships/hyperlink" Target="https://europa.eu/european-union/about-eu/institutions-bodies/court-justice_en" TargetMode="External"/><Relationship Id="rId4" Type="http://schemas.openxmlformats.org/officeDocument/2006/relationships/hyperlink" Target="https://europa.eu/european-union/about-eu/institutions-bodies/european-commission_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a:t/>
            </a:r>
            <a:br>
              <a:rPr lang="hr-HR" dirty="0"/>
            </a:br>
            <a:r>
              <a:rPr lang="en-GB" b="1" dirty="0"/>
              <a:t>INSTITUTIONS OF THE EUROPEAN UNION</a:t>
            </a:r>
            <a:r>
              <a:rPr lang="hr-HR" dirty="0"/>
              <a:t/>
            </a:r>
            <a:br>
              <a:rPr lang="hr-HR" dirty="0"/>
            </a:br>
            <a:endParaRPr lang="en-US" dirty="0"/>
          </a:p>
        </p:txBody>
      </p:sp>
      <p:sp>
        <p:nvSpPr>
          <p:cNvPr id="3" name="Subtitle 2"/>
          <p:cNvSpPr>
            <a:spLocks noGrp="1"/>
          </p:cNvSpPr>
          <p:nvPr>
            <p:ph type="subTitle" idx="1"/>
          </p:nvPr>
        </p:nvSpPr>
        <p:spPr/>
        <p:txBody>
          <a:bodyPr/>
          <a:lstStyle/>
          <a:p>
            <a:r>
              <a:rPr lang="en-GB" b="1" dirty="0"/>
              <a:t>UNIT 25</a:t>
            </a:r>
            <a:endParaRPr lang="en-US" dirty="0"/>
          </a:p>
        </p:txBody>
      </p:sp>
    </p:spTree>
    <p:extLst>
      <p:ext uri="{BB962C8B-B14F-4D97-AF65-F5344CB8AC3E}">
        <p14:creationId xmlns:p14="http://schemas.microsoft.com/office/powerpoint/2010/main" val="378780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European </a:t>
            </a:r>
            <a:r>
              <a:rPr lang="hr-HR" dirty="0" err="1" smtClean="0"/>
              <a:t>Council</a:t>
            </a:r>
            <a:endParaRPr lang="en-US" dirty="0"/>
          </a:p>
        </p:txBody>
      </p:sp>
      <p:sp>
        <p:nvSpPr>
          <p:cNvPr id="3" name="Content Placeholder 2"/>
          <p:cNvSpPr>
            <a:spLocks noGrp="1"/>
          </p:cNvSpPr>
          <p:nvPr>
            <p:ph idx="1"/>
          </p:nvPr>
        </p:nvSpPr>
        <p:spPr/>
        <p:txBody>
          <a:bodyPr/>
          <a:lstStyle/>
          <a:p>
            <a:r>
              <a:rPr lang="en-GB" b="1" dirty="0"/>
              <a:t>Heads of state or government</a:t>
            </a:r>
            <a:r>
              <a:rPr lang="en-GB" dirty="0"/>
              <a:t> from EU member countries meet at least 4 times a year in the form of the European Council. </a:t>
            </a:r>
            <a:endParaRPr lang="hr-HR" dirty="0" smtClean="0"/>
          </a:p>
          <a:p>
            <a:r>
              <a:rPr lang="en-GB" dirty="0" smtClean="0"/>
              <a:t>The </a:t>
            </a:r>
            <a:r>
              <a:rPr lang="en-GB" dirty="0"/>
              <a:t>Council President can convene additional meetings as and when required. Meetings are intended to provide impetus and define political priorities. Decisions are usually taken by consensus.</a:t>
            </a:r>
            <a:endParaRPr lang="hr-HR" dirty="0"/>
          </a:p>
          <a:p>
            <a:r>
              <a:rPr lang="en-GB" dirty="0"/>
              <a:t>The Council – essentially a </a:t>
            </a:r>
            <a:r>
              <a:rPr lang="en-GB" b="1" dirty="0"/>
              <a:t>summit meeting</a:t>
            </a:r>
            <a:r>
              <a:rPr lang="en-GB" dirty="0"/>
              <a:t> – acquired the status of an EU institution, together with an elected president, under the Lisbon Treaty.</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090782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European Council</a:t>
            </a:r>
            <a:endParaRPr lang="en-US" dirty="0"/>
          </a:p>
        </p:txBody>
      </p:sp>
      <p:sp>
        <p:nvSpPr>
          <p:cNvPr id="3" name="Content Placeholder 2"/>
          <p:cNvSpPr>
            <a:spLocks noGrp="1"/>
          </p:cNvSpPr>
          <p:nvPr>
            <p:ph idx="1"/>
          </p:nvPr>
        </p:nvSpPr>
        <p:spPr/>
        <p:txBody>
          <a:bodyPr/>
          <a:lstStyle/>
          <a:p>
            <a:r>
              <a:rPr lang="en-GB" dirty="0" smtClean="0"/>
              <a:t> bring</a:t>
            </a:r>
            <a:r>
              <a:rPr lang="hr-HR" dirty="0" smtClean="0"/>
              <a:t>s </a:t>
            </a:r>
            <a:r>
              <a:rPr lang="en-GB" dirty="0" smtClean="0"/>
              <a:t>together </a:t>
            </a:r>
            <a:r>
              <a:rPr lang="en-GB" dirty="0"/>
              <a:t>national leaders, heads of states or governments, and EU leaders, the President of the European Commission and the High Representative for Foreign Affairs and Security Policy of the </a:t>
            </a:r>
            <a:r>
              <a:rPr lang="en-GB" dirty="0" smtClean="0"/>
              <a:t>EU.</a:t>
            </a:r>
            <a:endParaRPr lang="hr-HR" dirty="0" smtClean="0"/>
          </a:p>
          <a:p>
            <a:r>
              <a:rPr lang="en-GB" dirty="0" smtClean="0"/>
              <a:t>They </a:t>
            </a:r>
            <a:r>
              <a:rPr lang="en-GB" dirty="0"/>
              <a:t>work together on </a:t>
            </a:r>
            <a:r>
              <a:rPr lang="en-GB" b="1" dirty="0"/>
              <a:t>political strategies</a:t>
            </a:r>
            <a:r>
              <a:rPr lang="en-GB" dirty="0"/>
              <a:t> and decide on</a:t>
            </a:r>
            <a:r>
              <a:rPr lang="en-GB" b="1" dirty="0"/>
              <a:t> </a:t>
            </a:r>
            <a:r>
              <a:rPr lang="en-GB" dirty="0"/>
              <a:t>the</a:t>
            </a:r>
            <a:r>
              <a:rPr lang="en-GB" b="1" dirty="0"/>
              <a:t> common foreign and security policy</a:t>
            </a:r>
            <a:r>
              <a:rPr lang="en-GB" dirty="0"/>
              <a:t> of the EU.</a:t>
            </a:r>
            <a:endParaRPr lang="hr-HR" dirty="0"/>
          </a:p>
          <a:p>
            <a:endParaRPr lang="en-US" dirty="0"/>
          </a:p>
        </p:txBody>
      </p:sp>
    </p:spTree>
    <p:extLst>
      <p:ext uri="{BB962C8B-B14F-4D97-AF65-F5344CB8AC3E}">
        <p14:creationId xmlns:p14="http://schemas.microsoft.com/office/powerpoint/2010/main" val="1034081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European </a:t>
            </a:r>
            <a:r>
              <a:rPr lang="hr-HR" dirty="0" err="1" smtClean="0"/>
              <a:t>Commission</a:t>
            </a:r>
            <a:endParaRPr lang="en-US" dirty="0"/>
          </a:p>
        </p:txBody>
      </p:sp>
      <p:sp>
        <p:nvSpPr>
          <p:cNvPr id="3" name="Content Placeholder 2"/>
          <p:cNvSpPr>
            <a:spLocks noGrp="1"/>
          </p:cNvSpPr>
          <p:nvPr>
            <p:ph idx="1"/>
          </p:nvPr>
        </p:nvSpPr>
        <p:spPr/>
        <p:txBody>
          <a:bodyPr>
            <a:normAutofit/>
          </a:bodyPr>
          <a:lstStyle/>
          <a:p>
            <a:r>
              <a:rPr lang="en-GB" dirty="0" smtClean="0"/>
              <a:t>an </a:t>
            </a:r>
            <a:r>
              <a:rPr lang="en-GB" dirty="0"/>
              <a:t>executive body of the EU, but it has </a:t>
            </a:r>
            <a:r>
              <a:rPr lang="en-GB" b="1" dirty="0"/>
              <a:t>legislative initiative</a:t>
            </a:r>
            <a:r>
              <a:rPr lang="en-GB" dirty="0"/>
              <a:t>. </a:t>
            </a:r>
            <a:endParaRPr lang="hr-HR" dirty="0" smtClean="0"/>
          </a:p>
          <a:p>
            <a:r>
              <a:rPr lang="en-GB" dirty="0" smtClean="0"/>
              <a:t>It </a:t>
            </a:r>
            <a:r>
              <a:rPr lang="en-GB" dirty="0"/>
              <a:t>is composed of 28 commissioners and the Commission </a:t>
            </a:r>
            <a:r>
              <a:rPr lang="en-GB" dirty="0" smtClean="0"/>
              <a:t>President.</a:t>
            </a:r>
            <a:endParaRPr lang="hr-HR" dirty="0" smtClean="0"/>
          </a:p>
          <a:p>
            <a:r>
              <a:rPr lang="en-GB" dirty="0" smtClean="0"/>
              <a:t>They </a:t>
            </a:r>
            <a:r>
              <a:rPr lang="en-GB" dirty="0"/>
              <a:t>are organised in the so-called Directorates-General and each of them is responsible for</a:t>
            </a:r>
            <a:r>
              <a:rPr lang="en-GB" b="1" dirty="0"/>
              <a:t> a specific policy area</a:t>
            </a:r>
            <a:r>
              <a:rPr lang="en-GB" dirty="0"/>
              <a:t>. </a:t>
            </a:r>
            <a:endParaRPr lang="hr-HR" dirty="0" smtClean="0"/>
          </a:p>
          <a:p>
            <a:r>
              <a:rPr lang="en-GB" dirty="0" smtClean="0"/>
              <a:t>The </a:t>
            </a:r>
            <a:r>
              <a:rPr lang="en-GB" b="1" dirty="0"/>
              <a:t>candidates</a:t>
            </a:r>
            <a:r>
              <a:rPr lang="en-GB" dirty="0"/>
              <a:t> for commissioners are </a:t>
            </a:r>
            <a:r>
              <a:rPr lang="en-GB" b="1" dirty="0"/>
              <a:t>nominated by EU Member States</a:t>
            </a:r>
            <a:r>
              <a:rPr lang="en-GB" dirty="0" smtClean="0"/>
              <a:t>.</a:t>
            </a:r>
            <a:endParaRPr lang="hr-HR" dirty="0" smtClean="0"/>
          </a:p>
          <a:p>
            <a:r>
              <a:rPr lang="en-GB" dirty="0" smtClean="0"/>
              <a:t> </a:t>
            </a:r>
            <a:r>
              <a:rPr lang="en-GB" dirty="0"/>
              <a:t>The Parliament votes on the approval of the nominees, after each </a:t>
            </a:r>
            <a:r>
              <a:rPr lang="en-GB" b="1" dirty="0"/>
              <a:t>nominee </a:t>
            </a:r>
            <a:r>
              <a:rPr lang="en-GB" dirty="0"/>
              <a:t>had addressed the Parliament and answered their questions. </a:t>
            </a:r>
            <a:endParaRPr lang="en-US" dirty="0"/>
          </a:p>
        </p:txBody>
      </p:sp>
    </p:spTree>
    <p:extLst>
      <p:ext uri="{BB962C8B-B14F-4D97-AF65-F5344CB8AC3E}">
        <p14:creationId xmlns:p14="http://schemas.microsoft.com/office/powerpoint/2010/main" val="493570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European </a:t>
            </a:r>
            <a:r>
              <a:rPr lang="hr-HR" dirty="0" err="1" smtClean="0"/>
              <a:t>Commission</a:t>
            </a:r>
            <a:endParaRPr lang="en-US" dirty="0"/>
          </a:p>
        </p:txBody>
      </p:sp>
      <p:sp>
        <p:nvSpPr>
          <p:cNvPr id="3" name="Content Placeholder 2"/>
          <p:cNvSpPr>
            <a:spLocks noGrp="1"/>
          </p:cNvSpPr>
          <p:nvPr>
            <p:ph idx="1"/>
          </p:nvPr>
        </p:nvSpPr>
        <p:spPr/>
        <p:txBody>
          <a:bodyPr/>
          <a:lstStyle/>
          <a:p>
            <a:r>
              <a:rPr lang="en-GB" dirty="0"/>
              <a:t>A new set of Commissioners is appointed every 5 years, following the European elections. </a:t>
            </a:r>
            <a:endParaRPr lang="hr-HR" dirty="0" smtClean="0"/>
          </a:p>
          <a:p>
            <a:r>
              <a:rPr lang="en-GB" dirty="0" smtClean="0"/>
              <a:t>The </a:t>
            </a:r>
            <a:r>
              <a:rPr lang="en-GB" dirty="0"/>
              <a:t>Commission President is elected by the Parliament, based on a proposal from the European Council. </a:t>
            </a:r>
            <a:endParaRPr lang="hr-HR" dirty="0" smtClean="0"/>
          </a:p>
          <a:p>
            <a:r>
              <a:rPr lang="en-GB" dirty="0" smtClean="0"/>
              <a:t>Commissioners </a:t>
            </a:r>
            <a:r>
              <a:rPr lang="en-GB" dirty="0"/>
              <a:t>– currently one from each country, including the President and Vice Presidents – are vetted by Parliament before taking office.</a:t>
            </a:r>
            <a:endParaRPr lang="hr-HR" dirty="0"/>
          </a:p>
          <a:p>
            <a:endParaRPr lang="en-US" dirty="0"/>
          </a:p>
        </p:txBody>
      </p:sp>
    </p:spTree>
    <p:extLst>
      <p:ext uri="{BB962C8B-B14F-4D97-AF65-F5344CB8AC3E}">
        <p14:creationId xmlns:p14="http://schemas.microsoft.com/office/powerpoint/2010/main" val="2236711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European </a:t>
            </a:r>
            <a:r>
              <a:rPr lang="hr-HR" dirty="0" err="1" smtClean="0"/>
              <a:t>Commission</a:t>
            </a:r>
            <a:endParaRPr lang="en-US" dirty="0"/>
          </a:p>
        </p:txBody>
      </p:sp>
      <p:sp>
        <p:nvSpPr>
          <p:cNvPr id="3" name="Content Placeholder 2"/>
          <p:cNvSpPr>
            <a:spLocks noGrp="1"/>
          </p:cNvSpPr>
          <p:nvPr>
            <p:ph idx="1"/>
          </p:nvPr>
        </p:nvSpPr>
        <p:spPr/>
        <p:txBody>
          <a:bodyPr/>
          <a:lstStyle/>
          <a:p>
            <a:r>
              <a:rPr lang="en-GB" dirty="0"/>
              <a:t>Besides proposing laws, the Commission is in charge of </a:t>
            </a:r>
            <a:r>
              <a:rPr lang="en-GB" b="1" dirty="0"/>
              <a:t>allocating EU funding</a:t>
            </a:r>
            <a:r>
              <a:rPr lang="en-GB" dirty="0"/>
              <a:t>, </a:t>
            </a:r>
            <a:r>
              <a:rPr lang="en-GB" b="1" dirty="0"/>
              <a:t>drawing up annual budgets</a:t>
            </a:r>
            <a:r>
              <a:rPr lang="en-GB" dirty="0"/>
              <a:t> for approval by the Parliament and the Council, </a:t>
            </a:r>
            <a:r>
              <a:rPr lang="en-GB" b="1" dirty="0"/>
              <a:t>supervising the expenditure</a:t>
            </a:r>
            <a:r>
              <a:rPr lang="en-GB" dirty="0"/>
              <a:t> of EU institutions together with the Court of Auditors. </a:t>
            </a:r>
            <a:endParaRPr lang="hr-HR" dirty="0" smtClean="0"/>
          </a:p>
          <a:p>
            <a:r>
              <a:rPr lang="en-GB" dirty="0" smtClean="0"/>
              <a:t>It </a:t>
            </a:r>
            <a:r>
              <a:rPr lang="en-GB" dirty="0"/>
              <a:t>also </a:t>
            </a:r>
            <a:r>
              <a:rPr lang="en-GB" b="1" dirty="0"/>
              <a:t>ensures the proper application of EU law</a:t>
            </a:r>
            <a:r>
              <a:rPr lang="en-GB" dirty="0"/>
              <a:t> in Member States together with the Court of Justice of the EU.</a:t>
            </a:r>
            <a:endParaRPr lang="hr-HR" dirty="0"/>
          </a:p>
          <a:p>
            <a:endParaRPr lang="en-US" dirty="0"/>
          </a:p>
          <a:p>
            <a:endParaRPr lang="en-US" dirty="0"/>
          </a:p>
        </p:txBody>
      </p:sp>
    </p:spTree>
    <p:extLst>
      <p:ext uri="{BB962C8B-B14F-4D97-AF65-F5344CB8AC3E}">
        <p14:creationId xmlns:p14="http://schemas.microsoft.com/office/powerpoint/2010/main" val="3292986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European </a:t>
            </a:r>
            <a:r>
              <a:rPr lang="hr-HR" dirty="0" err="1" smtClean="0"/>
              <a:t>Commission</a:t>
            </a:r>
            <a:endParaRPr lang="en-US" dirty="0"/>
          </a:p>
        </p:txBody>
      </p:sp>
      <p:sp>
        <p:nvSpPr>
          <p:cNvPr id="3" name="Content Placeholder 2"/>
          <p:cNvSpPr>
            <a:spLocks noGrp="1"/>
          </p:cNvSpPr>
          <p:nvPr>
            <p:ph idx="1"/>
          </p:nvPr>
        </p:nvSpPr>
        <p:spPr/>
        <p:txBody>
          <a:bodyPr/>
          <a:lstStyle/>
          <a:p>
            <a:r>
              <a:rPr lang="en-GB" dirty="0"/>
              <a:t>The Commission is independent of national governments, and represents the interests of the EU as a whole. It has four essential functions:</a:t>
            </a:r>
            <a:endParaRPr lang="hr-HR" dirty="0"/>
          </a:p>
          <a:p>
            <a:pPr lvl="0"/>
            <a:r>
              <a:rPr lang="en-GB" b="1" dirty="0"/>
              <a:t>proposing</a:t>
            </a:r>
            <a:r>
              <a:rPr lang="en-GB" dirty="0"/>
              <a:t> EU policies &amp; legislation</a:t>
            </a:r>
            <a:endParaRPr lang="hr-HR" dirty="0"/>
          </a:p>
          <a:p>
            <a:pPr lvl="0"/>
            <a:r>
              <a:rPr lang="en-GB" dirty="0"/>
              <a:t>ensuring the terms of EU </a:t>
            </a:r>
            <a:r>
              <a:rPr lang="en-GB" b="1" dirty="0"/>
              <a:t>treaties and laws</a:t>
            </a:r>
            <a:r>
              <a:rPr lang="en-GB" dirty="0"/>
              <a:t> are respected (‘guardian of the treaties’)</a:t>
            </a:r>
            <a:endParaRPr lang="hr-HR" dirty="0"/>
          </a:p>
          <a:p>
            <a:pPr lvl="0"/>
            <a:r>
              <a:rPr lang="en-GB" b="1" dirty="0"/>
              <a:t>managing</a:t>
            </a:r>
            <a:r>
              <a:rPr lang="en-GB" dirty="0"/>
              <a:t> &amp; </a:t>
            </a:r>
            <a:r>
              <a:rPr lang="en-GB" b="1" dirty="0"/>
              <a:t>implementing EU policies</a:t>
            </a:r>
            <a:r>
              <a:rPr lang="en-GB" dirty="0"/>
              <a:t> and the </a:t>
            </a:r>
            <a:r>
              <a:rPr lang="en-GB" b="1" dirty="0"/>
              <a:t>budget</a:t>
            </a:r>
            <a:r>
              <a:rPr lang="en-GB" dirty="0"/>
              <a:t> </a:t>
            </a:r>
            <a:endParaRPr lang="hr-HR" dirty="0"/>
          </a:p>
          <a:p>
            <a:pPr lvl="0"/>
            <a:r>
              <a:rPr lang="en-GB" b="1" dirty="0"/>
              <a:t>representing the EU</a:t>
            </a:r>
            <a:r>
              <a:rPr lang="en-GB" dirty="0"/>
              <a:t> around the world in matters falling under the Commission's responsibility</a:t>
            </a:r>
            <a:endParaRPr lang="hr-HR" dirty="0"/>
          </a:p>
          <a:p>
            <a:endParaRPr lang="en-US" dirty="0"/>
          </a:p>
        </p:txBody>
      </p:sp>
    </p:spTree>
    <p:extLst>
      <p:ext uri="{BB962C8B-B14F-4D97-AF65-F5344CB8AC3E}">
        <p14:creationId xmlns:p14="http://schemas.microsoft.com/office/powerpoint/2010/main" val="3629571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Court of Justice of the European Union</a:t>
            </a:r>
            <a:endParaRPr lang="en-US" dirty="0"/>
          </a:p>
        </p:txBody>
      </p:sp>
      <p:sp>
        <p:nvSpPr>
          <p:cNvPr id="3" name="Content Placeholder 2"/>
          <p:cNvSpPr>
            <a:spLocks noGrp="1"/>
          </p:cNvSpPr>
          <p:nvPr>
            <p:ph idx="1"/>
          </p:nvPr>
        </p:nvSpPr>
        <p:spPr/>
        <p:txBody>
          <a:bodyPr/>
          <a:lstStyle/>
          <a:p>
            <a:r>
              <a:rPr lang="en-GB" dirty="0"/>
              <a:t>The </a:t>
            </a:r>
            <a:r>
              <a:rPr lang="en-GB" b="1" dirty="0"/>
              <a:t>Court of Justice of the European Union</a:t>
            </a:r>
            <a:r>
              <a:rPr lang="en-GB" dirty="0"/>
              <a:t> (formerly the European Court of Justice) makes sure EU legislation is interpreted and applied in the same way in all member countries. </a:t>
            </a:r>
            <a:endParaRPr lang="hr-HR" dirty="0" smtClean="0"/>
          </a:p>
          <a:p>
            <a:r>
              <a:rPr lang="en-GB" dirty="0" smtClean="0"/>
              <a:t>The </a:t>
            </a:r>
            <a:r>
              <a:rPr lang="en-GB" dirty="0"/>
              <a:t>Court can also rule in legal disputes involving EU countries, EU institutions, businesses or individuals</a:t>
            </a:r>
            <a:r>
              <a:rPr lang="en-GB" dirty="0" smtClean="0"/>
              <a:t>.</a:t>
            </a:r>
            <a:endParaRPr lang="hr-HR" dirty="0" smtClean="0"/>
          </a:p>
          <a:p>
            <a:r>
              <a:rPr lang="en-GB" dirty="0" smtClean="0"/>
              <a:t> </a:t>
            </a:r>
            <a:r>
              <a:rPr lang="en-GB" dirty="0"/>
              <a:t>It is located in Luxembourg and made up of judges from all EU countries.</a:t>
            </a:r>
            <a:endParaRPr lang="hr-HR" dirty="0"/>
          </a:p>
          <a:p>
            <a:endParaRPr lang="en-US" dirty="0"/>
          </a:p>
        </p:txBody>
      </p:sp>
    </p:spTree>
    <p:extLst>
      <p:ext uri="{BB962C8B-B14F-4D97-AF65-F5344CB8AC3E}">
        <p14:creationId xmlns:p14="http://schemas.microsoft.com/office/powerpoint/2010/main" val="1091646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Composition</a:t>
            </a:r>
            <a:endParaRPr lang="en-US" dirty="0"/>
          </a:p>
        </p:txBody>
      </p:sp>
      <p:sp>
        <p:nvSpPr>
          <p:cNvPr id="3" name="Content Placeholder 2"/>
          <p:cNvSpPr>
            <a:spLocks noGrp="1"/>
          </p:cNvSpPr>
          <p:nvPr>
            <p:ph idx="1"/>
          </p:nvPr>
        </p:nvSpPr>
        <p:spPr/>
        <p:txBody>
          <a:bodyPr/>
          <a:lstStyle/>
          <a:p>
            <a:r>
              <a:rPr lang="hr-HR" altLang="sr-Latn-RS" dirty="0"/>
              <a:t>F</a:t>
            </a:r>
            <a:r>
              <a:rPr lang="en-US" altLang="sr-Latn-RS" dirty="0" err="1"/>
              <a:t>ull</a:t>
            </a:r>
            <a:r>
              <a:rPr lang="en-US" altLang="sr-Latn-RS" dirty="0"/>
              <a:t> court </a:t>
            </a:r>
            <a:endParaRPr lang="hr-HR" altLang="sr-Latn-RS" dirty="0"/>
          </a:p>
          <a:p>
            <a:r>
              <a:rPr lang="en-US" altLang="sr-Latn-RS" dirty="0"/>
              <a:t>Grand Chamber of 13 Judges </a:t>
            </a:r>
            <a:endParaRPr lang="hr-HR" altLang="sr-Latn-RS" dirty="0"/>
          </a:p>
          <a:p>
            <a:r>
              <a:rPr lang="en-US" altLang="sr-Latn-RS" dirty="0"/>
              <a:t>Chambers of </a:t>
            </a:r>
            <a:r>
              <a:rPr lang="hr-HR" altLang="sr-Latn-RS" dirty="0"/>
              <a:t>3</a:t>
            </a:r>
            <a:r>
              <a:rPr lang="en-US" altLang="sr-Latn-RS" dirty="0"/>
              <a:t> or </a:t>
            </a:r>
            <a:r>
              <a:rPr lang="hr-HR" altLang="sr-Latn-RS" dirty="0"/>
              <a:t>5</a:t>
            </a:r>
            <a:r>
              <a:rPr lang="en-US" altLang="sr-Latn-RS" dirty="0"/>
              <a:t> Judges </a:t>
            </a:r>
          </a:p>
          <a:p>
            <a:endParaRPr lang="en-US" dirty="0"/>
          </a:p>
        </p:txBody>
      </p:sp>
    </p:spTree>
    <p:extLst>
      <p:ext uri="{BB962C8B-B14F-4D97-AF65-F5344CB8AC3E}">
        <p14:creationId xmlns:p14="http://schemas.microsoft.com/office/powerpoint/2010/main" val="934207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judicial branch of the EU</a:t>
            </a:r>
            <a:r>
              <a:rPr lang="hr-HR" dirty="0"/>
              <a:t/>
            </a:r>
            <a:br>
              <a:rPr lang="hr-HR" dirty="0"/>
            </a:br>
            <a:endParaRPr lang="en-US" dirty="0"/>
          </a:p>
        </p:txBody>
      </p:sp>
      <p:sp>
        <p:nvSpPr>
          <p:cNvPr id="3" name="Content Placeholder 2"/>
          <p:cNvSpPr>
            <a:spLocks noGrp="1"/>
          </p:cNvSpPr>
          <p:nvPr>
            <p:ph idx="1"/>
          </p:nvPr>
        </p:nvSpPr>
        <p:spPr/>
        <p:txBody>
          <a:bodyPr/>
          <a:lstStyle/>
          <a:p>
            <a:r>
              <a:rPr lang="en-GB" b="1" dirty="0"/>
              <a:t>The Court of Justice of the European Union (CJEU) </a:t>
            </a:r>
            <a:r>
              <a:rPr lang="en-GB" dirty="0" smtClean="0"/>
              <a:t> </a:t>
            </a:r>
            <a:r>
              <a:rPr lang="en-GB" dirty="0"/>
              <a:t>is divided into </a:t>
            </a:r>
            <a:r>
              <a:rPr lang="en-GB" dirty="0" smtClean="0"/>
              <a:t>t</a:t>
            </a:r>
            <a:r>
              <a:rPr lang="hr-HR" dirty="0" err="1" smtClean="0"/>
              <a:t>wo</a:t>
            </a:r>
            <a:r>
              <a:rPr lang="en-GB" dirty="0" smtClean="0"/>
              <a:t> </a:t>
            </a:r>
            <a:r>
              <a:rPr lang="en-GB" dirty="0"/>
              <a:t>bodies that differ in their composition and the types of cases they deal </a:t>
            </a:r>
            <a:r>
              <a:rPr lang="en-GB" dirty="0" smtClean="0"/>
              <a:t>with</a:t>
            </a:r>
            <a:r>
              <a:rPr lang="hr-HR" dirty="0" smtClean="0"/>
              <a:t>:</a:t>
            </a:r>
          </a:p>
          <a:p>
            <a:r>
              <a:rPr lang="hr-HR" dirty="0" smtClean="0"/>
              <a:t>General Court</a:t>
            </a:r>
          </a:p>
          <a:p>
            <a:r>
              <a:rPr lang="hr-HR" dirty="0" smtClean="0"/>
              <a:t>Court </a:t>
            </a:r>
            <a:r>
              <a:rPr lang="hr-HR" dirty="0" err="1" smtClean="0"/>
              <a:t>of</a:t>
            </a:r>
            <a:r>
              <a:rPr lang="hr-HR" dirty="0" smtClean="0"/>
              <a:t> </a:t>
            </a:r>
            <a:r>
              <a:rPr lang="hr-HR" dirty="0" err="1" smtClean="0"/>
              <a:t>Justice</a:t>
            </a:r>
            <a:endParaRPr lang="hr-HR" dirty="0"/>
          </a:p>
          <a:p>
            <a:endParaRPr lang="en-US" dirty="0"/>
          </a:p>
        </p:txBody>
      </p:sp>
    </p:spTree>
    <p:extLst>
      <p:ext uri="{BB962C8B-B14F-4D97-AF65-F5344CB8AC3E}">
        <p14:creationId xmlns:p14="http://schemas.microsoft.com/office/powerpoint/2010/main" val="1884693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Court of Justice</a:t>
            </a:r>
            <a:endParaRPr lang="en-US" dirty="0"/>
          </a:p>
        </p:txBody>
      </p:sp>
      <p:sp>
        <p:nvSpPr>
          <p:cNvPr id="3" name="Content Placeholder 2"/>
          <p:cNvSpPr>
            <a:spLocks noGrp="1"/>
          </p:cNvSpPr>
          <p:nvPr>
            <p:ph idx="1"/>
          </p:nvPr>
        </p:nvSpPr>
        <p:spPr/>
        <p:txBody>
          <a:bodyPr/>
          <a:lstStyle/>
          <a:p>
            <a:r>
              <a:rPr lang="en-GB" dirty="0" smtClean="0"/>
              <a:t>consists </a:t>
            </a:r>
            <a:r>
              <a:rPr lang="en-GB" dirty="0"/>
              <a:t>of 28 judges (1 judge from each EU Member State) and 11 Advocates General. </a:t>
            </a:r>
            <a:endParaRPr lang="hr-HR" dirty="0" smtClean="0"/>
          </a:p>
          <a:p>
            <a:r>
              <a:rPr lang="hr-HR" b="1" dirty="0" err="1" smtClean="0"/>
              <a:t>Direct</a:t>
            </a:r>
            <a:r>
              <a:rPr lang="hr-HR" b="1" dirty="0" smtClean="0"/>
              <a:t> </a:t>
            </a:r>
            <a:r>
              <a:rPr lang="hr-HR" b="1" dirty="0" err="1" smtClean="0"/>
              <a:t>actions</a:t>
            </a:r>
            <a:endParaRPr lang="hr-HR" b="1" dirty="0" smtClean="0"/>
          </a:p>
          <a:p>
            <a:r>
              <a:rPr lang="en-GB" dirty="0" smtClean="0"/>
              <a:t> cases </a:t>
            </a:r>
            <a:r>
              <a:rPr lang="en-GB" dirty="0"/>
              <a:t>referred by a national court in a procedure called </a:t>
            </a:r>
            <a:r>
              <a:rPr lang="en-GB" b="1" dirty="0"/>
              <a:t>reference for preliminary </a:t>
            </a:r>
            <a:r>
              <a:rPr lang="en-GB" b="1" dirty="0" smtClean="0"/>
              <a:t>ruling</a:t>
            </a:r>
            <a:endParaRPr lang="hr-HR" b="1" dirty="0" smtClean="0"/>
          </a:p>
          <a:p>
            <a:r>
              <a:rPr lang="hr-HR" b="1" dirty="0" err="1" smtClean="0"/>
              <a:t>appeals</a:t>
            </a:r>
            <a:endParaRPr lang="en-US" dirty="0"/>
          </a:p>
        </p:txBody>
      </p:sp>
    </p:spTree>
    <p:extLst>
      <p:ext uri="{BB962C8B-B14F-4D97-AF65-F5344CB8AC3E}">
        <p14:creationId xmlns:p14="http://schemas.microsoft.com/office/powerpoint/2010/main" val="2210381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Institutions</a:t>
            </a:r>
            <a:r>
              <a:rPr lang="hr-HR" dirty="0" smtClean="0"/>
              <a:t> </a:t>
            </a:r>
            <a:r>
              <a:rPr lang="hr-HR" dirty="0" err="1" smtClean="0"/>
              <a:t>of</a:t>
            </a:r>
            <a:r>
              <a:rPr lang="hr-HR" dirty="0" smtClean="0"/>
              <a:t> </a:t>
            </a:r>
            <a:r>
              <a:rPr lang="hr-HR" dirty="0" err="1" smtClean="0"/>
              <a:t>the</a:t>
            </a:r>
            <a:r>
              <a:rPr lang="hr-HR" dirty="0" smtClean="0"/>
              <a:t> EU</a:t>
            </a:r>
            <a:endParaRPr lang="en-US" dirty="0"/>
          </a:p>
        </p:txBody>
      </p:sp>
      <p:sp>
        <p:nvSpPr>
          <p:cNvPr id="5" name="Content Placeholder 2"/>
          <p:cNvSpPr>
            <a:spLocks noGrp="1"/>
          </p:cNvSpPr>
          <p:nvPr>
            <p:ph idx="1"/>
          </p:nvPr>
        </p:nvSpPr>
        <p:spPr>
          <a:xfrm>
            <a:off x="5280584" y="5096155"/>
            <a:ext cx="8946541" cy="4195481"/>
          </a:xfrm>
        </p:spPr>
        <p:txBody>
          <a:bodyPr/>
          <a:lstStyle/>
          <a:p>
            <a:endParaRPr lang="en-US" dirty="0"/>
          </a:p>
        </p:txBody>
      </p:sp>
      <p:pic>
        <p:nvPicPr>
          <p:cNvPr id="6" name="image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2035" y="3048000"/>
            <a:ext cx="4314825"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1741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General Court</a:t>
            </a:r>
            <a:endParaRPr lang="en-US" dirty="0"/>
          </a:p>
        </p:txBody>
      </p:sp>
      <p:sp>
        <p:nvSpPr>
          <p:cNvPr id="3" name="Content Placeholder 2"/>
          <p:cNvSpPr>
            <a:spLocks noGrp="1"/>
          </p:cNvSpPr>
          <p:nvPr>
            <p:ph idx="1"/>
          </p:nvPr>
        </p:nvSpPr>
        <p:spPr/>
        <p:txBody>
          <a:bodyPr/>
          <a:lstStyle/>
          <a:p>
            <a:r>
              <a:rPr lang="en-GB" dirty="0" smtClean="0"/>
              <a:t>consists </a:t>
            </a:r>
            <a:r>
              <a:rPr lang="en-GB" dirty="0"/>
              <a:t>of 28 judges </a:t>
            </a:r>
            <a:endParaRPr lang="hr-HR" dirty="0" smtClean="0"/>
          </a:p>
          <a:p>
            <a:r>
              <a:rPr lang="hr-HR" dirty="0" err="1" smtClean="0"/>
              <a:t>direct</a:t>
            </a:r>
            <a:r>
              <a:rPr lang="en-GB" dirty="0" smtClean="0"/>
              <a:t> actions </a:t>
            </a:r>
            <a:r>
              <a:rPr lang="en-GB" dirty="0"/>
              <a:t>brought by individuals, companies or sometimes by Member State governments. </a:t>
            </a:r>
            <a:endParaRPr lang="hr-HR" dirty="0" smtClean="0"/>
          </a:p>
          <a:p>
            <a:r>
              <a:rPr lang="en-GB" dirty="0" smtClean="0"/>
              <a:t>deal</a:t>
            </a:r>
            <a:r>
              <a:rPr lang="hr-HR" dirty="0" smtClean="0"/>
              <a:t>s</a:t>
            </a:r>
            <a:r>
              <a:rPr lang="en-GB" dirty="0" smtClean="0"/>
              <a:t> </a:t>
            </a:r>
            <a:r>
              <a:rPr lang="en-GB" dirty="0"/>
              <a:t>mainly with the issues of </a:t>
            </a:r>
            <a:r>
              <a:rPr lang="en-GB" b="1" dirty="0"/>
              <a:t>competition law</a:t>
            </a:r>
            <a:r>
              <a:rPr lang="en-GB" dirty="0"/>
              <a:t>, trade and </a:t>
            </a:r>
            <a:r>
              <a:rPr lang="en-GB" dirty="0" smtClean="0"/>
              <a:t>agriculture</a:t>
            </a:r>
            <a:endParaRPr lang="en-US" dirty="0"/>
          </a:p>
        </p:txBody>
      </p:sp>
    </p:spTree>
    <p:extLst>
      <p:ext uri="{BB962C8B-B14F-4D97-AF65-F5344CB8AC3E}">
        <p14:creationId xmlns:p14="http://schemas.microsoft.com/office/powerpoint/2010/main" val="377982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Controlling EU </a:t>
            </a:r>
            <a:r>
              <a:rPr lang="en-GB" b="1" dirty="0" smtClean="0"/>
              <a:t>finances</a:t>
            </a:r>
            <a:r>
              <a:rPr lang="hr-HR" b="1" dirty="0" smtClean="0"/>
              <a:t>: </a:t>
            </a:r>
            <a:r>
              <a:rPr lang="en-GB" b="1" dirty="0"/>
              <a:t>the Court of Auditors</a:t>
            </a:r>
            <a:r>
              <a:rPr lang="en-GB" dirty="0"/>
              <a:t>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smtClean="0"/>
              <a:t>not </a:t>
            </a:r>
            <a:r>
              <a:rPr lang="en-GB" dirty="0"/>
              <a:t>a court in the narrow sense of the word, it is not a judicial but an</a:t>
            </a:r>
            <a:r>
              <a:rPr lang="en-GB" b="1" dirty="0"/>
              <a:t> auditing institution </a:t>
            </a:r>
            <a:r>
              <a:rPr lang="en-GB" dirty="0"/>
              <a:t>with expertise in economics, accountancy, and financial management. </a:t>
            </a:r>
            <a:endParaRPr lang="hr-HR" dirty="0" smtClean="0"/>
          </a:p>
          <a:p>
            <a:r>
              <a:rPr lang="en-GB" dirty="0" smtClean="0"/>
              <a:t>It </a:t>
            </a:r>
            <a:r>
              <a:rPr lang="en-GB" dirty="0"/>
              <a:t>has 28 members, one from each EU Member State, plus a larger staff with audit, administration and translation tasks. </a:t>
            </a:r>
            <a:endParaRPr lang="hr-HR" dirty="0" smtClean="0"/>
          </a:p>
          <a:p>
            <a:r>
              <a:rPr lang="en-GB" dirty="0" smtClean="0"/>
              <a:t>The </a:t>
            </a:r>
            <a:r>
              <a:rPr lang="en-GB" dirty="0"/>
              <a:t>Court </a:t>
            </a:r>
            <a:r>
              <a:rPr lang="en-GB" b="1" dirty="0"/>
              <a:t>audits EU revenue and expenditure </a:t>
            </a:r>
            <a:r>
              <a:rPr lang="en-GB" dirty="0"/>
              <a:t>and ensures that EU </a:t>
            </a:r>
            <a:r>
              <a:rPr lang="en-GB" b="1" dirty="0"/>
              <a:t>funds have been raised and spent correctly</a:t>
            </a:r>
            <a:r>
              <a:rPr lang="en-GB" dirty="0" smtClean="0"/>
              <a:t>.</a:t>
            </a:r>
            <a:endParaRPr lang="hr-HR" dirty="0" smtClean="0"/>
          </a:p>
          <a:p>
            <a:r>
              <a:rPr lang="en-GB" dirty="0" smtClean="0"/>
              <a:t> </a:t>
            </a:r>
            <a:r>
              <a:rPr lang="en-GB" dirty="0"/>
              <a:t>It drafts annual reports for the Parliament and the Council of the EU.</a:t>
            </a:r>
            <a:endParaRPr lang="hr-HR" dirty="0"/>
          </a:p>
          <a:p>
            <a:endParaRPr lang="en-US" dirty="0"/>
          </a:p>
        </p:txBody>
      </p:sp>
    </p:spTree>
    <p:extLst>
      <p:ext uri="{BB962C8B-B14F-4D97-AF65-F5344CB8AC3E}">
        <p14:creationId xmlns:p14="http://schemas.microsoft.com/office/powerpoint/2010/main" val="1385786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Other institutions and bodies</a:t>
            </a:r>
            <a:r>
              <a:rPr lang="hr-HR" dirty="0"/>
              <a:t/>
            </a:r>
            <a:br>
              <a:rPr lang="hr-HR" dirty="0"/>
            </a:br>
            <a:endParaRPr lang="en-US" dirty="0"/>
          </a:p>
        </p:txBody>
      </p:sp>
      <p:sp>
        <p:nvSpPr>
          <p:cNvPr id="3" name="Content Placeholder 2"/>
          <p:cNvSpPr>
            <a:spLocks noGrp="1"/>
          </p:cNvSpPr>
          <p:nvPr>
            <p:ph idx="1"/>
          </p:nvPr>
        </p:nvSpPr>
        <p:spPr/>
        <p:txBody>
          <a:bodyPr/>
          <a:lstStyle/>
          <a:p>
            <a:pPr lvl="0"/>
            <a:r>
              <a:rPr lang="en-GB" dirty="0"/>
              <a:t>European Central Bank – based in Frankfurt, runs monetary policy for the </a:t>
            </a:r>
            <a:r>
              <a:rPr lang="en-GB" dirty="0" err="1"/>
              <a:t>eurozone</a:t>
            </a:r>
            <a:r>
              <a:rPr lang="en-GB" dirty="0"/>
              <a:t>.</a:t>
            </a:r>
            <a:endParaRPr lang="hr-HR" dirty="0"/>
          </a:p>
          <a:p>
            <a:pPr lvl="0"/>
            <a:r>
              <a:rPr lang="en-GB" dirty="0"/>
              <a:t>Court of Auditors – checks the EU budget (funded by a combination of tax and customs duties) is spent correctly.</a:t>
            </a:r>
            <a:endParaRPr lang="hr-HR" dirty="0"/>
          </a:p>
          <a:p>
            <a:pPr lvl="0"/>
            <a:r>
              <a:rPr lang="en-GB" dirty="0"/>
              <a:t>European External Action Service – the EU's foreign and security policy service, headed by the High Representative.</a:t>
            </a:r>
            <a:endParaRPr lang="hr-HR" dirty="0"/>
          </a:p>
          <a:p>
            <a:pPr lvl="0"/>
            <a:r>
              <a:rPr lang="en-GB" dirty="0"/>
              <a:t>European Economic and Social Committee and Committee of the Regions – consultative bodies in Brussels that represent employers, trade unions, civil society, and local and regional government.</a:t>
            </a:r>
            <a:endParaRPr lang="hr-HR" dirty="0"/>
          </a:p>
          <a:p>
            <a:endParaRPr lang="en-US" dirty="0"/>
          </a:p>
        </p:txBody>
      </p:sp>
    </p:spTree>
    <p:extLst>
      <p:ext uri="{BB962C8B-B14F-4D97-AF65-F5344CB8AC3E}">
        <p14:creationId xmlns:p14="http://schemas.microsoft.com/office/powerpoint/2010/main" val="1124370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Other</a:t>
            </a:r>
            <a:r>
              <a:rPr lang="hr-HR" dirty="0" smtClean="0"/>
              <a:t> </a:t>
            </a:r>
            <a:r>
              <a:rPr lang="hr-HR" dirty="0" err="1" smtClean="0"/>
              <a:t>institutions</a:t>
            </a:r>
            <a:r>
              <a:rPr lang="hr-HR" dirty="0" smtClean="0"/>
              <a:t> </a:t>
            </a:r>
            <a:r>
              <a:rPr lang="hr-HR" dirty="0" err="1" smtClean="0"/>
              <a:t>and</a:t>
            </a:r>
            <a:r>
              <a:rPr lang="hr-HR" dirty="0" smtClean="0"/>
              <a:t> </a:t>
            </a:r>
            <a:r>
              <a:rPr lang="hr-HR" dirty="0" err="1" smtClean="0"/>
              <a:t>bodies</a:t>
            </a:r>
            <a:endParaRPr lang="en-US" dirty="0"/>
          </a:p>
        </p:txBody>
      </p:sp>
      <p:sp>
        <p:nvSpPr>
          <p:cNvPr id="3" name="Content Placeholder 2"/>
          <p:cNvSpPr>
            <a:spLocks noGrp="1"/>
          </p:cNvSpPr>
          <p:nvPr>
            <p:ph idx="1"/>
          </p:nvPr>
        </p:nvSpPr>
        <p:spPr/>
        <p:txBody>
          <a:bodyPr/>
          <a:lstStyle/>
          <a:p>
            <a:pPr lvl="0"/>
            <a:r>
              <a:rPr lang="en-GB" dirty="0"/>
              <a:t>European Investment Bank – based in Luxembourg, funds projects in the EU's poorer regions and helps small and medium-sized businesses.</a:t>
            </a:r>
            <a:endParaRPr lang="hr-HR" dirty="0"/>
          </a:p>
          <a:p>
            <a:pPr lvl="0"/>
            <a:r>
              <a:rPr lang="en-GB" dirty="0"/>
              <a:t>European Ombudsman – investigates complaints about maladministration in EU institutions from citizens, businesses and other bodies.</a:t>
            </a:r>
            <a:endParaRPr lang="hr-HR" dirty="0"/>
          </a:p>
          <a:p>
            <a:r>
              <a:rPr lang="en-GB" dirty="0"/>
              <a:t>European Data Protection Supervisor – ensures that when any EU institution or body processes citizens' personal data, it respects their right to privacy</a:t>
            </a:r>
            <a:endParaRPr lang="en-US" dirty="0"/>
          </a:p>
        </p:txBody>
      </p:sp>
    </p:spTree>
    <p:extLst>
      <p:ext uri="{BB962C8B-B14F-4D97-AF65-F5344CB8AC3E}">
        <p14:creationId xmlns:p14="http://schemas.microsoft.com/office/powerpoint/2010/main" val="1624487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3200" b="1" dirty="0" err="1" smtClean="0"/>
              <a:t>Part</a:t>
            </a:r>
            <a:r>
              <a:rPr lang="hr-HR" sz="3200" b="1" dirty="0" smtClean="0"/>
              <a:t> </a:t>
            </a:r>
            <a:r>
              <a:rPr lang="hr-HR" sz="3200" b="1" dirty="0" err="1" smtClean="0"/>
              <a:t>Two</a:t>
            </a:r>
            <a:r>
              <a:rPr lang="hr-HR" sz="3200" b="1" dirty="0" smtClean="0"/>
              <a:t/>
            </a:r>
            <a:br>
              <a:rPr lang="hr-HR" sz="3200" b="1" dirty="0" smtClean="0"/>
            </a:br>
            <a:r>
              <a:rPr lang="en-GB" sz="3200" b="1" dirty="0" smtClean="0"/>
              <a:t>National </a:t>
            </a:r>
            <a:r>
              <a:rPr lang="en-GB" sz="3200" b="1" dirty="0"/>
              <a:t>Courts and the Court of Justice of the EU</a:t>
            </a:r>
            <a:r>
              <a:rPr lang="hr-HR" sz="3200" dirty="0"/>
              <a:t/>
            </a:r>
            <a:br>
              <a:rPr lang="hr-HR" sz="3200" dirty="0"/>
            </a:br>
            <a:endParaRPr lang="en-US" sz="3200" dirty="0"/>
          </a:p>
        </p:txBody>
      </p:sp>
      <p:sp>
        <p:nvSpPr>
          <p:cNvPr id="3" name="Content Placeholder 2"/>
          <p:cNvSpPr>
            <a:spLocks noGrp="1"/>
          </p:cNvSpPr>
          <p:nvPr>
            <p:ph idx="1"/>
          </p:nvPr>
        </p:nvSpPr>
        <p:spPr/>
        <p:txBody>
          <a:bodyPr/>
          <a:lstStyle/>
          <a:p>
            <a:r>
              <a:rPr lang="en-GB" i="1" dirty="0"/>
              <a:t>The reference for a preliminary ruling is a procedure exercised before the Court of Justice of the European Union. This procedure enables national courts to question the Court of Justice on the </a:t>
            </a:r>
            <a:r>
              <a:rPr lang="en-GB" b="1" i="1" dirty="0"/>
              <a:t>interpretation</a:t>
            </a:r>
            <a:r>
              <a:rPr lang="en-GB" i="1" dirty="0"/>
              <a:t> or </a:t>
            </a:r>
            <a:r>
              <a:rPr lang="en-GB" b="1" i="1" dirty="0"/>
              <a:t>validity</a:t>
            </a:r>
            <a:r>
              <a:rPr lang="en-GB" i="1" dirty="0"/>
              <a:t> of European law. The reference for a preliminary ruling therefore offers a means to guarantee legal certainty by the uniform application of EU law.</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860733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Reference for </a:t>
            </a:r>
            <a:r>
              <a:rPr lang="hr-HR" dirty="0" err="1" smtClean="0"/>
              <a:t>preliminary</a:t>
            </a:r>
            <a:r>
              <a:rPr lang="hr-HR" dirty="0" smtClean="0"/>
              <a:t> </a:t>
            </a:r>
            <a:r>
              <a:rPr lang="hr-HR" dirty="0" err="1" smtClean="0"/>
              <a:t>ruling</a:t>
            </a:r>
            <a:endParaRPr lang="en-US" dirty="0"/>
          </a:p>
        </p:txBody>
      </p:sp>
      <p:sp>
        <p:nvSpPr>
          <p:cNvPr id="3" name="Content Placeholder 2"/>
          <p:cNvSpPr>
            <a:spLocks noGrp="1"/>
          </p:cNvSpPr>
          <p:nvPr>
            <p:ph idx="1"/>
          </p:nvPr>
        </p:nvSpPr>
        <p:spPr/>
        <p:txBody>
          <a:bodyPr/>
          <a:lstStyle/>
          <a:p>
            <a:r>
              <a:rPr lang="en-GB" i="1" dirty="0"/>
              <a:t>The reference for a preliminary ruling forms part of the procedures which may be exercised before the Court of Justice of the European Union (CJEU). This procedure is open to all Member States’ national judges. They may refer a case already underway to the Court in order to question it on the interpretation or validity of European law.</a:t>
            </a:r>
            <a:endParaRPr lang="hr-HR" dirty="0"/>
          </a:p>
        </p:txBody>
      </p:sp>
    </p:spTree>
    <p:extLst>
      <p:ext uri="{BB962C8B-B14F-4D97-AF65-F5344CB8AC3E}">
        <p14:creationId xmlns:p14="http://schemas.microsoft.com/office/powerpoint/2010/main" val="1478803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Reference for </a:t>
            </a:r>
            <a:r>
              <a:rPr lang="hr-HR" dirty="0" err="1"/>
              <a:t>preliminary</a:t>
            </a:r>
            <a:r>
              <a:rPr lang="hr-HR" dirty="0"/>
              <a:t> </a:t>
            </a:r>
            <a:r>
              <a:rPr lang="hr-HR" dirty="0" err="1"/>
              <a:t>ruling</a:t>
            </a:r>
            <a:endParaRPr lang="en-US" dirty="0"/>
          </a:p>
        </p:txBody>
      </p:sp>
      <p:sp>
        <p:nvSpPr>
          <p:cNvPr id="3" name="Content Placeholder 2"/>
          <p:cNvSpPr>
            <a:spLocks noGrp="1"/>
          </p:cNvSpPr>
          <p:nvPr>
            <p:ph idx="1"/>
          </p:nvPr>
        </p:nvSpPr>
        <p:spPr/>
        <p:txBody>
          <a:bodyPr/>
          <a:lstStyle/>
          <a:p>
            <a:r>
              <a:rPr lang="en-GB" i="1" dirty="0"/>
              <a:t>In contrast to other judicial procedures, the reference of a preliminary ruling is therefore not a recourse taken against a European or national act, but a question presented on the application of European law.</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536169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Reference for </a:t>
            </a:r>
            <a:r>
              <a:rPr lang="hr-HR" dirty="0" err="1"/>
              <a:t>preliminary</a:t>
            </a:r>
            <a:r>
              <a:rPr lang="hr-HR" dirty="0"/>
              <a:t> </a:t>
            </a:r>
            <a:r>
              <a:rPr lang="hr-HR" dirty="0" err="1"/>
              <a:t>ruling</a:t>
            </a:r>
            <a:endParaRPr lang="en-US" dirty="0"/>
          </a:p>
        </p:txBody>
      </p:sp>
      <p:sp>
        <p:nvSpPr>
          <p:cNvPr id="3" name="Content Placeholder 2"/>
          <p:cNvSpPr>
            <a:spLocks noGrp="1"/>
          </p:cNvSpPr>
          <p:nvPr>
            <p:ph idx="1"/>
          </p:nvPr>
        </p:nvSpPr>
        <p:spPr/>
        <p:txBody>
          <a:bodyPr/>
          <a:lstStyle/>
          <a:p>
            <a:r>
              <a:rPr lang="en-GB" i="1" dirty="0"/>
              <a:t>The reference for a preliminary ruling thus promotes active cooperation between the national courts and the Court of Justice and the uniform application of European law throughout the EU.</a:t>
            </a:r>
            <a:endParaRPr lang="hr-HR" dirty="0"/>
          </a:p>
          <a:p>
            <a:endParaRPr lang="en-US" dirty="0"/>
          </a:p>
        </p:txBody>
      </p:sp>
    </p:spTree>
    <p:extLst>
      <p:ext uri="{BB962C8B-B14F-4D97-AF65-F5344CB8AC3E}">
        <p14:creationId xmlns:p14="http://schemas.microsoft.com/office/powerpoint/2010/main" val="679200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Reference for </a:t>
            </a:r>
            <a:r>
              <a:rPr lang="hr-HR" dirty="0" err="1"/>
              <a:t>preliminary</a:t>
            </a:r>
            <a:r>
              <a:rPr lang="hr-HR" dirty="0"/>
              <a:t> </a:t>
            </a:r>
            <a:r>
              <a:rPr lang="hr-HR" dirty="0" err="1"/>
              <a:t>ruling</a:t>
            </a:r>
            <a:endParaRPr lang="en-US" dirty="0"/>
          </a:p>
        </p:txBody>
      </p:sp>
      <p:sp>
        <p:nvSpPr>
          <p:cNvPr id="3" name="Content Placeholder 2"/>
          <p:cNvSpPr>
            <a:spLocks noGrp="1"/>
          </p:cNvSpPr>
          <p:nvPr>
            <p:ph idx="1"/>
          </p:nvPr>
        </p:nvSpPr>
        <p:spPr/>
        <p:txBody>
          <a:bodyPr/>
          <a:lstStyle/>
          <a:p>
            <a:r>
              <a:rPr lang="en-GB" i="1" dirty="0"/>
              <a:t>In 2012, the Court of Justice issued recommendations to the national courts, which are not binding but which aim to supplement the Rules of Procedure of the Court (Articles 93 to 118). </a:t>
            </a:r>
            <a:endParaRPr lang="hr-HR" i="1" dirty="0" smtClean="0"/>
          </a:p>
          <a:p>
            <a:r>
              <a:rPr lang="en-GB" i="1" dirty="0" smtClean="0"/>
              <a:t>These </a:t>
            </a:r>
            <a:r>
              <a:rPr lang="en-GB" i="1" dirty="0"/>
              <a:t>recommendations are also intended to provide guidance to Member State courts as to whether it is appropriate to make a reference for a preliminary ruling, and to provide them with practical information on the form and effects of such a reference for a ruling.</a:t>
            </a:r>
            <a:endParaRPr lang="hr-HR" dirty="0"/>
          </a:p>
          <a:p>
            <a:r>
              <a:rPr lang="en-GB" b="1" i="1" dirty="0"/>
              <a:t> </a:t>
            </a:r>
            <a:endParaRPr lang="hr-HR" dirty="0"/>
          </a:p>
          <a:p>
            <a:endParaRPr lang="en-US" dirty="0"/>
          </a:p>
        </p:txBody>
      </p:sp>
    </p:spTree>
    <p:extLst>
      <p:ext uri="{BB962C8B-B14F-4D97-AF65-F5344CB8AC3E}">
        <p14:creationId xmlns:p14="http://schemas.microsoft.com/office/powerpoint/2010/main" val="1346223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Nature of references for a preliminary ruling</a:t>
            </a:r>
            <a:r>
              <a:rPr lang="hr-HR" dirty="0"/>
              <a:t/>
            </a:r>
            <a:br>
              <a:rPr lang="hr-HR" dirty="0"/>
            </a:br>
            <a:r>
              <a:rPr lang="en-GB" dirty="0"/>
              <a:t> </a:t>
            </a:r>
            <a:r>
              <a:rPr lang="hr-HR" dirty="0"/>
              <a:t/>
            </a:r>
            <a:br>
              <a:rPr lang="hr-HR" dirty="0"/>
            </a:br>
            <a:endParaRPr lang="en-US" dirty="0"/>
          </a:p>
        </p:txBody>
      </p:sp>
      <p:sp>
        <p:nvSpPr>
          <p:cNvPr id="3" name="Content Placeholder 2"/>
          <p:cNvSpPr>
            <a:spLocks noGrp="1"/>
          </p:cNvSpPr>
          <p:nvPr>
            <p:ph idx="1"/>
          </p:nvPr>
        </p:nvSpPr>
        <p:spPr/>
        <p:txBody>
          <a:bodyPr/>
          <a:lstStyle/>
          <a:p>
            <a:r>
              <a:rPr lang="en-GB" i="1" dirty="0"/>
              <a:t>Any national court to which a dispute in which the application of a rule of European law raises questions (original case) has been submitted can decide to refer to the Court of Justice to resolve these questions. </a:t>
            </a:r>
            <a:endParaRPr lang="hr-HR" i="1" dirty="0" smtClean="0"/>
          </a:p>
          <a:p>
            <a:r>
              <a:rPr lang="en-GB" i="1" dirty="0" smtClean="0"/>
              <a:t>There </a:t>
            </a:r>
            <a:r>
              <a:rPr lang="en-GB" i="1" dirty="0"/>
              <a:t>are two types of reference for a preliminary ruling:</a:t>
            </a:r>
            <a:endParaRPr lang="hr-HR" dirty="0"/>
          </a:p>
          <a:p>
            <a:endParaRPr lang="en-US" dirty="0"/>
          </a:p>
        </p:txBody>
      </p:sp>
    </p:spTree>
    <p:extLst>
      <p:ext uri="{BB962C8B-B14F-4D97-AF65-F5344CB8AC3E}">
        <p14:creationId xmlns:p14="http://schemas.microsoft.com/office/powerpoint/2010/main" val="284799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Introduction</a:t>
            </a:r>
            <a:endParaRPr lang="en-US" dirty="0"/>
          </a:p>
        </p:txBody>
      </p:sp>
      <p:sp>
        <p:nvSpPr>
          <p:cNvPr id="3" name="Content Placeholder 2"/>
          <p:cNvSpPr>
            <a:spLocks noGrp="1"/>
          </p:cNvSpPr>
          <p:nvPr>
            <p:ph idx="1"/>
          </p:nvPr>
        </p:nvSpPr>
        <p:spPr/>
        <p:txBody>
          <a:bodyPr/>
          <a:lstStyle/>
          <a:p>
            <a:r>
              <a:rPr lang="en-GB" dirty="0"/>
              <a:t>The European Union is a unique political entity, whose sovereign member countries pool authority in key areas of government in order to reach shared goals. </a:t>
            </a:r>
            <a:endParaRPr lang="hr-HR" dirty="0" smtClean="0"/>
          </a:p>
          <a:p>
            <a:r>
              <a:rPr lang="en-GB" dirty="0" smtClean="0"/>
              <a:t>Every </a:t>
            </a:r>
            <a:r>
              <a:rPr lang="en-GB" dirty="0"/>
              <a:t>national of a member country is also an EU citizen, giving them the right to participate in the democratic life of the </a:t>
            </a:r>
            <a:r>
              <a:rPr lang="hr-HR" dirty="0" smtClean="0"/>
              <a:t>EU</a:t>
            </a:r>
            <a:r>
              <a:rPr lang="en-GB" dirty="0" smtClean="0"/>
              <a:t>.</a:t>
            </a:r>
            <a:endParaRPr lang="hr-HR" dirty="0"/>
          </a:p>
          <a:p>
            <a:endParaRPr lang="en-US" dirty="0"/>
          </a:p>
        </p:txBody>
      </p:sp>
    </p:spTree>
    <p:extLst>
      <p:ext uri="{BB962C8B-B14F-4D97-AF65-F5344CB8AC3E}">
        <p14:creationId xmlns:p14="http://schemas.microsoft.com/office/powerpoint/2010/main" val="291686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Reference for </a:t>
            </a:r>
            <a:r>
              <a:rPr lang="hr-HR" dirty="0" err="1"/>
              <a:t>preliminary</a:t>
            </a:r>
            <a:r>
              <a:rPr lang="hr-HR" dirty="0"/>
              <a:t> </a:t>
            </a:r>
            <a:r>
              <a:rPr lang="hr-HR" dirty="0" err="1"/>
              <a:t>ruling</a:t>
            </a:r>
            <a:endParaRPr lang="en-US" dirty="0"/>
          </a:p>
        </p:txBody>
      </p:sp>
      <p:sp>
        <p:nvSpPr>
          <p:cNvPr id="3" name="Content Placeholder 2"/>
          <p:cNvSpPr>
            <a:spLocks noGrp="1"/>
          </p:cNvSpPr>
          <p:nvPr>
            <p:ph idx="1"/>
          </p:nvPr>
        </p:nvSpPr>
        <p:spPr/>
        <p:txBody>
          <a:bodyPr/>
          <a:lstStyle/>
          <a:p>
            <a:r>
              <a:rPr lang="hr-HR" dirty="0" smtClean="0"/>
              <a:t>1.</a:t>
            </a:r>
            <a:r>
              <a:rPr lang="en-GB" dirty="0" smtClean="0"/>
              <a:t>  </a:t>
            </a:r>
            <a:r>
              <a:rPr lang="en-GB" i="1" dirty="0"/>
              <a:t>a reference for </a:t>
            </a:r>
            <a:r>
              <a:rPr lang="en-GB" b="1" i="1" dirty="0"/>
              <a:t>a ruling on the interpretation</a:t>
            </a:r>
            <a:r>
              <a:rPr lang="en-GB" i="1" dirty="0"/>
              <a:t> of the European instrument (primary law and secondary law): the national judge requests the Court of Justice to clarify a point of interpretation of European law in order to be able to apply it correctly;</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344694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Reference for </a:t>
            </a:r>
            <a:r>
              <a:rPr lang="hr-HR" dirty="0" err="1"/>
              <a:t>preliminary</a:t>
            </a:r>
            <a:r>
              <a:rPr lang="hr-HR" dirty="0"/>
              <a:t> </a:t>
            </a:r>
            <a:r>
              <a:rPr lang="hr-HR" dirty="0" err="1"/>
              <a:t>ruling</a:t>
            </a:r>
            <a:endParaRPr lang="en-US" dirty="0"/>
          </a:p>
        </p:txBody>
      </p:sp>
      <p:sp>
        <p:nvSpPr>
          <p:cNvPr id="3" name="Content Placeholder 2"/>
          <p:cNvSpPr>
            <a:spLocks noGrp="1"/>
          </p:cNvSpPr>
          <p:nvPr>
            <p:ph idx="1"/>
          </p:nvPr>
        </p:nvSpPr>
        <p:spPr/>
        <p:txBody>
          <a:bodyPr/>
          <a:lstStyle/>
          <a:p>
            <a:r>
              <a:rPr lang="en-GB" dirty="0" smtClean="0"/>
              <a:t>·</a:t>
            </a:r>
            <a:r>
              <a:rPr lang="hr-HR" dirty="0" smtClean="0"/>
              <a:t>2.</a:t>
            </a:r>
            <a:r>
              <a:rPr lang="en-GB" dirty="0" smtClean="0"/>
              <a:t>     </a:t>
            </a:r>
            <a:r>
              <a:rPr lang="en-GB" i="1" dirty="0"/>
              <a:t>a reference for </a:t>
            </a:r>
            <a:r>
              <a:rPr lang="en-GB" b="1" i="1" dirty="0"/>
              <a:t>a preliminary ruling on the validity </a:t>
            </a:r>
            <a:r>
              <a:rPr lang="en-GB" i="1" dirty="0"/>
              <a:t>of a European instrument of secondary law: the national judge requests the Court of Justice to check the validity of an act of European law.</a:t>
            </a:r>
            <a:endParaRPr lang="hr-HR" dirty="0"/>
          </a:p>
          <a:p>
            <a:endParaRPr lang="en-US" dirty="0"/>
          </a:p>
        </p:txBody>
      </p:sp>
    </p:spTree>
    <p:extLst>
      <p:ext uri="{BB962C8B-B14F-4D97-AF65-F5344CB8AC3E}">
        <p14:creationId xmlns:p14="http://schemas.microsoft.com/office/powerpoint/2010/main" val="3550424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Reference for </a:t>
            </a:r>
            <a:r>
              <a:rPr lang="hr-HR" dirty="0" err="1"/>
              <a:t>preliminary</a:t>
            </a:r>
            <a:r>
              <a:rPr lang="hr-HR" dirty="0"/>
              <a:t> </a:t>
            </a:r>
            <a:r>
              <a:rPr lang="hr-HR" dirty="0" err="1"/>
              <a:t>ruling</a:t>
            </a:r>
            <a:endParaRPr lang="en-US" dirty="0"/>
          </a:p>
        </p:txBody>
      </p:sp>
      <p:sp>
        <p:nvSpPr>
          <p:cNvPr id="3" name="Content Placeholder 2"/>
          <p:cNvSpPr>
            <a:spLocks noGrp="1"/>
          </p:cNvSpPr>
          <p:nvPr>
            <p:ph idx="1"/>
          </p:nvPr>
        </p:nvSpPr>
        <p:spPr/>
        <p:txBody>
          <a:bodyPr/>
          <a:lstStyle/>
          <a:p>
            <a:r>
              <a:rPr lang="en-GB" i="1" dirty="0"/>
              <a:t>The reference for a preliminary ruling is therefore a reference from one judge to another. </a:t>
            </a:r>
            <a:endParaRPr lang="hr-HR" i="1" dirty="0" smtClean="0"/>
          </a:p>
          <a:p>
            <a:r>
              <a:rPr lang="en-GB" i="1" dirty="0" smtClean="0"/>
              <a:t>Although </a:t>
            </a:r>
            <a:r>
              <a:rPr lang="en-GB" i="1" dirty="0"/>
              <a:t>a referral to the Court of Justice may be requested by one of the parties involved in the dispute, the decision to do so rests with the national court.</a:t>
            </a:r>
            <a:endParaRPr lang="hr-HR" dirty="0"/>
          </a:p>
          <a:p>
            <a:endParaRPr lang="en-US" dirty="0"/>
          </a:p>
        </p:txBody>
      </p:sp>
    </p:spTree>
    <p:extLst>
      <p:ext uri="{BB962C8B-B14F-4D97-AF65-F5344CB8AC3E}">
        <p14:creationId xmlns:p14="http://schemas.microsoft.com/office/powerpoint/2010/main" val="2601764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Reference for </a:t>
            </a:r>
            <a:r>
              <a:rPr lang="hr-HR" dirty="0" err="1"/>
              <a:t>preliminary</a:t>
            </a:r>
            <a:r>
              <a:rPr lang="hr-HR" dirty="0"/>
              <a:t> </a:t>
            </a:r>
            <a:r>
              <a:rPr lang="hr-HR" dirty="0" err="1"/>
              <a:t>ruling</a:t>
            </a:r>
            <a:endParaRPr lang="en-US" dirty="0"/>
          </a:p>
        </p:txBody>
      </p:sp>
      <p:sp>
        <p:nvSpPr>
          <p:cNvPr id="3" name="Content Placeholder 2"/>
          <p:cNvSpPr>
            <a:spLocks noGrp="1"/>
          </p:cNvSpPr>
          <p:nvPr>
            <p:ph idx="1"/>
          </p:nvPr>
        </p:nvSpPr>
        <p:spPr/>
        <p:txBody>
          <a:bodyPr/>
          <a:lstStyle/>
          <a:p>
            <a:r>
              <a:rPr lang="en-GB" i="1" dirty="0"/>
              <a:t>In this respect, Article </a:t>
            </a:r>
            <a:r>
              <a:rPr lang="en-GB" i="1" u="sng" dirty="0">
                <a:hlinkClick r:id="rId2"/>
              </a:rPr>
              <a:t>267</a:t>
            </a:r>
            <a:r>
              <a:rPr lang="en-GB" i="1" dirty="0"/>
              <a:t> of the Treaty on the Functioning of the EU (</a:t>
            </a:r>
            <a:r>
              <a:rPr lang="en-GB" i="1" u="sng" dirty="0">
                <a:hlinkClick r:id="rId3"/>
              </a:rPr>
              <a:t>TFEU</a:t>
            </a:r>
            <a:r>
              <a:rPr lang="en-GB" i="1" dirty="0"/>
              <a:t>) specifies that national courts which act as a final resort, against whose decisions there is no judicial remedy, are obliged to make a reference to the Court of Justice for a preliminary ruling, unless the Court has already ruled on the matter or the interpretation of the EU rule of law in question is obvious.</a:t>
            </a:r>
            <a:endParaRPr lang="hr-HR" dirty="0"/>
          </a:p>
          <a:p>
            <a:r>
              <a:rPr lang="en-GB" i="1" dirty="0"/>
              <a:t>In contrast, national courts which do not rule in final resort are not obliged to exercise the reference for a preliminary ruling, even if one of the parties requests it.</a:t>
            </a:r>
            <a:endParaRPr lang="hr-HR" dirty="0"/>
          </a:p>
          <a:p>
            <a:endParaRPr lang="en-US" dirty="0"/>
          </a:p>
        </p:txBody>
      </p:sp>
    </p:spTree>
    <p:extLst>
      <p:ext uri="{BB962C8B-B14F-4D97-AF65-F5344CB8AC3E}">
        <p14:creationId xmlns:p14="http://schemas.microsoft.com/office/powerpoint/2010/main" val="2858021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Reference for </a:t>
            </a:r>
            <a:r>
              <a:rPr lang="hr-HR" dirty="0" err="1"/>
              <a:t>preliminary</a:t>
            </a:r>
            <a:r>
              <a:rPr lang="hr-HR" dirty="0"/>
              <a:t> </a:t>
            </a:r>
            <a:r>
              <a:rPr lang="hr-HR" dirty="0" err="1"/>
              <a:t>ruling</a:t>
            </a:r>
            <a:endParaRPr lang="en-US" dirty="0"/>
          </a:p>
        </p:txBody>
      </p:sp>
      <p:sp>
        <p:nvSpPr>
          <p:cNvPr id="3" name="Content Placeholder 2"/>
          <p:cNvSpPr>
            <a:spLocks noGrp="1"/>
          </p:cNvSpPr>
          <p:nvPr>
            <p:ph idx="1"/>
          </p:nvPr>
        </p:nvSpPr>
        <p:spPr/>
        <p:txBody>
          <a:bodyPr/>
          <a:lstStyle/>
          <a:p>
            <a:r>
              <a:rPr lang="en-GB" i="1" dirty="0"/>
              <a:t>In any case, all national courts must immediately refer a matter to the Court of Justice in cases of doubt regarding the interpretation of a European provision. However, they must submit to the Court a reference for a preliminary ruling when they have doubts regarding the validity of an act issued by a Union institution, body, office or agency.</a:t>
            </a:r>
            <a:endParaRPr lang="hr-HR" dirty="0"/>
          </a:p>
          <a:p>
            <a:r>
              <a:rPr lang="en-GB" i="1" dirty="0"/>
              <a:t>The Court of Justice only gives a decision on the constituent elements of the reference for a preliminary ruling made to it. The national court therefore remains competent for the original case.</a:t>
            </a:r>
            <a:endParaRPr lang="hr-HR" dirty="0"/>
          </a:p>
          <a:p>
            <a:endParaRPr lang="en-US" dirty="0"/>
          </a:p>
        </p:txBody>
      </p:sp>
    </p:spTree>
    <p:extLst>
      <p:ext uri="{BB962C8B-B14F-4D97-AF65-F5344CB8AC3E}">
        <p14:creationId xmlns:p14="http://schemas.microsoft.com/office/powerpoint/2010/main" val="168822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Reference for </a:t>
            </a:r>
            <a:r>
              <a:rPr lang="hr-HR" dirty="0" err="1"/>
              <a:t>preliminary</a:t>
            </a:r>
            <a:r>
              <a:rPr lang="hr-HR" dirty="0"/>
              <a:t> </a:t>
            </a:r>
            <a:r>
              <a:rPr lang="hr-HR"/>
              <a:t>ruling</a:t>
            </a:r>
            <a:endParaRPr lang="en-US" dirty="0"/>
          </a:p>
        </p:txBody>
      </p:sp>
      <p:sp>
        <p:nvSpPr>
          <p:cNvPr id="3" name="Content Placeholder 2"/>
          <p:cNvSpPr>
            <a:spLocks noGrp="1"/>
          </p:cNvSpPr>
          <p:nvPr>
            <p:ph idx="1"/>
          </p:nvPr>
        </p:nvSpPr>
        <p:spPr/>
        <p:txBody>
          <a:bodyPr/>
          <a:lstStyle/>
          <a:p>
            <a:r>
              <a:rPr lang="en-GB" i="1" dirty="0"/>
              <a:t>On principle, the Court of Justice must answer the question put to it. It cannot refuse to answer on the grounds that this response would be neither relevant nor timely as regards the original case. It can, however, refuse if the question does not fall within its competence.</a:t>
            </a:r>
            <a:endParaRPr lang="hr-HR" dirty="0"/>
          </a:p>
          <a:p>
            <a:endParaRPr lang="en-US" dirty="0"/>
          </a:p>
        </p:txBody>
      </p:sp>
    </p:spTree>
    <p:extLst>
      <p:ext uri="{BB962C8B-B14F-4D97-AF65-F5344CB8AC3E}">
        <p14:creationId xmlns:p14="http://schemas.microsoft.com/office/powerpoint/2010/main" val="1012057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Main</a:t>
            </a:r>
            <a:r>
              <a:rPr lang="hr-HR" dirty="0" smtClean="0"/>
              <a:t> </a:t>
            </a:r>
            <a:r>
              <a:rPr lang="hr-HR" dirty="0" err="1" smtClean="0"/>
              <a:t>policy-making</a:t>
            </a:r>
            <a:r>
              <a:rPr lang="hr-HR" dirty="0" smtClean="0"/>
              <a:t> </a:t>
            </a:r>
            <a:r>
              <a:rPr lang="hr-HR" dirty="0" err="1" smtClean="0"/>
              <a:t>institutions</a:t>
            </a:r>
            <a:endParaRPr lang="en-US" dirty="0"/>
          </a:p>
        </p:txBody>
      </p:sp>
      <p:sp>
        <p:nvSpPr>
          <p:cNvPr id="3" name="Content Placeholder 2"/>
          <p:cNvSpPr>
            <a:spLocks noGrp="1"/>
          </p:cNvSpPr>
          <p:nvPr>
            <p:ph idx="1"/>
          </p:nvPr>
        </p:nvSpPr>
        <p:spPr/>
        <p:txBody>
          <a:bodyPr/>
          <a:lstStyle/>
          <a:p>
            <a:pPr lvl="0"/>
            <a:r>
              <a:rPr lang="en-GB" dirty="0"/>
              <a:t>the European Parliament</a:t>
            </a:r>
            <a:endParaRPr lang="hr-HR" dirty="0"/>
          </a:p>
          <a:p>
            <a:pPr lvl="0"/>
            <a:r>
              <a:rPr lang="en-GB" dirty="0"/>
              <a:t>the Council of the European </a:t>
            </a:r>
            <a:r>
              <a:rPr lang="en-GB" dirty="0" smtClean="0"/>
              <a:t>Union</a:t>
            </a:r>
            <a:endParaRPr lang="hr-HR" dirty="0" smtClean="0"/>
          </a:p>
          <a:p>
            <a:pPr lvl="0"/>
            <a:r>
              <a:rPr lang="hr-HR" dirty="0" err="1" smtClean="0"/>
              <a:t>The</a:t>
            </a:r>
            <a:r>
              <a:rPr lang="hr-HR" dirty="0" smtClean="0"/>
              <a:t> European </a:t>
            </a:r>
            <a:r>
              <a:rPr lang="hr-HR" dirty="0" err="1" smtClean="0"/>
              <a:t>Council</a:t>
            </a:r>
            <a:endParaRPr lang="hr-HR" dirty="0"/>
          </a:p>
          <a:p>
            <a:pPr lvl="0"/>
            <a:r>
              <a:rPr lang="en-GB" dirty="0"/>
              <a:t>the European Commission.</a:t>
            </a:r>
            <a:endParaRPr lang="hr-HR" dirty="0"/>
          </a:p>
          <a:p>
            <a:endParaRPr lang="en-US" dirty="0"/>
          </a:p>
        </p:txBody>
      </p:sp>
    </p:spTree>
    <p:extLst>
      <p:ext uri="{BB962C8B-B14F-4D97-AF65-F5344CB8AC3E}">
        <p14:creationId xmlns:p14="http://schemas.microsoft.com/office/powerpoint/2010/main" val="328914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Powers</a:t>
            </a:r>
            <a:r>
              <a:rPr lang="hr-HR" dirty="0" smtClean="0"/>
              <a:t> </a:t>
            </a:r>
            <a:r>
              <a:rPr lang="hr-HR" dirty="0" err="1" smtClean="0"/>
              <a:t>of</a:t>
            </a:r>
            <a:r>
              <a:rPr lang="hr-HR" dirty="0" smtClean="0"/>
              <a:t> EU </a:t>
            </a:r>
            <a:r>
              <a:rPr lang="hr-HR" dirty="0" err="1" smtClean="0"/>
              <a:t>institutions</a:t>
            </a:r>
            <a:endParaRPr lang="en-US" dirty="0"/>
          </a:p>
        </p:txBody>
      </p:sp>
      <p:sp>
        <p:nvSpPr>
          <p:cNvPr id="3" name="Content Placeholder 2"/>
          <p:cNvSpPr>
            <a:spLocks noGrp="1"/>
          </p:cNvSpPr>
          <p:nvPr>
            <p:ph idx="1"/>
          </p:nvPr>
        </p:nvSpPr>
        <p:spPr/>
        <p:txBody>
          <a:bodyPr/>
          <a:lstStyle/>
          <a:p>
            <a:r>
              <a:rPr lang="en-GB" dirty="0"/>
              <a:t>The powers of the EU institutions have been laid down by the founding treaties negotiated and ratified by member countries</a:t>
            </a:r>
            <a:r>
              <a:rPr lang="en-GB" dirty="0" smtClean="0"/>
              <a:t>.</a:t>
            </a:r>
            <a:endParaRPr lang="hr-HR" dirty="0" smtClean="0"/>
          </a:p>
          <a:p>
            <a:r>
              <a:rPr lang="en-GB" dirty="0" smtClean="0"/>
              <a:t> </a:t>
            </a:r>
            <a:r>
              <a:rPr lang="en-GB" dirty="0"/>
              <a:t>In policy areas not covered by the treaties, national governments are free to exercise their own sovereignty.</a:t>
            </a:r>
            <a:endParaRPr lang="hr-HR" dirty="0"/>
          </a:p>
          <a:p>
            <a:endParaRPr lang="hr-HR" dirty="0"/>
          </a:p>
          <a:p>
            <a:endParaRPr lang="en-US" dirty="0"/>
          </a:p>
        </p:txBody>
      </p:sp>
    </p:spTree>
    <p:extLst>
      <p:ext uri="{BB962C8B-B14F-4D97-AF65-F5344CB8AC3E}">
        <p14:creationId xmlns:p14="http://schemas.microsoft.com/office/powerpoint/2010/main" val="3332815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The legal </a:t>
            </a:r>
            <a:r>
              <a:rPr lang="en-GB" sz="4800" dirty="0" smtClean="0"/>
              <a:t>basis</a:t>
            </a:r>
            <a:endParaRPr lang="en-US" sz="4800" dirty="0"/>
          </a:p>
        </p:txBody>
      </p:sp>
      <p:sp>
        <p:nvSpPr>
          <p:cNvPr id="3" name="Content Placeholder 2"/>
          <p:cNvSpPr>
            <a:spLocks noGrp="1"/>
          </p:cNvSpPr>
          <p:nvPr>
            <p:ph idx="1"/>
          </p:nvPr>
        </p:nvSpPr>
        <p:spPr>
          <a:xfrm>
            <a:off x="1104293" y="2187389"/>
            <a:ext cx="8946541" cy="4195481"/>
          </a:xfrm>
        </p:spPr>
        <p:txBody>
          <a:bodyPr/>
          <a:lstStyle/>
          <a:p>
            <a:r>
              <a:rPr lang="en-GB" dirty="0"/>
              <a:t>The legal basis for the</a:t>
            </a:r>
            <a:r>
              <a:rPr lang="en-GB" b="1" dirty="0"/>
              <a:t> powers and composition of the institutions </a:t>
            </a:r>
            <a:r>
              <a:rPr lang="en-GB" dirty="0"/>
              <a:t>of the European </a:t>
            </a:r>
            <a:r>
              <a:rPr lang="en-GB" dirty="0" err="1"/>
              <a:t>Union</a:t>
            </a:r>
            <a:r>
              <a:rPr lang="en-GB" dirty="0" err="1" smtClean="0"/>
              <a:t>is</a:t>
            </a:r>
            <a:r>
              <a:rPr lang="en-GB" dirty="0" smtClean="0"/>
              <a:t> </a:t>
            </a:r>
            <a:r>
              <a:rPr lang="en-GB" dirty="0"/>
              <a:t>laid down in Part Six of the Treaty on the Functioning of the European Union (TFEU). </a:t>
            </a:r>
            <a:endParaRPr lang="en-US" dirty="0"/>
          </a:p>
        </p:txBody>
      </p:sp>
    </p:spTree>
    <p:extLst>
      <p:ext uri="{BB962C8B-B14F-4D97-AF65-F5344CB8AC3E}">
        <p14:creationId xmlns:p14="http://schemas.microsoft.com/office/powerpoint/2010/main" val="2813105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Branches</a:t>
            </a:r>
            <a:r>
              <a:rPr lang="hr-HR" dirty="0" smtClean="0"/>
              <a:t> </a:t>
            </a:r>
            <a:r>
              <a:rPr lang="hr-HR" dirty="0" err="1" smtClean="0"/>
              <a:t>of</a:t>
            </a:r>
            <a:r>
              <a:rPr lang="hr-HR" dirty="0" smtClean="0"/>
              <a:t> </a:t>
            </a:r>
            <a:r>
              <a:rPr lang="hr-HR" dirty="0" err="1" smtClean="0"/>
              <a:t>government</a:t>
            </a:r>
            <a:endParaRPr lang="en-US" dirty="0"/>
          </a:p>
        </p:txBody>
      </p:sp>
      <p:sp>
        <p:nvSpPr>
          <p:cNvPr id="3" name="Content Placeholder 2"/>
          <p:cNvSpPr>
            <a:spLocks noGrp="1"/>
          </p:cNvSpPr>
          <p:nvPr>
            <p:ph idx="1"/>
          </p:nvPr>
        </p:nvSpPr>
        <p:spPr/>
        <p:txBody>
          <a:bodyPr/>
          <a:lstStyle/>
          <a:p>
            <a:r>
              <a:rPr lang="en-GB" dirty="0"/>
              <a:t>Similar to a state, the EU has a legislative branch (</a:t>
            </a:r>
            <a:r>
              <a:rPr lang="en-GB" dirty="0">
                <a:hlinkClick r:id="rId2"/>
              </a:rPr>
              <a:t>Parliament</a:t>
            </a:r>
            <a:r>
              <a:rPr lang="en-GB" dirty="0"/>
              <a:t> + </a:t>
            </a:r>
            <a:r>
              <a:rPr lang="en-GB" dirty="0">
                <a:hlinkClick r:id="rId3"/>
              </a:rPr>
              <a:t>Council</a:t>
            </a:r>
            <a:r>
              <a:rPr lang="en-GB" dirty="0"/>
              <a:t>), executive branch (</a:t>
            </a:r>
            <a:r>
              <a:rPr lang="en-GB" dirty="0">
                <a:hlinkClick r:id="rId4"/>
              </a:rPr>
              <a:t>Commission</a:t>
            </a:r>
            <a:r>
              <a:rPr lang="en-GB" dirty="0"/>
              <a:t>) and independent judiciary (</a:t>
            </a:r>
            <a:r>
              <a:rPr lang="en-GB" dirty="0">
                <a:hlinkClick r:id="rId5"/>
              </a:rPr>
              <a:t>Court of Justice</a:t>
            </a:r>
            <a:r>
              <a:rPr lang="en-GB" dirty="0" smtClean="0"/>
              <a:t>).</a:t>
            </a:r>
            <a:endParaRPr lang="hr-HR" dirty="0" smtClean="0"/>
          </a:p>
          <a:p>
            <a:endParaRPr lang="hr-HR" dirty="0"/>
          </a:p>
          <a:p>
            <a:endParaRPr lang="en-US" dirty="0"/>
          </a:p>
        </p:txBody>
      </p:sp>
    </p:spTree>
    <p:extLst>
      <p:ext uri="{BB962C8B-B14F-4D97-AF65-F5344CB8AC3E}">
        <p14:creationId xmlns:p14="http://schemas.microsoft.com/office/powerpoint/2010/main" val="286173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European </a:t>
            </a:r>
            <a:r>
              <a:rPr lang="hr-HR" dirty="0" err="1" smtClean="0"/>
              <a:t>Parliament</a:t>
            </a:r>
            <a:endParaRPr lang="en-US" dirty="0"/>
          </a:p>
        </p:txBody>
      </p:sp>
      <p:sp>
        <p:nvSpPr>
          <p:cNvPr id="3" name="Content Placeholder 2"/>
          <p:cNvSpPr>
            <a:spLocks noGrp="1"/>
          </p:cNvSpPr>
          <p:nvPr>
            <p:ph idx="1"/>
          </p:nvPr>
        </p:nvSpPr>
        <p:spPr/>
        <p:txBody>
          <a:bodyPr/>
          <a:lstStyle/>
          <a:p>
            <a:r>
              <a:rPr lang="en-GB" dirty="0"/>
              <a:t>The European Parliament was set up to represent EU citizens directly. Its powers have been extended through successive changes to the EU's basic treaties. It was first directly elected by EU citizens in 1979. The current Parliament was elected for 5 years in May 2014 and has 751 MEPs from all 28 countries.</a:t>
            </a:r>
            <a:endParaRPr lang="hr-HR" dirty="0"/>
          </a:p>
          <a:p>
            <a:r>
              <a:rPr lang="en-GB" dirty="0"/>
              <a:t>Parliament’s principal function is to adopt, jointly with the Council, draft </a:t>
            </a:r>
            <a:r>
              <a:rPr lang="en-GB" b="1" dirty="0"/>
              <a:t>legislation</a:t>
            </a:r>
            <a:r>
              <a:rPr lang="en-GB" dirty="0"/>
              <a:t> put forward by the Commission. </a:t>
            </a:r>
            <a:endParaRPr lang="hr-HR" dirty="0" smtClean="0"/>
          </a:p>
          <a:p>
            <a:r>
              <a:rPr lang="en-GB" dirty="0" smtClean="0"/>
              <a:t>Another </a:t>
            </a:r>
            <a:r>
              <a:rPr lang="en-GB" dirty="0"/>
              <a:t>function is control and approval of the </a:t>
            </a:r>
            <a:r>
              <a:rPr lang="en-GB" b="1" dirty="0"/>
              <a:t>EU </a:t>
            </a:r>
            <a:r>
              <a:rPr lang="en-GB" b="1" dirty="0" smtClean="0"/>
              <a:t>budget</a:t>
            </a:r>
            <a:r>
              <a:rPr lang="en-GB" dirty="0" smtClean="0"/>
              <a:t>.</a:t>
            </a:r>
            <a:endParaRPr lang="hr-HR" dirty="0" smtClean="0"/>
          </a:p>
          <a:p>
            <a:r>
              <a:rPr lang="en-GB" dirty="0" smtClean="0"/>
              <a:t>Parliament </a:t>
            </a:r>
            <a:r>
              <a:rPr lang="en-GB" dirty="0"/>
              <a:t>also exercises democratic </a:t>
            </a:r>
            <a:r>
              <a:rPr lang="en-GB" b="1" dirty="0"/>
              <a:t>supervision of the Commission</a:t>
            </a:r>
            <a:r>
              <a:rPr lang="en-GB" dirty="0"/>
              <a:t>, which includes the power to dismiss the Commissioners through a </a:t>
            </a:r>
            <a:r>
              <a:rPr lang="en-GB" b="1" dirty="0"/>
              <a:t>vote of censure</a:t>
            </a:r>
            <a:r>
              <a:rPr lang="en-GB" dirty="0"/>
              <a:t>.</a:t>
            </a:r>
            <a:endParaRPr lang="hr-HR" dirty="0"/>
          </a:p>
          <a:p>
            <a:endParaRPr lang="en-US" dirty="0"/>
          </a:p>
        </p:txBody>
      </p:sp>
    </p:spTree>
    <p:extLst>
      <p:ext uri="{BB962C8B-B14F-4D97-AF65-F5344CB8AC3E}">
        <p14:creationId xmlns:p14="http://schemas.microsoft.com/office/powerpoint/2010/main" val="3734996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Council </a:t>
            </a:r>
            <a:r>
              <a:rPr lang="en-GB" b="1" dirty="0"/>
              <a:t>of the European Union</a:t>
            </a:r>
            <a:endParaRPr lang="en-US" dirty="0"/>
          </a:p>
        </p:txBody>
      </p:sp>
      <p:sp>
        <p:nvSpPr>
          <p:cNvPr id="3" name="Content Placeholder 2"/>
          <p:cNvSpPr>
            <a:spLocks noGrp="1"/>
          </p:cNvSpPr>
          <p:nvPr>
            <p:ph idx="1"/>
          </p:nvPr>
        </p:nvSpPr>
        <p:spPr/>
        <p:txBody>
          <a:bodyPr>
            <a:normAutofit lnSpcReduction="10000"/>
          </a:bodyPr>
          <a:lstStyle/>
          <a:p>
            <a:r>
              <a:rPr lang="en-GB" dirty="0"/>
              <a:t>members </a:t>
            </a:r>
            <a:r>
              <a:rPr lang="hr-HR" dirty="0"/>
              <a:t>-</a:t>
            </a:r>
            <a:r>
              <a:rPr lang="en-GB" dirty="0" smtClean="0"/>
              <a:t> </a:t>
            </a:r>
            <a:r>
              <a:rPr lang="en-GB" dirty="0"/>
              <a:t>government ministers from each EU Member State</a:t>
            </a:r>
            <a:r>
              <a:rPr lang="en-GB" dirty="0" smtClean="0"/>
              <a:t>.</a:t>
            </a:r>
            <a:endParaRPr lang="hr-HR" dirty="0" smtClean="0"/>
          </a:p>
          <a:p>
            <a:r>
              <a:rPr lang="en-GB" dirty="0" smtClean="0"/>
              <a:t> </a:t>
            </a:r>
            <a:r>
              <a:rPr lang="en-GB" dirty="0"/>
              <a:t>They </a:t>
            </a:r>
            <a:r>
              <a:rPr lang="en-GB" b="1" dirty="0"/>
              <a:t>meet in 10 different configurations</a:t>
            </a:r>
            <a:r>
              <a:rPr lang="en-GB" dirty="0"/>
              <a:t>, depending on the </a:t>
            </a:r>
            <a:r>
              <a:rPr lang="en-GB" b="1" dirty="0"/>
              <a:t>subject matter on the agenda</a:t>
            </a:r>
            <a:r>
              <a:rPr lang="en-GB" dirty="0"/>
              <a:t>. </a:t>
            </a:r>
            <a:endParaRPr lang="hr-HR" dirty="0" smtClean="0"/>
          </a:p>
          <a:p>
            <a:r>
              <a:rPr lang="en-GB" dirty="0" smtClean="0"/>
              <a:t>For </a:t>
            </a:r>
            <a:r>
              <a:rPr lang="en-GB" dirty="0"/>
              <a:t>instance, when economic and financial issues are discussed, ministers of economy and finance work within the so-called </a:t>
            </a:r>
            <a:r>
              <a:rPr lang="en-GB" dirty="0" err="1"/>
              <a:t>Ecofin</a:t>
            </a:r>
            <a:r>
              <a:rPr lang="en-GB" dirty="0"/>
              <a:t> Council. </a:t>
            </a:r>
            <a:endParaRPr lang="hr-HR" dirty="0" smtClean="0"/>
          </a:p>
          <a:p>
            <a:r>
              <a:rPr lang="en-GB" dirty="0" smtClean="0"/>
              <a:t>In </a:t>
            </a:r>
            <a:r>
              <a:rPr lang="en-GB" dirty="0"/>
              <a:t>such a way the</a:t>
            </a:r>
            <a:r>
              <a:rPr lang="en-GB" b="1" dirty="0"/>
              <a:t> government of each member state is represented </a:t>
            </a:r>
            <a:r>
              <a:rPr lang="en-GB" dirty="0"/>
              <a:t>at the Council, and every </a:t>
            </a:r>
            <a:r>
              <a:rPr lang="hr-HR" dirty="0"/>
              <a:t>6</a:t>
            </a:r>
            <a:r>
              <a:rPr lang="en-GB" dirty="0" smtClean="0"/>
              <a:t> </a:t>
            </a:r>
            <a:r>
              <a:rPr lang="en-GB" dirty="0"/>
              <a:t>months a different EU </a:t>
            </a:r>
            <a:r>
              <a:rPr lang="en-GB" b="1" dirty="0"/>
              <a:t>country holds the presidency</a:t>
            </a:r>
            <a:r>
              <a:rPr lang="en-GB" dirty="0"/>
              <a:t> of the Council. </a:t>
            </a:r>
            <a:endParaRPr lang="hr-HR" dirty="0" smtClean="0"/>
          </a:p>
          <a:p>
            <a:r>
              <a:rPr lang="en-GB" dirty="0" smtClean="0"/>
              <a:t>Besides </a:t>
            </a:r>
            <a:r>
              <a:rPr lang="en-GB" dirty="0"/>
              <a:t>the legislative function, the Council has </a:t>
            </a:r>
            <a:r>
              <a:rPr lang="en-GB" b="1" dirty="0"/>
              <a:t>the power to conclude agreements</a:t>
            </a:r>
            <a:r>
              <a:rPr lang="en-GB" dirty="0"/>
              <a:t> between the EU and other countries and international organisations, and </a:t>
            </a:r>
            <a:r>
              <a:rPr lang="en-GB" b="1" dirty="0"/>
              <a:t>to adopt the annual EU budget</a:t>
            </a:r>
            <a:r>
              <a:rPr lang="en-GB" dirty="0"/>
              <a:t> jointly with the European Parliament.</a:t>
            </a:r>
            <a:endParaRPr lang="en-US" dirty="0"/>
          </a:p>
        </p:txBody>
      </p:sp>
    </p:spTree>
    <p:extLst>
      <p:ext uri="{BB962C8B-B14F-4D97-AF65-F5344CB8AC3E}">
        <p14:creationId xmlns:p14="http://schemas.microsoft.com/office/powerpoint/2010/main" val="735666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124</TotalTime>
  <Words>1996</Words>
  <Application>Microsoft Office PowerPoint</Application>
  <PresentationFormat>Widescreen</PresentationFormat>
  <Paragraphs>124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Century Gothic</vt:lpstr>
      <vt:lpstr>Wingdings 3</vt:lpstr>
      <vt:lpstr>Ion</vt:lpstr>
      <vt:lpstr> INSTITUTIONS OF THE EUROPEAN UNION </vt:lpstr>
      <vt:lpstr>Institutions of the EU</vt:lpstr>
      <vt:lpstr>Introduction</vt:lpstr>
      <vt:lpstr>Main policy-making institutions</vt:lpstr>
      <vt:lpstr>Powers of EU institutions</vt:lpstr>
      <vt:lpstr>The legal basis</vt:lpstr>
      <vt:lpstr>Branches of government</vt:lpstr>
      <vt:lpstr>European Parliament</vt:lpstr>
      <vt:lpstr>Council of the European Union</vt:lpstr>
      <vt:lpstr>European Council</vt:lpstr>
      <vt:lpstr>The European Council</vt:lpstr>
      <vt:lpstr>The European Commission</vt:lpstr>
      <vt:lpstr>European Commission</vt:lpstr>
      <vt:lpstr>The European Commission</vt:lpstr>
      <vt:lpstr>European Commission</vt:lpstr>
      <vt:lpstr>The Court of Justice of the European Union</vt:lpstr>
      <vt:lpstr>Composition</vt:lpstr>
      <vt:lpstr>The judicial branch of the EU </vt:lpstr>
      <vt:lpstr>The Court of Justice</vt:lpstr>
      <vt:lpstr>The General Court</vt:lpstr>
      <vt:lpstr>Controlling EU finances: the Court of Auditors  </vt:lpstr>
      <vt:lpstr>Other institutions and bodies </vt:lpstr>
      <vt:lpstr>Other institutions and bodies</vt:lpstr>
      <vt:lpstr>Part Two National Courts and the Court of Justice of the EU </vt:lpstr>
      <vt:lpstr>Reference for preliminary ruling</vt:lpstr>
      <vt:lpstr>Reference for preliminary ruling</vt:lpstr>
      <vt:lpstr>Reference for preliminary ruling</vt:lpstr>
      <vt:lpstr>Reference for preliminary ruling</vt:lpstr>
      <vt:lpstr>Nature of references for a preliminary ruling   </vt:lpstr>
      <vt:lpstr>Reference for preliminary ruling</vt:lpstr>
      <vt:lpstr>Reference for preliminary ruling</vt:lpstr>
      <vt:lpstr>Reference for preliminary ruling</vt:lpstr>
      <vt:lpstr>Reference for preliminary ruling</vt:lpstr>
      <vt:lpstr>Reference for preliminary ruling</vt:lpstr>
      <vt:lpstr>Reference for preliminary ruling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INSTITUTIONS OF THE EUROPEAN UNION</dc:title>
  <dc:creator>Lelija Socanac</dc:creator>
  <cp:lastModifiedBy>Lelija Sočanac</cp:lastModifiedBy>
  <cp:revision>19</cp:revision>
  <dcterms:created xsi:type="dcterms:W3CDTF">2018-05-06T15:12:57Z</dcterms:created>
  <dcterms:modified xsi:type="dcterms:W3CDTF">2018-05-07T15:59:19Z</dcterms:modified>
</cp:coreProperties>
</file>