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7" r:id="rId4"/>
    <p:sldId id="268" r:id="rId5"/>
    <p:sldId id="284" r:id="rId6"/>
    <p:sldId id="260" r:id="rId7"/>
    <p:sldId id="295" r:id="rId8"/>
    <p:sldId id="273" r:id="rId9"/>
    <p:sldId id="261" r:id="rId10"/>
    <p:sldId id="289" r:id="rId11"/>
    <p:sldId id="296" r:id="rId12"/>
    <p:sldId id="297" r:id="rId13"/>
    <p:sldId id="303" r:id="rId14"/>
    <p:sldId id="298" r:id="rId15"/>
    <p:sldId id="299" r:id="rId16"/>
    <p:sldId id="304" r:id="rId17"/>
    <p:sldId id="300" r:id="rId18"/>
    <p:sldId id="301" r:id="rId19"/>
    <p:sldId id="302" r:id="rId20"/>
    <p:sldId id="305" r:id="rId21"/>
    <p:sldId id="306" r:id="rId22"/>
    <p:sldId id="307" r:id="rId23"/>
    <p:sldId id="308" r:id="rId24"/>
    <p:sldId id="309" r:id="rId25"/>
    <p:sldId id="310" r:id="rId26"/>
    <p:sldId id="279" r:id="rId2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C67E55CE-853A-4702-B6A3-4E135D17F36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67E55CE-853A-4702-B6A3-4E135D17F36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67E55CE-853A-4702-B6A3-4E135D17F364}"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FEDEFD-EED1-4381-A032-60A76DD440CF}" type="datetimeFigureOut">
              <a:rPr lang="sr-Latn-CS" smtClean="0"/>
              <a:pPr/>
              <a:t>6.1.2020.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C67E55CE-853A-4702-B6A3-4E135D17F364}"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FEDEFD-EED1-4381-A032-60A76DD440CF}" type="datetimeFigureOut">
              <a:rPr lang="sr-Latn-CS" smtClean="0"/>
              <a:pPr/>
              <a:t>6.1.2020.</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E55CE-853A-4702-B6A3-4E135D17F364}"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340768"/>
            <a:ext cx="7851648" cy="1828800"/>
          </a:xfrm>
        </p:spPr>
        <p:txBody>
          <a:bodyPr>
            <a:normAutofit fontScale="90000"/>
          </a:bodyPr>
          <a:lstStyle/>
          <a:p>
            <a:r>
              <a:rPr lang="hr-HR" dirty="0" err="1" smtClean="0"/>
              <a:t>English</a:t>
            </a:r>
            <a:r>
              <a:rPr lang="hr-HR" dirty="0" smtClean="0"/>
              <a:t> for </a:t>
            </a:r>
            <a:r>
              <a:rPr lang="hr-HR" dirty="0" err="1" smtClean="0"/>
              <a:t>Tax</a:t>
            </a:r>
            <a:r>
              <a:rPr lang="hr-HR" dirty="0" smtClean="0"/>
              <a:t> </a:t>
            </a:r>
            <a:r>
              <a:rPr lang="hr-HR" dirty="0" err="1" smtClean="0"/>
              <a:t>Administration</a:t>
            </a:r>
            <a:r>
              <a:rPr lang="hr-HR" dirty="0" smtClean="0"/>
              <a:t> III</a:t>
            </a:r>
            <a:br>
              <a:rPr lang="hr-HR" dirty="0" smtClean="0"/>
            </a:br>
            <a:r>
              <a:rPr lang="hr-HR" dirty="0" err="1" smtClean="0"/>
              <a:t>Revision</a:t>
            </a:r>
            <a:endParaRPr lang="hr-HR" dirty="0"/>
          </a:p>
        </p:txBody>
      </p:sp>
      <p:sp>
        <p:nvSpPr>
          <p:cNvPr id="3" name="Subtitle 2"/>
          <p:cNvSpPr>
            <a:spLocks noGrp="1"/>
          </p:cNvSpPr>
          <p:nvPr>
            <p:ph type="subTitle" idx="1"/>
          </p:nvPr>
        </p:nvSpPr>
        <p:spPr/>
        <p:txBody>
          <a:bodyPr/>
          <a:lstStyle/>
          <a:p>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hr-HR" dirty="0" smtClean="0"/>
              <a:t>A </a:t>
            </a:r>
            <a:r>
              <a:rPr lang="hr-HR" dirty="0" err="1" smtClean="0"/>
              <a:t>contract</a:t>
            </a:r>
            <a:r>
              <a:rPr lang="hr-HR" dirty="0" smtClean="0"/>
              <a:t> is a </a:t>
            </a:r>
            <a:r>
              <a:rPr lang="hr-HR" dirty="0" err="1" smtClean="0"/>
              <a:t>specific</a:t>
            </a:r>
            <a:r>
              <a:rPr lang="hr-HR" dirty="0" smtClean="0"/>
              <a:t> </a:t>
            </a:r>
            <a:r>
              <a:rPr lang="hr-HR" dirty="0" err="1" smtClean="0"/>
              <a:t>type</a:t>
            </a:r>
            <a:r>
              <a:rPr lang="hr-HR" dirty="0" smtClean="0"/>
              <a:t> </a:t>
            </a:r>
            <a:r>
              <a:rPr lang="hr-HR" dirty="0" err="1" smtClean="0"/>
              <a:t>of</a:t>
            </a:r>
            <a:r>
              <a:rPr lang="hr-HR" dirty="0" smtClean="0"/>
              <a:t> </a:t>
            </a:r>
            <a:r>
              <a:rPr lang="hr-HR" dirty="0" err="1" smtClean="0"/>
              <a:t>agreement</a:t>
            </a:r>
            <a:r>
              <a:rPr lang="hr-HR" dirty="0" smtClean="0"/>
              <a:t>. </a:t>
            </a:r>
            <a:r>
              <a:rPr lang="hr-HR" dirty="0" err="1" smtClean="0"/>
              <a:t>It</a:t>
            </a:r>
            <a:r>
              <a:rPr lang="hr-HR" dirty="0" smtClean="0"/>
              <a:t> is </a:t>
            </a:r>
            <a:r>
              <a:rPr lang="hr-HR" dirty="0" err="1" smtClean="0"/>
              <a:t>an</a:t>
            </a:r>
            <a:r>
              <a:rPr lang="hr-HR" dirty="0" smtClean="0"/>
              <a:t> </a:t>
            </a:r>
            <a:r>
              <a:rPr lang="hr-HR" dirty="0" err="1" smtClean="0"/>
              <a:t>agreement</a:t>
            </a:r>
            <a:r>
              <a:rPr lang="hr-HR" dirty="0" smtClean="0"/>
              <a:t> </a:t>
            </a:r>
            <a:r>
              <a:rPr lang="hr-HR" dirty="0" err="1" smtClean="0"/>
              <a:t>between</a:t>
            </a:r>
            <a:r>
              <a:rPr lang="hr-HR" dirty="0" smtClean="0"/>
              <a:t> </a:t>
            </a:r>
            <a:r>
              <a:rPr lang="hr-HR" dirty="0" err="1" smtClean="0"/>
              <a:t>two</a:t>
            </a:r>
            <a:r>
              <a:rPr lang="hr-HR" dirty="0" smtClean="0"/>
              <a:t> or more </a:t>
            </a:r>
            <a:r>
              <a:rPr lang="hr-HR" dirty="0" err="1" smtClean="0"/>
              <a:t>parties</a:t>
            </a:r>
            <a:r>
              <a:rPr lang="hr-HR" dirty="0" smtClean="0"/>
              <a:t> </a:t>
            </a:r>
            <a:r>
              <a:rPr lang="hr-HR" dirty="0" err="1" smtClean="0"/>
              <a:t>that</a:t>
            </a:r>
            <a:r>
              <a:rPr lang="hr-HR" dirty="0" smtClean="0"/>
              <a:t> is </a:t>
            </a:r>
            <a:r>
              <a:rPr lang="hr-HR" dirty="0" err="1" smtClean="0"/>
              <a:t>binding</a:t>
            </a:r>
            <a:r>
              <a:rPr lang="hr-HR" dirty="0" smtClean="0"/>
              <a:t> </a:t>
            </a:r>
            <a:r>
              <a:rPr lang="hr-HR" dirty="0" err="1" smtClean="0"/>
              <a:t>in</a:t>
            </a:r>
            <a:r>
              <a:rPr lang="hr-HR" dirty="0" smtClean="0"/>
              <a:t> </a:t>
            </a:r>
            <a:r>
              <a:rPr lang="hr-HR" dirty="0" err="1" smtClean="0"/>
              <a:t>law</a:t>
            </a:r>
            <a:r>
              <a:rPr lang="hr-HR" dirty="0" smtClean="0"/>
              <a:t>. </a:t>
            </a:r>
            <a:r>
              <a:rPr lang="hr-HR" dirty="0" err="1" smtClean="0"/>
              <a:t>That</a:t>
            </a:r>
            <a:r>
              <a:rPr lang="hr-HR" dirty="0" smtClean="0"/>
              <a:t> </a:t>
            </a:r>
            <a:r>
              <a:rPr lang="hr-HR" dirty="0" err="1" smtClean="0"/>
              <a:t>means</a:t>
            </a:r>
            <a:r>
              <a:rPr lang="hr-HR" dirty="0" smtClean="0"/>
              <a:t> </a:t>
            </a:r>
            <a:r>
              <a:rPr lang="hr-HR" dirty="0" err="1" smtClean="0"/>
              <a:t>that</a:t>
            </a:r>
            <a:r>
              <a:rPr lang="hr-HR" dirty="0" smtClean="0"/>
              <a:t> </a:t>
            </a:r>
            <a:r>
              <a:rPr lang="hr-HR" dirty="0" err="1" smtClean="0"/>
              <a:t>the</a:t>
            </a:r>
            <a:r>
              <a:rPr lang="hr-HR" dirty="0" smtClean="0"/>
              <a:t> </a:t>
            </a:r>
            <a:r>
              <a:rPr lang="hr-HR" dirty="0" err="1" smtClean="0"/>
              <a:t>agreement</a:t>
            </a:r>
            <a:r>
              <a:rPr lang="hr-HR" dirty="0" smtClean="0"/>
              <a:t> </a:t>
            </a:r>
            <a:r>
              <a:rPr lang="hr-HR" dirty="0" err="1" smtClean="0"/>
              <a:t>generates</a:t>
            </a:r>
            <a:r>
              <a:rPr lang="hr-HR" dirty="0" smtClean="0"/>
              <a:t> </a:t>
            </a:r>
            <a:r>
              <a:rPr lang="hr-HR" dirty="0" err="1" smtClean="0"/>
              <a:t>rights</a:t>
            </a:r>
            <a:r>
              <a:rPr lang="hr-HR" dirty="0" smtClean="0"/>
              <a:t> </a:t>
            </a:r>
            <a:r>
              <a:rPr lang="hr-HR" dirty="0" err="1" smtClean="0"/>
              <a:t>and</a:t>
            </a:r>
            <a:r>
              <a:rPr lang="hr-HR" dirty="0" smtClean="0"/>
              <a:t> </a:t>
            </a:r>
            <a:r>
              <a:rPr lang="hr-HR" dirty="0" err="1" smtClean="0"/>
              <a:t>obligations</a:t>
            </a:r>
            <a:r>
              <a:rPr lang="hr-HR" dirty="0" smtClean="0"/>
              <a:t> </a:t>
            </a:r>
            <a:r>
              <a:rPr lang="hr-HR" dirty="0" err="1" smtClean="0"/>
              <a:t>that</a:t>
            </a:r>
            <a:r>
              <a:rPr lang="hr-HR" dirty="0" smtClean="0"/>
              <a:t> </a:t>
            </a:r>
            <a:r>
              <a:rPr lang="hr-HR" dirty="0" err="1" smtClean="0"/>
              <a:t>may</a:t>
            </a:r>
            <a:r>
              <a:rPr lang="hr-HR" dirty="0" smtClean="0"/>
              <a:t> </a:t>
            </a:r>
            <a:r>
              <a:rPr lang="hr-HR" dirty="0" err="1" smtClean="0"/>
              <a:t>be</a:t>
            </a:r>
            <a:r>
              <a:rPr lang="hr-HR" dirty="0" smtClean="0"/>
              <a:t> </a:t>
            </a:r>
            <a:r>
              <a:rPr lang="hr-HR" dirty="0" err="1" smtClean="0"/>
              <a:t>enforced</a:t>
            </a:r>
            <a:r>
              <a:rPr lang="hr-HR" dirty="0" smtClean="0"/>
              <a:t> </a:t>
            </a:r>
            <a:r>
              <a:rPr lang="hr-HR" dirty="0" err="1" smtClean="0"/>
              <a:t>in</a:t>
            </a:r>
            <a:r>
              <a:rPr lang="hr-HR" dirty="0" smtClean="0"/>
              <a:t> </a:t>
            </a:r>
            <a:r>
              <a:rPr lang="hr-HR" dirty="0" err="1" smtClean="0"/>
              <a:t>courts</a:t>
            </a:r>
            <a:r>
              <a:rPr lang="hr-HR" dirty="0" smtClean="0"/>
              <a:t>.</a:t>
            </a:r>
          </a:p>
          <a:p>
            <a:endParaRPr lang="hr-HR" dirty="0"/>
          </a:p>
          <a:p>
            <a:r>
              <a:rPr lang="en-US" dirty="0"/>
              <a:t>The major difference between  the law of contract and the law of tort is that with respect to the law of tort, the law has fixed what kind of </a:t>
            </a:r>
            <a:r>
              <a:rPr lang="en-US" dirty="0" err="1"/>
              <a:t>behaviour</a:t>
            </a:r>
            <a:r>
              <a:rPr lang="en-US" dirty="0"/>
              <a:t> is wrongful (tortious </a:t>
            </a:r>
            <a:r>
              <a:rPr lang="en-US" dirty="0" err="1"/>
              <a:t>behaviour</a:t>
            </a:r>
            <a:r>
              <a:rPr lang="en-US" dirty="0"/>
              <a:t>).</a:t>
            </a:r>
            <a:endParaRPr lang="hr-HR" dirty="0"/>
          </a:p>
        </p:txBody>
      </p:sp>
    </p:spTree>
    <p:extLst>
      <p:ext uri="{BB962C8B-B14F-4D97-AF65-F5344CB8AC3E}">
        <p14:creationId xmlns:p14="http://schemas.microsoft.com/office/powerpoint/2010/main" xmlns="" val="3709266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Company</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does</a:t>
            </a:r>
            <a:r>
              <a:rPr lang="hr-HR" dirty="0" smtClean="0"/>
              <a:t> </a:t>
            </a:r>
            <a:r>
              <a:rPr lang="hr-HR" dirty="0" err="1" smtClean="0"/>
              <a:t>company</a:t>
            </a:r>
            <a:r>
              <a:rPr lang="hr-HR" dirty="0" smtClean="0"/>
              <a:t> </a:t>
            </a:r>
            <a:r>
              <a:rPr lang="hr-HR" dirty="0" err="1" smtClean="0"/>
              <a:t>law</a:t>
            </a:r>
            <a:r>
              <a:rPr lang="hr-HR" dirty="0" smtClean="0"/>
              <a:t> </a:t>
            </a:r>
            <a:r>
              <a:rPr lang="hr-HR" dirty="0" err="1" smtClean="0"/>
              <a:t>regulate</a:t>
            </a:r>
            <a:r>
              <a:rPr lang="hr-HR" dirty="0" smtClean="0"/>
              <a:t>?</a:t>
            </a:r>
          </a:p>
          <a:p>
            <a:r>
              <a:rPr lang="hr-HR" dirty="0" err="1" smtClean="0"/>
              <a:t>What</a:t>
            </a:r>
            <a:r>
              <a:rPr lang="hr-HR" dirty="0" smtClean="0"/>
              <a:t> are </a:t>
            </a:r>
            <a:r>
              <a:rPr lang="hr-HR" dirty="0" err="1" smtClean="0"/>
              <a:t>the</a:t>
            </a:r>
            <a:r>
              <a:rPr lang="hr-HR" dirty="0" smtClean="0"/>
              <a:t> most </a:t>
            </a:r>
            <a:r>
              <a:rPr lang="hr-HR" dirty="0" err="1" smtClean="0"/>
              <a:t>common</a:t>
            </a:r>
            <a:r>
              <a:rPr lang="hr-HR" dirty="0" smtClean="0"/>
              <a:t> </a:t>
            </a:r>
            <a:r>
              <a:rPr lang="hr-HR" dirty="0" err="1" smtClean="0"/>
              <a:t>business</a:t>
            </a:r>
            <a:r>
              <a:rPr lang="hr-HR" dirty="0" smtClean="0"/>
              <a:t> </a:t>
            </a:r>
            <a:r>
              <a:rPr lang="hr-HR" dirty="0" err="1" smtClean="0"/>
              <a:t>entities</a:t>
            </a:r>
            <a:r>
              <a:rPr lang="hr-HR" dirty="0" smtClean="0"/>
              <a:t> </a:t>
            </a:r>
            <a:r>
              <a:rPr lang="hr-HR" dirty="0" err="1" smtClean="0"/>
              <a:t>in</a:t>
            </a:r>
            <a:r>
              <a:rPr lang="hr-HR" dirty="0" smtClean="0"/>
              <a:t> </a:t>
            </a:r>
            <a:r>
              <a:rPr lang="hr-HR" dirty="0" err="1" smtClean="0"/>
              <a:t>the</a:t>
            </a:r>
            <a:r>
              <a:rPr lang="hr-HR" dirty="0" smtClean="0"/>
              <a:t> UK?</a:t>
            </a:r>
          </a:p>
          <a:p>
            <a:r>
              <a:rPr lang="hr-HR" dirty="0" err="1" smtClean="0"/>
              <a:t>Which</a:t>
            </a:r>
            <a:r>
              <a:rPr lang="hr-HR" dirty="0" smtClean="0"/>
              <a:t> are </a:t>
            </a:r>
            <a:r>
              <a:rPr lang="hr-HR" dirty="0" err="1" smtClean="0"/>
              <a:t>two</a:t>
            </a:r>
            <a:r>
              <a:rPr lang="hr-HR" dirty="0" smtClean="0"/>
              <a:t> </a:t>
            </a:r>
            <a:r>
              <a:rPr lang="hr-HR" dirty="0" err="1" smtClean="0"/>
              <a:t>types</a:t>
            </a:r>
            <a:r>
              <a:rPr lang="hr-HR" dirty="0" smtClean="0"/>
              <a:t> </a:t>
            </a:r>
            <a:r>
              <a:rPr lang="hr-HR" dirty="0" err="1" smtClean="0"/>
              <a:t>of</a:t>
            </a:r>
            <a:r>
              <a:rPr lang="hr-HR" dirty="0" smtClean="0"/>
              <a:t> </a:t>
            </a:r>
            <a:r>
              <a:rPr lang="hr-HR" dirty="0" err="1" smtClean="0"/>
              <a:t>partnership</a:t>
            </a:r>
            <a:r>
              <a:rPr lang="hr-HR" dirty="0" smtClean="0"/>
              <a:t>?</a:t>
            </a:r>
          </a:p>
          <a:p>
            <a:r>
              <a:rPr lang="hr-HR" dirty="0" err="1" smtClean="0"/>
              <a:t>Which</a:t>
            </a:r>
            <a:r>
              <a:rPr lang="hr-HR" dirty="0" smtClean="0"/>
              <a:t> </a:t>
            </a:r>
            <a:r>
              <a:rPr lang="hr-HR" dirty="0" err="1" smtClean="0"/>
              <a:t>business</a:t>
            </a:r>
            <a:r>
              <a:rPr lang="hr-HR" dirty="0" smtClean="0"/>
              <a:t> </a:t>
            </a:r>
            <a:r>
              <a:rPr lang="hr-HR" dirty="0" err="1" smtClean="0"/>
              <a:t>entity</a:t>
            </a:r>
            <a:r>
              <a:rPr lang="hr-HR" dirty="0" smtClean="0"/>
              <a:t> </a:t>
            </a:r>
            <a:r>
              <a:rPr lang="hr-HR" dirty="0" err="1" smtClean="0"/>
              <a:t>is</a:t>
            </a:r>
            <a:r>
              <a:rPr lang="hr-HR" dirty="0" smtClean="0"/>
              <a:t> </a:t>
            </a:r>
            <a:r>
              <a:rPr lang="hr-HR" dirty="0" err="1" smtClean="0"/>
              <a:t>an</a:t>
            </a:r>
            <a:r>
              <a:rPr lang="hr-HR" dirty="0" smtClean="0"/>
              <a:t> </a:t>
            </a:r>
            <a:r>
              <a:rPr lang="hr-HR" dirty="0" err="1" smtClean="0"/>
              <a:t>artificial</a:t>
            </a:r>
            <a:r>
              <a:rPr lang="hr-HR" dirty="0" smtClean="0"/>
              <a:t> </a:t>
            </a:r>
            <a:r>
              <a:rPr lang="hr-HR" dirty="0" err="1" smtClean="0"/>
              <a:t>person</a:t>
            </a:r>
            <a:r>
              <a:rPr lang="hr-HR" dirty="0" smtClean="0"/>
              <a:t>?</a:t>
            </a:r>
          </a:p>
          <a:p>
            <a:r>
              <a:rPr lang="hr-HR" dirty="0" err="1" smtClean="0"/>
              <a:t>What</a:t>
            </a:r>
            <a:r>
              <a:rPr lang="hr-HR" dirty="0" smtClean="0"/>
              <a:t> </a:t>
            </a:r>
            <a:r>
              <a:rPr lang="hr-HR" dirty="0" err="1" smtClean="0"/>
              <a:t>does</a:t>
            </a:r>
            <a:r>
              <a:rPr lang="hr-HR" dirty="0" smtClean="0"/>
              <a:t> </a:t>
            </a:r>
            <a:r>
              <a:rPr lang="hr-HR" dirty="0" err="1" smtClean="0"/>
              <a:t>Ltd</a:t>
            </a:r>
            <a:r>
              <a:rPr lang="hr-HR" dirty="0" smtClean="0"/>
              <a:t> </a:t>
            </a:r>
            <a:r>
              <a:rPr lang="hr-HR" dirty="0" err="1" smtClean="0"/>
              <a:t>stand</a:t>
            </a:r>
            <a:r>
              <a:rPr lang="hr-HR" dirty="0" smtClean="0"/>
              <a:t> for?</a:t>
            </a:r>
          </a:p>
          <a:p>
            <a:endParaRPr lang="hr-HR" dirty="0"/>
          </a:p>
        </p:txBody>
      </p:sp>
    </p:spTree>
    <p:extLst>
      <p:ext uri="{BB962C8B-B14F-4D97-AF65-F5344CB8AC3E}">
        <p14:creationId xmlns:p14="http://schemas.microsoft.com/office/powerpoint/2010/main" xmlns="" val="332135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en-US" dirty="0"/>
              <a:t>A partnership involves two or more people (partners) going into business together as </a:t>
            </a:r>
            <a:r>
              <a:rPr lang="hr-HR" dirty="0" smtClean="0"/>
              <a:t>____________</a:t>
            </a:r>
            <a:r>
              <a:rPr lang="en-US" dirty="0" smtClean="0"/>
              <a:t> </a:t>
            </a:r>
            <a:r>
              <a:rPr lang="en-US" dirty="0"/>
              <a:t>with a view to making a </a:t>
            </a:r>
            <a:r>
              <a:rPr lang="hr-HR" dirty="0" smtClean="0"/>
              <a:t>______________</a:t>
            </a:r>
            <a:r>
              <a:rPr lang="en-US" dirty="0" smtClean="0"/>
              <a:t>. </a:t>
            </a:r>
            <a:endParaRPr lang="hr-HR" dirty="0" smtClean="0"/>
          </a:p>
          <a:p>
            <a:r>
              <a:rPr lang="en-US" dirty="0"/>
              <a:t>An </a:t>
            </a:r>
            <a:r>
              <a:rPr lang="hr-HR" dirty="0" smtClean="0"/>
              <a:t>_______________</a:t>
            </a:r>
            <a:r>
              <a:rPr lang="en-US" dirty="0" smtClean="0"/>
              <a:t> </a:t>
            </a:r>
            <a:r>
              <a:rPr lang="en-US" dirty="0"/>
              <a:t>is an entity (such as a firm) other than a  natural </a:t>
            </a:r>
            <a:r>
              <a:rPr lang="en-US" dirty="0" smtClean="0"/>
              <a:t>person </a:t>
            </a:r>
            <a:r>
              <a:rPr lang="en-US" dirty="0"/>
              <a:t>created by </a:t>
            </a:r>
            <a:r>
              <a:rPr lang="en-US" dirty="0" smtClean="0"/>
              <a:t>law</a:t>
            </a:r>
            <a:r>
              <a:rPr lang="hr-HR" dirty="0" smtClean="0"/>
              <a:t>.</a:t>
            </a:r>
          </a:p>
          <a:p>
            <a:r>
              <a:rPr lang="hr-HR" dirty="0" err="1" smtClean="0"/>
              <a:t>Owners</a:t>
            </a:r>
            <a:r>
              <a:rPr lang="hr-HR" dirty="0" smtClean="0"/>
              <a:t> </a:t>
            </a:r>
            <a:r>
              <a:rPr lang="hr-HR" dirty="0" err="1" smtClean="0"/>
              <a:t>of</a:t>
            </a:r>
            <a:r>
              <a:rPr lang="hr-HR" dirty="0" smtClean="0"/>
              <a:t> a </a:t>
            </a:r>
            <a:r>
              <a:rPr lang="hr-HR" dirty="0" err="1" smtClean="0"/>
              <a:t>public</a:t>
            </a:r>
            <a:r>
              <a:rPr lang="hr-HR" dirty="0" smtClean="0"/>
              <a:t> </a:t>
            </a:r>
            <a:r>
              <a:rPr lang="hr-HR" dirty="0" err="1" smtClean="0"/>
              <a:t>limited</a:t>
            </a:r>
            <a:r>
              <a:rPr lang="hr-HR" dirty="0" smtClean="0"/>
              <a:t> </a:t>
            </a:r>
            <a:r>
              <a:rPr lang="hr-HR" dirty="0" err="1" smtClean="0"/>
              <a:t>company</a:t>
            </a:r>
            <a:r>
              <a:rPr lang="hr-HR" dirty="0" smtClean="0"/>
              <a:t> are </a:t>
            </a:r>
            <a:r>
              <a:rPr lang="hr-HR" dirty="0" err="1" smtClean="0"/>
              <a:t>called</a:t>
            </a:r>
            <a:r>
              <a:rPr lang="hr-HR" dirty="0" smtClean="0"/>
              <a:t> ________________.</a:t>
            </a:r>
          </a:p>
          <a:p>
            <a:pPr marL="0" indent="0">
              <a:buNone/>
            </a:pPr>
            <a:endParaRPr lang="hr-HR" dirty="0"/>
          </a:p>
        </p:txBody>
      </p:sp>
    </p:spTree>
    <p:extLst>
      <p:ext uri="{BB962C8B-B14F-4D97-AF65-F5344CB8AC3E}">
        <p14:creationId xmlns:p14="http://schemas.microsoft.com/office/powerpoint/2010/main" xmlns="" val="277666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A partnership involves two or more people (partners) going into business together as </a:t>
            </a:r>
            <a:r>
              <a:rPr lang="en-US" u="sng" dirty="0"/>
              <a:t>co-owners</a:t>
            </a:r>
            <a:r>
              <a:rPr lang="en-US" dirty="0"/>
              <a:t> with a view to making a </a:t>
            </a:r>
            <a:r>
              <a:rPr lang="en-US" u="sng" dirty="0"/>
              <a:t>profit</a:t>
            </a:r>
            <a:r>
              <a:rPr lang="en-US" dirty="0"/>
              <a:t>. </a:t>
            </a:r>
            <a:endParaRPr lang="hr-HR" dirty="0" smtClean="0"/>
          </a:p>
          <a:p>
            <a:r>
              <a:rPr lang="en-US" dirty="0"/>
              <a:t>An </a:t>
            </a:r>
            <a:r>
              <a:rPr lang="en-US" u="sng" dirty="0"/>
              <a:t>artificial person </a:t>
            </a:r>
            <a:r>
              <a:rPr lang="en-US" dirty="0"/>
              <a:t>is an entity (such as a firm) other than a  natural person (human being) created by </a:t>
            </a:r>
            <a:r>
              <a:rPr lang="en-US" dirty="0" smtClean="0"/>
              <a:t>law</a:t>
            </a:r>
            <a:r>
              <a:rPr lang="hr-HR" dirty="0" smtClean="0"/>
              <a:t>.</a:t>
            </a:r>
          </a:p>
          <a:p>
            <a:r>
              <a:rPr lang="hr-HR" dirty="0" err="1" smtClean="0"/>
              <a:t>Owners</a:t>
            </a:r>
            <a:r>
              <a:rPr lang="hr-HR" dirty="0" smtClean="0"/>
              <a:t> </a:t>
            </a:r>
            <a:r>
              <a:rPr lang="hr-HR" dirty="0" err="1" smtClean="0"/>
              <a:t>of</a:t>
            </a:r>
            <a:r>
              <a:rPr lang="hr-HR" dirty="0" smtClean="0"/>
              <a:t> a PLC are </a:t>
            </a:r>
            <a:r>
              <a:rPr lang="hr-HR" dirty="0" err="1" smtClean="0"/>
              <a:t>called</a:t>
            </a:r>
            <a:r>
              <a:rPr lang="hr-HR" dirty="0" smtClean="0"/>
              <a:t> </a:t>
            </a:r>
            <a:r>
              <a:rPr lang="hr-HR" u="sng" dirty="0" err="1" smtClean="0"/>
              <a:t>shareholders</a:t>
            </a:r>
            <a:r>
              <a:rPr lang="hr-HR" dirty="0" smtClean="0"/>
              <a:t>.</a:t>
            </a:r>
            <a:endParaRPr lang="en-US" dirty="0"/>
          </a:p>
          <a:p>
            <a:endParaRPr lang="hr-HR" dirty="0"/>
          </a:p>
        </p:txBody>
      </p:sp>
    </p:spTree>
    <p:extLst>
      <p:ext uri="{BB962C8B-B14F-4D97-AF65-F5344CB8AC3E}">
        <p14:creationId xmlns:p14="http://schemas.microsoft.com/office/powerpoint/2010/main" xmlns="" val="2473599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Protection</a:t>
            </a:r>
            <a:r>
              <a:rPr lang="hr-HR" dirty="0" smtClean="0"/>
              <a:t> </a:t>
            </a:r>
            <a:r>
              <a:rPr lang="hr-HR" dirty="0" err="1" smtClean="0"/>
              <a:t>of</a:t>
            </a:r>
            <a:r>
              <a:rPr lang="hr-HR" dirty="0" smtClean="0"/>
              <a:t> Human </a:t>
            </a:r>
            <a:r>
              <a:rPr lang="hr-HR" dirty="0" err="1" smtClean="0"/>
              <a:t>Rights</a:t>
            </a:r>
            <a:r>
              <a:rPr lang="hr-HR" dirty="0" smtClean="0"/>
              <a:t> </a:t>
            </a:r>
            <a:r>
              <a:rPr lang="hr-HR" dirty="0" err="1" smtClean="0"/>
              <a:t>in</a:t>
            </a:r>
            <a:r>
              <a:rPr lang="hr-HR" dirty="0" smtClean="0"/>
              <a:t> Europe</a:t>
            </a:r>
            <a:endParaRPr lang="hr-HR" dirty="0"/>
          </a:p>
        </p:txBody>
      </p:sp>
      <p:sp>
        <p:nvSpPr>
          <p:cNvPr id="3" name="Content Placeholder 2"/>
          <p:cNvSpPr>
            <a:spLocks noGrp="1"/>
          </p:cNvSpPr>
          <p:nvPr>
            <p:ph idx="1"/>
          </p:nvPr>
        </p:nvSpPr>
        <p:spPr/>
        <p:txBody>
          <a:bodyPr/>
          <a:lstStyle/>
          <a:p>
            <a:r>
              <a:rPr lang="en-US" dirty="0"/>
              <a:t>When was the Council of Europe established?</a:t>
            </a:r>
          </a:p>
          <a:p>
            <a:r>
              <a:rPr lang="en-US" dirty="0"/>
              <a:t>What is the main function of the ECHR?</a:t>
            </a:r>
          </a:p>
          <a:p>
            <a:r>
              <a:rPr lang="en-US" dirty="0"/>
              <a:t>How is the ECHR </a:t>
            </a:r>
            <a:r>
              <a:rPr lang="en-US" dirty="0" err="1"/>
              <a:t>organised</a:t>
            </a:r>
            <a:r>
              <a:rPr lang="en-US" dirty="0"/>
              <a:t>?</a:t>
            </a:r>
          </a:p>
          <a:p>
            <a:r>
              <a:rPr lang="en-US" dirty="0"/>
              <a:t>Which applications to the ECHR are admissible?</a:t>
            </a:r>
          </a:p>
          <a:p>
            <a:pPr marL="0" indent="0">
              <a:buNone/>
            </a:pPr>
            <a:endParaRPr lang="hr-HR" dirty="0"/>
          </a:p>
        </p:txBody>
      </p:sp>
    </p:spTree>
    <p:extLst>
      <p:ext uri="{BB962C8B-B14F-4D97-AF65-F5344CB8AC3E}">
        <p14:creationId xmlns:p14="http://schemas.microsoft.com/office/powerpoint/2010/main" xmlns="" val="194595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blanks</a:t>
            </a:r>
            <a:r>
              <a:rPr lang="hr-HR" dirty="0" smtClean="0"/>
              <a:t>:</a:t>
            </a:r>
            <a:endParaRPr lang="hr-HR" dirty="0"/>
          </a:p>
        </p:txBody>
      </p:sp>
      <p:sp>
        <p:nvSpPr>
          <p:cNvPr id="3" name="Content Placeholder 2"/>
          <p:cNvSpPr>
            <a:spLocks noGrp="1"/>
          </p:cNvSpPr>
          <p:nvPr>
            <p:ph idx="1"/>
          </p:nvPr>
        </p:nvSpPr>
        <p:spPr/>
        <p:txBody>
          <a:bodyPr>
            <a:normAutofit fontScale="92500" lnSpcReduction="20000"/>
          </a:bodyPr>
          <a:lstStyle/>
          <a:p>
            <a:r>
              <a:rPr lang="en-US" i="1" dirty="0"/>
              <a:t>private, thought, jurisdiction, civil, property, fair, guarantee, nationals</a:t>
            </a:r>
          </a:p>
          <a:p>
            <a:endParaRPr lang="en-US" dirty="0"/>
          </a:p>
          <a:p>
            <a:r>
              <a:rPr lang="en-US" dirty="0"/>
              <a:t>States that have ratified the European Convention on Human Rights have undertaken to secure and _______________ to everyone within their _____________, not only their ____________, the fundamental ________________ and political rights defined in the Convention. The rights and freedoms secured by the Convention include the right to life, the right to a ___________ hearing, the right to respect for ___________ and family life, freedom of expression, freedom of ___________ and religion and the protection of _____________.</a:t>
            </a:r>
          </a:p>
          <a:p>
            <a:endParaRPr lang="hr-HR" dirty="0"/>
          </a:p>
        </p:txBody>
      </p:sp>
    </p:spTree>
    <p:extLst>
      <p:ext uri="{BB962C8B-B14F-4D97-AF65-F5344CB8AC3E}">
        <p14:creationId xmlns:p14="http://schemas.microsoft.com/office/powerpoint/2010/main" xmlns="" val="57095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States that have ratified the European Convention on Human Rights have undertaken to secure and guarantee to everyone within their jurisdiction, not only their nationals, the fundamental private and political rights defined in the Convention. The rights and freedoms secured by the Convention include the right to life, the right to a fair hearing, the right to respect for civil and family life, freedom of expression, freedom of thought and religion and the protection of property.</a:t>
            </a:r>
          </a:p>
          <a:p>
            <a:pPr marL="0" indent="0">
              <a:buNone/>
            </a:pPr>
            <a:endParaRPr lang="hr-HR" dirty="0"/>
          </a:p>
        </p:txBody>
      </p:sp>
    </p:spTree>
    <p:extLst>
      <p:ext uri="{BB962C8B-B14F-4D97-AF65-F5344CB8AC3E}">
        <p14:creationId xmlns:p14="http://schemas.microsoft.com/office/powerpoint/2010/main" xmlns="" val="689184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Legal </a:t>
            </a:r>
            <a:r>
              <a:rPr lang="hr-HR" dirty="0" err="1" smtClean="0"/>
              <a:t>Foundation</a:t>
            </a:r>
            <a:r>
              <a:rPr lang="hr-HR" dirty="0" smtClean="0"/>
              <a:t> </a:t>
            </a:r>
            <a:r>
              <a:rPr lang="hr-HR" dirty="0" err="1" smtClean="0"/>
              <a:t>of</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lstStyle/>
          <a:p>
            <a:r>
              <a:rPr lang="hr-HR" dirty="0" err="1" smtClean="0"/>
              <a:t>When</a:t>
            </a:r>
            <a:r>
              <a:rPr lang="hr-HR" dirty="0" smtClean="0"/>
              <a:t> </a:t>
            </a:r>
            <a:r>
              <a:rPr lang="hr-HR" dirty="0" err="1" smtClean="0"/>
              <a:t>and</a:t>
            </a:r>
            <a:r>
              <a:rPr lang="hr-HR" dirty="0" smtClean="0"/>
              <a:t> how </a:t>
            </a:r>
            <a:r>
              <a:rPr lang="hr-HR" dirty="0" err="1" smtClean="0"/>
              <a:t>was</a:t>
            </a:r>
            <a:r>
              <a:rPr lang="hr-HR" dirty="0" smtClean="0"/>
              <a:t> </a:t>
            </a:r>
            <a:r>
              <a:rPr lang="hr-HR" dirty="0" err="1" smtClean="0"/>
              <a:t>the</a:t>
            </a:r>
            <a:r>
              <a:rPr lang="hr-HR" dirty="0" smtClean="0"/>
              <a:t> EU </a:t>
            </a:r>
            <a:r>
              <a:rPr lang="hr-HR" dirty="0" err="1" smtClean="0"/>
              <a:t>established</a:t>
            </a:r>
            <a:r>
              <a:rPr lang="hr-HR" dirty="0" smtClean="0"/>
              <a:t>?</a:t>
            </a:r>
          </a:p>
          <a:p>
            <a:r>
              <a:rPr lang="hr-HR" dirty="0" err="1" smtClean="0"/>
              <a:t>Which</a:t>
            </a:r>
            <a:r>
              <a:rPr lang="hr-HR" dirty="0" smtClean="0"/>
              <a:t> are </a:t>
            </a:r>
            <a:r>
              <a:rPr lang="hr-HR" dirty="0" err="1" smtClean="0"/>
              <a:t>the</a:t>
            </a:r>
            <a:r>
              <a:rPr lang="hr-HR" dirty="0" smtClean="0"/>
              <a:t> </a:t>
            </a:r>
            <a:r>
              <a:rPr lang="hr-HR" dirty="0" err="1" smtClean="0"/>
              <a:t>founding</a:t>
            </a:r>
            <a:r>
              <a:rPr lang="hr-HR" dirty="0" smtClean="0"/>
              <a:t> </a:t>
            </a:r>
            <a:r>
              <a:rPr lang="hr-HR" dirty="0" err="1" smtClean="0"/>
              <a:t>states</a:t>
            </a:r>
            <a:r>
              <a:rPr lang="hr-HR" dirty="0" smtClean="0"/>
              <a:t>?</a:t>
            </a:r>
          </a:p>
          <a:p>
            <a:r>
              <a:rPr lang="hr-HR" dirty="0" err="1" smtClean="0"/>
              <a:t>What</a:t>
            </a:r>
            <a:r>
              <a:rPr lang="hr-HR" dirty="0" smtClean="0"/>
              <a:t> is </a:t>
            </a:r>
            <a:r>
              <a:rPr lang="hr-HR" dirty="0" err="1" smtClean="0"/>
              <a:t>the</a:t>
            </a:r>
            <a:r>
              <a:rPr lang="hr-HR" dirty="0" smtClean="0"/>
              <a:t> </a:t>
            </a:r>
            <a:r>
              <a:rPr lang="hr-HR" dirty="0" err="1" smtClean="0"/>
              <a:t>legal</a:t>
            </a:r>
            <a:r>
              <a:rPr lang="hr-HR" dirty="0" smtClean="0"/>
              <a:t> </a:t>
            </a:r>
            <a:r>
              <a:rPr lang="hr-HR" dirty="0" err="1" smtClean="0"/>
              <a:t>basis</a:t>
            </a:r>
            <a:r>
              <a:rPr lang="hr-HR" dirty="0" smtClean="0"/>
              <a:t> </a:t>
            </a:r>
            <a:r>
              <a:rPr lang="hr-HR" dirty="0" err="1" smtClean="0"/>
              <a:t>of</a:t>
            </a:r>
            <a:r>
              <a:rPr lang="hr-HR" dirty="0" smtClean="0"/>
              <a:t> </a:t>
            </a:r>
            <a:r>
              <a:rPr lang="hr-HR" dirty="0" err="1" smtClean="0"/>
              <a:t>the</a:t>
            </a:r>
            <a:r>
              <a:rPr lang="hr-HR" dirty="0" smtClean="0"/>
              <a:t> EU </a:t>
            </a:r>
            <a:r>
              <a:rPr lang="hr-HR" dirty="0" err="1" smtClean="0"/>
              <a:t>today</a:t>
            </a:r>
            <a:r>
              <a:rPr lang="hr-HR" dirty="0" smtClean="0"/>
              <a:t>?</a:t>
            </a:r>
          </a:p>
          <a:p>
            <a:pPr>
              <a:buNone/>
            </a:pPr>
            <a:endParaRPr lang="hr-HR" dirty="0"/>
          </a:p>
        </p:txBody>
      </p:sp>
    </p:spTree>
    <p:extLst>
      <p:ext uri="{BB962C8B-B14F-4D97-AF65-F5344CB8AC3E}">
        <p14:creationId xmlns:p14="http://schemas.microsoft.com/office/powerpoint/2010/main" xmlns="" val="2583801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en-US" dirty="0"/>
              <a:t>The Maastricht Treaty or the Treaty on European Union (TEU) came into force in </a:t>
            </a:r>
            <a:r>
              <a:rPr lang="hr-HR" dirty="0" smtClean="0"/>
              <a:t>___________</a:t>
            </a:r>
            <a:endParaRPr lang="en-US" dirty="0"/>
          </a:p>
          <a:p>
            <a:r>
              <a:rPr lang="en-US" dirty="0"/>
              <a:t>It created the legal basis for the </a:t>
            </a:r>
            <a:r>
              <a:rPr lang="hr-HR" dirty="0" smtClean="0"/>
              <a:t>________________</a:t>
            </a:r>
            <a:r>
              <a:rPr lang="en-US" dirty="0" smtClean="0"/>
              <a:t> </a:t>
            </a:r>
            <a:r>
              <a:rPr lang="en-US" dirty="0"/>
              <a:t>and introduced elements of a political </a:t>
            </a:r>
            <a:r>
              <a:rPr lang="hr-HR" dirty="0" smtClean="0"/>
              <a:t>_________</a:t>
            </a:r>
            <a:r>
              <a:rPr lang="en-US" dirty="0" smtClean="0"/>
              <a:t> </a:t>
            </a:r>
            <a:r>
              <a:rPr lang="en-US" dirty="0"/>
              <a:t>and cooperation</a:t>
            </a:r>
          </a:p>
          <a:p>
            <a:r>
              <a:rPr lang="en-US" dirty="0"/>
              <a:t>The Lisbon Treaty is divided into two parts: </a:t>
            </a:r>
            <a:r>
              <a:rPr lang="hr-HR" dirty="0" smtClean="0"/>
              <a:t>________________</a:t>
            </a:r>
            <a:r>
              <a:rPr lang="en-US" dirty="0" smtClean="0"/>
              <a:t> </a:t>
            </a:r>
            <a:r>
              <a:rPr lang="en-US" dirty="0"/>
              <a:t>and </a:t>
            </a:r>
            <a:r>
              <a:rPr lang="hr-HR" dirty="0" smtClean="0"/>
              <a:t>___________________</a:t>
            </a:r>
            <a:r>
              <a:rPr lang="en-US" dirty="0" smtClean="0"/>
              <a:t>.</a:t>
            </a:r>
            <a:endParaRPr lang="en-US" dirty="0"/>
          </a:p>
          <a:p>
            <a:endParaRPr lang="hr-HR" dirty="0"/>
          </a:p>
        </p:txBody>
      </p:sp>
    </p:spTree>
    <p:extLst>
      <p:ext uri="{BB962C8B-B14F-4D97-AF65-F5344CB8AC3E}">
        <p14:creationId xmlns:p14="http://schemas.microsoft.com/office/powerpoint/2010/main" xmlns="" val="5852474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The Maastricht Treaty or the Treaty on European Union (TEU) came into force in November 1993</a:t>
            </a:r>
          </a:p>
          <a:p>
            <a:r>
              <a:rPr lang="en-US" dirty="0"/>
              <a:t>It created the legal basis for the establishment of the EU and introduced elements of a political union and cooperation</a:t>
            </a:r>
          </a:p>
          <a:p>
            <a:r>
              <a:rPr lang="en-US" dirty="0"/>
              <a:t>The Lisbon Treaty is divided into two parts: the Treaty on European Union (TEU) and the Treaty on the Functioning of the European Union (TFEU).</a:t>
            </a:r>
          </a:p>
          <a:p>
            <a:endParaRPr lang="hr-HR" dirty="0"/>
          </a:p>
        </p:txBody>
      </p:sp>
    </p:spTree>
    <p:extLst>
      <p:ext uri="{BB962C8B-B14F-4D97-AF65-F5344CB8AC3E}">
        <p14:creationId xmlns:p14="http://schemas.microsoft.com/office/powerpoint/2010/main" xmlns="" val="798130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Law</a:t>
            </a:r>
            <a:r>
              <a:rPr lang="hr-HR" dirty="0" smtClean="0"/>
              <a:t> </a:t>
            </a:r>
            <a:r>
              <a:rPr lang="hr-HR" dirty="0" err="1" smtClean="0"/>
              <a:t>of</a:t>
            </a:r>
            <a:r>
              <a:rPr lang="hr-HR" dirty="0" smtClean="0"/>
              <a:t> </a:t>
            </a:r>
            <a:r>
              <a:rPr lang="hr-HR" dirty="0" err="1" smtClean="0"/>
              <a:t>Torts</a:t>
            </a:r>
            <a:endParaRPr lang="hr-HR" dirty="0"/>
          </a:p>
        </p:txBody>
      </p:sp>
      <p:sp>
        <p:nvSpPr>
          <p:cNvPr id="3" name="Content Placeholder 2"/>
          <p:cNvSpPr>
            <a:spLocks noGrp="1"/>
          </p:cNvSpPr>
          <p:nvPr>
            <p:ph idx="1"/>
          </p:nvPr>
        </p:nvSpPr>
        <p:spPr/>
        <p:txBody>
          <a:bodyPr/>
          <a:lstStyle/>
          <a:p>
            <a:pPr marL="0" indent="0">
              <a:buNone/>
            </a:pPr>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r>
              <a:rPr lang="hr-HR" dirty="0" smtClean="0"/>
              <a:t>:</a:t>
            </a:r>
          </a:p>
          <a:p>
            <a:endParaRPr lang="hr-HR" dirty="0"/>
          </a:p>
          <a:p>
            <a:r>
              <a:rPr lang="hr-HR" dirty="0" err="1" smtClean="0"/>
              <a:t>Which</a:t>
            </a:r>
            <a:r>
              <a:rPr lang="hr-HR" dirty="0" smtClean="0"/>
              <a:t> is </a:t>
            </a:r>
            <a:r>
              <a:rPr lang="hr-HR" dirty="0" err="1" smtClean="0"/>
              <a:t>the</a:t>
            </a:r>
            <a:r>
              <a:rPr lang="hr-HR" dirty="0" smtClean="0"/>
              <a:t> </a:t>
            </a:r>
            <a:r>
              <a:rPr lang="hr-HR" dirty="0" err="1" smtClean="0"/>
              <a:t>law</a:t>
            </a:r>
            <a:r>
              <a:rPr lang="hr-HR" dirty="0" smtClean="0"/>
              <a:t> </a:t>
            </a:r>
            <a:r>
              <a:rPr lang="hr-HR" dirty="0" err="1" smtClean="0"/>
              <a:t>of</a:t>
            </a:r>
            <a:r>
              <a:rPr lang="hr-HR" dirty="0" smtClean="0"/>
              <a:t> </a:t>
            </a:r>
            <a:r>
              <a:rPr lang="hr-HR" dirty="0" err="1" smtClean="0"/>
              <a:t>torts</a:t>
            </a:r>
            <a:r>
              <a:rPr lang="hr-HR" dirty="0" smtClean="0"/>
              <a:t> </a:t>
            </a:r>
            <a:r>
              <a:rPr lang="hr-HR" dirty="0" err="1" smtClean="0"/>
              <a:t>concerned</a:t>
            </a:r>
            <a:r>
              <a:rPr lang="hr-HR" dirty="0" smtClean="0"/>
              <a:t> </a:t>
            </a:r>
            <a:r>
              <a:rPr lang="hr-HR" dirty="0" err="1" smtClean="0"/>
              <a:t>with</a:t>
            </a:r>
            <a:r>
              <a:rPr lang="hr-HR" dirty="0" smtClean="0"/>
              <a:t>?</a:t>
            </a:r>
          </a:p>
          <a:p>
            <a:r>
              <a:rPr lang="hr-HR" dirty="0" err="1" smtClean="0"/>
              <a:t>What</a:t>
            </a:r>
            <a:r>
              <a:rPr lang="hr-HR" dirty="0" smtClean="0"/>
              <a:t> is a </a:t>
            </a:r>
            <a:r>
              <a:rPr lang="hr-HR" dirty="0" err="1" smtClean="0"/>
              <a:t>tort</a:t>
            </a:r>
            <a:r>
              <a:rPr lang="hr-HR" dirty="0" smtClean="0"/>
              <a:t>?</a:t>
            </a:r>
          </a:p>
          <a:p>
            <a:r>
              <a:rPr lang="hr-HR" dirty="0" err="1" smtClean="0"/>
              <a:t>Which</a:t>
            </a:r>
            <a:r>
              <a:rPr lang="hr-HR" dirty="0" smtClean="0"/>
              <a:t> are </a:t>
            </a:r>
            <a:r>
              <a:rPr lang="hr-HR" dirty="0" err="1" smtClean="0"/>
              <a:t>torts</a:t>
            </a:r>
            <a:r>
              <a:rPr lang="hr-HR" dirty="0" smtClean="0"/>
              <a:t> </a:t>
            </a:r>
            <a:r>
              <a:rPr lang="hr-HR" dirty="0" err="1" smtClean="0"/>
              <a:t>affecting</a:t>
            </a:r>
            <a:r>
              <a:rPr lang="hr-HR" dirty="0" smtClean="0"/>
              <a:t> </a:t>
            </a:r>
            <a:r>
              <a:rPr lang="hr-HR" dirty="0" err="1" smtClean="0"/>
              <a:t>land</a:t>
            </a:r>
            <a:r>
              <a:rPr lang="hr-HR" dirty="0" smtClean="0"/>
              <a:t>?</a:t>
            </a:r>
          </a:p>
          <a:p>
            <a:r>
              <a:rPr lang="hr-HR" dirty="0" err="1" smtClean="0"/>
              <a:t>What</a:t>
            </a:r>
            <a:r>
              <a:rPr lang="hr-HR" dirty="0" smtClean="0"/>
              <a:t> is </a:t>
            </a:r>
            <a:r>
              <a:rPr lang="hr-HR" dirty="0" err="1" smtClean="0"/>
              <a:t>defamation</a:t>
            </a:r>
            <a:r>
              <a:rPr lang="hr-HR" dirty="0" smtClean="0"/>
              <a:t>?</a:t>
            </a:r>
          </a:p>
          <a:p>
            <a:r>
              <a:rPr lang="hr-HR" dirty="0" err="1" smtClean="0"/>
              <a:t>How</a:t>
            </a:r>
            <a:r>
              <a:rPr lang="hr-HR" dirty="0" smtClean="0"/>
              <a:t> </a:t>
            </a:r>
            <a:r>
              <a:rPr lang="hr-HR" dirty="0" err="1" smtClean="0"/>
              <a:t>can</a:t>
            </a:r>
            <a:r>
              <a:rPr lang="hr-HR" dirty="0" smtClean="0"/>
              <a:t> </a:t>
            </a:r>
            <a:r>
              <a:rPr lang="hr-HR" dirty="0" err="1" smtClean="0"/>
              <a:t>negligence</a:t>
            </a:r>
            <a:r>
              <a:rPr lang="hr-HR" dirty="0" smtClean="0"/>
              <a:t> </a:t>
            </a:r>
            <a:r>
              <a:rPr lang="hr-HR" dirty="0" err="1" smtClean="0"/>
              <a:t>be</a:t>
            </a:r>
            <a:r>
              <a:rPr lang="hr-HR" dirty="0" smtClean="0"/>
              <a:t> </a:t>
            </a:r>
            <a:r>
              <a:rPr lang="hr-HR" dirty="0" err="1" smtClean="0"/>
              <a:t>defined</a:t>
            </a:r>
            <a:r>
              <a:rPr lang="hr-HR" dirty="0" smtClean="0"/>
              <a:t>?</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normAutofit/>
          </a:bodyPr>
          <a:lstStyle/>
          <a:p>
            <a:r>
              <a:rPr lang="hr-HR" dirty="0" smtClean="0"/>
              <a:t>T</a:t>
            </a:r>
            <a:r>
              <a:rPr lang="en-US" dirty="0" smtClean="0"/>
              <a:t>he </a:t>
            </a:r>
            <a:r>
              <a:rPr lang="en-US" dirty="0"/>
              <a:t>interests of the EU as a whole are promoted by the European Commission, whose members are appointed by national </a:t>
            </a:r>
            <a:r>
              <a:rPr lang="en-US" dirty="0" smtClean="0"/>
              <a:t>governments</a:t>
            </a:r>
            <a:r>
              <a:rPr lang="hr-HR" dirty="0" smtClean="0"/>
              <a:t>, </a:t>
            </a:r>
            <a:r>
              <a:rPr lang="hr-HR" dirty="0" err="1" smtClean="0"/>
              <a:t>and</a:t>
            </a:r>
            <a:r>
              <a:rPr lang="hr-HR" dirty="0" smtClean="0"/>
              <a:t> </a:t>
            </a:r>
            <a:r>
              <a:rPr lang="en-US" dirty="0" smtClean="0"/>
              <a:t>governments </a:t>
            </a:r>
            <a:r>
              <a:rPr lang="en-US" dirty="0"/>
              <a:t>defend their own country's national interests in the Council of the European Union.</a:t>
            </a:r>
          </a:p>
        </p:txBody>
      </p:sp>
    </p:spTree>
    <p:extLst>
      <p:ext uri="{BB962C8B-B14F-4D97-AF65-F5344CB8AC3E}">
        <p14:creationId xmlns:p14="http://schemas.microsoft.com/office/powerpoint/2010/main" xmlns="" val="750106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Sources of EU Law</a:t>
            </a:r>
            <a:endParaRPr lang="en-US" dirty="0"/>
          </a:p>
        </p:txBody>
      </p:sp>
      <p:sp>
        <p:nvSpPr>
          <p:cNvPr id="3" name="Content Placeholder 2"/>
          <p:cNvSpPr>
            <a:spLocks noGrp="1"/>
          </p:cNvSpPr>
          <p:nvPr>
            <p:ph idx="1"/>
          </p:nvPr>
        </p:nvSpPr>
        <p:spPr/>
        <p:txBody>
          <a:bodyPr/>
          <a:lstStyle/>
          <a:p>
            <a:pPr>
              <a:buNone/>
            </a:pPr>
            <a:r>
              <a:rPr lang="hr-HR" dirty="0" smtClean="0"/>
              <a:t>  EU law = ___________________ +______________</a:t>
            </a:r>
          </a:p>
          <a:p>
            <a:pPr>
              <a:buNone/>
            </a:pPr>
            <a:r>
              <a:rPr lang="hr-HR" dirty="0" smtClean="0"/>
              <a:t> </a:t>
            </a:r>
            <a:r>
              <a:rPr lang="hr-HR" dirty="0" smtClean="0"/>
              <a:t>                   + ____________________.</a:t>
            </a:r>
          </a:p>
          <a:p>
            <a:pPr>
              <a:buNone/>
            </a:pPr>
            <a:r>
              <a:rPr lang="hr-HR" dirty="0" smtClean="0"/>
              <a:t> </a:t>
            </a:r>
            <a:r>
              <a:rPr lang="hr-HR" dirty="0" smtClean="0"/>
              <a:t> TFEU stands for ________________________________.</a:t>
            </a:r>
          </a:p>
          <a:p>
            <a:pPr>
              <a:buNone/>
            </a:pPr>
            <a:r>
              <a:rPr lang="hr-HR" dirty="0" smtClean="0"/>
              <a:t> </a:t>
            </a:r>
            <a:r>
              <a:rPr lang="hr-HR" dirty="0" smtClean="0"/>
              <a:t> TEU includes the general _______ of the Union and different ________________.</a:t>
            </a:r>
          </a:p>
          <a:p>
            <a:pPr>
              <a:buNone/>
            </a:pPr>
            <a:r>
              <a:rPr lang="hr-HR" dirty="0" smtClean="0"/>
              <a:t> </a:t>
            </a:r>
            <a:r>
              <a:rPr lang="hr-HR" dirty="0" smtClean="0"/>
              <a:t> Unilateral acts are laid down in ________________ and include ____________, ______________, ___________,</a:t>
            </a:r>
          </a:p>
          <a:p>
            <a:pPr>
              <a:buNone/>
            </a:pPr>
            <a:r>
              <a:rPr lang="hr-HR" dirty="0" smtClean="0"/>
              <a:t>    ______________ and ______________.</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Complete the following:</a:t>
            </a:r>
            <a:endParaRPr lang="en-US" dirty="0"/>
          </a:p>
        </p:txBody>
      </p:sp>
      <p:sp>
        <p:nvSpPr>
          <p:cNvPr id="3" name="Content Placeholder 2"/>
          <p:cNvSpPr>
            <a:spLocks noGrp="1"/>
          </p:cNvSpPr>
          <p:nvPr>
            <p:ph idx="1"/>
          </p:nvPr>
        </p:nvSpPr>
        <p:spPr/>
        <p:txBody>
          <a:bodyPr/>
          <a:lstStyle/>
          <a:p>
            <a:r>
              <a:rPr lang="hr-HR" dirty="0" smtClean="0"/>
              <a:t>Primary law includes the __________ and __________.</a:t>
            </a:r>
          </a:p>
          <a:p>
            <a:r>
              <a:rPr lang="hr-HR" dirty="0" smtClean="0"/>
              <a:t>Secondary law comprises ______________ acts and ______________.</a:t>
            </a:r>
          </a:p>
          <a:p>
            <a:r>
              <a:rPr lang="hr-HR" dirty="0" smtClean="0"/>
              <a:t>Supplementary law includes Court of Justice ________ law, ______________ law and general ______________ of law.</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following:</a:t>
            </a:r>
            <a:endParaRPr lang="en-US" dirty="0"/>
          </a:p>
        </p:txBody>
      </p:sp>
      <p:sp>
        <p:nvSpPr>
          <p:cNvPr id="3" name="Content Placeholder 2"/>
          <p:cNvSpPr>
            <a:spLocks noGrp="1"/>
          </p:cNvSpPr>
          <p:nvPr>
            <p:ph idx="1"/>
          </p:nvPr>
        </p:nvSpPr>
        <p:spPr/>
        <p:txBody>
          <a:bodyPr/>
          <a:lstStyle/>
          <a:p>
            <a:r>
              <a:rPr lang="hr-HR" dirty="0" smtClean="0"/>
              <a:t>t</a:t>
            </a:r>
            <a:r>
              <a:rPr lang="hr-HR" dirty="0" smtClean="0"/>
              <a:t>o distribute the competences</a:t>
            </a:r>
          </a:p>
          <a:p>
            <a:r>
              <a:rPr lang="hr-HR" dirty="0" smtClean="0"/>
              <a:t>t</a:t>
            </a:r>
            <a:r>
              <a:rPr lang="hr-HR" dirty="0" smtClean="0"/>
              <a:t>o provide the legal framework</a:t>
            </a:r>
          </a:p>
          <a:p>
            <a:r>
              <a:rPr lang="hr-HR" dirty="0" smtClean="0"/>
              <a:t>t</a:t>
            </a:r>
            <a:r>
              <a:rPr lang="hr-HR" dirty="0" smtClean="0"/>
              <a:t>o implement rules</a:t>
            </a:r>
          </a:p>
          <a:p>
            <a:r>
              <a:rPr lang="hr-HR" dirty="0" smtClean="0"/>
              <a:t>t</a:t>
            </a:r>
            <a:r>
              <a:rPr lang="hr-HR" dirty="0" smtClean="0"/>
              <a:t>o be directly applicable</a:t>
            </a:r>
          </a:p>
          <a:p>
            <a:r>
              <a:rPr lang="hr-HR" dirty="0" smtClean="0"/>
              <a:t>t</a:t>
            </a:r>
            <a:r>
              <a:rPr lang="hr-HR" dirty="0" smtClean="0"/>
              <a:t>o be binding in its entirety</a:t>
            </a:r>
          </a:p>
          <a:p>
            <a:r>
              <a:rPr lang="hr-HR" dirty="0" smtClean="0"/>
              <a:t>t</a:t>
            </a:r>
            <a:r>
              <a:rPr lang="hr-HR" dirty="0" smtClean="0"/>
              <a:t>o attain objectives</a:t>
            </a:r>
          </a:p>
          <a:p>
            <a:r>
              <a:rPr lang="hr-HR" dirty="0" smtClean="0"/>
              <a:t>t</a:t>
            </a:r>
            <a:r>
              <a:rPr lang="hr-HR" dirty="0" smtClean="0"/>
              <a:t>o respect the rule of law</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Institutions of the EU</a:t>
            </a:r>
            <a:endParaRPr lang="en-US" dirty="0"/>
          </a:p>
        </p:txBody>
      </p:sp>
      <p:sp>
        <p:nvSpPr>
          <p:cNvPr id="3" name="Content Placeholder 2"/>
          <p:cNvSpPr>
            <a:spLocks noGrp="1"/>
          </p:cNvSpPr>
          <p:nvPr>
            <p:ph idx="1"/>
          </p:nvPr>
        </p:nvSpPr>
        <p:spPr/>
        <p:txBody>
          <a:bodyPr>
            <a:normAutofit lnSpcReduction="10000"/>
          </a:bodyPr>
          <a:lstStyle/>
          <a:p>
            <a:pPr>
              <a:buNone/>
            </a:pPr>
            <a:r>
              <a:rPr lang="hr-HR" dirty="0" smtClean="0"/>
              <a:t>Complete the following:</a:t>
            </a:r>
          </a:p>
          <a:p>
            <a:r>
              <a:rPr lang="hr-HR" dirty="0" smtClean="0"/>
              <a:t>T</a:t>
            </a:r>
            <a:r>
              <a:rPr lang="en-US" dirty="0" smtClean="0"/>
              <a:t>he </a:t>
            </a:r>
            <a:r>
              <a:rPr lang="en-US" dirty="0" smtClean="0"/>
              <a:t>EU has a </a:t>
            </a:r>
            <a:r>
              <a:rPr lang="hr-HR" dirty="0" smtClean="0"/>
              <a:t>________</a:t>
            </a:r>
            <a:r>
              <a:rPr lang="en-US" dirty="0" smtClean="0"/>
              <a:t> </a:t>
            </a:r>
            <a:r>
              <a:rPr lang="en-US" dirty="0" smtClean="0"/>
              <a:t>branch (Parliament + Council), </a:t>
            </a:r>
            <a:r>
              <a:rPr lang="hr-HR" dirty="0" smtClean="0"/>
              <a:t>__________</a:t>
            </a:r>
            <a:r>
              <a:rPr lang="en-US" dirty="0" smtClean="0"/>
              <a:t> </a:t>
            </a:r>
            <a:r>
              <a:rPr lang="en-US" dirty="0" smtClean="0"/>
              <a:t>branch (Commission) and independent </a:t>
            </a:r>
            <a:r>
              <a:rPr lang="hr-HR" dirty="0" smtClean="0"/>
              <a:t>__________</a:t>
            </a:r>
            <a:r>
              <a:rPr lang="en-US" dirty="0" smtClean="0"/>
              <a:t> </a:t>
            </a:r>
            <a:r>
              <a:rPr lang="en-US" dirty="0" smtClean="0"/>
              <a:t>(Court of Justice</a:t>
            </a:r>
            <a:r>
              <a:rPr lang="en-US" dirty="0" smtClean="0"/>
              <a:t>).</a:t>
            </a:r>
            <a:endParaRPr lang="hr-HR" dirty="0" smtClean="0"/>
          </a:p>
          <a:p>
            <a:r>
              <a:rPr lang="en-US" dirty="0" smtClean="0"/>
              <a:t>The European Parliament was set up to </a:t>
            </a:r>
            <a:r>
              <a:rPr lang="hr-HR" dirty="0" smtClean="0"/>
              <a:t>_________</a:t>
            </a:r>
            <a:r>
              <a:rPr lang="en-US" dirty="0" smtClean="0"/>
              <a:t> </a:t>
            </a:r>
            <a:r>
              <a:rPr lang="en-US" dirty="0" smtClean="0"/>
              <a:t>EU </a:t>
            </a:r>
            <a:r>
              <a:rPr lang="hr-HR" dirty="0" smtClean="0"/>
              <a:t>citizens</a:t>
            </a:r>
            <a:r>
              <a:rPr lang="en-US" dirty="0" smtClean="0"/>
              <a:t> directly</a:t>
            </a:r>
            <a:r>
              <a:rPr lang="hr-HR" dirty="0" smtClean="0"/>
              <a:t>.</a:t>
            </a:r>
          </a:p>
          <a:p>
            <a:r>
              <a:rPr lang="hr-HR" dirty="0" smtClean="0"/>
              <a:t>The Commission __________ EU policies and legislation.</a:t>
            </a:r>
          </a:p>
          <a:p>
            <a:r>
              <a:rPr lang="en-US" dirty="0" smtClean="0"/>
              <a:t>The Court of Justice of the European Union makes sure EU legislation is </a:t>
            </a:r>
            <a:r>
              <a:rPr lang="hr-HR" dirty="0" smtClean="0"/>
              <a:t>__________</a:t>
            </a:r>
            <a:r>
              <a:rPr lang="en-US" dirty="0" smtClean="0"/>
              <a:t> </a:t>
            </a:r>
            <a:r>
              <a:rPr lang="en-US" dirty="0" smtClean="0"/>
              <a:t>and </a:t>
            </a:r>
            <a:r>
              <a:rPr lang="hr-HR" dirty="0" smtClean="0"/>
              <a:t>_________</a:t>
            </a:r>
            <a:r>
              <a:rPr lang="en-US" dirty="0" smtClean="0"/>
              <a:t> </a:t>
            </a:r>
            <a:r>
              <a:rPr lang="en-US" dirty="0" smtClean="0"/>
              <a:t>in the same way in all member </a:t>
            </a:r>
            <a:r>
              <a:rPr lang="en-US" dirty="0" smtClean="0"/>
              <a:t>countries</a:t>
            </a:r>
            <a:r>
              <a:rPr lang="hr-HR" dirty="0" smtClean="0"/>
              <a:t>.</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b="1" dirty="0" smtClean="0"/>
              <a:t>Decide whether the following statements are true or false. If false, provide the correct information.</a:t>
            </a:r>
            <a:endParaRPr lang="en-US" sz="2800" b="1" dirty="0"/>
          </a:p>
        </p:txBody>
      </p:sp>
      <p:graphicFrame>
        <p:nvGraphicFramePr>
          <p:cNvPr id="4" name="Content Placeholder 3"/>
          <p:cNvGraphicFramePr>
            <a:graphicFrameLocks noGrp="1"/>
          </p:cNvGraphicFramePr>
          <p:nvPr>
            <p:ph idx="1"/>
          </p:nvPr>
        </p:nvGraphicFramePr>
        <p:xfrm>
          <a:off x="467544" y="2420888"/>
          <a:ext cx="7560840" cy="4119005"/>
        </p:xfrm>
        <a:graphic>
          <a:graphicData uri="http://schemas.openxmlformats.org/drawingml/2006/table">
            <a:tbl>
              <a:tblPr firstRow="1" bandRow="1">
                <a:tableStyleId>{5C22544A-7EE6-4342-B048-85BDC9FD1C3A}</a:tableStyleId>
              </a:tblPr>
              <a:tblGrid>
                <a:gridCol w="3599376"/>
                <a:gridCol w="1980732"/>
                <a:gridCol w="1980732"/>
              </a:tblGrid>
              <a:tr h="380410">
                <a:tc>
                  <a:txBody>
                    <a:bodyPr/>
                    <a:lstStyle/>
                    <a:p>
                      <a:pPr marL="0" marR="0">
                        <a:lnSpc>
                          <a:spcPct val="115000"/>
                        </a:lnSpc>
                        <a:spcBef>
                          <a:spcPts val="0"/>
                        </a:spcBef>
                        <a:spcAft>
                          <a:spcPts val="1000"/>
                        </a:spcAft>
                      </a:pPr>
                      <a:r>
                        <a:rPr lang="en-US" sz="1100" b="1" dirty="0">
                          <a:latin typeface="Times New Roman"/>
                          <a:ea typeface="Calibri"/>
                          <a:cs typeface="Times New Roman"/>
                        </a:rPr>
                        <a:t>Statement</a:t>
                      </a:r>
                      <a:endParaRPr lang="en-US" sz="1100" dirty="0">
                        <a:latin typeface="Calibri"/>
                        <a:ea typeface="Calibri"/>
                        <a:cs typeface="Times New Roman"/>
                      </a:endParaRPr>
                    </a:p>
                  </a:txBody>
                  <a:tcPr marL="63500" marR="63500" marT="63500" marB="63500"/>
                </a:tc>
                <a:tc>
                  <a:txBody>
                    <a:bodyPr/>
                    <a:lstStyle/>
                    <a:p>
                      <a:pPr marL="0" marR="885825">
                        <a:lnSpc>
                          <a:spcPct val="115000"/>
                        </a:lnSpc>
                        <a:spcBef>
                          <a:spcPts val="0"/>
                        </a:spcBef>
                        <a:spcAft>
                          <a:spcPts val="1000"/>
                        </a:spcAft>
                      </a:pPr>
                      <a:r>
                        <a:rPr lang="en-US" sz="1200" b="1" dirty="0">
                          <a:latin typeface="Times New Roman"/>
                          <a:ea typeface="Times New Roman"/>
                          <a:cs typeface="Times New Roman"/>
                        </a:rPr>
                        <a:t>T</a:t>
                      </a:r>
                      <a:endParaRPr lang="en-US" sz="1100" dirty="0">
                        <a:latin typeface="Calibri"/>
                        <a:ea typeface="Calibri"/>
                        <a:cs typeface="Times New Roman"/>
                      </a:endParaRPr>
                    </a:p>
                  </a:txBody>
                  <a:tcPr marL="63500" marR="63500" marT="63500" marB="63500"/>
                </a:tc>
                <a:tc>
                  <a:txBody>
                    <a:bodyPr/>
                    <a:lstStyle/>
                    <a:p>
                      <a:pPr marL="0" marR="962025">
                        <a:lnSpc>
                          <a:spcPct val="115000"/>
                        </a:lnSpc>
                        <a:spcBef>
                          <a:spcPts val="0"/>
                        </a:spcBef>
                        <a:spcAft>
                          <a:spcPts val="1000"/>
                        </a:spcAft>
                      </a:pPr>
                      <a:r>
                        <a:rPr lang="en-US" sz="1200" b="1">
                          <a:latin typeface="Times New Roman"/>
                          <a:ea typeface="Times New Roman"/>
                          <a:cs typeface="Times New Roman"/>
                        </a:rPr>
                        <a:t>F</a:t>
                      </a:r>
                      <a:endParaRPr lang="en-US" sz="1100">
                        <a:latin typeface="Calibri"/>
                        <a:ea typeface="Calibri"/>
                        <a:cs typeface="Times New Roman"/>
                      </a:endParaRPr>
                    </a:p>
                  </a:txBody>
                  <a:tcPr marL="63500" marR="63500" marT="63500" marB="63500"/>
                </a:tc>
              </a:tr>
              <a:tr h="579851">
                <a:tc>
                  <a:txBody>
                    <a:bodyPr/>
                    <a:lstStyle/>
                    <a:p>
                      <a:pPr marL="0" marR="0">
                        <a:lnSpc>
                          <a:spcPct val="115000"/>
                        </a:lnSpc>
                        <a:spcBef>
                          <a:spcPts val="0"/>
                        </a:spcBef>
                        <a:spcAft>
                          <a:spcPts val="1000"/>
                        </a:spcAft>
                      </a:pPr>
                      <a:r>
                        <a:rPr lang="en-US" sz="1100">
                          <a:latin typeface="Times New Roman"/>
                          <a:ea typeface="Calibri"/>
                          <a:cs typeface="Times New Roman"/>
                        </a:rPr>
                        <a:t>Parliament and Council represent the executive branch of the EU.</a:t>
                      </a:r>
                      <a:endParaRPr lang="en-US" sz="110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r>
              <a:tr h="380410">
                <a:tc>
                  <a:txBody>
                    <a:bodyPr/>
                    <a:lstStyle/>
                    <a:p>
                      <a:pPr marL="0" marR="0">
                        <a:lnSpc>
                          <a:spcPct val="115000"/>
                        </a:lnSpc>
                        <a:spcBef>
                          <a:spcPts val="0"/>
                        </a:spcBef>
                        <a:spcAft>
                          <a:spcPts val="1000"/>
                        </a:spcAft>
                      </a:pPr>
                      <a:r>
                        <a:rPr lang="en-US" sz="1200">
                          <a:latin typeface="Times New Roman"/>
                          <a:ea typeface="Times New Roman"/>
                          <a:cs typeface="Times New Roman"/>
                        </a:rPr>
                        <a:t>In policy areas covered by the treaties, national governments are free to exercise their own sovereignty.</a:t>
                      </a:r>
                      <a:endParaRPr lang="en-US" sz="110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r>
              <a:tr h="380410">
                <a:tc>
                  <a:txBody>
                    <a:bodyPr/>
                    <a:lstStyle/>
                    <a:p>
                      <a:pPr marL="0" marR="0">
                        <a:lnSpc>
                          <a:spcPct val="115000"/>
                        </a:lnSpc>
                        <a:spcBef>
                          <a:spcPts val="0"/>
                        </a:spcBef>
                        <a:spcAft>
                          <a:spcPts val="1000"/>
                        </a:spcAft>
                      </a:pPr>
                      <a:r>
                        <a:rPr lang="en-US" sz="1200" dirty="0">
                          <a:latin typeface="Times New Roman"/>
                          <a:ea typeface="Times New Roman"/>
                          <a:cs typeface="Times New Roman"/>
                        </a:rPr>
                        <a:t>The current European </a:t>
                      </a:r>
                      <a:r>
                        <a:rPr lang="en-US" sz="1200" dirty="0" smtClean="0">
                          <a:latin typeface="Times New Roman"/>
                          <a:ea typeface="Times New Roman"/>
                          <a:cs typeface="Times New Roman"/>
                        </a:rPr>
                        <a:t>Parliament </a:t>
                      </a:r>
                      <a:r>
                        <a:rPr lang="en-US" sz="1200" dirty="0">
                          <a:latin typeface="Times New Roman"/>
                          <a:ea typeface="Times New Roman"/>
                          <a:cs typeface="Times New Roman"/>
                        </a:rPr>
                        <a:t>has 751 MEPs from all 28 countries.</a:t>
                      </a:r>
                      <a:endParaRPr lang="en-US" sz="1100" dirty="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r>
              <a:tr h="380410">
                <a:tc>
                  <a:txBody>
                    <a:bodyPr/>
                    <a:lstStyle/>
                    <a:p>
                      <a:pPr marL="0" marR="0">
                        <a:lnSpc>
                          <a:spcPct val="115000"/>
                        </a:lnSpc>
                        <a:spcBef>
                          <a:spcPts val="0"/>
                        </a:spcBef>
                        <a:spcAft>
                          <a:spcPts val="1000"/>
                        </a:spcAft>
                      </a:pPr>
                      <a:r>
                        <a:rPr lang="en-US" sz="1200">
                          <a:latin typeface="Times New Roman"/>
                          <a:ea typeface="Times New Roman"/>
                          <a:cs typeface="Times New Roman"/>
                        </a:rPr>
                        <a:t>The Council has both a legislative function, which it shares with Parliament, and an executive function, which it shares with the Commission.</a:t>
                      </a:r>
                      <a:endParaRPr lang="en-US" sz="110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r>
              <a:tr h="380410">
                <a:tc>
                  <a:txBody>
                    <a:bodyPr/>
                    <a:lstStyle/>
                    <a:p>
                      <a:pPr marL="0" marR="0">
                        <a:lnSpc>
                          <a:spcPct val="115000"/>
                        </a:lnSpc>
                        <a:spcBef>
                          <a:spcPts val="0"/>
                        </a:spcBef>
                        <a:spcAft>
                          <a:spcPts val="1000"/>
                        </a:spcAft>
                      </a:pPr>
                      <a:r>
                        <a:rPr lang="en-US" sz="1100">
                          <a:latin typeface="Times New Roman"/>
                          <a:ea typeface="Calibri"/>
                          <a:cs typeface="Times New Roman"/>
                        </a:rPr>
                        <a:t>European </a:t>
                      </a:r>
                      <a:r>
                        <a:rPr lang="en-US" sz="1200">
                          <a:latin typeface="Times New Roman"/>
                          <a:ea typeface="Times New Roman"/>
                          <a:cs typeface="Times New Roman"/>
                        </a:rPr>
                        <a:t>Commission is independent of national governments, and represents the interests of the EU as a whole.</a:t>
                      </a:r>
                      <a:endParaRPr lang="en-US" sz="110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r>
              <a:tr h="380410">
                <a:tc>
                  <a:txBody>
                    <a:bodyPr/>
                    <a:lstStyle/>
                    <a:p>
                      <a:pPr marL="0" marR="0">
                        <a:lnSpc>
                          <a:spcPct val="115000"/>
                        </a:lnSpc>
                        <a:spcBef>
                          <a:spcPts val="0"/>
                        </a:spcBef>
                        <a:spcAft>
                          <a:spcPts val="1000"/>
                        </a:spcAft>
                      </a:pPr>
                      <a:r>
                        <a:rPr lang="en-US" sz="1100">
                          <a:latin typeface="Times New Roman"/>
                          <a:ea typeface="Calibri"/>
                          <a:cs typeface="Times New Roman"/>
                        </a:rPr>
                        <a:t>The Court of Justice of the EU is </a:t>
                      </a:r>
                      <a:r>
                        <a:rPr lang="en-US" sz="1200">
                          <a:latin typeface="Times New Roman"/>
                          <a:ea typeface="Times New Roman"/>
                          <a:cs typeface="Times New Roman"/>
                        </a:rPr>
                        <a:t>located in Strasbourg and made up of judges from all EU countries.</a:t>
                      </a:r>
                      <a:endParaRPr lang="en-US" sz="1100">
                        <a:latin typeface="Calibri"/>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a:latin typeface="Times New Roman"/>
                        <a:ea typeface="Calibri"/>
                        <a:cs typeface="Times New Roman"/>
                      </a:endParaRPr>
                    </a:p>
                  </a:txBody>
                  <a:tcPr marL="63500" marR="63500" marT="63500" marB="63500"/>
                </a:tc>
                <a:tc>
                  <a:txBody>
                    <a:bodyPr/>
                    <a:lstStyle/>
                    <a:p>
                      <a:pPr marL="0" marR="0">
                        <a:lnSpc>
                          <a:spcPct val="115000"/>
                        </a:lnSpc>
                        <a:spcBef>
                          <a:spcPts val="0"/>
                        </a:spcBef>
                        <a:spcAft>
                          <a:spcPts val="1000"/>
                        </a:spcAft>
                      </a:pPr>
                      <a:endParaRPr lang="en-US" sz="1100" dirty="0">
                        <a:latin typeface="Times New Roman"/>
                        <a:ea typeface="Calibri"/>
                        <a:cs typeface="Times New Roman"/>
                      </a:endParaRPr>
                    </a:p>
                  </a:txBody>
                  <a:tcPr marL="63500" marR="63500" marT="63500" marB="6350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hr-HR"/>
          </a:p>
        </p:txBody>
      </p:sp>
      <p:sp>
        <p:nvSpPr>
          <p:cNvPr id="5" name="Subtitle 4"/>
          <p:cNvSpPr>
            <a:spLocks noGrp="1"/>
          </p:cNvSpPr>
          <p:nvPr>
            <p:ph type="subTitle" idx="1"/>
          </p:nvPr>
        </p:nvSpPr>
        <p:spPr/>
        <p:txBody>
          <a:bodyPr/>
          <a:lstStyle/>
          <a:p>
            <a:r>
              <a:rPr lang="hr-HR" sz="2400" dirty="0" smtClean="0"/>
              <a:t>Thank</a:t>
            </a:r>
            <a:r>
              <a:rPr lang="hr-HR" dirty="0" smtClean="0"/>
              <a:t> </a:t>
            </a:r>
            <a:r>
              <a:rPr lang="hr-HR" sz="2400" dirty="0" smtClean="0"/>
              <a:t>you</a:t>
            </a:r>
            <a:r>
              <a:rPr lang="hr-HR" dirty="0" smtClean="0"/>
              <a:t> </a:t>
            </a:r>
            <a:r>
              <a:rPr lang="hr-HR" sz="2400" dirty="0" smtClean="0"/>
              <a:t>for</a:t>
            </a:r>
            <a:r>
              <a:rPr lang="hr-HR" dirty="0" smtClean="0"/>
              <a:t> </a:t>
            </a:r>
            <a:r>
              <a:rPr lang="hr-HR" sz="2400" dirty="0" smtClean="0"/>
              <a:t>your</a:t>
            </a:r>
            <a:r>
              <a:rPr lang="hr-HR" dirty="0" smtClean="0"/>
              <a:t> </a:t>
            </a:r>
            <a:r>
              <a:rPr lang="hr-HR" sz="2800" dirty="0" smtClean="0"/>
              <a:t>cooperation</a:t>
            </a:r>
            <a:r>
              <a:rPr lang="hr-HR" dirty="0" smtClean="0"/>
              <a:t>!</a:t>
            </a:r>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err="1" smtClean="0"/>
              <a:t>Complete</a:t>
            </a:r>
            <a:r>
              <a:rPr lang="hr-HR" dirty="0" smtClean="0"/>
              <a:t> </a:t>
            </a:r>
            <a:r>
              <a:rPr lang="hr-HR" dirty="0" err="1" smtClean="0"/>
              <a:t>the</a:t>
            </a:r>
            <a:r>
              <a:rPr lang="hr-HR" dirty="0" smtClean="0"/>
              <a:t> </a:t>
            </a:r>
            <a:r>
              <a:rPr lang="hr-HR" dirty="0" err="1" smtClean="0"/>
              <a:t>following</a:t>
            </a:r>
            <a:r>
              <a:rPr lang="hr-HR" dirty="0" smtClean="0"/>
              <a:t>:</a:t>
            </a:r>
          </a:p>
          <a:p>
            <a:r>
              <a:rPr lang="hr-HR" dirty="0" err="1" smtClean="0"/>
              <a:t>Torts</a:t>
            </a:r>
            <a:r>
              <a:rPr lang="hr-HR" dirty="0" smtClean="0"/>
              <a:t> </a:t>
            </a:r>
            <a:r>
              <a:rPr lang="hr-HR" dirty="0" err="1" smtClean="0"/>
              <a:t>involve</a:t>
            </a:r>
            <a:r>
              <a:rPr lang="hr-HR" dirty="0" smtClean="0"/>
              <a:t> </a:t>
            </a:r>
            <a:r>
              <a:rPr lang="hr-HR" dirty="0" err="1" smtClean="0"/>
              <a:t>situations</a:t>
            </a:r>
            <a:r>
              <a:rPr lang="hr-HR" dirty="0" smtClean="0"/>
              <a:t> </a:t>
            </a:r>
            <a:r>
              <a:rPr lang="hr-HR" dirty="0" err="1" smtClean="0"/>
              <a:t>where</a:t>
            </a:r>
            <a:r>
              <a:rPr lang="hr-HR" dirty="0" smtClean="0"/>
              <a:t> _________ </a:t>
            </a:r>
            <a:r>
              <a:rPr lang="hr-HR" dirty="0" err="1" smtClean="0"/>
              <a:t>was</a:t>
            </a:r>
            <a:r>
              <a:rPr lang="hr-HR" dirty="0" smtClean="0"/>
              <a:t> </a:t>
            </a:r>
            <a:r>
              <a:rPr lang="hr-HR" dirty="0" err="1" smtClean="0"/>
              <a:t>caused</a:t>
            </a:r>
            <a:r>
              <a:rPr lang="hr-HR" dirty="0" smtClean="0"/>
              <a:t> </a:t>
            </a:r>
            <a:r>
              <a:rPr lang="hr-HR" dirty="0" err="1" smtClean="0"/>
              <a:t>and</a:t>
            </a:r>
            <a:r>
              <a:rPr lang="hr-HR" dirty="0" smtClean="0"/>
              <a:t> </a:t>
            </a:r>
            <a:r>
              <a:rPr lang="hr-HR" dirty="0" err="1"/>
              <a:t>a</a:t>
            </a:r>
            <a:r>
              <a:rPr lang="hr-HR" dirty="0" err="1" smtClean="0"/>
              <a:t>ction</a:t>
            </a:r>
            <a:r>
              <a:rPr lang="hr-HR" dirty="0" smtClean="0"/>
              <a:t> is </a:t>
            </a:r>
            <a:r>
              <a:rPr lang="hr-HR" dirty="0" err="1" smtClean="0"/>
              <a:t>taken</a:t>
            </a:r>
            <a:r>
              <a:rPr lang="hr-HR" dirty="0" smtClean="0"/>
              <a:t> </a:t>
            </a:r>
            <a:r>
              <a:rPr lang="hr-HR" dirty="0" err="1" smtClean="0"/>
              <a:t>by</a:t>
            </a:r>
            <a:r>
              <a:rPr lang="hr-HR" dirty="0" smtClean="0"/>
              <a:t> </a:t>
            </a:r>
            <a:r>
              <a:rPr lang="hr-HR" dirty="0" err="1" smtClean="0"/>
              <a:t>the</a:t>
            </a:r>
            <a:r>
              <a:rPr lang="hr-HR" dirty="0" smtClean="0"/>
              <a:t> </a:t>
            </a:r>
            <a:r>
              <a:rPr lang="hr-HR" dirty="0" err="1" smtClean="0"/>
              <a:t>injured</a:t>
            </a:r>
            <a:r>
              <a:rPr lang="hr-HR" dirty="0" smtClean="0"/>
              <a:t> </a:t>
            </a:r>
            <a:r>
              <a:rPr lang="hr-HR" dirty="0" err="1" smtClean="0"/>
              <a:t>party</a:t>
            </a:r>
            <a:r>
              <a:rPr lang="hr-HR" dirty="0" smtClean="0"/>
              <a:t> </a:t>
            </a:r>
            <a:r>
              <a:rPr lang="hr-HR" dirty="0" err="1" smtClean="0"/>
              <a:t>against</a:t>
            </a:r>
            <a:r>
              <a:rPr lang="hr-HR" dirty="0" smtClean="0"/>
              <a:t> </a:t>
            </a:r>
            <a:r>
              <a:rPr lang="hr-HR" dirty="0" err="1" smtClean="0"/>
              <a:t>the</a:t>
            </a:r>
            <a:r>
              <a:rPr lang="hr-HR" dirty="0" smtClean="0"/>
              <a:t>______________.</a:t>
            </a:r>
          </a:p>
          <a:p>
            <a:r>
              <a:rPr lang="hr-HR" dirty="0" smtClean="0"/>
              <a:t>_______________ </a:t>
            </a:r>
            <a:r>
              <a:rPr lang="hr-HR" dirty="0" err="1" smtClean="0"/>
              <a:t>means</a:t>
            </a:r>
            <a:r>
              <a:rPr lang="hr-HR" dirty="0" smtClean="0"/>
              <a:t> </a:t>
            </a:r>
            <a:r>
              <a:rPr lang="hr-HR" dirty="0" err="1" smtClean="0"/>
              <a:t>indirect</a:t>
            </a:r>
            <a:r>
              <a:rPr lang="hr-HR" dirty="0" smtClean="0"/>
              <a:t> </a:t>
            </a:r>
            <a:r>
              <a:rPr lang="hr-HR" dirty="0" err="1" smtClean="0"/>
              <a:t>injuries</a:t>
            </a:r>
            <a:r>
              <a:rPr lang="hr-HR" dirty="0" smtClean="0"/>
              <a:t> to a </a:t>
            </a:r>
            <a:r>
              <a:rPr lang="hr-HR" dirty="0" err="1" smtClean="0"/>
              <a:t>person</a:t>
            </a:r>
            <a:r>
              <a:rPr lang="hr-HR" dirty="0" smtClean="0"/>
              <a:t>’s </a:t>
            </a:r>
            <a:r>
              <a:rPr lang="hr-HR" dirty="0" err="1" smtClean="0"/>
              <a:t>property</a:t>
            </a:r>
            <a:r>
              <a:rPr lang="hr-HR" dirty="0" smtClean="0"/>
              <a:t> or his or her </a:t>
            </a:r>
            <a:r>
              <a:rPr lang="hr-HR" dirty="0" err="1" smtClean="0"/>
              <a:t>enjoyment</a:t>
            </a:r>
            <a:r>
              <a:rPr lang="hr-HR" dirty="0" smtClean="0"/>
              <a:t> </a:t>
            </a:r>
            <a:r>
              <a:rPr lang="hr-HR" dirty="0" err="1" smtClean="0"/>
              <a:t>of</a:t>
            </a:r>
            <a:r>
              <a:rPr lang="hr-HR" dirty="0" smtClean="0"/>
              <a:t> </a:t>
            </a:r>
            <a:r>
              <a:rPr lang="hr-HR" dirty="0" err="1" smtClean="0"/>
              <a:t>property</a:t>
            </a:r>
            <a:r>
              <a:rPr lang="hr-HR" dirty="0" smtClean="0"/>
              <a:t>.</a:t>
            </a:r>
          </a:p>
          <a:p>
            <a:r>
              <a:rPr lang="hr-HR" dirty="0" smtClean="0"/>
              <a:t>______________ </a:t>
            </a:r>
            <a:r>
              <a:rPr lang="hr-HR" dirty="0" err="1" smtClean="0"/>
              <a:t>means</a:t>
            </a:r>
            <a:r>
              <a:rPr lang="hr-HR" dirty="0" smtClean="0"/>
              <a:t> </a:t>
            </a:r>
            <a:r>
              <a:rPr lang="hr-HR" dirty="0" err="1" smtClean="0"/>
              <a:t>direct</a:t>
            </a:r>
            <a:r>
              <a:rPr lang="hr-HR" dirty="0" smtClean="0"/>
              <a:t> </a:t>
            </a:r>
            <a:r>
              <a:rPr lang="hr-HR" dirty="0" err="1" smtClean="0"/>
              <a:t>interference</a:t>
            </a:r>
            <a:r>
              <a:rPr lang="hr-HR" dirty="0" smtClean="0"/>
              <a:t> </a:t>
            </a:r>
            <a:r>
              <a:rPr lang="hr-HR" dirty="0" err="1" smtClean="0"/>
              <a:t>with</a:t>
            </a:r>
            <a:r>
              <a:rPr lang="hr-HR" dirty="0" smtClean="0"/>
              <a:t> </a:t>
            </a:r>
            <a:r>
              <a:rPr lang="hr-HR" dirty="0" err="1" smtClean="0"/>
              <a:t>the</a:t>
            </a:r>
            <a:r>
              <a:rPr lang="hr-HR" dirty="0" smtClean="0"/>
              <a:t> personal </a:t>
            </a:r>
            <a:r>
              <a:rPr lang="hr-HR" dirty="0" err="1" smtClean="0"/>
              <a:t>goods</a:t>
            </a:r>
            <a:r>
              <a:rPr lang="hr-HR" dirty="0" smtClean="0"/>
              <a:t> or </a:t>
            </a:r>
            <a:r>
              <a:rPr lang="hr-HR" dirty="0" err="1" smtClean="0"/>
              <a:t>land</a:t>
            </a:r>
            <a:r>
              <a:rPr lang="hr-HR" dirty="0" smtClean="0"/>
              <a:t> </a:t>
            </a:r>
            <a:r>
              <a:rPr lang="hr-HR" dirty="0" err="1" smtClean="0"/>
              <a:t>of</a:t>
            </a:r>
            <a:r>
              <a:rPr lang="hr-HR" dirty="0" smtClean="0"/>
              <a:t> </a:t>
            </a:r>
            <a:r>
              <a:rPr lang="hr-HR" dirty="0" err="1" smtClean="0"/>
              <a:t>another</a:t>
            </a:r>
            <a:r>
              <a:rPr lang="hr-HR" dirty="0" smtClean="0"/>
              <a:t>. </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Torts involve situations where </a:t>
            </a:r>
            <a:r>
              <a:rPr lang="hr-HR" dirty="0" smtClean="0"/>
              <a:t>DAMAGE/INJURY</a:t>
            </a:r>
            <a:r>
              <a:rPr lang="en-US" dirty="0" smtClean="0"/>
              <a:t> </a:t>
            </a:r>
            <a:r>
              <a:rPr lang="en-US" dirty="0"/>
              <a:t>was caused and action is taken by the injured party against </a:t>
            </a:r>
            <a:r>
              <a:rPr lang="en-US" dirty="0" smtClean="0"/>
              <a:t>the</a:t>
            </a:r>
            <a:r>
              <a:rPr lang="hr-HR" dirty="0"/>
              <a:t> </a:t>
            </a:r>
            <a:r>
              <a:rPr lang="hr-HR" dirty="0" smtClean="0"/>
              <a:t>TORTFEASOR</a:t>
            </a:r>
            <a:r>
              <a:rPr lang="en-US" dirty="0" smtClean="0"/>
              <a:t>.</a:t>
            </a:r>
            <a:endParaRPr lang="en-US" dirty="0"/>
          </a:p>
          <a:p>
            <a:pPr marL="0" indent="0">
              <a:buNone/>
            </a:pPr>
            <a:endParaRPr lang="hr-HR" dirty="0" smtClean="0"/>
          </a:p>
          <a:p>
            <a:r>
              <a:rPr lang="hr-HR" dirty="0" smtClean="0"/>
              <a:t>NUISANCE </a:t>
            </a:r>
            <a:r>
              <a:rPr lang="hr-HR" dirty="0" err="1" smtClean="0"/>
              <a:t>means</a:t>
            </a:r>
            <a:r>
              <a:rPr lang="hr-HR" dirty="0" smtClean="0"/>
              <a:t> </a:t>
            </a:r>
            <a:r>
              <a:rPr lang="hr-HR" dirty="0" err="1" smtClean="0"/>
              <a:t>indirect</a:t>
            </a:r>
            <a:r>
              <a:rPr lang="hr-HR" dirty="0" smtClean="0"/>
              <a:t> </a:t>
            </a:r>
            <a:r>
              <a:rPr lang="hr-HR" dirty="0" err="1" smtClean="0"/>
              <a:t>injuries</a:t>
            </a:r>
            <a:r>
              <a:rPr lang="hr-HR" dirty="0" smtClean="0"/>
              <a:t> to a </a:t>
            </a:r>
            <a:r>
              <a:rPr lang="hr-HR" dirty="0" err="1" smtClean="0"/>
              <a:t>person</a:t>
            </a:r>
            <a:r>
              <a:rPr lang="hr-HR" dirty="0" smtClean="0"/>
              <a:t>’s </a:t>
            </a:r>
            <a:r>
              <a:rPr lang="hr-HR" dirty="0" err="1" smtClean="0"/>
              <a:t>property</a:t>
            </a:r>
            <a:r>
              <a:rPr lang="hr-HR" dirty="0" smtClean="0"/>
              <a:t> or his or her </a:t>
            </a:r>
            <a:r>
              <a:rPr lang="hr-HR" dirty="0" err="1" smtClean="0"/>
              <a:t>enjoyment</a:t>
            </a:r>
            <a:r>
              <a:rPr lang="hr-HR" dirty="0" smtClean="0"/>
              <a:t> </a:t>
            </a:r>
            <a:r>
              <a:rPr lang="hr-HR" dirty="0" err="1" smtClean="0"/>
              <a:t>of</a:t>
            </a:r>
            <a:r>
              <a:rPr lang="hr-HR" dirty="0" smtClean="0"/>
              <a:t> </a:t>
            </a:r>
            <a:r>
              <a:rPr lang="hr-HR" dirty="0" err="1" smtClean="0"/>
              <a:t>property</a:t>
            </a:r>
            <a:r>
              <a:rPr lang="hr-HR" dirty="0" smtClean="0"/>
              <a:t>.</a:t>
            </a:r>
          </a:p>
          <a:p>
            <a:endParaRPr lang="hr-HR" dirty="0" smtClean="0"/>
          </a:p>
          <a:p>
            <a:r>
              <a:rPr lang="hr-HR" dirty="0" smtClean="0"/>
              <a:t>TRESPASS </a:t>
            </a:r>
            <a:r>
              <a:rPr lang="hr-HR" dirty="0" err="1" smtClean="0"/>
              <a:t>means</a:t>
            </a:r>
            <a:r>
              <a:rPr lang="hr-HR" dirty="0" smtClean="0"/>
              <a:t> </a:t>
            </a:r>
            <a:r>
              <a:rPr lang="hr-HR" dirty="0" err="1" smtClean="0"/>
              <a:t>direct</a:t>
            </a:r>
            <a:r>
              <a:rPr lang="hr-HR" dirty="0" smtClean="0"/>
              <a:t> </a:t>
            </a:r>
            <a:r>
              <a:rPr lang="hr-HR" dirty="0" err="1" smtClean="0"/>
              <a:t>interference</a:t>
            </a:r>
            <a:r>
              <a:rPr lang="hr-HR" dirty="0" smtClean="0"/>
              <a:t> </a:t>
            </a:r>
            <a:r>
              <a:rPr lang="hr-HR" dirty="0" err="1" smtClean="0"/>
              <a:t>with</a:t>
            </a:r>
            <a:r>
              <a:rPr lang="hr-HR" dirty="0" smtClean="0"/>
              <a:t> </a:t>
            </a:r>
            <a:r>
              <a:rPr lang="hr-HR" dirty="0" err="1" smtClean="0"/>
              <a:t>the</a:t>
            </a:r>
            <a:r>
              <a:rPr lang="hr-HR" dirty="0" smtClean="0"/>
              <a:t> personal </a:t>
            </a:r>
            <a:r>
              <a:rPr lang="hr-HR" dirty="0" err="1" smtClean="0"/>
              <a:t>goods</a:t>
            </a:r>
            <a:r>
              <a:rPr lang="hr-HR" dirty="0" smtClean="0"/>
              <a:t> or </a:t>
            </a:r>
            <a:r>
              <a:rPr lang="hr-HR" dirty="0" err="1" smtClean="0"/>
              <a:t>land</a:t>
            </a:r>
            <a:r>
              <a:rPr lang="hr-HR" dirty="0" smtClean="0"/>
              <a:t> </a:t>
            </a:r>
            <a:r>
              <a:rPr lang="hr-HR" dirty="0" err="1" smtClean="0"/>
              <a:t>of</a:t>
            </a:r>
            <a:r>
              <a:rPr lang="hr-HR" dirty="0" smtClean="0"/>
              <a:t> </a:t>
            </a:r>
            <a:r>
              <a:rPr lang="hr-HR" dirty="0" err="1" smtClean="0"/>
              <a:t>another</a:t>
            </a:r>
            <a:r>
              <a:rPr lang="hr-HR" dirty="0" smtClean="0"/>
              <a:t>. </a:t>
            </a:r>
          </a:p>
          <a:p>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Translate</a:t>
            </a:r>
            <a:r>
              <a:rPr lang="hr-HR" dirty="0" smtClean="0"/>
              <a:t> </a:t>
            </a:r>
            <a:r>
              <a:rPr lang="hr-HR" dirty="0" err="1" smtClean="0"/>
              <a:t>the</a:t>
            </a:r>
            <a:r>
              <a:rPr lang="hr-HR" dirty="0" smtClean="0"/>
              <a:t> </a:t>
            </a:r>
            <a:r>
              <a:rPr lang="hr-HR" dirty="0" err="1" smtClean="0"/>
              <a:t>following</a:t>
            </a:r>
            <a:r>
              <a:rPr lang="hr-HR" dirty="0" smtClean="0"/>
              <a:t>:</a:t>
            </a:r>
            <a:endParaRPr lang="hr-HR" dirty="0"/>
          </a:p>
        </p:txBody>
      </p:sp>
      <p:sp>
        <p:nvSpPr>
          <p:cNvPr id="3" name="Content Placeholder 2"/>
          <p:cNvSpPr>
            <a:spLocks noGrp="1"/>
          </p:cNvSpPr>
          <p:nvPr>
            <p:ph idx="1"/>
          </p:nvPr>
        </p:nvSpPr>
        <p:spPr/>
        <p:txBody>
          <a:bodyPr/>
          <a:lstStyle/>
          <a:p>
            <a:r>
              <a:rPr lang="hr-HR" dirty="0" err="1" smtClean="0"/>
              <a:t>In</a:t>
            </a:r>
            <a:r>
              <a:rPr lang="hr-HR" dirty="0" smtClean="0"/>
              <a:t> civil </a:t>
            </a:r>
            <a:r>
              <a:rPr lang="hr-HR" dirty="0" err="1" smtClean="0"/>
              <a:t>law</a:t>
            </a:r>
            <a:r>
              <a:rPr lang="hr-HR" dirty="0" smtClean="0"/>
              <a:t>, </a:t>
            </a:r>
            <a:r>
              <a:rPr lang="hr-HR" dirty="0" err="1" smtClean="0"/>
              <a:t>individuals</a:t>
            </a:r>
            <a:r>
              <a:rPr lang="hr-HR" dirty="0" smtClean="0"/>
              <a:t> </a:t>
            </a:r>
            <a:r>
              <a:rPr lang="hr-HR" dirty="0" err="1" smtClean="0"/>
              <a:t>bring</a:t>
            </a:r>
            <a:r>
              <a:rPr lang="hr-HR" dirty="0" smtClean="0"/>
              <a:t> </a:t>
            </a:r>
            <a:r>
              <a:rPr lang="hr-HR" dirty="0" err="1" smtClean="0"/>
              <a:t>claims</a:t>
            </a:r>
            <a:r>
              <a:rPr lang="hr-HR" dirty="0" smtClean="0"/>
              <a:t> </a:t>
            </a:r>
            <a:r>
              <a:rPr lang="hr-HR" dirty="0" err="1" smtClean="0"/>
              <a:t>against</a:t>
            </a:r>
            <a:r>
              <a:rPr lang="hr-HR" dirty="0" smtClean="0"/>
              <a:t> </a:t>
            </a:r>
            <a:r>
              <a:rPr lang="hr-HR" dirty="0" err="1" smtClean="0"/>
              <a:t>other</a:t>
            </a:r>
            <a:r>
              <a:rPr lang="hr-HR" dirty="0" smtClean="0"/>
              <a:t> </a:t>
            </a:r>
            <a:r>
              <a:rPr lang="hr-HR" dirty="0" err="1" smtClean="0"/>
              <a:t>individuals</a:t>
            </a:r>
            <a:r>
              <a:rPr lang="hr-HR" dirty="0" smtClean="0"/>
              <a:t>. </a:t>
            </a:r>
            <a:r>
              <a:rPr lang="hr-HR" dirty="0" err="1" smtClean="0"/>
              <a:t>The</a:t>
            </a:r>
            <a:r>
              <a:rPr lang="hr-HR" dirty="0" smtClean="0"/>
              <a:t> </a:t>
            </a:r>
            <a:r>
              <a:rPr lang="hr-HR" dirty="0" err="1" smtClean="0"/>
              <a:t>law</a:t>
            </a:r>
            <a:r>
              <a:rPr lang="hr-HR" dirty="0" smtClean="0"/>
              <a:t> </a:t>
            </a:r>
            <a:r>
              <a:rPr lang="hr-HR" dirty="0" err="1" smtClean="0"/>
              <a:t>of</a:t>
            </a:r>
            <a:r>
              <a:rPr lang="hr-HR" dirty="0" smtClean="0"/>
              <a:t> </a:t>
            </a:r>
            <a:r>
              <a:rPr lang="hr-HR" dirty="0" err="1" smtClean="0"/>
              <a:t>tort</a:t>
            </a:r>
            <a:r>
              <a:rPr lang="hr-HR" dirty="0" smtClean="0"/>
              <a:t> is a major </a:t>
            </a:r>
            <a:r>
              <a:rPr lang="hr-HR" dirty="0" err="1" smtClean="0"/>
              <a:t>part</a:t>
            </a:r>
            <a:r>
              <a:rPr lang="hr-HR" dirty="0" smtClean="0"/>
              <a:t> </a:t>
            </a:r>
            <a:r>
              <a:rPr lang="hr-HR" dirty="0" err="1" smtClean="0"/>
              <a:t>of</a:t>
            </a:r>
            <a:r>
              <a:rPr lang="hr-HR" dirty="0" smtClean="0"/>
              <a:t> civil </a:t>
            </a:r>
            <a:r>
              <a:rPr lang="hr-HR" dirty="0" err="1" smtClean="0"/>
              <a:t>law</a:t>
            </a:r>
            <a:r>
              <a:rPr lang="hr-HR" dirty="0" smtClean="0"/>
              <a:t>. </a:t>
            </a:r>
            <a:r>
              <a:rPr lang="hr-HR" dirty="0" err="1" smtClean="0"/>
              <a:t>Today</a:t>
            </a:r>
            <a:r>
              <a:rPr lang="hr-HR" dirty="0" smtClean="0"/>
              <a:t> </a:t>
            </a:r>
            <a:r>
              <a:rPr lang="hr-HR" dirty="0" err="1" smtClean="0"/>
              <a:t>the</a:t>
            </a:r>
            <a:r>
              <a:rPr lang="hr-HR" dirty="0" smtClean="0"/>
              <a:t> most </a:t>
            </a:r>
            <a:r>
              <a:rPr lang="hr-HR" dirty="0" err="1" smtClean="0"/>
              <a:t>important</a:t>
            </a:r>
            <a:r>
              <a:rPr lang="hr-HR" dirty="0" smtClean="0"/>
              <a:t> </a:t>
            </a:r>
            <a:r>
              <a:rPr lang="hr-HR" dirty="0" err="1" smtClean="0"/>
              <a:t>tort</a:t>
            </a:r>
            <a:r>
              <a:rPr lang="hr-HR" dirty="0" smtClean="0"/>
              <a:t> </a:t>
            </a:r>
            <a:r>
              <a:rPr lang="hr-HR" dirty="0" err="1" smtClean="0"/>
              <a:t>of</a:t>
            </a:r>
            <a:r>
              <a:rPr lang="hr-HR" dirty="0" smtClean="0"/>
              <a:t> all is </a:t>
            </a:r>
            <a:r>
              <a:rPr lang="hr-HR" dirty="0" err="1" smtClean="0"/>
              <a:t>the</a:t>
            </a:r>
            <a:r>
              <a:rPr lang="hr-HR" dirty="0" smtClean="0"/>
              <a:t> </a:t>
            </a:r>
            <a:r>
              <a:rPr lang="hr-HR" dirty="0" err="1" smtClean="0"/>
              <a:t>tort</a:t>
            </a:r>
            <a:r>
              <a:rPr lang="hr-HR" dirty="0" smtClean="0"/>
              <a:t> </a:t>
            </a:r>
            <a:r>
              <a:rPr lang="hr-HR" dirty="0" err="1" smtClean="0"/>
              <a:t>of</a:t>
            </a:r>
            <a:r>
              <a:rPr lang="hr-HR" dirty="0" smtClean="0"/>
              <a:t> </a:t>
            </a:r>
            <a:r>
              <a:rPr lang="hr-HR" dirty="0" err="1" smtClean="0"/>
              <a:t>negligence</a:t>
            </a:r>
            <a:r>
              <a:rPr lang="hr-HR" dirty="0" smtClean="0"/>
              <a:t>, </a:t>
            </a:r>
            <a:r>
              <a:rPr lang="hr-HR" dirty="0" err="1" smtClean="0"/>
              <a:t>where</a:t>
            </a:r>
            <a:r>
              <a:rPr lang="hr-HR" dirty="0" smtClean="0"/>
              <a:t> </a:t>
            </a:r>
            <a:r>
              <a:rPr lang="hr-HR" dirty="0" err="1" smtClean="0"/>
              <a:t>the</a:t>
            </a:r>
            <a:r>
              <a:rPr lang="hr-HR" dirty="0" smtClean="0"/>
              <a:t> </a:t>
            </a:r>
            <a:r>
              <a:rPr lang="hr-HR" dirty="0" err="1" smtClean="0"/>
              <a:t>negligence</a:t>
            </a:r>
            <a:r>
              <a:rPr lang="hr-HR" dirty="0" smtClean="0"/>
              <a:t> </a:t>
            </a:r>
            <a:r>
              <a:rPr lang="hr-HR" dirty="0" err="1" smtClean="0"/>
              <a:t>of</a:t>
            </a:r>
            <a:r>
              <a:rPr lang="hr-HR" dirty="0" smtClean="0"/>
              <a:t> </a:t>
            </a:r>
            <a:r>
              <a:rPr lang="hr-HR" dirty="0" err="1" smtClean="0"/>
              <a:t>the</a:t>
            </a:r>
            <a:r>
              <a:rPr lang="hr-HR" dirty="0" smtClean="0"/>
              <a:t> </a:t>
            </a:r>
            <a:r>
              <a:rPr lang="hr-HR" dirty="0" err="1" smtClean="0"/>
              <a:t>defendant</a:t>
            </a:r>
            <a:r>
              <a:rPr lang="hr-HR" dirty="0" smtClean="0"/>
              <a:t> </a:t>
            </a:r>
            <a:r>
              <a:rPr lang="hr-HR" dirty="0" err="1" smtClean="0"/>
              <a:t>has</a:t>
            </a:r>
            <a:r>
              <a:rPr lang="hr-HR" dirty="0" smtClean="0"/>
              <a:t> led to </a:t>
            </a:r>
            <a:r>
              <a:rPr lang="hr-HR" dirty="0" err="1" smtClean="0"/>
              <a:t>the</a:t>
            </a:r>
            <a:r>
              <a:rPr lang="hr-HR" dirty="0" smtClean="0"/>
              <a:t> </a:t>
            </a:r>
            <a:r>
              <a:rPr lang="hr-HR" dirty="0" err="1" smtClean="0"/>
              <a:t>claimant</a:t>
            </a:r>
            <a:r>
              <a:rPr lang="hr-HR" dirty="0" smtClean="0"/>
              <a:t> </a:t>
            </a:r>
            <a:r>
              <a:rPr lang="hr-HR" dirty="0" err="1" smtClean="0"/>
              <a:t>suffering</a:t>
            </a:r>
            <a:r>
              <a:rPr lang="hr-HR" dirty="0" smtClean="0"/>
              <a:t> </a:t>
            </a:r>
            <a:r>
              <a:rPr lang="hr-HR" dirty="0" err="1" smtClean="0"/>
              <a:t>harm</a:t>
            </a:r>
            <a:r>
              <a:rPr lang="hr-HR" dirty="0" smtClean="0"/>
              <a:t>. </a:t>
            </a:r>
            <a:r>
              <a:rPr lang="hr-HR" dirty="0" err="1" smtClean="0"/>
              <a:t>The</a:t>
            </a:r>
            <a:r>
              <a:rPr lang="hr-HR" dirty="0" smtClean="0"/>
              <a:t> </a:t>
            </a:r>
            <a:r>
              <a:rPr lang="hr-HR" dirty="0" err="1" smtClean="0"/>
              <a:t>defendant</a:t>
            </a:r>
            <a:r>
              <a:rPr lang="hr-HR" dirty="0" smtClean="0"/>
              <a:t>’s </a:t>
            </a:r>
            <a:r>
              <a:rPr lang="hr-HR" dirty="0" err="1" smtClean="0"/>
              <a:t>careless</a:t>
            </a:r>
            <a:r>
              <a:rPr lang="hr-HR" dirty="0" smtClean="0"/>
              <a:t> </a:t>
            </a:r>
            <a:r>
              <a:rPr lang="hr-HR" dirty="0" err="1" smtClean="0"/>
              <a:t>behaviour</a:t>
            </a:r>
            <a:r>
              <a:rPr lang="hr-HR" dirty="0" smtClean="0"/>
              <a:t> </a:t>
            </a:r>
            <a:r>
              <a:rPr lang="hr-HR" dirty="0" err="1" smtClean="0"/>
              <a:t>could</a:t>
            </a:r>
            <a:r>
              <a:rPr lang="hr-HR" dirty="0" smtClean="0"/>
              <a:t> </a:t>
            </a:r>
            <a:r>
              <a:rPr lang="hr-HR" dirty="0" err="1" smtClean="0"/>
              <a:t>cause</a:t>
            </a:r>
            <a:r>
              <a:rPr lang="hr-HR" dirty="0" smtClean="0"/>
              <a:t> </a:t>
            </a:r>
            <a:r>
              <a:rPr lang="hr-HR" dirty="0" err="1" smtClean="0"/>
              <a:t>the</a:t>
            </a:r>
            <a:r>
              <a:rPr lang="hr-HR" dirty="0" smtClean="0"/>
              <a:t> </a:t>
            </a:r>
            <a:r>
              <a:rPr lang="hr-HR" dirty="0" err="1" smtClean="0"/>
              <a:t>claimant</a:t>
            </a:r>
            <a:r>
              <a:rPr lang="hr-HR" dirty="0" smtClean="0"/>
              <a:t> to </a:t>
            </a:r>
            <a:r>
              <a:rPr lang="hr-HR" dirty="0" err="1" smtClean="0"/>
              <a:t>suffer</a:t>
            </a:r>
            <a:r>
              <a:rPr lang="hr-HR" dirty="0" smtClean="0"/>
              <a:t> </a:t>
            </a:r>
            <a:r>
              <a:rPr lang="hr-HR" dirty="0" err="1" smtClean="0"/>
              <a:t>physical</a:t>
            </a:r>
            <a:r>
              <a:rPr lang="hr-HR" dirty="0" smtClean="0"/>
              <a:t> </a:t>
            </a:r>
            <a:r>
              <a:rPr lang="hr-HR" dirty="0" err="1" smtClean="0"/>
              <a:t>injury</a:t>
            </a:r>
            <a:r>
              <a:rPr lang="hr-HR" dirty="0" smtClean="0"/>
              <a:t>, </a:t>
            </a:r>
            <a:r>
              <a:rPr lang="hr-HR" dirty="0" err="1" smtClean="0"/>
              <a:t>mental</a:t>
            </a:r>
            <a:r>
              <a:rPr lang="hr-HR" dirty="0" smtClean="0"/>
              <a:t> </a:t>
            </a:r>
            <a:r>
              <a:rPr lang="hr-HR" dirty="0" err="1" smtClean="0"/>
              <a:t>injury</a:t>
            </a:r>
            <a:r>
              <a:rPr lang="hr-HR" dirty="0" smtClean="0"/>
              <a:t> or </a:t>
            </a:r>
            <a:r>
              <a:rPr lang="hr-HR" dirty="0" err="1" smtClean="0"/>
              <a:t>financial</a:t>
            </a:r>
            <a:r>
              <a:rPr lang="hr-HR" dirty="0" smtClean="0"/>
              <a:t> </a:t>
            </a:r>
            <a:r>
              <a:rPr lang="hr-HR" dirty="0" err="1" smtClean="0"/>
              <a:t>loss</a:t>
            </a:r>
            <a:r>
              <a:rPr lang="hr-HR" dirty="0" smtClean="0"/>
              <a:t>.</a:t>
            </a:r>
            <a:endParaRPr lang="hr-HR" dirty="0"/>
          </a:p>
        </p:txBody>
      </p:sp>
    </p:spTree>
    <p:extLst>
      <p:ext uri="{BB962C8B-B14F-4D97-AF65-F5344CB8AC3E}">
        <p14:creationId xmlns:p14="http://schemas.microsoft.com/office/powerpoint/2010/main" xmlns="" val="3917951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Contract</a:t>
            </a:r>
            <a:r>
              <a:rPr lang="hr-HR" dirty="0" smtClean="0"/>
              <a:t> </a:t>
            </a:r>
            <a:r>
              <a:rPr lang="hr-HR" dirty="0" err="1" smtClean="0"/>
              <a:t>Law</a:t>
            </a:r>
            <a:endParaRPr lang="hr-HR" dirty="0"/>
          </a:p>
        </p:txBody>
      </p:sp>
      <p:sp>
        <p:nvSpPr>
          <p:cNvPr id="3" name="Content Placeholder 2"/>
          <p:cNvSpPr>
            <a:spLocks noGrp="1"/>
          </p:cNvSpPr>
          <p:nvPr>
            <p:ph idx="1"/>
          </p:nvPr>
        </p:nvSpPr>
        <p:spPr/>
        <p:txBody>
          <a:bodyPr/>
          <a:lstStyle/>
          <a:p>
            <a:r>
              <a:rPr lang="hr-HR" dirty="0" err="1" smtClean="0"/>
              <a:t>What</a:t>
            </a:r>
            <a:r>
              <a:rPr lang="hr-HR" dirty="0" smtClean="0"/>
              <a:t> </a:t>
            </a:r>
            <a:r>
              <a:rPr lang="hr-HR" dirty="0" err="1" smtClean="0"/>
              <a:t>does</a:t>
            </a:r>
            <a:r>
              <a:rPr lang="hr-HR" dirty="0" smtClean="0"/>
              <a:t> </a:t>
            </a:r>
            <a:r>
              <a:rPr lang="hr-HR" dirty="0" err="1" smtClean="0"/>
              <a:t>contract</a:t>
            </a:r>
            <a:r>
              <a:rPr lang="hr-HR" dirty="0" smtClean="0"/>
              <a:t> </a:t>
            </a:r>
            <a:r>
              <a:rPr lang="hr-HR" dirty="0" err="1" smtClean="0"/>
              <a:t>law</a:t>
            </a:r>
            <a:r>
              <a:rPr lang="hr-HR" dirty="0" smtClean="0"/>
              <a:t> </a:t>
            </a:r>
            <a:r>
              <a:rPr lang="hr-HR" dirty="0" err="1" smtClean="0"/>
              <a:t>regulate</a:t>
            </a:r>
            <a:r>
              <a:rPr lang="hr-HR" dirty="0" smtClean="0"/>
              <a:t>?</a:t>
            </a:r>
          </a:p>
          <a:p>
            <a:r>
              <a:rPr lang="hr-HR" dirty="0" err="1" smtClean="0"/>
              <a:t>What</a:t>
            </a:r>
            <a:r>
              <a:rPr lang="hr-HR" dirty="0" smtClean="0"/>
              <a:t> is a </a:t>
            </a:r>
            <a:r>
              <a:rPr lang="hr-HR" dirty="0" err="1" smtClean="0"/>
              <a:t>contract</a:t>
            </a:r>
            <a:r>
              <a:rPr lang="hr-HR" dirty="0" smtClean="0"/>
              <a:t>?</a:t>
            </a:r>
          </a:p>
          <a:p>
            <a:r>
              <a:rPr lang="hr-HR" dirty="0" err="1" smtClean="0"/>
              <a:t>Which</a:t>
            </a:r>
            <a:r>
              <a:rPr lang="hr-HR" dirty="0" smtClean="0"/>
              <a:t> are </a:t>
            </a:r>
            <a:r>
              <a:rPr lang="hr-HR" dirty="0" err="1" smtClean="0"/>
              <a:t>requirements</a:t>
            </a:r>
            <a:r>
              <a:rPr lang="hr-HR" dirty="0" smtClean="0"/>
              <a:t> for a </a:t>
            </a:r>
            <a:r>
              <a:rPr lang="hr-HR" dirty="0" err="1" smtClean="0"/>
              <a:t>valid</a:t>
            </a:r>
            <a:r>
              <a:rPr lang="hr-HR" dirty="0" smtClean="0"/>
              <a:t> </a:t>
            </a:r>
            <a:r>
              <a:rPr lang="hr-HR" dirty="0" err="1" smtClean="0"/>
              <a:t>contract</a:t>
            </a:r>
            <a:r>
              <a:rPr lang="hr-HR" dirty="0" smtClean="0"/>
              <a:t>?</a:t>
            </a:r>
          </a:p>
          <a:p>
            <a:r>
              <a:rPr lang="hr-HR" dirty="0" err="1" smtClean="0"/>
              <a:t>Which</a:t>
            </a:r>
            <a:r>
              <a:rPr lang="hr-HR" dirty="0" smtClean="0"/>
              <a:t> </a:t>
            </a:r>
            <a:r>
              <a:rPr lang="hr-HR" dirty="0" err="1" smtClean="0"/>
              <a:t>contracts</a:t>
            </a:r>
            <a:r>
              <a:rPr lang="hr-HR" dirty="0" smtClean="0"/>
              <a:t> are </a:t>
            </a:r>
            <a:r>
              <a:rPr lang="hr-HR" dirty="0" err="1" smtClean="0"/>
              <a:t>voidable</a:t>
            </a:r>
            <a:r>
              <a:rPr lang="hr-HR" dirty="0" smtClean="0"/>
              <a:t>?</a:t>
            </a:r>
          </a:p>
          <a:p>
            <a:endParaRPr lang="hr-H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en-US" dirty="0"/>
              <a:t>Contract is a legally ____________ agreement between two or more parties which the courts will </a:t>
            </a:r>
            <a:r>
              <a:rPr lang="en-US" dirty="0" smtClean="0"/>
              <a:t>______________.</a:t>
            </a:r>
            <a:endParaRPr lang="hr-HR" dirty="0" smtClean="0"/>
          </a:p>
          <a:p>
            <a:r>
              <a:rPr lang="en-US" dirty="0"/>
              <a:t>If a contract lacks one of essential requirements, it is </a:t>
            </a:r>
            <a:r>
              <a:rPr lang="en-US" dirty="0" smtClean="0"/>
              <a:t>___________.</a:t>
            </a:r>
            <a:endParaRPr lang="hr-HR" dirty="0" smtClean="0"/>
          </a:p>
          <a:p>
            <a:r>
              <a:rPr lang="hr-HR" dirty="0" smtClean="0"/>
              <a:t>A ______________ </a:t>
            </a:r>
            <a:r>
              <a:rPr lang="hr-HR" dirty="0" err="1" smtClean="0"/>
              <a:t>occurs</a:t>
            </a:r>
            <a:r>
              <a:rPr lang="hr-HR" dirty="0" smtClean="0"/>
              <a:t> </a:t>
            </a:r>
            <a:r>
              <a:rPr lang="hr-HR" dirty="0" err="1" smtClean="0"/>
              <a:t>when</a:t>
            </a:r>
            <a:r>
              <a:rPr lang="hr-HR" dirty="0" smtClean="0"/>
              <a:t> a </a:t>
            </a:r>
            <a:r>
              <a:rPr lang="hr-HR" dirty="0" err="1" smtClean="0"/>
              <a:t>party</a:t>
            </a:r>
            <a:r>
              <a:rPr lang="hr-HR" dirty="0" smtClean="0"/>
              <a:t> </a:t>
            </a:r>
            <a:r>
              <a:rPr lang="hr-HR" dirty="0" err="1" smtClean="0"/>
              <a:t>fails</a:t>
            </a:r>
            <a:r>
              <a:rPr lang="hr-HR" dirty="0" smtClean="0"/>
              <a:t> or </a:t>
            </a:r>
            <a:r>
              <a:rPr lang="hr-HR" dirty="0" err="1" smtClean="0"/>
              <a:t>refuses</a:t>
            </a:r>
            <a:r>
              <a:rPr lang="hr-HR" dirty="0" smtClean="0"/>
              <a:t> to </a:t>
            </a:r>
            <a:r>
              <a:rPr lang="hr-HR" dirty="0" err="1" smtClean="0"/>
              <a:t>perform</a:t>
            </a:r>
            <a:r>
              <a:rPr lang="hr-HR" dirty="0" smtClean="0"/>
              <a:t> some </a:t>
            </a:r>
            <a:r>
              <a:rPr lang="hr-HR" dirty="0" err="1" smtClean="0"/>
              <a:t>of</a:t>
            </a:r>
            <a:r>
              <a:rPr lang="hr-HR" dirty="0" smtClean="0"/>
              <a:t> </a:t>
            </a:r>
            <a:r>
              <a:rPr lang="hr-HR" dirty="0" err="1" smtClean="0"/>
              <a:t>the</a:t>
            </a:r>
            <a:r>
              <a:rPr lang="hr-HR" dirty="0" smtClean="0"/>
              <a:t> </a:t>
            </a:r>
            <a:r>
              <a:rPr lang="hr-HR" dirty="0" err="1" smtClean="0"/>
              <a:t>obligations</a:t>
            </a:r>
            <a:r>
              <a:rPr lang="hr-HR" dirty="0" smtClean="0"/>
              <a:t> </a:t>
            </a:r>
            <a:r>
              <a:rPr lang="hr-HR" dirty="0" err="1" smtClean="0"/>
              <a:t>under</a:t>
            </a:r>
            <a:r>
              <a:rPr lang="hr-HR" dirty="0" smtClean="0"/>
              <a:t> </a:t>
            </a:r>
            <a:r>
              <a:rPr lang="hr-HR" dirty="0" err="1" smtClean="0"/>
              <a:t>the</a:t>
            </a:r>
            <a:r>
              <a:rPr lang="hr-HR" dirty="0" smtClean="0"/>
              <a:t> </a:t>
            </a:r>
            <a:r>
              <a:rPr lang="hr-HR" dirty="0" err="1" smtClean="0"/>
              <a:t>contract</a:t>
            </a:r>
            <a:r>
              <a:rPr lang="hr-HR" dirty="0" smtClean="0"/>
              <a:t>.</a:t>
            </a:r>
            <a:endParaRPr lang="en-US" dirty="0"/>
          </a:p>
          <a:p>
            <a:endParaRPr lang="en-US" dirty="0"/>
          </a:p>
          <a:p>
            <a:endParaRPr lang="hr-HR" dirty="0"/>
          </a:p>
        </p:txBody>
      </p:sp>
    </p:spTree>
    <p:extLst>
      <p:ext uri="{BB962C8B-B14F-4D97-AF65-F5344CB8AC3E}">
        <p14:creationId xmlns:p14="http://schemas.microsoft.com/office/powerpoint/2010/main" xmlns="" val="193710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r>
              <a:rPr lang="hr-HR" dirty="0" smtClean="0"/>
              <a:t>Contract is a legally BINDING agreement between two or more parties which the courts </a:t>
            </a:r>
            <a:r>
              <a:rPr lang="hr-HR" dirty="0" err="1" smtClean="0"/>
              <a:t>will</a:t>
            </a:r>
            <a:r>
              <a:rPr lang="hr-HR" dirty="0" smtClean="0"/>
              <a:t> ENFORCE.</a:t>
            </a:r>
          </a:p>
          <a:p>
            <a:r>
              <a:rPr lang="hr-HR" dirty="0" err="1" smtClean="0"/>
              <a:t>If</a:t>
            </a:r>
            <a:r>
              <a:rPr lang="hr-HR" dirty="0" smtClean="0"/>
              <a:t> a contract lacks one of essential requirements, it is VOID.</a:t>
            </a:r>
          </a:p>
          <a:p>
            <a:r>
              <a:rPr lang="en-US" dirty="0"/>
              <a:t>A </a:t>
            </a:r>
            <a:r>
              <a:rPr lang="hr-HR" dirty="0" smtClean="0"/>
              <a:t>BREACH OF CONTRACT</a:t>
            </a:r>
            <a:r>
              <a:rPr lang="en-US" dirty="0" smtClean="0"/>
              <a:t> </a:t>
            </a:r>
            <a:r>
              <a:rPr lang="en-US" dirty="0"/>
              <a:t>occurs when a party fails or refuses to perform some of the obligations under the contract.</a:t>
            </a:r>
          </a:p>
          <a:p>
            <a:endParaRPr lang="hr-HR" dirty="0" smtClean="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a:t>Translate</a:t>
            </a:r>
            <a:r>
              <a:rPr lang="hr-HR" dirty="0"/>
              <a:t> </a:t>
            </a:r>
            <a:r>
              <a:rPr lang="hr-HR" dirty="0" err="1"/>
              <a:t>the</a:t>
            </a:r>
            <a:r>
              <a:rPr lang="hr-HR" dirty="0"/>
              <a:t> </a:t>
            </a:r>
            <a:r>
              <a:rPr lang="hr-HR" dirty="0" err="1"/>
              <a:t>following</a:t>
            </a:r>
            <a:r>
              <a:rPr lang="hr-HR" dirty="0"/>
              <a:t>:</a:t>
            </a:r>
            <a:br>
              <a:rPr lang="hr-HR" dirty="0"/>
            </a:br>
            <a:endParaRPr lang="hr-HR" dirty="0"/>
          </a:p>
        </p:txBody>
      </p:sp>
      <p:sp>
        <p:nvSpPr>
          <p:cNvPr id="3" name="Content Placeholder 2"/>
          <p:cNvSpPr>
            <a:spLocks noGrp="1"/>
          </p:cNvSpPr>
          <p:nvPr>
            <p:ph idx="1"/>
          </p:nvPr>
        </p:nvSpPr>
        <p:spPr/>
        <p:txBody>
          <a:bodyPr/>
          <a:lstStyle/>
          <a:p>
            <a:endParaRPr lang="hr-HR" dirty="0" smtClean="0"/>
          </a:p>
          <a:p>
            <a:r>
              <a:rPr lang="hr-HR" dirty="0" err="1" smtClean="0"/>
              <a:t>Binding</a:t>
            </a:r>
            <a:r>
              <a:rPr lang="hr-HR" dirty="0" smtClean="0"/>
              <a:t> offer</a:t>
            </a:r>
          </a:p>
          <a:p>
            <a:r>
              <a:rPr lang="hr-HR" dirty="0" err="1" smtClean="0"/>
              <a:t>Voidable</a:t>
            </a:r>
            <a:r>
              <a:rPr lang="hr-HR" dirty="0" smtClean="0"/>
              <a:t> </a:t>
            </a:r>
            <a:r>
              <a:rPr lang="hr-HR" dirty="0" err="1" smtClean="0"/>
              <a:t>contract</a:t>
            </a:r>
            <a:endParaRPr lang="hr-HR" dirty="0" smtClean="0"/>
          </a:p>
          <a:p>
            <a:r>
              <a:rPr lang="hr-HR" dirty="0" err="1" smtClean="0"/>
              <a:t>Breach</a:t>
            </a:r>
            <a:r>
              <a:rPr lang="hr-HR" dirty="0" smtClean="0"/>
              <a:t> </a:t>
            </a:r>
            <a:r>
              <a:rPr lang="hr-HR" dirty="0" err="1" smtClean="0"/>
              <a:t>of</a:t>
            </a:r>
            <a:r>
              <a:rPr lang="hr-HR" dirty="0" smtClean="0"/>
              <a:t> </a:t>
            </a:r>
            <a:r>
              <a:rPr lang="hr-HR" dirty="0" err="1" smtClean="0"/>
              <a:t>contract</a:t>
            </a:r>
            <a:endParaRPr lang="hr-HR" dirty="0" smtClean="0"/>
          </a:p>
          <a:p>
            <a:r>
              <a:rPr lang="hr-HR" dirty="0" err="1" smtClean="0"/>
              <a:t>Injunction</a:t>
            </a:r>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198</TotalTime>
  <Words>1270</Words>
  <Application>Microsoft Office PowerPoint</Application>
  <PresentationFormat>On-screen Show (4:3)</PresentationFormat>
  <Paragraphs>113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English for Tax Administration III Revision</vt:lpstr>
      <vt:lpstr>The Law of Torts</vt:lpstr>
      <vt:lpstr>Slide 3</vt:lpstr>
      <vt:lpstr>Slide 4</vt:lpstr>
      <vt:lpstr>Translate the following:</vt:lpstr>
      <vt:lpstr>Contract Law</vt:lpstr>
      <vt:lpstr>Slide 7</vt:lpstr>
      <vt:lpstr>Slide 8</vt:lpstr>
      <vt:lpstr>Translate the following: </vt:lpstr>
      <vt:lpstr>Translate the following:</vt:lpstr>
      <vt:lpstr>Company Law</vt:lpstr>
      <vt:lpstr>Complete the following:</vt:lpstr>
      <vt:lpstr>Slide 13</vt:lpstr>
      <vt:lpstr>Protection of Human Rights in Europe</vt:lpstr>
      <vt:lpstr>Fill in the blanks:</vt:lpstr>
      <vt:lpstr>Slide 16</vt:lpstr>
      <vt:lpstr>The Legal Foundation of the EU</vt:lpstr>
      <vt:lpstr>Complete the following:</vt:lpstr>
      <vt:lpstr>Slide 19</vt:lpstr>
      <vt:lpstr>Translate the following:</vt:lpstr>
      <vt:lpstr>Sources of EU Law</vt:lpstr>
      <vt:lpstr>Complete the following:</vt:lpstr>
      <vt:lpstr>Translate the following:</vt:lpstr>
      <vt:lpstr>Institutions of the EU</vt:lpstr>
      <vt:lpstr>Decide whether the following statements are true or false. If false, provide the correct information.</vt:lpstr>
      <vt:lpstr>Slide 26</vt:lpstr>
    </vt:vector>
  </TitlesOfParts>
  <Company>PFZ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Tax Law III Revision</dc:title>
  <dc:creator>korisnik</dc:creator>
  <cp:lastModifiedBy>MJC</cp:lastModifiedBy>
  <cp:revision>23</cp:revision>
  <dcterms:created xsi:type="dcterms:W3CDTF">2009-12-14T13:15:53Z</dcterms:created>
  <dcterms:modified xsi:type="dcterms:W3CDTF">2020-01-06T15:55:28Z</dcterms:modified>
</cp:coreProperties>
</file>