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7" r:id="rId3"/>
    <p:sldId id="313" r:id="rId4"/>
    <p:sldId id="315" r:id="rId5"/>
    <p:sldId id="314" r:id="rId6"/>
    <p:sldId id="316" r:id="rId7"/>
    <p:sldId id="317" r:id="rId8"/>
    <p:sldId id="318" r:id="rId9"/>
    <p:sldId id="319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06" r:id="rId19"/>
    <p:sldId id="308" r:id="rId20"/>
    <p:sldId id="311" r:id="rId21"/>
    <p:sldId id="329" r:id="rId22"/>
    <p:sldId id="332" r:id="rId23"/>
    <p:sldId id="331" r:id="rId24"/>
    <p:sldId id="305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6B3E2-F25D-4F86-A4B6-984A2EB0D2DE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E485AFA8-1DC6-4E91-8E9C-A5EAAFC5BD5B}">
      <dgm:prSet/>
      <dgm:spPr/>
      <dgm:t>
        <a:bodyPr/>
        <a:lstStyle/>
        <a:p>
          <a:pPr rtl="0"/>
          <a:r>
            <a:rPr lang="hr-HR" dirty="0" smtClean="0"/>
            <a:t>The Legislative</a:t>
          </a:r>
          <a:endParaRPr lang="hr-HR" dirty="0"/>
        </a:p>
      </dgm:t>
    </dgm:pt>
    <dgm:pt modelId="{4416D0B8-8D8E-4F69-9C28-1D56D7C12A09}" type="parTrans" cxnId="{B740EBF2-66D1-4AB0-B727-B7555575ED12}">
      <dgm:prSet/>
      <dgm:spPr/>
      <dgm:t>
        <a:bodyPr/>
        <a:lstStyle/>
        <a:p>
          <a:endParaRPr lang="hr-HR"/>
        </a:p>
      </dgm:t>
    </dgm:pt>
    <dgm:pt modelId="{70E13A2C-BFB7-4FD0-B327-201916646977}" type="sibTrans" cxnId="{B740EBF2-66D1-4AB0-B727-B7555575ED12}">
      <dgm:prSet/>
      <dgm:spPr/>
      <dgm:t>
        <a:bodyPr/>
        <a:lstStyle/>
        <a:p>
          <a:endParaRPr lang="hr-HR"/>
        </a:p>
      </dgm:t>
    </dgm:pt>
    <dgm:pt modelId="{10476407-E6C3-4062-A64E-575FCFBDA9CF}">
      <dgm:prSet/>
      <dgm:spPr/>
      <dgm:t>
        <a:bodyPr/>
        <a:lstStyle/>
        <a:p>
          <a:pPr rtl="0"/>
          <a:r>
            <a:rPr lang="hr-HR" dirty="0" smtClean="0"/>
            <a:t>The Executive</a:t>
          </a:r>
          <a:endParaRPr lang="hr-HR" dirty="0"/>
        </a:p>
      </dgm:t>
    </dgm:pt>
    <dgm:pt modelId="{319B5CF3-66AF-4FE6-A573-C1DF19B44CFB}" type="parTrans" cxnId="{009E5468-64B0-487E-85F1-A6394BE1C29B}">
      <dgm:prSet/>
      <dgm:spPr/>
      <dgm:t>
        <a:bodyPr/>
        <a:lstStyle/>
        <a:p>
          <a:endParaRPr lang="hr-HR"/>
        </a:p>
      </dgm:t>
    </dgm:pt>
    <dgm:pt modelId="{6B62857D-EBE3-463C-9552-49B2FBCCC5FA}" type="sibTrans" cxnId="{009E5468-64B0-487E-85F1-A6394BE1C29B}">
      <dgm:prSet/>
      <dgm:spPr/>
      <dgm:t>
        <a:bodyPr/>
        <a:lstStyle/>
        <a:p>
          <a:endParaRPr lang="hr-HR"/>
        </a:p>
      </dgm:t>
    </dgm:pt>
    <dgm:pt modelId="{DAA8CD20-7D5D-4F85-9265-35B160630F5E}">
      <dgm:prSet/>
      <dgm:spPr/>
      <dgm:t>
        <a:bodyPr/>
        <a:lstStyle/>
        <a:p>
          <a:pPr rtl="0"/>
          <a:r>
            <a:rPr lang="hr-HR" dirty="0" smtClean="0"/>
            <a:t>The Judiciary</a:t>
          </a:r>
          <a:endParaRPr lang="hr-HR" dirty="0"/>
        </a:p>
      </dgm:t>
    </dgm:pt>
    <dgm:pt modelId="{2C22F23D-4BAB-4385-950C-1E2BFD182373}" type="parTrans" cxnId="{DF23409E-ADCE-47FA-AE05-8E6205C6B603}">
      <dgm:prSet/>
      <dgm:spPr/>
      <dgm:t>
        <a:bodyPr/>
        <a:lstStyle/>
        <a:p>
          <a:endParaRPr lang="hr-HR"/>
        </a:p>
      </dgm:t>
    </dgm:pt>
    <dgm:pt modelId="{9C2BB586-AA94-49CB-91A5-036034A93CA3}" type="sibTrans" cxnId="{DF23409E-ADCE-47FA-AE05-8E6205C6B603}">
      <dgm:prSet/>
      <dgm:spPr/>
      <dgm:t>
        <a:bodyPr/>
        <a:lstStyle/>
        <a:p>
          <a:endParaRPr lang="hr-HR"/>
        </a:p>
      </dgm:t>
    </dgm:pt>
    <dgm:pt modelId="{5092C414-599C-470E-A412-5F8D8F42BC03}" type="pres">
      <dgm:prSet presAssocID="{A036B3E2-F25D-4F86-A4B6-984A2EB0D2D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E19A3DA-2291-45B0-98BD-D10197683294}" type="pres">
      <dgm:prSet presAssocID="{E485AFA8-1DC6-4E91-8E9C-A5EAAFC5BD5B}" presName="composite" presStyleCnt="0"/>
      <dgm:spPr/>
    </dgm:pt>
    <dgm:pt modelId="{9B7C3C10-EF81-4D8E-AD0E-1367422019C7}" type="pres">
      <dgm:prSet presAssocID="{E485AFA8-1DC6-4E91-8E9C-A5EAAFC5BD5B}" presName="imgShp" presStyleLbl="fgImgPlace1" presStyleIdx="0" presStyleCnt="3"/>
      <dgm:spPr/>
      <dgm:t>
        <a:bodyPr/>
        <a:lstStyle/>
        <a:p>
          <a:endParaRPr lang="hr-HR"/>
        </a:p>
      </dgm:t>
    </dgm:pt>
    <dgm:pt modelId="{1FBB6A79-DA2C-4867-8129-B91AACEF57E3}" type="pres">
      <dgm:prSet presAssocID="{E485AFA8-1DC6-4E91-8E9C-A5EAAFC5BD5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C2268A3-A2D9-45B1-9BD5-1DED23F2A1CE}" type="pres">
      <dgm:prSet presAssocID="{70E13A2C-BFB7-4FD0-B327-201916646977}" presName="spacing" presStyleCnt="0"/>
      <dgm:spPr/>
    </dgm:pt>
    <dgm:pt modelId="{BEF98AAC-9550-4010-8B83-97E884FBF75B}" type="pres">
      <dgm:prSet presAssocID="{10476407-E6C3-4062-A64E-575FCFBDA9CF}" presName="composite" presStyleCnt="0"/>
      <dgm:spPr/>
    </dgm:pt>
    <dgm:pt modelId="{59FB4968-2766-476F-87A6-49286EDF3D17}" type="pres">
      <dgm:prSet presAssocID="{10476407-E6C3-4062-A64E-575FCFBDA9CF}" presName="imgShp" presStyleLbl="fgImgPlace1" presStyleIdx="1" presStyleCnt="3"/>
      <dgm:spPr/>
    </dgm:pt>
    <dgm:pt modelId="{2F00CBAE-97A1-4171-94B5-05ABFA41A6FE}" type="pres">
      <dgm:prSet presAssocID="{10476407-E6C3-4062-A64E-575FCFBDA9C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F1A782-826C-4517-B7A4-A3C13C22C797}" type="pres">
      <dgm:prSet presAssocID="{6B62857D-EBE3-463C-9552-49B2FBCCC5FA}" presName="spacing" presStyleCnt="0"/>
      <dgm:spPr/>
    </dgm:pt>
    <dgm:pt modelId="{3D7D0EAF-E746-4B45-AF00-98ADC6D115DF}" type="pres">
      <dgm:prSet presAssocID="{DAA8CD20-7D5D-4F85-9265-35B160630F5E}" presName="composite" presStyleCnt="0"/>
      <dgm:spPr/>
    </dgm:pt>
    <dgm:pt modelId="{0E210AF3-6473-4C27-AC15-1263472AFCB0}" type="pres">
      <dgm:prSet presAssocID="{DAA8CD20-7D5D-4F85-9265-35B160630F5E}" presName="imgShp" presStyleLbl="fgImgPlace1" presStyleIdx="2" presStyleCnt="3"/>
      <dgm:spPr/>
    </dgm:pt>
    <dgm:pt modelId="{D0FA8E15-27FC-4250-900C-ECEA1971FF1F}" type="pres">
      <dgm:prSet presAssocID="{DAA8CD20-7D5D-4F85-9265-35B160630F5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564CAA1-4899-4761-842F-36D17A0F0E79}" type="presOf" srcId="{10476407-E6C3-4062-A64E-575FCFBDA9CF}" destId="{2F00CBAE-97A1-4171-94B5-05ABFA41A6FE}" srcOrd="0" destOrd="0" presId="urn:microsoft.com/office/officeart/2005/8/layout/vList3#2"/>
    <dgm:cxn modelId="{95FEA9D8-A4A9-4F98-B66C-A9C06A9460B4}" type="presOf" srcId="{DAA8CD20-7D5D-4F85-9265-35B160630F5E}" destId="{D0FA8E15-27FC-4250-900C-ECEA1971FF1F}" srcOrd="0" destOrd="0" presId="urn:microsoft.com/office/officeart/2005/8/layout/vList3#2"/>
    <dgm:cxn modelId="{009E5468-64B0-487E-85F1-A6394BE1C29B}" srcId="{A036B3E2-F25D-4F86-A4B6-984A2EB0D2DE}" destId="{10476407-E6C3-4062-A64E-575FCFBDA9CF}" srcOrd="1" destOrd="0" parTransId="{319B5CF3-66AF-4FE6-A573-C1DF19B44CFB}" sibTransId="{6B62857D-EBE3-463C-9552-49B2FBCCC5FA}"/>
    <dgm:cxn modelId="{DF23409E-ADCE-47FA-AE05-8E6205C6B603}" srcId="{A036B3E2-F25D-4F86-A4B6-984A2EB0D2DE}" destId="{DAA8CD20-7D5D-4F85-9265-35B160630F5E}" srcOrd="2" destOrd="0" parTransId="{2C22F23D-4BAB-4385-950C-1E2BFD182373}" sibTransId="{9C2BB586-AA94-49CB-91A5-036034A93CA3}"/>
    <dgm:cxn modelId="{57FCCC1F-9584-4007-9D4F-F47461B7F22A}" type="presOf" srcId="{E485AFA8-1DC6-4E91-8E9C-A5EAAFC5BD5B}" destId="{1FBB6A79-DA2C-4867-8129-B91AACEF57E3}" srcOrd="0" destOrd="0" presId="urn:microsoft.com/office/officeart/2005/8/layout/vList3#2"/>
    <dgm:cxn modelId="{BA94846A-EEBA-49E4-8CE5-C2E1BB683A43}" type="presOf" srcId="{A036B3E2-F25D-4F86-A4B6-984A2EB0D2DE}" destId="{5092C414-599C-470E-A412-5F8D8F42BC03}" srcOrd="0" destOrd="0" presId="urn:microsoft.com/office/officeart/2005/8/layout/vList3#2"/>
    <dgm:cxn modelId="{B740EBF2-66D1-4AB0-B727-B7555575ED12}" srcId="{A036B3E2-F25D-4F86-A4B6-984A2EB0D2DE}" destId="{E485AFA8-1DC6-4E91-8E9C-A5EAAFC5BD5B}" srcOrd="0" destOrd="0" parTransId="{4416D0B8-8D8E-4F69-9C28-1D56D7C12A09}" sibTransId="{70E13A2C-BFB7-4FD0-B327-201916646977}"/>
    <dgm:cxn modelId="{FC1C00F6-228A-4943-82C8-BADAB8F473C9}" type="presParOf" srcId="{5092C414-599C-470E-A412-5F8D8F42BC03}" destId="{9E19A3DA-2291-45B0-98BD-D10197683294}" srcOrd="0" destOrd="0" presId="urn:microsoft.com/office/officeart/2005/8/layout/vList3#2"/>
    <dgm:cxn modelId="{E920767D-3850-45C8-9B0E-3744167F3F9A}" type="presParOf" srcId="{9E19A3DA-2291-45B0-98BD-D10197683294}" destId="{9B7C3C10-EF81-4D8E-AD0E-1367422019C7}" srcOrd="0" destOrd="0" presId="urn:microsoft.com/office/officeart/2005/8/layout/vList3#2"/>
    <dgm:cxn modelId="{9A0F9226-49E2-46A7-A96E-AB6F22FC4120}" type="presParOf" srcId="{9E19A3DA-2291-45B0-98BD-D10197683294}" destId="{1FBB6A79-DA2C-4867-8129-B91AACEF57E3}" srcOrd="1" destOrd="0" presId="urn:microsoft.com/office/officeart/2005/8/layout/vList3#2"/>
    <dgm:cxn modelId="{A0D52AE2-11E9-4C9B-A489-373D4AEA1B24}" type="presParOf" srcId="{5092C414-599C-470E-A412-5F8D8F42BC03}" destId="{1C2268A3-A2D9-45B1-9BD5-1DED23F2A1CE}" srcOrd="1" destOrd="0" presId="urn:microsoft.com/office/officeart/2005/8/layout/vList3#2"/>
    <dgm:cxn modelId="{E7DC9678-8BDA-4EE7-B36D-5A29B8FCE201}" type="presParOf" srcId="{5092C414-599C-470E-A412-5F8D8F42BC03}" destId="{BEF98AAC-9550-4010-8B83-97E884FBF75B}" srcOrd="2" destOrd="0" presId="urn:microsoft.com/office/officeart/2005/8/layout/vList3#2"/>
    <dgm:cxn modelId="{A228872B-5EED-443C-9667-5B81F807DD77}" type="presParOf" srcId="{BEF98AAC-9550-4010-8B83-97E884FBF75B}" destId="{59FB4968-2766-476F-87A6-49286EDF3D17}" srcOrd="0" destOrd="0" presId="urn:microsoft.com/office/officeart/2005/8/layout/vList3#2"/>
    <dgm:cxn modelId="{2F9880F9-ACAA-4E05-A9BD-CE8A8D2940C3}" type="presParOf" srcId="{BEF98AAC-9550-4010-8B83-97E884FBF75B}" destId="{2F00CBAE-97A1-4171-94B5-05ABFA41A6FE}" srcOrd="1" destOrd="0" presId="urn:microsoft.com/office/officeart/2005/8/layout/vList3#2"/>
    <dgm:cxn modelId="{34F4B8A6-B23E-44E5-B6F9-C61968F98E5D}" type="presParOf" srcId="{5092C414-599C-470E-A412-5F8D8F42BC03}" destId="{1FF1A782-826C-4517-B7A4-A3C13C22C797}" srcOrd="3" destOrd="0" presId="urn:microsoft.com/office/officeart/2005/8/layout/vList3#2"/>
    <dgm:cxn modelId="{84D0620A-56A1-4D83-B189-5FEF316DFF48}" type="presParOf" srcId="{5092C414-599C-470E-A412-5F8D8F42BC03}" destId="{3D7D0EAF-E746-4B45-AF00-98ADC6D115DF}" srcOrd="4" destOrd="0" presId="urn:microsoft.com/office/officeart/2005/8/layout/vList3#2"/>
    <dgm:cxn modelId="{68CD52C2-652F-4097-99E6-482D112431DA}" type="presParOf" srcId="{3D7D0EAF-E746-4B45-AF00-98ADC6D115DF}" destId="{0E210AF3-6473-4C27-AC15-1263472AFCB0}" srcOrd="0" destOrd="0" presId="urn:microsoft.com/office/officeart/2005/8/layout/vList3#2"/>
    <dgm:cxn modelId="{34E1A215-9054-4924-8980-5D157AEEA8E6}" type="presParOf" srcId="{3D7D0EAF-E746-4B45-AF00-98ADC6D115DF}" destId="{D0FA8E15-27FC-4250-900C-ECEA1971FF1F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B6A79-DA2C-4867-8129-B91AACEF57E3}">
      <dsp:nvSpPr>
        <dsp:cNvPr id="0" name=""/>
        <dsp:cNvSpPr/>
      </dsp:nvSpPr>
      <dsp:spPr>
        <a:xfrm rot="10800000">
          <a:off x="1394654" y="1200"/>
          <a:ext cx="4750627" cy="7922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37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The Legislative</a:t>
          </a:r>
          <a:endParaRPr lang="hr-HR" sz="3000" kern="1200" dirty="0"/>
        </a:p>
      </dsp:txBody>
      <dsp:txXfrm rot="10800000">
        <a:off x="1592722" y="1200"/>
        <a:ext cx="4552559" cy="792271"/>
      </dsp:txXfrm>
    </dsp:sp>
    <dsp:sp modelId="{9B7C3C10-EF81-4D8E-AD0E-1367422019C7}">
      <dsp:nvSpPr>
        <dsp:cNvPr id="0" name=""/>
        <dsp:cNvSpPr/>
      </dsp:nvSpPr>
      <dsp:spPr>
        <a:xfrm>
          <a:off x="998518" y="1200"/>
          <a:ext cx="792271" cy="7922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0CBAE-97A1-4171-94B5-05ABFA41A6FE}">
      <dsp:nvSpPr>
        <dsp:cNvPr id="0" name=""/>
        <dsp:cNvSpPr/>
      </dsp:nvSpPr>
      <dsp:spPr>
        <a:xfrm rot="10800000">
          <a:off x="1394654" y="1029443"/>
          <a:ext cx="4750627" cy="7922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37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The Executive</a:t>
          </a:r>
          <a:endParaRPr lang="hr-HR" sz="3000" kern="1200" dirty="0"/>
        </a:p>
      </dsp:txBody>
      <dsp:txXfrm rot="10800000">
        <a:off x="1592722" y="1029443"/>
        <a:ext cx="4552559" cy="792271"/>
      </dsp:txXfrm>
    </dsp:sp>
    <dsp:sp modelId="{59FB4968-2766-476F-87A6-49286EDF3D17}">
      <dsp:nvSpPr>
        <dsp:cNvPr id="0" name=""/>
        <dsp:cNvSpPr/>
      </dsp:nvSpPr>
      <dsp:spPr>
        <a:xfrm>
          <a:off x="998518" y="1029443"/>
          <a:ext cx="792271" cy="7922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A8E15-27FC-4250-900C-ECEA1971FF1F}">
      <dsp:nvSpPr>
        <dsp:cNvPr id="0" name=""/>
        <dsp:cNvSpPr/>
      </dsp:nvSpPr>
      <dsp:spPr>
        <a:xfrm rot="10800000">
          <a:off x="1394654" y="2057687"/>
          <a:ext cx="4750627" cy="7922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37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The Judiciary</a:t>
          </a:r>
          <a:endParaRPr lang="hr-HR" sz="3000" kern="1200" dirty="0"/>
        </a:p>
      </dsp:txBody>
      <dsp:txXfrm rot="10800000">
        <a:off x="1592722" y="2057687"/>
        <a:ext cx="4552559" cy="792271"/>
      </dsp:txXfrm>
    </dsp:sp>
    <dsp:sp modelId="{0E210AF3-6473-4C27-AC15-1263472AFCB0}">
      <dsp:nvSpPr>
        <dsp:cNvPr id="0" name=""/>
        <dsp:cNvSpPr/>
      </dsp:nvSpPr>
      <dsp:spPr>
        <a:xfrm>
          <a:off x="998518" y="2057687"/>
          <a:ext cx="792271" cy="7922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27.2.2018.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.hr/s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English for Lawyers 2</a:t>
            </a:r>
            <a:endParaRPr lang="hr-H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389029"/>
          </a:xfrm>
        </p:spPr>
        <p:txBody>
          <a:bodyPr>
            <a:normAutofit/>
          </a:bodyPr>
          <a:lstStyle/>
          <a:p>
            <a:r>
              <a:rPr lang="hr-HR" dirty="0" smtClean="0"/>
              <a:t>Lecturer: Miljen Matijašević</a:t>
            </a:r>
          </a:p>
          <a:p>
            <a:r>
              <a:rPr lang="hr-HR" sz="1900" dirty="0" smtClean="0"/>
              <a:t>e-mail: </a:t>
            </a:r>
            <a:r>
              <a:rPr lang="hr-HR" sz="1900" dirty="0" err="1" smtClean="0"/>
              <a:t>miljen.matijasevic</a:t>
            </a:r>
            <a:r>
              <a:rPr lang="hr-HR" sz="1900" dirty="0" smtClean="0"/>
              <a:t>@</a:t>
            </a:r>
            <a:r>
              <a:rPr lang="hr-HR" sz="1900" dirty="0" err="1" smtClean="0"/>
              <a:t>gmail.com</a:t>
            </a:r>
            <a:endParaRPr lang="hr-HR" sz="1900" dirty="0" smtClean="0"/>
          </a:p>
          <a:p>
            <a:r>
              <a:rPr lang="hr-HR" dirty="0" smtClean="0"/>
              <a:t>Session 1, 27 </a:t>
            </a:r>
            <a:r>
              <a:rPr lang="hr-HR" dirty="0" err="1" smtClean="0"/>
              <a:t>Feb</a:t>
            </a:r>
            <a:r>
              <a:rPr lang="hr-HR" dirty="0" smtClean="0"/>
              <a:t> 2018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Attendance</a:t>
            </a:r>
            <a:r>
              <a:rPr lang="hr-HR" dirty="0" smtClean="0"/>
              <a:t> </a:t>
            </a:r>
            <a:r>
              <a:rPr lang="hr-HR" dirty="0" err="1" smtClean="0"/>
              <a:t>optional</a:t>
            </a:r>
            <a:r>
              <a:rPr lang="hr-HR" dirty="0" smtClean="0"/>
              <a:t> but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benefits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Collect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signature </a:t>
            </a:r>
            <a:r>
              <a:rPr lang="hr-HR" dirty="0" err="1" smtClean="0"/>
              <a:t>in</a:t>
            </a:r>
            <a:r>
              <a:rPr lang="hr-HR" dirty="0" smtClean="0"/>
              <a:t> time!!</a:t>
            </a:r>
          </a:p>
          <a:p>
            <a:endParaRPr lang="hr-HR" dirty="0" smtClean="0"/>
          </a:p>
          <a:p>
            <a:r>
              <a:rPr lang="hr-HR" dirty="0" err="1" smtClean="0"/>
              <a:t>Whenever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doubt</a:t>
            </a:r>
            <a:r>
              <a:rPr lang="hr-HR" dirty="0" smtClean="0"/>
              <a:t> talk to ME!</a:t>
            </a:r>
          </a:p>
          <a:p>
            <a:endParaRPr lang="hr-HR" dirty="0" smtClean="0"/>
          </a:p>
          <a:p>
            <a:r>
              <a:rPr lang="hr-HR" dirty="0" err="1" smtClean="0"/>
              <a:t>You</a:t>
            </a:r>
            <a:r>
              <a:rPr lang="hr-HR" dirty="0" smtClean="0"/>
              <a:t> are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responsible</a:t>
            </a:r>
            <a:r>
              <a:rPr lang="hr-HR" dirty="0" smtClean="0"/>
              <a:t> to me but to YOURSELF!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SUMMARY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84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3050" indent="-273050">
              <a:defRPr/>
            </a:pPr>
            <a:endParaRPr lang="hr-HR" sz="2100" dirty="0" smtClean="0"/>
          </a:p>
          <a:p>
            <a:pPr marL="514350" indent="-514350">
              <a:defRPr/>
            </a:pP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carrying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out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research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doing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</a:t>
            </a:r>
            <a:endParaRPr lang="hr-HR" sz="29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>
              <a:defRPr/>
            </a:pPr>
            <a:endParaRPr lang="hr-HR" sz="29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>
              <a:defRPr/>
            </a:pP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research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tasks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at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each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unit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coursebook</a:t>
            </a:r>
            <a:endParaRPr lang="hr-HR" sz="29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>
              <a:defRPr/>
            </a:pPr>
            <a:endParaRPr lang="hr-HR" sz="29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>
              <a:defRPr/>
            </a:pP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additional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topics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may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be</a:t>
            </a:r>
            <a:r>
              <a:rPr lang="hr-H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9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chosen</a:t>
            </a:r>
            <a:endParaRPr lang="hr-HR" sz="2900" dirty="0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Optional student assignment</a:t>
            </a:r>
          </a:p>
        </p:txBody>
      </p:sp>
    </p:spTree>
    <p:extLst>
      <p:ext uri="{BB962C8B-B14F-4D97-AF65-F5344CB8AC3E}">
        <p14:creationId xmlns:p14="http://schemas.microsoft.com/office/powerpoint/2010/main" val="11396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marL="273050" indent="-273050"/>
            <a:endParaRPr lang="hr-HR" sz="2100" dirty="0" smtClean="0"/>
          </a:p>
          <a:p>
            <a:pPr marL="273050" indent="-273050"/>
            <a:r>
              <a:rPr lang="hr-HR" sz="2900" dirty="0" smtClean="0"/>
              <a:t>duration: approx. 15 minutes</a:t>
            </a:r>
          </a:p>
          <a:p>
            <a:pPr marL="273050" indent="-273050"/>
            <a:endParaRPr lang="hr-HR" sz="2900" dirty="0" smtClean="0"/>
          </a:p>
          <a:p>
            <a:pPr marL="273050" indent="-273050"/>
            <a:r>
              <a:rPr lang="hr-HR" sz="2900" dirty="0" smtClean="0"/>
              <a:t>2-3 students prepare each presentation as a joint project</a:t>
            </a:r>
          </a:p>
          <a:p>
            <a:pPr marL="273050" indent="-273050"/>
            <a:endParaRPr lang="hr-HR" sz="2900" dirty="0" smtClean="0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Presentations</a:t>
            </a:r>
          </a:p>
        </p:txBody>
      </p:sp>
    </p:spTree>
    <p:extLst>
      <p:ext uri="{BB962C8B-B14F-4D97-AF65-F5344CB8AC3E}">
        <p14:creationId xmlns:p14="http://schemas.microsoft.com/office/powerpoint/2010/main" val="634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marL="273050" indent="-273050"/>
            <a:endParaRPr lang="hr-HR" sz="2100" dirty="0" smtClean="0"/>
          </a:p>
          <a:p>
            <a:pPr marL="273050" indent="-273050"/>
            <a:r>
              <a:rPr lang="hr-HR" sz="2500" dirty="0" smtClean="0"/>
              <a:t>REWARD for </a:t>
            </a:r>
            <a:r>
              <a:rPr lang="hr-HR" sz="2500" dirty="0" err="1" smtClean="0"/>
              <a:t>participating</a:t>
            </a:r>
            <a:r>
              <a:rPr lang="hr-HR" sz="2500" dirty="0" smtClean="0"/>
              <a:t> </a:t>
            </a:r>
            <a:r>
              <a:rPr lang="hr-HR" sz="2500" dirty="0" err="1" smtClean="0"/>
              <a:t>in</a:t>
            </a:r>
            <a:r>
              <a:rPr lang="hr-HR" sz="2500" dirty="0" smtClean="0"/>
              <a:t> a </a:t>
            </a:r>
            <a:r>
              <a:rPr lang="hr-HR" sz="2500" dirty="0" err="1" smtClean="0"/>
              <a:t>successful</a:t>
            </a:r>
            <a:r>
              <a:rPr lang="hr-HR" sz="2500" dirty="0" smtClean="0"/>
              <a:t> </a:t>
            </a:r>
            <a:r>
              <a:rPr lang="hr-HR" sz="2500" dirty="0" err="1" smtClean="0"/>
              <a:t>presentation</a:t>
            </a:r>
            <a:r>
              <a:rPr lang="hr-HR" sz="2500" dirty="0" smtClean="0"/>
              <a:t>:</a:t>
            </a:r>
          </a:p>
          <a:p>
            <a:pPr marL="547688" lvl="1"/>
            <a:endParaRPr lang="hr-HR" sz="2100" dirty="0" smtClean="0"/>
          </a:p>
          <a:p>
            <a:pPr marL="547688" lvl="1"/>
            <a:r>
              <a:rPr lang="hr-HR" sz="2100" dirty="0" err="1" smtClean="0"/>
              <a:t>you</a:t>
            </a:r>
            <a:r>
              <a:rPr lang="hr-HR" sz="2100" dirty="0" smtClean="0"/>
              <a:t> </a:t>
            </a:r>
            <a:r>
              <a:rPr lang="hr-HR" sz="2100" dirty="0" err="1" smtClean="0"/>
              <a:t>can</a:t>
            </a:r>
            <a:r>
              <a:rPr lang="hr-HR" sz="2100" dirty="0" smtClean="0"/>
              <a:t> SKIP </a:t>
            </a:r>
            <a:r>
              <a:rPr lang="hr-HR" sz="2100" dirty="0" err="1" smtClean="0"/>
              <a:t>the</a:t>
            </a:r>
            <a:r>
              <a:rPr lang="hr-HR" sz="2100" dirty="0" smtClean="0"/>
              <a:t> </a:t>
            </a:r>
            <a:r>
              <a:rPr lang="hr-HR" sz="2100" dirty="0" err="1" smtClean="0"/>
              <a:t>oral</a:t>
            </a:r>
            <a:r>
              <a:rPr lang="hr-HR" sz="2100" dirty="0" smtClean="0"/>
              <a:t> </a:t>
            </a:r>
            <a:r>
              <a:rPr lang="hr-HR" sz="2100" dirty="0" err="1" smtClean="0"/>
              <a:t>examination</a:t>
            </a:r>
            <a:endParaRPr lang="hr-HR" sz="2100" dirty="0" smtClean="0"/>
          </a:p>
          <a:p>
            <a:pPr marL="547688" lvl="1"/>
            <a:endParaRPr lang="hr-HR" sz="2100" dirty="0" smtClean="0"/>
          </a:p>
          <a:p>
            <a:pPr marL="273050" indent="-273050"/>
            <a:r>
              <a:rPr lang="hr-HR" sz="2500" dirty="0" smtClean="0"/>
              <a:t>HOWEVER...</a:t>
            </a:r>
          </a:p>
          <a:p>
            <a:pPr marL="547688" lvl="1"/>
            <a:endParaRPr lang="hr-HR" sz="2100" dirty="0" smtClean="0"/>
          </a:p>
          <a:p>
            <a:pPr marL="547688" lvl="1"/>
            <a:r>
              <a:rPr lang="hr-HR" sz="2100" dirty="0" err="1" smtClean="0"/>
              <a:t>you</a:t>
            </a:r>
            <a:r>
              <a:rPr lang="hr-HR" sz="2100" dirty="0" smtClean="0"/>
              <a:t> </a:t>
            </a:r>
            <a:r>
              <a:rPr lang="hr-HR" sz="2100" dirty="0" err="1" smtClean="0"/>
              <a:t>still</a:t>
            </a:r>
            <a:r>
              <a:rPr lang="hr-HR" sz="2100" dirty="0" smtClean="0"/>
              <a:t> </a:t>
            </a:r>
            <a:r>
              <a:rPr lang="hr-HR" sz="2100" dirty="0" err="1" smtClean="0"/>
              <a:t>have</a:t>
            </a:r>
            <a:r>
              <a:rPr lang="hr-HR" sz="2100" dirty="0" smtClean="0"/>
              <a:t> to take </a:t>
            </a:r>
            <a:r>
              <a:rPr lang="hr-HR" sz="2100" dirty="0" err="1" smtClean="0"/>
              <a:t>the</a:t>
            </a:r>
            <a:r>
              <a:rPr lang="hr-HR" sz="2100" dirty="0" smtClean="0"/>
              <a:t> </a:t>
            </a:r>
            <a:r>
              <a:rPr lang="hr-HR" sz="2100" dirty="0" err="1" smtClean="0"/>
              <a:t>written</a:t>
            </a:r>
            <a:r>
              <a:rPr lang="hr-HR" sz="2100" dirty="0" smtClean="0"/>
              <a:t> test</a:t>
            </a:r>
          </a:p>
          <a:p>
            <a:pPr marL="547688" lvl="1"/>
            <a:r>
              <a:rPr lang="hr-HR" sz="2100" dirty="0" err="1" smtClean="0"/>
              <a:t>you</a:t>
            </a:r>
            <a:r>
              <a:rPr lang="hr-HR" sz="2100" dirty="0" smtClean="0"/>
              <a:t> MUST </a:t>
            </a:r>
            <a:r>
              <a:rPr lang="hr-HR" sz="2100" dirty="0" err="1" smtClean="0"/>
              <a:t>attend</a:t>
            </a:r>
            <a:r>
              <a:rPr lang="hr-HR" sz="2100" dirty="0" smtClean="0"/>
              <a:t> </a:t>
            </a:r>
            <a:r>
              <a:rPr lang="hr-HR" sz="2100" dirty="0" err="1" smtClean="0"/>
              <a:t>the</a:t>
            </a:r>
            <a:r>
              <a:rPr lang="hr-HR" sz="2100" dirty="0" smtClean="0"/>
              <a:t> </a:t>
            </a:r>
            <a:r>
              <a:rPr lang="hr-HR" sz="2100" dirty="0" err="1" smtClean="0"/>
              <a:t>classes</a:t>
            </a:r>
            <a:endParaRPr lang="hr-HR" sz="2100" dirty="0" smtClean="0"/>
          </a:p>
          <a:p>
            <a:pPr marL="273050" indent="-273050"/>
            <a:endParaRPr lang="hr-HR" sz="2500" dirty="0" smtClean="0"/>
          </a:p>
        </p:txBody>
      </p:sp>
      <p:sp>
        <p:nvSpPr>
          <p:cNvPr id="33795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</a:rPr>
              <a:t>Presentations</a:t>
            </a:r>
          </a:p>
        </p:txBody>
      </p:sp>
    </p:spTree>
    <p:extLst>
      <p:ext uri="{BB962C8B-B14F-4D97-AF65-F5344CB8AC3E}">
        <p14:creationId xmlns:p14="http://schemas.microsoft.com/office/powerpoint/2010/main" val="2826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marL="273050" indent="-273050"/>
            <a:endParaRPr lang="hr-HR" sz="2100" dirty="0" smtClean="0"/>
          </a:p>
          <a:p>
            <a:pPr marL="273050" indent="-273050"/>
            <a:r>
              <a:rPr lang="hr-HR" sz="2900" dirty="0" smtClean="0"/>
              <a:t>Before giving the presentation, students MUST:</a:t>
            </a:r>
          </a:p>
          <a:p>
            <a:pPr marL="547688" lvl="1"/>
            <a:endParaRPr lang="hr-HR" dirty="0" smtClean="0"/>
          </a:p>
          <a:p>
            <a:pPr marL="776288" lvl="1" indent="-457200">
              <a:buFont typeface="+mj-lt"/>
              <a:buAutoNum type="arabicPeriod"/>
            </a:pPr>
            <a:r>
              <a:rPr lang="hr-HR" dirty="0" smtClean="0"/>
              <a:t>consult the lecturer about the topic</a:t>
            </a:r>
          </a:p>
          <a:p>
            <a:pPr marL="776288" lvl="1" indent="-457200">
              <a:buFont typeface="+mj-lt"/>
              <a:buAutoNum type="arabicPeriod"/>
            </a:pPr>
            <a:r>
              <a:rPr lang="hr-HR" dirty="0" smtClean="0"/>
              <a:t>consult the lecturer about the sources</a:t>
            </a:r>
          </a:p>
          <a:p>
            <a:pPr marL="776288" lvl="1" indent="-457200">
              <a:buFont typeface="+mj-lt"/>
              <a:buAutoNum type="arabicPeriod"/>
            </a:pPr>
            <a:r>
              <a:rPr lang="hr-HR" dirty="0" smtClean="0"/>
              <a:t>show the entire PP presentation, as well as the outline and notes at least two weeks before giving the presentation</a:t>
            </a:r>
          </a:p>
          <a:p>
            <a:pPr marL="776288" lvl="1" indent="-457200">
              <a:buFont typeface="+mj-lt"/>
              <a:buAutoNum type="arabicPeriod"/>
            </a:pPr>
            <a:r>
              <a:rPr lang="hr-HR" dirty="0" smtClean="0"/>
              <a:t>consult the lecturer about the pronunciation of difficult words</a:t>
            </a:r>
          </a:p>
          <a:p>
            <a:pPr marL="273050" indent="-273050"/>
            <a:endParaRPr lang="hr-HR" sz="2300" dirty="0" smtClean="0"/>
          </a:p>
        </p:txBody>
      </p:sp>
      <p:sp>
        <p:nvSpPr>
          <p:cNvPr id="30723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205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Presentations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RESOURCES</a:t>
            </a:r>
          </a:p>
          <a:p>
            <a:endParaRPr lang="hr-HR" dirty="0" smtClean="0"/>
          </a:p>
          <a:p>
            <a:r>
              <a:rPr lang="hr-HR" dirty="0"/>
              <a:t>Department </a:t>
            </a:r>
            <a:r>
              <a:rPr lang="hr-HR" dirty="0" err="1"/>
              <a:t>library</a:t>
            </a:r>
            <a:r>
              <a:rPr lang="hr-HR" dirty="0"/>
              <a:t> (</a:t>
            </a:r>
            <a:r>
              <a:rPr lang="hr-HR" dirty="0" err="1"/>
              <a:t>come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talk to me)</a:t>
            </a:r>
          </a:p>
          <a:p>
            <a:endParaRPr lang="hr-HR" dirty="0"/>
          </a:p>
          <a:p>
            <a:r>
              <a:rPr lang="hr-HR" dirty="0" err="1"/>
              <a:t>Tempus</a:t>
            </a:r>
            <a:r>
              <a:rPr lang="hr-HR" dirty="0"/>
              <a:t> </a:t>
            </a:r>
            <a:r>
              <a:rPr lang="hr-HR" dirty="0" err="1"/>
              <a:t>reading</a:t>
            </a:r>
            <a:r>
              <a:rPr lang="hr-HR" dirty="0"/>
              <a:t> room</a:t>
            </a:r>
          </a:p>
          <a:p>
            <a:pPr lvl="1"/>
            <a:r>
              <a:rPr lang="hr-HR" dirty="0"/>
              <a:t>TMT 3, </a:t>
            </a:r>
            <a:r>
              <a:rPr lang="hr-HR" dirty="0" err="1"/>
              <a:t>weekdays</a:t>
            </a:r>
            <a:r>
              <a:rPr lang="hr-HR" dirty="0"/>
              <a:t> 10-14</a:t>
            </a:r>
          </a:p>
          <a:p>
            <a:endParaRPr lang="hr-HR" dirty="0"/>
          </a:p>
          <a:p>
            <a:r>
              <a:rPr lang="hr-HR" dirty="0"/>
              <a:t>online </a:t>
            </a:r>
            <a:r>
              <a:rPr lang="hr-HR" dirty="0" err="1"/>
              <a:t>resources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36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Hints for a successful presentation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DOs: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involve the audience 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study your sources and compile the most interesting bits of information into your presentation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make eye contact with your audience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address your audience and use plain English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include questions and discussion questions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35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Hints for a successful presentation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DON’Ts: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copy from source word for word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read from a piece of paper – it’s BORING!!!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include full, complex sentences on your slides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use language you don’t understand</a:t>
            </a:r>
          </a:p>
          <a:p>
            <a:pPr marL="849313" lvl="1" indent="-457200">
              <a:buFont typeface="+mj-lt"/>
              <a:buAutoNum type="arabicPeriod"/>
            </a:pPr>
            <a:r>
              <a:rPr lang="hr-HR" dirty="0" smtClean="0"/>
              <a:t>suffocate the presentation with images and animations (especially if you do not make use of them!)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00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err="1" smtClean="0"/>
              <a:t>Remember</a:t>
            </a:r>
            <a:r>
              <a:rPr lang="hr-HR" sz="3200" dirty="0" smtClean="0"/>
              <a:t> </a:t>
            </a:r>
            <a:r>
              <a:rPr lang="hr-HR" sz="3200" dirty="0" err="1" smtClean="0"/>
              <a:t>what</a:t>
            </a:r>
            <a:r>
              <a:rPr lang="hr-HR" sz="3200" dirty="0" smtClean="0"/>
              <a:t> </a:t>
            </a:r>
            <a:r>
              <a:rPr lang="hr-HR" sz="3200" dirty="0" err="1" smtClean="0"/>
              <a:t>we</a:t>
            </a:r>
            <a:r>
              <a:rPr lang="hr-HR" sz="3200" dirty="0" smtClean="0"/>
              <a:t> </a:t>
            </a:r>
            <a:r>
              <a:rPr lang="hr-HR" sz="3200" dirty="0" err="1" smtClean="0"/>
              <a:t>have</a:t>
            </a:r>
            <a:r>
              <a:rPr lang="hr-HR" sz="3200" dirty="0" smtClean="0"/>
              <a:t> </a:t>
            </a:r>
            <a:r>
              <a:rPr lang="hr-HR" sz="3200" dirty="0" err="1" smtClean="0"/>
              <a:t>learned</a:t>
            </a:r>
            <a:r>
              <a:rPr lang="hr-HR" sz="3200" dirty="0" smtClean="0"/>
              <a:t>…</a:t>
            </a:r>
            <a:endParaRPr lang="hr-HR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55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Separation of powers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935163"/>
          <a:ext cx="7143800" cy="2851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4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Introduction </a:t>
            </a:r>
            <a:br>
              <a:rPr lang="hr-HR" dirty="0" smtClean="0"/>
            </a:br>
            <a:r>
              <a:rPr lang="hr-HR" dirty="0" smtClean="0"/>
              <a:t>to the Course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hr-HR" dirty="0" smtClean="0"/>
              <a:t>Engleski jezik pravne struke 2</a:t>
            </a:r>
          </a:p>
          <a:p>
            <a:pPr algn="ctr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Legal terms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hr-H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hr-HR" dirty="0" smtClean="0"/>
              <a:t>:</a:t>
            </a:r>
          </a:p>
          <a:p>
            <a:pPr lvl="1" eaLnBrk="1" hangingPunct="1"/>
            <a:endParaRPr lang="hr-HR" b="1" dirty="0" smtClean="0"/>
          </a:p>
          <a:p>
            <a:pPr lvl="1" eaLnBrk="1" hangingPunct="1"/>
            <a:r>
              <a:rPr lang="hr-HR" b="1" dirty="0" err="1" smtClean="0"/>
              <a:t>legislation</a:t>
            </a:r>
            <a:endParaRPr lang="hr-HR" dirty="0" smtClean="0"/>
          </a:p>
          <a:p>
            <a:pPr lvl="1" eaLnBrk="1" hangingPunct="1"/>
            <a:r>
              <a:rPr lang="hr-HR" b="1" dirty="0" err="1" smtClean="0"/>
              <a:t>the</a:t>
            </a:r>
            <a:r>
              <a:rPr lang="hr-HR" b="1" dirty="0" smtClean="0"/>
              <a:t> legislative</a:t>
            </a:r>
            <a:endParaRPr lang="hr-HR" dirty="0" smtClean="0"/>
          </a:p>
          <a:p>
            <a:pPr lvl="1" eaLnBrk="1" hangingPunct="1"/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legislature</a:t>
            </a:r>
            <a:endParaRPr lang="hr-HR" dirty="0" smtClean="0"/>
          </a:p>
          <a:p>
            <a:pPr lvl="1" eaLnBrk="1" hangingPunct="1"/>
            <a:endParaRPr lang="hr-HR" dirty="0" smtClean="0"/>
          </a:p>
          <a:p>
            <a:pPr lvl="1" eaLnBrk="1" hangingPunct="1"/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judiciary</a:t>
            </a:r>
            <a:endParaRPr lang="hr-HR" dirty="0" smtClean="0"/>
          </a:p>
          <a:p>
            <a:pPr lvl="1" eaLnBrk="1" hangingPunct="1"/>
            <a:r>
              <a:rPr lang="hr-HR" b="1" dirty="0" err="1" smtClean="0"/>
              <a:t>judicial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354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Legal systems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world</a:t>
            </a:r>
          </a:p>
        </p:txBody>
      </p:sp>
      <p:pic>
        <p:nvPicPr>
          <p:cNvPr id="28675" name="Content Placeholder 3" descr="Legal Systems of the Worl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412777"/>
            <a:ext cx="8820472" cy="4824535"/>
          </a:xfrm>
        </p:spPr>
      </p:pic>
    </p:spTree>
    <p:extLst>
      <p:ext uri="{BB962C8B-B14F-4D97-AF65-F5344CB8AC3E}">
        <p14:creationId xmlns:p14="http://schemas.microsoft.com/office/powerpoint/2010/main" val="12808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702935"/>
              </p:ext>
            </p:extLst>
          </p:nvPr>
        </p:nvGraphicFramePr>
        <p:xfrm>
          <a:off x="457200" y="1481138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CIVIL LAW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COMMON LAW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MAIN SOURCE OF LAW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LAW-MAKING</a:t>
                      </a:r>
                      <a:r>
                        <a:rPr lang="hr-HR" baseline="0" dirty="0" smtClean="0"/>
                        <a:t> BODIES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CREATION OF LEGAL PRINCIPLES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ROLE OF THE JUDICIARY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TYPE OF LEGAL PROCEDURE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traditions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51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CIVIL LAW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COMMON LAW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MAIN SOURCE OF LAW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legislation</a:t>
                      </a:r>
                      <a:r>
                        <a:rPr lang="hr-HR" dirty="0" smtClean="0"/>
                        <a:t> </a:t>
                      </a:r>
                    </a:p>
                    <a:p>
                      <a:pPr algn="ctr"/>
                      <a:r>
                        <a:rPr lang="hr-HR" dirty="0" smtClean="0"/>
                        <a:t>(</a:t>
                      </a:r>
                      <a:r>
                        <a:rPr lang="hr-HR" dirty="0" err="1" smtClean="0"/>
                        <a:t>codified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law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case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law</a:t>
                      </a:r>
                      <a:r>
                        <a:rPr lang="hr-HR" dirty="0" smtClean="0"/>
                        <a:t> </a:t>
                      </a:r>
                    </a:p>
                    <a:p>
                      <a:pPr algn="ctr"/>
                      <a:r>
                        <a:rPr lang="hr-HR" dirty="0" smtClean="0"/>
                        <a:t>(</a:t>
                      </a:r>
                      <a:r>
                        <a:rPr lang="hr-HR" dirty="0" err="1" smtClean="0"/>
                        <a:t>precedents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LAW-MAKING</a:t>
                      </a:r>
                      <a:r>
                        <a:rPr lang="hr-HR" baseline="0" dirty="0" smtClean="0"/>
                        <a:t> BODIES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legislative </a:t>
                      </a:r>
                      <a:r>
                        <a:rPr lang="hr-HR" dirty="0" err="1" smtClean="0"/>
                        <a:t>bodies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judiciary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CREATION OF LEGAL PRINCIPLES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from</a:t>
                      </a:r>
                      <a:r>
                        <a:rPr lang="hr-HR" dirty="0" smtClean="0"/>
                        <a:t> general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abstract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from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specific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individual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ROLE OF THE JUDICIARY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interprets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applies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creates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law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TYPE OF LEGAL PROCEDURE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inquisitorial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adversarial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traditions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74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u="sng" dirty="0" err="1"/>
              <a:t>Coursebook</a:t>
            </a:r>
            <a:r>
              <a:rPr lang="hr-HR" dirty="0"/>
              <a:t>: </a:t>
            </a:r>
            <a:r>
              <a:rPr lang="hr-HR" dirty="0" err="1"/>
              <a:t>Sočanac</a:t>
            </a:r>
            <a:r>
              <a:rPr lang="hr-HR" dirty="0"/>
              <a:t>, L., Matijašević, M., </a:t>
            </a:r>
            <a:r>
              <a:rPr lang="hr-HR" dirty="0" err="1"/>
              <a:t>Javornik</a:t>
            </a:r>
            <a:r>
              <a:rPr lang="hr-HR" dirty="0"/>
              <a:t> </a:t>
            </a:r>
            <a:r>
              <a:rPr lang="hr-HR" dirty="0" err="1"/>
              <a:t>Čubrić</a:t>
            </a:r>
            <a:r>
              <a:rPr lang="hr-HR" dirty="0"/>
              <a:t>, M., Husinec, S., Horvatić Bilić, I., </a:t>
            </a:r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for </a:t>
            </a:r>
            <a:r>
              <a:rPr lang="hr-H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Legal </a:t>
            </a:r>
            <a:r>
              <a:rPr lang="hr-H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</a:t>
            </a:r>
            <a:r>
              <a:rPr lang="hr-HR" dirty="0"/>
              <a:t>, Narodne novine d.d., 2017.</a:t>
            </a:r>
          </a:p>
          <a:p>
            <a:pPr eaLnBrk="1" hangingPunct="1"/>
            <a:endParaRPr lang="hr-HR" dirty="0"/>
          </a:p>
          <a:p>
            <a:pPr eaLnBrk="1" hangingPunct="1"/>
            <a:r>
              <a:rPr lang="hr-HR" dirty="0" smtClean="0"/>
              <a:t>stranica </a:t>
            </a:r>
            <a:r>
              <a:rPr lang="hr-HR" dirty="0"/>
              <a:t>Katedre: </a:t>
            </a:r>
            <a:r>
              <a:rPr lang="hr-HR" dirty="0">
                <a:hlinkClick r:id="rId2"/>
              </a:rPr>
              <a:t>www.pravo.hr/sj</a:t>
            </a:r>
            <a:endParaRPr lang="hr-HR" dirty="0"/>
          </a:p>
          <a:p>
            <a:pPr lvl="1" eaLnBrk="1" hangingPunct="1"/>
            <a:r>
              <a:rPr lang="hr-HR" dirty="0"/>
              <a:t>predmeti – Engleski jezik </a:t>
            </a:r>
            <a:r>
              <a:rPr lang="hr-HR" dirty="0" smtClean="0"/>
              <a:t>pravne struke II</a:t>
            </a:r>
            <a:endParaRPr lang="hr-HR" dirty="0"/>
          </a:p>
          <a:p>
            <a:pPr lvl="1" eaLnBrk="1" hangingPunct="1"/>
            <a:r>
              <a:rPr lang="hr-HR" dirty="0"/>
              <a:t>obavijesti</a:t>
            </a:r>
          </a:p>
          <a:p>
            <a:pPr lvl="1" eaLnBrk="1" hangingPunct="1"/>
            <a:r>
              <a:rPr lang="hr-HR" dirty="0" err="1"/>
              <a:t>teaching</a:t>
            </a:r>
            <a:r>
              <a:rPr lang="hr-HR" dirty="0"/>
              <a:t> </a:t>
            </a:r>
            <a:r>
              <a:rPr lang="hr-HR" dirty="0" err="1"/>
              <a:t>materials</a:t>
            </a:r>
            <a:r>
              <a:rPr lang="hr-HR" dirty="0"/>
              <a:t> – Miljen Matijašević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English for </a:t>
            </a:r>
            <a:r>
              <a:rPr lang="hr-HR" sz="3200" dirty="0" err="1" smtClean="0"/>
              <a:t>Lawyers</a:t>
            </a:r>
            <a:r>
              <a:rPr lang="hr-HR" sz="3200" dirty="0" smtClean="0"/>
              <a:t> 2 – Course outline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0372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u="sng" dirty="0" smtClean="0"/>
          </a:p>
          <a:p>
            <a:pPr eaLnBrk="1" hangingPunct="1"/>
            <a:r>
              <a:rPr lang="hr-HR" u="sng" dirty="0" smtClean="0"/>
              <a:t>Module </a:t>
            </a:r>
            <a:r>
              <a:rPr lang="hr-HR" u="sng" dirty="0" err="1" smtClean="0"/>
              <a:t>Two</a:t>
            </a:r>
            <a:r>
              <a:rPr lang="hr-HR" u="sng" dirty="0" smtClean="0"/>
              <a:t>:</a:t>
            </a:r>
          </a:p>
          <a:p>
            <a:pPr eaLnBrk="1" hangingPunct="1"/>
            <a:endParaRPr lang="hr-HR" u="sng" dirty="0"/>
          </a:p>
          <a:p>
            <a:pPr lvl="1"/>
            <a:r>
              <a:rPr lang="hr-HR" dirty="0" smtClean="0"/>
              <a:t>Anglo-American Legal </a:t>
            </a:r>
            <a:r>
              <a:rPr lang="hr-HR" dirty="0" err="1" smtClean="0"/>
              <a:t>systems</a:t>
            </a: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English for Lawyers 1 – Course outline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1440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369403"/>
              </p:ext>
            </p:extLst>
          </p:nvPr>
        </p:nvGraphicFramePr>
        <p:xfrm>
          <a:off x="107504" y="1072202"/>
          <a:ext cx="885698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6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CONTENT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 </a:t>
                      </a:r>
                      <a:r>
                        <a:rPr lang="hr-HR" dirty="0" err="1" smtClean="0"/>
                        <a:t>Feb</a:t>
                      </a:r>
                      <a:r>
                        <a:rPr lang="hr-HR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Introduction</a:t>
                      </a:r>
                      <a:r>
                        <a:rPr lang="hr-HR" dirty="0" smtClean="0"/>
                        <a:t> to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Course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 Mar</a:t>
                      </a:r>
                      <a:r>
                        <a:rPr lang="hr-HR" baseline="0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Sources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English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Law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 Mar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Hierarchy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English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Courts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 Mar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Precedent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 Mar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Parliament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Legislation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</a:t>
                      </a:r>
                      <a:r>
                        <a:rPr lang="hr-HR" dirty="0" err="1" smtClean="0"/>
                        <a:t>Apr</a:t>
                      </a:r>
                      <a:r>
                        <a:rPr lang="hr-HR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Legal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Profession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 </a:t>
                      </a:r>
                      <a:r>
                        <a:rPr lang="hr-HR" dirty="0" err="1" smtClean="0"/>
                        <a:t>Apr</a:t>
                      </a:r>
                      <a:r>
                        <a:rPr lang="hr-HR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American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Federalism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>
                          <a:solidFill>
                            <a:srgbClr val="FFC000"/>
                          </a:solidFill>
                        </a:rPr>
                        <a:t>8</a:t>
                      </a:r>
                      <a:endParaRPr lang="hr-HR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C000"/>
                          </a:solidFill>
                        </a:rPr>
                        <a:t>24 </a:t>
                      </a:r>
                      <a:r>
                        <a:rPr lang="hr-HR" dirty="0" err="1" smtClean="0">
                          <a:solidFill>
                            <a:srgbClr val="FFC000"/>
                          </a:solidFill>
                        </a:rPr>
                        <a:t>Apr</a:t>
                      </a:r>
                      <a:r>
                        <a:rPr lang="hr-HR" dirty="0" smtClean="0">
                          <a:solidFill>
                            <a:srgbClr val="FFC000"/>
                          </a:solidFill>
                        </a:rPr>
                        <a:t> 2018</a:t>
                      </a:r>
                      <a:endParaRPr lang="hr-HR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Executive</a:t>
                      </a:r>
                      <a:r>
                        <a:rPr lang="hr-HR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Branch</a:t>
                      </a:r>
                      <a:r>
                        <a:rPr lang="hr-HR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</a:t>
                      </a:r>
                      <a:r>
                        <a:rPr lang="hr-HR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USA (ODRADA!)</a:t>
                      </a:r>
                      <a:endParaRPr lang="hr-HR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 May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Supreme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Court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USA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 May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Final</a:t>
                      </a:r>
                      <a:r>
                        <a:rPr lang="hr-H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Revision</a:t>
                      </a:r>
                      <a:endParaRPr lang="hr-H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 May</a:t>
                      </a:r>
                      <a:r>
                        <a:rPr lang="hr-HR" baseline="0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err="1" smtClean="0">
                          <a:solidFill>
                            <a:srgbClr val="FF0000"/>
                          </a:solidFill>
                        </a:rPr>
                        <a:t>End-of-term</a:t>
                      </a:r>
                      <a:r>
                        <a:rPr lang="hr-HR" b="1" baseline="0" dirty="0" smtClean="0">
                          <a:solidFill>
                            <a:srgbClr val="FF0000"/>
                          </a:solidFill>
                        </a:rPr>
                        <a:t> test</a:t>
                      </a:r>
                      <a:endParaRPr lang="hr-H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29 May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Signatures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Tutorials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5924"/>
            <a:ext cx="8229600" cy="106627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600" dirty="0" smtClean="0"/>
              <a:t>English for </a:t>
            </a:r>
            <a:r>
              <a:rPr lang="hr-HR" sz="3600" dirty="0" err="1" smtClean="0"/>
              <a:t>Lawyers</a:t>
            </a:r>
            <a:r>
              <a:rPr lang="hr-HR" sz="3600" dirty="0" smtClean="0"/>
              <a:t> 2 – </a:t>
            </a:r>
            <a:r>
              <a:rPr lang="hr-HR" sz="3600" dirty="0" err="1" smtClean="0"/>
              <a:t>syllabus</a:t>
            </a:r>
            <a:endParaRPr lang="hr-HR" sz="3100" dirty="0"/>
          </a:p>
        </p:txBody>
      </p:sp>
    </p:spTree>
    <p:extLst>
      <p:ext uri="{BB962C8B-B14F-4D97-AF65-F5344CB8AC3E}">
        <p14:creationId xmlns:p14="http://schemas.microsoft.com/office/powerpoint/2010/main" val="23899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Attendance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Optional</a:t>
            </a:r>
          </a:p>
          <a:p>
            <a:endParaRPr lang="hr-HR" dirty="0" smtClean="0"/>
          </a:p>
          <a:p>
            <a:r>
              <a:rPr lang="hr-HR" dirty="0" smtClean="0"/>
              <a:t>Regular attendance </a:t>
            </a:r>
          </a:p>
          <a:p>
            <a:pPr>
              <a:buNone/>
            </a:pPr>
            <a:r>
              <a:rPr lang="hr-HR" dirty="0" smtClean="0"/>
              <a:t>	(missing no more than 3 sessions)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opportunity to take the </a:t>
            </a:r>
            <a:r>
              <a:rPr lang="hr-HR" dirty="0" err="1" smtClean="0"/>
              <a:t>end</a:t>
            </a:r>
            <a:r>
              <a:rPr lang="hr-HR" dirty="0" smtClean="0"/>
              <a:t>-</a:t>
            </a:r>
            <a:r>
              <a:rPr lang="hr-HR" dirty="0" err="1" smtClean="0"/>
              <a:t>of</a:t>
            </a:r>
            <a:r>
              <a:rPr lang="hr-HR" dirty="0" smtClean="0"/>
              <a:t>-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r>
              <a:rPr lang="hr-HR" dirty="0" smtClean="0"/>
              <a:t> </a:t>
            </a:r>
          </a:p>
          <a:p>
            <a:pPr lvl="1">
              <a:buNone/>
            </a:pPr>
            <a:r>
              <a:rPr lang="hr-HR" dirty="0" smtClean="0"/>
              <a:t>	(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weeks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regular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)</a:t>
            </a:r>
          </a:p>
          <a:p>
            <a:pPr lvl="1">
              <a:buNone/>
            </a:pPr>
            <a:endParaRPr lang="hr-HR" dirty="0" smtClean="0"/>
          </a:p>
          <a:p>
            <a:pPr lvl="1"/>
            <a:r>
              <a:rPr lang="hr-HR" dirty="0" err="1" smtClean="0"/>
              <a:t>opportunity</a:t>
            </a:r>
            <a:r>
              <a:rPr lang="hr-HR" dirty="0" smtClean="0"/>
              <a:t> to do a </a:t>
            </a:r>
            <a:r>
              <a:rPr lang="hr-HR" dirty="0" err="1" smtClean="0"/>
              <a:t>presentation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573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r>
              <a:rPr lang="hr-HR" dirty="0" smtClean="0"/>
              <a:t> (kolokvij)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mtClean="0"/>
              <a:t>22 May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regular</a:t>
            </a:r>
            <a:r>
              <a:rPr lang="hr-HR" dirty="0" smtClean="0"/>
              <a:t> </a:t>
            </a:r>
            <a:r>
              <a:rPr lang="hr-HR" dirty="0" err="1" smtClean="0"/>
              <a:t>attendance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(missing no more than 3 </a:t>
            </a:r>
            <a:r>
              <a:rPr lang="hr-HR" dirty="0" err="1" smtClean="0"/>
              <a:t>sessions</a:t>
            </a:r>
            <a:r>
              <a:rPr lang="hr-HR" dirty="0" smtClean="0"/>
              <a:t>)</a:t>
            </a:r>
            <a:endParaRPr lang="hr-HR" dirty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Za upis ocjene u indeks i ISVU potrebno prijaviti ispit na redovnom roku i doći na upis ocjene TIJEKOM redovnog roka (u dogovoreno vrijeme)</a:t>
            </a:r>
          </a:p>
        </p:txBody>
      </p:sp>
    </p:spTree>
    <p:extLst>
      <p:ext uri="{BB962C8B-B14F-4D97-AF65-F5344CB8AC3E}">
        <p14:creationId xmlns:p14="http://schemas.microsoft.com/office/powerpoint/2010/main" val="23989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The final examination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46165"/>
          </a:xfrm>
        </p:spPr>
        <p:txBody>
          <a:bodyPr wrap="square">
            <a:normAutofit/>
          </a:bodyPr>
          <a:lstStyle/>
          <a:p>
            <a:pPr eaLnBrk="1" hangingPunct="1">
              <a:lnSpc>
                <a:spcPct val="150000"/>
              </a:lnSpc>
            </a:pPr>
            <a:endParaRPr lang="hr-HR" dirty="0" smtClean="0"/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TEST: </a:t>
            </a:r>
            <a:r>
              <a:rPr lang="hr-HR" dirty="0" err="1" smtClean="0"/>
              <a:t>Mastering</a:t>
            </a:r>
            <a:r>
              <a:rPr lang="hr-HR" dirty="0" smtClean="0"/>
              <a:t> relevant vocabulary</a:t>
            </a:r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ORAL EXAM: </a:t>
            </a:r>
            <a:r>
              <a:rPr lang="hr-HR" dirty="0" err="1" smtClean="0"/>
              <a:t>Being</a:t>
            </a:r>
            <a:r>
              <a:rPr lang="hr-HR" dirty="0" smtClean="0"/>
              <a:t> able to talk about the topics covered in the syllabus, using </a:t>
            </a:r>
            <a:r>
              <a:rPr lang="hr-HR" dirty="0" err="1" smtClean="0"/>
              <a:t>relevant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3349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The final examination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46165"/>
          </a:xfrm>
        </p:spPr>
        <p:txBody>
          <a:bodyPr wrap="square">
            <a:normAutofit/>
          </a:bodyPr>
          <a:lstStyle/>
          <a:p>
            <a:pPr eaLnBrk="1" hangingPunct="1">
              <a:lnSpc>
                <a:spcPct val="150000"/>
              </a:lnSpc>
            </a:pPr>
            <a:endParaRPr lang="hr-HR" dirty="0" smtClean="0"/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problems with English?</a:t>
            </a:r>
          </a:p>
          <a:p>
            <a:pPr lvl="1" eaLnBrk="1" hangingPunct="1">
              <a:lnSpc>
                <a:spcPct val="150000"/>
              </a:lnSpc>
            </a:pPr>
            <a:r>
              <a:rPr lang="hr-HR" dirty="0" smtClean="0"/>
              <a:t>take steps in time!</a:t>
            </a:r>
          </a:p>
          <a:p>
            <a:pPr eaLnBrk="1" hangingPunct="1">
              <a:lnSpc>
                <a:spcPct val="150000"/>
              </a:lnSpc>
            </a:pPr>
            <a:endParaRPr lang="hr-HR" dirty="0" smtClean="0"/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come and talk to me – there is help </a:t>
            </a:r>
            <a:r>
              <a:rPr lang="hr-HR" dirty="0" err="1" smtClean="0"/>
              <a:t>available</a:t>
            </a:r>
            <a:r>
              <a:rPr lang="hr-HR" dirty="0" smtClean="0"/>
              <a:t>!</a:t>
            </a:r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STUDENT-MENTORS </a:t>
            </a:r>
          </a:p>
        </p:txBody>
      </p:sp>
    </p:spTree>
    <p:extLst>
      <p:ext uri="{BB962C8B-B14F-4D97-AF65-F5344CB8AC3E}">
        <p14:creationId xmlns:p14="http://schemas.microsoft.com/office/powerpoint/2010/main" val="34169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680</TotalTime>
  <Words>655</Words>
  <Application>Microsoft Office PowerPoint</Application>
  <PresentationFormat>On-screen Show (4:3)</PresentationFormat>
  <Paragraphs>198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Lucida Sans Unicode</vt:lpstr>
      <vt:lpstr>Verdana</vt:lpstr>
      <vt:lpstr>Wingdings 2</vt:lpstr>
      <vt:lpstr>Wingdings 3</vt:lpstr>
      <vt:lpstr>Concourse</vt:lpstr>
      <vt:lpstr>English for Lawyers 2</vt:lpstr>
      <vt:lpstr>Introduction  to the Course</vt:lpstr>
      <vt:lpstr>English for Lawyers 2 – Course outline</vt:lpstr>
      <vt:lpstr>English for Lawyers 1 – Course outline</vt:lpstr>
      <vt:lpstr>English for Lawyers 2 – syllabus</vt:lpstr>
      <vt:lpstr>Attendance</vt:lpstr>
      <vt:lpstr>Early exam (kolokvij)</vt:lpstr>
      <vt:lpstr>The final examination</vt:lpstr>
      <vt:lpstr>The final examination</vt:lpstr>
      <vt:lpstr>SUMMARY</vt:lpstr>
      <vt:lpstr>Optional student assignment</vt:lpstr>
      <vt:lpstr>Presentations</vt:lpstr>
      <vt:lpstr>Presentations</vt:lpstr>
      <vt:lpstr>Presentations</vt:lpstr>
      <vt:lpstr>Presentations</vt:lpstr>
      <vt:lpstr>Hints for a successful presentation</vt:lpstr>
      <vt:lpstr>Hints for a successful presentation</vt:lpstr>
      <vt:lpstr>Remember what we have learned…</vt:lpstr>
      <vt:lpstr>Separation of powers</vt:lpstr>
      <vt:lpstr>Legal terms</vt:lpstr>
      <vt:lpstr>Legal systems of the world</vt:lpstr>
      <vt:lpstr>Legal traditions</vt:lpstr>
      <vt:lpstr>Legal traditions</vt:lpstr>
      <vt:lpstr>PowerPoint Presentation</vt:lpstr>
    </vt:vector>
  </TitlesOfParts>
  <Company>Prevoditelj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korisnik</cp:lastModifiedBy>
  <cp:revision>75</cp:revision>
  <dcterms:created xsi:type="dcterms:W3CDTF">2008-09-29T13:50:14Z</dcterms:created>
  <dcterms:modified xsi:type="dcterms:W3CDTF">2018-02-27T17:21:01Z</dcterms:modified>
</cp:coreProperties>
</file>