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6" r:id="rId10"/>
    <p:sldId id="265" r:id="rId11"/>
    <p:sldId id="267" r:id="rId12"/>
    <p:sldId id="269" r:id="rId13"/>
    <p:sldId id="263" r:id="rId14"/>
    <p:sldId id="268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European Criminal  Law after Lisbon</a:t>
            </a:r>
            <a:endParaRPr lang="hr-H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EUSCLPV </a:t>
            </a:r>
          </a:p>
          <a:p>
            <a:endParaRPr lang="hr-HR" sz="1900" dirty="0" smtClean="0"/>
          </a:p>
          <a:p>
            <a:r>
              <a:rPr lang="hr-HR" sz="1900" dirty="0" smtClean="0"/>
              <a:t>           doc.dr.sc. </a:t>
            </a:r>
            <a:r>
              <a:rPr lang="hr-HR" sz="2200" dirty="0" smtClean="0"/>
              <a:t>Sunčana Roksandić Vidlička</a:t>
            </a:r>
          </a:p>
          <a:p>
            <a:r>
              <a:rPr lang="hr-HR" sz="2200" dirty="0" smtClean="0"/>
              <a:t>				</a:t>
            </a:r>
            <a:r>
              <a:rPr lang="hr-HR" sz="2200" dirty="0" err="1" smtClean="0"/>
              <a:t>March</a:t>
            </a:r>
            <a:r>
              <a:rPr lang="hr-HR" sz="2200" dirty="0" smtClean="0"/>
              <a:t> 17, 2016</a:t>
            </a:r>
          </a:p>
          <a:p>
            <a:endParaRPr lang="hr-HR" dirty="0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Sufficient, selfstanding legal base or with specific EU sectoral provision (dual base)</a:t>
            </a:r>
          </a:p>
          <a:p>
            <a:r>
              <a:rPr lang="hr-HR" dirty="0" smtClean="0"/>
              <a:t>Directive on insider trading only on Art 83(2)  </a:t>
            </a:r>
            <a:endParaRPr lang="hr-H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r-HR" dirty="0" smtClean="0"/>
              <a:t>83(1) – qulified majority Council, codecision with the Parliament (OLP)</a:t>
            </a:r>
          </a:p>
          <a:p>
            <a:r>
              <a:rPr lang="hr-HR" dirty="0" smtClean="0"/>
              <a:t>83(2) – same ordinary or legislative procedure that was followed for the adoption of the harmonization measures in question</a:t>
            </a:r>
          </a:p>
          <a:p>
            <a:r>
              <a:rPr lang="hr-HR" dirty="0" smtClean="0"/>
              <a:t>E.g. </a:t>
            </a:r>
            <a:r>
              <a:rPr lang="hr-HR" dirty="0" smtClean="0">
                <a:solidFill>
                  <a:srgbClr val="FF0000"/>
                </a:solidFill>
              </a:rPr>
              <a:t>Tax fraud </a:t>
            </a:r>
            <a:r>
              <a:rPr lang="hr-HR" dirty="0" smtClean="0"/>
              <a:t>– art. 113 requires thatthe Council acts unanimously after consulting EP and the ESC. </a:t>
            </a:r>
          </a:p>
          <a:p>
            <a:r>
              <a:rPr lang="hr-HR" dirty="0" smtClean="0"/>
              <a:t>Opt/out...</a:t>
            </a:r>
            <a:endParaRPr lang="hr-H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Emergency brake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r-HR" dirty="0" smtClean="0"/>
              <a:t>Concerns of MS regarding national sovereignity (83(1)and 83(2)</a:t>
            </a:r>
          </a:p>
          <a:p>
            <a:r>
              <a:rPr lang="hr-HR" dirty="0" smtClean="0"/>
              <a:t>If MS considers  that a draft directive would affect fundamnetal aspects of its criminal justice systems entitled to request refferal to the Council (suspension of ordinary leg. proc, </a:t>
            </a:r>
            <a:r>
              <a:rPr lang="hr-HR" dirty="0" smtClean="0">
                <a:solidFill>
                  <a:srgbClr val="FF0000"/>
                </a:solidFill>
              </a:rPr>
              <a:t>concensus</a:t>
            </a:r>
            <a:r>
              <a:rPr lang="hr-HR" dirty="0" smtClean="0"/>
              <a:t>)</a:t>
            </a:r>
          </a:p>
          <a:p>
            <a:r>
              <a:rPr lang="hr-HR" dirty="0" smtClean="0"/>
              <a:t>Fast-track: 9 MS enhanced cooperation on the basis of the draft directive (art 20(2), 329(1</a:t>
            </a:r>
            <a:r>
              <a:rPr lang="hr-HR" dirty="0" smtClean="0"/>
              <a:t>)) </a:t>
            </a:r>
            <a:endParaRPr lang="hr-H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Other legal basis (TFEU)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hr-HR" dirty="0" smtClean="0"/>
              <a:t>Art 67 – general </a:t>
            </a:r>
            <a:r>
              <a:rPr lang="hr-HR" dirty="0" smtClean="0"/>
              <a:t>CL </a:t>
            </a:r>
            <a:r>
              <a:rPr lang="hr-HR" dirty="0" smtClean="0"/>
              <a:t>competence in the AFSJ</a:t>
            </a:r>
          </a:p>
          <a:p>
            <a:r>
              <a:rPr lang="hr-HR" dirty="0" smtClean="0"/>
              <a:t>Art 83 – detailed rules, lex specialis</a:t>
            </a:r>
          </a:p>
          <a:p>
            <a:endParaRPr lang="hr-HR" dirty="0" smtClean="0"/>
          </a:p>
          <a:p>
            <a:r>
              <a:rPr lang="hr-HR" dirty="0" smtClean="0"/>
              <a:t>Art 75 – competence to adopt measures necessary to achieve the objectives set out in the Art 67 as regards preventing terrorism and related activites (freezing of funds, admin. Measures...): financing of terrorism </a:t>
            </a:r>
          </a:p>
          <a:p>
            <a:r>
              <a:rPr lang="hr-HR" dirty="0" smtClean="0"/>
              <a:t>Art 325 (4): fight against fraud in connection to the EU budget</a:t>
            </a:r>
          </a:p>
          <a:p>
            <a:r>
              <a:rPr lang="hr-HR" dirty="0" smtClean="0"/>
              <a:t>Art  114: approximation oflaws which have as their object the establishment and proper functiong of the internal market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Art 84: mesures to promote and support the action of the Msin the filed of crime prevention</a:t>
            </a:r>
          </a:p>
          <a:p>
            <a:r>
              <a:rPr lang="hr-HR" dirty="0" smtClean="0"/>
              <a:t>Art 85: EUROJUST</a:t>
            </a:r>
          </a:p>
          <a:p>
            <a:r>
              <a:rPr lang="hr-HR" smtClean="0"/>
              <a:t>Art: 86: EPPO</a:t>
            </a:r>
            <a:endParaRPr lang="hr-H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Lisbon Treaty </a:t>
            </a:r>
            <a:br>
              <a:rPr lang="hr-HR" dirty="0" smtClean="0"/>
            </a:br>
            <a:r>
              <a:rPr lang="hr-HR" dirty="0" smtClean="0"/>
              <a:t>2007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hr-HR" dirty="0" smtClean="0"/>
              <a:t>Entered into force: December, 1 </a:t>
            </a:r>
            <a:r>
              <a:rPr lang="hr-HR" dirty="0" smtClean="0"/>
              <a:t>2009, </a:t>
            </a:r>
            <a:r>
              <a:rPr lang="hr-HR" dirty="0" smtClean="0"/>
              <a:t>TEU;TFEU</a:t>
            </a:r>
          </a:p>
          <a:p>
            <a:pPr>
              <a:buNone/>
            </a:pPr>
            <a:r>
              <a:rPr lang="hr-HR" dirty="0" smtClean="0"/>
              <a:t>EU</a:t>
            </a:r>
          </a:p>
          <a:p>
            <a:pPr>
              <a:buNone/>
            </a:pPr>
            <a:r>
              <a:rPr lang="hr-HR" dirty="0" smtClean="0"/>
              <a:t>	The legal effects of acts adopted before the Treaty of Lisbon came into force, </a:t>
            </a:r>
            <a:r>
              <a:rPr lang="hr-HR" dirty="0" err="1" smtClean="0">
                <a:solidFill>
                  <a:srgbClr val="FF0000"/>
                </a:solidFill>
              </a:rPr>
              <a:t>preserved</a:t>
            </a:r>
            <a:r>
              <a:rPr lang="hr-HR" dirty="0" smtClean="0"/>
              <a:t> </a:t>
            </a:r>
            <a:r>
              <a:rPr lang="hr-HR" dirty="0" smtClean="0"/>
              <a:t>until those acts are repealed, amanded annuled or amended in implementation of the Treaties   (TP, art. 9)</a:t>
            </a:r>
          </a:p>
          <a:p>
            <a:pPr>
              <a:buNone/>
            </a:pPr>
            <a:r>
              <a:rPr lang="hr-HR" dirty="0" smtClean="0"/>
              <a:t>FD – conversion into Directives. </a:t>
            </a:r>
          </a:p>
          <a:p>
            <a:pPr>
              <a:buNone/>
            </a:pPr>
            <a:r>
              <a:rPr lang="hr-HR" dirty="0" smtClean="0"/>
              <a:t>CJEU – jurisdiction for matters concering the AFSJ (e.g. MS sanctioned if failed to implemet or correctly transpose EU police or CJ measure)</a:t>
            </a:r>
          </a:p>
          <a:p>
            <a:pPr>
              <a:buNone/>
            </a:pPr>
            <a:r>
              <a:rPr lang="hr-HR" dirty="0" smtClean="0"/>
              <a:t>- 5 year transitional period  </a:t>
            </a:r>
          </a:p>
          <a:p>
            <a:pPr>
              <a:buNone/>
            </a:pPr>
            <a:endParaRPr lang="hr-H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Shared competence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Shared competence between EU and MS</a:t>
            </a:r>
          </a:p>
          <a:p>
            <a:r>
              <a:rPr lang="hr-HR" dirty="0" smtClean="0"/>
              <a:t>All legislative proposals and initiatives comply with principles of subsidiarity and proportionality (art. 69 TFEU); wide consultation (Sub. and Prop. Protocol, art. 9)</a:t>
            </a:r>
            <a:endParaRPr lang="hr-H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AFSJ, Title V TFEU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hr-HR" dirty="0" smtClean="0"/>
              <a:t>-art 67(1) , the Union shall constitute an AFSJ with respect to fundamental rights and different legal systems and traditions of the MS</a:t>
            </a:r>
          </a:p>
          <a:p>
            <a:r>
              <a:rPr lang="hr-HR" dirty="0" smtClean="0"/>
              <a:t>67(3) Union: - ensure a high level of security:</a:t>
            </a:r>
          </a:p>
          <a:p>
            <a:pPr>
              <a:buNone/>
            </a:pPr>
            <a:r>
              <a:rPr lang="hr-HR" dirty="0" smtClean="0"/>
              <a:t>-  Prevent and combat crime, racism nad xenophobia</a:t>
            </a:r>
          </a:p>
          <a:p>
            <a:pPr>
              <a:buFontTx/>
              <a:buChar char="-"/>
            </a:pPr>
            <a:r>
              <a:rPr lang="hr-HR" dirty="0" smtClean="0"/>
              <a:t>Coordination and cooperation between police and judicial authorities and other competent authorities</a:t>
            </a:r>
          </a:p>
          <a:p>
            <a:pPr>
              <a:buFontTx/>
              <a:buChar char="-"/>
            </a:pPr>
            <a:r>
              <a:rPr lang="hr-HR" dirty="0" smtClean="0"/>
              <a:t>Enable mutual recognition of judgments in criminal matters</a:t>
            </a:r>
          </a:p>
          <a:p>
            <a:pPr>
              <a:buFontTx/>
              <a:buChar char="-"/>
            </a:pPr>
            <a:r>
              <a:rPr lang="hr-HR" dirty="0" smtClean="0"/>
              <a:t>If necessary, </a:t>
            </a:r>
            <a:r>
              <a:rPr lang="hr-HR" b="1" dirty="0" smtClean="0">
                <a:solidFill>
                  <a:srgbClr val="FF0000"/>
                </a:solidFill>
              </a:rPr>
              <a:t>approximation of criminal law</a:t>
            </a:r>
            <a:r>
              <a:rPr lang="hr-HR" dirty="0" smtClean="0"/>
              <a:t> </a:t>
            </a:r>
            <a:endParaRPr lang="hr-H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 smtClean="0"/>
              <a:t>Approximation of criminal law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hr-HR" dirty="0" smtClean="0"/>
              <a:t>Judicial cooperation and procedural matters (art 82 TFEU)</a:t>
            </a:r>
          </a:p>
          <a:p>
            <a:r>
              <a:rPr lang="hr-HR" dirty="0" smtClean="0"/>
              <a:t>Substantive criminal law (art 83 TFEU)</a:t>
            </a:r>
          </a:p>
          <a:p>
            <a:pPr>
              <a:buNone/>
            </a:pPr>
            <a:r>
              <a:rPr lang="hr-HR" dirty="0" smtClean="0"/>
              <a:t>- Establish minimum rules concerning the definition of criminal offences and sanctions in the areas of </a:t>
            </a:r>
            <a:r>
              <a:rPr lang="hr-HR" dirty="0" smtClean="0">
                <a:solidFill>
                  <a:srgbClr val="FF0000"/>
                </a:solidFill>
              </a:rPr>
              <a:t>particularly serious crime with a cross-border dimension</a:t>
            </a:r>
            <a:r>
              <a:rPr lang="hr-HR" dirty="0" smtClean="0"/>
              <a:t> resulting from the nature or </a:t>
            </a:r>
            <a:r>
              <a:rPr lang="hr-HR" dirty="0" smtClean="0">
                <a:solidFill>
                  <a:srgbClr val="FF0000"/>
                </a:solidFill>
              </a:rPr>
              <a:t>impact </a:t>
            </a:r>
            <a:r>
              <a:rPr lang="hr-HR" dirty="0" smtClean="0"/>
              <a:t>of such offences or from a </a:t>
            </a:r>
            <a:r>
              <a:rPr lang="hr-HR" dirty="0" smtClean="0">
                <a:solidFill>
                  <a:srgbClr val="FF0000"/>
                </a:solidFill>
              </a:rPr>
              <a:t>special need to combat them on a common basis</a:t>
            </a:r>
            <a:r>
              <a:rPr lang="hr-HR" dirty="0" smtClean="0"/>
              <a:t> </a:t>
            </a:r>
          </a:p>
          <a:p>
            <a:endParaRPr lang="hr-H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General part? Offences?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r-HR" dirty="0" smtClean="0"/>
              <a:t>Intent, negligence, aiding and abetting...</a:t>
            </a:r>
          </a:p>
          <a:p>
            <a:r>
              <a:rPr lang="hr-HR" dirty="0" smtClean="0"/>
              <a:t>Minimum maximum sentences, minimum sentences</a:t>
            </a:r>
          </a:p>
          <a:p>
            <a:pPr algn="just"/>
            <a:r>
              <a:rPr lang="hr-HR" dirty="0" smtClean="0"/>
              <a:t>Exhaustive list: terrorism, TH, sexsual exploitation of women and children, illicit drug trafficing, illicit arms trafficing, money laundering, corruption, counterfeiting ofmeans of paymnet, computer crime and organized crime </a:t>
            </a:r>
            <a:endParaRPr lang="hr-H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Other crimes?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Art 83(1)</a:t>
            </a:r>
          </a:p>
          <a:p>
            <a:r>
              <a:rPr lang="hr-HR" dirty="0" smtClean="0"/>
              <a:t>Other areas of crime that meet the criteria specified in the paragraph</a:t>
            </a:r>
          </a:p>
          <a:p>
            <a:pPr>
              <a:buFontTx/>
              <a:buChar char="-"/>
            </a:pPr>
            <a:r>
              <a:rPr lang="hr-HR" dirty="0" smtClean="0"/>
              <a:t>Contingent upon anonimity and consent of the EP</a:t>
            </a:r>
          </a:p>
          <a:p>
            <a:pPr>
              <a:buFontTx/>
              <a:buChar char="-"/>
            </a:pPr>
            <a:r>
              <a:rPr lang="hr-HR" dirty="0" smtClean="0"/>
              <a:t>Laws are created only by directives, ordinary legislative procedure (Council (15 MS;15 65% of population) and Parliament, art294 TFEU)</a:t>
            </a:r>
            <a:endParaRPr lang="hr-H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Art 83 (2)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r-HR" dirty="0" smtClean="0"/>
              <a:t>Create laws in order to ensure the </a:t>
            </a:r>
            <a:r>
              <a:rPr lang="hr-HR" dirty="0" smtClean="0">
                <a:solidFill>
                  <a:srgbClr val="FF0000"/>
                </a:solidFill>
              </a:rPr>
              <a:t>effectivness of its policies</a:t>
            </a:r>
            <a:r>
              <a:rPr lang="hr-HR" dirty="0" smtClean="0"/>
              <a:t> (ECJ, environmental crimes and ship pollution cases, trade disparaties)</a:t>
            </a:r>
          </a:p>
          <a:p>
            <a:pPr>
              <a:buNone/>
            </a:pPr>
            <a:endParaRPr lang="hr-HR" dirty="0" smtClean="0"/>
          </a:p>
          <a:p>
            <a:r>
              <a:rPr lang="hr-HR" dirty="0" smtClean="0"/>
              <a:t>Directives may be adopted in order to establish minimum rules concerning the definition of the crim. offences and sanctions in the </a:t>
            </a:r>
            <a:r>
              <a:rPr lang="hr-HR" dirty="0" smtClean="0">
                <a:solidFill>
                  <a:srgbClr val="FF0000"/>
                </a:solidFill>
              </a:rPr>
              <a:t>area which has been subject to harmonization measures IF essential</a:t>
            </a:r>
            <a:r>
              <a:rPr lang="hr-HR" dirty="0" smtClean="0"/>
              <a:t> ...</a:t>
            </a:r>
            <a:endParaRPr lang="hr-H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Other crimes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Racism and xenophobia</a:t>
            </a:r>
          </a:p>
          <a:p>
            <a:r>
              <a:rPr lang="hr-HR" dirty="0" smtClean="0"/>
              <a:t>Illigal entry and residency</a:t>
            </a:r>
          </a:p>
          <a:p>
            <a:r>
              <a:rPr lang="hr-HR" dirty="0" smtClean="0"/>
              <a:t>Environmental crime</a:t>
            </a:r>
          </a:p>
          <a:p>
            <a:r>
              <a:rPr lang="hr-HR" dirty="0" smtClean="0"/>
              <a:t>Protection of the EU Finacial inerest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660</Words>
  <Application>Microsoft Office PowerPoint</Application>
  <PresentationFormat>On-screen Show (4:3)</PresentationFormat>
  <Paragraphs>64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Arial</vt:lpstr>
      <vt:lpstr>Calibri</vt:lpstr>
      <vt:lpstr>Office Theme</vt:lpstr>
      <vt:lpstr>European Criminal  Law after Lisbon</vt:lpstr>
      <vt:lpstr>Lisbon Treaty  2007</vt:lpstr>
      <vt:lpstr>Shared competence</vt:lpstr>
      <vt:lpstr>AFSJ, Title V TFEU</vt:lpstr>
      <vt:lpstr>Approximation of criminal law</vt:lpstr>
      <vt:lpstr>General part? Offences?</vt:lpstr>
      <vt:lpstr>Other crimes?</vt:lpstr>
      <vt:lpstr>Art 83 (2)</vt:lpstr>
      <vt:lpstr>Other crimes</vt:lpstr>
      <vt:lpstr>PowerPoint Presentation</vt:lpstr>
      <vt:lpstr>PowerPoint Presentation</vt:lpstr>
      <vt:lpstr>Emergency brake</vt:lpstr>
      <vt:lpstr>Other legal basis (TFEU)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Economic Criminal  Law after Lisbon</dc:title>
  <dc:creator>Guest</dc:creator>
  <cp:lastModifiedBy>Sunčana Roksandić Vidlička</cp:lastModifiedBy>
  <cp:revision>16</cp:revision>
  <dcterms:created xsi:type="dcterms:W3CDTF">2006-08-16T00:00:00Z</dcterms:created>
  <dcterms:modified xsi:type="dcterms:W3CDTF">2016-03-17T16:48:42Z</dcterms:modified>
</cp:coreProperties>
</file>