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72" r:id="rId10"/>
    <p:sldId id="273" r:id="rId11"/>
    <p:sldId id="265" r:id="rId12"/>
    <p:sldId id="266" r:id="rId13"/>
    <p:sldId id="267" r:id="rId14"/>
    <p:sldId id="271" r:id="rId15"/>
    <p:sldId id="268"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370FEBB-DF67-4CC6-9A77-46950F78CE0D}" type="datetimeFigureOut">
              <a:rPr lang="en-US" smtClean="0"/>
              <a:t>5/6/2019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F3730F0-AEA0-45E8-9FDD-F5F945E9A49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70FEBB-DF67-4CC6-9A77-46950F78CE0D}"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730F0-AEA0-45E8-9FDD-F5F945E9A4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70FEBB-DF67-4CC6-9A77-46950F78CE0D}"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730F0-AEA0-45E8-9FDD-F5F945E9A4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70FEBB-DF67-4CC6-9A77-46950F78CE0D}"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730F0-AEA0-45E8-9FDD-F5F945E9A4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370FEBB-DF67-4CC6-9A77-46950F78CE0D}"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730F0-AEA0-45E8-9FDD-F5F945E9A49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370FEBB-DF67-4CC6-9A77-46950F78CE0D}" type="datetimeFigureOut">
              <a:rPr lang="en-US" smtClean="0"/>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730F0-AEA0-45E8-9FDD-F5F945E9A49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370FEBB-DF67-4CC6-9A77-46950F78CE0D}" type="datetimeFigureOut">
              <a:rPr lang="en-US" smtClean="0"/>
              <a:t>5/6/2019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730F0-AEA0-45E8-9FDD-F5F945E9A49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370FEBB-DF67-4CC6-9A77-46950F78CE0D}" type="datetimeFigureOut">
              <a:rPr lang="en-US" smtClean="0"/>
              <a:t>5/6/2019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730F0-AEA0-45E8-9FDD-F5F945E9A4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70FEBB-DF67-4CC6-9A77-46950F78CE0D}" type="datetimeFigureOut">
              <a:rPr lang="en-US" smtClean="0"/>
              <a:t>5/6/2019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730F0-AEA0-45E8-9FDD-F5F945E9A4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370FEBB-DF67-4CC6-9A77-46950F78CE0D}" type="datetimeFigureOut">
              <a:rPr lang="en-US" smtClean="0"/>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730F0-AEA0-45E8-9FDD-F5F945E9A49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370FEBB-DF67-4CC6-9A77-46950F78CE0D}" type="datetimeFigureOut">
              <a:rPr lang="en-US" smtClean="0"/>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F3730F0-AEA0-45E8-9FDD-F5F945E9A490}"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370FEBB-DF67-4CC6-9A77-46950F78CE0D}" type="datetimeFigureOut">
              <a:rPr lang="en-US" smtClean="0"/>
              <a:t>5/6/2019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F3730F0-AEA0-45E8-9FDD-F5F945E9A490}"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Double taxation in EU</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hr-HR" dirty="0"/>
              <a:t>Slučajevi u kojima različite države članice dvaput oporezuju isti dohodak ili kapital </a:t>
            </a:r>
            <a:r>
              <a:rPr lang="hr-HR" dirty="0" smtClean="0"/>
              <a:t>mogu </a:t>
            </a:r>
            <a:r>
              <a:rPr lang="hr-HR" dirty="0"/>
              <a:t>stvoriti velike prepreke za prekogranično poslovanje. Mogu stvoriti prekomjerno porezno opterećenje, uzrokovati gospodarske poremećaje i negativno utjecati na prekogranična ulaganja.</a:t>
            </a:r>
          </a:p>
        </p:txBody>
      </p:sp>
    </p:spTree>
    <p:extLst>
      <p:ext uri="{BB962C8B-B14F-4D97-AF65-F5344CB8AC3E}">
        <p14:creationId xmlns:p14="http://schemas.microsoft.com/office/powerpoint/2010/main" val="1266184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Match the collocations:</a:t>
            </a:r>
            <a:endParaRPr lang="en-US" dirty="0"/>
          </a:p>
        </p:txBody>
      </p:sp>
      <p:graphicFrame>
        <p:nvGraphicFramePr>
          <p:cNvPr id="4" name="Content Placeholder 3"/>
          <p:cNvGraphicFramePr>
            <a:graphicFrameLocks noGrp="1"/>
          </p:cNvGraphicFramePr>
          <p:nvPr>
            <p:ph idx="1"/>
          </p:nvPr>
        </p:nvGraphicFramePr>
        <p:xfrm>
          <a:off x="457200" y="1935163"/>
          <a:ext cx="8229600" cy="37084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marL="457200" marR="0">
                        <a:lnSpc>
                          <a:spcPct val="115000"/>
                        </a:lnSpc>
                        <a:spcBef>
                          <a:spcPts val="0"/>
                        </a:spcBef>
                        <a:spcAft>
                          <a:spcPts val="800"/>
                        </a:spcAft>
                      </a:pPr>
                      <a:r>
                        <a:rPr lang="hr-HR" sz="1200" dirty="0">
                          <a:latin typeface="Times New Roman"/>
                          <a:ea typeface="Calibri"/>
                          <a:cs typeface="Times New Roman"/>
                        </a:rPr>
                        <a:t>1.double</a:t>
                      </a:r>
                      <a:endParaRPr lang="en-US" sz="1100" dirty="0">
                        <a:latin typeface="Calibri"/>
                        <a:ea typeface="Calibri"/>
                        <a:cs typeface="Times New Roman"/>
                      </a:endParaRPr>
                    </a:p>
                  </a:txBody>
                  <a:tcPr marL="63500" marR="63500" marT="63500" marB="63500"/>
                </a:tc>
                <a:tc>
                  <a:txBody>
                    <a:bodyPr/>
                    <a:lstStyle/>
                    <a:p>
                      <a:pPr marL="457200" marR="0">
                        <a:lnSpc>
                          <a:spcPct val="115000"/>
                        </a:lnSpc>
                        <a:spcBef>
                          <a:spcPts val="0"/>
                        </a:spcBef>
                        <a:spcAft>
                          <a:spcPts val="800"/>
                        </a:spcAft>
                      </a:pPr>
                      <a:r>
                        <a:rPr lang="hr-HR" sz="1200">
                          <a:latin typeface="Times New Roman"/>
                          <a:ea typeface="Calibri"/>
                          <a:cs typeface="Times New Roman"/>
                        </a:rPr>
                        <a:t>a.environment</a:t>
                      </a:r>
                      <a:endParaRPr lang="en-US" sz="1100">
                        <a:latin typeface="Calibri"/>
                        <a:ea typeface="Calibri"/>
                        <a:cs typeface="Times New Roman"/>
                      </a:endParaRPr>
                    </a:p>
                  </a:txBody>
                  <a:tcPr marL="63500" marR="63500" marT="63500" marB="63500"/>
                </a:tc>
                <a:extLst>
                  <a:ext uri="{0D108BD9-81ED-4DB2-BD59-A6C34878D82A}">
                    <a16:rowId xmlns:a16="http://schemas.microsoft.com/office/drawing/2014/main" val="10000"/>
                  </a:ext>
                </a:extLst>
              </a:tr>
              <a:tr h="370840">
                <a:tc>
                  <a:txBody>
                    <a:bodyPr/>
                    <a:lstStyle/>
                    <a:p>
                      <a:pPr marL="457200" marR="0">
                        <a:lnSpc>
                          <a:spcPct val="115000"/>
                        </a:lnSpc>
                        <a:spcBef>
                          <a:spcPts val="0"/>
                        </a:spcBef>
                        <a:spcAft>
                          <a:spcPts val="800"/>
                        </a:spcAft>
                      </a:pPr>
                      <a:r>
                        <a:rPr lang="hr-HR" sz="1200">
                          <a:latin typeface="Times New Roman"/>
                          <a:ea typeface="Calibri"/>
                          <a:cs typeface="Times New Roman"/>
                        </a:rPr>
                        <a:t>2. dispute</a:t>
                      </a:r>
                      <a:endParaRPr lang="en-US" sz="1100">
                        <a:latin typeface="Calibri"/>
                        <a:ea typeface="Calibri"/>
                        <a:cs typeface="Times New Roman"/>
                      </a:endParaRPr>
                    </a:p>
                  </a:txBody>
                  <a:tcPr marL="63500" marR="63500" marT="63500" marB="63500"/>
                </a:tc>
                <a:tc>
                  <a:txBody>
                    <a:bodyPr/>
                    <a:lstStyle/>
                    <a:p>
                      <a:pPr marL="457200" marR="0">
                        <a:lnSpc>
                          <a:spcPct val="115000"/>
                        </a:lnSpc>
                        <a:spcBef>
                          <a:spcPts val="0"/>
                        </a:spcBef>
                        <a:spcAft>
                          <a:spcPts val="800"/>
                        </a:spcAft>
                      </a:pPr>
                      <a:r>
                        <a:rPr lang="hr-HR" sz="1200">
                          <a:latin typeface="Times New Roman"/>
                          <a:ea typeface="Calibri"/>
                          <a:cs typeface="Times New Roman"/>
                        </a:rPr>
                        <a:t>b.states</a:t>
                      </a:r>
                      <a:endParaRPr lang="en-US" sz="1100">
                        <a:latin typeface="Calibri"/>
                        <a:ea typeface="Calibri"/>
                        <a:cs typeface="Times New Roman"/>
                      </a:endParaRPr>
                    </a:p>
                  </a:txBody>
                  <a:tcPr marL="63500" marR="63500" marT="63500" marB="63500"/>
                </a:tc>
                <a:extLst>
                  <a:ext uri="{0D108BD9-81ED-4DB2-BD59-A6C34878D82A}">
                    <a16:rowId xmlns:a16="http://schemas.microsoft.com/office/drawing/2014/main" val="10001"/>
                  </a:ext>
                </a:extLst>
              </a:tr>
              <a:tr h="370840">
                <a:tc>
                  <a:txBody>
                    <a:bodyPr/>
                    <a:lstStyle/>
                    <a:p>
                      <a:pPr marL="457200" marR="0">
                        <a:lnSpc>
                          <a:spcPct val="115000"/>
                        </a:lnSpc>
                        <a:spcBef>
                          <a:spcPts val="0"/>
                        </a:spcBef>
                        <a:spcAft>
                          <a:spcPts val="800"/>
                        </a:spcAft>
                      </a:pPr>
                      <a:r>
                        <a:rPr lang="hr-HR" sz="1200">
                          <a:latin typeface="Times New Roman"/>
                          <a:ea typeface="Calibri"/>
                          <a:cs typeface="Times New Roman"/>
                        </a:rPr>
                        <a:t>3.business </a:t>
                      </a:r>
                      <a:endParaRPr lang="en-US" sz="1100">
                        <a:latin typeface="Calibri"/>
                        <a:ea typeface="Calibri"/>
                        <a:cs typeface="Times New Roman"/>
                      </a:endParaRPr>
                    </a:p>
                  </a:txBody>
                  <a:tcPr marL="63500" marR="63500" marT="63500" marB="63500"/>
                </a:tc>
                <a:tc>
                  <a:txBody>
                    <a:bodyPr/>
                    <a:lstStyle/>
                    <a:p>
                      <a:pPr marL="457200" marR="0">
                        <a:lnSpc>
                          <a:spcPct val="115000"/>
                        </a:lnSpc>
                        <a:spcBef>
                          <a:spcPts val="0"/>
                        </a:spcBef>
                        <a:spcAft>
                          <a:spcPts val="800"/>
                        </a:spcAft>
                      </a:pPr>
                      <a:r>
                        <a:rPr lang="hr-HR" sz="1200">
                          <a:latin typeface="Times New Roman"/>
                          <a:ea typeface="Calibri"/>
                          <a:cs typeface="Times New Roman"/>
                        </a:rPr>
                        <a:t>c.taxation</a:t>
                      </a:r>
                      <a:endParaRPr lang="en-US" sz="1100">
                        <a:latin typeface="Calibri"/>
                        <a:ea typeface="Calibri"/>
                        <a:cs typeface="Times New Roman"/>
                      </a:endParaRPr>
                    </a:p>
                  </a:txBody>
                  <a:tcPr marL="63500" marR="63500" marT="63500" marB="63500"/>
                </a:tc>
                <a:extLst>
                  <a:ext uri="{0D108BD9-81ED-4DB2-BD59-A6C34878D82A}">
                    <a16:rowId xmlns:a16="http://schemas.microsoft.com/office/drawing/2014/main" val="10002"/>
                  </a:ext>
                </a:extLst>
              </a:tr>
              <a:tr h="370840">
                <a:tc>
                  <a:txBody>
                    <a:bodyPr/>
                    <a:lstStyle/>
                    <a:p>
                      <a:pPr marL="457200" marR="0">
                        <a:lnSpc>
                          <a:spcPct val="115000"/>
                        </a:lnSpc>
                        <a:spcBef>
                          <a:spcPts val="0"/>
                        </a:spcBef>
                        <a:spcAft>
                          <a:spcPts val="800"/>
                        </a:spcAft>
                      </a:pPr>
                      <a:r>
                        <a:rPr lang="hr-HR" sz="1200">
                          <a:latin typeface="Times New Roman"/>
                          <a:ea typeface="Calibri"/>
                          <a:cs typeface="Times New Roman"/>
                        </a:rPr>
                        <a:t>4.tax</a:t>
                      </a:r>
                      <a:endParaRPr lang="en-US" sz="1100">
                        <a:latin typeface="Calibri"/>
                        <a:ea typeface="Calibri"/>
                        <a:cs typeface="Times New Roman"/>
                      </a:endParaRPr>
                    </a:p>
                  </a:txBody>
                  <a:tcPr marL="63500" marR="63500" marT="63500" marB="63500"/>
                </a:tc>
                <a:tc>
                  <a:txBody>
                    <a:bodyPr/>
                    <a:lstStyle/>
                    <a:p>
                      <a:pPr marL="457200" marR="0">
                        <a:lnSpc>
                          <a:spcPct val="115000"/>
                        </a:lnSpc>
                        <a:spcBef>
                          <a:spcPts val="0"/>
                        </a:spcBef>
                        <a:spcAft>
                          <a:spcPts val="800"/>
                        </a:spcAft>
                      </a:pPr>
                      <a:r>
                        <a:rPr lang="hr-HR" sz="1200">
                          <a:latin typeface="Times New Roman"/>
                          <a:ea typeface="Calibri"/>
                          <a:cs typeface="Times New Roman"/>
                        </a:rPr>
                        <a:t>d.panel</a:t>
                      </a:r>
                      <a:endParaRPr lang="en-US" sz="1100">
                        <a:latin typeface="Calibri"/>
                        <a:ea typeface="Calibri"/>
                        <a:cs typeface="Times New Roman"/>
                      </a:endParaRPr>
                    </a:p>
                  </a:txBody>
                  <a:tcPr marL="63500" marR="63500" marT="63500" marB="63500"/>
                </a:tc>
                <a:extLst>
                  <a:ext uri="{0D108BD9-81ED-4DB2-BD59-A6C34878D82A}">
                    <a16:rowId xmlns:a16="http://schemas.microsoft.com/office/drawing/2014/main" val="10003"/>
                  </a:ext>
                </a:extLst>
              </a:tr>
              <a:tr h="370840">
                <a:tc>
                  <a:txBody>
                    <a:bodyPr/>
                    <a:lstStyle/>
                    <a:p>
                      <a:pPr marL="457200" marR="0">
                        <a:lnSpc>
                          <a:spcPct val="115000"/>
                        </a:lnSpc>
                        <a:spcBef>
                          <a:spcPts val="0"/>
                        </a:spcBef>
                        <a:spcAft>
                          <a:spcPts val="800"/>
                        </a:spcAft>
                      </a:pPr>
                      <a:r>
                        <a:rPr lang="hr-HR" sz="1200">
                          <a:latin typeface="Times New Roman"/>
                          <a:ea typeface="Calibri"/>
                          <a:cs typeface="Times New Roman"/>
                        </a:rPr>
                        <a:t>5.time</a:t>
                      </a:r>
                      <a:endParaRPr lang="en-US" sz="1100">
                        <a:latin typeface="Calibri"/>
                        <a:ea typeface="Calibri"/>
                        <a:cs typeface="Times New Roman"/>
                      </a:endParaRPr>
                    </a:p>
                  </a:txBody>
                  <a:tcPr marL="63500" marR="63500" marT="63500" marB="63500"/>
                </a:tc>
                <a:tc>
                  <a:txBody>
                    <a:bodyPr/>
                    <a:lstStyle/>
                    <a:p>
                      <a:pPr marL="457200" marR="0">
                        <a:lnSpc>
                          <a:spcPct val="115000"/>
                        </a:lnSpc>
                        <a:spcBef>
                          <a:spcPts val="0"/>
                        </a:spcBef>
                        <a:spcAft>
                          <a:spcPts val="800"/>
                        </a:spcAft>
                      </a:pPr>
                      <a:r>
                        <a:rPr lang="hr-HR" sz="1200">
                          <a:latin typeface="Times New Roman"/>
                          <a:ea typeface="Calibri"/>
                          <a:cs typeface="Times New Roman"/>
                        </a:rPr>
                        <a:t>e.distortion</a:t>
                      </a:r>
                      <a:endParaRPr lang="en-US" sz="1100">
                        <a:latin typeface="Calibri"/>
                        <a:ea typeface="Calibri"/>
                        <a:cs typeface="Times New Roman"/>
                      </a:endParaRPr>
                    </a:p>
                  </a:txBody>
                  <a:tcPr marL="63500" marR="63500" marT="63500" marB="63500"/>
                </a:tc>
                <a:extLst>
                  <a:ext uri="{0D108BD9-81ED-4DB2-BD59-A6C34878D82A}">
                    <a16:rowId xmlns:a16="http://schemas.microsoft.com/office/drawing/2014/main" val="10004"/>
                  </a:ext>
                </a:extLst>
              </a:tr>
              <a:tr h="370840">
                <a:tc>
                  <a:txBody>
                    <a:bodyPr/>
                    <a:lstStyle/>
                    <a:p>
                      <a:pPr marL="457200" marR="0">
                        <a:lnSpc>
                          <a:spcPct val="115000"/>
                        </a:lnSpc>
                        <a:spcBef>
                          <a:spcPts val="0"/>
                        </a:spcBef>
                        <a:spcAft>
                          <a:spcPts val="800"/>
                        </a:spcAft>
                      </a:pPr>
                      <a:r>
                        <a:rPr lang="hr-HR" sz="1200">
                          <a:latin typeface="Times New Roman"/>
                          <a:ea typeface="Times New Roman"/>
                          <a:cs typeface="Times New Roman"/>
                        </a:rPr>
                        <a:t>6.arbitration</a:t>
                      </a:r>
                      <a:endParaRPr lang="en-US" sz="1100">
                        <a:latin typeface="Calibri"/>
                        <a:ea typeface="Calibri"/>
                        <a:cs typeface="Times New Roman"/>
                      </a:endParaRPr>
                    </a:p>
                  </a:txBody>
                  <a:tcPr marL="63500" marR="63500" marT="63500" marB="63500"/>
                </a:tc>
                <a:tc>
                  <a:txBody>
                    <a:bodyPr/>
                    <a:lstStyle/>
                    <a:p>
                      <a:pPr marL="457200" marR="0">
                        <a:lnSpc>
                          <a:spcPct val="115000"/>
                        </a:lnSpc>
                        <a:spcBef>
                          <a:spcPts val="0"/>
                        </a:spcBef>
                        <a:spcAft>
                          <a:spcPts val="800"/>
                        </a:spcAft>
                      </a:pPr>
                      <a:r>
                        <a:rPr lang="hr-HR" sz="1200">
                          <a:latin typeface="Times New Roman"/>
                          <a:ea typeface="Times New Roman"/>
                          <a:cs typeface="Times New Roman"/>
                        </a:rPr>
                        <a:t>f.investment</a:t>
                      </a:r>
                      <a:endParaRPr lang="en-US" sz="1100">
                        <a:latin typeface="Calibri"/>
                        <a:ea typeface="Calibri"/>
                        <a:cs typeface="Times New Roman"/>
                      </a:endParaRPr>
                    </a:p>
                  </a:txBody>
                  <a:tcPr marL="63500" marR="63500" marT="63500" marB="63500"/>
                </a:tc>
                <a:extLst>
                  <a:ext uri="{0D108BD9-81ED-4DB2-BD59-A6C34878D82A}">
                    <a16:rowId xmlns:a16="http://schemas.microsoft.com/office/drawing/2014/main" val="10005"/>
                  </a:ext>
                </a:extLst>
              </a:tr>
              <a:tr h="370840">
                <a:tc>
                  <a:txBody>
                    <a:bodyPr/>
                    <a:lstStyle/>
                    <a:p>
                      <a:pPr marL="457200" marR="0">
                        <a:lnSpc>
                          <a:spcPct val="115000"/>
                        </a:lnSpc>
                        <a:spcBef>
                          <a:spcPts val="0"/>
                        </a:spcBef>
                        <a:spcAft>
                          <a:spcPts val="800"/>
                        </a:spcAft>
                      </a:pPr>
                      <a:r>
                        <a:rPr lang="hr-HR" sz="1200">
                          <a:latin typeface="Times New Roman"/>
                          <a:ea typeface="Times New Roman"/>
                          <a:cs typeface="Times New Roman"/>
                        </a:rPr>
                        <a:t>7.advisory</a:t>
                      </a:r>
                      <a:endParaRPr lang="en-US" sz="1100">
                        <a:latin typeface="Calibri"/>
                        <a:ea typeface="Calibri"/>
                        <a:cs typeface="Times New Roman"/>
                      </a:endParaRPr>
                    </a:p>
                  </a:txBody>
                  <a:tcPr marL="63500" marR="63500" marT="63500" marB="63500"/>
                </a:tc>
                <a:tc>
                  <a:txBody>
                    <a:bodyPr/>
                    <a:lstStyle/>
                    <a:p>
                      <a:pPr marL="457200" marR="0">
                        <a:lnSpc>
                          <a:spcPct val="115000"/>
                        </a:lnSpc>
                        <a:spcBef>
                          <a:spcPts val="0"/>
                        </a:spcBef>
                        <a:spcAft>
                          <a:spcPts val="800"/>
                        </a:spcAft>
                      </a:pPr>
                      <a:r>
                        <a:rPr lang="hr-HR" sz="1200">
                          <a:latin typeface="Times New Roman"/>
                          <a:ea typeface="Times New Roman"/>
                          <a:cs typeface="Times New Roman"/>
                        </a:rPr>
                        <a:t>g.resolution</a:t>
                      </a:r>
                      <a:endParaRPr lang="en-US" sz="1100">
                        <a:latin typeface="Calibri"/>
                        <a:ea typeface="Calibri"/>
                        <a:cs typeface="Times New Roman"/>
                      </a:endParaRPr>
                    </a:p>
                  </a:txBody>
                  <a:tcPr marL="63500" marR="63500" marT="63500" marB="63500"/>
                </a:tc>
                <a:extLst>
                  <a:ext uri="{0D108BD9-81ED-4DB2-BD59-A6C34878D82A}">
                    <a16:rowId xmlns:a16="http://schemas.microsoft.com/office/drawing/2014/main" val="10006"/>
                  </a:ext>
                </a:extLst>
              </a:tr>
              <a:tr h="370840">
                <a:tc>
                  <a:txBody>
                    <a:bodyPr/>
                    <a:lstStyle/>
                    <a:p>
                      <a:pPr marL="457200" marR="0">
                        <a:lnSpc>
                          <a:spcPct val="115000"/>
                        </a:lnSpc>
                        <a:spcBef>
                          <a:spcPts val="0"/>
                        </a:spcBef>
                        <a:spcAft>
                          <a:spcPts val="800"/>
                        </a:spcAft>
                      </a:pPr>
                      <a:r>
                        <a:rPr lang="hr-HR" sz="1200">
                          <a:latin typeface="Times New Roman"/>
                          <a:ea typeface="Times New Roman"/>
                          <a:cs typeface="Times New Roman"/>
                        </a:rPr>
                        <a:t>8.economic</a:t>
                      </a:r>
                      <a:endParaRPr lang="en-US" sz="1100">
                        <a:latin typeface="Calibri"/>
                        <a:ea typeface="Calibri"/>
                        <a:cs typeface="Times New Roman"/>
                      </a:endParaRPr>
                    </a:p>
                  </a:txBody>
                  <a:tcPr marL="63500" marR="63500" marT="63500" marB="63500"/>
                </a:tc>
                <a:tc>
                  <a:txBody>
                    <a:bodyPr/>
                    <a:lstStyle/>
                    <a:p>
                      <a:pPr marL="457200" marR="0">
                        <a:lnSpc>
                          <a:spcPct val="115000"/>
                        </a:lnSpc>
                        <a:spcBef>
                          <a:spcPts val="0"/>
                        </a:spcBef>
                        <a:spcAft>
                          <a:spcPts val="800"/>
                        </a:spcAft>
                      </a:pPr>
                      <a:r>
                        <a:rPr lang="hr-HR" sz="1200">
                          <a:latin typeface="Times New Roman"/>
                          <a:ea typeface="Times New Roman"/>
                          <a:cs typeface="Times New Roman"/>
                        </a:rPr>
                        <a:t>h.limit</a:t>
                      </a:r>
                      <a:endParaRPr lang="en-US" sz="1100">
                        <a:latin typeface="Calibri"/>
                        <a:ea typeface="Calibri"/>
                        <a:cs typeface="Times New Roman"/>
                      </a:endParaRPr>
                    </a:p>
                  </a:txBody>
                  <a:tcPr marL="63500" marR="63500" marT="63500" marB="63500"/>
                </a:tc>
                <a:extLst>
                  <a:ext uri="{0D108BD9-81ED-4DB2-BD59-A6C34878D82A}">
                    <a16:rowId xmlns:a16="http://schemas.microsoft.com/office/drawing/2014/main" val="10007"/>
                  </a:ext>
                </a:extLst>
              </a:tr>
              <a:tr h="370840">
                <a:tc>
                  <a:txBody>
                    <a:bodyPr/>
                    <a:lstStyle/>
                    <a:p>
                      <a:pPr marL="457200" marR="0">
                        <a:lnSpc>
                          <a:spcPct val="115000"/>
                        </a:lnSpc>
                        <a:spcBef>
                          <a:spcPts val="0"/>
                        </a:spcBef>
                        <a:spcAft>
                          <a:spcPts val="800"/>
                        </a:spcAft>
                      </a:pPr>
                      <a:r>
                        <a:rPr lang="hr-HR" sz="1200">
                          <a:latin typeface="Times New Roman"/>
                          <a:ea typeface="Times New Roman"/>
                          <a:cs typeface="Times New Roman"/>
                        </a:rPr>
                        <a:t>9.cross-border</a:t>
                      </a:r>
                      <a:endParaRPr lang="en-US" sz="1100">
                        <a:latin typeface="Calibri"/>
                        <a:ea typeface="Calibri"/>
                        <a:cs typeface="Times New Roman"/>
                      </a:endParaRPr>
                    </a:p>
                  </a:txBody>
                  <a:tcPr marL="63500" marR="63500" marT="63500" marB="63500"/>
                </a:tc>
                <a:tc>
                  <a:txBody>
                    <a:bodyPr/>
                    <a:lstStyle/>
                    <a:p>
                      <a:pPr marL="457200" marR="0">
                        <a:lnSpc>
                          <a:spcPct val="115000"/>
                        </a:lnSpc>
                        <a:spcBef>
                          <a:spcPts val="0"/>
                        </a:spcBef>
                        <a:spcAft>
                          <a:spcPts val="800"/>
                        </a:spcAft>
                      </a:pPr>
                      <a:r>
                        <a:rPr lang="hr-HR" sz="1200">
                          <a:latin typeface="Times New Roman"/>
                          <a:ea typeface="Times New Roman"/>
                          <a:cs typeface="Times New Roman"/>
                        </a:rPr>
                        <a:t>i.burden</a:t>
                      </a:r>
                      <a:endParaRPr lang="en-US" sz="1100">
                        <a:latin typeface="Calibri"/>
                        <a:ea typeface="Calibri"/>
                        <a:cs typeface="Times New Roman"/>
                      </a:endParaRPr>
                    </a:p>
                  </a:txBody>
                  <a:tcPr marL="63500" marR="63500" marT="63500" marB="63500"/>
                </a:tc>
                <a:extLst>
                  <a:ext uri="{0D108BD9-81ED-4DB2-BD59-A6C34878D82A}">
                    <a16:rowId xmlns:a16="http://schemas.microsoft.com/office/drawing/2014/main" val="10008"/>
                  </a:ext>
                </a:extLst>
              </a:tr>
              <a:tr h="370840">
                <a:tc>
                  <a:txBody>
                    <a:bodyPr/>
                    <a:lstStyle/>
                    <a:p>
                      <a:pPr marL="457200" marR="0">
                        <a:lnSpc>
                          <a:spcPct val="115000"/>
                        </a:lnSpc>
                        <a:spcBef>
                          <a:spcPts val="0"/>
                        </a:spcBef>
                        <a:spcAft>
                          <a:spcPts val="800"/>
                        </a:spcAft>
                      </a:pPr>
                      <a:r>
                        <a:rPr lang="hr-HR" sz="1200">
                          <a:latin typeface="Times New Roman"/>
                          <a:ea typeface="Times New Roman"/>
                          <a:cs typeface="Times New Roman"/>
                        </a:rPr>
                        <a:t>10.member</a:t>
                      </a:r>
                      <a:endParaRPr lang="en-US" sz="1100">
                        <a:latin typeface="Calibri"/>
                        <a:ea typeface="Calibri"/>
                        <a:cs typeface="Times New Roman"/>
                      </a:endParaRPr>
                    </a:p>
                  </a:txBody>
                  <a:tcPr marL="63500" marR="63500" marT="63500" marB="63500"/>
                </a:tc>
                <a:tc>
                  <a:txBody>
                    <a:bodyPr/>
                    <a:lstStyle/>
                    <a:p>
                      <a:pPr marL="457200" marR="0">
                        <a:lnSpc>
                          <a:spcPct val="115000"/>
                        </a:lnSpc>
                        <a:spcBef>
                          <a:spcPts val="0"/>
                        </a:spcBef>
                        <a:spcAft>
                          <a:spcPts val="800"/>
                        </a:spcAft>
                      </a:pPr>
                      <a:r>
                        <a:rPr lang="hr-HR" sz="1200" dirty="0">
                          <a:latin typeface="Times New Roman"/>
                          <a:ea typeface="Times New Roman"/>
                          <a:cs typeface="Times New Roman"/>
                        </a:rPr>
                        <a:t>j.procedure</a:t>
                      </a:r>
                      <a:endParaRPr lang="en-US" sz="1100" dirty="0">
                        <a:latin typeface="Calibri"/>
                        <a:ea typeface="Calibri"/>
                        <a:cs typeface="Times New Roman"/>
                      </a:endParaRPr>
                    </a:p>
                  </a:txBody>
                  <a:tcPr marL="63500" marR="63500" marT="63500" marB="63500"/>
                </a:tc>
                <a:extLst>
                  <a:ext uri="{0D108BD9-81ED-4DB2-BD59-A6C34878D82A}">
                    <a16:rowId xmlns:a16="http://schemas.microsoft.com/office/drawing/2014/main" val="10009"/>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Translate the collocations:</a:t>
            </a:r>
            <a:endParaRPr lang="en-US" dirty="0"/>
          </a:p>
        </p:txBody>
      </p:sp>
      <p:sp>
        <p:nvSpPr>
          <p:cNvPr id="3" name="Content Placeholder 2"/>
          <p:cNvSpPr>
            <a:spLocks noGrp="1"/>
          </p:cNvSpPr>
          <p:nvPr>
            <p:ph idx="1"/>
          </p:nvPr>
        </p:nvSpPr>
        <p:spPr/>
        <p:txBody>
          <a:bodyPr>
            <a:normAutofit lnSpcReduction="10000"/>
          </a:bodyPr>
          <a:lstStyle/>
          <a:p>
            <a:r>
              <a:rPr lang="hr-HR" sz="2400" dirty="0" err="1"/>
              <a:t>d</a:t>
            </a:r>
            <a:r>
              <a:rPr lang="hr-HR" sz="2400" dirty="0" err="1" smtClean="0"/>
              <a:t>ouble</a:t>
            </a:r>
            <a:r>
              <a:rPr lang="hr-HR" sz="2400" dirty="0" smtClean="0"/>
              <a:t> taxation</a:t>
            </a:r>
          </a:p>
          <a:p>
            <a:r>
              <a:rPr lang="hr-HR" sz="2400" dirty="0" err="1"/>
              <a:t>d</a:t>
            </a:r>
            <a:r>
              <a:rPr lang="hr-HR" sz="2400" dirty="0" err="1" smtClean="0"/>
              <a:t>ispute</a:t>
            </a:r>
            <a:r>
              <a:rPr lang="hr-HR" sz="2400" dirty="0" smtClean="0"/>
              <a:t> resolution</a:t>
            </a:r>
          </a:p>
          <a:p>
            <a:r>
              <a:rPr lang="hr-HR" sz="2400" dirty="0" err="1"/>
              <a:t>b</a:t>
            </a:r>
            <a:r>
              <a:rPr lang="hr-HR" sz="2400" dirty="0" err="1" smtClean="0"/>
              <a:t>usiness</a:t>
            </a:r>
            <a:r>
              <a:rPr lang="hr-HR" sz="2400" dirty="0" smtClean="0"/>
              <a:t> environment</a:t>
            </a:r>
          </a:p>
          <a:p>
            <a:r>
              <a:rPr lang="hr-HR" sz="2400" dirty="0" err="1"/>
              <a:t>t</a:t>
            </a:r>
            <a:r>
              <a:rPr lang="hr-HR" sz="2400" dirty="0" err="1" smtClean="0"/>
              <a:t>ax</a:t>
            </a:r>
            <a:r>
              <a:rPr lang="hr-HR" sz="2400" dirty="0" smtClean="0"/>
              <a:t> burden</a:t>
            </a:r>
          </a:p>
          <a:p>
            <a:r>
              <a:rPr lang="hr-HR" sz="2400" dirty="0"/>
              <a:t>t</a:t>
            </a:r>
            <a:r>
              <a:rPr lang="hr-HR" sz="2400" dirty="0" smtClean="0"/>
              <a:t>ime limit</a:t>
            </a:r>
          </a:p>
          <a:p>
            <a:r>
              <a:rPr lang="hr-HR" sz="2400" dirty="0" err="1"/>
              <a:t>a</a:t>
            </a:r>
            <a:r>
              <a:rPr lang="hr-HR" sz="2400" dirty="0" err="1" smtClean="0"/>
              <a:t>rbitration</a:t>
            </a:r>
            <a:r>
              <a:rPr lang="hr-HR" sz="2400" dirty="0" smtClean="0"/>
              <a:t> procedure</a:t>
            </a:r>
          </a:p>
          <a:p>
            <a:r>
              <a:rPr lang="hr-HR" sz="2400" dirty="0" err="1"/>
              <a:t>a</a:t>
            </a:r>
            <a:r>
              <a:rPr lang="hr-HR" sz="2400" dirty="0" err="1" smtClean="0"/>
              <a:t>dvisory</a:t>
            </a:r>
            <a:r>
              <a:rPr lang="hr-HR" sz="2400" dirty="0" smtClean="0"/>
              <a:t> panel</a:t>
            </a:r>
          </a:p>
          <a:p>
            <a:r>
              <a:rPr lang="hr-HR" sz="2400" dirty="0" err="1"/>
              <a:t>e</a:t>
            </a:r>
            <a:r>
              <a:rPr lang="hr-HR" sz="2400" dirty="0" err="1" smtClean="0"/>
              <a:t>conomic</a:t>
            </a:r>
            <a:r>
              <a:rPr lang="hr-HR" sz="2400" dirty="0" smtClean="0"/>
              <a:t> distortion</a:t>
            </a:r>
          </a:p>
          <a:p>
            <a:r>
              <a:rPr lang="hr-HR" sz="2400" dirty="0" err="1"/>
              <a:t>c</a:t>
            </a:r>
            <a:r>
              <a:rPr lang="hr-HR" sz="2400" dirty="0" err="1" smtClean="0"/>
              <a:t>ross</a:t>
            </a:r>
            <a:r>
              <a:rPr lang="hr-HR" sz="2400" dirty="0" smtClean="0"/>
              <a:t>-</a:t>
            </a:r>
            <a:r>
              <a:rPr lang="hr-HR" sz="2400" dirty="0" err="1" smtClean="0"/>
              <a:t>border</a:t>
            </a:r>
            <a:r>
              <a:rPr lang="hr-HR" sz="2400" dirty="0" smtClean="0"/>
              <a:t> investment</a:t>
            </a:r>
          </a:p>
          <a:p>
            <a:r>
              <a:rPr lang="hr-HR" sz="2400" dirty="0" err="1"/>
              <a:t>m</a:t>
            </a:r>
            <a:r>
              <a:rPr lang="hr-HR" sz="2400" dirty="0" err="1" smtClean="0"/>
              <a:t>ember</a:t>
            </a:r>
            <a:r>
              <a:rPr lang="hr-HR" sz="2400" dirty="0" smtClean="0"/>
              <a:t> states</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Translate into Croatian:</a:t>
            </a:r>
            <a:endParaRPr lang="en-US" dirty="0"/>
          </a:p>
        </p:txBody>
      </p:sp>
      <p:sp>
        <p:nvSpPr>
          <p:cNvPr id="3" name="Content Placeholder 2"/>
          <p:cNvSpPr>
            <a:spLocks noGrp="1"/>
          </p:cNvSpPr>
          <p:nvPr>
            <p:ph idx="1"/>
          </p:nvPr>
        </p:nvSpPr>
        <p:spPr/>
        <p:txBody>
          <a:bodyPr/>
          <a:lstStyle/>
          <a:p>
            <a:r>
              <a:rPr lang="en-US" dirty="0"/>
              <a:t>The draft directive requires dispute resolution mechanisms to be mandatory and binding, with clear time limits and an obligation to reach results. It thereby sets out to secure a tax environment where compliance costs for businesses are reduced to a minimum.</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3" name="Content Placeholder 2"/>
          <p:cNvSpPr>
            <a:spLocks noGrp="1"/>
          </p:cNvSpPr>
          <p:nvPr>
            <p:ph idx="1"/>
          </p:nvPr>
        </p:nvSpPr>
        <p:spPr/>
        <p:txBody>
          <a:bodyPr/>
          <a:lstStyle/>
          <a:p>
            <a:r>
              <a:rPr lang="vi-VN" dirty="0"/>
              <a:t>U nacrtu direktive zahtijeva se da mehanizmi rješavanja sporova budu obvezni i obvezujući, da imaju jasno utvrđene rokove i obvezu postizanja rezultata. Time se želi stvoriti porezno okružje u kojem su troškovi usklađivanja za poduzeća svedeni na najmanju razinu.</a:t>
            </a:r>
            <a:endParaRPr lang="hr-HR" dirty="0"/>
          </a:p>
        </p:txBody>
      </p:sp>
    </p:spTree>
    <p:extLst>
      <p:ext uri="{BB962C8B-B14F-4D97-AF65-F5344CB8AC3E}">
        <p14:creationId xmlns:p14="http://schemas.microsoft.com/office/powerpoint/2010/main" val="401969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Translate into English:</a:t>
            </a:r>
            <a:endParaRPr lang="en-US" dirty="0"/>
          </a:p>
        </p:txBody>
      </p:sp>
      <p:sp>
        <p:nvSpPr>
          <p:cNvPr id="3" name="Content Placeholder 2"/>
          <p:cNvSpPr>
            <a:spLocks noGrp="1"/>
          </p:cNvSpPr>
          <p:nvPr>
            <p:ph idx="1"/>
          </p:nvPr>
        </p:nvSpPr>
        <p:spPr/>
        <p:txBody>
          <a:bodyPr>
            <a:normAutofit/>
          </a:bodyPr>
          <a:lstStyle/>
          <a:p>
            <a:r>
              <a:rPr lang="en-US" dirty="0" err="1" smtClean="0"/>
              <a:t>Dvostruko</a:t>
            </a:r>
            <a:r>
              <a:rPr lang="en-US" dirty="0" smtClean="0"/>
              <a:t> </a:t>
            </a:r>
            <a:r>
              <a:rPr lang="en-US" dirty="0" err="1" smtClean="0"/>
              <a:t>oporezivanje</a:t>
            </a:r>
            <a:r>
              <a:rPr lang="en-US" dirty="0" smtClean="0"/>
              <a:t> </a:t>
            </a:r>
            <a:r>
              <a:rPr lang="en-US" dirty="0" err="1" smtClean="0"/>
              <a:t>nastaje</a:t>
            </a:r>
            <a:r>
              <a:rPr lang="en-US" dirty="0" smtClean="0"/>
              <a:t> </a:t>
            </a:r>
            <a:r>
              <a:rPr lang="en-US" dirty="0" err="1" smtClean="0"/>
              <a:t>kada</a:t>
            </a:r>
            <a:r>
              <a:rPr lang="en-US" dirty="0" smtClean="0"/>
              <a:t> se </a:t>
            </a:r>
            <a:r>
              <a:rPr lang="en-US" dirty="0" err="1" smtClean="0"/>
              <a:t>na</a:t>
            </a:r>
            <a:r>
              <a:rPr lang="en-US" dirty="0" smtClean="0"/>
              <a:t> </a:t>
            </a:r>
            <a:r>
              <a:rPr lang="en-US" dirty="0" err="1" smtClean="0"/>
              <a:t>isto</a:t>
            </a:r>
            <a:r>
              <a:rPr lang="en-US" dirty="0" smtClean="0"/>
              <a:t> </a:t>
            </a:r>
            <a:r>
              <a:rPr lang="en-US" dirty="0" err="1" smtClean="0"/>
              <a:t>oporezivo</a:t>
            </a:r>
            <a:r>
              <a:rPr lang="en-US" dirty="0" smtClean="0"/>
              <a:t> </a:t>
            </a:r>
            <a:r>
              <a:rPr lang="en-US" dirty="0" err="1" smtClean="0"/>
              <a:t>dobro</a:t>
            </a:r>
            <a:r>
              <a:rPr lang="en-US" dirty="0" smtClean="0"/>
              <a:t> </a:t>
            </a:r>
            <a:r>
              <a:rPr lang="en-US" dirty="0" err="1" smtClean="0"/>
              <a:t>više</a:t>
            </a:r>
            <a:r>
              <a:rPr lang="en-US" dirty="0" smtClean="0"/>
              <a:t> </a:t>
            </a:r>
            <a:r>
              <a:rPr lang="en-US" dirty="0" err="1" smtClean="0"/>
              <a:t>puta</a:t>
            </a:r>
            <a:r>
              <a:rPr lang="en-US" dirty="0" smtClean="0"/>
              <a:t> </a:t>
            </a:r>
            <a:r>
              <a:rPr lang="en-US" dirty="0" err="1" smtClean="0"/>
              <a:t>plati</a:t>
            </a:r>
            <a:r>
              <a:rPr lang="en-US" dirty="0" smtClean="0"/>
              <a:t> </a:t>
            </a:r>
            <a:r>
              <a:rPr lang="en-US" dirty="0" err="1" smtClean="0"/>
              <a:t>porez</a:t>
            </a:r>
            <a:r>
              <a:rPr lang="en-US" dirty="0" smtClean="0"/>
              <a:t>, a </a:t>
            </a:r>
            <a:r>
              <a:rPr lang="en-US" dirty="0" err="1" smtClean="0"/>
              <a:t>može</a:t>
            </a:r>
            <a:r>
              <a:rPr lang="en-US" dirty="0" smtClean="0"/>
              <a:t> </a:t>
            </a:r>
            <a:r>
              <a:rPr lang="en-US" dirty="0" err="1" smtClean="0"/>
              <a:t>biti</a:t>
            </a:r>
            <a:r>
              <a:rPr lang="en-US" dirty="0" smtClean="0"/>
              <a:t> </a:t>
            </a:r>
            <a:r>
              <a:rPr lang="en-US" dirty="0" err="1" smtClean="0"/>
              <a:t>pravno</a:t>
            </a:r>
            <a:r>
              <a:rPr lang="en-US" dirty="0" smtClean="0"/>
              <a:t> </a:t>
            </a:r>
            <a:r>
              <a:rPr lang="en-US" dirty="0" err="1" smtClean="0"/>
              <a:t>ili</a:t>
            </a:r>
            <a:r>
              <a:rPr lang="en-US" dirty="0" smtClean="0"/>
              <a:t> </a:t>
            </a:r>
            <a:r>
              <a:rPr lang="en-US" dirty="0" err="1" smtClean="0"/>
              <a:t>ekonomsko</a:t>
            </a:r>
            <a:r>
              <a:rPr lang="en-US" dirty="0" smtClean="0"/>
              <a:t>. </a:t>
            </a:r>
            <a:r>
              <a:rPr lang="en-US" dirty="0" err="1" smtClean="0"/>
              <a:t>Dvostruko</a:t>
            </a:r>
            <a:r>
              <a:rPr lang="en-US" dirty="0" smtClean="0"/>
              <a:t> </a:t>
            </a:r>
            <a:r>
              <a:rPr lang="en-US" dirty="0" err="1" smtClean="0"/>
              <a:t>oporezivanje</a:t>
            </a:r>
            <a:r>
              <a:rPr lang="en-US" dirty="0" smtClean="0"/>
              <a:t> je </a:t>
            </a:r>
            <a:r>
              <a:rPr lang="en-US" dirty="0" err="1" smtClean="0"/>
              <a:t>pravno</a:t>
            </a:r>
            <a:r>
              <a:rPr lang="en-US" dirty="0" smtClean="0"/>
              <a:t> </a:t>
            </a:r>
            <a:r>
              <a:rPr lang="en-US" dirty="0" err="1" smtClean="0"/>
              <a:t>ako</a:t>
            </a:r>
            <a:r>
              <a:rPr lang="en-US" dirty="0" smtClean="0"/>
              <a:t> je </a:t>
            </a:r>
            <a:r>
              <a:rPr lang="en-US" dirty="0" err="1" smtClean="0"/>
              <a:t>ista</a:t>
            </a:r>
            <a:r>
              <a:rPr lang="en-US" dirty="0" smtClean="0"/>
              <a:t> </a:t>
            </a:r>
            <a:r>
              <a:rPr lang="en-US" dirty="0" err="1" smtClean="0"/>
              <a:t>osoba</a:t>
            </a:r>
            <a:r>
              <a:rPr lang="en-US" dirty="0" smtClean="0"/>
              <a:t> </a:t>
            </a:r>
            <a:r>
              <a:rPr lang="en-US" dirty="0" err="1" smtClean="0"/>
              <a:t>oporezovana</a:t>
            </a:r>
            <a:r>
              <a:rPr lang="en-US" dirty="0" smtClean="0"/>
              <a:t> </a:t>
            </a:r>
            <a:r>
              <a:rPr lang="en-US" dirty="0" err="1" smtClean="0"/>
              <a:t>dva</a:t>
            </a:r>
            <a:r>
              <a:rPr lang="en-US" dirty="0" smtClean="0"/>
              <a:t> </a:t>
            </a:r>
            <a:r>
              <a:rPr lang="en-US" dirty="0" err="1" smtClean="0"/>
              <a:t>puta</a:t>
            </a:r>
            <a:r>
              <a:rPr lang="en-US" dirty="0" smtClean="0"/>
              <a:t> </a:t>
            </a:r>
            <a:r>
              <a:rPr lang="en-US" dirty="0" err="1" smtClean="0"/>
              <a:t>za</a:t>
            </a:r>
            <a:r>
              <a:rPr lang="en-US" dirty="0" smtClean="0"/>
              <a:t> </a:t>
            </a:r>
            <a:r>
              <a:rPr lang="en-US" dirty="0" err="1" smtClean="0"/>
              <a:t>isti</a:t>
            </a:r>
            <a:r>
              <a:rPr lang="en-US" dirty="0" smtClean="0"/>
              <a:t> </a:t>
            </a:r>
            <a:r>
              <a:rPr lang="en-US" dirty="0" err="1" smtClean="0"/>
              <a:t>dohodak</a:t>
            </a:r>
            <a:r>
              <a:rPr lang="en-US" dirty="0" smtClean="0"/>
              <a:t> u </a:t>
            </a:r>
            <a:r>
              <a:rPr lang="en-US" dirty="0" err="1" smtClean="0"/>
              <a:t>najmanje</a:t>
            </a:r>
            <a:r>
              <a:rPr lang="en-US" dirty="0" smtClean="0"/>
              <a:t> </a:t>
            </a:r>
            <a:r>
              <a:rPr lang="en-US" dirty="0" err="1" smtClean="0"/>
              <a:t>dvije</a:t>
            </a:r>
            <a:r>
              <a:rPr lang="en-US" dirty="0" smtClean="0"/>
              <a:t> </a:t>
            </a:r>
            <a:r>
              <a:rPr lang="en-US" dirty="0" err="1" smtClean="0"/>
              <a:t>države</a:t>
            </a:r>
            <a:r>
              <a:rPr lang="en-US" dirty="0" smtClean="0"/>
              <a:t>. </a:t>
            </a:r>
            <a:r>
              <a:rPr lang="en-US" dirty="0" err="1" smtClean="0"/>
              <a:t>Ekonomsko</a:t>
            </a:r>
            <a:r>
              <a:rPr lang="en-US" dirty="0" smtClean="0"/>
              <a:t> </a:t>
            </a:r>
            <a:r>
              <a:rPr lang="en-US" dirty="0" err="1" smtClean="0"/>
              <a:t>dvostruko</a:t>
            </a:r>
            <a:r>
              <a:rPr lang="en-US" dirty="0" smtClean="0"/>
              <a:t> </a:t>
            </a:r>
            <a:r>
              <a:rPr lang="en-US" dirty="0" err="1" smtClean="0"/>
              <a:t>oporezivanje</a:t>
            </a:r>
            <a:r>
              <a:rPr lang="en-US" dirty="0" smtClean="0"/>
              <a:t> </a:t>
            </a:r>
            <a:r>
              <a:rPr lang="en-US" dirty="0" err="1" smtClean="0"/>
              <a:t>nastaje</a:t>
            </a:r>
            <a:r>
              <a:rPr lang="en-US" dirty="0" smtClean="0"/>
              <a:t> </a:t>
            </a:r>
            <a:r>
              <a:rPr lang="en-US" dirty="0" err="1" smtClean="0"/>
              <a:t>kad</a:t>
            </a:r>
            <a:r>
              <a:rPr lang="en-US" dirty="0" smtClean="0"/>
              <a:t> je </a:t>
            </a:r>
            <a:r>
              <a:rPr lang="en-US" dirty="0" err="1" smtClean="0"/>
              <a:t>propisano</a:t>
            </a:r>
            <a:r>
              <a:rPr lang="en-US" dirty="0" smtClean="0"/>
              <a:t> </a:t>
            </a:r>
            <a:r>
              <a:rPr lang="en-US" dirty="0" err="1" smtClean="0"/>
              <a:t>da</a:t>
            </a:r>
            <a:r>
              <a:rPr lang="en-US" dirty="0" smtClean="0"/>
              <a:t> </a:t>
            </a:r>
            <a:r>
              <a:rPr lang="en-US" dirty="0" err="1" smtClean="0"/>
              <a:t>poduzeće</a:t>
            </a:r>
            <a:r>
              <a:rPr lang="en-US" dirty="0" smtClean="0"/>
              <a:t> </a:t>
            </a:r>
            <a:r>
              <a:rPr lang="en-US" dirty="0" err="1" smtClean="0"/>
              <a:t>treba</a:t>
            </a:r>
            <a:r>
              <a:rPr lang="en-US" dirty="0" smtClean="0"/>
              <a:t> </a:t>
            </a:r>
            <a:r>
              <a:rPr lang="en-US" dirty="0" err="1" smtClean="0"/>
              <a:t>platiti</a:t>
            </a:r>
            <a:r>
              <a:rPr lang="en-US" dirty="0" smtClean="0"/>
              <a:t> </a:t>
            </a:r>
            <a:r>
              <a:rPr lang="en-US" dirty="0" err="1" smtClean="0"/>
              <a:t>porez</a:t>
            </a:r>
            <a:r>
              <a:rPr lang="en-US" dirty="0" smtClean="0"/>
              <a:t> </a:t>
            </a:r>
            <a:r>
              <a:rPr lang="en-US" dirty="0" err="1" smtClean="0"/>
              <a:t>na</a:t>
            </a:r>
            <a:r>
              <a:rPr lang="en-US" dirty="0" smtClean="0"/>
              <a:t> </a:t>
            </a:r>
            <a:r>
              <a:rPr lang="en-US" dirty="0" err="1" smtClean="0"/>
              <a:t>svoju</a:t>
            </a:r>
            <a:r>
              <a:rPr lang="en-US" dirty="0" smtClean="0"/>
              <a:t> </a:t>
            </a:r>
            <a:r>
              <a:rPr lang="en-US" dirty="0" err="1" smtClean="0"/>
              <a:t>dobit</a:t>
            </a:r>
            <a:r>
              <a:rPr lang="en-US" dirty="0" smtClean="0"/>
              <a:t>, a </a:t>
            </a:r>
            <a:r>
              <a:rPr lang="en-US" dirty="0" err="1" smtClean="0"/>
              <a:t>i</a:t>
            </a:r>
            <a:r>
              <a:rPr lang="en-US" dirty="0" smtClean="0"/>
              <a:t> </a:t>
            </a:r>
            <a:r>
              <a:rPr lang="en-US" dirty="0" err="1" smtClean="0"/>
              <a:t>njegovi</a:t>
            </a:r>
            <a:r>
              <a:rPr lang="en-US" dirty="0" smtClean="0"/>
              <a:t> </a:t>
            </a:r>
            <a:r>
              <a:rPr lang="en-US" dirty="0" err="1" smtClean="0"/>
              <a:t>dioničari</a:t>
            </a:r>
            <a:r>
              <a:rPr lang="en-US" dirty="0" smtClean="0"/>
              <a:t> </a:t>
            </a:r>
            <a:r>
              <a:rPr lang="en-US" dirty="0" err="1" smtClean="0"/>
              <a:t>dodatno</a:t>
            </a:r>
            <a:r>
              <a:rPr lang="en-US" dirty="0" smtClean="0"/>
              <a:t> </a:t>
            </a:r>
            <a:r>
              <a:rPr lang="en-US" dirty="0" err="1" smtClean="0"/>
              <a:t>trebaju</a:t>
            </a:r>
            <a:r>
              <a:rPr lang="en-US" dirty="0" smtClean="0"/>
              <a:t> </a:t>
            </a:r>
            <a:r>
              <a:rPr lang="en-US" dirty="0" err="1" smtClean="0"/>
              <a:t>platiti</a:t>
            </a:r>
            <a:r>
              <a:rPr lang="en-US" dirty="0" smtClean="0"/>
              <a:t> </a:t>
            </a:r>
            <a:r>
              <a:rPr lang="en-US" dirty="0" err="1" smtClean="0"/>
              <a:t>porez</a:t>
            </a:r>
            <a:r>
              <a:rPr lang="en-US" dirty="0" smtClean="0"/>
              <a:t> </a:t>
            </a:r>
            <a:r>
              <a:rPr lang="en-US" dirty="0" err="1" smtClean="0"/>
              <a:t>na</a:t>
            </a:r>
            <a:r>
              <a:rPr lang="en-US" dirty="0" smtClean="0"/>
              <a:t> </a:t>
            </a:r>
            <a:r>
              <a:rPr lang="en-US" dirty="0" err="1" smtClean="0"/>
              <a:t>dividendu</a:t>
            </a:r>
            <a:r>
              <a:rPr lang="en-US" dirty="0" smtClean="0"/>
              <a:t> </a:t>
            </a:r>
            <a:r>
              <a:rPr lang="en-US" dirty="0" err="1" smtClean="0"/>
              <a:t>isplaćenu</a:t>
            </a:r>
            <a:r>
              <a:rPr lang="en-US" dirty="0" smtClean="0"/>
              <a:t> </a:t>
            </a:r>
            <a:r>
              <a:rPr lang="en-US" dirty="0" err="1" smtClean="0"/>
              <a:t>iz</a:t>
            </a:r>
            <a:r>
              <a:rPr lang="en-US" dirty="0" smtClean="0"/>
              <a:t> </a:t>
            </a:r>
            <a:r>
              <a:rPr lang="en-US" dirty="0" err="1" smtClean="0"/>
              <a:t>te</a:t>
            </a:r>
            <a:r>
              <a:rPr lang="en-US" dirty="0" smtClean="0"/>
              <a:t> </a:t>
            </a:r>
            <a:r>
              <a:rPr lang="en-US" dirty="0" err="1" smtClean="0"/>
              <a:t>oporezovane</a:t>
            </a:r>
            <a:r>
              <a:rPr lang="en-US" dirty="0" smtClean="0"/>
              <a:t> </a:t>
            </a:r>
            <a:r>
              <a:rPr lang="en-US" dirty="0" err="1" smtClean="0"/>
              <a:t>dobiti</a:t>
            </a:r>
            <a:r>
              <a:rPr lang="en-US" dirty="0" smtClean="0"/>
              <a: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Double taxation occurs when tax is paid more than once on the same taxable income or asset, and it can be legal or economic. Double taxation is legal if the same person is taxed twice on the same income in at least two </a:t>
            </a:r>
            <a:r>
              <a:rPr lang="en-US" dirty="0" smtClean="0"/>
              <a:t>states. </a:t>
            </a:r>
            <a:r>
              <a:rPr lang="en-US" dirty="0"/>
              <a:t>Economic double taxation arises when firstly corporate income tax is levied, and then the shareholders of the enterprise are required to pay tax on the dividends distributed out of the profit after taxes have been paid.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r-HR" smtClean="0"/>
              <a:t>Thank you for your attention!</a:t>
            </a:r>
            <a:endParaRPr lang="en-US"/>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Definitions</a:t>
            </a:r>
            <a:endParaRPr lang="en-US" dirty="0"/>
          </a:p>
        </p:txBody>
      </p:sp>
      <p:sp>
        <p:nvSpPr>
          <p:cNvPr id="3" name="Content Placeholder 2"/>
          <p:cNvSpPr>
            <a:spLocks noGrp="1"/>
          </p:cNvSpPr>
          <p:nvPr>
            <p:ph idx="1"/>
          </p:nvPr>
        </p:nvSpPr>
        <p:spPr/>
        <p:txBody>
          <a:bodyPr>
            <a:normAutofit/>
          </a:bodyPr>
          <a:lstStyle/>
          <a:p>
            <a:r>
              <a:rPr lang="en-GB" dirty="0" smtClean="0"/>
              <a:t>an </a:t>
            </a:r>
            <a:r>
              <a:rPr lang="en-GB" dirty="0"/>
              <a:t>occurrence where the income from the same source is taxed twice before translating into net income; </a:t>
            </a:r>
            <a:endParaRPr lang="hr-HR" dirty="0" smtClean="0"/>
          </a:p>
          <a:p>
            <a:r>
              <a:rPr lang="en-US" dirty="0" smtClean="0"/>
              <a:t>the </a:t>
            </a:r>
            <a:r>
              <a:rPr lang="en-US" dirty="0"/>
              <a:t>imposition of similar taxes in two or more </a:t>
            </a:r>
            <a:r>
              <a:rPr lang="hr-HR" dirty="0" smtClean="0"/>
              <a:t>s</a:t>
            </a:r>
            <a:r>
              <a:rPr lang="en-US" dirty="0" err="1" smtClean="0"/>
              <a:t>tates</a:t>
            </a:r>
            <a:r>
              <a:rPr lang="en-US" dirty="0" smtClean="0"/>
              <a:t> </a:t>
            </a:r>
            <a:r>
              <a:rPr lang="en-US" dirty="0"/>
              <a:t>on the same taxpayer in respect of the same subject matter and for identical purposes. </a:t>
            </a:r>
            <a:endParaRPr lang="hr-HR" dirty="0" smtClean="0"/>
          </a:p>
          <a:p>
            <a:r>
              <a:rPr lang="en-US" dirty="0" smtClean="0"/>
              <a:t>the </a:t>
            </a:r>
            <a:r>
              <a:rPr lang="en-US" dirty="0"/>
              <a:t>levying of tax by two or more jurisdictions on the same declared income asset or financial </a:t>
            </a:r>
            <a:r>
              <a:rPr lang="en-US" dirty="0" smtClean="0"/>
              <a:t>transaction</a:t>
            </a:r>
            <a:r>
              <a:rPr lang="hr-HR" dirty="0" smtClean="0"/>
              <a: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Cross-border double taxation</a:t>
            </a:r>
            <a:endParaRPr lang="en-US" dirty="0"/>
          </a:p>
        </p:txBody>
      </p:sp>
      <p:sp>
        <p:nvSpPr>
          <p:cNvPr id="3" name="Content Placeholder 2"/>
          <p:cNvSpPr>
            <a:spLocks noGrp="1"/>
          </p:cNvSpPr>
          <p:nvPr>
            <p:ph idx="1"/>
          </p:nvPr>
        </p:nvSpPr>
        <p:spPr/>
        <p:txBody>
          <a:bodyPr/>
          <a:lstStyle/>
          <a:p>
            <a:r>
              <a:rPr lang="en-US" dirty="0" smtClean="0"/>
              <a:t>Cross-border double taxation occurs when two different countries subject the same item of income or property to tax for the same period and in the hands of the same taxpayer.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Double taxation in the EU</a:t>
            </a:r>
            <a:endParaRPr lang="en-US" dirty="0"/>
          </a:p>
        </p:txBody>
      </p:sp>
      <p:sp>
        <p:nvSpPr>
          <p:cNvPr id="3" name="Content Placeholder 2"/>
          <p:cNvSpPr>
            <a:spLocks noGrp="1"/>
          </p:cNvSpPr>
          <p:nvPr>
            <p:ph idx="1"/>
          </p:nvPr>
        </p:nvSpPr>
        <p:spPr/>
        <p:txBody>
          <a:bodyPr/>
          <a:lstStyle/>
          <a:p>
            <a:r>
              <a:rPr lang="en-US" dirty="0" smtClean="0"/>
              <a:t>There is no general EU measure to eliminate double taxation. Most EU countries have bilateral tax treaties in place with each other to relieve double taxation when it occurs.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CJEU ruling</a:t>
            </a:r>
            <a:endParaRPr lang="en-US" dirty="0"/>
          </a:p>
        </p:txBody>
      </p:sp>
      <p:sp>
        <p:nvSpPr>
          <p:cNvPr id="3" name="Content Placeholder 2"/>
          <p:cNvSpPr>
            <a:spLocks noGrp="1"/>
          </p:cNvSpPr>
          <p:nvPr>
            <p:ph idx="1"/>
          </p:nvPr>
        </p:nvSpPr>
        <p:spPr/>
        <p:txBody>
          <a:bodyPr>
            <a:normAutofit/>
          </a:bodyPr>
          <a:lstStyle/>
          <a:p>
            <a:r>
              <a:rPr lang="en-US" dirty="0" smtClean="0"/>
              <a:t>The Court of Justice of the EU has ruled that, in the absence of an EU-wide measure to eliminate double taxation, EU countries retain the power to define by double taxation treaty, or unilaterally, the criteria for allocating their power of taxation between them, particularly with a view to eliminating double taxation. Furthermore, EU countries are not obliged under EU law or international law to conclude tax treaties with each other</a:t>
            </a:r>
            <a:r>
              <a:rPr lang="hr-HR"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Causes of double taxation</a:t>
            </a:r>
            <a:endParaRPr lang="en-US" dirty="0"/>
          </a:p>
        </p:txBody>
      </p:sp>
      <p:sp>
        <p:nvSpPr>
          <p:cNvPr id="3" name="Content Placeholder 2"/>
          <p:cNvSpPr>
            <a:spLocks noGrp="1"/>
          </p:cNvSpPr>
          <p:nvPr>
            <p:ph idx="1"/>
          </p:nvPr>
        </p:nvSpPr>
        <p:spPr/>
        <p:txBody>
          <a:bodyPr>
            <a:normAutofit/>
          </a:bodyPr>
          <a:lstStyle/>
          <a:p>
            <a:r>
              <a:rPr lang="hr-HR" dirty="0" smtClean="0"/>
              <a:t>Causes </a:t>
            </a:r>
            <a:r>
              <a:rPr lang="en-US" dirty="0" smtClean="0"/>
              <a:t>are </a:t>
            </a:r>
            <a:r>
              <a:rPr lang="en-US" dirty="0"/>
              <a:t>mainly set in the differences in the national approaches to taxation</a:t>
            </a:r>
            <a:r>
              <a:rPr lang="en-US" dirty="0" smtClean="0"/>
              <a:t>.</a:t>
            </a:r>
            <a:endParaRPr lang="hr-HR" dirty="0" smtClean="0"/>
          </a:p>
          <a:p>
            <a:r>
              <a:rPr lang="hr-HR" b="1" dirty="0" smtClean="0"/>
              <a:t>Residence-source conflict</a:t>
            </a:r>
            <a:r>
              <a:rPr lang="hr-HR" dirty="0" smtClean="0"/>
              <a:t>: </a:t>
            </a:r>
            <a:r>
              <a:rPr lang="en-US" dirty="0"/>
              <a:t>some states claim full or unlimited tax jurisdiction with respect to all or certain types of </a:t>
            </a:r>
            <a:r>
              <a:rPr lang="en-US" dirty="0" smtClean="0"/>
              <a:t>income</a:t>
            </a:r>
            <a:r>
              <a:rPr lang="hr-HR" dirty="0" smtClean="0"/>
              <a:t>, and they</a:t>
            </a:r>
            <a:r>
              <a:rPr lang="en-US" dirty="0" smtClean="0"/>
              <a:t> </a:t>
            </a:r>
            <a:r>
              <a:rPr lang="en-US" dirty="0"/>
              <a:t>claim to tax on the basis of the residence or nationality of the taxpayer over all the taxpayer’s income wherever arising (i.e. residence or worldwide). On the other hand, some states claim a limited jurisdiction taxing only income arising within its territory (source-based jurisdiction).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hr-HR" sz="4000" b="1" dirty="0" smtClean="0"/>
              <a:t/>
            </a:r>
            <a:br>
              <a:rPr lang="hr-HR" sz="4000" b="1" dirty="0" smtClean="0"/>
            </a:br>
            <a:r>
              <a:rPr lang="en-US" sz="4000" b="1" dirty="0" smtClean="0"/>
              <a:t>Read </a:t>
            </a:r>
            <a:r>
              <a:rPr lang="en-US" sz="4000" b="1" dirty="0"/>
              <a:t>the text and answer the following questions: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0"/>
            <a:r>
              <a:rPr lang="en-US" dirty="0"/>
              <a:t>What is double taxation?</a:t>
            </a:r>
          </a:p>
          <a:p>
            <a:pPr lvl="0"/>
            <a:r>
              <a:rPr lang="en-US" dirty="0"/>
              <a:t>What can create serious obstacles to doing business across borders?</a:t>
            </a:r>
          </a:p>
          <a:p>
            <a:pPr lvl="0"/>
            <a:r>
              <a:rPr lang="en-US" dirty="0"/>
              <a:t>What can cause economic distortions and have a negative impact on cross-border investment?</a:t>
            </a:r>
          </a:p>
          <a:p>
            <a:pPr lvl="0"/>
            <a:r>
              <a:rPr lang="en-US" dirty="0"/>
              <a:t>What does the draft directive require dispute resolution mechanisms to be like?</a:t>
            </a:r>
          </a:p>
          <a:p>
            <a:pPr lvl="0"/>
            <a:r>
              <a:rPr lang="en-US" dirty="0"/>
              <a:t>Who can initiate ‘mutual agreement procedure’?</a:t>
            </a:r>
          </a:p>
          <a:p>
            <a:pPr lvl="0"/>
            <a:r>
              <a:rPr lang="en-US" dirty="0"/>
              <a:t>When is an arbitration procedure to be launched?</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hr-HR" sz="3600" b="1" dirty="0" smtClean="0"/>
              <a:t/>
            </a:r>
            <a:br>
              <a:rPr lang="hr-HR" sz="3600" b="1" dirty="0" smtClean="0"/>
            </a:br>
            <a:r>
              <a:rPr lang="en-GB" sz="3600" b="1" dirty="0" smtClean="0"/>
              <a:t>Complete the text with the words provided below:</a:t>
            </a:r>
            <a:r>
              <a:rPr lang="en-US" sz="3600" dirty="0" smtClean="0"/>
              <a:t/>
            </a:r>
            <a:br>
              <a:rPr lang="en-US" sz="3600" dirty="0" smtClean="0"/>
            </a:br>
            <a:endParaRPr lang="en-US" sz="3600" dirty="0"/>
          </a:p>
        </p:txBody>
      </p:sp>
      <p:sp>
        <p:nvSpPr>
          <p:cNvPr id="3" name="Content Placeholder 2"/>
          <p:cNvSpPr>
            <a:spLocks noGrp="1"/>
          </p:cNvSpPr>
          <p:nvPr>
            <p:ph idx="1"/>
          </p:nvPr>
        </p:nvSpPr>
        <p:spPr/>
        <p:txBody>
          <a:bodyPr>
            <a:normAutofit/>
          </a:bodyPr>
          <a:lstStyle/>
          <a:p>
            <a:pPr algn="ctr">
              <a:buNone/>
            </a:pPr>
            <a:r>
              <a:rPr lang="hr-HR" i="1" dirty="0" smtClean="0"/>
              <a:t>b</a:t>
            </a:r>
            <a:r>
              <a:rPr lang="en-GB" i="1" dirty="0" err="1" smtClean="0"/>
              <a:t>usiness</a:t>
            </a:r>
            <a:r>
              <a:rPr lang="en-GB" i="1" dirty="0"/>
              <a:t>, investment, income, burden, distortions</a:t>
            </a:r>
            <a:endParaRPr lang="en-US" i="1" dirty="0"/>
          </a:p>
          <a:p>
            <a:endParaRPr lang="hr-HR" dirty="0" smtClean="0"/>
          </a:p>
          <a:p>
            <a:r>
              <a:rPr lang="en-US" dirty="0" smtClean="0"/>
              <a:t>Situations </a:t>
            </a:r>
            <a:r>
              <a:rPr lang="en-US" dirty="0"/>
              <a:t>where different member states tax the same _________ or capital twice can create serious obstacles to doing ___________ across borders. They create an excessive tax ____________, can cause economic _______________ and have a negative impact on cross-border _______________.</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the</a:t>
            </a:r>
            <a:r>
              <a:rPr lang="hr-HR" dirty="0" smtClean="0"/>
              <a:t> </a:t>
            </a:r>
            <a:r>
              <a:rPr lang="hr-HR" dirty="0" err="1" smtClean="0"/>
              <a:t>paragraph</a:t>
            </a:r>
            <a:r>
              <a:rPr lang="hr-HR" dirty="0" smtClean="0"/>
              <a:t>:</a:t>
            </a:r>
            <a:endParaRPr lang="hr-HR" dirty="0"/>
          </a:p>
        </p:txBody>
      </p:sp>
      <p:sp>
        <p:nvSpPr>
          <p:cNvPr id="3" name="Content Placeholder 2"/>
          <p:cNvSpPr>
            <a:spLocks noGrp="1"/>
          </p:cNvSpPr>
          <p:nvPr>
            <p:ph idx="1"/>
          </p:nvPr>
        </p:nvSpPr>
        <p:spPr/>
        <p:txBody>
          <a:bodyPr/>
          <a:lstStyle/>
          <a:p>
            <a:pPr algn="just"/>
            <a:r>
              <a:rPr lang="en-US" dirty="0"/>
              <a:t>Situations where different member states tax the same </a:t>
            </a:r>
            <a:r>
              <a:rPr lang="hr-HR" dirty="0" err="1" smtClean="0"/>
              <a:t>income</a:t>
            </a:r>
            <a:r>
              <a:rPr lang="hr-HR" dirty="0" smtClean="0"/>
              <a:t> </a:t>
            </a:r>
            <a:r>
              <a:rPr lang="en-US" dirty="0" smtClean="0"/>
              <a:t>or </a:t>
            </a:r>
            <a:r>
              <a:rPr lang="en-US" dirty="0"/>
              <a:t>capital twice can create serious obstacles to doing </a:t>
            </a:r>
            <a:r>
              <a:rPr lang="hr-HR" dirty="0" err="1" smtClean="0"/>
              <a:t>business</a:t>
            </a:r>
            <a:r>
              <a:rPr lang="en-US" dirty="0" smtClean="0"/>
              <a:t> </a:t>
            </a:r>
            <a:r>
              <a:rPr lang="en-US" dirty="0"/>
              <a:t>across borders. They create an excessive tax </a:t>
            </a:r>
            <a:r>
              <a:rPr lang="hr-HR" dirty="0" err="1" smtClean="0"/>
              <a:t>burden</a:t>
            </a:r>
            <a:r>
              <a:rPr lang="en-US" dirty="0" smtClean="0"/>
              <a:t>, </a:t>
            </a:r>
            <a:r>
              <a:rPr lang="en-US" dirty="0"/>
              <a:t>can cause economic </a:t>
            </a:r>
            <a:r>
              <a:rPr lang="hr-HR" dirty="0" err="1" smtClean="0"/>
              <a:t>distortions</a:t>
            </a:r>
            <a:r>
              <a:rPr lang="en-US" dirty="0" smtClean="0"/>
              <a:t> </a:t>
            </a:r>
            <a:r>
              <a:rPr lang="en-US" dirty="0"/>
              <a:t>and have a negative impact on cross-border </a:t>
            </a:r>
            <a:r>
              <a:rPr lang="hr-HR" dirty="0" err="1" smtClean="0"/>
              <a:t>investment</a:t>
            </a:r>
            <a:r>
              <a:rPr lang="en-US" dirty="0" smtClean="0"/>
              <a:t>.</a:t>
            </a:r>
            <a:endParaRPr lang="en-US" dirty="0"/>
          </a:p>
          <a:p>
            <a:endParaRPr lang="hr-HR" dirty="0"/>
          </a:p>
        </p:txBody>
      </p:sp>
    </p:spTree>
    <p:extLst>
      <p:ext uri="{BB962C8B-B14F-4D97-AF65-F5344CB8AC3E}">
        <p14:creationId xmlns:p14="http://schemas.microsoft.com/office/powerpoint/2010/main" val="16399273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TotalTime>
  <Words>810</Words>
  <Application>Microsoft Office PowerPoint</Application>
  <PresentationFormat>On-screen Show (4:3)</PresentationFormat>
  <Paragraphs>67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Constantia</vt:lpstr>
      <vt:lpstr>Times New Roman</vt:lpstr>
      <vt:lpstr>Wingdings 2</vt:lpstr>
      <vt:lpstr>Flow</vt:lpstr>
      <vt:lpstr>Double taxation in EU</vt:lpstr>
      <vt:lpstr>Definitions</vt:lpstr>
      <vt:lpstr>Cross-border double taxation</vt:lpstr>
      <vt:lpstr>Double taxation in the EU</vt:lpstr>
      <vt:lpstr>CJEU ruling</vt:lpstr>
      <vt:lpstr>Causes of double taxation</vt:lpstr>
      <vt:lpstr> Read the text and answer the following questions: </vt:lpstr>
      <vt:lpstr> Complete the text with the words provided below: </vt:lpstr>
      <vt:lpstr>Translate the paragraph:</vt:lpstr>
      <vt:lpstr>PowerPoint Presentation</vt:lpstr>
      <vt:lpstr>Match the collocations:</vt:lpstr>
      <vt:lpstr>Translate the collocations:</vt:lpstr>
      <vt:lpstr>Translate into Croatian:</vt:lpstr>
      <vt:lpstr>PowerPoint Presentation</vt:lpstr>
      <vt:lpstr>Translate into English:</vt:lpstr>
      <vt:lpstr>PowerPoint Presentation</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Double taxation in EU</dc:title>
  <dc:creator>MJC</dc:creator>
  <cp:lastModifiedBy>Marijana Javornik Čubrić</cp:lastModifiedBy>
  <cp:revision>4</cp:revision>
  <dcterms:created xsi:type="dcterms:W3CDTF">2018-05-14T19:50:16Z</dcterms:created>
  <dcterms:modified xsi:type="dcterms:W3CDTF">2019-05-06T15:06:33Z</dcterms:modified>
</cp:coreProperties>
</file>