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4" r:id="rId8"/>
    <p:sldId id="272" r:id="rId9"/>
    <p:sldId id="265" r:id="rId10"/>
    <p:sldId id="275" r:id="rId11"/>
    <p:sldId id="266" r:id="rId12"/>
    <p:sldId id="267" r:id="rId13"/>
    <p:sldId id="268" r:id="rId14"/>
    <p:sldId id="269" r:id="rId15"/>
    <p:sldId id="270" r:id="rId16"/>
    <p:sldId id="271" r:id="rId17"/>
    <p:sldId id="273"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8"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88C8D9B7-A385-4E27-A899-C77E4BEC2E45}" type="datetimeFigureOut">
              <a:rPr lang="hr-HR" smtClean="0"/>
              <a:t>11.4.2017.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66701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8C8D9B7-A385-4E27-A899-C77E4BEC2E45}" type="datetimeFigureOut">
              <a:rPr lang="hr-HR" smtClean="0"/>
              <a:t>11.4.2017.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69193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8C8D9B7-A385-4E27-A899-C77E4BEC2E45}" type="datetimeFigureOut">
              <a:rPr lang="hr-HR" smtClean="0"/>
              <a:t>11.4.2017.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422876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8C8D9B7-A385-4E27-A899-C77E4BEC2E45}" type="datetimeFigureOut">
              <a:rPr lang="hr-HR" smtClean="0"/>
              <a:t>11.4.2017.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191525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8D9B7-A385-4E27-A899-C77E4BEC2E45}" type="datetimeFigureOut">
              <a:rPr lang="hr-HR" smtClean="0"/>
              <a:t>11.4.2017.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186514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88C8D9B7-A385-4E27-A899-C77E4BEC2E45}" type="datetimeFigureOut">
              <a:rPr lang="hr-HR" smtClean="0"/>
              <a:t>11.4.2017.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368297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88C8D9B7-A385-4E27-A899-C77E4BEC2E45}" type="datetimeFigureOut">
              <a:rPr lang="hr-HR" smtClean="0"/>
              <a:t>11.4.2017.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1377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88C8D9B7-A385-4E27-A899-C77E4BEC2E45}" type="datetimeFigureOut">
              <a:rPr lang="hr-HR" smtClean="0"/>
              <a:t>11.4.2017.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374326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8D9B7-A385-4E27-A899-C77E4BEC2E45}" type="datetimeFigureOut">
              <a:rPr lang="hr-HR" smtClean="0"/>
              <a:t>11.4.2017.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198333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8D9B7-A385-4E27-A899-C77E4BEC2E45}" type="datetimeFigureOut">
              <a:rPr lang="hr-HR" smtClean="0"/>
              <a:t>11.4.2017.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96961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8D9B7-A385-4E27-A899-C77E4BEC2E45}" type="datetimeFigureOut">
              <a:rPr lang="hr-HR" smtClean="0"/>
              <a:t>11.4.2017.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9BD7BC-A551-443B-9A19-6A4A2B092809}" type="slidenum">
              <a:rPr lang="hr-HR" smtClean="0"/>
              <a:t>‹#›</a:t>
            </a:fld>
            <a:endParaRPr lang="hr-HR"/>
          </a:p>
        </p:txBody>
      </p:sp>
    </p:spTree>
    <p:extLst>
      <p:ext uri="{BB962C8B-B14F-4D97-AF65-F5344CB8AC3E}">
        <p14:creationId xmlns:p14="http://schemas.microsoft.com/office/powerpoint/2010/main" val="1851226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8D9B7-A385-4E27-A899-C77E4BEC2E45}" type="datetimeFigureOut">
              <a:rPr lang="hr-HR" smtClean="0"/>
              <a:t>11.4.2017.</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BD7BC-A551-443B-9A19-6A4A2B092809}" type="slidenum">
              <a:rPr lang="hr-HR" smtClean="0"/>
              <a:t>‹#›</a:t>
            </a:fld>
            <a:endParaRPr lang="hr-HR"/>
          </a:p>
        </p:txBody>
      </p:sp>
    </p:spTree>
    <p:extLst>
      <p:ext uri="{BB962C8B-B14F-4D97-AF65-F5344CB8AC3E}">
        <p14:creationId xmlns:p14="http://schemas.microsoft.com/office/powerpoint/2010/main" val="3007874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b="1" dirty="0" smtClean="0"/>
              <a:t/>
            </a:r>
            <a:br>
              <a:rPr lang="hr-HR" b="1" dirty="0" smtClean="0"/>
            </a:br>
            <a:r>
              <a:rPr lang="hr-HR" b="1" dirty="0"/>
              <a:t/>
            </a:r>
            <a:br>
              <a:rPr lang="hr-HR" b="1" dirty="0"/>
            </a:br>
            <a:r>
              <a:rPr lang="hr-HR" b="1" dirty="0" smtClean="0"/>
              <a:t/>
            </a:r>
            <a:br>
              <a:rPr lang="hr-HR" b="1" dirty="0" smtClean="0"/>
            </a:br>
            <a:r>
              <a:rPr lang="hr-HR" b="1" dirty="0"/>
              <a:t/>
            </a:r>
            <a:br>
              <a:rPr lang="hr-HR" b="1" dirty="0"/>
            </a:br>
            <a:r>
              <a:rPr lang="hr-HR" b="1" dirty="0" smtClean="0"/>
              <a:t/>
            </a:r>
            <a:br>
              <a:rPr lang="hr-HR" b="1" dirty="0" smtClean="0"/>
            </a:br>
            <a:endParaRPr lang="hr-HR" b="1" dirty="0" smtClean="0"/>
          </a:p>
        </p:txBody>
      </p:sp>
      <p:sp>
        <p:nvSpPr>
          <p:cNvPr id="3" name="Subtitle 2"/>
          <p:cNvSpPr>
            <a:spLocks noGrp="1"/>
          </p:cNvSpPr>
          <p:nvPr>
            <p:ph type="subTitle" idx="1"/>
          </p:nvPr>
        </p:nvSpPr>
        <p:spPr>
          <a:xfrm>
            <a:off x="1524000" y="2129589"/>
            <a:ext cx="9144000" cy="3128211"/>
          </a:xfrm>
        </p:spPr>
        <p:txBody>
          <a:bodyPr/>
          <a:lstStyle/>
          <a:p>
            <a:r>
              <a:rPr lang="hr-HR" sz="4000" b="1" dirty="0"/>
              <a:t>DJELOVANJE DIANE BUDISAVLJEVIĆ S DJECOM STRADALOM U II SVJETSKOM RATA </a:t>
            </a:r>
          </a:p>
          <a:p>
            <a:r>
              <a:rPr lang="hr-HR" dirty="0"/>
              <a:t> </a:t>
            </a:r>
          </a:p>
          <a:p>
            <a:endParaRPr lang="hr-HR" dirty="0"/>
          </a:p>
        </p:txBody>
      </p:sp>
    </p:spTree>
    <p:extLst>
      <p:ext uri="{BB962C8B-B14F-4D97-AF65-F5344CB8AC3E}">
        <p14:creationId xmlns:p14="http://schemas.microsoft.com/office/powerpoint/2010/main" val="3732750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843"/>
          </a:xfrm>
        </p:spPr>
        <p:txBody>
          <a:bodyPr/>
          <a:lstStyle/>
          <a:p>
            <a:r>
              <a:rPr lang="hr-HR" dirty="0" smtClean="0"/>
              <a:t>Izvodi iz Dnevnika</a:t>
            </a:r>
            <a:endParaRPr lang="hr-HR" dirty="0"/>
          </a:p>
        </p:txBody>
      </p:sp>
      <p:sp>
        <p:nvSpPr>
          <p:cNvPr id="4" name="Content Placeholder 3"/>
          <p:cNvSpPr>
            <a:spLocks noGrp="1"/>
          </p:cNvSpPr>
          <p:nvPr>
            <p:ph sz="half" idx="2"/>
          </p:nvPr>
        </p:nvSpPr>
        <p:spPr/>
        <p:txBody>
          <a:bodyPr>
            <a:normAutofit fontScale="55000" lnSpcReduction="20000"/>
          </a:bodyPr>
          <a:lstStyle/>
          <a:p>
            <a:pPr marL="0" indent="0">
              <a:buNone/>
            </a:pPr>
            <a:r>
              <a:rPr lang="hr-HR" b="1" dirty="0" smtClean="0"/>
              <a:t>14. lipanj 1942.</a:t>
            </a:r>
          </a:p>
          <a:p>
            <a:r>
              <a:rPr lang="hr-HR" dirty="0" smtClean="0"/>
              <a:t>… To mi je bio najljepši dar koji sam u životu dobila – mogućnost da ljude oslobodim od sigurne smrti….</a:t>
            </a:r>
          </a:p>
          <a:p>
            <a:pPr marL="0" indent="0">
              <a:buNone/>
            </a:pPr>
            <a:r>
              <a:rPr lang="hr-HR" dirty="0" smtClean="0"/>
              <a:t> </a:t>
            </a:r>
          </a:p>
          <a:p>
            <a:pPr marL="0" indent="0">
              <a:buNone/>
            </a:pPr>
            <a:r>
              <a:rPr lang="hr-HR" b="1" dirty="0" smtClean="0"/>
              <a:t>10. srpanj 1942.  </a:t>
            </a:r>
          </a:p>
          <a:p>
            <a:r>
              <a:rPr lang="hr-HR" dirty="0" smtClean="0"/>
              <a:t>A onda je došlo nešto stravično. Sobe bez ikakvog namještaja. Bile su tu samo noćne posude, a na podu su sjedila ili ležala neopisivo mršava mala djeca. Svakom se djetetu već mogla nazrijeti smrt u očima. Što s njima učiniti? (Dječja bolnica u Staroj Gradiški)</a:t>
            </a:r>
          </a:p>
          <a:p>
            <a:pPr marL="0" indent="0">
              <a:buNone/>
            </a:pPr>
            <a:r>
              <a:rPr lang="hr-HR" dirty="0" smtClean="0"/>
              <a:t> </a:t>
            </a:r>
          </a:p>
          <a:p>
            <a:pPr marL="0" indent="0">
              <a:buNone/>
            </a:pPr>
            <a:r>
              <a:rPr lang="hr-HR" b="1" dirty="0" smtClean="0"/>
              <a:t>1. travanja 1943. godine</a:t>
            </a:r>
          </a:p>
          <a:p>
            <a:r>
              <a:rPr lang="hr-HR" dirty="0" smtClean="0"/>
              <a:t>U Ministarstvu </a:t>
            </a:r>
            <a:r>
              <a:rPr lang="hr-HR" dirty="0" err="1" smtClean="0"/>
              <a:t>udružbe</a:t>
            </a:r>
            <a:r>
              <a:rPr lang="hr-HR" dirty="0" smtClean="0"/>
              <a:t> saznajem za isključenje prof. </a:t>
            </a:r>
            <a:r>
              <a:rPr lang="hr-HR" dirty="0" err="1" smtClean="0"/>
              <a:t>Breslera</a:t>
            </a:r>
            <a:r>
              <a:rPr lang="hr-HR" dirty="0" smtClean="0"/>
              <a:t> iz Crvenog križa. Između ostalog mu se predbacuje da je u vezi sa mnom i da mi prenosi informacije o zbivanjima na terenu. To ne odgovara činjenicama. U gotovo svim slučajevima sam o postupcima s djecom već znam i odlazila sam k njemu samo kako bih se posavjetovala o mogućnostima pomoći.</a:t>
            </a:r>
          </a:p>
          <a:p>
            <a:endParaRPr lang="hr-HR" dirty="0"/>
          </a:p>
        </p:txBody>
      </p:sp>
      <p:pic>
        <p:nvPicPr>
          <p:cNvPr id="4100" name="Picture 4" descr="http://www.pecat.co.rs/wp-content/uploads/2010/04/logor_za_decu.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15144" y="2346158"/>
            <a:ext cx="5753856" cy="2963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3949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hr-HR" dirty="0" smtClean="0"/>
              <a:t>Izvodi iz Dnevnika</a:t>
            </a:r>
            <a:endParaRPr lang="hr-HR" dirty="0"/>
          </a:p>
        </p:txBody>
      </p:sp>
      <p:sp>
        <p:nvSpPr>
          <p:cNvPr id="3" name="Content Placeholder 2"/>
          <p:cNvSpPr>
            <a:spLocks noGrp="1"/>
          </p:cNvSpPr>
          <p:nvPr>
            <p:ph idx="1"/>
          </p:nvPr>
        </p:nvSpPr>
        <p:spPr>
          <a:xfrm>
            <a:off x="838200" y="1467853"/>
            <a:ext cx="10515600" cy="4709110"/>
          </a:xfrm>
        </p:spPr>
        <p:txBody>
          <a:bodyPr>
            <a:normAutofit fontScale="92500" lnSpcReduction="20000"/>
          </a:bodyPr>
          <a:lstStyle/>
          <a:p>
            <a:pPr marL="0" indent="0">
              <a:buNone/>
            </a:pPr>
            <a:r>
              <a:rPr lang="hr-HR" dirty="0"/>
              <a:t>19. listopada 1943. </a:t>
            </a:r>
          </a:p>
          <a:p>
            <a:r>
              <a:rPr lang="hr-HR" dirty="0"/>
              <a:t>Odlučila sam napraviti novi popis djece za koju ne znamo gdje se nalaze i to prema abecednom redu imena majke. Nadamo se da ćemo tako identificirati još neku bezimenu djecu. U kartoteci imamo mnogo djece za koju samo piše da su preuzeta iz logora i onda opet mnogo djece koja su kolonizirana, a za koju se ne zna odakle su. </a:t>
            </a:r>
          </a:p>
          <a:p>
            <a:pPr marL="0" indent="0">
              <a:buNone/>
            </a:pPr>
            <a:r>
              <a:rPr lang="hr-HR" dirty="0"/>
              <a:t> </a:t>
            </a:r>
          </a:p>
          <a:p>
            <a:pPr marL="0" indent="0">
              <a:buNone/>
            </a:pPr>
            <a:r>
              <a:rPr lang="hr-HR" dirty="0"/>
              <a:t>9. travanj 1944.</a:t>
            </a:r>
          </a:p>
          <a:p>
            <a:r>
              <a:rPr lang="hr-HR" dirty="0"/>
              <a:t>Nakon ručka su ponovno došle žene koje su bile kod mene 7. Dala sam im pismene preporuke za svećenika u općinama gdje su im kolonizirana djeca. Kako su me djeca kasnije obavijestila (žene su bile nepismene), oba hranitelja su prihvatila i majke. Tako je uspjelo sjedinjenje majke s njihovom djecom.</a:t>
            </a:r>
          </a:p>
          <a:p>
            <a:endParaRPr lang="hr-HR" dirty="0"/>
          </a:p>
        </p:txBody>
      </p:sp>
    </p:spTree>
    <p:extLst>
      <p:ext uri="{BB962C8B-B14F-4D97-AF65-F5344CB8AC3E}">
        <p14:creationId xmlns:p14="http://schemas.microsoft.com/office/powerpoint/2010/main" val="1313436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6001"/>
          </a:xfrm>
        </p:spPr>
        <p:txBody>
          <a:bodyPr/>
          <a:lstStyle/>
          <a:p>
            <a:r>
              <a:rPr lang="hr-HR" dirty="0" smtClean="0"/>
              <a:t>Izvodi iz Dnevnika</a:t>
            </a:r>
            <a:endParaRPr lang="hr-HR" dirty="0"/>
          </a:p>
        </p:txBody>
      </p:sp>
      <p:sp>
        <p:nvSpPr>
          <p:cNvPr id="3" name="Content Placeholder 2"/>
          <p:cNvSpPr>
            <a:spLocks noGrp="1"/>
          </p:cNvSpPr>
          <p:nvPr>
            <p:ph idx="1"/>
          </p:nvPr>
        </p:nvSpPr>
        <p:spPr>
          <a:xfrm>
            <a:off x="838200" y="1419726"/>
            <a:ext cx="10515600" cy="4757237"/>
          </a:xfrm>
        </p:spPr>
        <p:txBody>
          <a:bodyPr>
            <a:normAutofit lnSpcReduction="10000"/>
          </a:bodyPr>
          <a:lstStyle/>
          <a:p>
            <a:pPr marL="0" indent="0">
              <a:buNone/>
            </a:pPr>
            <a:r>
              <a:rPr lang="hr-HR" b="1" i="1" dirty="0"/>
              <a:t>28. svibnja 1945.</a:t>
            </a:r>
            <a:endParaRPr lang="hr-HR" dirty="0"/>
          </a:p>
          <a:p>
            <a:r>
              <a:rPr lang="hr-HR" dirty="0"/>
              <a:t>Predajem kartoteku (po nalogu potpisanom od Tatjane Marinić – opaska M.A.), bilježnice za nalaženje nepoznate djece, registar za fotografije i bilježnice s popisom posebnih oznaka na djeci. Osim abecednog rasporeda imali smo još i poseban raspored, kako bismo po mogućnosti pokušali identificirati što je moguće veći broj nepoznate djece. Bio je to glavni cilj koji smo si postavili za razdoblje nakon rata.  Pronalaženje veće, točno popisne djece, nije nikom zadavalo teškoće. No, </a:t>
            </a:r>
            <a:r>
              <a:rPr lang="hr-HR" u="sng" dirty="0"/>
              <a:t>željeli smo što je moguće više male djece vratiti njihovim roditeljima</a:t>
            </a:r>
            <a:r>
              <a:rPr lang="hr-HR" dirty="0"/>
              <a:t>. I bila je to sad velika bol, moja i gospođe </a:t>
            </a:r>
            <a:r>
              <a:rPr lang="hr-HR" dirty="0" err="1"/>
              <a:t>Đakule</a:t>
            </a:r>
            <a:r>
              <a:rPr lang="hr-HR" dirty="0"/>
              <a:t>, da nam se tako naglo naš rad na našoj kartoteci oduzeo i da nam je na taj način bilo onemogućeno to ostvariti. Znali smo da će sada mnoge majke uzalud tražiti svoju djecu. </a:t>
            </a:r>
          </a:p>
          <a:p>
            <a:endParaRPr lang="hr-HR" dirty="0"/>
          </a:p>
        </p:txBody>
      </p:sp>
    </p:spTree>
    <p:extLst>
      <p:ext uri="{BB962C8B-B14F-4D97-AF65-F5344CB8AC3E}">
        <p14:creationId xmlns:p14="http://schemas.microsoft.com/office/powerpoint/2010/main" val="3113592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još možemo saznati iz Dnevnika?!</a:t>
            </a:r>
            <a:endParaRPr lang="hr-HR" dirty="0"/>
          </a:p>
        </p:txBody>
      </p:sp>
      <p:sp>
        <p:nvSpPr>
          <p:cNvPr id="3" name="Content Placeholder 2"/>
          <p:cNvSpPr>
            <a:spLocks noGrp="1"/>
          </p:cNvSpPr>
          <p:nvPr>
            <p:ph idx="1"/>
          </p:nvPr>
        </p:nvSpPr>
        <p:spPr/>
        <p:txBody>
          <a:bodyPr/>
          <a:lstStyle/>
          <a:p>
            <a:r>
              <a:rPr lang="hr-HR" dirty="0"/>
              <a:t>Djelujući kao nezavisna aktivistica izvrgla je i sebe i svoju obitelj opasnosti, no nije posustala. </a:t>
            </a:r>
            <a:endParaRPr lang="hr-HR" dirty="0" smtClean="0"/>
          </a:p>
          <a:p>
            <a:r>
              <a:rPr lang="hr-HR" dirty="0" smtClean="0"/>
              <a:t>Zbog </a:t>
            </a:r>
            <a:r>
              <a:rPr lang="hr-HR" dirty="0"/>
              <a:t>njenog rada u obitelj </a:t>
            </a:r>
            <a:r>
              <a:rPr lang="hr-HR" dirty="0" err="1"/>
              <a:t>Budisavljević</a:t>
            </a:r>
            <a:r>
              <a:rPr lang="hr-HR" dirty="0"/>
              <a:t> dolazio je Gestapo (nadnevak Dnevnika od 4. lipnja 1943.). </a:t>
            </a:r>
            <a:endParaRPr lang="hr-HR" dirty="0" smtClean="0"/>
          </a:p>
          <a:p>
            <a:r>
              <a:rPr lang="hr-HR" dirty="0" smtClean="0"/>
              <a:t>Suočena </a:t>
            </a:r>
            <a:r>
              <a:rPr lang="hr-HR" dirty="0"/>
              <a:t>s patnjama  djece i majki, te iscrpljena količinom posla i sama je bila često bolesna i očitovala poteškoće za koje danas nedvojbeno možemo kazati da su znak visoke razine stresa kao npr. opadanje kose ili tjelesna slabost (nadnevak Dnevnika od 6. rujna, 27. studenog i 5. prosinca 1942. godine). </a:t>
            </a:r>
            <a:endParaRPr lang="hr-HR" dirty="0" smtClean="0"/>
          </a:p>
          <a:p>
            <a:r>
              <a:rPr lang="hr-HR" dirty="0" smtClean="0"/>
              <a:t>Ipak </a:t>
            </a:r>
            <a:r>
              <a:rPr lang="hr-HR" dirty="0"/>
              <a:t>je nastavila rad kroz cijelo razdoblje rata.</a:t>
            </a:r>
          </a:p>
          <a:p>
            <a:endParaRPr lang="hr-HR" dirty="0"/>
          </a:p>
        </p:txBody>
      </p:sp>
    </p:spTree>
    <p:extLst>
      <p:ext uri="{BB962C8B-B14F-4D97-AF65-F5344CB8AC3E}">
        <p14:creationId xmlns:p14="http://schemas.microsoft.com/office/powerpoint/2010/main" val="2826331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je „otkriven” dnevnik?</a:t>
            </a:r>
            <a:endParaRPr lang="hr-HR" dirty="0"/>
          </a:p>
        </p:txBody>
      </p:sp>
      <p:sp>
        <p:nvSpPr>
          <p:cNvPr id="3" name="Content Placeholder 2"/>
          <p:cNvSpPr>
            <a:spLocks noGrp="1"/>
          </p:cNvSpPr>
          <p:nvPr>
            <p:ph idx="1"/>
          </p:nvPr>
        </p:nvSpPr>
        <p:spPr>
          <a:xfrm>
            <a:off x="838200" y="1540042"/>
            <a:ext cx="10515600" cy="4636921"/>
          </a:xfrm>
        </p:spPr>
        <p:txBody>
          <a:bodyPr>
            <a:normAutofit fontScale="77500" lnSpcReduction="20000"/>
          </a:bodyPr>
          <a:lstStyle/>
          <a:p>
            <a:pPr marL="0" indent="0">
              <a:buNone/>
            </a:pPr>
            <a:r>
              <a:rPr lang="hr-HR" dirty="0" smtClean="0"/>
              <a:t>Iskazi unuke prof. dr. sc. Silvije </a:t>
            </a:r>
            <a:r>
              <a:rPr lang="hr-HR" dirty="0" err="1" smtClean="0"/>
              <a:t>Szabo</a:t>
            </a:r>
            <a:endParaRPr lang="hr-HR" dirty="0" smtClean="0"/>
          </a:p>
          <a:p>
            <a:pPr marL="0" indent="0">
              <a:buNone/>
            </a:pPr>
            <a:endParaRPr lang="hr-HR" dirty="0" smtClean="0"/>
          </a:p>
          <a:p>
            <a:r>
              <a:rPr lang="hr-HR" dirty="0" smtClean="0"/>
              <a:t>Jako </a:t>
            </a:r>
            <a:r>
              <a:rPr lang="hr-HR" dirty="0"/>
              <a:t>malo sam znala o aktivnostima moje bake dok je bila živa. Prema onome što sam do tada čula, vjerovala sam da je baka tijekom rata pomagala u skrbi za djecu iz logora. Budući da ona nikada nije o tome pričala, nije mi padalo na pamet da je njezina uloga bila tako važna. Znam da je bila u kontaktu s prof. </a:t>
            </a:r>
            <a:r>
              <a:rPr lang="hr-HR" dirty="0" err="1"/>
              <a:t>Breslerom</a:t>
            </a:r>
            <a:r>
              <a:rPr lang="hr-HR" dirty="0"/>
              <a:t> do njegove smrti.  </a:t>
            </a:r>
          </a:p>
          <a:p>
            <a:endParaRPr lang="hr-HR" dirty="0"/>
          </a:p>
          <a:p>
            <a:r>
              <a:rPr lang="hr-HR" dirty="0"/>
              <a:t>Kad se moj stariji sin trebao roditi (1966. godina) rekla mi je da čuva u jednom drvenom sanduku moje stvari (benkice i slično) kad sam bila mala.  U tom  sam sanduku ispod tih mojih stvari vidjela fascikle na kojima je pisalo </a:t>
            </a:r>
            <a:r>
              <a:rPr lang="hr-HR" dirty="0" err="1"/>
              <a:t>Aktion</a:t>
            </a:r>
            <a:r>
              <a:rPr lang="hr-HR" dirty="0"/>
              <a:t> DB. </a:t>
            </a:r>
            <a:r>
              <a:rPr lang="hr-HR" dirty="0" smtClean="0"/>
              <a:t>Nisam to tada otvarala misleći da su to još neki papiri koji spadaju uz fascikle u sanduku</a:t>
            </a:r>
            <a:r>
              <a:rPr lang="hr-HR" b="1" i="1" dirty="0" smtClean="0"/>
              <a:t>.</a:t>
            </a:r>
            <a:endParaRPr lang="hr-HR" dirty="0"/>
          </a:p>
          <a:p>
            <a:endParaRPr lang="hr-HR" b="1" i="1" dirty="0" smtClean="0"/>
          </a:p>
          <a:p>
            <a:pPr marL="0" indent="0">
              <a:buNone/>
            </a:pPr>
            <a:r>
              <a:rPr lang="hr-HR" b="1" i="1" dirty="0"/>
              <a:t> </a:t>
            </a:r>
            <a:endParaRPr lang="hr-HR" dirty="0"/>
          </a:p>
          <a:p>
            <a:endParaRPr lang="hr-HR" dirty="0"/>
          </a:p>
        </p:txBody>
      </p:sp>
    </p:spTree>
    <p:extLst>
      <p:ext uri="{BB962C8B-B14F-4D97-AF65-F5344CB8AC3E}">
        <p14:creationId xmlns:p14="http://schemas.microsoft.com/office/powerpoint/2010/main" val="164901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je „otkriven” dnevnik?</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Tek </a:t>
            </a:r>
            <a:r>
              <a:rPr lang="hr-HR" dirty="0"/>
              <a:t>izlaženje feljtona u Vjesniku potaknulo me da pogledam što je to umotano i vidjela da je to dnevnik, odnosno kako je to baka naslovila "Izvještaj o radu Akcije D.B." Iz sadržaja tog feljtona proizlazilo je da je moja baka bila zaposlena u Crvenom križu i da je po nalogu partije ishodila dozvolu za odvođenje djece iz logora. Znala sam da moja baka nije niti radila u Crvenom križu niti je radila po nalogu partije. Tek tada (1983. godine) sam pročitala Dnevnik. Kako je baka već umrla, nisam imala prilike s njom o tome pričati. A u fasciklima su bile i kopije transportnih lista, korespondencija s upravom logora u </a:t>
            </a:r>
            <a:r>
              <a:rPr lang="hr-HR" dirty="0" err="1"/>
              <a:t>Lobor</a:t>
            </a:r>
            <a:r>
              <a:rPr lang="hr-HR" dirty="0"/>
              <a:t>-gradu,  svi računi….</a:t>
            </a:r>
          </a:p>
          <a:p>
            <a:pPr marL="0" indent="0">
              <a:buNone/>
            </a:pPr>
            <a:endParaRPr lang="hr-HR" dirty="0"/>
          </a:p>
          <a:p>
            <a:r>
              <a:rPr lang="hr-HR" dirty="0"/>
              <a:t>Imala sam priliku čitati i knjigu Slave </a:t>
            </a:r>
            <a:r>
              <a:rPr lang="hr-HR" dirty="0" err="1"/>
              <a:t>Ogrizović</a:t>
            </a:r>
            <a:r>
              <a:rPr lang="hr-HR" dirty="0"/>
              <a:t> (radi se o knjizi Zagreb gori iz 1972. godine) gdje je i ona spominjala baku. Vidjela sam da ljudima zapravo nije jasno kako je baka "upala" u sve to.</a:t>
            </a:r>
          </a:p>
          <a:p>
            <a:endParaRPr lang="hr-HR" dirty="0"/>
          </a:p>
          <a:p>
            <a:endParaRPr lang="hr-HR" dirty="0"/>
          </a:p>
        </p:txBody>
      </p:sp>
    </p:spTree>
    <p:extLst>
      <p:ext uri="{BB962C8B-B14F-4D97-AF65-F5344CB8AC3E}">
        <p14:creationId xmlns:p14="http://schemas.microsoft.com/office/powerpoint/2010/main" val="2902785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t>
            </a:r>
            <a:r>
              <a:rPr lang="en-US" dirty="0" err="1" smtClean="0"/>
              <a:t>uradnj</a:t>
            </a:r>
            <a:r>
              <a:rPr lang="hr-HR" dirty="0" smtClean="0"/>
              <a:t>a</a:t>
            </a:r>
            <a:r>
              <a:rPr lang="en-US" dirty="0" smtClean="0"/>
              <a:t> </a:t>
            </a:r>
            <a:r>
              <a:rPr lang="en-US" dirty="0" err="1"/>
              <a:t>gospođe</a:t>
            </a:r>
            <a:r>
              <a:rPr lang="en-US" dirty="0"/>
              <a:t> D. </a:t>
            </a:r>
            <a:r>
              <a:rPr lang="en-US" dirty="0" err="1"/>
              <a:t>Budisavljević</a:t>
            </a:r>
            <a:r>
              <a:rPr lang="en-US" dirty="0"/>
              <a:t> i K. </a:t>
            </a:r>
            <a:r>
              <a:rPr lang="en-US" dirty="0" err="1"/>
              <a:t>Breslera</a:t>
            </a:r>
            <a:endParaRPr lang="hr-HR" dirty="0"/>
          </a:p>
        </p:txBody>
      </p:sp>
      <p:sp>
        <p:nvSpPr>
          <p:cNvPr id="3" name="Content Placeholder 2"/>
          <p:cNvSpPr>
            <a:spLocks noGrp="1"/>
          </p:cNvSpPr>
          <p:nvPr>
            <p:ph idx="1"/>
          </p:nvPr>
        </p:nvSpPr>
        <p:spPr/>
        <p:txBody>
          <a:bodyPr>
            <a:normAutofit fontScale="92500" lnSpcReduction="20000"/>
          </a:bodyPr>
          <a:lstStyle/>
          <a:p>
            <a:r>
              <a:rPr lang="hr-HR" dirty="0"/>
              <a:t>O značaju profesionalne suradnje gospođe D. </a:t>
            </a:r>
            <a:r>
              <a:rPr lang="hr-HR" dirty="0" err="1"/>
              <a:t>Budisavljević</a:t>
            </a:r>
            <a:r>
              <a:rPr lang="hr-HR" dirty="0"/>
              <a:t> i K. </a:t>
            </a:r>
            <a:r>
              <a:rPr lang="hr-HR" dirty="0" err="1"/>
              <a:t>Breslera</a:t>
            </a:r>
            <a:r>
              <a:rPr lang="hr-HR" dirty="0"/>
              <a:t> svjedoči i njegova posveta u izvještaju "Spašavanje kozaračke djece godine 1942."(</a:t>
            </a:r>
            <a:r>
              <a:rPr lang="hr-HR" dirty="0" err="1"/>
              <a:t>Bresler</a:t>
            </a:r>
            <a:r>
              <a:rPr lang="hr-HR" dirty="0"/>
              <a:t>, 1947.):</a:t>
            </a:r>
          </a:p>
          <a:p>
            <a:pPr marL="0" indent="0">
              <a:buNone/>
            </a:pPr>
            <a:r>
              <a:rPr lang="hr-HR" dirty="0"/>
              <a:t> </a:t>
            </a:r>
          </a:p>
          <a:p>
            <a:pPr marL="0" indent="0">
              <a:buNone/>
            </a:pPr>
            <a:r>
              <a:rPr lang="hr-HR" b="1" i="1" dirty="0"/>
              <a:t>Gospođi Diani </a:t>
            </a:r>
            <a:r>
              <a:rPr lang="hr-HR" b="1" i="1" dirty="0" err="1"/>
              <a:t>Budisavljević</a:t>
            </a:r>
            <a:r>
              <a:rPr lang="hr-HR" b="1" i="1" dirty="0"/>
              <a:t> inicijatoru spasa kozaračke djece u toplom sjećanju na teške dane 1942. godine sa iskrenim i dubokim poštovanjem.</a:t>
            </a:r>
            <a:endParaRPr lang="hr-HR" dirty="0"/>
          </a:p>
          <a:p>
            <a:pPr marL="0" indent="0">
              <a:buNone/>
            </a:pPr>
            <a:r>
              <a:rPr lang="hr-HR" dirty="0"/>
              <a:t> </a:t>
            </a:r>
          </a:p>
          <a:p>
            <a:r>
              <a:rPr lang="hr-HR" dirty="0" smtClean="0"/>
              <a:t>Zanimljivo je da </a:t>
            </a:r>
            <a:r>
              <a:rPr lang="hr-HR" dirty="0"/>
              <a:t>je dio albuma s fotografijama djece koje je D. </a:t>
            </a:r>
            <a:r>
              <a:rPr lang="hr-HR" dirty="0" err="1"/>
              <a:t>Budisavljević</a:t>
            </a:r>
            <a:r>
              <a:rPr lang="hr-HR" dirty="0"/>
              <a:t> vodila kao sastavni dio dokumentacije došli u Hrvatski državni arhiv iz  Više škole za socijalne radnike, gdje su očito bili pohranjeni izvjesno vrijeme. Kako su došli tamo? Imajući na umu dostupnu arhivsku građu možemo pretpostaviti da je za to bila zaslužna Tatjana Marinić.</a:t>
            </a:r>
          </a:p>
          <a:p>
            <a:endParaRPr lang="hr-HR" dirty="0"/>
          </a:p>
        </p:txBody>
      </p:sp>
    </p:spTree>
    <p:extLst>
      <p:ext uri="{BB962C8B-B14F-4D97-AF65-F5344CB8AC3E}">
        <p14:creationId xmlns:p14="http://schemas.microsoft.com/office/powerpoint/2010/main" val="429309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Zaključno</a:t>
            </a:r>
            <a:endParaRPr lang="hr-HR" dirty="0"/>
          </a:p>
        </p:txBody>
      </p:sp>
      <p:sp>
        <p:nvSpPr>
          <p:cNvPr id="3" name="Content Placeholder 2"/>
          <p:cNvSpPr>
            <a:spLocks noGrp="1"/>
          </p:cNvSpPr>
          <p:nvPr>
            <p:ph idx="1"/>
          </p:nvPr>
        </p:nvSpPr>
        <p:spPr/>
        <p:txBody>
          <a:bodyPr/>
          <a:lstStyle/>
          <a:p>
            <a:r>
              <a:rPr lang="hr-HR" dirty="0" smtClean="0"/>
              <a:t>Tzv</a:t>
            </a:r>
            <a:r>
              <a:rPr lang="hr-HR" dirty="0"/>
              <a:t>. </a:t>
            </a:r>
            <a:r>
              <a:rPr lang="hr-HR" dirty="0" smtClean="0"/>
              <a:t>skrivena </a:t>
            </a:r>
            <a:r>
              <a:rPr lang="hr-HR" dirty="0"/>
              <a:t>povijesti socijalnog </a:t>
            </a:r>
            <a:r>
              <a:rPr lang="hr-HR" dirty="0" smtClean="0"/>
              <a:t>rada - poteškoće </a:t>
            </a:r>
            <a:r>
              <a:rPr lang="hr-HR" dirty="0"/>
              <a:t>u pronalaženju, slijeđenju i vrednovanju </a:t>
            </a:r>
            <a:r>
              <a:rPr lang="hr-HR" dirty="0" smtClean="0"/>
              <a:t>povijesne </a:t>
            </a:r>
            <a:r>
              <a:rPr lang="hr-HR" dirty="0"/>
              <a:t>građe koja je nužna da bi se na vjerodostojan način, koristeći veći broj relevantnih povijesnih izvora, prikazalo određeno razdoblje ili djelovanje pojedinaca. </a:t>
            </a:r>
            <a:endParaRPr lang="hr-HR" dirty="0" smtClean="0"/>
          </a:p>
          <a:p>
            <a:r>
              <a:rPr lang="hr-HR" dirty="0" smtClean="0"/>
              <a:t>Kako to postići u našem društvu </a:t>
            </a:r>
            <a:r>
              <a:rPr lang="hr-HR" dirty="0"/>
              <a:t>koje u 20. stoljeću obilježava diskontinuitete društveno-političkog i gospodarskog razvoja, u kojem je u nekoliko navrata dio povijesti bio, barem privremeno, "</a:t>
            </a:r>
            <a:r>
              <a:rPr lang="hr-HR" dirty="0" smtClean="0"/>
              <a:t>izbrisan„? </a:t>
            </a:r>
          </a:p>
          <a:p>
            <a:r>
              <a:rPr lang="hr-HR" dirty="0" smtClean="0"/>
              <a:t>Suradnja </a:t>
            </a:r>
            <a:r>
              <a:rPr lang="hr-HR" dirty="0"/>
              <a:t>stručnjaka iz područja socijalnog rada i socijalne politike s povjesničarima je u ovom području nužna. </a:t>
            </a:r>
          </a:p>
          <a:p>
            <a:endParaRPr lang="hr-HR" dirty="0"/>
          </a:p>
        </p:txBody>
      </p:sp>
    </p:spTree>
    <p:extLst>
      <p:ext uri="{BB962C8B-B14F-4D97-AF65-F5344CB8AC3E}">
        <p14:creationId xmlns:p14="http://schemas.microsoft.com/office/powerpoint/2010/main" val="241327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Tko je Diana </a:t>
            </a:r>
            <a:r>
              <a:rPr lang="hr-HR" dirty="0" err="1" smtClean="0"/>
              <a:t>Budisavljević</a:t>
            </a:r>
            <a:r>
              <a:rPr lang="hr-HR" dirty="0" smtClean="0"/>
              <a:t>?!</a:t>
            </a:r>
            <a:endParaRPr lang="hr-HR" dirty="0"/>
          </a:p>
        </p:txBody>
      </p:sp>
      <p:pic>
        <p:nvPicPr>
          <p:cNvPr id="1026" name="Picture 2" descr="diana1.8240.JPG (313×448)"/>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24116" y="1936941"/>
            <a:ext cx="2323031" cy="331358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a:xfrm>
            <a:off x="5727032" y="1479884"/>
            <a:ext cx="5626768" cy="4697079"/>
          </a:xfrm>
        </p:spPr>
        <p:txBody>
          <a:bodyPr>
            <a:normAutofit fontScale="92500" lnSpcReduction="20000"/>
          </a:bodyPr>
          <a:lstStyle/>
          <a:p>
            <a:r>
              <a:rPr lang="en-US" dirty="0"/>
              <a:t>Diana </a:t>
            </a:r>
            <a:r>
              <a:rPr lang="en-US" dirty="0" err="1" smtClean="0"/>
              <a:t>Budisavljević</a:t>
            </a:r>
            <a:r>
              <a:rPr lang="en-US" dirty="0" smtClean="0"/>
              <a:t> </a:t>
            </a:r>
            <a:r>
              <a:rPr lang="hr-HR" dirty="0" smtClean="0"/>
              <a:t>(</a:t>
            </a:r>
            <a:r>
              <a:rPr lang="en-US" dirty="0" err="1" smtClean="0"/>
              <a:t>rođena</a:t>
            </a:r>
            <a:r>
              <a:rPr lang="en-US" dirty="0" smtClean="0"/>
              <a:t> </a:t>
            </a:r>
            <a:r>
              <a:rPr lang="en-US" dirty="0" err="1" smtClean="0"/>
              <a:t>Obexer</a:t>
            </a:r>
            <a:r>
              <a:rPr lang="hr-HR" dirty="0" smtClean="0"/>
              <a:t>)</a:t>
            </a:r>
            <a:r>
              <a:rPr lang="en-US" dirty="0" smtClean="0"/>
              <a:t> </a:t>
            </a:r>
            <a:r>
              <a:rPr lang="en-US" dirty="0" err="1"/>
              <a:t>rodila</a:t>
            </a:r>
            <a:r>
              <a:rPr lang="en-US" dirty="0"/>
              <a:t> se </a:t>
            </a:r>
            <a:r>
              <a:rPr lang="hr-HR" dirty="0" smtClean="0"/>
              <a:t>(</a:t>
            </a:r>
            <a:r>
              <a:rPr lang="en-US" dirty="0" smtClean="0"/>
              <a:t>1891</a:t>
            </a:r>
            <a:r>
              <a:rPr lang="hr-HR" dirty="0" smtClean="0"/>
              <a:t>) </a:t>
            </a:r>
            <a:r>
              <a:rPr lang="en-US" dirty="0" smtClean="0"/>
              <a:t>i </a:t>
            </a:r>
            <a:r>
              <a:rPr lang="en-US" dirty="0" err="1"/>
              <a:t>školovala</a:t>
            </a:r>
            <a:r>
              <a:rPr lang="en-US" dirty="0"/>
              <a:t> u </a:t>
            </a:r>
            <a:r>
              <a:rPr lang="en-US" dirty="0" err="1"/>
              <a:t>Innsbrucku</a:t>
            </a:r>
            <a:r>
              <a:rPr lang="en-US" dirty="0"/>
              <a:t>, </a:t>
            </a:r>
            <a:r>
              <a:rPr lang="en-US" dirty="0" err="1"/>
              <a:t>Austrija</a:t>
            </a:r>
            <a:r>
              <a:rPr lang="en-US" dirty="0"/>
              <a:t>. </a:t>
            </a:r>
            <a:r>
              <a:rPr lang="hr-HR" dirty="0" smtClean="0"/>
              <a:t>Umrla u </a:t>
            </a:r>
            <a:r>
              <a:rPr lang="hr-HR" dirty="0" err="1" smtClean="0"/>
              <a:t>Insbruku</a:t>
            </a:r>
            <a:r>
              <a:rPr lang="hr-HR" dirty="0" smtClean="0"/>
              <a:t> 1978. </a:t>
            </a:r>
            <a:r>
              <a:rPr lang="hr-HR" dirty="0" err="1" smtClean="0"/>
              <a:t>godinre</a:t>
            </a:r>
            <a:r>
              <a:rPr lang="hr-HR" dirty="0" smtClean="0"/>
              <a:t>.</a:t>
            </a:r>
          </a:p>
          <a:p>
            <a:r>
              <a:rPr lang="en-US" dirty="0" err="1" smtClean="0"/>
              <a:t>Nakon</a:t>
            </a:r>
            <a:r>
              <a:rPr lang="en-US" dirty="0" smtClean="0"/>
              <a:t> </a:t>
            </a:r>
            <a:r>
              <a:rPr lang="en-US" dirty="0" err="1"/>
              <a:t>završene</a:t>
            </a:r>
            <a:r>
              <a:rPr lang="en-US" dirty="0"/>
              <a:t> </a:t>
            </a:r>
            <a:r>
              <a:rPr lang="en-US" dirty="0" err="1"/>
              <a:t>srednje</a:t>
            </a:r>
            <a:r>
              <a:rPr lang="en-US" dirty="0"/>
              <a:t> </a:t>
            </a:r>
            <a:r>
              <a:rPr lang="en-US" dirty="0" err="1"/>
              <a:t>škole</a:t>
            </a:r>
            <a:r>
              <a:rPr lang="en-US" dirty="0"/>
              <a:t>, </a:t>
            </a:r>
            <a:r>
              <a:rPr lang="en-US" dirty="0" err="1"/>
              <a:t>udala</a:t>
            </a:r>
            <a:r>
              <a:rPr lang="en-US" dirty="0"/>
              <a:t> se za dr. med. </a:t>
            </a:r>
            <a:r>
              <a:rPr lang="en-US" dirty="0" err="1"/>
              <a:t>Julija</a:t>
            </a:r>
            <a:r>
              <a:rPr lang="en-US" dirty="0"/>
              <a:t> </a:t>
            </a:r>
            <a:r>
              <a:rPr lang="en-US" dirty="0" err="1"/>
              <a:t>Budisavljevića</a:t>
            </a:r>
            <a:r>
              <a:rPr lang="en-US" dirty="0"/>
              <a:t>. Dr. </a:t>
            </a:r>
            <a:r>
              <a:rPr lang="en-US" dirty="0" err="1"/>
              <a:t>Budisavljević</a:t>
            </a:r>
            <a:r>
              <a:rPr lang="en-US" dirty="0"/>
              <a:t> je </a:t>
            </a:r>
            <a:r>
              <a:rPr lang="en-US" dirty="0" err="1"/>
              <a:t>završio</a:t>
            </a:r>
            <a:r>
              <a:rPr lang="en-US" dirty="0"/>
              <a:t> Studij medicine u </a:t>
            </a:r>
            <a:r>
              <a:rPr lang="en-US" dirty="0" err="1"/>
              <a:t>Innsbrucku</a:t>
            </a:r>
            <a:r>
              <a:rPr lang="en-US" dirty="0"/>
              <a:t>. </a:t>
            </a:r>
            <a:endParaRPr lang="hr-HR" dirty="0" smtClean="0"/>
          </a:p>
          <a:p>
            <a:r>
              <a:rPr lang="en-US" dirty="0" smtClean="0"/>
              <a:t>Po </a:t>
            </a:r>
            <a:r>
              <a:rPr lang="en-US" dirty="0" err="1"/>
              <a:t>osnutku</a:t>
            </a:r>
            <a:r>
              <a:rPr lang="en-US" dirty="0"/>
              <a:t> </a:t>
            </a:r>
            <a:r>
              <a:rPr lang="en-US" dirty="0" err="1"/>
              <a:t>Medicinskog</a:t>
            </a:r>
            <a:r>
              <a:rPr lang="en-US" dirty="0"/>
              <a:t> fakulteta u Zagrebu bio je </a:t>
            </a:r>
            <a:r>
              <a:rPr lang="en-US" dirty="0" err="1"/>
              <a:t>imenovan</a:t>
            </a:r>
            <a:r>
              <a:rPr lang="en-US" dirty="0"/>
              <a:t> </a:t>
            </a:r>
            <a:r>
              <a:rPr lang="en-US" dirty="0" err="1"/>
              <a:t>profesorom</a:t>
            </a:r>
            <a:r>
              <a:rPr lang="en-US" dirty="0"/>
              <a:t> </a:t>
            </a:r>
            <a:r>
              <a:rPr lang="en-US" dirty="0" err="1"/>
              <a:t>kirurgije</a:t>
            </a:r>
            <a:r>
              <a:rPr lang="en-US" dirty="0"/>
              <a:t> </a:t>
            </a:r>
            <a:r>
              <a:rPr lang="en-US" dirty="0" err="1"/>
              <a:t>te</a:t>
            </a:r>
            <a:r>
              <a:rPr lang="en-US" dirty="0"/>
              <a:t> </a:t>
            </a:r>
            <a:r>
              <a:rPr lang="en-US" dirty="0" err="1"/>
              <a:t>zajedno</a:t>
            </a:r>
            <a:r>
              <a:rPr lang="en-US" dirty="0"/>
              <a:t> </a:t>
            </a:r>
            <a:r>
              <a:rPr lang="en-US" dirty="0" err="1"/>
              <a:t>sa</a:t>
            </a:r>
            <a:r>
              <a:rPr lang="en-US" dirty="0"/>
              <a:t> </a:t>
            </a:r>
            <a:r>
              <a:rPr lang="en-US" dirty="0" err="1"/>
              <a:t>suprugom</a:t>
            </a:r>
            <a:r>
              <a:rPr lang="en-US" dirty="0"/>
              <a:t> </a:t>
            </a:r>
            <a:r>
              <a:rPr lang="en-US" dirty="0" err="1"/>
              <a:t>dolazi</a:t>
            </a:r>
            <a:r>
              <a:rPr lang="en-US" dirty="0"/>
              <a:t> u Zagreb 1919. </a:t>
            </a:r>
            <a:r>
              <a:rPr lang="en-US" dirty="0" err="1"/>
              <a:t>godine</a:t>
            </a:r>
            <a:r>
              <a:rPr lang="en-US" dirty="0"/>
              <a:t> </a:t>
            </a:r>
            <a:r>
              <a:rPr lang="en-US" dirty="0" err="1"/>
              <a:t>gdje</a:t>
            </a:r>
            <a:r>
              <a:rPr lang="en-US" dirty="0"/>
              <a:t> je </a:t>
            </a:r>
            <a:r>
              <a:rPr lang="en-US" dirty="0" err="1"/>
              <a:t>osnovao</a:t>
            </a:r>
            <a:r>
              <a:rPr lang="en-US" dirty="0"/>
              <a:t> </a:t>
            </a:r>
            <a:r>
              <a:rPr lang="en-US" dirty="0" err="1"/>
              <a:t>Zavod</a:t>
            </a:r>
            <a:r>
              <a:rPr lang="en-US" dirty="0"/>
              <a:t> za </a:t>
            </a:r>
            <a:r>
              <a:rPr lang="en-US" dirty="0" err="1"/>
              <a:t>kirurgiju</a:t>
            </a:r>
            <a:r>
              <a:rPr lang="en-US" dirty="0"/>
              <a:t> </a:t>
            </a:r>
            <a:r>
              <a:rPr lang="en-US" dirty="0" err="1"/>
              <a:t>pri</a:t>
            </a:r>
            <a:r>
              <a:rPr lang="en-US" dirty="0"/>
              <a:t> </a:t>
            </a:r>
            <a:r>
              <a:rPr lang="en-US" dirty="0" err="1"/>
              <a:t>Medicinskom</a:t>
            </a:r>
            <a:r>
              <a:rPr lang="en-US" dirty="0"/>
              <a:t> </a:t>
            </a:r>
            <a:r>
              <a:rPr lang="en-US" dirty="0" err="1"/>
              <a:t>fakultetu</a:t>
            </a:r>
            <a:r>
              <a:rPr lang="en-US" dirty="0"/>
              <a:t>. </a:t>
            </a:r>
            <a:endParaRPr lang="hr-HR" dirty="0" smtClean="0"/>
          </a:p>
        </p:txBody>
      </p:sp>
    </p:spTree>
    <p:extLst>
      <p:ext uri="{BB962C8B-B14F-4D97-AF65-F5344CB8AC3E}">
        <p14:creationId xmlns:p14="http://schemas.microsoft.com/office/powerpoint/2010/main" val="328738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Tko je Diana </a:t>
            </a:r>
            <a:r>
              <a:rPr lang="hr-HR" dirty="0" err="1" smtClean="0"/>
              <a:t>Budisavljević</a:t>
            </a:r>
            <a:r>
              <a:rPr lang="hr-HR" dirty="0" smtClean="0"/>
              <a:t>?!</a:t>
            </a:r>
            <a:endParaRPr lang="hr-HR" dirty="0"/>
          </a:p>
        </p:txBody>
      </p:sp>
      <p:sp>
        <p:nvSpPr>
          <p:cNvPr id="4" name="Content Placeholder 3"/>
          <p:cNvSpPr>
            <a:spLocks noGrp="1"/>
          </p:cNvSpPr>
          <p:nvPr>
            <p:ph sz="half" idx="2"/>
          </p:nvPr>
        </p:nvSpPr>
        <p:spPr/>
        <p:txBody>
          <a:bodyPr>
            <a:normAutofit fontScale="85000" lnSpcReduction="20000"/>
          </a:bodyPr>
          <a:lstStyle/>
          <a:p>
            <a:r>
              <a:rPr lang="en-US" dirty="0" err="1" smtClean="0"/>
              <a:t>Početkom</a:t>
            </a:r>
            <a:r>
              <a:rPr lang="en-US" dirty="0" smtClean="0"/>
              <a:t> II. </a:t>
            </a:r>
            <a:r>
              <a:rPr lang="en-US" dirty="0" err="1" smtClean="0"/>
              <a:t>svjetskog</a:t>
            </a:r>
            <a:r>
              <a:rPr lang="en-US" dirty="0" smtClean="0"/>
              <a:t> rata, </a:t>
            </a:r>
            <a:r>
              <a:rPr lang="en-US" dirty="0" err="1" smtClean="0"/>
              <a:t>gospođa</a:t>
            </a:r>
            <a:r>
              <a:rPr lang="en-US" dirty="0" smtClean="0"/>
              <a:t> </a:t>
            </a:r>
            <a:r>
              <a:rPr lang="en-US" dirty="0" err="1" smtClean="0"/>
              <a:t>Budisavljević</a:t>
            </a:r>
            <a:r>
              <a:rPr lang="en-US" dirty="0" smtClean="0"/>
              <a:t> </a:t>
            </a:r>
            <a:r>
              <a:rPr lang="en-US" dirty="0" err="1" smtClean="0"/>
              <a:t>bila</a:t>
            </a:r>
            <a:r>
              <a:rPr lang="en-US" dirty="0" smtClean="0"/>
              <a:t> je </a:t>
            </a:r>
            <a:r>
              <a:rPr lang="en-US" dirty="0" err="1" smtClean="0"/>
              <a:t>majka</a:t>
            </a:r>
            <a:r>
              <a:rPr lang="en-US" dirty="0" smtClean="0"/>
              <a:t> </a:t>
            </a:r>
            <a:r>
              <a:rPr lang="en-US" dirty="0" err="1" smtClean="0"/>
              <a:t>dvije</a:t>
            </a:r>
            <a:r>
              <a:rPr lang="en-US" dirty="0" smtClean="0"/>
              <a:t> </a:t>
            </a:r>
            <a:r>
              <a:rPr lang="en-US" dirty="0" err="1" smtClean="0"/>
              <a:t>odrasle</a:t>
            </a:r>
            <a:r>
              <a:rPr lang="en-US" dirty="0" smtClean="0"/>
              <a:t> </a:t>
            </a:r>
            <a:r>
              <a:rPr lang="en-US" dirty="0" err="1" smtClean="0"/>
              <a:t>kćeri</a:t>
            </a:r>
            <a:r>
              <a:rPr lang="en-US" dirty="0" smtClean="0"/>
              <a:t>, </a:t>
            </a:r>
            <a:r>
              <a:rPr lang="en-US" dirty="0" err="1" smtClean="0"/>
              <a:t>već</a:t>
            </a:r>
            <a:r>
              <a:rPr lang="en-US" dirty="0" smtClean="0"/>
              <a:t> i </a:t>
            </a:r>
            <a:r>
              <a:rPr lang="en-US" dirty="0" err="1" smtClean="0"/>
              <a:t>baka</a:t>
            </a:r>
            <a:r>
              <a:rPr lang="en-US" dirty="0" smtClean="0"/>
              <a:t>, a </a:t>
            </a:r>
            <a:r>
              <a:rPr lang="en-US" dirty="0" err="1" smtClean="0"/>
              <a:t>pripadala</a:t>
            </a:r>
            <a:r>
              <a:rPr lang="en-US" dirty="0" smtClean="0"/>
              <a:t> je </a:t>
            </a:r>
            <a:r>
              <a:rPr lang="en-US" dirty="0" err="1" smtClean="0"/>
              <a:t>višim</a:t>
            </a:r>
            <a:r>
              <a:rPr lang="en-US" dirty="0" smtClean="0"/>
              <a:t> </a:t>
            </a:r>
            <a:r>
              <a:rPr lang="en-US" dirty="0" err="1" smtClean="0"/>
              <a:t>zagrebačkim</a:t>
            </a:r>
            <a:r>
              <a:rPr lang="en-US" dirty="0" smtClean="0"/>
              <a:t> </a:t>
            </a:r>
            <a:r>
              <a:rPr lang="en-US" dirty="0" err="1" smtClean="0"/>
              <a:t>intelektualnim</a:t>
            </a:r>
            <a:r>
              <a:rPr lang="en-US" dirty="0" smtClean="0"/>
              <a:t> </a:t>
            </a:r>
            <a:r>
              <a:rPr lang="en-US" dirty="0" err="1" smtClean="0"/>
              <a:t>krugovima</a:t>
            </a:r>
            <a:r>
              <a:rPr lang="en-US" dirty="0" smtClean="0"/>
              <a:t>. </a:t>
            </a:r>
            <a:endParaRPr lang="hr-HR" dirty="0" smtClean="0"/>
          </a:p>
          <a:p>
            <a:r>
              <a:rPr lang="hr-HR" dirty="0" smtClean="0"/>
              <a:t>U razdoblju 1941. do 1945. pokrenula je i organizirala spašavanje, te sudjelovala u zbrinjavanju više od 10 tisuća djece stradalnika rata. </a:t>
            </a:r>
          </a:p>
          <a:p>
            <a:r>
              <a:rPr lang="hr-HR" dirty="0" smtClean="0"/>
              <a:t>Njeno djelovanje je primjer tzv. skrivene povijesti socijalnog rada koje nije bilo poznato hrvatskoj javnosti sve do 2003. godine, kad je tiskan njezin dnevnik, (Kolanović, 2003.).</a:t>
            </a:r>
          </a:p>
          <a:p>
            <a:endParaRPr lang="hr-HR" dirty="0"/>
          </a:p>
        </p:txBody>
      </p:sp>
      <p:pic>
        <p:nvPicPr>
          <p:cNvPr id="2050" name="Picture 2" descr="Istorija koju niste učili u školi: Dijana Budisavljević"/>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76926" y="2040145"/>
            <a:ext cx="3284621" cy="354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27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je poduzela da spasi djecu?</a:t>
            </a:r>
            <a:endParaRPr lang="hr-HR" dirty="0"/>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r>
              <a:rPr lang="hr-HR" dirty="0" smtClean="0"/>
              <a:t>Kad je saznala za stradanje pravoslavnih žena i djece u logoru </a:t>
            </a:r>
            <a:r>
              <a:rPr lang="hr-HR" dirty="0" err="1" smtClean="0"/>
              <a:t>Lobor-gradorganizirala</a:t>
            </a:r>
            <a:r>
              <a:rPr lang="hr-HR" dirty="0" smtClean="0"/>
              <a:t> je akciju za pomoć vođenu pod imenom "Akcija Diane </a:t>
            </a:r>
            <a:r>
              <a:rPr lang="hr-HR" dirty="0" err="1" smtClean="0"/>
              <a:t>Budisavljević</a:t>
            </a:r>
            <a:r>
              <a:rPr lang="hr-HR" dirty="0" smtClean="0"/>
              <a:t>" (Akcija DB). </a:t>
            </a:r>
          </a:p>
          <a:p>
            <a:r>
              <a:rPr lang="hr-HR" dirty="0" smtClean="0"/>
              <a:t>Od početnih aktivnosti skupljanja pomoći u hrani, odjeći i lijekovima za stradale žene i djecu, Akcije DB je značajno proširila raspon djelovanja kad je saznala da se u logoru Stara Gradiška nalazi veliki broj nezbrinute djece. </a:t>
            </a:r>
          </a:p>
          <a:p>
            <a:r>
              <a:rPr lang="hr-HR" dirty="0" smtClean="0"/>
              <a:t>Kao što se navodi u njezinoj biografiji: </a:t>
            </a:r>
          </a:p>
          <a:p>
            <a:pPr marL="0" indent="0">
              <a:buNone/>
            </a:pPr>
            <a:r>
              <a:rPr lang="hr-HR" dirty="0" smtClean="0"/>
              <a:t>	</a:t>
            </a:r>
            <a:r>
              <a:rPr lang="hr-HR" i="1" dirty="0" smtClean="0"/>
              <a:t>Uz pomoć njemačkog oficira von </a:t>
            </a:r>
            <a:r>
              <a:rPr lang="hr-HR" i="1" dirty="0" err="1" smtClean="0"/>
              <a:t>Kotziana</a:t>
            </a:r>
            <a:r>
              <a:rPr lang="hr-HR" i="1" dirty="0" smtClean="0"/>
              <a:t> dobivena je dozvola za 	dovođenje  te djece iz logora. U organizaciji Ministarstva </a:t>
            </a:r>
            <a:r>
              <a:rPr lang="hr-HR" i="1" dirty="0" err="1" smtClean="0"/>
              <a:t>udružbe</a:t>
            </a:r>
            <a:r>
              <a:rPr lang="hr-HR" i="1" dirty="0" smtClean="0"/>
              <a:t>, 	ponajviše prof. Kamila </a:t>
            </a:r>
            <a:r>
              <a:rPr lang="hr-HR" i="1" dirty="0" err="1" smtClean="0"/>
              <a:t>Breslera</a:t>
            </a:r>
            <a:r>
              <a:rPr lang="hr-HR" i="1" dirty="0" smtClean="0"/>
              <a:t>, koji je osigurao smještaj djece u 	Zagrebu, Jastrebarskom, a kasnije i Sisku, te uz 	pomoć sestara 	Crvenog križa, djeca su u nekoliko transporta dovedena iz logora.</a:t>
            </a:r>
            <a:r>
              <a:rPr lang="hr-HR" i="1" dirty="0" smtClean="0">
                <a:effectLst/>
              </a:rPr>
              <a:t> </a:t>
            </a:r>
            <a:endParaRPr lang="hr-HR" i="1" dirty="0"/>
          </a:p>
        </p:txBody>
      </p:sp>
    </p:spTree>
    <p:extLst>
      <p:ext uri="{BB962C8B-B14F-4D97-AF65-F5344CB8AC3E}">
        <p14:creationId xmlns:p14="http://schemas.microsoft.com/office/powerpoint/2010/main" val="279867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Dnevnik</a:t>
            </a:r>
            <a:r>
              <a:rPr lang="en-US" b="1" dirty="0" smtClean="0"/>
              <a:t> Diane </a:t>
            </a:r>
            <a:r>
              <a:rPr lang="en-US" b="1" dirty="0" err="1" smtClean="0"/>
              <a:t>Budisavljević</a:t>
            </a:r>
            <a:r>
              <a:rPr lang="en-US" b="1" dirty="0" smtClean="0"/>
              <a:t> </a:t>
            </a:r>
            <a:r>
              <a:rPr lang="en-US" dirty="0" smtClean="0"/>
              <a:t>(</a:t>
            </a:r>
            <a:r>
              <a:rPr lang="en-US" dirty="0" err="1" smtClean="0"/>
              <a:t>Kolanović</a:t>
            </a:r>
            <a:r>
              <a:rPr lang="en-US" dirty="0" smtClean="0"/>
              <a:t>, 2003.)</a:t>
            </a:r>
            <a:endParaRPr lang="hr-HR" dirty="0"/>
          </a:p>
        </p:txBody>
      </p:sp>
      <p:sp>
        <p:nvSpPr>
          <p:cNvPr id="4" name="Content Placeholder 3"/>
          <p:cNvSpPr>
            <a:spLocks noGrp="1"/>
          </p:cNvSpPr>
          <p:nvPr>
            <p:ph sz="half" idx="2"/>
          </p:nvPr>
        </p:nvSpPr>
        <p:spPr/>
        <p:txBody>
          <a:bodyPr>
            <a:normAutofit fontScale="77500" lnSpcReduction="20000"/>
          </a:bodyPr>
          <a:lstStyle/>
          <a:p>
            <a:r>
              <a:rPr lang="en-US" dirty="0"/>
              <a:t>U </a:t>
            </a:r>
            <a:r>
              <a:rPr lang="en-US" dirty="0" err="1"/>
              <a:t>ovoj</a:t>
            </a:r>
            <a:r>
              <a:rPr lang="en-US" dirty="0"/>
              <a:t> </a:t>
            </a:r>
            <a:r>
              <a:rPr lang="en-US" dirty="0" err="1"/>
              <a:t>knjizi</a:t>
            </a:r>
            <a:r>
              <a:rPr lang="en-US" dirty="0"/>
              <a:t> </a:t>
            </a:r>
            <a:r>
              <a:rPr lang="en-US" dirty="0" err="1"/>
              <a:t>objavljen</a:t>
            </a:r>
            <a:r>
              <a:rPr lang="en-US" dirty="0"/>
              <a:t> je </a:t>
            </a:r>
            <a:r>
              <a:rPr lang="en-US" dirty="0" err="1"/>
              <a:t>prijevod</a:t>
            </a:r>
            <a:r>
              <a:rPr lang="en-US" dirty="0"/>
              <a:t> </a:t>
            </a:r>
            <a:r>
              <a:rPr lang="en-US" dirty="0" err="1"/>
              <a:t>teksta</a:t>
            </a:r>
            <a:r>
              <a:rPr lang="en-US" dirty="0"/>
              <a:t> </a:t>
            </a:r>
            <a:r>
              <a:rPr lang="en-US" dirty="0" err="1"/>
              <a:t>dnevnika</a:t>
            </a:r>
            <a:r>
              <a:rPr lang="en-US" dirty="0"/>
              <a:t> </a:t>
            </a:r>
            <a:r>
              <a:rPr lang="en-US" dirty="0" err="1"/>
              <a:t>kojeg</a:t>
            </a:r>
            <a:r>
              <a:rPr lang="en-US" dirty="0"/>
              <a:t> je D. </a:t>
            </a:r>
            <a:r>
              <a:rPr lang="en-US" dirty="0" err="1"/>
              <a:t>Budisavljević</a:t>
            </a:r>
            <a:r>
              <a:rPr lang="en-US" dirty="0"/>
              <a:t> </a:t>
            </a:r>
            <a:r>
              <a:rPr lang="en-US" dirty="0" err="1"/>
              <a:t>vodila</a:t>
            </a:r>
            <a:r>
              <a:rPr lang="en-US" dirty="0"/>
              <a:t> </a:t>
            </a:r>
            <a:r>
              <a:rPr lang="en-US" dirty="0" err="1"/>
              <a:t>tijekom</a:t>
            </a:r>
            <a:r>
              <a:rPr lang="en-US" dirty="0"/>
              <a:t> rata </a:t>
            </a:r>
            <a:r>
              <a:rPr lang="en-US" dirty="0" err="1"/>
              <a:t>na</a:t>
            </a:r>
            <a:r>
              <a:rPr lang="en-US" dirty="0"/>
              <a:t> </a:t>
            </a:r>
            <a:r>
              <a:rPr lang="en-US" dirty="0" err="1"/>
              <a:t>njemačkom</a:t>
            </a:r>
            <a:r>
              <a:rPr lang="en-US" dirty="0"/>
              <a:t> </a:t>
            </a:r>
            <a:r>
              <a:rPr lang="en-US" dirty="0" err="1"/>
              <a:t>jeziku</a:t>
            </a:r>
            <a:r>
              <a:rPr lang="en-US" dirty="0"/>
              <a:t> </a:t>
            </a:r>
            <a:r>
              <a:rPr lang="en-US" dirty="0" err="1"/>
              <a:t>po</a:t>
            </a:r>
            <a:r>
              <a:rPr lang="en-US" dirty="0"/>
              <a:t> </a:t>
            </a:r>
            <a:r>
              <a:rPr lang="en-US" dirty="0" err="1"/>
              <a:t>nadnevcima</a:t>
            </a:r>
            <a:r>
              <a:rPr lang="en-US" dirty="0"/>
              <a:t> i </a:t>
            </a:r>
            <a:r>
              <a:rPr lang="en-US" dirty="0" err="1"/>
              <a:t>kojeg</a:t>
            </a:r>
            <a:r>
              <a:rPr lang="en-US" dirty="0"/>
              <a:t> je </a:t>
            </a:r>
            <a:r>
              <a:rPr lang="en-US" dirty="0" err="1"/>
              <a:t>po</a:t>
            </a:r>
            <a:r>
              <a:rPr lang="en-US" dirty="0"/>
              <a:t> </a:t>
            </a:r>
            <a:r>
              <a:rPr lang="en-US" dirty="0" err="1"/>
              <a:t>završetku</a:t>
            </a:r>
            <a:r>
              <a:rPr lang="en-US" dirty="0"/>
              <a:t> rata </a:t>
            </a:r>
            <a:r>
              <a:rPr lang="en-US" dirty="0" err="1"/>
              <a:t>prepisala</a:t>
            </a:r>
            <a:r>
              <a:rPr lang="en-US" dirty="0"/>
              <a:t>, </a:t>
            </a:r>
            <a:r>
              <a:rPr lang="en-US" dirty="0" err="1"/>
              <a:t>te</a:t>
            </a:r>
            <a:r>
              <a:rPr lang="en-US" dirty="0"/>
              <a:t> </a:t>
            </a:r>
            <a:r>
              <a:rPr lang="en-US" dirty="0" err="1"/>
              <a:t>preslike</a:t>
            </a:r>
            <a:r>
              <a:rPr lang="en-US" dirty="0"/>
              <a:t> 80 </a:t>
            </a:r>
            <a:r>
              <a:rPr lang="en-US" dirty="0" err="1"/>
              <a:t>originalnih</a:t>
            </a:r>
            <a:r>
              <a:rPr lang="en-US" dirty="0"/>
              <a:t> </a:t>
            </a:r>
            <a:r>
              <a:rPr lang="en-US" dirty="0" err="1"/>
              <a:t>dokumenata</a:t>
            </a:r>
            <a:r>
              <a:rPr lang="en-US" dirty="0"/>
              <a:t>  </a:t>
            </a:r>
            <a:r>
              <a:rPr lang="en-US" dirty="0" err="1"/>
              <a:t>koji</a:t>
            </a:r>
            <a:r>
              <a:rPr lang="en-US" dirty="0"/>
              <a:t> </a:t>
            </a:r>
            <a:r>
              <a:rPr lang="en-US" dirty="0" err="1"/>
              <a:t>potkrepljuju</a:t>
            </a:r>
            <a:r>
              <a:rPr lang="en-US" dirty="0"/>
              <a:t> </a:t>
            </a:r>
            <a:r>
              <a:rPr lang="en-US" dirty="0" err="1"/>
              <a:t>opis</a:t>
            </a:r>
            <a:r>
              <a:rPr lang="en-US" dirty="0"/>
              <a:t> </a:t>
            </a:r>
            <a:r>
              <a:rPr lang="en-US" dirty="0" err="1"/>
              <a:t>zbivanja</a:t>
            </a:r>
            <a:r>
              <a:rPr lang="en-US" dirty="0"/>
              <a:t> u </a:t>
            </a:r>
            <a:r>
              <a:rPr lang="en-US" dirty="0" err="1"/>
              <a:t>Dnevniku</a:t>
            </a:r>
            <a:r>
              <a:rPr lang="en-US" dirty="0"/>
              <a:t>. </a:t>
            </a:r>
            <a:endParaRPr lang="hr-HR" dirty="0" smtClean="0"/>
          </a:p>
          <a:p>
            <a:r>
              <a:rPr lang="en-US" dirty="0" err="1"/>
              <a:t>Dnevnik</a:t>
            </a:r>
            <a:r>
              <a:rPr lang="en-US" dirty="0"/>
              <a:t> </a:t>
            </a:r>
            <a:r>
              <a:rPr lang="en-US" dirty="0" err="1"/>
              <a:t>počinje</a:t>
            </a:r>
            <a:r>
              <a:rPr lang="en-US" dirty="0"/>
              <a:t> </a:t>
            </a:r>
            <a:r>
              <a:rPr lang="en-US" dirty="0" err="1"/>
              <a:t>nadnevkom</a:t>
            </a:r>
            <a:r>
              <a:rPr lang="en-US" dirty="0"/>
              <a:t> 23. </a:t>
            </a:r>
            <a:r>
              <a:rPr lang="en-US" dirty="0" err="1"/>
              <a:t>listopada</a:t>
            </a:r>
            <a:r>
              <a:rPr lang="en-US" dirty="0"/>
              <a:t> 1941., </a:t>
            </a:r>
            <a:r>
              <a:rPr lang="en-US" dirty="0" err="1"/>
              <a:t>završava</a:t>
            </a:r>
            <a:r>
              <a:rPr lang="en-US" dirty="0"/>
              <a:t> s </a:t>
            </a:r>
            <a:r>
              <a:rPr lang="en-US" dirty="0" err="1"/>
              <a:t>nadnevkom</a:t>
            </a:r>
            <a:r>
              <a:rPr lang="en-US" dirty="0"/>
              <a:t> od 7. </a:t>
            </a:r>
            <a:r>
              <a:rPr lang="en-US" dirty="0" err="1"/>
              <a:t>veljače</a:t>
            </a:r>
            <a:r>
              <a:rPr lang="en-US" dirty="0"/>
              <a:t> 1947. </a:t>
            </a:r>
            <a:r>
              <a:rPr lang="en-US" dirty="0" err="1"/>
              <a:t>godine</a:t>
            </a:r>
            <a:r>
              <a:rPr lang="en-US" dirty="0"/>
              <a:t> u </a:t>
            </a:r>
            <a:r>
              <a:rPr lang="en-US" dirty="0" err="1"/>
              <a:t>kojem</a:t>
            </a:r>
            <a:r>
              <a:rPr lang="en-US" dirty="0"/>
              <a:t> se </a:t>
            </a:r>
            <a:r>
              <a:rPr lang="en-US" dirty="0" err="1"/>
              <a:t>govori</a:t>
            </a:r>
            <a:r>
              <a:rPr lang="en-US" dirty="0"/>
              <a:t> o </a:t>
            </a:r>
            <a:r>
              <a:rPr lang="en-US" dirty="0" err="1"/>
              <a:t>predaji</a:t>
            </a:r>
            <a:r>
              <a:rPr lang="en-US" dirty="0"/>
              <a:t> </a:t>
            </a:r>
            <a:r>
              <a:rPr lang="en-US" dirty="0" err="1"/>
              <a:t>pismenog</a:t>
            </a:r>
            <a:r>
              <a:rPr lang="en-US" dirty="0"/>
              <a:t> </a:t>
            </a:r>
            <a:r>
              <a:rPr lang="en-US" dirty="0" err="1"/>
              <a:t>izvještaja</a:t>
            </a:r>
            <a:r>
              <a:rPr lang="en-US" dirty="0"/>
              <a:t> </a:t>
            </a:r>
            <a:r>
              <a:rPr lang="en-US" dirty="0" err="1"/>
              <a:t>koji</a:t>
            </a:r>
            <a:r>
              <a:rPr lang="en-US" dirty="0"/>
              <a:t> je </a:t>
            </a:r>
            <a:r>
              <a:rPr lang="en-US" dirty="0" err="1"/>
              <a:t>kako</a:t>
            </a:r>
            <a:r>
              <a:rPr lang="en-US" dirty="0"/>
              <a:t> </a:t>
            </a:r>
            <a:r>
              <a:rPr lang="en-US" dirty="0" err="1"/>
              <a:t>navodi</a:t>
            </a:r>
            <a:r>
              <a:rPr lang="en-US" dirty="0"/>
              <a:t> "</a:t>
            </a:r>
            <a:r>
              <a:rPr lang="en-US" dirty="0" err="1"/>
              <a:t>izrađen</a:t>
            </a:r>
            <a:r>
              <a:rPr lang="en-US" dirty="0"/>
              <a:t> </a:t>
            </a:r>
            <a:r>
              <a:rPr lang="en-US" dirty="0" err="1"/>
              <a:t>uz</a:t>
            </a:r>
            <a:r>
              <a:rPr lang="en-US" dirty="0"/>
              <a:t> </a:t>
            </a:r>
            <a:r>
              <a:rPr lang="en-US" dirty="0" err="1"/>
              <a:t>suglasnost</a:t>
            </a:r>
            <a:r>
              <a:rPr lang="en-US" dirty="0"/>
              <a:t> prof. </a:t>
            </a:r>
            <a:r>
              <a:rPr lang="en-US" dirty="0" err="1"/>
              <a:t>Breslera</a:t>
            </a:r>
            <a:r>
              <a:rPr lang="en-US" dirty="0"/>
              <a:t>". </a:t>
            </a:r>
            <a:r>
              <a:rPr lang="en-US" dirty="0" err="1"/>
              <a:t>Stil</a:t>
            </a:r>
            <a:r>
              <a:rPr lang="en-US" dirty="0"/>
              <a:t> </a:t>
            </a:r>
            <a:r>
              <a:rPr lang="en-US" dirty="0" err="1"/>
              <a:t>pisanja</a:t>
            </a:r>
            <a:r>
              <a:rPr lang="en-US" dirty="0"/>
              <a:t> je </a:t>
            </a:r>
            <a:r>
              <a:rPr lang="en-US" dirty="0" err="1"/>
              <a:t>više</a:t>
            </a:r>
            <a:r>
              <a:rPr lang="en-US" dirty="0"/>
              <a:t> </a:t>
            </a:r>
            <a:r>
              <a:rPr lang="en-US" dirty="0" err="1"/>
              <a:t>usmjeren</a:t>
            </a:r>
            <a:r>
              <a:rPr lang="en-US" dirty="0"/>
              <a:t> </a:t>
            </a:r>
            <a:r>
              <a:rPr lang="en-US" dirty="0" err="1"/>
              <a:t>na</a:t>
            </a:r>
            <a:r>
              <a:rPr lang="en-US" dirty="0"/>
              <a:t> </a:t>
            </a:r>
            <a:r>
              <a:rPr lang="en-US" dirty="0" err="1"/>
              <a:t>činjenice</a:t>
            </a:r>
            <a:r>
              <a:rPr lang="en-US" dirty="0"/>
              <a:t> i </a:t>
            </a:r>
            <a:r>
              <a:rPr lang="en-US" dirty="0" err="1"/>
              <a:t>opis</a:t>
            </a:r>
            <a:r>
              <a:rPr lang="en-US" dirty="0"/>
              <a:t> </a:t>
            </a:r>
            <a:r>
              <a:rPr lang="en-US" dirty="0" err="1"/>
              <a:t>događanja</a:t>
            </a:r>
            <a:r>
              <a:rPr lang="en-US" dirty="0"/>
              <a:t>, </a:t>
            </a:r>
            <a:r>
              <a:rPr lang="en-US" dirty="0" err="1"/>
              <a:t>manje</a:t>
            </a:r>
            <a:r>
              <a:rPr lang="en-US" dirty="0"/>
              <a:t> </a:t>
            </a:r>
            <a:r>
              <a:rPr lang="en-US" dirty="0" err="1"/>
              <a:t>na</a:t>
            </a:r>
            <a:r>
              <a:rPr lang="en-US" dirty="0"/>
              <a:t> </a:t>
            </a:r>
            <a:r>
              <a:rPr lang="en-US" dirty="0" err="1"/>
              <a:t>osobnu</a:t>
            </a:r>
            <a:r>
              <a:rPr lang="en-US" dirty="0"/>
              <a:t> </a:t>
            </a:r>
            <a:r>
              <a:rPr lang="en-US" dirty="0" err="1"/>
              <a:t>perspektivu</a:t>
            </a:r>
            <a:r>
              <a:rPr lang="en-US" dirty="0"/>
              <a:t> i </a:t>
            </a:r>
            <a:r>
              <a:rPr lang="en-US" dirty="0" err="1"/>
              <a:t>refleksije</a:t>
            </a:r>
            <a:r>
              <a:rPr lang="en-US" dirty="0"/>
              <a:t>. </a:t>
            </a:r>
            <a:endParaRPr lang="hr-HR" dirty="0"/>
          </a:p>
        </p:txBody>
      </p:sp>
      <p:pic>
        <p:nvPicPr>
          <p:cNvPr id="3074" name="Picture 2" descr="http://zagreb.arhiv.hr/media/slike/izdavastvo/055_dnevnik.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19072" y="1493912"/>
            <a:ext cx="3292770" cy="4683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89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Prilozi Dnevnika</a:t>
            </a:r>
            <a:endParaRPr lang="hr-HR" dirty="0"/>
          </a:p>
        </p:txBody>
      </p:sp>
      <p:sp>
        <p:nvSpPr>
          <p:cNvPr id="3" name="Content Placeholder 2"/>
          <p:cNvSpPr>
            <a:spLocks noGrp="1"/>
          </p:cNvSpPr>
          <p:nvPr>
            <p:ph idx="1"/>
          </p:nvPr>
        </p:nvSpPr>
        <p:spPr/>
        <p:txBody>
          <a:bodyPr/>
          <a:lstStyle/>
          <a:p>
            <a:r>
              <a:rPr lang="en-US" dirty="0" err="1"/>
              <a:t>Popis</a:t>
            </a:r>
            <a:r>
              <a:rPr lang="en-US" dirty="0"/>
              <a:t> </a:t>
            </a:r>
            <a:r>
              <a:rPr lang="en-US" dirty="0" err="1"/>
              <a:t>priloga</a:t>
            </a:r>
            <a:r>
              <a:rPr lang="en-US" dirty="0"/>
              <a:t> </a:t>
            </a:r>
            <a:r>
              <a:rPr lang="en-US" dirty="0" err="1"/>
              <a:t>počinje</a:t>
            </a:r>
            <a:r>
              <a:rPr lang="en-US" dirty="0"/>
              <a:t> s </a:t>
            </a:r>
            <a:r>
              <a:rPr lang="en-US" dirty="0" err="1"/>
              <a:t>dopisom</a:t>
            </a:r>
            <a:r>
              <a:rPr lang="en-US" dirty="0"/>
              <a:t> </a:t>
            </a:r>
            <a:r>
              <a:rPr lang="en-US" dirty="0" err="1"/>
              <a:t>Židovske</a:t>
            </a:r>
            <a:r>
              <a:rPr lang="en-US" dirty="0"/>
              <a:t> </a:t>
            </a:r>
            <a:r>
              <a:rPr lang="en-US" dirty="0" err="1"/>
              <a:t>bogoštovne</a:t>
            </a:r>
            <a:r>
              <a:rPr lang="en-US" dirty="0"/>
              <a:t> </a:t>
            </a:r>
            <a:r>
              <a:rPr lang="en-US" dirty="0" err="1"/>
              <a:t>općine</a:t>
            </a:r>
            <a:r>
              <a:rPr lang="en-US" dirty="0"/>
              <a:t> </a:t>
            </a:r>
            <a:r>
              <a:rPr lang="en-US" dirty="0" err="1"/>
              <a:t>iz</a:t>
            </a:r>
            <a:r>
              <a:rPr lang="en-US" dirty="0"/>
              <a:t> </a:t>
            </a:r>
            <a:r>
              <a:rPr lang="en-US" dirty="0" err="1"/>
              <a:t>Zagreba</a:t>
            </a:r>
            <a:r>
              <a:rPr lang="en-US" dirty="0"/>
              <a:t> s </a:t>
            </a:r>
            <a:r>
              <a:rPr lang="en-US" dirty="0" err="1"/>
              <a:t>popisom</a:t>
            </a:r>
            <a:r>
              <a:rPr lang="en-US" dirty="0"/>
              <a:t> </a:t>
            </a:r>
            <a:r>
              <a:rPr lang="en-US" dirty="0" err="1"/>
              <a:t>stvari</a:t>
            </a:r>
            <a:r>
              <a:rPr lang="en-US" dirty="0"/>
              <a:t> </a:t>
            </a:r>
            <a:r>
              <a:rPr lang="en-US" dirty="0" err="1"/>
              <a:t>potrebnih</a:t>
            </a:r>
            <a:r>
              <a:rPr lang="en-US" dirty="0"/>
              <a:t> </a:t>
            </a:r>
            <a:r>
              <a:rPr lang="en-US" dirty="0" err="1"/>
              <a:t>zatočenim</a:t>
            </a:r>
            <a:r>
              <a:rPr lang="en-US" dirty="0"/>
              <a:t> </a:t>
            </a:r>
            <a:r>
              <a:rPr lang="en-US" dirty="0" err="1"/>
              <a:t>osobama</a:t>
            </a:r>
            <a:r>
              <a:rPr lang="en-US" dirty="0"/>
              <a:t> u </a:t>
            </a:r>
            <a:r>
              <a:rPr lang="en-US" dirty="0" err="1"/>
              <a:t>logoru</a:t>
            </a:r>
            <a:r>
              <a:rPr lang="en-US" dirty="0"/>
              <a:t>, a </a:t>
            </a:r>
            <a:r>
              <a:rPr lang="en-US" dirty="0" err="1"/>
              <a:t>slijede</a:t>
            </a:r>
            <a:r>
              <a:rPr lang="en-US" dirty="0"/>
              <a:t>  </a:t>
            </a:r>
            <a:r>
              <a:rPr lang="en-US" dirty="0" err="1"/>
              <a:t>popisi</a:t>
            </a:r>
            <a:r>
              <a:rPr lang="en-US" dirty="0"/>
              <a:t> </a:t>
            </a:r>
            <a:r>
              <a:rPr lang="en-US" dirty="0" err="1"/>
              <a:t>zatočenih</a:t>
            </a:r>
            <a:r>
              <a:rPr lang="en-US" dirty="0"/>
              <a:t> </a:t>
            </a:r>
            <a:r>
              <a:rPr lang="en-US" dirty="0" err="1"/>
              <a:t>žena</a:t>
            </a:r>
            <a:r>
              <a:rPr lang="en-US" dirty="0"/>
              <a:t> </a:t>
            </a:r>
            <a:r>
              <a:rPr lang="en-US" dirty="0" err="1"/>
              <a:t>kojima</a:t>
            </a:r>
            <a:r>
              <a:rPr lang="en-US" dirty="0"/>
              <a:t> </a:t>
            </a:r>
            <a:r>
              <a:rPr lang="en-US" dirty="0" err="1"/>
              <a:t>su</a:t>
            </a:r>
            <a:r>
              <a:rPr lang="en-US" dirty="0"/>
              <a:t> </a:t>
            </a:r>
            <a:r>
              <a:rPr lang="en-US" dirty="0" err="1"/>
              <a:t>poslani</a:t>
            </a:r>
            <a:r>
              <a:rPr lang="en-US" dirty="0"/>
              <a:t> </a:t>
            </a:r>
            <a:r>
              <a:rPr lang="en-US" dirty="0" err="1"/>
              <a:t>paketi</a:t>
            </a:r>
            <a:r>
              <a:rPr lang="en-US" dirty="0"/>
              <a:t>,  </a:t>
            </a:r>
            <a:r>
              <a:rPr lang="en-US" dirty="0" err="1"/>
              <a:t>popis</a:t>
            </a:r>
            <a:r>
              <a:rPr lang="en-US" dirty="0"/>
              <a:t> </a:t>
            </a:r>
            <a:r>
              <a:rPr lang="en-US" dirty="0" err="1"/>
              <a:t>djece</a:t>
            </a:r>
            <a:r>
              <a:rPr lang="en-US" dirty="0"/>
              <a:t> </a:t>
            </a:r>
            <a:r>
              <a:rPr lang="en-US" dirty="0" err="1"/>
              <a:t>dovođene</a:t>
            </a:r>
            <a:r>
              <a:rPr lang="en-US" dirty="0"/>
              <a:t> </a:t>
            </a:r>
            <a:r>
              <a:rPr lang="en-US" dirty="0" err="1"/>
              <a:t>transportima</a:t>
            </a:r>
            <a:r>
              <a:rPr lang="en-US" dirty="0"/>
              <a:t> </a:t>
            </a:r>
            <a:r>
              <a:rPr lang="en-US" dirty="0" err="1"/>
              <a:t>po</a:t>
            </a:r>
            <a:r>
              <a:rPr lang="en-US" dirty="0"/>
              <a:t> </a:t>
            </a:r>
            <a:r>
              <a:rPr lang="en-US" dirty="0" err="1"/>
              <a:t>datumima</a:t>
            </a:r>
            <a:r>
              <a:rPr lang="en-US" dirty="0"/>
              <a:t>,  </a:t>
            </a:r>
            <a:r>
              <a:rPr lang="en-US" dirty="0" err="1"/>
              <a:t>godinama</a:t>
            </a:r>
            <a:r>
              <a:rPr lang="en-US" dirty="0"/>
              <a:t> </a:t>
            </a:r>
            <a:r>
              <a:rPr lang="en-US" dirty="0" err="1"/>
              <a:t>rođenja</a:t>
            </a:r>
            <a:r>
              <a:rPr lang="en-US" dirty="0"/>
              <a:t>, </a:t>
            </a:r>
            <a:r>
              <a:rPr lang="en-US" dirty="0" err="1"/>
              <a:t>imenima</a:t>
            </a:r>
            <a:r>
              <a:rPr lang="en-US" dirty="0"/>
              <a:t> </a:t>
            </a:r>
            <a:r>
              <a:rPr lang="en-US" dirty="0" err="1"/>
              <a:t>roditelja</a:t>
            </a:r>
            <a:r>
              <a:rPr lang="en-US" dirty="0"/>
              <a:t>,  </a:t>
            </a:r>
            <a:r>
              <a:rPr lang="en-US" dirty="0" err="1"/>
              <a:t>potvrde</a:t>
            </a:r>
            <a:r>
              <a:rPr lang="en-US" dirty="0"/>
              <a:t> o </a:t>
            </a:r>
            <a:r>
              <a:rPr lang="en-US" dirty="0" err="1"/>
              <a:t>primitku</a:t>
            </a:r>
            <a:r>
              <a:rPr lang="en-US" dirty="0"/>
              <a:t> </a:t>
            </a:r>
            <a:r>
              <a:rPr lang="en-US" dirty="0" err="1"/>
              <a:t>novca</a:t>
            </a:r>
            <a:r>
              <a:rPr lang="en-US" dirty="0"/>
              <a:t>, </a:t>
            </a:r>
            <a:r>
              <a:rPr lang="en-US" dirty="0" err="1"/>
              <a:t>računi</a:t>
            </a:r>
            <a:r>
              <a:rPr lang="en-US" dirty="0"/>
              <a:t>, </a:t>
            </a:r>
            <a:r>
              <a:rPr lang="en-US" dirty="0" err="1"/>
              <a:t>korespondencija</a:t>
            </a:r>
            <a:r>
              <a:rPr lang="en-US" dirty="0"/>
              <a:t> s </a:t>
            </a:r>
            <a:r>
              <a:rPr lang="en-US" dirty="0" err="1"/>
              <a:t>Međunarodnim</a:t>
            </a:r>
            <a:r>
              <a:rPr lang="en-US" dirty="0"/>
              <a:t> </a:t>
            </a:r>
            <a:r>
              <a:rPr lang="en-US" dirty="0" err="1"/>
              <a:t>Crvenim</a:t>
            </a:r>
            <a:r>
              <a:rPr lang="en-US" dirty="0"/>
              <a:t> </a:t>
            </a:r>
            <a:r>
              <a:rPr lang="en-US" dirty="0" err="1"/>
              <a:t>križem</a:t>
            </a:r>
            <a:r>
              <a:rPr lang="en-US" dirty="0"/>
              <a:t> u </a:t>
            </a:r>
            <a:r>
              <a:rPr lang="en-US" dirty="0" err="1"/>
              <a:t>Ženevi</a:t>
            </a:r>
            <a:r>
              <a:rPr lang="en-US" dirty="0"/>
              <a:t> u </a:t>
            </a:r>
            <a:r>
              <a:rPr lang="en-US" dirty="0" err="1"/>
              <a:t>vezi</a:t>
            </a:r>
            <a:r>
              <a:rPr lang="en-US" dirty="0"/>
              <a:t> </a:t>
            </a:r>
            <a:r>
              <a:rPr lang="en-US" dirty="0" err="1"/>
              <a:t>akcije</a:t>
            </a:r>
            <a:r>
              <a:rPr lang="en-US" dirty="0"/>
              <a:t> </a:t>
            </a:r>
            <a:r>
              <a:rPr lang="en-US" dirty="0" err="1"/>
              <a:t>nabave</a:t>
            </a:r>
            <a:r>
              <a:rPr lang="en-US" dirty="0"/>
              <a:t> </a:t>
            </a:r>
            <a:r>
              <a:rPr lang="en-US" dirty="0" err="1"/>
              <a:t>mlijeka</a:t>
            </a:r>
            <a:r>
              <a:rPr lang="en-US" dirty="0"/>
              <a:t> u </a:t>
            </a:r>
            <a:r>
              <a:rPr lang="en-US" dirty="0" err="1"/>
              <a:t>prahu</a:t>
            </a:r>
            <a:r>
              <a:rPr lang="en-US" dirty="0"/>
              <a:t>, da bi </a:t>
            </a:r>
            <a:r>
              <a:rPr lang="en-US" dirty="0" err="1"/>
              <a:t>zadnji</a:t>
            </a:r>
            <a:r>
              <a:rPr lang="en-US" dirty="0"/>
              <a:t> </a:t>
            </a:r>
            <a:r>
              <a:rPr lang="en-US" dirty="0" err="1"/>
              <a:t>navedeni</a:t>
            </a:r>
            <a:r>
              <a:rPr lang="en-US" dirty="0"/>
              <a:t> </a:t>
            </a:r>
            <a:r>
              <a:rPr lang="en-US" dirty="0" err="1"/>
              <a:t>dokument</a:t>
            </a:r>
            <a:r>
              <a:rPr lang="en-US" dirty="0"/>
              <a:t> </a:t>
            </a:r>
            <a:r>
              <a:rPr lang="en-US" dirty="0" err="1"/>
              <a:t>bila</a:t>
            </a:r>
            <a:r>
              <a:rPr lang="en-US" dirty="0"/>
              <a:t> </a:t>
            </a:r>
            <a:r>
              <a:rPr lang="en-US" dirty="0" err="1"/>
              <a:t>preslika</a:t>
            </a:r>
            <a:r>
              <a:rPr lang="en-US" dirty="0"/>
              <a:t> </a:t>
            </a:r>
            <a:r>
              <a:rPr lang="en-US" dirty="0" err="1"/>
              <a:t>potvrde</a:t>
            </a:r>
            <a:r>
              <a:rPr lang="en-US" dirty="0"/>
              <a:t> o </a:t>
            </a:r>
            <a:r>
              <a:rPr lang="en-US" dirty="0" err="1"/>
              <a:t>predaji</a:t>
            </a:r>
            <a:r>
              <a:rPr lang="en-US" dirty="0"/>
              <a:t> </a:t>
            </a:r>
            <a:r>
              <a:rPr lang="en-US" dirty="0" err="1"/>
              <a:t>izvještaja</a:t>
            </a:r>
            <a:r>
              <a:rPr lang="en-US" dirty="0"/>
              <a:t> o </a:t>
            </a:r>
            <a:r>
              <a:rPr lang="en-US" dirty="0" err="1"/>
              <a:t>radu</a:t>
            </a:r>
            <a:r>
              <a:rPr lang="en-US" dirty="0"/>
              <a:t> "</a:t>
            </a:r>
            <a:r>
              <a:rPr lang="en-US" dirty="0" err="1"/>
              <a:t>Akcije</a:t>
            </a:r>
            <a:r>
              <a:rPr lang="en-US" dirty="0"/>
              <a:t> D. </a:t>
            </a:r>
            <a:r>
              <a:rPr lang="en-US" dirty="0" err="1"/>
              <a:t>Budisavljević</a:t>
            </a:r>
            <a:r>
              <a:rPr lang="en-US" dirty="0"/>
              <a:t>" </a:t>
            </a:r>
            <a:r>
              <a:rPr lang="en-US" dirty="0" err="1"/>
              <a:t>Uličnom</a:t>
            </a:r>
            <a:r>
              <a:rPr lang="en-US" dirty="0"/>
              <a:t> </a:t>
            </a:r>
            <a:r>
              <a:rPr lang="en-US" dirty="0" err="1"/>
              <a:t>odboru</a:t>
            </a:r>
            <a:r>
              <a:rPr lang="en-US" dirty="0"/>
              <a:t> od 15. </a:t>
            </a:r>
            <a:r>
              <a:rPr lang="en-US" dirty="0" err="1"/>
              <a:t>veljače</a:t>
            </a:r>
            <a:r>
              <a:rPr lang="en-US" dirty="0"/>
              <a:t> 1947. </a:t>
            </a:r>
            <a:endParaRPr lang="hr-HR" dirty="0"/>
          </a:p>
        </p:txBody>
      </p:sp>
    </p:spTree>
    <p:extLst>
      <p:ext uri="{BB962C8B-B14F-4D97-AF65-F5344CB8AC3E}">
        <p14:creationId xmlns:p14="http://schemas.microsoft.com/office/powerpoint/2010/main" val="3077678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2412"/>
          </a:xfrm>
        </p:spPr>
        <p:txBody>
          <a:bodyPr/>
          <a:lstStyle/>
          <a:p>
            <a:r>
              <a:rPr lang="hr-HR" dirty="0" smtClean="0"/>
              <a:t>Izvodi iz Dnevnika</a:t>
            </a:r>
            <a:endParaRPr lang="hr-HR" dirty="0"/>
          </a:p>
        </p:txBody>
      </p:sp>
      <p:sp>
        <p:nvSpPr>
          <p:cNvPr id="3" name="Content Placeholder 2"/>
          <p:cNvSpPr>
            <a:spLocks noGrp="1"/>
          </p:cNvSpPr>
          <p:nvPr>
            <p:ph idx="1"/>
          </p:nvPr>
        </p:nvSpPr>
        <p:spPr>
          <a:xfrm>
            <a:off x="838200" y="1443789"/>
            <a:ext cx="10515600" cy="4733174"/>
          </a:xfrm>
        </p:spPr>
        <p:txBody>
          <a:bodyPr>
            <a:normAutofit fontScale="70000" lnSpcReduction="20000"/>
          </a:bodyPr>
          <a:lstStyle/>
          <a:p>
            <a:pPr marL="0" indent="0">
              <a:buNone/>
            </a:pPr>
            <a:r>
              <a:rPr lang="hr-HR" b="1" dirty="0"/>
              <a:t>26. veljače 1942.</a:t>
            </a:r>
          </a:p>
          <a:p>
            <a:r>
              <a:rPr lang="hr-HR" dirty="0"/>
              <a:t>Ujutro odlazim prof. </a:t>
            </a:r>
            <a:r>
              <a:rPr lang="hr-HR" dirty="0" err="1"/>
              <a:t>Bresleru</a:t>
            </a:r>
            <a:r>
              <a:rPr lang="hr-HR" dirty="0"/>
              <a:t>. Saznajem da je i on bio pozvan na odgovornost zbog putnog naloga kojeg mi je izdao. No, moje traženje da nekog drugog pošalje u </a:t>
            </a:r>
            <a:r>
              <a:rPr lang="hr-HR" dirty="0" err="1"/>
              <a:t>Lobor</a:t>
            </a:r>
            <a:r>
              <a:rPr lang="hr-HR" dirty="0"/>
              <a:t>-grad nije prihvatio. Smatrao je, naprotiv, da trebam sve provesti kako je dogovoreno i tako svima pokazati da se strogo držim propisa koje je izdao poglavnik. </a:t>
            </a:r>
          </a:p>
          <a:p>
            <a:endParaRPr lang="hr-HR" dirty="0"/>
          </a:p>
          <a:p>
            <a:r>
              <a:rPr lang="hr-HR" dirty="0"/>
              <a:t>Nakon Ministarstva </a:t>
            </a:r>
            <a:r>
              <a:rPr lang="hr-HR" dirty="0" err="1"/>
              <a:t>udružbe</a:t>
            </a:r>
            <a:r>
              <a:rPr lang="hr-HR" dirty="0"/>
              <a:t> odlazim u ustaški Židovski odsjek Ustaške policije pokušati dobiti dozvolu za rad. Predstojnik me primio vrlo ljubazno, ali smatrajući da nije nadležan, ne želi mi dati pismeno odobrenje….  Kaže da mogu mirno nastaviti s radom… Konačno je na moju opetovanu izjavu da od Ravnateljstva za sigurnost ne mogu dobiti ništa napismeno, dr. </a:t>
            </a:r>
            <a:r>
              <a:rPr lang="hr-HR" dirty="0" err="1"/>
              <a:t>Kühnel</a:t>
            </a:r>
            <a:r>
              <a:rPr lang="hr-HR" dirty="0"/>
              <a:t> bio spreman izdati pismenu dozvolu. Mogla sam je podići idući dan.</a:t>
            </a:r>
          </a:p>
          <a:p>
            <a:pPr marL="0" indent="0">
              <a:buNone/>
            </a:pPr>
            <a:r>
              <a:rPr lang="hr-HR" dirty="0"/>
              <a:t> </a:t>
            </a:r>
          </a:p>
          <a:p>
            <a:pPr marL="0" indent="0">
              <a:buNone/>
            </a:pPr>
            <a:r>
              <a:rPr lang="hr-HR" b="1" dirty="0"/>
              <a:t>27. veljače 1942.</a:t>
            </a:r>
          </a:p>
          <a:p>
            <a:r>
              <a:rPr lang="hr-HR" dirty="0"/>
              <a:t>Dobivam pismenu dozvolu za vođenje akcije. Odmah sam je odnijela fotografu i dala napraviti nekoliko kopija. Polazeći od ove dozvole za koju sam točno znala da mi u određenim prilikama neće ništa značiti, odlučila sam, usprkos prigovoru mog muža, nastaviti Akciju, budući su se i svi moji suradnici izjasnili za nastavak rada.</a:t>
            </a:r>
          </a:p>
          <a:p>
            <a:endParaRPr lang="hr-HR" dirty="0"/>
          </a:p>
        </p:txBody>
      </p:sp>
    </p:spTree>
    <p:extLst>
      <p:ext uri="{BB962C8B-B14F-4D97-AF65-F5344CB8AC3E}">
        <p14:creationId xmlns:p14="http://schemas.microsoft.com/office/powerpoint/2010/main" val="411487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a:t>
            </a:r>
            <a:r>
              <a:rPr lang="en-US" dirty="0" smtClean="0"/>
              <a:t> </a:t>
            </a:r>
            <a:r>
              <a:rPr lang="en-US" dirty="0" err="1" smtClean="0"/>
              <a:t>knj</a:t>
            </a:r>
            <a:r>
              <a:rPr lang="hr-HR" dirty="0" err="1" smtClean="0"/>
              <a:t>ge</a:t>
            </a:r>
            <a:r>
              <a:rPr lang="hr-HR" dirty="0" smtClean="0"/>
              <a:t> </a:t>
            </a:r>
            <a:r>
              <a:rPr lang="en-US" dirty="0" smtClean="0"/>
              <a:t>Slave </a:t>
            </a:r>
            <a:r>
              <a:rPr lang="en-US" dirty="0" err="1"/>
              <a:t>Ogrizović</a:t>
            </a:r>
            <a:r>
              <a:rPr lang="en-US" dirty="0"/>
              <a:t> "Zagreb se </a:t>
            </a:r>
            <a:r>
              <a:rPr lang="en-US" dirty="0" err="1"/>
              <a:t>bori</a:t>
            </a:r>
            <a:r>
              <a:rPr lang="en-US" dirty="0"/>
              <a:t>" (1977.)</a:t>
            </a:r>
            <a:endParaRPr lang="hr-HR" dirty="0"/>
          </a:p>
        </p:txBody>
      </p:sp>
      <p:sp>
        <p:nvSpPr>
          <p:cNvPr id="3" name="Content Placeholder 2"/>
          <p:cNvSpPr>
            <a:spLocks noGrp="1"/>
          </p:cNvSpPr>
          <p:nvPr>
            <p:ph idx="1"/>
          </p:nvPr>
        </p:nvSpPr>
        <p:spPr/>
        <p:txBody>
          <a:bodyPr>
            <a:normAutofit fontScale="70000" lnSpcReduction="20000"/>
          </a:bodyPr>
          <a:lstStyle/>
          <a:p>
            <a:r>
              <a:rPr lang="hr-HR" dirty="0"/>
              <a:t>Kad su tako u Crvenom križu s raznih strana doznali da u logoru ima djece, odmah su odlučili da ih spase. Obratili su se profesoru Kamilu </a:t>
            </a:r>
            <a:r>
              <a:rPr lang="hr-HR" dirty="0" err="1"/>
              <a:t>Bresleru</a:t>
            </a:r>
            <a:r>
              <a:rPr lang="hr-HR" dirty="0"/>
              <a:t> u tadašnjem Ministarstvu </a:t>
            </a:r>
            <a:r>
              <a:rPr lang="hr-HR" dirty="0" err="1"/>
              <a:t>udružbe</a:t>
            </a:r>
            <a:r>
              <a:rPr lang="hr-HR" dirty="0"/>
              <a:t>. ….  Ali do djece se nikako nije moglo doći. Iz Stare Gradiške su dolazile vijesti o tome kako djeca umiru od gladi i bolesti, pa su Zagrepčani počeli već naglas na ulicama protestirati, iako je sve bilo puno vojske i agenata.</a:t>
            </a:r>
          </a:p>
          <a:p>
            <a:endParaRPr lang="hr-HR" dirty="0"/>
          </a:p>
          <a:p>
            <a:r>
              <a:rPr lang="hr-HR" dirty="0"/>
              <a:t>Tada je Dijana </a:t>
            </a:r>
            <a:r>
              <a:rPr lang="hr-HR" dirty="0" err="1"/>
              <a:t>Budisavljević</a:t>
            </a:r>
            <a:r>
              <a:rPr lang="hr-HR" dirty="0"/>
              <a:t> odučila uzeti stvar u svoje ruke. Njen suprug prof. </a:t>
            </a:r>
            <a:r>
              <a:rPr lang="hr-HR" dirty="0" err="1"/>
              <a:t>Budisavljević</a:t>
            </a:r>
            <a:r>
              <a:rPr lang="hr-HR" dirty="0"/>
              <a:t> bio je jedan od najboljih kirurga, pa ga ni ustaše nisu dirale iako je bio Srbin. Radila je u Crvenom Križu, a kao rođena Austrijanka iskoristila je svoje znance u Bečane da je upoznaju s visokim njemačkim vojnim funkcionarima. Uspjelo joj je da je najave generalu </a:t>
            </a:r>
            <a:r>
              <a:rPr lang="hr-HR" dirty="0" err="1"/>
              <a:t>Viecku</a:t>
            </a:r>
            <a:r>
              <a:rPr lang="hr-HR" dirty="0"/>
              <a:t>, komandantu svih njemačkih snaga u "</a:t>
            </a:r>
            <a:r>
              <a:rPr lang="hr-HR" dirty="0" err="1"/>
              <a:t>endehaziji</a:t>
            </a:r>
            <a:r>
              <a:rPr lang="hr-HR" dirty="0"/>
              <a:t>".</a:t>
            </a:r>
          </a:p>
          <a:p>
            <a:pPr marL="0" indent="0">
              <a:buNone/>
            </a:pPr>
            <a:r>
              <a:rPr lang="hr-HR" dirty="0"/>
              <a:t> </a:t>
            </a:r>
          </a:p>
          <a:p>
            <a:r>
              <a:rPr lang="hr-HR" dirty="0"/>
              <a:t>Kad ju je primio u audijenciju, Dijana </a:t>
            </a:r>
            <a:r>
              <a:rPr lang="hr-HR" dirty="0" err="1"/>
              <a:t>Budisavljević</a:t>
            </a:r>
            <a:r>
              <a:rPr lang="hr-HR" dirty="0"/>
              <a:t> je ispričala kako u logoru ima mnogi djeve, kako su u užasnom stanju, a da se to u Zagrebu zna. Istakla je da su građani jako uzbuđeni, da se njihova mržnja okreće i na Nijemce, što bi moglo dovesti do raznih neprilika. Tima ga je pogodila u pravo mjesto. (</a:t>
            </a:r>
            <a:r>
              <a:rPr lang="hr-HR" dirty="0" err="1"/>
              <a:t>Ogrizović</a:t>
            </a:r>
            <a:r>
              <a:rPr lang="hr-HR" dirty="0"/>
              <a:t>, 1977:127)</a:t>
            </a:r>
          </a:p>
          <a:p>
            <a:endParaRPr lang="hr-HR" dirty="0"/>
          </a:p>
        </p:txBody>
      </p:sp>
    </p:spTree>
    <p:extLst>
      <p:ext uri="{BB962C8B-B14F-4D97-AF65-F5344CB8AC3E}">
        <p14:creationId xmlns:p14="http://schemas.microsoft.com/office/powerpoint/2010/main" val="843139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hr-HR" dirty="0" smtClean="0"/>
              <a:t>Izvodi iz Dnevnika</a:t>
            </a:r>
            <a:endParaRPr lang="hr-HR" dirty="0"/>
          </a:p>
        </p:txBody>
      </p:sp>
      <p:sp>
        <p:nvSpPr>
          <p:cNvPr id="3" name="Content Placeholder 2"/>
          <p:cNvSpPr>
            <a:spLocks noGrp="1"/>
          </p:cNvSpPr>
          <p:nvPr>
            <p:ph idx="1"/>
          </p:nvPr>
        </p:nvSpPr>
        <p:spPr>
          <a:xfrm>
            <a:off x="838200" y="1479884"/>
            <a:ext cx="10515600" cy="4697079"/>
          </a:xfrm>
        </p:spPr>
        <p:txBody>
          <a:bodyPr>
            <a:normAutofit fontScale="77500" lnSpcReduction="20000"/>
          </a:bodyPr>
          <a:lstStyle/>
          <a:p>
            <a:pPr marL="0" indent="0">
              <a:buNone/>
            </a:pPr>
            <a:r>
              <a:rPr lang="hr-HR" b="1" dirty="0"/>
              <a:t>14. lipanj 1942.</a:t>
            </a:r>
          </a:p>
          <a:p>
            <a:r>
              <a:rPr lang="hr-HR" dirty="0"/>
              <a:t>… To mi je bio najljepši dar koji sam u životu dobila – mogućnost da ljude oslobodim od sigurne smrti….</a:t>
            </a:r>
          </a:p>
          <a:p>
            <a:pPr marL="0" indent="0">
              <a:buNone/>
            </a:pPr>
            <a:r>
              <a:rPr lang="hr-HR" dirty="0"/>
              <a:t> </a:t>
            </a:r>
          </a:p>
          <a:p>
            <a:pPr marL="0" indent="0">
              <a:buNone/>
            </a:pPr>
            <a:r>
              <a:rPr lang="hr-HR" b="1" dirty="0"/>
              <a:t>10. srpanj 1942.  </a:t>
            </a:r>
          </a:p>
          <a:p>
            <a:r>
              <a:rPr lang="hr-HR" dirty="0"/>
              <a:t>A onda je došlo nešto stravično. Sobe bez ikakvog namještaja. Bile su tu samo noćne posude, a na podu su sjedila ili ležala neopisivo mršava mala djeca. Svakom se djetetu već mogla nazrijeti smrt u očima. Što s njima učiniti? (Dječja bolnica u Staroj Gradiški)</a:t>
            </a:r>
          </a:p>
          <a:p>
            <a:pPr marL="0" indent="0">
              <a:buNone/>
            </a:pPr>
            <a:r>
              <a:rPr lang="hr-HR" dirty="0"/>
              <a:t> </a:t>
            </a:r>
          </a:p>
          <a:p>
            <a:pPr marL="0" indent="0">
              <a:buNone/>
            </a:pPr>
            <a:r>
              <a:rPr lang="hr-HR" b="1" dirty="0"/>
              <a:t>1. travanja 1943. godine</a:t>
            </a:r>
          </a:p>
          <a:p>
            <a:r>
              <a:rPr lang="hr-HR" dirty="0"/>
              <a:t>U Ministarstvu </a:t>
            </a:r>
            <a:r>
              <a:rPr lang="hr-HR" dirty="0" err="1"/>
              <a:t>udružbe</a:t>
            </a:r>
            <a:r>
              <a:rPr lang="hr-HR" dirty="0"/>
              <a:t> saznajem za isključenje prof. </a:t>
            </a:r>
            <a:r>
              <a:rPr lang="hr-HR" dirty="0" err="1"/>
              <a:t>Breslera</a:t>
            </a:r>
            <a:r>
              <a:rPr lang="hr-HR" dirty="0"/>
              <a:t> iz Crvenog križa. Između ostalog mu se predbacuje da je u vezi sa mnom i da mi prenosi informacije o zbivanjima na terenu. To ne odgovara činjenicama. U gotovo svim slučajevima sam o postupcima s djecom već znam i odlazila sam k njemu samo kako bih se posavjetovala o mogućnostima pomoći.</a:t>
            </a:r>
          </a:p>
        </p:txBody>
      </p:sp>
    </p:spTree>
    <p:extLst>
      <p:ext uri="{BB962C8B-B14F-4D97-AF65-F5344CB8AC3E}">
        <p14:creationId xmlns:p14="http://schemas.microsoft.com/office/powerpoint/2010/main" val="486463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1637</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vt:lpstr>
      <vt:lpstr>Tko je Diana Budisavljević?!</vt:lpstr>
      <vt:lpstr>Tko je Diana Budisavljević?!</vt:lpstr>
      <vt:lpstr>Što je poduzela da spasi djecu?</vt:lpstr>
      <vt:lpstr>Dnevnik Diane Budisavljević (Kolanović, 2003.)</vt:lpstr>
      <vt:lpstr>Prilozi Dnevnika</vt:lpstr>
      <vt:lpstr>Izvodi iz Dnevnika</vt:lpstr>
      <vt:lpstr>Iz knjge Slave Ogrizović "Zagreb se bori" (1977.)</vt:lpstr>
      <vt:lpstr>Izvodi iz Dnevnika</vt:lpstr>
      <vt:lpstr>Izvodi iz Dnevnika</vt:lpstr>
      <vt:lpstr>Izvodi iz Dnevnika</vt:lpstr>
      <vt:lpstr>Izvodi iz Dnevnika</vt:lpstr>
      <vt:lpstr>Što još možemo saznati iz Dnevnika?!</vt:lpstr>
      <vt:lpstr>Kako je „otkriven” dnevnik?</vt:lpstr>
      <vt:lpstr>Kako je „otkriven” dnevnik?</vt:lpstr>
      <vt:lpstr>Suradnja gospođe D. Budisavljević i K. Breslera</vt:lpstr>
      <vt:lpstr>Zaključno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recenzent</dc:creator>
  <cp:lastModifiedBy>recenzent</cp:lastModifiedBy>
  <cp:revision>6</cp:revision>
  <dcterms:created xsi:type="dcterms:W3CDTF">2016-05-03T12:42:22Z</dcterms:created>
  <dcterms:modified xsi:type="dcterms:W3CDTF">2017-04-11T07:13:03Z</dcterms:modified>
</cp:coreProperties>
</file>