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70" r:id="rId14"/>
    <p:sldId id="269" r:id="rId15"/>
    <p:sldId id="271" r:id="rId16"/>
    <p:sldId id="272" r:id="rId17"/>
    <p:sldId id="273" r:id="rId18"/>
    <p:sldId id="274" r:id="rId19"/>
    <p:sldId id="275" r:id="rId20"/>
    <p:sldId id="26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E5332AE-46CC-48A5-B59C-384F2B6D1D6E}" type="datetimeFigureOut">
              <a:rPr lang="en-US" smtClean="0"/>
              <a:pPr/>
              <a:t>12/18/2018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F6D36F0-3997-4AEB-9790-9B8B94C0449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5332AE-46CC-48A5-B59C-384F2B6D1D6E}" type="datetimeFigureOut">
              <a:rPr lang="en-US" smtClean="0"/>
              <a:pPr/>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D36F0-3997-4AEB-9790-9B8B94C0449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5332AE-46CC-48A5-B59C-384F2B6D1D6E}" type="datetimeFigureOut">
              <a:rPr lang="en-US" smtClean="0"/>
              <a:pPr/>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D36F0-3997-4AEB-9790-9B8B94C0449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5332AE-46CC-48A5-B59C-384F2B6D1D6E}" type="datetimeFigureOut">
              <a:rPr lang="en-US" smtClean="0"/>
              <a:pPr/>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D36F0-3997-4AEB-9790-9B8B94C0449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E5332AE-46CC-48A5-B59C-384F2B6D1D6E}" type="datetimeFigureOut">
              <a:rPr lang="en-US" smtClean="0"/>
              <a:pPr/>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D36F0-3997-4AEB-9790-9B8B94C0449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E5332AE-46CC-48A5-B59C-384F2B6D1D6E}" type="datetimeFigureOut">
              <a:rPr lang="en-US" smtClean="0"/>
              <a:pPr/>
              <a:t>12/18/2018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6D36F0-3997-4AEB-9790-9B8B94C0449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E5332AE-46CC-48A5-B59C-384F2B6D1D6E}" type="datetimeFigureOut">
              <a:rPr lang="en-US" smtClean="0"/>
              <a:pPr/>
              <a:t>12/18/2018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6D36F0-3997-4AEB-9790-9B8B94C0449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E5332AE-46CC-48A5-B59C-384F2B6D1D6E}" type="datetimeFigureOut">
              <a:rPr lang="en-US" smtClean="0"/>
              <a:pPr/>
              <a:t>12/18/2018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6D36F0-3997-4AEB-9790-9B8B94C0449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5332AE-46CC-48A5-B59C-384F2B6D1D6E}" type="datetimeFigureOut">
              <a:rPr lang="en-US" smtClean="0"/>
              <a:pPr/>
              <a:t>12/18/2018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6D36F0-3997-4AEB-9790-9B8B94C0449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E5332AE-46CC-48A5-B59C-384F2B6D1D6E}" type="datetimeFigureOut">
              <a:rPr lang="en-US" smtClean="0"/>
              <a:pPr/>
              <a:t>12/18/2018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6D36F0-3997-4AEB-9790-9B8B94C0449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E5332AE-46CC-48A5-B59C-384F2B6D1D6E}" type="datetimeFigureOut">
              <a:rPr lang="en-US" smtClean="0"/>
              <a:pPr/>
              <a:t>12/18/2018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F6D36F0-3997-4AEB-9790-9B8B94C0449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E5332AE-46CC-48A5-B59C-384F2B6D1D6E}" type="datetimeFigureOut">
              <a:rPr lang="en-US" smtClean="0"/>
              <a:pPr/>
              <a:t>12/18/2018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F6D36F0-3997-4AEB-9790-9B8B94C0449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local.gov.uk/topics/devolution/what-devolutio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youtube.com/watch?v=bPqVI4UKLt4"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hr-HR" dirty="0" smtClean="0"/>
              <a:t>Decentralization and Intragovernmental Structure</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Read the text carefully and answer the following questions:</a:t>
            </a:r>
            <a:endParaRPr lang="en-US" dirty="0"/>
          </a:p>
        </p:txBody>
      </p:sp>
      <p:sp>
        <p:nvSpPr>
          <p:cNvPr id="3" name="Content Placeholder 2"/>
          <p:cNvSpPr>
            <a:spLocks noGrp="1"/>
          </p:cNvSpPr>
          <p:nvPr>
            <p:ph idx="1"/>
          </p:nvPr>
        </p:nvSpPr>
        <p:spPr/>
        <p:txBody>
          <a:bodyPr>
            <a:normAutofit fontScale="77500" lnSpcReduction="20000"/>
          </a:bodyPr>
          <a:lstStyle/>
          <a:p>
            <a:r>
              <a:rPr lang="en-GB" dirty="0"/>
              <a:t>1. What does decentralization refer to?</a:t>
            </a:r>
            <a:endParaRPr lang="en-US" dirty="0"/>
          </a:p>
          <a:p>
            <a:r>
              <a:rPr lang="en-GB" dirty="0"/>
              <a:t>2. What was the dominant process in the development of modern states?</a:t>
            </a:r>
            <a:endParaRPr lang="en-US" dirty="0"/>
          </a:p>
          <a:p>
            <a:r>
              <a:rPr lang="en-GB" dirty="0"/>
              <a:t>3. What are the levels of government in unitary states? </a:t>
            </a:r>
            <a:endParaRPr lang="en-US" dirty="0"/>
          </a:p>
          <a:p>
            <a:r>
              <a:rPr lang="en-GB" dirty="0"/>
              <a:t>4. What are the levels of government in federal states? </a:t>
            </a:r>
            <a:endParaRPr lang="en-US" dirty="0"/>
          </a:p>
          <a:p>
            <a:r>
              <a:rPr lang="en-GB" dirty="0"/>
              <a:t>5. What tiers usually exist at the level of local government? </a:t>
            </a:r>
            <a:endParaRPr lang="en-US" dirty="0"/>
          </a:p>
          <a:p>
            <a:r>
              <a:rPr lang="en-GB" dirty="0"/>
              <a:t>6. What are the reasons for decentralization?</a:t>
            </a:r>
            <a:endParaRPr lang="en-US" dirty="0"/>
          </a:p>
          <a:p>
            <a:r>
              <a:rPr lang="en-GB" dirty="0"/>
              <a:t>7. What is the meaning of the principle of </a:t>
            </a:r>
            <a:r>
              <a:rPr lang="en-GB" dirty="0" err="1"/>
              <a:t>subsidiarity</a:t>
            </a:r>
            <a:r>
              <a:rPr lang="en-GB" dirty="0"/>
              <a:t>?</a:t>
            </a:r>
            <a:endParaRPr lang="en-US" dirty="0"/>
          </a:p>
          <a:p>
            <a:r>
              <a:rPr lang="en-GB" dirty="0"/>
              <a:t>8. How can central governments intervene in lower-level policy making?</a:t>
            </a:r>
            <a:endParaRPr lang="en-US" dirty="0"/>
          </a:p>
          <a:p>
            <a:r>
              <a:rPr lang="en-GB" dirty="0"/>
              <a:t>9. What is the difference between direct and representative democracy? Provide examples.</a:t>
            </a:r>
            <a:endParaRPr lang="en-US" dirty="0"/>
          </a:p>
          <a:p>
            <a:r>
              <a:rPr lang="en-GB" dirty="0"/>
              <a:t>10. What are the main functions of local government?</a:t>
            </a:r>
            <a:endParaRPr lang="en-US" dirty="0"/>
          </a:p>
          <a:p>
            <a:r>
              <a:rPr lang="en-GB" dirty="0"/>
              <a:t>11. What is multilevel governance?</a:t>
            </a:r>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Match the terms with their definitions:</a:t>
            </a:r>
            <a:endParaRPr lang="en-US" dirty="0"/>
          </a:p>
        </p:txBody>
      </p:sp>
      <p:graphicFrame>
        <p:nvGraphicFramePr>
          <p:cNvPr id="4" name="Content Placeholder 3"/>
          <p:cNvGraphicFramePr>
            <a:graphicFrameLocks noGrp="1"/>
          </p:cNvGraphicFramePr>
          <p:nvPr>
            <p:ph idx="1"/>
          </p:nvPr>
        </p:nvGraphicFramePr>
        <p:xfrm>
          <a:off x="457200" y="1935163"/>
          <a:ext cx="8229600" cy="3005328"/>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marL="0" marR="0">
                        <a:lnSpc>
                          <a:spcPct val="115000"/>
                        </a:lnSpc>
                        <a:spcBef>
                          <a:spcPts val="0"/>
                        </a:spcBef>
                        <a:spcAft>
                          <a:spcPts val="0"/>
                        </a:spcAft>
                      </a:pPr>
                      <a:r>
                        <a:rPr lang="en-GB" sz="1200" dirty="0">
                          <a:latin typeface="Times New Roman"/>
                          <a:ea typeface="Calibri"/>
                          <a:cs typeface="Times New Roman"/>
                        </a:rPr>
                        <a:t>TERM</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a:latin typeface="Times New Roman"/>
                          <a:ea typeface="Calibri"/>
                          <a:cs typeface="Times New Roman"/>
                        </a:rPr>
                        <a:t>DEFINITION</a:t>
                      </a:r>
                      <a:endParaRPr lang="en-US" sz="110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GB" sz="1200">
                          <a:latin typeface="Times New Roman"/>
                          <a:ea typeface="Calibri"/>
                          <a:cs typeface="Times New Roman"/>
                        </a:rPr>
                        <a:t>1.subsidiarity</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a:latin typeface="Times New Roman"/>
                          <a:ea typeface="Calibri"/>
                          <a:cs typeface="Times New Roman"/>
                        </a:rPr>
                        <a:t>a. Delegation by the central government to a regional authority of legislative or executive functions (or both) relating to domestic issues within the region</a:t>
                      </a:r>
                      <a:endParaRPr lang="en-US" sz="110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GB" sz="1200">
                          <a:latin typeface="Times New Roman"/>
                          <a:ea typeface="Calibri"/>
                          <a:cs typeface="Times New Roman"/>
                        </a:rPr>
                        <a:t>2.devolution</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a:latin typeface="Times New Roman"/>
                          <a:ea typeface="Calibri"/>
                          <a:cs typeface="Times New Roman"/>
                        </a:rPr>
                        <a:t>b.</a:t>
                      </a:r>
                      <a:r>
                        <a:rPr lang="en-GB" sz="1200">
                          <a:solidFill>
                            <a:srgbClr val="000000"/>
                          </a:solidFill>
                          <a:latin typeface="Times New Roman"/>
                          <a:ea typeface="Calibri"/>
                          <a:cs typeface="Times New Roman"/>
                        </a:rPr>
                        <a:t> Planned development of knowledge, management, skills, and other capabilities of an organization through acquisition, incentives, technology and/or training</a:t>
                      </a:r>
                      <a:endParaRPr lang="en-US" sz="110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GB" sz="1200">
                          <a:latin typeface="Times New Roman"/>
                          <a:ea typeface="Calibri"/>
                          <a:cs typeface="Times New Roman"/>
                        </a:rPr>
                        <a:t>3.self-rule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a:latin typeface="Times New Roman"/>
                          <a:ea typeface="Calibri"/>
                          <a:cs typeface="Times New Roman"/>
                        </a:rPr>
                        <a:t>c.</a:t>
                      </a:r>
                      <a:r>
                        <a:rPr lang="en-GB" sz="1200">
                          <a:solidFill>
                            <a:srgbClr val="000000"/>
                          </a:solidFill>
                          <a:latin typeface="Times New Roman"/>
                          <a:ea typeface="Calibri"/>
                          <a:cs typeface="Times New Roman"/>
                        </a:rPr>
                        <a:t> Dividing an area into smaller segments called regions. </a:t>
                      </a:r>
                      <a:endParaRPr lang="en-US" sz="110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GB" sz="1200">
                          <a:latin typeface="Times New Roman"/>
                          <a:ea typeface="Calibri"/>
                          <a:cs typeface="Times New Roman"/>
                        </a:rPr>
                        <a:t>4.capacity building</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u="none" dirty="0">
                          <a:latin typeface="Times New Roman"/>
                          <a:ea typeface="Calibri"/>
                          <a:cs typeface="Times New Roman"/>
                        </a:rPr>
                        <a:t>d. </a:t>
                      </a:r>
                      <a:r>
                        <a:rPr lang="en-GB" sz="1200" u="none" dirty="0">
                          <a:solidFill>
                            <a:srgbClr val="000000"/>
                          </a:solidFill>
                          <a:latin typeface="Times New Roman"/>
                          <a:ea typeface="Calibri"/>
                          <a:cs typeface="Times New Roman"/>
                        </a:rPr>
                        <a:t>Idea that a central authority should have a subsidiary function, performing only those tasks which cannot be performed effectively at a more immediate or local </a:t>
                      </a:r>
                      <a:r>
                        <a:rPr lang="en-GB" sz="1200" u="none" dirty="0" smtClean="0">
                          <a:solidFill>
                            <a:srgbClr val="000000"/>
                          </a:solidFill>
                          <a:latin typeface="Times New Roman"/>
                          <a:ea typeface="Calibri"/>
                          <a:cs typeface="Times New Roman"/>
                        </a:rPr>
                        <a:t>level</a:t>
                      </a:r>
                      <a:endParaRPr lang="en-US" sz="1100" u="sng" dirty="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GB" sz="1200">
                          <a:latin typeface="Times New Roman"/>
                          <a:ea typeface="Calibri"/>
                          <a:cs typeface="Times New Roman"/>
                        </a:rPr>
                        <a:t>5.regionalization</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dirty="0">
                          <a:latin typeface="Times New Roman"/>
                          <a:ea typeface="Calibri"/>
                          <a:cs typeface="Times New Roman"/>
                        </a:rPr>
                        <a:t>e. Self government</a:t>
                      </a:r>
                      <a:endParaRPr lang="en-US" sz="1100" dirty="0">
                        <a:latin typeface="Calibri"/>
                        <a:ea typeface="Calibri"/>
                        <a:cs typeface="Times New Roman"/>
                      </a:endParaRPr>
                    </a:p>
                  </a:txBody>
                  <a:tcPr marL="68580" marR="68580" marT="0" marB="0"/>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GB" sz="4400" dirty="0" smtClean="0"/>
              <a:t>Devolution of Powers to Scotland, Wales and Northern Ireland</a:t>
            </a:r>
            <a:r>
              <a:rPr lang="en-US" dirty="0" smtClean="0"/>
              <a:t/>
            </a:r>
            <a:br>
              <a:rPr lang="en-US" dirty="0" smtClean="0"/>
            </a:b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Answer the following questions:</a:t>
            </a:r>
            <a:endParaRPr lang="en-US" dirty="0"/>
          </a:p>
        </p:txBody>
      </p:sp>
      <p:sp>
        <p:nvSpPr>
          <p:cNvPr id="3" name="Content Placeholder 2"/>
          <p:cNvSpPr>
            <a:spLocks noGrp="1"/>
          </p:cNvSpPr>
          <p:nvPr>
            <p:ph idx="1"/>
          </p:nvPr>
        </p:nvSpPr>
        <p:spPr/>
        <p:txBody>
          <a:bodyPr/>
          <a:lstStyle/>
          <a:p>
            <a:r>
              <a:rPr lang="en-GB" dirty="0" smtClean="0"/>
              <a:t>1. Is the United Kingdom a federal or a unitary state</a:t>
            </a:r>
            <a:r>
              <a:rPr lang="en-GB" dirty="0" smtClean="0"/>
              <a:t>?</a:t>
            </a:r>
            <a:endParaRPr lang="hr-HR" dirty="0" smtClean="0"/>
          </a:p>
          <a:p>
            <a:r>
              <a:rPr lang="hr-HR" dirty="0" smtClean="0"/>
              <a:t>What is a unitary state?</a:t>
            </a:r>
            <a:endParaRPr lang="en-US" dirty="0" smtClean="0"/>
          </a:p>
          <a:p>
            <a:r>
              <a:rPr lang="en-GB" dirty="0" smtClean="0"/>
              <a:t>2. Do Scotland, Wales and Northern Ireland have their own parliaments?</a:t>
            </a:r>
            <a:endParaRPr lang="en-US" dirty="0" smtClean="0"/>
          </a:p>
          <a:p>
            <a:r>
              <a:rPr lang="en-GB" dirty="0" smtClean="0"/>
              <a:t>3. </a:t>
            </a:r>
            <a:r>
              <a:rPr lang="hr-HR" dirty="0" smtClean="0"/>
              <a:t>Do they have different legal systems</a:t>
            </a:r>
            <a:r>
              <a:rPr lang="en-GB" dirty="0" smtClean="0"/>
              <a:t>?</a:t>
            </a:r>
            <a:endParaRPr lang="en-US" dirty="0" smtClean="0"/>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Devolution</a:t>
            </a:r>
            <a:endParaRPr lang="en-US" dirty="0"/>
          </a:p>
        </p:txBody>
      </p:sp>
      <p:sp>
        <p:nvSpPr>
          <p:cNvPr id="3" name="Content Placeholder 2"/>
          <p:cNvSpPr>
            <a:spLocks noGrp="1"/>
          </p:cNvSpPr>
          <p:nvPr>
            <p:ph idx="1"/>
          </p:nvPr>
        </p:nvSpPr>
        <p:spPr/>
        <p:txBody>
          <a:bodyPr/>
          <a:lstStyle/>
          <a:p>
            <a:r>
              <a:rPr lang="en-GB" b="1" dirty="0" smtClean="0"/>
              <a:t>Devolution is </a:t>
            </a:r>
            <a:r>
              <a:rPr lang="en-GB" dirty="0" smtClean="0"/>
              <a:t>the transfer of power from a central government to </a:t>
            </a:r>
            <a:r>
              <a:rPr lang="en-GB" dirty="0" err="1" smtClean="0"/>
              <a:t>subnational</a:t>
            </a:r>
            <a:r>
              <a:rPr lang="en-GB" dirty="0" smtClean="0"/>
              <a:t> (e.g., state, regional, or local) authorities. </a:t>
            </a:r>
            <a:r>
              <a:rPr lang="hr-HR" dirty="0" smtClean="0"/>
              <a:t> </a:t>
            </a:r>
          </a:p>
          <a:p>
            <a:r>
              <a:rPr lang="en-GB" dirty="0" smtClean="0"/>
              <a:t>Devolution puts power closer to the citizen so that local factors are better recognised in decision-making</a:t>
            </a:r>
            <a:r>
              <a:rPr lang="en-GB" dirty="0" smtClean="0"/>
              <a:t>.</a:t>
            </a:r>
            <a:endParaRPr lang="hr-HR" dirty="0" smtClean="0"/>
          </a:p>
          <a:p>
            <a:r>
              <a:rPr lang="en-US" dirty="0" smtClean="0">
                <a:hlinkClick r:id="rId2"/>
              </a:rPr>
              <a:t>https://</a:t>
            </a:r>
            <a:r>
              <a:rPr lang="en-US" dirty="0" smtClean="0">
                <a:hlinkClick r:id="rId2"/>
              </a:rPr>
              <a:t>www.local.gov.uk/topics/devolution/what-devolution</a:t>
            </a:r>
            <a:r>
              <a:rPr lang="hr-HR" dirty="0" smtClean="0"/>
              <a:t> </a:t>
            </a:r>
          </a:p>
          <a:p>
            <a:r>
              <a:rPr lang="hr-HR" dirty="0" smtClean="0"/>
              <a:t>Read the article What is devolution and watch the video!</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Referendums</a:t>
            </a:r>
            <a:endParaRPr lang="en-US" dirty="0"/>
          </a:p>
        </p:txBody>
      </p:sp>
      <p:sp>
        <p:nvSpPr>
          <p:cNvPr id="3" name="Content Placeholder 2"/>
          <p:cNvSpPr>
            <a:spLocks noGrp="1"/>
          </p:cNvSpPr>
          <p:nvPr>
            <p:ph idx="1"/>
          </p:nvPr>
        </p:nvSpPr>
        <p:spPr/>
        <p:txBody>
          <a:bodyPr/>
          <a:lstStyle/>
          <a:p>
            <a:r>
              <a:rPr lang="en-GB" dirty="0" smtClean="0"/>
              <a:t>In September 1997, referendums were held in Scotland and Wales, and a majority of voters chose to establish a </a:t>
            </a:r>
            <a:r>
              <a:rPr lang="en-GB" b="1" dirty="0" smtClean="0"/>
              <a:t>Scottish Parliament</a:t>
            </a:r>
            <a:r>
              <a:rPr lang="en-GB" dirty="0" smtClean="0"/>
              <a:t> and a </a:t>
            </a:r>
            <a:r>
              <a:rPr lang="en-GB" b="1" dirty="0" smtClean="0"/>
              <a:t>National Assembly for Wales</a:t>
            </a:r>
            <a:r>
              <a:rPr lang="en-GB" dirty="0" smtClean="0"/>
              <a:t>. </a:t>
            </a:r>
            <a:endParaRPr lang="hr-HR" dirty="0" smtClean="0"/>
          </a:p>
          <a:p>
            <a:r>
              <a:rPr lang="en-GB" dirty="0" smtClean="0"/>
              <a:t>In </a:t>
            </a:r>
            <a:r>
              <a:rPr lang="en-GB" dirty="0" smtClean="0"/>
              <a:t>Northern Ireland, devolution was a key part of the Agreement, sometimes referred to as the Good Friday Agreement or the Belfast Agreement, supported by voters in a referendum in May 1998</a:t>
            </a:r>
            <a:r>
              <a:rPr lang="en-GB" dirty="0" smtClean="0"/>
              <a:t>.</a:t>
            </a:r>
            <a:endParaRPr lang="hr-HR" dirty="0" smtClean="0"/>
          </a:p>
          <a:p>
            <a:r>
              <a:rPr lang="en-US" dirty="0" smtClean="0">
                <a:hlinkClick r:id="rId2"/>
              </a:rPr>
              <a:t>https://</a:t>
            </a:r>
            <a:r>
              <a:rPr lang="en-US" dirty="0" smtClean="0">
                <a:hlinkClick r:id="rId2"/>
              </a:rPr>
              <a:t>www.youtube.com/watch?v=bPqVI4UKLt4</a:t>
            </a:r>
            <a:r>
              <a:rPr lang="hr-HR" dirty="0" smtClean="0"/>
              <a:t> </a:t>
            </a:r>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Devolution Acts</a:t>
            </a:r>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t>Following this public endorsement</a:t>
            </a:r>
            <a:r>
              <a:rPr lang="en-GB" b="1" dirty="0" smtClean="0"/>
              <a:t>,</a:t>
            </a:r>
            <a:r>
              <a:rPr lang="en-GB" dirty="0" smtClean="0"/>
              <a:t> Parliament passed 3 devolution Acts: </a:t>
            </a:r>
            <a:endParaRPr lang="hr-HR" dirty="0" smtClean="0"/>
          </a:p>
          <a:p>
            <a:r>
              <a:rPr lang="hr-HR" dirty="0" smtClean="0"/>
              <a:t>1. </a:t>
            </a:r>
            <a:r>
              <a:rPr lang="en-GB" dirty="0" smtClean="0"/>
              <a:t>the </a:t>
            </a:r>
            <a:r>
              <a:rPr lang="en-GB" b="1" dirty="0" smtClean="0"/>
              <a:t>Scotland Act</a:t>
            </a:r>
            <a:r>
              <a:rPr lang="en-GB" dirty="0" smtClean="0"/>
              <a:t> 1998; </a:t>
            </a:r>
            <a:endParaRPr lang="hr-HR" dirty="0" smtClean="0"/>
          </a:p>
          <a:p>
            <a:r>
              <a:rPr lang="hr-HR" dirty="0" smtClean="0"/>
              <a:t>2. </a:t>
            </a:r>
            <a:r>
              <a:rPr lang="en-GB" dirty="0" smtClean="0"/>
              <a:t>the </a:t>
            </a:r>
            <a:r>
              <a:rPr lang="en-GB" b="1" dirty="0" smtClean="0"/>
              <a:t>Northern Ireland Act</a:t>
            </a:r>
            <a:r>
              <a:rPr lang="en-GB" dirty="0" smtClean="0"/>
              <a:t> 1998; </a:t>
            </a:r>
            <a:endParaRPr lang="hr-HR" dirty="0" smtClean="0"/>
          </a:p>
          <a:p>
            <a:r>
              <a:rPr lang="hr-HR" dirty="0" smtClean="0"/>
              <a:t>3. </a:t>
            </a:r>
            <a:r>
              <a:rPr lang="en-GB" dirty="0" smtClean="0"/>
              <a:t>the </a:t>
            </a:r>
            <a:r>
              <a:rPr lang="en-GB" b="1" dirty="0" smtClean="0"/>
              <a:t>Government of Wales Act</a:t>
            </a:r>
            <a:r>
              <a:rPr lang="en-GB" dirty="0" smtClean="0"/>
              <a:t> 1998 (which was later effectively superseded by the Government of Wales Act 2006). </a:t>
            </a:r>
            <a:endParaRPr lang="hr-HR" dirty="0" smtClean="0"/>
          </a:p>
          <a:p>
            <a:r>
              <a:rPr lang="en-GB" dirty="0" smtClean="0"/>
              <a:t>These </a:t>
            </a:r>
            <a:r>
              <a:rPr lang="en-GB" dirty="0" smtClean="0"/>
              <a:t>acts established the three devolved legislatures, which were given some of the powers previously held at Westminster</a:t>
            </a:r>
            <a:r>
              <a:rPr lang="en-GB" dirty="0" smtClean="0"/>
              <a:t>.</a:t>
            </a:r>
            <a:endParaRPr lang="hr-HR" dirty="0" smtClean="0"/>
          </a:p>
          <a:p>
            <a:pPr>
              <a:buNone/>
            </a:pPr>
            <a:endParaRPr lang="hr-HR" dirty="0" smtClean="0"/>
          </a:p>
          <a:p>
            <a:pPr>
              <a:buNone/>
            </a:pPr>
            <a:r>
              <a:rPr lang="hr-HR" sz="1500" dirty="0" smtClean="0"/>
              <a:t>endorsement – podrška</a:t>
            </a:r>
          </a:p>
          <a:p>
            <a:pPr>
              <a:buNone/>
            </a:pPr>
            <a:r>
              <a:rPr lang="hr-HR" sz="1500" dirty="0" smtClean="0"/>
              <a:t>supersede-  zamijeniti</a:t>
            </a:r>
          </a:p>
          <a:p>
            <a:pPr>
              <a:buNone/>
            </a:pPr>
            <a:endParaRPr lang="hr-HR" sz="1500" dirty="0" smtClean="0"/>
          </a:p>
          <a:p>
            <a:pPr>
              <a:buNone/>
            </a:pPr>
            <a:endParaRPr lang="en-US" sz="1500" dirty="0" smtClean="0"/>
          </a:p>
          <a:p>
            <a:pPr>
              <a:buNone/>
            </a:pPr>
            <a:endParaRPr lang="hr-HR"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Parliament</a:t>
            </a:r>
            <a:endParaRPr lang="en-US" dirty="0"/>
          </a:p>
        </p:txBody>
      </p:sp>
      <p:sp>
        <p:nvSpPr>
          <p:cNvPr id="3" name="Content Placeholder 2"/>
          <p:cNvSpPr>
            <a:spLocks noGrp="1"/>
          </p:cNvSpPr>
          <p:nvPr>
            <p:ph idx="1"/>
          </p:nvPr>
        </p:nvSpPr>
        <p:spPr/>
        <p:txBody>
          <a:bodyPr/>
          <a:lstStyle/>
          <a:p>
            <a:r>
              <a:rPr lang="en-GB" dirty="0" smtClean="0"/>
              <a:t>Parliament remains sovereign, and retains the power to amend the devolution Acts or to legislate on anything that has been devolved. </a:t>
            </a:r>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Major devolved powers</a:t>
            </a:r>
            <a:endParaRPr lang="en-US" dirty="0"/>
          </a:p>
        </p:txBody>
      </p:sp>
      <p:graphicFrame>
        <p:nvGraphicFramePr>
          <p:cNvPr id="4" name="Content Placeholder 3"/>
          <p:cNvGraphicFramePr>
            <a:graphicFrameLocks noGrp="1"/>
          </p:cNvGraphicFramePr>
          <p:nvPr>
            <p:ph idx="1"/>
          </p:nvPr>
        </p:nvGraphicFramePr>
        <p:xfrm>
          <a:off x="457200" y="1935163"/>
          <a:ext cx="8229600" cy="40792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marL="0" marR="0">
                        <a:lnSpc>
                          <a:spcPct val="115000"/>
                        </a:lnSpc>
                        <a:spcBef>
                          <a:spcPts val="0"/>
                        </a:spcBef>
                        <a:spcAft>
                          <a:spcPts val="0"/>
                        </a:spcAft>
                      </a:pPr>
                      <a:r>
                        <a:rPr lang="en-GB" sz="1200" b="1" dirty="0">
                          <a:latin typeface="Times New Roman"/>
                          <a:ea typeface="Times New Roman"/>
                          <a:cs typeface="Times New Roman"/>
                        </a:rPr>
                        <a:t>SCOTLAND</a:t>
                      </a:r>
                      <a:endParaRPr lang="en-US" sz="1100" dirty="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GB" sz="1200" b="1">
                          <a:latin typeface="Times New Roman"/>
                          <a:ea typeface="Times New Roman"/>
                          <a:cs typeface="Times New Roman"/>
                        </a:rPr>
                        <a:t>WALES</a:t>
                      </a:r>
                      <a:endParaRPr lang="en-US" sz="11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GB" sz="1200" b="1">
                          <a:latin typeface="Times New Roman"/>
                          <a:ea typeface="Times New Roman"/>
                          <a:cs typeface="Times New Roman"/>
                        </a:rPr>
                        <a:t>N. IRELAND</a:t>
                      </a:r>
                      <a:endParaRPr lang="en-US" sz="1100">
                        <a:latin typeface="Calibri"/>
                        <a:ea typeface="Calibri"/>
                        <a:cs typeface="Times New Roman"/>
                      </a:endParaRPr>
                    </a:p>
                  </a:txBody>
                  <a:tcPr marL="9525" marR="9525" marT="9525" marB="9525" anchor="ctr"/>
                </a:tc>
              </a:tr>
              <a:tr h="370840">
                <a:tc>
                  <a:txBody>
                    <a:bodyPr/>
                    <a:lstStyle/>
                    <a:p>
                      <a:pPr marL="0" marR="0">
                        <a:lnSpc>
                          <a:spcPct val="115000"/>
                        </a:lnSpc>
                        <a:spcBef>
                          <a:spcPts val="0"/>
                        </a:spcBef>
                        <a:spcAft>
                          <a:spcPts val="0"/>
                        </a:spcAft>
                      </a:pPr>
                      <a:r>
                        <a:rPr lang="en-GB" sz="1200">
                          <a:latin typeface="Times New Roman"/>
                          <a:ea typeface="Times New Roman"/>
                          <a:cs typeface="Times New Roman"/>
                        </a:rPr>
                        <a:t>Agriculture, forestry &amp; fishing</a:t>
                      </a:r>
                      <a:endParaRPr lang="en-US" sz="11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GB" sz="1200">
                          <a:latin typeface="Times New Roman"/>
                          <a:ea typeface="Times New Roman"/>
                          <a:cs typeface="Times New Roman"/>
                        </a:rPr>
                        <a:t>Agriculture, forestry &amp; fishing</a:t>
                      </a:r>
                      <a:endParaRPr lang="en-US" sz="11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GB" sz="1200">
                          <a:latin typeface="Times New Roman"/>
                          <a:ea typeface="Times New Roman"/>
                          <a:cs typeface="Times New Roman"/>
                        </a:rPr>
                        <a:t>Agriculture</a:t>
                      </a:r>
                      <a:endParaRPr lang="en-US" sz="1100">
                        <a:latin typeface="Calibri"/>
                        <a:ea typeface="Calibri"/>
                        <a:cs typeface="Times New Roman"/>
                      </a:endParaRPr>
                    </a:p>
                  </a:txBody>
                  <a:tcPr marL="9525" marR="9525" marT="9525" marB="9525" anchor="ctr"/>
                </a:tc>
              </a:tr>
              <a:tr h="370840">
                <a:tc>
                  <a:txBody>
                    <a:bodyPr/>
                    <a:lstStyle/>
                    <a:p>
                      <a:pPr marL="0" marR="0">
                        <a:lnSpc>
                          <a:spcPct val="115000"/>
                        </a:lnSpc>
                        <a:spcBef>
                          <a:spcPts val="0"/>
                        </a:spcBef>
                        <a:spcAft>
                          <a:spcPts val="0"/>
                        </a:spcAft>
                      </a:pPr>
                      <a:r>
                        <a:rPr lang="en-GB" sz="1200">
                          <a:latin typeface="Times New Roman"/>
                          <a:ea typeface="Times New Roman"/>
                          <a:cs typeface="Times New Roman"/>
                        </a:rPr>
                        <a:t>Education</a:t>
                      </a:r>
                      <a:endParaRPr lang="en-US" sz="11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GB" sz="1200">
                          <a:latin typeface="Times New Roman"/>
                          <a:ea typeface="Times New Roman"/>
                          <a:cs typeface="Times New Roman"/>
                        </a:rPr>
                        <a:t>Education</a:t>
                      </a:r>
                      <a:endParaRPr lang="en-US" sz="11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GB" sz="1200">
                          <a:latin typeface="Times New Roman"/>
                          <a:ea typeface="Times New Roman"/>
                          <a:cs typeface="Times New Roman"/>
                        </a:rPr>
                        <a:t>Education</a:t>
                      </a:r>
                      <a:endParaRPr lang="en-US" sz="1100">
                        <a:latin typeface="Calibri"/>
                        <a:ea typeface="Calibri"/>
                        <a:cs typeface="Times New Roman"/>
                      </a:endParaRPr>
                    </a:p>
                  </a:txBody>
                  <a:tcPr marL="9525" marR="9525" marT="9525" marB="9525" anchor="ctr"/>
                </a:tc>
              </a:tr>
              <a:tr h="370840">
                <a:tc>
                  <a:txBody>
                    <a:bodyPr/>
                    <a:lstStyle/>
                    <a:p>
                      <a:pPr marL="0" marR="0">
                        <a:lnSpc>
                          <a:spcPct val="115000"/>
                        </a:lnSpc>
                        <a:spcBef>
                          <a:spcPts val="0"/>
                        </a:spcBef>
                        <a:spcAft>
                          <a:spcPts val="0"/>
                        </a:spcAft>
                      </a:pPr>
                      <a:r>
                        <a:rPr lang="en-GB" sz="1200">
                          <a:latin typeface="Times New Roman"/>
                          <a:ea typeface="Times New Roman"/>
                          <a:cs typeface="Times New Roman"/>
                        </a:rPr>
                        <a:t>Environment</a:t>
                      </a:r>
                      <a:endParaRPr lang="en-US" sz="11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GB" sz="1200">
                          <a:latin typeface="Times New Roman"/>
                          <a:ea typeface="Times New Roman"/>
                          <a:cs typeface="Times New Roman"/>
                        </a:rPr>
                        <a:t>Environment</a:t>
                      </a:r>
                      <a:endParaRPr lang="en-US" sz="11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GB" sz="1200">
                          <a:latin typeface="Times New Roman"/>
                          <a:ea typeface="Times New Roman"/>
                          <a:cs typeface="Times New Roman"/>
                        </a:rPr>
                        <a:t>Environment</a:t>
                      </a:r>
                      <a:endParaRPr lang="en-US" sz="1100">
                        <a:latin typeface="Calibri"/>
                        <a:ea typeface="Calibri"/>
                        <a:cs typeface="Times New Roman"/>
                      </a:endParaRPr>
                    </a:p>
                  </a:txBody>
                  <a:tcPr marL="9525" marR="9525" marT="9525" marB="9525" anchor="ctr"/>
                </a:tc>
              </a:tr>
              <a:tr h="370840">
                <a:tc>
                  <a:txBody>
                    <a:bodyPr/>
                    <a:lstStyle/>
                    <a:p>
                      <a:pPr marL="0" marR="0">
                        <a:lnSpc>
                          <a:spcPct val="115000"/>
                        </a:lnSpc>
                        <a:spcBef>
                          <a:spcPts val="0"/>
                        </a:spcBef>
                        <a:spcAft>
                          <a:spcPts val="0"/>
                        </a:spcAft>
                      </a:pPr>
                      <a:r>
                        <a:rPr lang="en-GB" sz="1200">
                          <a:latin typeface="Times New Roman"/>
                          <a:ea typeface="Times New Roman"/>
                          <a:cs typeface="Times New Roman"/>
                        </a:rPr>
                        <a:t>Health</a:t>
                      </a:r>
                      <a:endParaRPr lang="en-US" sz="11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GB" sz="1200">
                          <a:latin typeface="Times New Roman"/>
                          <a:ea typeface="Times New Roman"/>
                          <a:cs typeface="Times New Roman"/>
                        </a:rPr>
                        <a:t>Health &amp; social welfare</a:t>
                      </a:r>
                      <a:endParaRPr lang="en-US" sz="11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GB" sz="1200">
                          <a:latin typeface="Times New Roman"/>
                          <a:ea typeface="Times New Roman"/>
                          <a:cs typeface="Times New Roman"/>
                        </a:rPr>
                        <a:t>Health</a:t>
                      </a:r>
                      <a:endParaRPr lang="en-US" sz="1100">
                        <a:latin typeface="Calibri"/>
                        <a:ea typeface="Calibri"/>
                        <a:cs typeface="Times New Roman"/>
                      </a:endParaRPr>
                    </a:p>
                  </a:txBody>
                  <a:tcPr marL="9525" marR="9525" marT="9525" marB="9525" anchor="ctr"/>
                </a:tc>
              </a:tr>
              <a:tr h="370840">
                <a:tc>
                  <a:txBody>
                    <a:bodyPr/>
                    <a:lstStyle/>
                    <a:p>
                      <a:pPr marL="0" marR="0">
                        <a:lnSpc>
                          <a:spcPct val="115000"/>
                        </a:lnSpc>
                        <a:spcBef>
                          <a:spcPts val="0"/>
                        </a:spcBef>
                        <a:spcAft>
                          <a:spcPts val="0"/>
                        </a:spcAft>
                      </a:pPr>
                      <a:r>
                        <a:rPr lang="en-GB" sz="1200">
                          <a:latin typeface="Times New Roman"/>
                          <a:ea typeface="Times New Roman"/>
                          <a:cs typeface="Times New Roman"/>
                        </a:rPr>
                        <a:t>Housing</a:t>
                      </a:r>
                      <a:endParaRPr lang="en-US" sz="11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GB" sz="1200">
                          <a:latin typeface="Times New Roman"/>
                          <a:ea typeface="Times New Roman"/>
                          <a:cs typeface="Times New Roman"/>
                        </a:rPr>
                        <a:t>Housing</a:t>
                      </a:r>
                      <a:endParaRPr lang="en-US" sz="11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GB" sz="1200">
                          <a:latin typeface="Times New Roman"/>
                          <a:ea typeface="Times New Roman"/>
                          <a:cs typeface="Times New Roman"/>
                        </a:rPr>
                        <a:t>Enterprise, trade &amp; investment</a:t>
                      </a:r>
                      <a:endParaRPr lang="en-US" sz="1100">
                        <a:latin typeface="Calibri"/>
                        <a:ea typeface="Calibri"/>
                        <a:cs typeface="Times New Roman"/>
                      </a:endParaRPr>
                    </a:p>
                  </a:txBody>
                  <a:tcPr marL="9525" marR="9525" marT="9525" marB="9525" anchor="ctr"/>
                </a:tc>
              </a:tr>
              <a:tr h="370840">
                <a:tc>
                  <a:txBody>
                    <a:bodyPr/>
                    <a:lstStyle/>
                    <a:p>
                      <a:pPr marL="0" marR="0">
                        <a:lnSpc>
                          <a:spcPct val="115000"/>
                        </a:lnSpc>
                        <a:spcBef>
                          <a:spcPts val="0"/>
                        </a:spcBef>
                        <a:spcAft>
                          <a:spcPts val="0"/>
                        </a:spcAft>
                      </a:pPr>
                      <a:r>
                        <a:rPr lang="en-GB" sz="1200">
                          <a:latin typeface="Times New Roman"/>
                          <a:ea typeface="Times New Roman"/>
                          <a:cs typeface="Times New Roman"/>
                        </a:rPr>
                        <a:t>Justice, policing &amp; courts*</a:t>
                      </a:r>
                      <a:endParaRPr lang="en-US" sz="11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GB" sz="1200">
                          <a:latin typeface="Times New Roman"/>
                          <a:ea typeface="Times New Roman"/>
                          <a:cs typeface="Times New Roman"/>
                        </a:rPr>
                        <a:t>Local government</a:t>
                      </a:r>
                      <a:endParaRPr lang="en-US" sz="11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GB" sz="1200">
                          <a:latin typeface="Times New Roman"/>
                          <a:ea typeface="Times New Roman"/>
                          <a:cs typeface="Times New Roman"/>
                        </a:rPr>
                        <a:t>Social services</a:t>
                      </a:r>
                      <a:endParaRPr lang="en-US" sz="1100">
                        <a:latin typeface="Calibri"/>
                        <a:ea typeface="Calibri"/>
                        <a:cs typeface="Times New Roman"/>
                      </a:endParaRPr>
                    </a:p>
                  </a:txBody>
                  <a:tcPr marL="9525" marR="9525" marT="9525" marB="9525" anchor="ctr"/>
                </a:tc>
              </a:tr>
              <a:tr h="370840">
                <a:tc>
                  <a:txBody>
                    <a:bodyPr/>
                    <a:lstStyle/>
                    <a:p>
                      <a:pPr marL="0" marR="0">
                        <a:lnSpc>
                          <a:spcPct val="115000"/>
                        </a:lnSpc>
                        <a:spcBef>
                          <a:spcPts val="0"/>
                        </a:spcBef>
                        <a:spcAft>
                          <a:spcPts val="0"/>
                        </a:spcAft>
                      </a:pPr>
                      <a:r>
                        <a:rPr lang="en-GB" sz="1200">
                          <a:latin typeface="Times New Roman"/>
                          <a:ea typeface="Times New Roman"/>
                          <a:cs typeface="Times New Roman"/>
                        </a:rPr>
                        <a:t>Local government</a:t>
                      </a:r>
                      <a:endParaRPr lang="en-US" sz="11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GB" sz="1200">
                          <a:latin typeface="Times New Roman"/>
                          <a:ea typeface="Times New Roman"/>
                          <a:cs typeface="Times New Roman"/>
                        </a:rPr>
                        <a:t>Fire &amp; rescue services</a:t>
                      </a:r>
                      <a:endParaRPr lang="en-US" sz="11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GB" sz="1200">
                          <a:latin typeface="Times New Roman"/>
                          <a:ea typeface="Times New Roman"/>
                          <a:cs typeface="Times New Roman"/>
                        </a:rPr>
                        <a:t>Justice &amp; policing</a:t>
                      </a:r>
                      <a:endParaRPr lang="en-US" sz="1100">
                        <a:latin typeface="Calibri"/>
                        <a:ea typeface="Calibri"/>
                        <a:cs typeface="Times New Roman"/>
                      </a:endParaRPr>
                    </a:p>
                  </a:txBody>
                  <a:tcPr marL="9525" marR="9525" marT="9525" marB="9525" anchor="ctr"/>
                </a:tc>
              </a:tr>
              <a:tr h="370840">
                <a:tc>
                  <a:txBody>
                    <a:bodyPr/>
                    <a:lstStyle/>
                    <a:p>
                      <a:pPr marL="0" marR="0">
                        <a:lnSpc>
                          <a:spcPct val="115000"/>
                        </a:lnSpc>
                        <a:spcBef>
                          <a:spcPts val="0"/>
                        </a:spcBef>
                        <a:spcAft>
                          <a:spcPts val="0"/>
                        </a:spcAft>
                      </a:pPr>
                      <a:r>
                        <a:rPr lang="en-GB" sz="1200">
                          <a:latin typeface="Times New Roman"/>
                          <a:ea typeface="Times New Roman"/>
                          <a:cs typeface="Times New Roman"/>
                        </a:rPr>
                        <a:t>Fire service</a:t>
                      </a:r>
                      <a:endParaRPr lang="en-US" sz="11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GB" sz="1200">
                          <a:latin typeface="Times New Roman"/>
                          <a:ea typeface="Times New Roman"/>
                          <a:cs typeface="Times New Roman"/>
                        </a:rPr>
                        <a:t>Highways &amp; transport</a:t>
                      </a:r>
                      <a:endParaRPr lang="en-US" sz="1100">
                        <a:latin typeface="Calibri"/>
                        <a:ea typeface="Calibri"/>
                        <a:cs typeface="Times New Roman"/>
                      </a:endParaRPr>
                    </a:p>
                  </a:txBody>
                  <a:tcPr marL="9525" marR="9525" marT="9525" marB="9525" anchor="ctr"/>
                </a:tc>
                <a:tc>
                  <a:txBody>
                    <a:bodyPr/>
                    <a:lstStyle/>
                    <a:p>
                      <a:pPr>
                        <a:lnSpc>
                          <a:spcPct val="115000"/>
                        </a:lnSpc>
                      </a:pPr>
                      <a:endParaRPr lang="en-US" sz="1100">
                        <a:latin typeface="Calibri"/>
                        <a:ea typeface="Times New Roman"/>
                        <a:cs typeface="Times New Roman"/>
                      </a:endParaRPr>
                    </a:p>
                  </a:txBody>
                  <a:tcPr marL="9525" marR="9525" marT="9525" marB="9525" anchor="ctr"/>
                </a:tc>
              </a:tr>
              <a:tr h="370840">
                <a:tc>
                  <a:txBody>
                    <a:bodyPr/>
                    <a:lstStyle/>
                    <a:p>
                      <a:pPr marL="0" marR="0">
                        <a:lnSpc>
                          <a:spcPct val="115000"/>
                        </a:lnSpc>
                        <a:spcBef>
                          <a:spcPts val="0"/>
                        </a:spcBef>
                        <a:spcAft>
                          <a:spcPts val="0"/>
                        </a:spcAft>
                      </a:pPr>
                      <a:r>
                        <a:rPr lang="en-GB" sz="1200">
                          <a:latin typeface="Times New Roman"/>
                          <a:ea typeface="Times New Roman"/>
                          <a:cs typeface="Times New Roman"/>
                        </a:rPr>
                        <a:t>Economic development</a:t>
                      </a:r>
                      <a:endParaRPr lang="en-US" sz="11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GB" sz="1200">
                          <a:latin typeface="Times New Roman"/>
                          <a:ea typeface="Times New Roman"/>
                          <a:cs typeface="Times New Roman"/>
                        </a:rPr>
                        <a:t>Economic development</a:t>
                      </a:r>
                      <a:endParaRPr lang="en-US" sz="1100">
                        <a:latin typeface="Calibri"/>
                        <a:ea typeface="Calibri"/>
                        <a:cs typeface="Times New Roman"/>
                      </a:endParaRPr>
                    </a:p>
                  </a:txBody>
                  <a:tcPr marL="9525" marR="9525" marT="9525" marB="9525" anchor="ctr"/>
                </a:tc>
                <a:tc>
                  <a:txBody>
                    <a:bodyPr/>
                    <a:lstStyle/>
                    <a:p>
                      <a:pPr>
                        <a:lnSpc>
                          <a:spcPct val="115000"/>
                        </a:lnSpc>
                      </a:pPr>
                      <a:endParaRPr lang="en-US" sz="1100">
                        <a:latin typeface="Calibri"/>
                        <a:ea typeface="Times New Roman"/>
                        <a:cs typeface="Times New Roman"/>
                      </a:endParaRPr>
                    </a:p>
                  </a:txBody>
                  <a:tcPr marL="9525" marR="9525" marT="9525" marB="9525" anchor="ctr"/>
                </a:tc>
              </a:tr>
              <a:tr h="370840">
                <a:tc>
                  <a:txBody>
                    <a:bodyPr/>
                    <a:lstStyle/>
                    <a:p>
                      <a:pPr marL="0" marR="0">
                        <a:lnSpc>
                          <a:spcPct val="115000"/>
                        </a:lnSpc>
                        <a:spcBef>
                          <a:spcPts val="0"/>
                        </a:spcBef>
                        <a:spcAft>
                          <a:spcPts val="0"/>
                        </a:spcAft>
                      </a:pPr>
                      <a:r>
                        <a:rPr lang="en-GB" sz="1200">
                          <a:latin typeface="Times New Roman"/>
                          <a:ea typeface="Times New Roman"/>
                          <a:cs typeface="Times New Roman"/>
                        </a:rPr>
                        <a:t>Some transport</a:t>
                      </a:r>
                      <a:endParaRPr lang="en-US" sz="1100">
                        <a:latin typeface="Calibri"/>
                        <a:ea typeface="Calibri"/>
                        <a:cs typeface="Times New Roman"/>
                      </a:endParaRPr>
                    </a:p>
                  </a:txBody>
                  <a:tcPr marL="9525" marR="9525" marT="9525" marB="9525" anchor="ctr"/>
                </a:tc>
                <a:tc>
                  <a:txBody>
                    <a:bodyPr/>
                    <a:lstStyle/>
                    <a:p>
                      <a:pPr>
                        <a:lnSpc>
                          <a:spcPct val="115000"/>
                        </a:lnSpc>
                      </a:pPr>
                      <a:endParaRPr lang="en-US" sz="1100">
                        <a:latin typeface="Calibri"/>
                        <a:ea typeface="Times New Roman"/>
                        <a:cs typeface="Times New Roman"/>
                      </a:endParaRPr>
                    </a:p>
                  </a:txBody>
                  <a:tcPr marL="9525" marR="9525" marT="9525" marB="9525" anchor="ctr"/>
                </a:tc>
                <a:tc>
                  <a:txBody>
                    <a:bodyPr/>
                    <a:lstStyle/>
                    <a:p>
                      <a:pPr>
                        <a:lnSpc>
                          <a:spcPct val="115000"/>
                        </a:lnSpc>
                      </a:pPr>
                      <a:endParaRPr lang="en-US" sz="1100" dirty="0">
                        <a:latin typeface="Calibri"/>
                        <a:ea typeface="Times New Roman"/>
                        <a:cs typeface="Times New Roman"/>
                      </a:endParaRPr>
                    </a:p>
                  </a:txBody>
                  <a:tcPr marL="9525" marR="9525" marT="9525" marB="9525" anchor="ct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Translate into English:</a:t>
            </a:r>
            <a:endParaRPr lang="en-US" dirty="0"/>
          </a:p>
        </p:txBody>
      </p:sp>
      <p:sp>
        <p:nvSpPr>
          <p:cNvPr id="3" name="Content Placeholder 2"/>
          <p:cNvSpPr>
            <a:spLocks noGrp="1"/>
          </p:cNvSpPr>
          <p:nvPr>
            <p:ph idx="1"/>
          </p:nvPr>
        </p:nvSpPr>
        <p:spPr/>
        <p:txBody>
          <a:bodyPr/>
          <a:lstStyle/>
          <a:p>
            <a:r>
              <a:rPr lang="hr-HR" dirty="0" smtClean="0"/>
              <a:t>U</a:t>
            </a:r>
            <a:r>
              <a:rPr lang="en-US" dirty="0" smtClean="0"/>
              <a:t> </a:t>
            </a:r>
            <a:r>
              <a:rPr lang="en-US" dirty="0" err="1" smtClean="0"/>
              <a:t>engleskoj</a:t>
            </a:r>
            <a:r>
              <a:rPr lang="en-US" dirty="0" smtClean="0"/>
              <a:t> </a:t>
            </a:r>
            <a:r>
              <a:rPr lang="en-US" dirty="0" err="1" smtClean="0"/>
              <a:t>odnosno</a:t>
            </a:r>
            <a:r>
              <a:rPr lang="en-US" dirty="0" smtClean="0"/>
              <a:t> </a:t>
            </a:r>
            <a:r>
              <a:rPr lang="en-US" dirty="0" err="1" smtClean="0"/>
              <a:t>britanskoj</a:t>
            </a:r>
            <a:r>
              <a:rPr lang="en-US" dirty="0" smtClean="0"/>
              <a:t> </a:t>
            </a:r>
            <a:r>
              <a:rPr lang="en-US" dirty="0" err="1" smtClean="0"/>
              <a:t>upravnoj</a:t>
            </a:r>
            <a:r>
              <a:rPr lang="en-US" dirty="0" smtClean="0"/>
              <a:t> </a:t>
            </a:r>
            <a:r>
              <a:rPr lang="en-US" dirty="0" err="1" smtClean="0"/>
              <a:t>doktrini</a:t>
            </a:r>
            <a:r>
              <a:rPr lang="en-US" dirty="0" smtClean="0"/>
              <a:t> </a:t>
            </a:r>
            <a:r>
              <a:rPr lang="hr-HR" dirty="0" smtClean="0"/>
              <a:t>devolucija je </a:t>
            </a:r>
            <a:r>
              <a:rPr lang="en-US" dirty="0" err="1" smtClean="0"/>
              <a:t>istoznačnica</a:t>
            </a:r>
            <a:r>
              <a:rPr lang="en-US" dirty="0" smtClean="0"/>
              <a:t> </a:t>
            </a:r>
            <a:r>
              <a:rPr lang="en-US" dirty="0" err="1" smtClean="0"/>
              <a:t>za</a:t>
            </a:r>
            <a:r>
              <a:rPr lang="en-US" dirty="0" smtClean="0"/>
              <a:t> </a:t>
            </a:r>
            <a:r>
              <a:rPr lang="en-US" dirty="0" err="1" smtClean="0"/>
              <a:t>političku</a:t>
            </a:r>
            <a:r>
              <a:rPr lang="en-US" dirty="0" smtClean="0"/>
              <a:t> </a:t>
            </a:r>
            <a:r>
              <a:rPr lang="en-US" dirty="0" err="1" smtClean="0"/>
              <a:t>decentralizaciju</a:t>
            </a:r>
            <a:r>
              <a:rPr lang="en-US" dirty="0" smtClean="0"/>
              <a:t>; </a:t>
            </a:r>
            <a:r>
              <a:rPr lang="en-US" dirty="0" err="1" smtClean="0"/>
              <a:t>sinonim</a:t>
            </a:r>
            <a:r>
              <a:rPr lang="en-US" dirty="0" smtClean="0"/>
              <a:t> je </a:t>
            </a:r>
            <a:r>
              <a:rPr lang="en-US" dirty="0" err="1" smtClean="0"/>
              <a:t>za</a:t>
            </a:r>
            <a:r>
              <a:rPr lang="en-US" dirty="0" smtClean="0"/>
              <a:t> </a:t>
            </a:r>
            <a:r>
              <a:rPr lang="en-US" dirty="0" err="1" smtClean="0"/>
              <a:t>decentralizaciju</a:t>
            </a:r>
            <a:r>
              <a:rPr lang="en-US" dirty="0" smtClean="0"/>
              <a:t> </a:t>
            </a:r>
            <a:r>
              <a:rPr lang="en-US" dirty="0" err="1" smtClean="0"/>
              <a:t>općenito</a:t>
            </a:r>
            <a:r>
              <a:rPr lang="en-US" dirty="0" smtClean="0"/>
              <a:t> pa se </a:t>
            </a:r>
            <a:r>
              <a:rPr lang="en-US" dirty="0" err="1" smtClean="0"/>
              <a:t>terminu</a:t>
            </a:r>
            <a:r>
              <a:rPr lang="en-US" dirty="0" smtClean="0"/>
              <a:t> </a:t>
            </a:r>
            <a:r>
              <a:rPr lang="en-US" dirty="0" err="1" smtClean="0"/>
              <a:t>devolucija</a:t>
            </a:r>
            <a:r>
              <a:rPr lang="en-US" dirty="0" smtClean="0"/>
              <a:t> </a:t>
            </a:r>
            <a:r>
              <a:rPr lang="en-US" dirty="0" err="1" smtClean="0"/>
              <a:t>dodaju</a:t>
            </a:r>
            <a:r>
              <a:rPr lang="en-US" dirty="0" smtClean="0"/>
              <a:t> </a:t>
            </a:r>
            <a:r>
              <a:rPr lang="en-US" dirty="0" err="1" smtClean="0"/>
              <a:t>odgovarajuće</a:t>
            </a:r>
            <a:r>
              <a:rPr lang="en-US" dirty="0" smtClean="0"/>
              <a:t> </a:t>
            </a:r>
            <a:r>
              <a:rPr lang="en-US" dirty="0" err="1" smtClean="0"/>
              <a:t>oznake</a:t>
            </a:r>
            <a:r>
              <a:rPr lang="en-US" dirty="0" smtClean="0"/>
              <a:t>: </a:t>
            </a:r>
            <a:r>
              <a:rPr lang="en-US" dirty="0" err="1" smtClean="0"/>
              <a:t>zakonodavna</a:t>
            </a:r>
            <a:r>
              <a:rPr lang="en-US" dirty="0" smtClean="0"/>
              <a:t>, </a:t>
            </a:r>
            <a:r>
              <a:rPr lang="en-US" dirty="0" err="1" smtClean="0"/>
              <a:t>izvršna</a:t>
            </a:r>
            <a:r>
              <a:rPr lang="en-US" dirty="0" smtClean="0"/>
              <a:t>, </a:t>
            </a:r>
            <a:r>
              <a:rPr lang="en-US" dirty="0" err="1" smtClean="0"/>
              <a:t>upravna</a:t>
            </a:r>
            <a:r>
              <a:rPr lang="en-US" dirty="0" smtClean="0"/>
              <a:t>. U </a:t>
            </a:r>
            <a:r>
              <a:rPr lang="en-US" dirty="0" err="1" smtClean="0"/>
              <a:t>suvremenoj</a:t>
            </a:r>
            <a:r>
              <a:rPr lang="en-US" dirty="0" smtClean="0"/>
              <a:t> </a:t>
            </a:r>
            <a:r>
              <a:rPr lang="en-US" dirty="0" err="1" smtClean="0"/>
              <a:t>pravnoj</a:t>
            </a:r>
            <a:r>
              <a:rPr lang="en-US" dirty="0" smtClean="0"/>
              <a:t> </a:t>
            </a:r>
            <a:r>
              <a:rPr lang="en-US" dirty="0" err="1" smtClean="0"/>
              <a:t>literaturi</a:t>
            </a:r>
            <a:r>
              <a:rPr lang="en-US" dirty="0" smtClean="0"/>
              <a:t>, </a:t>
            </a:r>
            <a:r>
              <a:rPr lang="en-US" dirty="0" err="1" smtClean="0"/>
              <a:t>posebno</a:t>
            </a:r>
            <a:r>
              <a:rPr lang="en-US" dirty="0" smtClean="0"/>
              <a:t> </a:t>
            </a:r>
            <a:r>
              <a:rPr lang="en-US" dirty="0" err="1" smtClean="0"/>
              <a:t>britanskoj</a:t>
            </a:r>
            <a:r>
              <a:rPr lang="en-US" dirty="0" smtClean="0"/>
              <a:t>, </a:t>
            </a:r>
            <a:r>
              <a:rPr lang="en-US" dirty="0" err="1" smtClean="0"/>
              <a:t>termin</a:t>
            </a:r>
            <a:r>
              <a:rPr lang="en-US" dirty="0" smtClean="0"/>
              <a:t> </a:t>
            </a:r>
            <a:r>
              <a:rPr lang="en-US" dirty="0" err="1" smtClean="0"/>
              <a:t>devolucija</a:t>
            </a:r>
            <a:r>
              <a:rPr lang="en-US" dirty="0" smtClean="0"/>
              <a:t> </a:t>
            </a:r>
            <a:r>
              <a:rPr lang="en-US" dirty="0" err="1" smtClean="0"/>
              <a:t>pojavljuje</a:t>
            </a:r>
            <a:r>
              <a:rPr lang="en-US" dirty="0" smtClean="0"/>
              <a:t> se u </a:t>
            </a:r>
            <a:r>
              <a:rPr lang="en-US" dirty="0" err="1" smtClean="0"/>
              <a:t>kontekstu</a:t>
            </a:r>
            <a:r>
              <a:rPr lang="en-US" dirty="0" smtClean="0"/>
              <a:t> </a:t>
            </a:r>
            <a:r>
              <a:rPr lang="en-US" dirty="0" err="1" smtClean="0"/>
              <a:t>stjecanja</a:t>
            </a:r>
            <a:r>
              <a:rPr lang="en-US" dirty="0" smtClean="0"/>
              <a:t> </a:t>
            </a:r>
            <a:r>
              <a:rPr lang="en-US" dirty="0" err="1" smtClean="0"/>
              <a:t>veće</a:t>
            </a:r>
            <a:r>
              <a:rPr lang="en-US" dirty="0" smtClean="0"/>
              <a:t> </a:t>
            </a:r>
            <a:r>
              <a:rPr lang="en-US" dirty="0" err="1" smtClean="0"/>
              <a:t>zakonodavne</a:t>
            </a:r>
            <a:r>
              <a:rPr lang="en-US" dirty="0" smtClean="0"/>
              <a:t> </a:t>
            </a:r>
            <a:r>
              <a:rPr lang="en-US" dirty="0" err="1" smtClean="0"/>
              <a:t>autonomije</a:t>
            </a:r>
            <a:r>
              <a:rPr lang="en-US" dirty="0" smtClean="0"/>
              <a:t> </a:t>
            </a:r>
            <a:r>
              <a:rPr lang="en-US" dirty="0" err="1" smtClean="0"/>
              <a:t>pojedinih</a:t>
            </a:r>
            <a:r>
              <a:rPr lang="en-US" dirty="0" smtClean="0"/>
              <a:t> </a:t>
            </a:r>
            <a:r>
              <a:rPr lang="en-US" dirty="0" err="1" smtClean="0"/>
              <a:t>dijelova</a:t>
            </a:r>
            <a:r>
              <a:rPr lang="en-US" dirty="0" smtClean="0"/>
              <a:t> </a:t>
            </a:r>
            <a:r>
              <a:rPr lang="en-US" dirty="0" err="1" smtClean="0"/>
              <a:t>Ujedinjenoga</a:t>
            </a:r>
            <a:r>
              <a:rPr lang="en-US" dirty="0" smtClean="0"/>
              <a:t> </a:t>
            </a:r>
            <a:r>
              <a:rPr lang="en-US" dirty="0" err="1" smtClean="0"/>
              <a:t>Kraljevstva</a:t>
            </a:r>
            <a:r>
              <a:rPr lang="en-US"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Decentralization</a:t>
            </a:r>
            <a:endParaRPr lang="en-US" dirty="0"/>
          </a:p>
        </p:txBody>
      </p:sp>
      <p:sp>
        <p:nvSpPr>
          <p:cNvPr id="3" name="Content Placeholder 2"/>
          <p:cNvSpPr>
            <a:spLocks noGrp="1"/>
          </p:cNvSpPr>
          <p:nvPr>
            <p:ph idx="1"/>
          </p:nvPr>
        </p:nvSpPr>
        <p:spPr/>
        <p:txBody>
          <a:bodyPr/>
          <a:lstStyle/>
          <a:p>
            <a:r>
              <a:rPr lang="en-GB" dirty="0"/>
              <a:t>Decentralization refers to the allocation of power in organizations or social structures from the higher to the lower-level. In administrative science, decentralization usually refers to multilevel structures of government or administration. </a:t>
            </a:r>
            <a:endParaRPr lang="en-US" dirty="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hr-HR" dirty="0" smtClean="0"/>
              <a:t>Thank you for your attention!</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Reasons for decentralization</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GB" b="1" dirty="0"/>
              <a:t>principle of </a:t>
            </a:r>
            <a:r>
              <a:rPr lang="en-GB" b="1" dirty="0" err="1"/>
              <a:t>subsidiarity</a:t>
            </a:r>
            <a:r>
              <a:rPr lang="en-GB" dirty="0"/>
              <a:t> </a:t>
            </a:r>
            <a:r>
              <a:rPr lang="hr-HR" dirty="0" smtClean="0"/>
              <a:t>- </a:t>
            </a:r>
            <a:r>
              <a:rPr lang="en-GB" dirty="0"/>
              <a:t>social and political issues should be dealt with at the most immediate (or local) level. </a:t>
            </a:r>
            <a:endParaRPr lang="hr-HR" dirty="0" smtClean="0"/>
          </a:p>
          <a:p>
            <a:r>
              <a:rPr lang="en-GB" b="1" dirty="0"/>
              <a:t>plurality</a:t>
            </a:r>
            <a:r>
              <a:rPr lang="en-GB" dirty="0"/>
              <a:t> </a:t>
            </a:r>
            <a:r>
              <a:rPr lang="en-GB" b="1" dirty="0"/>
              <a:t>and</a:t>
            </a:r>
            <a:r>
              <a:rPr lang="en-GB" dirty="0"/>
              <a:t> </a:t>
            </a:r>
            <a:r>
              <a:rPr lang="en-GB" b="1" dirty="0"/>
              <a:t>regional differentiation</a:t>
            </a:r>
            <a:r>
              <a:rPr lang="en-GB" dirty="0"/>
              <a:t> of social </a:t>
            </a:r>
            <a:r>
              <a:rPr lang="en-GB" dirty="0" smtClean="0"/>
              <a:t>interests</a:t>
            </a:r>
            <a:r>
              <a:rPr lang="hr-HR" dirty="0" smtClean="0"/>
              <a:t> - </a:t>
            </a:r>
            <a:r>
              <a:rPr lang="en-GB" dirty="0"/>
              <a:t>decentralization fosters efficiency of policy making. </a:t>
            </a:r>
            <a:endParaRPr lang="hr-HR" dirty="0" smtClean="0"/>
          </a:p>
          <a:p>
            <a:r>
              <a:rPr lang="en-GB" b="1" dirty="0"/>
              <a:t>a device to avoid a concentration of power in a </a:t>
            </a:r>
            <a:r>
              <a:rPr lang="en-GB" b="1" dirty="0" smtClean="0"/>
              <a:t>government</a:t>
            </a:r>
            <a:r>
              <a:rPr lang="hr-HR" b="1" dirty="0"/>
              <a:t> </a:t>
            </a:r>
            <a:r>
              <a:rPr lang="hr-HR" dirty="0" smtClean="0"/>
              <a:t>- p</a:t>
            </a:r>
            <a:r>
              <a:rPr lang="en-GB" dirty="0" err="1" smtClean="0"/>
              <a:t>owers</a:t>
            </a:r>
            <a:r>
              <a:rPr lang="en-GB" dirty="0" smtClean="0"/>
              <a:t> </a:t>
            </a:r>
            <a:r>
              <a:rPr lang="en-GB" dirty="0"/>
              <a:t>should be divided not only between executive, legislative, and judicial but also between central and regional or local levels.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
            </a:r>
            <a:r>
              <a:rPr lang="hr-HR" b="1" dirty="0" smtClean="0"/>
              <a:t>S</a:t>
            </a:r>
            <a:r>
              <a:rPr lang="en-GB" b="1" dirty="0" smtClean="0"/>
              <a:t>elf-rule</a:t>
            </a:r>
            <a:r>
              <a:rPr lang="en-GB" dirty="0" smtClean="0"/>
              <a:t>” </a:t>
            </a:r>
            <a:endParaRPr lang="en-US" dirty="0"/>
          </a:p>
        </p:txBody>
      </p:sp>
      <p:sp>
        <p:nvSpPr>
          <p:cNvPr id="3" name="Content Placeholder 2"/>
          <p:cNvSpPr>
            <a:spLocks noGrp="1"/>
          </p:cNvSpPr>
          <p:nvPr>
            <p:ph idx="1"/>
          </p:nvPr>
        </p:nvSpPr>
        <p:spPr/>
        <p:txBody>
          <a:bodyPr/>
          <a:lstStyle/>
          <a:p>
            <a:r>
              <a:rPr lang="hr-HR" dirty="0" smtClean="0"/>
              <a:t>T</a:t>
            </a:r>
            <a:r>
              <a:rPr lang="en-GB" dirty="0" smtClean="0"/>
              <a:t>he </a:t>
            </a:r>
            <a:r>
              <a:rPr lang="en-GB" dirty="0"/>
              <a:t>power of regional or local governments to conduct their affairs autonomously. On the other hand, central governments can intervene in lower-level policy making by different means such as regulation, supervision, incentives, or capacity building.</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Decentralization and democratization</a:t>
            </a:r>
            <a:r>
              <a:rPr lang="en-US" dirty="0"/>
              <a:t/>
            </a:r>
            <a:br>
              <a:rPr lang="en-US" dirty="0"/>
            </a:br>
            <a:endParaRPr lang="en-US" dirty="0"/>
          </a:p>
        </p:txBody>
      </p:sp>
      <p:sp>
        <p:nvSpPr>
          <p:cNvPr id="3" name="Content Placeholder 2"/>
          <p:cNvSpPr>
            <a:spLocks noGrp="1"/>
          </p:cNvSpPr>
          <p:nvPr>
            <p:ph idx="1"/>
          </p:nvPr>
        </p:nvSpPr>
        <p:spPr/>
        <p:txBody>
          <a:bodyPr/>
          <a:lstStyle/>
          <a:p>
            <a:r>
              <a:rPr lang="en-GB" dirty="0"/>
              <a:t>Local self-government is based on the idea and imperative that local citizens govern themselves in all matters relevant to their local community.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Functions of local government</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GB" dirty="0"/>
              <a:t>In all countries, local government bodies have been responsible for the provision of social services, urban planning, and for the provision of utilities. Moreover, the concern for cultural and recreational matters has ranked high on the agendas of local governments. </a:t>
            </a:r>
            <a:endParaRPr lang="en-US" dirty="0"/>
          </a:p>
          <a:p>
            <a:r>
              <a:rPr lang="en-GB" dirty="0"/>
              <a:t>The status and standing of a local government essentially depends on the degree of its financial and budgetary autonomy. A valid indicator of this could be the degree to which local authorities, in order to cover their expenditures, may draw on the  local taxes of their own as opposed to relying on grants assigned to them at the state level. </a:t>
            </a:r>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Recent developments</a:t>
            </a:r>
            <a:endParaRPr lang="en-US" dirty="0"/>
          </a:p>
        </p:txBody>
      </p:sp>
      <p:sp>
        <p:nvSpPr>
          <p:cNvPr id="3" name="Content Placeholder 2"/>
          <p:cNvSpPr>
            <a:spLocks noGrp="1"/>
          </p:cNvSpPr>
          <p:nvPr>
            <p:ph idx="1"/>
          </p:nvPr>
        </p:nvSpPr>
        <p:spPr/>
        <p:txBody>
          <a:bodyPr/>
          <a:lstStyle/>
          <a:p>
            <a:r>
              <a:rPr lang="en-GB" dirty="0"/>
              <a:t>Since World War II, authority has shifted away from the central state to </a:t>
            </a:r>
            <a:r>
              <a:rPr lang="en-GB" b="1" dirty="0"/>
              <a:t>supranational </a:t>
            </a:r>
            <a:r>
              <a:rPr lang="en-GB" dirty="0"/>
              <a:t>and </a:t>
            </a:r>
            <a:r>
              <a:rPr lang="en-GB" b="1" dirty="0"/>
              <a:t>international organizations</a:t>
            </a:r>
            <a:r>
              <a:rPr lang="en-GB" dirty="0"/>
              <a:t>, such as the European Union or the World Trade Organization, and to regions and municipal governments.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Regionalization</a:t>
            </a:r>
            <a:endParaRPr lang="en-US" dirty="0"/>
          </a:p>
        </p:txBody>
      </p:sp>
      <p:sp>
        <p:nvSpPr>
          <p:cNvPr id="3" name="Content Placeholder 2"/>
          <p:cNvSpPr>
            <a:spLocks noGrp="1"/>
          </p:cNvSpPr>
          <p:nvPr>
            <p:ph idx="1"/>
          </p:nvPr>
        </p:nvSpPr>
        <p:spPr/>
        <p:txBody>
          <a:bodyPr/>
          <a:lstStyle/>
          <a:p>
            <a:r>
              <a:rPr lang="en-GB" dirty="0"/>
              <a:t>Regionalization represents a transformation of regional authority, where a nation state creates or reinforces a middle government level between the central state and the local level. In Europe, regionalization has gone hand in hand with European integration.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Multilevel governance</a:t>
            </a:r>
            <a:endParaRPr lang="en-US" dirty="0"/>
          </a:p>
        </p:txBody>
      </p:sp>
      <p:sp>
        <p:nvSpPr>
          <p:cNvPr id="3" name="Content Placeholder 2"/>
          <p:cNvSpPr>
            <a:spLocks noGrp="1"/>
          </p:cNvSpPr>
          <p:nvPr>
            <p:ph idx="1"/>
          </p:nvPr>
        </p:nvSpPr>
        <p:spPr/>
        <p:txBody>
          <a:bodyPr/>
          <a:lstStyle/>
          <a:p>
            <a:r>
              <a:rPr lang="en-GB" dirty="0"/>
              <a:t>Decisions taken at one level of government affect decisions at other levels. Most policies thus require some form of coordination among international, European, national, regional, and local governments.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TotalTime>
  <Words>1079</Words>
  <Application>Microsoft Office PowerPoint</Application>
  <PresentationFormat>On-screen Show (4:3)</PresentationFormat>
  <Paragraphs>106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Decentralization and Intragovernmental Structure</vt:lpstr>
      <vt:lpstr>Decentralization</vt:lpstr>
      <vt:lpstr>Reasons for decentralization </vt:lpstr>
      <vt:lpstr>“Self-rule” </vt:lpstr>
      <vt:lpstr>Decentralization and democratization </vt:lpstr>
      <vt:lpstr>Functions of local government </vt:lpstr>
      <vt:lpstr>Recent developments</vt:lpstr>
      <vt:lpstr>Regionalization</vt:lpstr>
      <vt:lpstr>Multilevel governance</vt:lpstr>
      <vt:lpstr>Read the text carefully and answer the following questions:</vt:lpstr>
      <vt:lpstr>Match the terms with their definitions:</vt:lpstr>
      <vt:lpstr>Devolution of Powers to Scotland, Wales and Northern Ireland </vt:lpstr>
      <vt:lpstr>Answer the following questions:</vt:lpstr>
      <vt:lpstr>Devolution</vt:lpstr>
      <vt:lpstr>Referendums</vt:lpstr>
      <vt:lpstr>Devolution Acts</vt:lpstr>
      <vt:lpstr>Parliament</vt:lpstr>
      <vt:lpstr>Major devolved powers</vt:lpstr>
      <vt:lpstr>Translate into English:</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Decentralization and Intragovernmental Structure</dc:title>
  <dc:creator>MJC</dc:creator>
  <cp:lastModifiedBy>MJC</cp:lastModifiedBy>
  <cp:revision>4</cp:revision>
  <dcterms:created xsi:type="dcterms:W3CDTF">2018-12-14T10:13:57Z</dcterms:created>
  <dcterms:modified xsi:type="dcterms:W3CDTF">2018-12-18T16:33:56Z</dcterms:modified>
</cp:coreProperties>
</file>