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306" r:id="rId3"/>
    <p:sldId id="257" r:id="rId4"/>
    <p:sldId id="307" r:id="rId5"/>
    <p:sldId id="308" r:id="rId6"/>
    <p:sldId id="314" r:id="rId7"/>
    <p:sldId id="316" r:id="rId8"/>
    <p:sldId id="315" r:id="rId9"/>
    <p:sldId id="317" r:id="rId10"/>
    <p:sldId id="318" r:id="rId11"/>
    <p:sldId id="319" r:id="rId12"/>
    <p:sldId id="320" r:id="rId13"/>
    <p:sldId id="321" r:id="rId14"/>
    <p:sldId id="313" r:id="rId15"/>
    <p:sldId id="310" r:id="rId16"/>
    <p:sldId id="309" r:id="rId17"/>
    <p:sldId id="329" r:id="rId18"/>
    <p:sldId id="330" r:id="rId19"/>
    <p:sldId id="331" r:id="rId20"/>
    <p:sldId id="258" r:id="rId21"/>
    <p:sldId id="259" r:id="rId22"/>
    <p:sldId id="322" r:id="rId23"/>
    <p:sldId id="260" r:id="rId24"/>
    <p:sldId id="261" r:id="rId25"/>
    <p:sldId id="262" r:id="rId26"/>
    <p:sldId id="263" r:id="rId27"/>
    <p:sldId id="311" r:id="rId28"/>
    <p:sldId id="323" r:id="rId29"/>
    <p:sldId id="324" r:id="rId30"/>
    <p:sldId id="325" r:id="rId31"/>
    <p:sldId id="332" r:id="rId32"/>
    <p:sldId id="326" r:id="rId33"/>
    <p:sldId id="283" r:id="rId34"/>
    <p:sldId id="333" r:id="rId35"/>
    <p:sldId id="334" r:id="rId36"/>
    <p:sldId id="284" r:id="rId37"/>
    <p:sldId id="335" r:id="rId38"/>
    <p:sldId id="287" r:id="rId39"/>
    <p:sldId id="336" r:id="rId40"/>
    <p:sldId id="337" r:id="rId41"/>
    <p:sldId id="285" r:id="rId42"/>
    <p:sldId id="286" r:id="rId43"/>
    <p:sldId id="338" r:id="rId44"/>
    <p:sldId id="289" r:id="rId45"/>
    <p:sldId id="291" r:id="rId46"/>
    <p:sldId id="339" r:id="rId47"/>
    <p:sldId id="279" r:id="rId48"/>
    <p:sldId id="280" r:id="rId49"/>
    <p:sldId id="264" r:id="rId50"/>
    <p:sldId id="265" r:id="rId51"/>
    <p:sldId id="266" r:id="rId52"/>
    <p:sldId id="267" r:id="rId53"/>
    <p:sldId id="268" r:id="rId54"/>
    <p:sldId id="269" r:id="rId55"/>
    <p:sldId id="270" r:id="rId56"/>
    <p:sldId id="271" r:id="rId57"/>
    <p:sldId id="272" r:id="rId58"/>
    <p:sldId id="273" r:id="rId59"/>
    <p:sldId id="274" r:id="rId60"/>
    <p:sldId id="275" r:id="rId61"/>
    <p:sldId id="276" r:id="rId62"/>
    <p:sldId id="277" r:id="rId63"/>
    <p:sldId id="278" r:id="rId64"/>
    <p:sldId id="281" r:id="rId65"/>
    <p:sldId id="282" r:id="rId66"/>
    <p:sldId id="288" r:id="rId67"/>
    <p:sldId id="292" r:id="rId68"/>
    <p:sldId id="293" r:id="rId69"/>
    <p:sldId id="312" r:id="rId70"/>
    <p:sldId id="294" r:id="rId71"/>
    <p:sldId id="295" r:id="rId72"/>
    <p:sldId id="296" r:id="rId73"/>
    <p:sldId id="327" r:id="rId74"/>
    <p:sldId id="297" r:id="rId75"/>
    <p:sldId id="298" r:id="rId76"/>
    <p:sldId id="328" r:id="rId77"/>
    <p:sldId id="302" r:id="rId78"/>
    <p:sldId id="303" r:id="rId79"/>
    <p:sldId id="299" r:id="rId80"/>
    <p:sldId id="300" r:id="rId81"/>
    <p:sldId id="301" r:id="rId82"/>
    <p:sldId id="304" r:id="rId83"/>
    <p:sldId id="305" r:id="rId8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73" d="100"/>
          <a:sy n="73"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2682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78734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80820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192594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11101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4/16/2019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962793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4/16/2019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894325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47003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0670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B61BEF0D-F0BB-DE4B-95CE-6DB70DBA9567}" type="datetimeFigureOut">
              <a:rPr lang="en-US" smtClean="0"/>
              <a:pPr/>
              <a:t>4/16/2019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6783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4805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44967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9222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4/16/2019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50673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4/16/2019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70342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B61BEF0D-F0BB-DE4B-95CE-6DB70DBA9567}" type="datetimeFigureOut">
              <a:rPr lang="en-US" smtClean="0"/>
              <a:pPr/>
              <a:t>4/16/2019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3897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1629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4/16/2019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2209949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dictionary.cambridge.org/dictionary/english/transpor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law.cornell.edu/"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legislation.gov.uk/aep/Will3/12-13/2/section/I#commentary-c950563" TargetMode="External"/><Relationship Id="rId2" Type="http://schemas.openxmlformats.org/officeDocument/2006/relationships/hyperlink" Target="http://www.legislation.gov.uk/aep/Will3/12-13/2/section/I#commentary-key-94e26c292c4017658791ef23a983d628"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dictionary.cambridge.org/dictionary/english/rule"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everything2.com/title/1960" TargetMode="External"/><Relationship Id="rId2" Type="http://schemas.openxmlformats.org/officeDocument/2006/relationships/hyperlink" Target="http://everything2.com/title/United+States+District+Court+for+the+Southern+District+of+New+York"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dictionary.cambridge.org/dictionary/english/legal"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err="1" smtClean="0"/>
              <a:t>Characteristics</a:t>
            </a:r>
            <a:r>
              <a:rPr lang="hr-HR" dirty="0" smtClean="0"/>
              <a:t> </a:t>
            </a:r>
            <a:r>
              <a:rPr lang="hr-HR" dirty="0" err="1" smtClean="0"/>
              <a:t>of</a:t>
            </a:r>
            <a:r>
              <a:rPr lang="hr-HR" dirty="0" smtClean="0"/>
              <a:t> </a:t>
            </a:r>
            <a:r>
              <a:rPr lang="hr-HR" dirty="0" err="1" smtClean="0"/>
              <a:t>legal</a:t>
            </a:r>
            <a:r>
              <a:rPr lang="hr-HR" dirty="0" smtClean="0"/>
              <a:t> </a:t>
            </a:r>
            <a:r>
              <a:rPr lang="hr-HR" dirty="0" err="1" smtClean="0"/>
              <a:t>language</a:t>
            </a:r>
            <a:endParaRPr lang="hr-HR" dirty="0"/>
          </a:p>
        </p:txBody>
      </p:sp>
      <p:sp>
        <p:nvSpPr>
          <p:cNvPr id="3" name="Subtitle 2"/>
          <p:cNvSpPr>
            <a:spLocks noGrp="1"/>
          </p:cNvSpPr>
          <p:nvPr>
            <p:ph type="subTitle" idx="1"/>
          </p:nvPr>
        </p:nvSpPr>
        <p:spPr/>
        <p:txBody>
          <a:bodyPr/>
          <a:lstStyle/>
          <a:p>
            <a:endParaRPr lang="hr-HR" dirty="0"/>
          </a:p>
        </p:txBody>
      </p:sp>
    </p:spTree>
    <p:extLst>
      <p:ext uri="{BB962C8B-B14F-4D97-AF65-F5344CB8AC3E}">
        <p14:creationId xmlns:p14="http://schemas.microsoft.com/office/powerpoint/2010/main" val="1855528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Fit </a:t>
            </a:r>
            <a:r>
              <a:rPr lang="hr-HR" dirty="0" err="1" smtClean="0"/>
              <a:t>and</a:t>
            </a:r>
            <a:r>
              <a:rPr lang="hr-HR" dirty="0" smtClean="0"/>
              <a:t> </a:t>
            </a:r>
            <a:r>
              <a:rPr lang="hr-HR" dirty="0" err="1" smtClean="0"/>
              <a:t>proper</a:t>
            </a:r>
            <a:endParaRPr lang="en-US" dirty="0"/>
          </a:p>
        </p:txBody>
      </p:sp>
      <p:sp>
        <p:nvSpPr>
          <p:cNvPr id="3" name="Content Placeholder 2"/>
          <p:cNvSpPr>
            <a:spLocks noGrp="1"/>
          </p:cNvSpPr>
          <p:nvPr>
            <p:ph idx="1"/>
          </p:nvPr>
        </p:nvSpPr>
        <p:spPr/>
        <p:txBody>
          <a:bodyPr/>
          <a:lstStyle/>
          <a:p>
            <a:r>
              <a:rPr lang="hr-HR" b="1" dirty="0" smtClean="0"/>
              <a:t>Fit </a:t>
            </a:r>
          </a:p>
          <a:p>
            <a:r>
              <a:rPr lang="hr-HR" dirty="0" smtClean="0"/>
              <a:t>1. </a:t>
            </a:r>
            <a:r>
              <a:rPr lang="en-US" dirty="0" smtClean="0"/>
              <a:t>healthy </a:t>
            </a:r>
            <a:r>
              <a:rPr lang="en-US" dirty="0"/>
              <a:t>and strong, especially as a result of exercise: </a:t>
            </a:r>
            <a:r>
              <a:rPr lang="hr-HR" dirty="0" smtClean="0"/>
              <a:t>2. </a:t>
            </a:r>
            <a:r>
              <a:rPr lang="en-US" dirty="0" smtClean="0"/>
              <a:t>suitable </a:t>
            </a:r>
            <a:r>
              <a:rPr lang="en-US" dirty="0"/>
              <a:t>for a particular purpose or </a:t>
            </a:r>
            <a:r>
              <a:rPr lang="en-US" dirty="0" smtClean="0"/>
              <a:t>activity</a:t>
            </a:r>
            <a:endParaRPr lang="hr-HR" dirty="0" smtClean="0"/>
          </a:p>
          <a:p>
            <a:r>
              <a:rPr lang="hr-HR" b="1" dirty="0" err="1" smtClean="0"/>
              <a:t>Proper</a:t>
            </a:r>
            <a:endParaRPr lang="hr-HR" b="1" dirty="0" smtClean="0"/>
          </a:p>
          <a:p>
            <a:r>
              <a:rPr lang="en-US" dirty="0"/>
              <a:t>real, satisfactory, suitable, or correct</a:t>
            </a:r>
            <a:r>
              <a:rPr lang="en-US" dirty="0" smtClean="0"/>
              <a:t>:</a:t>
            </a:r>
            <a:r>
              <a:rPr lang="en-US" dirty="0"/>
              <a:t>› showing standards of </a:t>
            </a:r>
            <a:r>
              <a:rPr lang="hr-HR" dirty="0" err="1" smtClean="0"/>
              <a:t>behaviour</a:t>
            </a:r>
            <a:r>
              <a:rPr lang="en-US" dirty="0" smtClean="0"/>
              <a:t> </a:t>
            </a:r>
            <a:r>
              <a:rPr lang="en-US" dirty="0"/>
              <a:t>that are socially and morally </a:t>
            </a:r>
            <a:r>
              <a:rPr lang="en-US" dirty="0" smtClean="0"/>
              <a:t>acceptable</a:t>
            </a:r>
            <a:r>
              <a:rPr lang="hr-HR" dirty="0" smtClean="0"/>
              <a:t>; </a:t>
            </a:r>
            <a:r>
              <a:rPr lang="hr-HR" dirty="0" err="1" smtClean="0"/>
              <a:t>complete</a:t>
            </a:r>
            <a:endParaRPr lang="en-US" dirty="0"/>
          </a:p>
          <a:p>
            <a:endParaRPr lang="en-US" dirty="0"/>
          </a:p>
        </p:txBody>
      </p:sp>
    </p:spTree>
    <p:extLst>
      <p:ext uri="{BB962C8B-B14F-4D97-AF65-F5344CB8AC3E}">
        <p14:creationId xmlns:p14="http://schemas.microsoft.com/office/powerpoint/2010/main" val="37903847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Aid</a:t>
            </a:r>
            <a:r>
              <a:rPr lang="hr-HR" dirty="0" smtClean="0"/>
              <a:t> </a:t>
            </a:r>
            <a:r>
              <a:rPr lang="hr-HR" dirty="0" err="1" smtClean="0"/>
              <a:t>and</a:t>
            </a:r>
            <a:r>
              <a:rPr lang="hr-HR" dirty="0" smtClean="0"/>
              <a:t> </a:t>
            </a:r>
            <a:r>
              <a:rPr lang="hr-HR" dirty="0" err="1" smtClean="0"/>
              <a:t>abet</a:t>
            </a:r>
            <a:endParaRPr lang="en-US" dirty="0"/>
          </a:p>
        </p:txBody>
      </p:sp>
      <p:sp>
        <p:nvSpPr>
          <p:cNvPr id="3" name="Content Placeholder 2"/>
          <p:cNvSpPr>
            <a:spLocks noGrp="1"/>
          </p:cNvSpPr>
          <p:nvPr>
            <p:ph idx="1"/>
          </p:nvPr>
        </p:nvSpPr>
        <p:spPr/>
        <p:txBody>
          <a:bodyPr/>
          <a:lstStyle/>
          <a:p>
            <a:r>
              <a:rPr lang="en-US" dirty="0"/>
              <a:t>To help and encourage, usually in the commission of a crime or anti-social act</a:t>
            </a:r>
            <a:r>
              <a:rPr lang="en-US" dirty="0" smtClean="0"/>
              <a:t>.</a:t>
            </a:r>
            <a:r>
              <a:rPr lang="hr-HR" dirty="0" smtClean="0"/>
              <a:t>; </a:t>
            </a:r>
            <a:r>
              <a:rPr lang="en-US" dirty="0"/>
              <a:t>The person who aids and abets participates in the commission of a crime by performing some Overt Act or by giving advice or encouragement. He or she must share the criminal intent of the person who actually commits the crime, but it is not necessary for the aider and abettor to be physically present at the scene of the crime.</a:t>
            </a:r>
            <a:endParaRPr lang="hr-HR" dirty="0" smtClean="0"/>
          </a:p>
          <a:p>
            <a:endParaRPr lang="en-US" dirty="0"/>
          </a:p>
        </p:txBody>
      </p:sp>
    </p:spTree>
    <p:extLst>
      <p:ext uri="{BB962C8B-B14F-4D97-AF65-F5344CB8AC3E}">
        <p14:creationId xmlns:p14="http://schemas.microsoft.com/office/powerpoint/2010/main" val="20672961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Aid</a:t>
            </a:r>
            <a:r>
              <a:rPr lang="hr-HR" dirty="0" smtClean="0"/>
              <a:t> </a:t>
            </a:r>
            <a:r>
              <a:rPr lang="hr-HR" dirty="0" err="1" smtClean="0"/>
              <a:t>and</a:t>
            </a:r>
            <a:r>
              <a:rPr lang="hr-HR" dirty="0" smtClean="0"/>
              <a:t> </a:t>
            </a:r>
            <a:r>
              <a:rPr lang="hr-HR" dirty="0" err="1" smtClean="0"/>
              <a:t>abet</a:t>
            </a:r>
            <a:endParaRPr lang="en-US" dirty="0"/>
          </a:p>
        </p:txBody>
      </p:sp>
      <p:sp>
        <p:nvSpPr>
          <p:cNvPr id="3" name="Content Placeholder 2"/>
          <p:cNvSpPr>
            <a:spLocks noGrp="1"/>
          </p:cNvSpPr>
          <p:nvPr>
            <p:ph idx="1"/>
          </p:nvPr>
        </p:nvSpPr>
        <p:spPr/>
        <p:txBody>
          <a:bodyPr/>
          <a:lstStyle/>
          <a:p>
            <a:r>
              <a:rPr lang="hr-HR" b="1" dirty="0" err="1" smtClean="0"/>
              <a:t>Aid</a:t>
            </a:r>
            <a:r>
              <a:rPr lang="hr-HR" b="1" dirty="0" smtClean="0"/>
              <a:t> </a:t>
            </a:r>
          </a:p>
          <a:p>
            <a:r>
              <a:rPr lang="hr-HR" dirty="0" smtClean="0"/>
              <a:t>To </a:t>
            </a:r>
            <a:r>
              <a:rPr lang="hr-HR" dirty="0" err="1" smtClean="0"/>
              <a:t>help</a:t>
            </a:r>
            <a:r>
              <a:rPr lang="hr-HR" dirty="0" smtClean="0"/>
              <a:t>, </a:t>
            </a:r>
            <a:r>
              <a:rPr lang="hr-HR" dirty="0" err="1" smtClean="0"/>
              <a:t>assist</a:t>
            </a:r>
            <a:r>
              <a:rPr lang="hr-HR" dirty="0" smtClean="0"/>
              <a:t>,  </a:t>
            </a:r>
            <a:r>
              <a:rPr lang="hr-HR" dirty="0" err="1" smtClean="0"/>
              <a:t>or</a:t>
            </a:r>
            <a:r>
              <a:rPr lang="hr-HR" dirty="0" smtClean="0"/>
              <a:t> </a:t>
            </a:r>
            <a:r>
              <a:rPr lang="hr-HR" dirty="0" err="1" smtClean="0"/>
              <a:t>support</a:t>
            </a:r>
            <a:endParaRPr lang="hr-HR" dirty="0" smtClean="0"/>
          </a:p>
          <a:p>
            <a:r>
              <a:rPr lang="hr-HR" b="1" dirty="0" err="1" smtClean="0"/>
              <a:t>Abet</a:t>
            </a:r>
            <a:endParaRPr lang="hr-HR" b="1" dirty="0" smtClean="0"/>
          </a:p>
          <a:p>
            <a:r>
              <a:rPr lang="en-US" dirty="0"/>
              <a:t>to help or encourage someone to do something wrong or illegal:</a:t>
            </a:r>
            <a:r>
              <a:rPr lang="en-US" b="1" dirty="0"/>
              <a:t> </a:t>
            </a:r>
            <a:r>
              <a:rPr lang="en-US" dirty="0"/>
              <a:t>If one person abets another, they help or encourage them to do something criminal or wrong. Abet is often used in the legal expression 'aid and abet'. </a:t>
            </a:r>
          </a:p>
        </p:txBody>
      </p:sp>
    </p:spTree>
    <p:extLst>
      <p:ext uri="{BB962C8B-B14F-4D97-AF65-F5344CB8AC3E}">
        <p14:creationId xmlns:p14="http://schemas.microsoft.com/office/powerpoint/2010/main" val="27880651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Goods</a:t>
            </a:r>
            <a:r>
              <a:rPr lang="hr-HR" dirty="0" smtClean="0"/>
              <a:t> </a:t>
            </a:r>
            <a:r>
              <a:rPr lang="hr-HR" dirty="0" err="1" smtClean="0"/>
              <a:t>and</a:t>
            </a:r>
            <a:r>
              <a:rPr lang="hr-HR" dirty="0" smtClean="0"/>
              <a:t> </a:t>
            </a:r>
            <a:r>
              <a:rPr lang="hr-HR" dirty="0" err="1" smtClean="0"/>
              <a:t>chattels</a:t>
            </a:r>
            <a:endParaRPr lang="en-US" dirty="0"/>
          </a:p>
        </p:txBody>
      </p:sp>
      <p:sp>
        <p:nvSpPr>
          <p:cNvPr id="3" name="Content Placeholder 2"/>
          <p:cNvSpPr>
            <a:spLocks noGrp="1"/>
          </p:cNvSpPr>
          <p:nvPr>
            <p:ph idx="1"/>
          </p:nvPr>
        </p:nvSpPr>
        <p:spPr/>
        <p:txBody>
          <a:bodyPr/>
          <a:lstStyle/>
          <a:p>
            <a:r>
              <a:rPr lang="en-US" dirty="0"/>
              <a:t>the things that you own other than land and </a:t>
            </a:r>
            <a:r>
              <a:rPr lang="en-US" dirty="0" smtClean="0"/>
              <a:t>buildings</a:t>
            </a:r>
            <a:endParaRPr lang="hr-HR" dirty="0" smtClean="0"/>
          </a:p>
          <a:p>
            <a:r>
              <a:rPr lang="hr-HR" b="1" dirty="0" err="1" smtClean="0"/>
              <a:t>Goods</a:t>
            </a:r>
            <a:endParaRPr lang="hr-HR" b="1" dirty="0" smtClean="0"/>
          </a:p>
          <a:p>
            <a:r>
              <a:rPr lang="en-US" dirty="0" smtClean="0"/>
              <a:t>items </a:t>
            </a:r>
            <a:r>
              <a:rPr lang="en-US" dirty="0"/>
              <a:t>for sale, or possessions that can be </a:t>
            </a:r>
            <a:r>
              <a:rPr lang="en-US" dirty="0" smtClean="0"/>
              <a:t>moved</a:t>
            </a:r>
            <a:r>
              <a:rPr lang="hr-HR" dirty="0" smtClean="0"/>
              <a:t>; </a:t>
            </a:r>
            <a:r>
              <a:rPr lang="en-US" dirty="0"/>
              <a:t>things for sale, or the things that you </a:t>
            </a:r>
            <a:r>
              <a:rPr lang="en-US" dirty="0" smtClean="0"/>
              <a:t>own</a:t>
            </a:r>
            <a:r>
              <a:rPr lang="hr-HR" dirty="0" smtClean="0"/>
              <a:t>; </a:t>
            </a:r>
            <a:r>
              <a:rPr lang="en-US" dirty="0"/>
              <a:t>things, but not people, that are </a:t>
            </a:r>
            <a:r>
              <a:rPr lang="en-US" dirty="0">
                <a:hlinkClick r:id="rId2" tooltip="transported"/>
              </a:rPr>
              <a:t>tra</a:t>
            </a:r>
            <a:r>
              <a:rPr lang="en-US" dirty="0"/>
              <a:t>nsported by railway or </a:t>
            </a:r>
            <a:r>
              <a:rPr lang="en-US" dirty="0" smtClean="0"/>
              <a:t>road</a:t>
            </a:r>
            <a:endParaRPr lang="hr-HR" dirty="0" smtClean="0"/>
          </a:p>
          <a:p>
            <a:r>
              <a:rPr lang="hr-HR" b="1" dirty="0" err="1" smtClean="0"/>
              <a:t>Chattel</a:t>
            </a:r>
            <a:endParaRPr lang="hr-HR" b="1" dirty="0" smtClean="0"/>
          </a:p>
          <a:p>
            <a:r>
              <a:rPr lang="en-US" dirty="0"/>
              <a:t>a piece of personal property, including something that can be moved, or rights such as copyright and patents, but not usually including land and buildings: </a:t>
            </a:r>
          </a:p>
          <a:p>
            <a:endParaRPr lang="en-US" dirty="0"/>
          </a:p>
        </p:txBody>
      </p:sp>
    </p:spTree>
    <p:extLst>
      <p:ext uri="{BB962C8B-B14F-4D97-AF65-F5344CB8AC3E}">
        <p14:creationId xmlns:p14="http://schemas.microsoft.com/office/powerpoint/2010/main" val="3761638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Synonyms</a:t>
            </a:r>
            <a:r>
              <a:rPr lang="hr-HR" dirty="0" smtClean="0"/>
              <a:t>?</a:t>
            </a:r>
            <a:endParaRPr lang="hr-HR" dirty="0"/>
          </a:p>
        </p:txBody>
      </p:sp>
      <p:sp>
        <p:nvSpPr>
          <p:cNvPr id="3" name="Content Placeholder 2"/>
          <p:cNvSpPr>
            <a:spLocks noGrp="1"/>
          </p:cNvSpPr>
          <p:nvPr>
            <p:ph idx="1"/>
          </p:nvPr>
        </p:nvSpPr>
        <p:spPr/>
        <p:txBody>
          <a:bodyPr>
            <a:normAutofit fontScale="92500" lnSpcReduction="10000"/>
          </a:bodyPr>
          <a:lstStyle/>
          <a:p>
            <a:r>
              <a:rPr lang="hr-HR" i="1" dirty="0" err="1" smtClean="0"/>
              <a:t>Goods</a:t>
            </a:r>
            <a:r>
              <a:rPr lang="hr-HR" i="1" dirty="0" smtClean="0"/>
              <a:t> </a:t>
            </a:r>
            <a:r>
              <a:rPr lang="hr-HR" i="1" dirty="0" err="1" smtClean="0"/>
              <a:t>and</a:t>
            </a:r>
            <a:r>
              <a:rPr lang="hr-HR" i="1" dirty="0" smtClean="0"/>
              <a:t> </a:t>
            </a:r>
            <a:r>
              <a:rPr lang="hr-HR" i="1" dirty="0" err="1" smtClean="0"/>
              <a:t>chattels</a:t>
            </a:r>
            <a:r>
              <a:rPr lang="hr-HR" i="1" dirty="0" smtClean="0"/>
              <a:t>:  </a:t>
            </a:r>
            <a:r>
              <a:rPr lang="en-US" dirty="0" smtClean="0"/>
              <a:t>someone’s</a:t>
            </a:r>
            <a:r>
              <a:rPr lang="hr-HR" dirty="0" smtClean="0"/>
              <a:t> </a:t>
            </a:r>
            <a:r>
              <a:rPr lang="hr-HR" dirty="0" err="1" smtClean="0"/>
              <a:t>possessions</a:t>
            </a:r>
            <a:r>
              <a:rPr lang="en-US" dirty="0" smtClean="0"/>
              <a:t>, not</a:t>
            </a:r>
            <a:r>
              <a:rPr lang="hr-HR" dirty="0" smtClean="0"/>
              <a:t> </a:t>
            </a:r>
            <a:r>
              <a:rPr lang="hr-HR" dirty="0" err="1" smtClean="0"/>
              <a:t>including</a:t>
            </a:r>
            <a:r>
              <a:rPr lang="en-US" dirty="0" smtClean="0"/>
              <a:t> </a:t>
            </a:r>
            <a:r>
              <a:rPr lang="en-US" dirty="0"/>
              <a:t>any </a:t>
            </a:r>
            <a:r>
              <a:rPr lang="hr-HR" dirty="0" smtClean="0"/>
              <a:t> </a:t>
            </a:r>
            <a:r>
              <a:rPr lang="hr-HR" dirty="0" err="1" smtClean="0"/>
              <a:t>houses</a:t>
            </a:r>
            <a:r>
              <a:rPr lang="hr-HR" dirty="0" smtClean="0"/>
              <a:t> </a:t>
            </a:r>
            <a:r>
              <a:rPr lang="hr-HR" dirty="0" err="1" smtClean="0"/>
              <a:t>or</a:t>
            </a:r>
            <a:r>
              <a:rPr lang="hr-HR" dirty="0" smtClean="0"/>
              <a:t> </a:t>
            </a:r>
            <a:r>
              <a:rPr lang="hr-HR" dirty="0" err="1" smtClean="0"/>
              <a:t>land</a:t>
            </a:r>
            <a:r>
              <a:rPr lang="hr-HR" dirty="0" smtClean="0"/>
              <a:t> </a:t>
            </a:r>
            <a:r>
              <a:rPr lang="en-US" dirty="0" smtClean="0"/>
              <a:t>that </a:t>
            </a:r>
            <a:r>
              <a:rPr lang="en-US" dirty="0"/>
              <a:t>they own</a:t>
            </a:r>
            <a:endParaRPr lang="hr-HR" i="1" dirty="0" smtClean="0"/>
          </a:p>
          <a:p>
            <a:r>
              <a:rPr lang="en-US" i="1" dirty="0" smtClean="0"/>
              <a:t>Goods</a:t>
            </a:r>
            <a:r>
              <a:rPr lang="en-US" dirty="0" smtClean="0"/>
              <a:t> </a:t>
            </a:r>
            <a:r>
              <a:rPr lang="en-US" dirty="0"/>
              <a:t>is a term of flexible context and meaning and extends to all tangible </a:t>
            </a:r>
            <a:r>
              <a:rPr lang="en-US" dirty="0" smtClean="0"/>
              <a:t>items</a:t>
            </a:r>
            <a:endParaRPr lang="hr-HR" dirty="0" smtClean="0"/>
          </a:p>
          <a:p>
            <a:r>
              <a:rPr lang="hr-HR" dirty="0" err="1" smtClean="0"/>
              <a:t>Chattel</a:t>
            </a:r>
            <a:r>
              <a:rPr lang="hr-HR" dirty="0" smtClean="0"/>
              <a:t>: </a:t>
            </a:r>
            <a:r>
              <a:rPr lang="en-US" dirty="0" smtClean="0"/>
              <a:t>an </a:t>
            </a:r>
            <a:r>
              <a:rPr lang="en-US" dirty="0"/>
              <a:t>item of personal property which is movable, as distinguished from real property (</a:t>
            </a:r>
            <a:r>
              <a:rPr lang="en-US" dirty="0" smtClean="0"/>
              <a:t>land</a:t>
            </a:r>
            <a:r>
              <a:rPr lang="hr-HR" dirty="0" smtClean="0"/>
              <a:t>)</a:t>
            </a:r>
          </a:p>
          <a:p>
            <a:r>
              <a:rPr lang="hr-HR" i="1" dirty="0" smtClean="0"/>
              <a:t>Fit </a:t>
            </a:r>
            <a:r>
              <a:rPr lang="hr-HR" i="1" dirty="0" err="1" smtClean="0"/>
              <a:t>and</a:t>
            </a:r>
            <a:r>
              <a:rPr lang="hr-HR" i="1" dirty="0" smtClean="0"/>
              <a:t> </a:t>
            </a:r>
            <a:r>
              <a:rPr lang="hr-HR" i="1" dirty="0" err="1" smtClean="0"/>
              <a:t>proper</a:t>
            </a:r>
            <a:r>
              <a:rPr lang="hr-HR" dirty="0" smtClean="0"/>
              <a:t>: a </a:t>
            </a:r>
            <a:r>
              <a:rPr lang="en-US" dirty="0" smtClean="0"/>
              <a:t>very </a:t>
            </a:r>
            <a:r>
              <a:rPr lang="en-US" dirty="0"/>
              <a:t>important requirement for admission as an attorney or </a:t>
            </a:r>
            <a:r>
              <a:rPr lang="en-US" dirty="0" smtClean="0"/>
              <a:t>advocate</a:t>
            </a:r>
            <a:r>
              <a:rPr lang="hr-HR" dirty="0" smtClean="0"/>
              <a:t>; (fit: </a:t>
            </a:r>
            <a:r>
              <a:rPr lang="en-US" dirty="0" smtClean="0"/>
              <a:t>in a</a:t>
            </a:r>
            <a:r>
              <a:rPr lang="hr-HR" dirty="0" smtClean="0"/>
              <a:t> </a:t>
            </a:r>
            <a:r>
              <a:rPr lang="hr-HR" dirty="0" err="1" smtClean="0"/>
              <a:t>good</a:t>
            </a:r>
            <a:r>
              <a:rPr lang="en-US" dirty="0" smtClean="0"/>
              <a:t> enough</a:t>
            </a:r>
            <a:r>
              <a:rPr lang="hr-HR" dirty="0" smtClean="0"/>
              <a:t> </a:t>
            </a:r>
            <a:r>
              <a:rPr lang="hr-HR" dirty="0" err="1" smtClean="0"/>
              <a:t>physical</a:t>
            </a:r>
            <a:r>
              <a:rPr lang="en-US" dirty="0" smtClean="0"/>
              <a:t> or </a:t>
            </a:r>
            <a:r>
              <a:rPr lang="hr-HR" dirty="0" err="1" smtClean="0"/>
              <a:t>mental</a:t>
            </a:r>
            <a:r>
              <a:rPr lang="hr-HR" dirty="0" smtClean="0"/>
              <a:t> </a:t>
            </a:r>
            <a:r>
              <a:rPr lang="hr-HR" dirty="0" err="1" smtClean="0"/>
              <a:t>condition</a:t>
            </a:r>
            <a:r>
              <a:rPr lang="hr-HR" dirty="0" smtClean="0"/>
              <a:t>; </a:t>
            </a:r>
            <a:r>
              <a:rPr lang="hr-HR" dirty="0" err="1" smtClean="0"/>
              <a:t>proper</a:t>
            </a:r>
            <a:r>
              <a:rPr lang="hr-HR" dirty="0" smtClean="0"/>
              <a:t>: </a:t>
            </a:r>
            <a:r>
              <a:rPr lang="hr-HR" dirty="0" err="1" smtClean="0"/>
              <a:t>morally</a:t>
            </a:r>
            <a:r>
              <a:rPr lang="hr-HR" dirty="0" smtClean="0"/>
              <a:t> </a:t>
            </a:r>
            <a:r>
              <a:rPr lang="hr-HR" dirty="0" err="1" smtClean="0"/>
              <a:t>good</a:t>
            </a:r>
            <a:r>
              <a:rPr lang="hr-HR" dirty="0" smtClean="0"/>
              <a:t>; </a:t>
            </a:r>
            <a:r>
              <a:rPr lang="hr-HR" dirty="0" err="1" smtClean="0"/>
              <a:t>serious</a:t>
            </a:r>
            <a:r>
              <a:rPr lang="hr-HR" dirty="0" smtClean="0"/>
              <a:t>)</a:t>
            </a:r>
          </a:p>
          <a:p>
            <a:r>
              <a:rPr lang="hr-HR" i="1" dirty="0" err="1" smtClean="0"/>
              <a:t>Aid</a:t>
            </a:r>
            <a:r>
              <a:rPr lang="hr-HR" i="1" dirty="0" smtClean="0"/>
              <a:t> </a:t>
            </a:r>
            <a:r>
              <a:rPr lang="hr-HR" i="1" dirty="0" err="1" smtClean="0"/>
              <a:t>and</a:t>
            </a:r>
            <a:r>
              <a:rPr lang="hr-HR" i="1" dirty="0" smtClean="0"/>
              <a:t> </a:t>
            </a:r>
            <a:r>
              <a:rPr lang="hr-HR" i="1" dirty="0" err="1" smtClean="0"/>
              <a:t>abet</a:t>
            </a:r>
            <a:r>
              <a:rPr lang="hr-HR" i="1" dirty="0" smtClean="0"/>
              <a:t>: </a:t>
            </a:r>
            <a:r>
              <a:rPr lang="en-US" i="1" dirty="0" smtClean="0"/>
              <a:t>To </a:t>
            </a:r>
            <a:r>
              <a:rPr lang="en-US" i="1" dirty="0"/>
              <a:t>assist another in the commission of a crime by words or </a:t>
            </a:r>
            <a:r>
              <a:rPr lang="en-US" i="1" dirty="0" smtClean="0"/>
              <a:t>conduct</a:t>
            </a:r>
            <a:endParaRPr lang="hr-HR" i="1" dirty="0" smtClean="0"/>
          </a:p>
          <a:p>
            <a:r>
              <a:rPr lang="hr-HR" i="1" dirty="0" err="1" smtClean="0"/>
              <a:t>Abet</a:t>
            </a:r>
            <a:r>
              <a:rPr lang="hr-HR" i="1" dirty="0" smtClean="0"/>
              <a:t>: </a:t>
            </a:r>
            <a:r>
              <a:rPr lang="en-US" dirty="0"/>
              <a:t>to encourage, support, or countenance by aid or approval, usually in </a:t>
            </a:r>
            <a:r>
              <a:rPr lang="en-US" dirty="0" smtClean="0"/>
              <a:t>wrongdoing</a:t>
            </a:r>
            <a:r>
              <a:rPr lang="hr-HR" dirty="0" smtClean="0"/>
              <a:t>; </a:t>
            </a:r>
            <a:r>
              <a:rPr lang="hr-HR" dirty="0" err="1" smtClean="0"/>
              <a:t>aid</a:t>
            </a:r>
            <a:r>
              <a:rPr lang="hr-HR" dirty="0" smtClean="0"/>
              <a:t>: </a:t>
            </a:r>
            <a:r>
              <a:rPr lang="en-US" dirty="0"/>
              <a:t>to provide support for or relief to; help: </a:t>
            </a:r>
            <a:endParaRPr lang="hr-HR" dirty="0"/>
          </a:p>
        </p:txBody>
      </p:sp>
    </p:spTree>
    <p:extLst>
      <p:ext uri="{BB962C8B-B14F-4D97-AF65-F5344CB8AC3E}">
        <p14:creationId xmlns:p14="http://schemas.microsoft.com/office/powerpoint/2010/main" val="2722322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Repetition</a:t>
            </a:r>
            <a:r>
              <a:rPr lang="hr-HR" dirty="0" smtClean="0"/>
              <a:t> </a:t>
            </a:r>
            <a:endParaRPr lang="hr-HR" dirty="0"/>
          </a:p>
        </p:txBody>
      </p:sp>
      <p:sp>
        <p:nvSpPr>
          <p:cNvPr id="3" name="Content Placeholder 2"/>
          <p:cNvSpPr>
            <a:spLocks noGrp="1"/>
          </p:cNvSpPr>
          <p:nvPr>
            <p:ph idx="1"/>
          </p:nvPr>
        </p:nvSpPr>
        <p:spPr/>
        <p:txBody>
          <a:bodyPr/>
          <a:lstStyle/>
          <a:p>
            <a:r>
              <a:rPr lang="hr-HR" dirty="0" smtClean="0"/>
              <a:t>I </a:t>
            </a:r>
            <a:r>
              <a:rPr lang="hr-HR" dirty="0" err="1" smtClean="0"/>
              <a:t>swear</a:t>
            </a:r>
            <a:r>
              <a:rPr lang="hr-HR" dirty="0" smtClean="0"/>
              <a:t> to </a:t>
            </a:r>
            <a:r>
              <a:rPr lang="hr-HR" dirty="0" err="1" smtClean="0"/>
              <a:t>tell</a:t>
            </a:r>
            <a:r>
              <a:rPr lang="hr-HR" dirty="0" smtClean="0"/>
              <a:t> </a:t>
            </a:r>
            <a:r>
              <a:rPr lang="hr-HR" dirty="0" err="1" smtClean="0"/>
              <a:t>the</a:t>
            </a:r>
            <a:r>
              <a:rPr lang="hr-HR" dirty="0" smtClean="0"/>
              <a:t> </a:t>
            </a:r>
            <a:r>
              <a:rPr lang="hr-HR" dirty="0" err="1" smtClean="0"/>
              <a:t>truth</a:t>
            </a:r>
            <a:r>
              <a:rPr lang="hr-HR" dirty="0" smtClean="0"/>
              <a:t>, </a:t>
            </a:r>
            <a:r>
              <a:rPr lang="hr-HR" dirty="0" err="1" smtClean="0"/>
              <a:t>the</a:t>
            </a:r>
            <a:r>
              <a:rPr lang="hr-HR" dirty="0" smtClean="0"/>
              <a:t> </a:t>
            </a:r>
            <a:r>
              <a:rPr lang="hr-HR" dirty="0" err="1" smtClean="0"/>
              <a:t>whole</a:t>
            </a:r>
            <a:r>
              <a:rPr lang="hr-HR" dirty="0" smtClean="0"/>
              <a:t> </a:t>
            </a:r>
            <a:r>
              <a:rPr lang="hr-HR" dirty="0" err="1" smtClean="0"/>
              <a:t>truth</a:t>
            </a:r>
            <a:r>
              <a:rPr lang="hr-HR" dirty="0" smtClean="0"/>
              <a:t> </a:t>
            </a:r>
            <a:r>
              <a:rPr lang="hr-HR" dirty="0" err="1" smtClean="0"/>
              <a:t>and</a:t>
            </a:r>
            <a:r>
              <a:rPr lang="hr-HR" dirty="0" smtClean="0"/>
              <a:t> </a:t>
            </a:r>
            <a:r>
              <a:rPr lang="hr-HR" dirty="0" err="1" smtClean="0"/>
              <a:t>nothing</a:t>
            </a:r>
            <a:r>
              <a:rPr lang="hr-HR" dirty="0" smtClean="0"/>
              <a:t> but </a:t>
            </a:r>
            <a:r>
              <a:rPr lang="hr-HR" dirty="0" err="1" smtClean="0"/>
              <a:t>the</a:t>
            </a:r>
            <a:r>
              <a:rPr lang="hr-HR" dirty="0" smtClean="0"/>
              <a:t> </a:t>
            </a:r>
            <a:r>
              <a:rPr lang="hr-HR" dirty="0" err="1" smtClean="0"/>
              <a:t>truth</a:t>
            </a:r>
            <a:endParaRPr lang="hr-HR" dirty="0" smtClean="0"/>
          </a:p>
          <a:p>
            <a:r>
              <a:rPr lang="hr-HR" dirty="0" smtClean="0"/>
              <a:t>‘</a:t>
            </a:r>
            <a:r>
              <a:rPr lang="hr-HR" dirty="0" err="1" smtClean="0"/>
              <a:t>the</a:t>
            </a:r>
            <a:r>
              <a:rPr lang="hr-HR" dirty="0" smtClean="0"/>
              <a:t> </a:t>
            </a:r>
            <a:r>
              <a:rPr lang="hr-HR" dirty="0" err="1" smtClean="0"/>
              <a:t>whole</a:t>
            </a:r>
            <a:r>
              <a:rPr lang="hr-HR" dirty="0" smtClean="0"/>
              <a:t> </a:t>
            </a:r>
            <a:r>
              <a:rPr lang="hr-HR" dirty="0" err="1" smtClean="0"/>
              <a:t>truth</a:t>
            </a:r>
            <a:r>
              <a:rPr lang="hr-HR" dirty="0" smtClean="0"/>
              <a:t>’ – ‘</a:t>
            </a:r>
            <a:r>
              <a:rPr lang="hr-HR" dirty="0" err="1" smtClean="0"/>
              <a:t>lies</a:t>
            </a:r>
            <a:r>
              <a:rPr lang="hr-HR" dirty="0" smtClean="0"/>
              <a:t> </a:t>
            </a:r>
            <a:r>
              <a:rPr lang="hr-HR" dirty="0" err="1" smtClean="0"/>
              <a:t>of</a:t>
            </a:r>
            <a:r>
              <a:rPr lang="hr-HR" dirty="0" smtClean="0"/>
              <a:t> </a:t>
            </a:r>
            <a:r>
              <a:rPr lang="hr-HR" dirty="0" err="1" smtClean="0"/>
              <a:t>omission</a:t>
            </a:r>
            <a:r>
              <a:rPr lang="hr-HR" dirty="0" smtClean="0"/>
              <a:t>’ are </a:t>
            </a:r>
            <a:r>
              <a:rPr lang="hr-HR" dirty="0" err="1" smtClean="0"/>
              <a:t>not</a:t>
            </a:r>
            <a:r>
              <a:rPr lang="hr-HR" dirty="0" smtClean="0"/>
              <a:t> </a:t>
            </a:r>
            <a:r>
              <a:rPr lang="hr-HR" dirty="0" err="1" smtClean="0"/>
              <a:t>allowed</a:t>
            </a:r>
            <a:endParaRPr lang="hr-HR" dirty="0" smtClean="0"/>
          </a:p>
          <a:p>
            <a:r>
              <a:rPr lang="hr-HR" dirty="0" err="1" smtClean="0"/>
              <a:t>The</a:t>
            </a:r>
            <a:r>
              <a:rPr lang="hr-HR" dirty="0" smtClean="0"/>
              <a:t> formula </a:t>
            </a:r>
            <a:r>
              <a:rPr lang="hr-HR" dirty="0" err="1" smtClean="0"/>
              <a:t>has</a:t>
            </a:r>
            <a:r>
              <a:rPr lang="hr-HR" dirty="0" smtClean="0"/>
              <a:t> a </a:t>
            </a:r>
            <a:r>
              <a:rPr lang="hr-HR" dirty="0" err="1" smtClean="0"/>
              <a:t>poetic</a:t>
            </a:r>
            <a:r>
              <a:rPr lang="hr-HR" dirty="0" smtClean="0"/>
              <a:t> </a:t>
            </a:r>
            <a:r>
              <a:rPr lang="hr-HR" dirty="0" err="1" smtClean="0"/>
              <a:t>function</a:t>
            </a:r>
            <a:r>
              <a:rPr lang="hr-HR" dirty="0" smtClean="0"/>
              <a:t>, </a:t>
            </a:r>
            <a:r>
              <a:rPr lang="hr-HR" dirty="0" err="1" smtClean="0"/>
              <a:t>signals</a:t>
            </a:r>
            <a:r>
              <a:rPr lang="hr-HR" dirty="0" smtClean="0"/>
              <a:t> </a:t>
            </a:r>
            <a:r>
              <a:rPr lang="hr-HR" dirty="0" err="1" smtClean="0"/>
              <a:t>the</a:t>
            </a:r>
            <a:r>
              <a:rPr lang="hr-HR" dirty="0" smtClean="0"/>
              <a:t> </a:t>
            </a:r>
            <a:r>
              <a:rPr lang="hr-HR" dirty="0" err="1" smtClean="0"/>
              <a:t>importance</a:t>
            </a:r>
            <a:r>
              <a:rPr lang="hr-HR" dirty="0" smtClean="0"/>
              <a:t> </a:t>
            </a:r>
            <a:r>
              <a:rPr lang="hr-HR" dirty="0" err="1" smtClean="0"/>
              <a:t>of</a:t>
            </a:r>
            <a:r>
              <a:rPr lang="hr-HR" dirty="0"/>
              <a:t> </a:t>
            </a:r>
            <a:r>
              <a:rPr lang="hr-HR" dirty="0" err="1" smtClean="0"/>
              <a:t>the</a:t>
            </a:r>
            <a:r>
              <a:rPr lang="hr-HR" dirty="0" smtClean="0"/>
              <a:t> </a:t>
            </a:r>
            <a:r>
              <a:rPr lang="hr-HR" dirty="0" err="1" smtClean="0"/>
              <a:t>oath</a:t>
            </a:r>
            <a:endParaRPr lang="hr-HR" dirty="0"/>
          </a:p>
        </p:txBody>
      </p:sp>
    </p:spTree>
    <p:extLst>
      <p:ext uri="{BB962C8B-B14F-4D97-AF65-F5344CB8AC3E}">
        <p14:creationId xmlns:p14="http://schemas.microsoft.com/office/powerpoint/2010/main" val="1891707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Binomials</a:t>
            </a:r>
            <a:r>
              <a:rPr lang="hr-HR" dirty="0" smtClean="0"/>
              <a:t>/</a:t>
            </a:r>
            <a:r>
              <a:rPr lang="hr-HR" dirty="0" err="1" smtClean="0"/>
              <a:t>doublets</a:t>
            </a:r>
            <a:r>
              <a:rPr lang="hr-HR" dirty="0" smtClean="0"/>
              <a:t> </a:t>
            </a:r>
            <a:endParaRPr lang="hr-HR" dirty="0"/>
          </a:p>
        </p:txBody>
      </p:sp>
      <p:sp>
        <p:nvSpPr>
          <p:cNvPr id="3" name="Content Placeholder 2"/>
          <p:cNvSpPr>
            <a:spLocks noGrp="1"/>
          </p:cNvSpPr>
          <p:nvPr>
            <p:ph idx="1"/>
          </p:nvPr>
        </p:nvSpPr>
        <p:spPr/>
        <p:txBody>
          <a:bodyPr/>
          <a:lstStyle/>
          <a:p>
            <a:r>
              <a:rPr lang="hr-HR" dirty="0" err="1" smtClean="0"/>
              <a:t>After</a:t>
            </a:r>
            <a:r>
              <a:rPr lang="hr-HR" dirty="0" smtClean="0"/>
              <a:t> </a:t>
            </a:r>
            <a:r>
              <a:rPr lang="hr-HR" dirty="0" err="1" smtClean="0"/>
              <a:t>the</a:t>
            </a:r>
            <a:r>
              <a:rPr lang="hr-HR" dirty="0" smtClean="0"/>
              <a:t> Norman </a:t>
            </a:r>
            <a:r>
              <a:rPr lang="hr-HR" dirty="0" err="1" smtClean="0"/>
              <a:t>Conquest</a:t>
            </a:r>
            <a:r>
              <a:rPr lang="hr-HR" dirty="0" smtClean="0"/>
              <a:t> (1066) a </a:t>
            </a:r>
            <a:r>
              <a:rPr lang="hr-HR" dirty="0" err="1" smtClean="0"/>
              <a:t>large</a:t>
            </a:r>
            <a:r>
              <a:rPr lang="hr-HR" dirty="0" smtClean="0"/>
              <a:t> </a:t>
            </a:r>
            <a:r>
              <a:rPr lang="hr-HR" dirty="0" err="1" smtClean="0"/>
              <a:t>number</a:t>
            </a:r>
            <a:r>
              <a:rPr lang="hr-HR" dirty="0" smtClean="0"/>
              <a:t> </a:t>
            </a:r>
            <a:r>
              <a:rPr lang="hr-HR" dirty="0" err="1" smtClean="0"/>
              <a:t>of</a:t>
            </a:r>
            <a:r>
              <a:rPr lang="hr-HR" dirty="0" smtClean="0"/>
              <a:t> </a:t>
            </a:r>
            <a:r>
              <a:rPr lang="hr-HR" dirty="0" err="1" smtClean="0"/>
              <a:t>French</a:t>
            </a:r>
            <a:r>
              <a:rPr lang="hr-HR" dirty="0" smtClean="0"/>
              <a:t> </a:t>
            </a:r>
            <a:r>
              <a:rPr lang="hr-HR" dirty="0" err="1" smtClean="0"/>
              <a:t>words</a:t>
            </a:r>
            <a:r>
              <a:rPr lang="hr-HR" dirty="0" smtClean="0"/>
              <a:t> </a:t>
            </a:r>
            <a:r>
              <a:rPr lang="hr-HR" dirty="0" err="1" smtClean="0"/>
              <a:t>were</a:t>
            </a:r>
            <a:r>
              <a:rPr lang="hr-HR" dirty="0" smtClean="0"/>
              <a:t> </a:t>
            </a:r>
            <a:r>
              <a:rPr lang="hr-HR" dirty="0" err="1" smtClean="0"/>
              <a:t>borrowed</a:t>
            </a:r>
            <a:endParaRPr lang="hr-HR" dirty="0" smtClean="0"/>
          </a:p>
          <a:p>
            <a:r>
              <a:rPr lang="hr-HR" dirty="0" err="1" smtClean="0"/>
              <a:t>It</a:t>
            </a:r>
            <a:r>
              <a:rPr lang="hr-HR" dirty="0" smtClean="0"/>
              <a:t> </a:t>
            </a:r>
            <a:r>
              <a:rPr lang="hr-HR" dirty="0" err="1" smtClean="0"/>
              <a:t>became</a:t>
            </a:r>
            <a:r>
              <a:rPr lang="hr-HR" dirty="0" smtClean="0"/>
              <a:t> </a:t>
            </a:r>
            <a:r>
              <a:rPr lang="hr-HR" dirty="0" err="1" smtClean="0"/>
              <a:t>comon</a:t>
            </a:r>
            <a:r>
              <a:rPr lang="hr-HR" dirty="0" smtClean="0"/>
              <a:t> to use </a:t>
            </a:r>
            <a:r>
              <a:rPr lang="hr-HR" dirty="0" err="1" smtClean="0"/>
              <a:t>both</a:t>
            </a:r>
            <a:r>
              <a:rPr lang="hr-HR" dirty="0" smtClean="0"/>
              <a:t> </a:t>
            </a:r>
            <a:r>
              <a:rPr lang="hr-HR" dirty="0" err="1" smtClean="0"/>
              <a:t>the</a:t>
            </a:r>
            <a:r>
              <a:rPr lang="hr-HR" dirty="0" smtClean="0"/>
              <a:t> English </a:t>
            </a:r>
            <a:r>
              <a:rPr lang="hr-HR" dirty="0" err="1" smtClean="0"/>
              <a:t>and</a:t>
            </a:r>
            <a:r>
              <a:rPr lang="hr-HR" dirty="0" smtClean="0"/>
              <a:t> </a:t>
            </a:r>
            <a:r>
              <a:rPr lang="hr-HR" dirty="0" err="1" smtClean="0"/>
              <a:t>the</a:t>
            </a:r>
            <a:r>
              <a:rPr lang="hr-HR" dirty="0" smtClean="0"/>
              <a:t> </a:t>
            </a:r>
            <a:r>
              <a:rPr lang="hr-HR" dirty="0" err="1" smtClean="0"/>
              <a:t>French</a:t>
            </a:r>
            <a:r>
              <a:rPr lang="hr-HR" dirty="0" smtClean="0"/>
              <a:t> </a:t>
            </a:r>
            <a:r>
              <a:rPr lang="hr-HR" dirty="0" err="1" smtClean="0"/>
              <a:t>term</a:t>
            </a:r>
            <a:r>
              <a:rPr lang="hr-HR" dirty="0" smtClean="0"/>
              <a:t> for </a:t>
            </a:r>
            <a:r>
              <a:rPr lang="hr-HR" dirty="0" err="1" smtClean="0"/>
              <a:t>the</a:t>
            </a:r>
            <a:r>
              <a:rPr lang="hr-HR" dirty="0" smtClean="0"/>
              <a:t> same </a:t>
            </a:r>
            <a:r>
              <a:rPr lang="hr-HR" dirty="0" err="1" smtClean="0"/>
              <a:t>concept</a:t>
            </a:r>
            <a:r>
              <a:rPr lang="hr-HR" dirty="0" smtClean="0"/>
              <a:t> </a:t>
            </a:r>
            <a:r>
              <a:rPr lang="hr-HR" dirty="0" err="1" smtClean="0"/>
              <a:t>or</a:t>
            </a:r>
            <a:r>
              <a:rPr lang="hr-HR" dirty="0" smtClean="0"/>
              <a:t> referent</a:t>
            </a:r>
          </a:p>
          <a:p>
            <a:r>
              <a:rPr lang="hr-HR" dirty="0" err="1" smtClean="0"/>
              <a:t>There</a:t>
            </a:r>
            <a:r>
              <a:rPr lang="hr-HR" dirty="0" smtClean="0"/>
              <a:t> </a:t>
            </a:r>
            <a:r>
              <a:rPr lang="hr-HR" dirty="0" err="1" smtClean="0"/>
              <a:t>was</a:t>
            </a:r>
            <a:r>
              <a:rPr lang="hr-HR" dirty="0" smtClean="0"/>
              <a:t> some </a:t>
            </a:r>
            <a:r>
              <a:rPr lang="hr-HR" dirty="0" err="1" smtClean="0"/>
              <a:t>doubt</a:t>
            </a:r>
            <a:r>
              <a:rPr lang="hr-HR" dirty="0" smtClean="0"/>
              <a:t> </a:t>
            </a:r>
            <a:r>
              <a:rPr lang="hr-HR" dirty="0" err="1" smtClean="0"/>
              <a:t>whether</a:t>
            </a:r>
            <a:r>
              <a:rPr lang="hr-HR" dirty="0" smtClean="0"/>
              <a:t> </a:t>
            </a:r>
            <a:r>
              <a:rPr lang="hr-HR" dirty="0" err="1" smtClean="0"/>
              <a:t>the</a:t>
            </a:r>
            <a:r>
              <a:rPr lang="hr-HR" dirty="0" smtClean="0"/>
              <a:t> </a:t>
            </a:r>
            <a:r>
              <a:rPr lang="hr-HR" dirty="0" err="1" smtClean="0"/>
              <a:t>words</a:t>
            </a:r>
            <a:r>
              <a:rPr lang="hr-HR" dirty="0" smtClean="0"/>
              <a:t> </a:t>
            </a:r>
            <a:r>
              <a:rPr lang="hr-HR" dirty="0" err="1" smtClean="0"/>
              <a:t>were</a:t>
            </a:r>
            <a:r>
              <a:rPr lang="hr-HR" dirty="0" smtClean="0"/>
              <a:t> </a:t>
            </a:r>
            <a:r>
              <a:rPr lang="hr-HR" dirty="0" err="1" smtClean="0"/>
              <a:t>full</a:t>
            </a:r>
            <a:r>
              <a:rPr lang="hr-HR" dirty="0" smtClean="0"/>
              <a:t> </a:t>
            </a:r>
            <a:r>
              <a:rPr lang="hr-HR" dirty="0" err="1" smtClean="0"/>
              <a:t>synonyms</a:t>
            </a:r>
            <a:r>
              <a:rPr lang="hr-HR" dirty="0" smtClean="0"/>
              <a:t>; </a:t>
            </a:r>
            <a:r>
              <a:rPr lang="hr-HR" dirty="0" err="1" smtClean="0"/>
              <a:t>it</a:t>
            </a:r>
            <a:r>
              <a:rPr lang="hr-HR" dirty="0" smtClean="0"/>
              <a:t> </a:t>
            </a:r>
            <a:r>
              <a:rPr lang="hr-HR" dirty="0" err="1" smtClean="0"/>
              <a:t>was</a:t>
            </a:r>
            <a:r>
              <a:rPr lang="hr-HR" dirty="0" smtClean="0"/>
              <a:t> </a:t>
            </a:r>
            <a:r>
              <a:rPr lang="hr-HR" dirty="0" err="1" smtClean="0"/>
              <a:t>safe</a:t>
            </a:r>
            <a:r>
              <a:rPr lang="hr-HR" dirty="0" smtClean="0"/>
              <a:t> to </a:t>
            </a:r>
            <a:r>
              <a:rPr lang="hr-HR" dirty="0" err="1" smtClean="0"/>
              <a:t>include</a:t>
            </a:r>
            <a:r>
              <a:rPr lang="hr-HR" dirty="0" smtClean="0"/>
              <a:t> </a:t>
            </a:r>
            <a:r>
              <a:rPr lang="hr-HR" dirty="0" err="1" smtClean="0"/>
              <a:t>both</a:t>
            </a:r>
            <a:r>
              <a:rPr lang="hr-HR" dirty="0" smtClean="0"/>
              <a:t> </a:t>
            </a:r>
            <a:r>
              <a:rPr lang="hr-HR" dirty="0" err="1" smtClean="0"/>
              <a:t>variants</a:t>
            </a:r>
            <a:r>
              <a:rPr lang="hr-HR" dirty="0" smtClean="0"/>
              <a:t> </a:t>
            </a:r>
            <a:r>
              <a:rPr lang="hr-HR" dirty="0" err="1" smtClean="0"/>
              <a:t>just</a:t>
            </a:r>
            <a:r>
              <a:rPr lang="hr-HR" dirty="0" smtClean="0"/>
              <a:t> </a:t>
            </a:r>
            <a:r>
              <a:rPr lang="hr-HR" dirty="0" err="1" smtClean="0"/>
              <a:t>in</a:t>
            </a:r>
            <a:r>
              <a:rPr lang="hr-HR" dirty="0" smtClean="0"/>
              <a:t> </a:t>
            </a:r>
            <a:r>
              <a:rPr lang="hr-HR" dirty="0" err="1" smtClean="0"/>
              <a:t>case</a:t>
            </a:r>
            <a:r>
              <a:rPr lang="hr-HR" dirty="0" smtClean="0"/>
              <a:t> </a:t>
            </a:r>
            <a:r>
              <a:rPr lang="hr-HR" dirty="0" err="1" smtClean="0"/>
              <a:t>there</a:t>
            </a:r>
            <a:r>
              <a:rPr lang="hr-HR" dirty="0" smtClean="0"/>
              <a:t> </a:t>
            </a:r>
            <a:r>
              <a:rPr lang="hr-HR" dirty="0" err="1" smtClean="0"/>
              <a:t>was</a:t>
            </a:r>
            <a:r>
              <a:rPr lang="hr-HR" dirty="0" smtClean="0"/>
              <a:t> a </a:t>
            </a:r>
            <a:r>
              <a:rPr lang="hr-HR" dirty="0" err="1" smtClean="0"/>
              <a:t>difference</a:t>
            </a:r>
            <a:r>
              <a:rPr lang="hr-HR" dirty="0" smtClean="0"/>
              <a:t> </a:t>
            </a:r>
            <a:r>
              <a:rPr lang="hr-HR" dirty="0" err="1" smtClean="0"/>
              <a:t>of</a:t>
            </a:r>
            <a:r>
              <a:rPr lang="hr-HR" dirty="0" smtClean="0"/>
              <a:t> </a:t>
            </a:r>
            <a:r>
              <a:rPr lang="hr-HR" dirty="0" err="1" smtClean="0"/>
              <a:t>meaning</a:t>
            </a:r>
            <a:endParaRPr lang="hr-HR" dirty="0" smtClean="0"/>
          </a:p>
          <a:p>
            <a:r>
              <a:rPr lang="hr-HR" dirty="0" err="1" smtClean="0"/>
              <a:t>Another</a:t>
            </a:r>
            <a:r>
              <a:rPr lang="hr-HR" dirty="0" smtClean="0"/>
              <a:t> </a:t>
            </a:r>
            <a:r>
              <a:rPr lang="hr-HR" dirty="0" err="1" smtClean="0"/>
              <a:t>reason</a:t>
            </a:r>
            <a:r>
              <a:rPr lang="hr-HR" dirty="0" smtClean="0"/>
              <a:t>: </a:t>
            </a:r>
            <a:r>
              <a:rPr lang="hr-HR" dirty="0" err="1" smtClean="0"/>
              <a:t>the</a:t>
            </a:r>
            <a:r>
              <a:rPr lang="hr-HR" dirty="0" smtClean="0"/>
              <a:t> </a:t>
            </a:r>
            <a:r>
              <a:rPr lang="hr-HR" dirty="0" err="1" smtClean="0"/>
              <a:t>poetic</a:t>
            </a:r>
            <a:r>
              <a:rPr lang="hr-HR" dirty="0" smtClean="0"/>
              <a:t> </a:t>
            </a:r>
            <a:r>
              <a:rPr lang="hr-HR" dirty="0" err="1" smtClean="0"/>
              <a:t>function</a:t>
            </a:r>
            <a:r>
              <a:rPr lang="hr-HR" dirty="0" smtClean="0"/>
              <a:t> </a:t>
            </a:r>
            <a:r>
              <a:rPr lang="hr-HR" dirty="0" err="1" smtClean="0"/>
              <a:t>of</a:t>
            </a:r>
            <a:r>
              <a:rPr lang="hr-HR" dirty="0" smtClean="0"/>
              <a:t> </a:t>
            </a:r>
            <a:r>
              <a:rPr lang="hr-HR" dirty="0" err="1" smtClean="0"/>
              <a:t>language</a:t>
            </a:r>
            <a:r>
              <a:rPr lang="hr-HR" dirty="0" smtClean="0"/>
              <a:t>: </a:t>
            </a:r>
            <a:r>
              <a:rPr lang="hr-HR" dirty="0" err="1" smtClean="0"/>
              <a:t>binomials</a:t>
            </a:r>
            <a:r>
              <a:rPr lang="hr-HR" dirty="0" smtClean="0"/>
              <a:t> provide a </a:t>
            </a:r>
            <a:r>
              <a:rPr lang="hr-HR" dirty="0" err="1" smtClean="0"/>
              <a:t>certain</a:t>
            </a:r>
            <a:r>
              <a:rPr lang="hr-HR" dirty="0" smtClean="0"/>
              <a:t> </a:t>
            </a:r>
            <a:r>
              <a:rPr lang="hr-HR" dirty="0" err="1" smtClean="0"/>
              <a:t>rhythm</a:t>
            </a:r>
            <a:r>
              <a:rPr lang="hr-HR" dirty="0" smtClean="0"/>
              <a:t>; </a:t>
            </a:r>
            <a:r>
              <a:rPr lang="hr-HR" dirty="0" err="1" smtClean="0"/>
              <a:t>suggest</a:t>
            </a:r>
            <a:r>
              <a:rPr lang="hr-HR" dirty="0" smtClean="0"/>
              <a:t> </a:t>
            </a:r>
            <a:r>
              <a:rPr lang="hr-HR" dirty="0" err="1" smtClean="0"/>
              <a:t>formality</a:t>
            </a:r>
            <a:r>
              <a:rPr lang="hr-HR" dirty="0" smtClean="0"/>
              <a:t> </a:t>
            </a:r>
            <a:r>
              <a:rPr lang="hr-HR" dirty="0" err="1" smtClean="0"/>
              <a:t>and</a:t>
            </a:r>
            <a:r>
              <a:rPr lang="hr-HR" dirty="0" smtClean="0"/>
              <a:t> ritual, </a:t>
            </a:r>
            <a:r>
              <a:rPr lang="hr-HR" dirty="0" err="1" smtClean="0"/>
              <a:t>which</a:t>
            </a:r>
            <a:r>
              <a:rPr lang="hr-HR" dirty="0" smtClean="0"/>
              <a:t> are </a:t>
            </a:r>
            <a:r>
              <a:rPr lang="hr-HR" dirty="0" err="1" smtClean="0"/>
              <a:t>important</a:t>
            </a:r>
            <a:r>
              <a:rPr lang="hr-HR" dirty="0" smtClean="0"/>
              <a:t> to </a:t>
            </a:r>
            <a:r>
              <a:rPr lang="hr-HR" dirty="0" err="1" smtClean="0"/>
              <a:t>the</a:t>
            </a:r>
            <a:r>
              <a:rPr lang="hr-HR" dirty="0" smtClean="0"/>
              <a:t> </a:t>
            </a:r>
            <a:r>
              <a:rPr lang="hr-HR" dirty="0" err="1" smtClean="0"/>
              <a:t>law</a:t>
            </a:r>
            <a:endParaRPr lang="hr-HR" dirty="0"/>
          </a:p>
        </p:txBody>
      </p:sp>
    </p:spTree>
    <p:extLst>
      <p:ext uri="{BB962C8B-B14F-4D97-AF65-F5344CB8AC3E}">
        <p14:creationId xmlns:p14="http://schemas.microsoft.com/office/powerpoint/2010/main" val="41610122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Borrowings</a:t>
            </a:r>
            <a:r>
              <a:rPr lang="hr-HR" dirty="0" smtClean="0"/>
              <a:t> </a:t>
            </a:r>
            <a:r>
              <a:rPr lang="hr-HR" dirty="0" err="1" smtClean="0"/>
              <a:t>from</a:t>
            </a:r>
            <a:r>
              <a:rPr lang="hr-HR" dirty="0" smtClean="0"/>
              <a:t> Latin </a:t>
            </a:r>
            <a:r>
              <a:rPr lang="hr-HR" dirty="0" err="1" smtClean="0"/>
              <a:t>and</a:t>
            </a:r>
            <a:r>
              <a:rPr lang="hr-HR" dirty="0" smtClean="0"/>
              <a:t> </a:t>
            </a:r>
            <a:r>
              <a:rPr lang="hr-HR" dirty="0" err="1" smtClean="0"/>
              <a:t>French</a:t>
            </a:r>
            <a:endParaRPr lang="en-US" dirty="0"/>
          </a:p>
        </p:txBody>
      </p:sp>
      <p:sp>
        <p:nvSpPr>
          <p:cNvPr id="3" name="Content Placeholder 2"/>
          <p:cNvSpPr>
            <a:spLocks noGrp="1"/>
          </p:cNvSpPr>
          <p:nvPr>
            <p:ph idx="1"/>
          </p:nvPr>
        </p:nvSpPr>
        <p:spPr/>
        <p:txBody>
          <a:bodyPr/>
          <a:lstStyle/>
          <a:p>
            <a:r>
              <a:rPr lang="hr-HR" dirty="0" smtClean="0"/>
              <a:t>Latin: stare </a:t>
            </a:r>
            <a:r>
              <a:rPr lang="hr-HR" dirty="0" err="1" smtClean="0"/>
              <a:t>decisis</a:t>
            </a:r>
            <a:r>
              <a:rPr lang="hr-HR" dirty="0" smtClean="0"/>
              <a:t> ‘</a:t>
            </a:r>
            <a:r>
              <a:rPr lang="hr-HR" dirty="0" err="1" smtClean="0"/>
              <a:t>stand</a:t>
            </a:r>
            <a:r>
              <a:rPr lang="hr-HR" dirty="0" smtClean="0"/>
              <a:t> </a:t>
            </a:r>
            <a:r>
              <a:rPr lang="hr-HR" dirty="0" err="1" smtClean="0"/>
              <a:t>by</a:t>
            </a:r>
            <a:r>
              <a:rPr lang="hr-HR" dirty="0" smtClean="0"/>
              <a:t> </a:t>
            </a:r>
            <a:r>
              <a:rPr lang="hr-HR" dirty="0" err="1" smtClean="0"/>
              <a:t>the</a:t>
            </a:r>
            <a:r>
              <a:rPr lang="hr-HR" dirty="0" smtClean="0"/>
              <a:t> </a:t>
            </a:r>
            <a:r>
              <a:rPr lang="hr-HR" dirty="0" err="1" smtClean="0"/>
              <a:t>decision</a:t>
            </a:r>
            <a:r>
              <a:rPr lang="hr-HR" dirty="0" smtClean="0"/>
              <a:t>’, </a:t>
            </a:r>
            <a:r>
              <a:rPr lang="hr-HR" dirty="0" err="1" smtClean="0"/>
              <a:t>ratio</a:t>
            </a:r>
            <a:r>
              <a:rPr lang="hr-HR" dirty="0" smtClean="0"/>
              <a:t> </a:t>
            </a:r>
            <a:r>
              <a:rPr lang="hr-HR" dirty="0" err="1" smtClean="0"/>
              <a:t>decidendi</a:t>
            </a:r>
            <a:r>
              <a:rPr lang="hr-HR" dirty="0" smtClean="0"/>
              <a:t> ‘</a:t>
            </a:r>
            <a:r>
              <a:rPr lang="hr-HR" dirty="0" err="1" smtClean="0"/>
              <a:t>reason</a:t>
            </a:r>
            <a:r>
              <a:rPr lang="hr-HR" dirty="0" smtClean="0"/>
              <a:t> for </a:t>
            </a:r>
            <a:r>
              <a:rPr lang="hr-HR" dirty="0" err="1" smtClean="0"/>
              <a:t>deciding</a:t>
            </a:r>
            <a:r>
              <a:rPr lang="hr-HR" dirty="0" smtClean="0"/>
              <a:t>’, </a:t>
            </a:r>
            <a:r>
              <a:rPr lang="hr-HR" dirty="0" err="1" smtClean="0"/>
              <a:t>obiter</a:t>
            </a:r>
            <a:r>
              <a:rPr lang="hr-HR" dirty="0" smtClean="0"/>
              <a:t> </a:t>
            </a:r>
            <a:r>
              <a:rPr lang="hr-HR" dirty="0" err="1" smtClean="0"/>
              <a:t>dicta</a:t>
            </a:r>
            <a:r>
              <a:rPr lang="hr-HR" dirty="0" smtClean="0"/>
              <a:t> ‘</a:t>
            </a:r>
            <a:r>
              <a:rPr lang="hr-HR" dirty="0" err="1" smtClean="0"/>
              <a:t>sth</a:t>
            </a:r>
            <a:r>
              <a:rPr lang="hr-HR" dirty="0" smtClean="0"/>
              <a:t> </a:t>
            </a:r>
            <a:r>
              <a:rPr lang="hr-HR" dirty="0" err="1" smtClean="0"/>
              <a:t>said</a:t>
            </a:r>
            <a:r>
              <a:rPr lang="hr-HR" dirty="0" smtClean="0"/>
              <a:t> </a:t>
            </a:r>
            <a:r>
              <a:rPr lang="hr-HR" dirty="0" err="1" smtClean="0"/>
              <a:t>in</a:t>
            </a:r>
            <a:r>
              <a:rPr lang="hr-HR" dirty="0" smtClean="0"/>
              <a:t> </a:t>
            </a:r>
            <a:r>
              <a:rPr lang="hr-HR" dirty="0" err="1" smtClean="0"/>
              <a:t>passing</a:t>
            </a:r>
            <a:r>
              <a:rPr lang="hr-HR" dirty="0" smtClean="0"/>
              <a:t>’’</a:t>
            </a:r>
          </a:p>
          <a:p>
            <a:r>
              <a:rPr lang="hr-HR" dirty="0" err="1" smtClean="0"/>
              <a:t>French</a:t>
            </a:r>
            <a:r>
              <a:rPr lang="hr-HR" dirty="0" smtClean="0"/>
              <a:t>: </a:t>
            </a:r>
            <a:r>
              <a:rPr lang="hr-HR" dirty="0" err="1" smtClean="0"/>
              <a:t>estoppel</a:t>
            </a:r>
            <a:r>
              <a:rPr lang="hr-HR" dirty="0" smtClean="0"/>
              <a:t> ‘</a:t>
            </a:r>
            <a:r>
              <a:rPr lang="en-US" dirty="0" smtClean="0"/>
              <a:t>legal </a:t>
            </a:r>
            <a:r>
              <a:rPr lang="en-US" dirty="0"/>
              <a:t>rule that prevents someone from changing their mind about something they have previously said is true in </a:t>
            </a:r>
            <a:r>
              <a:rPr lang="en-US" dirty="0" smtClean="0"/>
              <a:t>court</a:t>
            </a:r>
            <a:r>
              <a:rPr lang="hr-HR" dirty="0" smtClean="0"/>
              <a:t>’; </a:t>
            </a:r>
            <a:r>
              <a:rPr lang="hr-HR" dirty="0" err="1" smtClean="0"/>
              <a:t>tort</a:t>
            </a:r>
            <a:r>
              <a:rPr lang="hr-HR" dirty="0" smtClean="0"/>
              <a:t> ‘civil </a:t>
            </a:r>
            <a:r>
              <a:rPr lang="hr-HR" dirty="0" err="1" smtClean="0"/>
              <a:t>wrong</a:t>
            </a:r>
            <a:r>
              <a:rPr lang="hr-HR" dirty="0" smtClean="0"/>
              <a:t>’</a:t>
            </a:r>
            <a:endParaRPr lang="en-US" dirty="0"/>
          </a:p>
        </p:txBody>
      </p:sp>
    </p:spTree>
    <p:extLst>
      <p:ext uri="{BB962C8B-B14F-4D97-AF65-F5344CB8AC3E}">
        <p14:creationId xmlns:p14="http://schemas.microsoft.com/office/powerpoint/2010/main" val="5092727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Overlapping</a:t>
            </a:r>
            <a:r>
              <a:rPr lang="hr-HR" dirty="0" smtClean="0"/>
              <a:t> </a:t>
            </a:r>
            <a:r>
              <a:rPr lang="hr-HR" dirty="0" err="1" smtClean="0"/>
              <a:t>between</a:t>
            </a:r>
            <a:r>
              <a:rPr lang="hr-HR" dirty="0" smtClean="0"/>
              <a:t> </a:t>
            </a:r>
            <a:r>
              <a:rPr lang="hr-HR" dirty="0" err="1" smtClean="0"/>
              <a:t>ordinary</a:t>
            </a:r>
            <a:r>
              <a:rPr lang="hr-HR" dirty="0" smtClean="0"/>
              <a:t> </a:t>
            </a:r>
            <a:r>
              <a:rPr lang="hr-HR" dirty="0" err="1" smtClean="0"/>
              <a:t>and</a:t>
            </a:r>
            <a:r>
              <a:rPr lang="hr-HR" dirty="0" smtClean="0"/>
              <a:t> </a:t>
            </a:r>
            <a:r>
              <a:rPr lang="hr-HR" dirty="0" err="1" smtClean="0"/>
              <a:t>legal</a:t>
            </a:r>
            <a:r>
              <a:rPr lang="hr-HR" dirty="0" smtClean="0"/>
              <a:t> </a:t>
            </a:r>
            <a:r>
              <a:rPr lang="hr-HR" dirty="0" err="1" smtClean="0"/>
              <a:t>language</a:t>
            </a:r>
            <a:endParaRPr lang="en-US" dirty="0"/>
          </a:p>
        </p:txBody>
      </p:sp>
      <p:sp>
        <p:nvSpPr>
          <p:cNvPr id="3" name="Content Placeholder 2"/>
          <p:cNvSpPr>
            <a:spLocks noGrp="1"/>
          </p:cNvSpPr>
          <p:nvPr>
            <p:ph idx="1"/>
          </p:nvPr>
        </p:nvSpPr>
        <p:spPr/>
        <p:txBody>
          <a:bodyPr/>
          <a:lstStyle/>
          <a:p>
            <a:r>
              <a:rPr lang="hr-HR" dirty="0" err="1" smtClean="0"/>
              <a:t>Consideration</a:t>
            </a:r>
            <a:r>
              <a:rPr lang="hr-HR" dirty="0" smtClean="0"/>
              <a:t> - </a:t>
            </a:r>
            <a:r>
              <a:rPr lang="en-US" dirty="0"/>
              <a:t>something of value given to someone in return for goods, services, or some other promise.  </a:t>
            </a:r>
            <a:endParaRPr lang="hr-HR" dirty="0" smtClean="0"/>
          </a:p>
          <a:p>
            <a:r>
              <a:rPr lang="hr-HR" dirty="0" err="1" smtClean="0"/>
              <a:t>Reasonable</a:t>
            </a:r>
            <a:r>
              <a:rPr lang="hr-HR" dirty="0" smtClean="0"/>
              <a:t>  - </a:t>
            </a:r>
            <a:r>
              <a:rPr lang="en-US" dirty="0" smtClean="0"/>
              <a:t>in </a:t>
            </a:r>
            <a:r>
              <a:rPr lang="en-US" dirty="0"/>
              <a:t>law, just, rational, appropriate, ordinary or usual in the circumstances. It may refer to care, cause, compensation, doubt (in a criminal trial), and a host of other actions or activities.</a:t>
            </a:r>
            <a:endParaRPr lang="hr-HR" dirty="0" smtClean="0"/>
          </a:p>
          <a:p>
            <a:r>
              <a:rPr lang="hr-HR" dirty="0" err="1" smtClean="0"/>
              <a:t>Intention</a:t>
            </a:r>
            <a:r>
              <a:rPr lang="hr-HR" dirty="0" smtClean="0"/>
              <a:t> - </a:t>
            </a:r>
            <a:r>
              <a:rPr lang="en-US" dirty="0" smtClean="0"/>
              <a:t>a </a:t>
            </a:r>
            <a:r>
              <a:rPr lang="en-US" dirty="0"/>
              <a:t>mental attitude with which an individual acts, and therefore it cannot ordinarily be directly proved but must be inferred from surrounding facts and circumstances</a:t>
            </a:r>
          </a:p>
        </p:txBody>
      </p:sp>
    </p:spTree>
    <p:extLst>
      <p:ext uri="{BB962C8B-B14F-4D97-AF65-F5344CB8AC3E}">
        <p14:creationId xmlns:p14="http://schemas.microsoft.com/office/powerpoint/2010/main" val="25328129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Summary</a:t>
            </a:r>
            <a:br>
              <a:rPr lang="hr-HR" dirty="0" smtClean="0"/>
            </a:br>
            <a:endParaRPr lang="en-US" dirty="0"/>
          </a:p>
        </p:txBody>
      </p:sp>
      <p:sp>
        <p:nvSpPr>
          <p:cNvPr id="3" name="Content Placeholder 2"/>
          <p:cNvSpPr>
            <a:spLocks noGrp="1"/>
          </p:cNvSpPr>
          <p:nvPr>
            <p:ph idx="1"/>
          </p:nvPr>
        </p:nvSpPr>
        <p:spPr/>
        <p:txBody>
          <a:bodyPr/>
          <a:lstStyle/>
          <a:p>
            <a:r>
              <a:rPr lang="hr-HR" dirty="0" smtClean="0"/>
              <a:t>Legal </a:t>
            </a:r>
            <a:r>
              <a:rPr lang="hr-HR" dirty="0" err="1" smtClean="0"/>
              <a:t>language</a:t>
            </a:r>
            <a:r>
              <a:rPr lang="hr-HR" dirty="0" smtClean="0"/>
              <a:t>, </a:t>
            </a:r>
            <a:r>
              <a:rPr lang="hr-HR" dirty="0" err="1" smtClean="0"/>
              <a:t>like</a:t>
            </a:r>
            <a:r>
              <a:rPr lang="hr-HR" dirty="0" smtClean="0"/>
              <a:t> </a:t>
            </a:r>
            <a:r>
              <a:rPr lang="hr-HR" dirty="0" err="1" smtClean="0"/>
              <a:t>ordinary</a:t>
            </a:r>
            <a:r>
              <a:rPr lang="hr-HR" dirty="0" smtClean="0"/>
              <a:t> </a:t>
            </a:r>
            <a:r>
              <a:rPr lang="hr-HR" dirty="0" err="1" smtClean="0"/>
              <a:t>language</a:t>
            </a:r>
            <a:r>
              <a:rPr lang="hr-HR" dirty="0" smtClean="0"/>
              <a:t>, </a:t>
            </a:r>
            <a:r>
              <a:rPr lang="hr-HR" dirty="0" err="1" smtClean="0"/>
              <a:t>has</a:t>
            </a:r>
            <a:r>
              <a:rPr lang="hr-HR" dirty="0" smtClean="0"/>
              <a:t> </a:t>
            </a:r>
            <a:r>
              <a:rPr lang="hr-HR" dirty="0" err="1" smtClean="0"/>
              <a:t>been</a:t>
            </a:r>
            <a:r>
              <a:rPr lang="hr-HR" dirty="0" smtClean="0"/>
              <a:t> </a:t>
            </a:r>
            <a:r>
              <a:rPr lang="hr-HR" dirty="0" err="1" smtClean="0"/>
              <a:t>influenced</a:t>
            </a:r>
            <a:r>
              <a:rPr lang="hr-HR" dirty="0" smtClean="0"/>
              <a:t> </a:t>
            </a:r>
            <a:r>
              <a:rPr lang="hr-HR" dirty="0" err="1" smtClean="0"/>
              <a:t>by</a:t>
            </a:r>
            <a:r>
              <a:rPr lang="hr-HR" dirty="0" smtClean="0"/>
              <a:t> </a:t>
            </a:r>
            <a:r>
              <a:rPr lang="hr-HR" dirty="0" err="1" smtClean="0"/>
              <a:t>history</a:t>
            </a:r>
            <a:endParaRPr lang="hr-HR" dirty="0" smtClean="0"/>
          </a:p>
          <a:p>
            <a:r>
              <a:rPr lang="hr-HR" dirty="0" smtClean="0"/>
              <a:t>English </a:t>
            </a:r>
            <a:r>
              <a:rPr lang="hr-HR" dirty="0" err="1" smtClean="0"/>
              <a:t>legal</a:t>
            </a:r>
            <a:r>
              <a:rPr lang="hr-HR" dirty="0" smtClean="0"/>
              <a:t> </a:t>
            </a:r>
            <a:r>
              <a:rPr lang="hr-HR" dirty="0" err="1" smtClean="0"/>
              <a:t>language</a:t>
            </a:r>
            <a:r>
              <a:rPr lang="hr-HR" dirty="0" smtClean="0"/>
              <a:t> – </a:t>
            </a:r>
            <a:r>
              <a:rPr lang="hr-HR" dirty="0" err="1" smtClean="0"/>
              <a:t>influenced</a:t>
            </a:r>
            <a:r>
              <a:rPr lang="hr-HR" dirty="0" smtClean="0"/>
              <a:t> </a:t>
            </a:r>
            <a:r>
              <a:rPr lang="hr-HR" dirty="0" err="1" smtClean="0"/>
              <a:t>by</a:t>
            </a:r>
            <a:r>
              <a:rPr lang="hr-HR" dirty="0" smtClean="0"/>
              <a:t> Latin </a:t>
            </a:r>
            <a:r>
              <a:rPr lang="hr-HR" dirty="0" err="1" smtClean="0"/>
              <a:t>and</a:t>
            </a:r>
            <a:r>
              <a:rPr lang="hr-HR" dirty="0" smtClean="0"/>
              <a:t> </a:t>
            </a:r>
            <a:r>
              <a:rPr lang="hr-HR" dirty="0" err="1" smtClean="0"/>
              <a:t>French</a:t>
            </a:r>
            <a:endParaRPr lang="hr-HR" dirty="0" smtClean="0"/>
          </a:p>
          <a:p>
            <a:r>
              <a:rPr lang="hr-HR" dirty="0" smtClean="0"/>
              <a:t>Some </a:t>
            </a:r>
            <a:r>
              <a:rPr lang="hr-HR" dirty="0" err="1" smtClean="0"/>
              <a:t>parts</a:t>
            </a:r>
            <a:r>
              <a:rPr lang="hr-HR" dirty="0" smtClean="0"/>
              <a:t> </a:t>
            </a:r>
            <a:r>
              <a:rPr lang="hr-HR" dirty="0" err="1" smtClean="0"/>
              <a:t>of</a:t>
            </a:r>
            <a:r>
              <a:rPr lang="hr-HR" dirty="0" smtClean="0"/>
              <a:t> </a:t>
            </a:r>
            <a:r>
              <a:rPr lang="hr-HR" dirty="0" err="1" smtClean="0"/>
              <a:t>legal</a:t>
            </a:r>
            <a:r>
              <a:rPr lang="hr-HR" dirty="0" smtClean="0"/>
              <a:t> </a:t>
            </a:r>
            <a:r>
              <a:rPr lang="hr-HR" dirty="0" err="1" smtClean="0"/>
              <a:t>language</a:t>
            </a:r>
            <a:r>
              <a:rPr lang="hr-HR" dirty="0" smtClean="0"/>
              <a:t> – </a:t>
            </a:r>
            <a:r>
              <a:rPr lang="hr-HR" dirty="0" err="1" smtClean="0"/>
              <a:t>opaque</a:t>
            </a:r>
            <a:r>
              <a:rPr lang="hr-HR" dirty="0" smtClean="0"/>
              <a:t>, some </a:t>
            </a:r>
            <a:r>
              <a:rPr lang="hr-HR" dirty="0" err="1" smtClean="0"/>
              <a:t>look</a:t>
            </a:r>
            <a:r>
              <a:rPr lang="hr-HR" dirty="0" smtClean="0"/>
              <a:t> </a:t>
            </a:r>
            <a:r>
              <a:rPr lang="hr-HR" dirty="0" err="1" smtClean="0"/>
              <a:t>like</a:t>
            </a:r>
            <a:r>
              <a:rPr lang="hr-HR" dirty="0" smtClean="0"/>
              <a:t> </a:t>
            </a:r>
            <a:r>
              <a:rPr lang="hr-HR" dirty="0" err="1" smtClean="0"/>
              <a:t>ordinary</a:t>
            </a:r>
            <a:r>
              <a:rPr lang="hr-HR" dirty="0" smtClean="0"/>
              <a:t> </a:t>
            </a:r>
            <a:r>
              <a:rPr lang="hr-HR" dirty="0" err="1" smtClean="0"/>
              <a:t>language</a:t>
            </a:r>
            <a:endParaRPr lang="en-US" dirty="0"/>
          </a:p>
        </p:txBody>
      </p:sp>
    </p:spTree>
    <p:extLst>
      <p:ext uri="{BB962C8B-B14F-4D97-AF65-F5344CB8AC3E}">
        <p14:creationId xmlns:p14="http://schemas.microsoft.com/office/powerpoint/2010/main" val="11761820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Activity</a:t>
            </a:r>
            <a:endParaRPr lang="hr-HR" dirty="0"/>
          </a:p>
        </p:txBody>
      </p:sp>
      <p:sp>
        <p:nvSpPr>
          <p:cNvPr id="3" name="Content Placeholder 2"/>
          <p:cNvSpPr>
            <a:spLocks noGrp="1"/>
          </p:cNvSpPr>
          <p:nvPr>
            <p:ph idx="1"/>
          </p:nvPr>
        </p:nvSpPr>
        <p:spPr/>
        <p:txBody>
          <a:bodyPr/>
          <a:lstStyle/>
          <a:p>
            <a:r>
              <a:rPr lang="hr-HR" dirty="0" smtClean="0"/>
              <a:t>Make a list </a:t>
            </a:r>
            <a:r>
              <a:rPr lang="hr-HR" dirty="0" err="1" smtClean="0"/>
              <a:t>of</a:t>
            </a:r>
            <a:r>
              <a:rPr lang="hr-HR" dirty="0" smtClean="0"/>
              <a:t> </a:t>
            </a:r>
            <a:r>
              <a:rPr lang="hr-HR" dirty="0" err="1" smtClean="0"/>
              <a:t>the</a:t>
            </a:r>
            <a:r>
              <a:rPr lang="hr-HR" dirty="0" smtClean="0"/>
              <a:t> </a:t>
            </a:r>
            <a:r>
              <a:rPr lang="hr-HR" dirty="0" err="1" smtClean="0"/>
              <a:t>kinds</a:t>
            </a:r>
            <a:r>
              <a:rPr lang="hr-HR" dirty="0" smtClean="0"/>
              <a:t> </a:t>
            </a:r>
            <a:r>
              <a:rPr lang="hr-HR" dirty="0" err="1" smtClean="0"/>
              <a:t>of</a:t>
            </a:r>
            <a:r>
              <a:rPr lang="hr-HR" dirty="0" smtClean="0"/>
              <a:t> </a:t>
            </a:r>
            <a:r>
              <a:rPr lang="hr-HR" dirty="0" err="1" smtClean="0"/>
              <a:t>features</a:t>
            </a:r>
            <a:r>
              <a:rPr lang="hr-HR" dirty="0" smtClean="0"/>
              <a:t> </a:t>
            </a:r>
            <a:r>
              <a:rPr lang="hr-HR" dirty="0" err="1" smtClean="0"/>
              <a:t>associated</a:t>
            </a:r>
            <a:r>
              <a:rPr lang="hr-HR" dirty="0" smtClean="0"/>
              <a:t> </a:t>
            </a:r>
            <a:r>
              <a:rPr lang="hr-HR" dirty="0" err="1" smtClean="0"/>
              <a:t>with</a:t>
            </a:r>
            <a:r>
              <a:rPr lang="hr-HR" dirty="0" smtClean="0"/>
              <a:t> </a:t>
            </a:r>
            <a:r>
              <a:rPr lang="hr-HR" dirty="0" err="1" smtClean="0"/>
              <a:t>legal</a:t>
            </a:r>
            <a:r>
              <a:rPr lang="hr-HR" dirty="0" smtClean="0"/>
              <a:t> </a:t>
            </a:r>
            <a:r>
              <a:rPr lang="hr-HR" dirty="0" err="1" smtClean="0"/>
              <a:t>language</a:t>
            </a:r>
            <a:r>
              <a:rPr lang="hr-HR" dirty="0" smtClean="0"/>
              <a:t>. Do </a:t>
            </a:r>
            <a:r>
              <a:rPr lang="hr-HR" dirty="0" err="1" smtClean="0"/>
              <a:t>not</a:t>
            </a:r>
            <a:r>
              <a:rPr lang="hr-HR" dirty="0" smtClean="0"/>
              <a:t> </a:t>
            </a:r>
            <a:r>
              <a:rPr lang="hr-HR" dirty="0" err="1" smtClean="0"/>
              <a:t>worry</a:t>
            </a:r>
            <a:r>
              <a:rPr lang="hr-HR" dirty="0" smtClean="0"/>
              <a:t> </a:t>
            </a:r>
            <a:r>
              <a:rPr lang="hr-HR" dirty="0" err="1" smtClean="0"/>
              <a:t>about</a:t>
            </a:r>
            <a:r>
              <a:rPr lang="hr-HR" dirty="0" smtClean="0"/>
              <a:t> </a:t>
            </a:r>
            <a:r>
              <a:rPr lang="hr-HR" dirty="0" err="1" smtClean="0"/>
              <a:t>the</a:t>
            </a:r>
            <a:r>
              <a:rPr lang="hr-HR" dirty="0" smtClean="0"/>
              <a:t> ‘</a:t>
            </a:r>
            <a:r>
              <a:rPr lang="hr-HR" dirty="0" err="1" smtClean="0"/>
              <a:t>proper</a:t>
            </a:r>
            <a:r>
              <a:rPr lang="hr-HR" dirty="0" smtClean="0"/>
              <a:t>’ </a:t>
            </a:r>
            <a:r>
              <a:rPr lang="hr-HR" dirty="0" err="1" smtClean="0"/>
              <a:t>name</a:t>
            </a:r>
            <a:r>
              <a:rPr lang="hr-HR" dirty="0" smtClean="0"/>
              <a:t> for </a:t>
            </a:r>
            <a:r>
              <a:rPr lang="hr-HR" dirty="0" err="1" smtClean="0"/>
              <a:t>the</a:t>
            </a:r>
            <a:r>
              <a:rPr lang="hr-HR" dirty="0" smtClean="0"/>
              <a:t> </a:t>
            </a:r>
            <a:r>
              <a:rPr lang="hr-HR" dirty="0" err="1" smtClean="0"/>
              <a:t>features</a:t>
            </a:r>
            <a:r>
              <a:rPr lang="hr-HR" dirty="0" smtClean="0"/>
              <a:t>; </a:t>
            </a:r>
            <a:r>
              <a:rPr lang="hr-HR" dirty="0" err="1" smtClean="0"/>
              <a:t>perhaps</a:t>
            </a:r>
            <a:r>
              <a:rPr lang="hr-HR" dirty="0" smtClean="0"/>
              <a:t> start </a:t>
            </a:r>
            <a:r>
              <a:rPr lang="hr-HR" dirty="0" err="1" smtClean="0"/>
              <a:t>just</a:t>
            </a:r>
            <a:r>
              <a:rPr lang="hr-HR" dirty="0" smtClean="0"/>
              <a:t> </a:t>
            </a:r>
            <a:r>
              <a:rPr lang="hr-HR" dirty="0" err="1" smtClean="0"/>
              <a:t>by</a:t>
            </a:r>
            <a:r>
              <a:rPr lang="hr-HR" dirty="0" smtClean="0"/>
              <a:t> </a:t>
            </a:r>
            <a:r>
              <a:rPr lang="hr-HR" dirty="0" err="1" smtClean="0"/>
              <a:t>writing</a:t>
            </a:r>
            <a:r>
              <a:rPr lang="hr-HR" dirty="0" smtClean="0"/>
              <a:t> </a:t>
            </a:r>
            <a:r>
              <a:rPr lang="hr-HR" dirty="0" err="1" smtClean="0"/>
              <a:t>down</a:t>
            </a:r>
            <a:r>
              <a:rPr lang="hr-HR" dirty="0" smtClean="0"/>
              <a:t> some </a:t>
            </a:r>
            <a:r>
              <a:rPr lang="hr-HR" dirty="0" err="1" smtClean="0"/>
              <a:t>examples</a:t>
            </a:r>
            <a:r>
              <a:rPr lang="hr-HR" dirty="0" smtClean="0"/>
              <a:t> </a:t>
            </a:r>
            <a:r>
              <a:rPr lang="hr-HR" dirty="0" err="1" smtClean="0"/>
              <a:t>or</a:t>
            </a:r>
            <a:r>
              <a:rPr lang="hr-HR" dirty="0" smtClean="0"/>
              <a:t> </a:t>
            </a:r>
            <a:r>
              <a:rPr lang="hr-HR" dirty="0" err="1" smtClean="0"/>
              <a:t>phrases</a:t>
            </a:r>
            <a:r>
              <a:rPr lang="hr-HR" dirty="0" smtClean="0"/>
              <a:t> </a:t>
            </a:r>
            <a:r>
              <a:rPr lang="hr-HR" dirty="0" err="1" smtClean="0"/>
              <a:t>that</a:t>
            </a:r>
            <a:r>
              <a:rPr lang="hr-HR" dirty="0" smtClean="0"/>
              <a:t> </a:t>
            </a:r>
            <a:r>
              <a:rPr lang="hr-HR" dirty="0" err="1" smtClean="0"/>
              <a:t>seem</a:t>
            </a:r>
            <a:r>
              <a:rPr lang="hr-HR" dirty="0" smtClean="0"/>
              <a:t> </a:t>
            </a:r>
            <a:r>
              <a:rPr lang="hr-HR" dirty="0" err="1" smtClean="0"/>
              <a:t>characteristic</a:t>
            </a:r>
            <a:r>
              <a:rPr lang="hr-HR" dirty="0" smtClean="0"/>
              <a:t> </a:t>
            </a:r>
            <a:r>
              <a:rPr lang="hr-HR" dirty="0" err="1" smtClean="0"/>
              <a:t>of</a:t>
            </a:r>
            <a:r>
              <a:rPr lang="hr-HR" dirty="0" smtClean="0"/>
              <a:t> </a:t>
            </a:r>
            <a:r>
              <a:rPr lang="hr-HR" dirty="0" err="1" smtClean="0"/>
              <a:t>legal</a:t>
            </a:r>
            <a:r>
              <a:rPr lang="hr-HR" dirty="0" smtClean="0"/>
              <a:t> </a:t>
            </a:r>
            <a:r>
              <a:rPr lang="hr-HR" dirty="0" err="1" smtClean="0"/>
              <a:t>texts</a:t>
            </a:r>
            <a:endParaRPr lang="hr-HR" dirty="0" smtClean="0"/>
          </a:p>
          <a:p>
            <a:r>
              <a:rPr lang="hr-HR" dirty="0" smtClean="0">
                <a:hlinkClick r:id="rId2"/>
              </a:rPr>
              <a:t>www.law.cornell.edu</a:t>
            </a:r>
            <a:endParaRPr lang="hr-HR" dirty="0" smtClean="0"/>
          </a:p>
          <a:p>
            <a:endParaRPr lang="hr-HR" dirty="0"/>
          </a:p>
        </p:txBody>
      </p:sp>
    </p:spTree>
    <p:extLst>
      <p:ext uri="{BB962C8B-B14F-4D97-AF65-F5344CB8AC3E}">
        <p14:creationId xmlns:p14="http://schemas.microsoft.com/office/powerpoint/2010/main" val="10298277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defRPr/>
            </a:pPr>
            <a:r>
              <a:rPr lang="hr-HR" dirty="0" err="1" smtClean="0"/>
              <a:t>Properties</a:t>
            </a:r>
            <a:r>
              <a:rPr lang="hr-HR" dirty="0" smtClean="0"/>
              <a:t> </a:t>
            </a:r>
            <a:r>
              <a:rPr lang="hr-HR" dirty="0" err="1" smtClean="0"/>
              <a:t>required</a:t>
            </a:r>
            <a:r>
              <a:rPr lang="hr-HR" dirty="0" smtClean="0"/>
              <a:t> </a:t>
            </a:r>
            <a:r>
              <a:rPr lang="hr-HR" dirty="0" err="1" smtClean="0"/>
              <a:t>of</a:t>
            </a:r>
            <a:r>
              <a:rPr lang="hr-HR" dirty="0" smtClean="0"/>
              <a:t> legislative </a:t>
            </a:r>
            <a:r>
              <a:rPr lang="hr-HR" dirty="0" err="1" smtClean="0"/>
              <a:t>language</a:t>
            </a:r>
            <a:endParaRPr lang="hr-HR" dirty="0"/>
          </a:p>
        </p:txBody>
      </p:sp>
      <p:sp>
        <p:nvSpPr>
          <p:cNvPr id="146434" name="Content Placeholder 1"/>
          <p:cNvSpPr>
            <a:spLocks noGrp="1"/>
          </p:cNvSpPr>
          <p:nvPr>
            <p:ph idx="1"/>
          </p:nvPr>
        </p:nvSpPr>
        <p:spPr/>
        <p:txBody>
          <a:bodyPr/>
          <a:lstStyle/>
          <a:p>
            <a:r>
              <a:rPr lang="hr-HR" altLang="sr-Latn-RS" dirty="0" smtClean="0"/>
              <a:t>1. a </a:t>
            </a:r>
            <a:r>
              <a:rPr lang="hr-HR" altLang="sr-Latn-RS" dirty="0" err="1" smtClean="0"/>
              <a:t>law</a:t>
            </a:r>
            <a:r>
              <a:rPr lang="hr-HR" altLang="sr-Latn-RS" dirty="0" smtClean="0"/>
              <a:t> </a:t>
            </a:r>
            <a:r>
              <a:rPr lang="hr-HR" altLang="sr-Latn-RS" dirty="0" err="1" smtClean="0"/>
              <a:t>should</a:t>
            </a:r>
            <a:r>
              <a:rPr lang="hr-HR" altLang="sr-Latn-RS" dirty="0" smtClean="0"/>
              <a:t> </a:t>
            </a:r>
            <a:r>
              <a:rPr lang="hr-HR" altLang="sr-Latn-RS" dirty="0" err="1" smtClean="0"/>
              <a:t>be</a:t>
            </a:r>
            <a:r>
              <a:rPr lang="hr-HR" altLang="sr-Latn-RS" dirty="0" smtClean="0"/>
              <a:t> </a:t>
            </a:r>
            <a:r>
              <a:rPr lang="hr-HR" altLang="sr-Latn-RS" b="1" dirty="0" err="1" smtClean="0"/>
              <a:t>concise</a:t>
            </a:r>
            <a:endParaRPr lang="hr-HR" altLang="sr-Latn-RS" b="1" dirty="0" smtClean="0"/>
          </a:p>
          <a:p>
            <a:r>
              <a:rPr lang="hr-HR" altLang="sr-Latn-RS" dirty="0" smtClean="0"/>
              <a:t>2. Legislative </a:t>
            </a:r>
            <a:r>
              <a:rPr lang="hr-HR" altLang="sr-Latn-RS" dirty="0" err="1" smtClean="0"/>
              <a:t>language</a:t>
            </a:r>
            <a:r>
              <a:rPr lang="hr-HR" altLang="sr-Latn-RS" dirty="0" smtClean="0"/>
              <a:t> </a:t>
            </a:r>
            <a:r>
              <a:rPr lang="hr-HR" altLang="sr-Latn-RS" dirty="0" err="1" smtClean="0"/>
              <a:t>should</a:t>
            </a:r>
            <a:r>
              <a:rPr lang="hr-HR" altLang="sr-Latn-RS" dirty="0" smtClean="0"/>
              <a:t> </a:t>
            </a:r>
            <a:r>
              <a:rPr lang="hr-HR" altLang="sr-Latn-RS" dirty="0" err="1" smtClean="0"/>
              <a:t>respect</a:t>
            </a:r>
            <a:r>
              <a:rPr lang="hr-HR" altLang="sr-Latn-RS" dirty="0" smtClean="0"/>
              <a:t> </a:t>
            </a:r>
            <a:r>
              <a:rPr lang="hr-HR" altLang="sr-Latn-RS" dirty="0" err="1" smtClean="0"/>
              <a:t>rules</a:t>
            </a:r>
            <a:r>
              <a:rPr lang="hr-HR" altLang="sr-Latn-RS" dirty="0" smtClean="0"/>
              <a:t> </a:t>
            </a:r>
            <a:r>
              <a:rPr lang="hr-HR" altLang="sr-Latn-RS" dirty="0" err="1" smtClean="0"/>
              <a:t>of</a:t>
            </a:r>
            <a:r>
              <a:rPr lang="hr-HR" altLang="sr-Latn-RS" dirty="0" smtClean="0"/>
              <a:t> </a:t>
            </a:r>
            <a:r>
              <a:rPr lang="hr-HR" altLang="sr-Latn-RS" dirty="0" err="1" smtClean="0"/>
              <a:t>grammar</a:t>
            </a:r>
            <a:r>
              <a:rPr lang="hr-HR" altLang="sr-Latn-RS" dirty="0" smtClean="0"/>
              <a:t> (</a:t>
            </a:r>
            <a:r>
              <a:rPr lang="hr-HR" altLang="sr-Latn-RS" b="1" dirty="0" err="1" smtClean="0"/>
              <a:t>correctness</a:t>
            </a:r>
            <a:r>
              <a:rPr lang="hr-HR" altLang="sr-Latn-RS" dirty="0" smtClean="0"/>
              <a:t>)</a:t>
            </a:r>
          </a:p>
          <a:p>
            <a:r>
              <a:rPr lang="hr-HR" altLang="sr-Latn-RS" dirty="0" smtClean="0"/>
              <a:t>3. </a:t>
            </a:r>
            <a:r>
              <a:rPr lang="hr-HR" altLang="sr-Latn-RS" dirty="0" err="1" smtClean="0"/>
              <a:t>It</a:t>
            </a:r>
            <a:r>
              <a:rPr lang="hr-HR" altLang="sr-Latn-RS" dirty="0" smtClean="0"/>
              <a:t> </a:t>
            </a:r>
            <a:r>
              <a:rPr lang="hr-HR" altLang="sr-Latn-RS" dirty="0" err="1" smtClean="0"/>
              <a:t>should</a:t>
            </a:r>
            <a:r>
              <a:rPr lang="hr-HR" altLang="sr-Latn-RS" dirty="0" smtClean="0"/>
              <a:t> use </a:t>
            </a:r>
            <a:r>
              <a:rPr lang="hr-HR" altLang="sr-Latn-RS" dirty="0" err="1" smtClean="0"/>
              <a:t>terminology</a:t>
            </a:r>
            <a:r>
              <a:rPr lang="hr-HR" altLang="sr-Latn-RS" dirty="0" smtClean="0"/>
              <a:t> </a:t>
            </a:r>
            <a:r>
              <a:rPr lang="hr-HR" altLang="sr-Latn-RS" dirty="0" err="1" smtClean="0"/>
              <a:t>consistently</a:t>
            </a:r>
            <a:r>
              <a:rPr lang="hr-HR" altLang="sr-Latn-RS" dirty="0" smtClean="0"/>
              <a:t> </a:t>
            </a:r>
            <a:r>
              <a:rPr lang="hr-HR" altLang="sr-Latn-RS" b="1" dirty="0" smtClean="0"/>
              <a:t>(</a:t>
            </a:r>
            <a:r>
              <a:rPr lang="hr-HR" altLang="sr-Latn-RS" b="1" dirty="0" err="1" smtClean="0"/>
              <a:t>precision</a:t>
            </a:r>
            <a:r>
              <a:rPr lang="hr-HR" altLang="sr-Latn-RS" dirty="0" smtClean="0"/>
              <a:t>)</a:t>
            </a:r>
          </a:p>
          <a:p>
            <a:r>
              <a:rPr lang="hr-HR" altLang="sr-Latn-RS" dirty="0" smtClean="0"/>
              <a:t>4. </a:t>
            </a:r>
            <a:r>
              <a:rPr lang="hr-HR" altLang="sr-Latn-RS" dirty="0" err="1" smtClean="0"/>
              <a:t>It</a:t>
            </a:r>
            <a:r>
              <a:rPr lang="hr-HR" altLang="sr-Latn-RS" dirty="0" smtClean="0"/>
              <a:t> </a:t>
            </a:r>
            <a:r>
              <a:rPr lang="hr-HR" altLang="sr-Latn-RS" dirty="0" err="1" smtClean="0"/>
              <a:t>should</a:t>
            </a:r>
            <a:r>
              <a:rPr lang="hr-HR" altLang="sr-Latn-RS" dirty="0" smtClean="0"/>
              <a:t> </a:t>
            </a:r>
            <a:r>
              <a:rPr lang="hr-HR" altLang="sr-Latn-RS" dirty="0" err="1" smtClean="0"/>
              <a:t>avoid</a:t>
            </a:r>
            <a:r>
              <a:rPr lang="hr-HR" altLang="sr-Latn-RS" dirty="0" smtClean="0"/>
              <a:t> </a:t>
            </a:r>
            <a:r>
              <a:rPr lang="hr-HR" altLang="sr-Latn-RS" dirty="0" err="1" smtClean="0"/>
              <a:t>ambiguity</a:t>
            </a:r>
            <a:r>
              <a:rPr lang="hr-HR" altLang="sr-Latn-RS" dirty="0" smtClean="0"/>
              <a:t> (</a:t>
            </a:r>
            <a:r>
              <a:rPr lang="hr-HR" altLang="sr-Latn-RS" b="1" dirty="0" err="1" smtClean="0"/>
              <a:t>clarity</a:t>
            </a:r>
            <a:r>
              <a:rPr lang="hr-HR" altLang="sr-Latn-RS" dirty="0" smtClean="0"/>
              <a:t>)</a:t>
            </a:r>
          </a:p>
          <a:p>
            <a:r>
              <a:rPr lang="hr-HR" altLang="sr-Latn-RS" dirty="0" smtClean="0"/>
              <a:t>5. </a:t>
            </a:r>
            <a:r>
              <a:rPr lang="hr-HR" altLang="sr-Latn-RS" dirty="0" err="1" smtClean="0"/>
              <a:t>Laws</a:t>
            </a:r>
            <a:r>
              <a:rPr lang="hr-HR" altLang="sr-Latn-RS" dirty="0" smtClean="0"/>
              <a:t> </a:t>
            </a:r>
            <a:r>
              <a:rPr lang="hr-HR" altLang="sr-Latn-RS" dirty="0" err="1" smtClean="0"/>
              <a:t>should</a:t>
            </a:r>
            <a:r>
              <a:rPr lang="hr-HR" altLang="sr-Latn-RS" dirty="0" smtClean="0"/>
              <a:t> </a:t>
            </a:r>
            <a:r>
              <a:rPr lang="hr-HR" altLang="sr-Latn-RS" dirty="0" err="1" smtClean="0"/>
              <a:t>be</a:t>
            </a:r>
            <a:r>
              <a:rPr lang="hr-HR" altLang="sr-Latn-RS" dirty="0" smtClean="0"/>
              <a:t> </a:t>
            </a:r>
            <a:r>
              <a:rPr lang="hr-HR" altLang="sr-Latn-RS" dirty="0" err="1" smtClean="0"/>
              <a:t>formulated</a:t>
            </a:r>
            <a:r>
              <a:rPr lang="hr-HR" altLang="sr-Latn-RS" dirty="0" smtClean="0"/>
              <a:t> </a:t>
            </a:r>
            <a:r>
              <a:rPr lang="hr-HR" altLang="sr-Latn-RS" dirty="0" err="1" smtClean="0"/>
              <a:t>in</a:t>
            </a:r>
            <a:r>
              <a:rPr lang="hr-HR" altLang="sr-Latn-RS" dirty="0" smtClean="0"/>
              <a:t> a </a:t>
            </a:r>
            <a:r>
              <a:rPr lang="hr-HR" altLang="sr-Latn-RS" b="1" dirty="0" err="1" smtClean="0"/>
              <a:t>logical</a:t>
            </a:r>
            <a:r>
              <a:rPr lang="hr-HR" altLang="sr-Latn-RS" dirty="0" smtClean="0"/>
              <a:t> </a:t>
            </a:r>
            <a:r>
              <a:rPr lang="hr-HR" altLang="sr-Latn-RS" dirty="0" err="1" smtClean="0"/>
              <a:t>way</a:t>
            </a:r>
            <a:r>
              <a:rPr lang="hr-HR" altLang="sr-Latn-RS" dirty="0" smtClean="0"/>
              <a:t>, </a:t>
            </a:r>
            <a:r>
              <a:rPr lang="hr-HR" altLang="sr-Latn-RS" dirty="0" err="1" smtClean="0"/>
              <a:t>and</a:t>
            </a:r>
            <a:r>
              <a:rPr lang="hr-HR" altLang="sr-Latn-RS" dirty="0" smtClean="0"/>
              <a:t> </a:t>
            </a:r>
            <a:r>
              <a:rPr lang="hr-HR" altLang="sr-Latn-RS" dirty="0" err="1" smtClean="0"/>
              <a:t>the</a:t>
            </a:r>
            <a:r>
              <a:rPr lang="hr-HR" altLang="sr-Latn-RS" dirty="0" smtClean="0"/>
              <a:t> </a:t>
            </a:r>
            <a:r>
              <a:rPr lang="hr-HR" altLang="sr-Latn-RS" dirty="0" err="1" smtClean="0"/>
              <a:t>reasoning</a:t>
            </a:r>
            <a:r>
              <a:rPr lang="hr-HR" altLang="sr-Latn-RS" dirty="0" smtClean="0"/>
              <a:t> </a:t>
            </a:r>
            <a:r>
              <a:rPr lang="hr-HR" altLang="sr-Latn-RS" dirty="0" err="1" smtClean="0"/>
              <a:t>should</a:t>
            </a:r>
            <a:r>
              <a:rPr lang="hr-HR" altLang="sr-Latn-RS" dirty="0" smtClean="0"/>
              <a:t> </a:t>
            </a:r>
            <a:r>
              <a:rPr lang="hr-HR" altLang="sr-Latn-RS" dirty="0" err="1" smtClean="0"/>
              <a:t>be</a:t>
            </a:r>
            <a:r>
              <a:rPr lang="hr-HR" altLang="sr-Latn-RS" dirty="0" smtClean="0"/>
              <a:t> </a:t>
            </a:r>
            <a:r>
              <a:rPr lang="hr-HR" altLang="sr-Latn-RS" b="1" dirty="0" err="1" smtClean="0"/>
              <a:t>coherent</a:t>
            </a:r>
            <a:endParaRPr lang="hr-HR" altLang="sr-Latn-RS" b="1"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Precision</a:t>
            </a:r>
            <a:r>
              <a:rPr lang="hr-HR" dirty="0" smtClean="0"/>
              <a:t>, </a:t>
            </a:r>
            <a:r>
              <a:rPr lang="hr-HR" dirty="0" err="1" smtClean="0"/>
              <a:t>vagueness</a:t>
            </a:r>
            <a:r>
              <a:rPr lang="hr-HR" dirty="0" smtClean="0"/>
              <a:t> </a:t>
            </a:r>
            <a:r>
              <a:rPr lang="hr-HR" dirty="0" err="1" smtClean="0"/>
              <a:t>and</a:t>
            </a:r>
            <a:r>
              <a:rPr lang="hr-HR" dirty="0" smtClean="0"/>
              <a:t> </a:t>
            </a:r>
            <a:r>
              <a:rPr lang="hr-HR" dirty="0" err="1" smtClean="0"/>
              <a:t>ambiguity</a:t>
            </a:r>
            <a:r>
              <a:rPr lang="hr-HR" dirty="0" smtClean="0"/>
              <a:t> </a:t>
            </a:r>
            <a:r>
              <a:rPr lang="hr-HR" dirty="0" err="1" smtClean="0"/>
              <a:t>in</a:t>
            </a:r>
            <a:r>
              <a:rPr lang="hr-HR" dirty="0" smtClean="0"/>
              <a:t> </a:t>
            </a:r>
            <a:r>
              <a:rPr lang="hr-HR" dirty="0" err="1" smtClean="0"/>
              <a:t>legal</a:t>
            </a:r>
            <a:r>
              <a:rPr lang="hr-HR" dirty="0" smtClean="0"/>
              <a:t> </a:t>
            </a:r>
            <a:r>
              <a:rPr lang="hr-HR" dirty="0" err="1" smtClean="0"/>
              <a:t>language</a:t>
            </a:r>
            <a:endParaRPr lang="hr-HR" dirty="0"/>
          </a:p>
        </p:txBody>
      </p:sp>
      <p:sp>
        <p:nvSpPr>
          <p:cNvPr id="3" name="Content Placeholder 2"/>
          <p:cNvSpPr>
            <a:spLocks noGrp="1"/>
          </p:cNvSpPr>
          <p:nvPr>
            <p:ph idx="1"/>
          </p:nvPr>
        </p:nvSpPr>
        <p:spPr/>
        <p:txBody>
          <a:bodyPr/>
          <a:lstStyle/>
          <a:p>
            <a:r>
              <a:rPr lang="hr-HR" dirty="0" smtClean="0"/>
              <a:t>„Natural </a:t>
            </a:r>
            <a:r>
              <a:rPr lang="hr-HR" dirty="0" err="1" smtClean="0"/>
              <a:t>language</a:t>
            </a:r>
            <a:r>
              <a:rPr lang="hr-HR" dirty="0" smtClean="0"/>
              <a:t> </a:t>
            </a:r>
            <a:r>
              <a:rPr lang="hr-HR" dirty="0" err="1" smtClean="0"/>
              <a:t>being</a:t>
            </a:r>
            <a:r>
              <a:rPr lang="hr-HR" dirty="0" smtClean="0"/>
              <a:t> </a:t>
            </a:r>
            <a:r>
              <a:rPr lang="hr-HR" dirty="0" err="1" smtClean="0"/>
              <a:t>such</a:t>
            </a:r>
            <a:r>
              <a:rPr lang="hr-HR" dirty="0" smtClean="0"/>
              <a:t> a </a:t>
            </a:r>
            <a:r>
              <a:rPr lang="hr-HR" dirty="0" err="1" smtClean="0"/>
              <a:t>breeding</a:t>
            </a:r>
            <a:r>
              <a:rPr lang="hr-HR" dirty="0" smtClean="0"/>
              <a:t> </a:t>
            </a:r>
            <a:r>
              <a:rPr lang="hr-HR" dirty="0" err="1" smtClean="0"/>
              <a:t>ground</a:t>
            </a:r>
            <a:r>
              <a:rPr lang="hr-HR" dirty="0" smtClean="0"/>
              <a:t> for </a:t>
            </a:r>
            <a:r>
              <a:rPr lang="hr-HR" dirty="0" err="1" smtClean="0"/>
              <a:t>ambiguity</a:t>
            </a:r>
            <a:r>
              <a:rPr lang="hr-HR" dirty="0" smtClean="0"/>
              <a:t>, to </a:t>
            </a:r>
            <a:r>
              <a:rPr lang="hr-HR" dirty="0" err="1" smtClean="0"/>
              <a:t>communicate</a:t>
            </a:r>
            <a:r>
              <a:rPr lang="hr-HR" dirty="0" smtClean="0"/>
              <a:t> </a:t>
            </a:r>
            <a:r>
              <a:rPr lang="hr-HR" dirty="0" err="1" smtClean="0"/>
              <a:t>just</a:t>
            </a:r>
            <a:r>
              <a:rPr lang="hr-HR" dirty="0" smtClean="0"/>
              <a:t> one set </a:t>
            </a:r>
            <a:r>
              <a:rPr lang="hr-HR" dirty="0" err="1" smtClean="0"/>
              <a:t>of</a:t>
            </a:r>
            <a:r>
              <a:rPr lang="hr-HR" dirty="0" smtClean="0"/>
              <a:t> </a:t>
            </a:r>
            <a:r>
              <a:rPr lang="hr-HR" dirty="0" err="1" smtClean="0"/>
              <a:t>meanings</a:t>
            </a:r>
            <a:r>
              <a:rPr lang="hr-HR" dirty="0" smtClean="0"/>
              <a:t> </a:t>
            </a:r>
            <a:r>
              <a:rPr lang="hr-HR" dirty="0" err="1" smtClean="0"/>
              <a:t>while</a:t>
            </a:r>
            <a:r>
              <a:rPr lang="hr-HR" dirty="0" smtClean="0"/>
              <a:t> </a:t>
            </a:r>
            <a:r>
              <a:rPr lang="hr-HR" dirty="0" err="1" smtClean="0"/>
              <a:t>excluding</a:t>
            </a:r>
            <a:r>
              <a:rPr lang="hr-HR" dirty="0" smtClean="0"/>
              <a:t> </a:t>
            </a:r>
            <a:r>
              <a:rPr lang="hr-HR" dirty="0" err="1" smtClean="0"/>
              <a:t>many</a:t>
            </a:r>
            <a:r>
              <a:rPr lang="hr-HR" dirty="0" smtClean="0"/>
              <a:t> </a:t>
            </a:r>
            <a:r>
              <a:rPr lang="hr-HR" dirty="0" err="1" smtClean="0"/>
              <a:t>others</a:t>
            </a:r>
            <a:r>
              <a:rPr lang="hr-HR" dirty="0" smtClean="0"/>
              <a:t> </a:t>
            </a:r>
            <a:r>
              <a:rPr lang="hr-HR" dirty="0" err="1" smtClean="0"/>
              <a:t>is</a:t>
            </a:r>
            <a:r>
              <a:rPr lang="hr-HR" dirty="0" smtClean="0"/>
              <a:t> </a:t>
            </a:r>
            <a:r>
              <a:rPr lang="hr-HR" dirty="0" err="1" smtClean="0"/>
              <a:t>often</a:t>
            </a:r>
            <a:r>
              <a:rPr lang="hr-HR" dirty="0" smtClean="0"/>
              <a:t> </a:t>
            </a:r>
            <a:r>
              <a:rPr lang="hr-HR" dirty="0" err="1" smtClean="0"/>
              <a:t>impossible</a:t>
            </a:r>
            <a:r>
              <a:rPr lang="hr-HR" dirty="0" smtClean="0"/>
              <a:t>; but </a:t>
            </a:r>
            <a:r>
              <a:rPr lang="hr-HR" dirty="0" err="1" smtClean="0"/>
              <a:t>the</a:t>
            </a:r>
            <a:r>
              <a:rPr lang="hr-HR" dirty="0" smtClean="0"/>
              <a:t> </a:t>
            </a:r>
            <a:r>
              <a:rPr lang="hr-HR" dirty="0" err="1" smtClean="0"/>
              <a:t>lawyer</a:t>
            </a:r>
            <a:r>
              <a:rPr lang="hr-HR" dirty="0" smtClean="0"/>
              <a:t> must at </a:t>
            </a:r>
            <a:r>
              <a:rPr lang="hr-HR" dirty="0" err="1" smtClean="0"/>
              <a:t>least</a:t>
            </a:r>
            <a:r>
              <a:rPr lang="hr-HR" dirty="0" smtClean="0"/>
              <a:t> make </a:t>
            </a:r>
            <a:r>
              <a:rPr lang="hr-HR" dirty="0" err="1" smtClean="0"/>
              <a:t>the</a:t>
            </a:r>
            <a:r>
              <a:rPr lang="hr-HR" dirty="0" smtClean="0"/>
              <a:t> </a:t>
            </a:r>
            <a:r>
              <a:rPr lang="hr-HR" dirty="0" err="1" smtClean="0"/>
              <a:t>effort</a:t>
            </a:r>
            <a:r>
              <a:rPr lang="hr-HR" dirty="0" smtClean="0"/>
              <a:t>, </a:t>
            </a:r>
            <a:r>
              <a:rPr lang="hr-HR" dirty="0" err="1" smtClean="0"/>
              <a:t>and</a:t>
            </a:r>
            <a:r>
              <a:rPr lang="hr-HR" dirty="0" smtClean="0"/>
              <a:t> </a:t>
            </a:r>
            <a:r>
              <a:rPr lang="hr-HR" dirty="0" err="1" smtClean="0"/>
              <a:t>legal</a:t>
            </a:r>
            <a:r>
              <a:rPr lang="hr-HR" dirty="0" smtClean="0"/>
              <a:t> </a:t>
            </a:r>
            <a:r>
              <a:rPr lang="hr-HR" dirty="0" err="1" smtClean="0"/>
              <a:t>language</a:t>
            </a:r>
            <a:r>
              <a:rPr lang="hr-HR" dirty="0" smtClean="0"/>
              <a:t> </a:t>
            </a:r>
            <a:r>
              <a:rPr lang="hr-HR" dirty="0" err="1" smtClean="0"/>
              <a:t>has</a:t>
            </a:r>
            <a:r>
              <a:rPr lang="hr-HR" dirty="0" smtClean="0"/>
              <a:t> </a:t>
            </a:r>
            <a:r>
              <a:rPr lang="hr-HR" dirty="0" err="1" smtClean="0"/>
              <a:t>many</a:t>
            </a:r>
            <a:r>
              <a:rPr lang="hr-HR" dirty="0" smtClean="0"/>
              <a:t> </a:t>
            </a:r>
            <a:r>
              <a:rPr lang="hr-HR" dirty="0" err="1" smtClean="0"/>
              <a:t>oddities</a:t>
            </a:r>
            <a:r>
              <a:rPr lang="hr-HR" dirty="0" smtClean="0"/>
              <a:t> </a:t>
            </a:r>
            <a:r>
              <a:rPr lang="hr-HR" dirty="0" err="1" smtClean="0"/>
              <a:t>that</a:t>
            </a:r>
            <a:r>
              <a:rPr lang="hr-HR" dirty="0" smtClean="0"/>
              <a:t> are </a:t>
            </a:r>
            <a:r>
              <a:rPr lang="hr-HR" dirty="0" err="1" smtClean="0"/>
              <a:t>clear</a:t>
            </a:r>
            <a:r>
              <a:rPr lang="hr-HR" dirty="0" smtClean="0"/>
              <a:t> </a:t>
            </a:r>
            <a:r>
              <a:rPr lang="hr-HR" dirty="0" err="1" smtClean="0"/>
              <a:t>evidence</a:t>
            </a:r>
            <a:r>
              <a:rPr lang="hr-HR" dirty="0" smtClean="0"/>
              <a:t> </a:t>
            </a:r>
            <a:r>
              <a:rPr lang="hr-HR" dirty="0" err="1" smtClean="0"/>
              <a:t>of</a:t>
            </a:r>
            <a:r>
              <a:rPr lang="hr-HR" dirty="0" smtClean="0"/>
              <a:t> </a:t>
            </a:r>
            <a:r>
              <a:rPr lang="hr-HR" dirty="0" err="1" smtClean="0"/>
              <a:t>the</a:t>
            </a:r>
            <a:r>
              <a:rPr lang="hr-HR" dirty="0" smtClean="0"/>
              <a:t> </a:t>
            </a:r>
            <a:r>
              <a:rPr lang="hr-HR" dirty="0" err="1" smtClean="0"/>
              <a:t>kinds</a:t>
            </a:r>
            <a:r>
              <a:rPr lang="hr-HR" dirty="0" smtClean="0"/>
              <a:t> </a:t>
            </a:r>
            <a:r>
              <a:rPr lang="hr-HR" dirty="0" err="1" smtClean="0"/>
              <a:t>of</a:t>
            </a:r>
            <a:r>
              <a:rPr lang="hr-HR" dirty="0" smtClean="0"/>
              <a:t> </a:t>
            </a:r>
            <a:r>
              <a:rPr lang="hr-HR" dirty="0" err="1" smtClean="0"/>
              <a:t>effort</a:t>
            </a:r>
            <a:r>
              <a:rPr lang="hr-HR" dirty="0" smtClean="0"/>
              <a:t> </a:t>
            </a:r>
            <a:r>
              <a:rPr lang="hr-HR" dirty="0" err="1" smtClean="0"/>
              <a:t>that</a:t>
            </a:r>
            <a:r>
              <a:rPr lang="hr-HR" dirty="0" smtClean="0"/>
              <a:t> </a:t>
            </a:r>
            <a:r>
              <a:rPr lang="hr-HR" dirty="0" err="1" smtClean="0"/>
              <a:t>have</a:t>
            </a:r>
            <a:r>
              <a:rPr lang="hr-HR" dirty="0" smtClean="0"/>
              <a:t> </a:t>
            </a:r>
            <a:r>
              <a:rPr lang="hr-HR" dirty="0" err="1" smtClean="0"/>
              <a:t>been</a:t>
            </a:r>
            <a:r>
              <a:rPr lang="hr-HR" dirty="0" smtClean="0"/>
              <a:t> </a:t>
            </a:r>
            <a:r>
              <a:rPr lang="hr-HR" dirty="0" err="1" smtClean="0"/>
              <a:t>made</a:t>
            </a:r>
            <a:r>
              <a:rPr lang="hr-HR" dirty="0" smtClean="0"/>
              <a:t>” (</a:t>
            </a:r>
            <a:r>
              <a:rPr lang="hr-HR" dirty="0" err="1" smtClean="0"/>
              <a:t>Crystal</a:t>
            </a:r>
            <a:r>
              <a:rPr lang="hr-HR" dirty="0" smtClean="0"/>
              <a:t> </a:t>
            </a:r>
            <a:r>
              <a:rPr lang="hr-HR" dirty="0" err="1" smtClean="0"/>
              <a:t>and</a:t>
            </a:r>
            <a:r>
              <a:rPr lang="hr-HR" dirty="0" smtClean="0"/>
              <a:t> </a:t>
            </a:r>
            <a:r>
              <a:rPr lang="hr-HR" dirty="0" err="1" smtClean="0"/>
              <a:t>Davy</a:t>
            </a:r>
            <a:r>
              <a:rPr lang="hr-HR" dirty="0" smtClean="0"/>
              <a:t> 1969: 193)</a:t>
            </a:r>
          </a:p>
          <a:p>
            <a:r>
              <a:rPr lang="hr-HR" dirty="0" err="1" smtClean="0"/>
              <a:t>Vagueness</a:t>
            </a:r>
            <a:r>
              <a:rPr lang="hr-HR" dirty="0" smtClean="0"/>
              <a:t> – </a:t>
            </a:r>
            <a:r>
              <a:rPr lang="hr-HR" dirty="0" err="1" smtClean="0"/>
              <a:t>acceptable</a:t>
            </a:r>
            <a:r>
              <a:rPr lang="hr-HR" dirty="0" smtClean="0"/>
              <a:t> </a:t>
            </a:r>
            <a:r>
              <a:rPr lang="hr-HR" dirty="0" err="1" smtClean="0"/>
              <a:t>in</a:t>
            </a:r>
            <a:r>
              <a:rPr lang="hr-HR" dirty="0" smtClean="0"/>
              <a:t> </a:t>
            </a:r>
            <a:r>
              <a:rPr lang="hr-HR" dirty="0" err="1" smtClean="0"/>
              <a:t>legal</a:t>
            </a:r>
            <a:r>
              <a:rPr lang="hr-HR" dirty="0" smtClean="0"/>
              <a:t> </a:t>
            </a:r>
            <a:r>
              <a:rPr lang="hr-HR" dirty="0" err="1" smtClean="0"/>
              <a:t>language</a:t>
            </a:r>
            <a:r>
              <a:rPr lang="hr-HR" dirty="0" smtClean="0"/>
              <a:t> (general </a:t>
            </a:r>
            <a:r>
              <a:rPr lang="hr-HR" dirty="0" err="1" smtClean="0"/>
              <a:t>statements</a:t>
            </a:r>
            <a:r>
              <a:rPr lang="hr-HR" dirty="0" smtClean="0"/>
              <a:t>)</a:t>
            </a:r>
          </a:p>
          <a:p>
            <a:r>
              <a:rPr lang="hr-HR" dirty="0" err="1" smtClean="0"/>
              <a:t>Ambiguity</a:t>
            </a:r>
            <a:r>
              <a:rPr lang="hr-HR" dirty="0" smtClean="0"/>
              <a:t> – </a:t>
            </a:r>
            <a:r>
              <a:rPr lang="hr-HR" dirty="0" err="1" smtClean="0"/>
              <a:t>not</a:t>
            </a:r>
            <a:r>
              <a:rPr lang="hr-HR" dirty="0" smtClean="0"/>
              <a:t> </a:t>
            </a:r>
            <a:r>
              <a:rPr lang="hr-HR" dirty="0" err="1" smtClean="0"/>
              <a:t>acceptable</a:t>
            </a:r>
            <a:r>
              <a:rPr lang="hr-HR" dirty="0" smtClean="0"/>
              <a:t> (</a:t>
            </a:r>
            <a:r>
              <a:rPr lang="hr-HR" dirty="0" err="1" smtClean="0"/>
              <a:t>multiple</a:t>
            </a:r>
            <a:r>
              <a:rPr lang="hr-HR" dirty="0" smtClean="0"/>
              <a:t> </a:t>
            </a:r>
            <a:r>
              <a:rPr lang="hr-HR" dirty="0" err="1" smtClean="0"/>
              <a:t>interpretations</a:t>
            </a:r>
            <a:r>
              <a:rPr lang="hr-HR" dirty="0" smtClean="0"/>
              <a:t>)</a:t>
            </a:r>
            <a:endParaRPr lang="hr-HR" dirty="0"/>
          </a:p>
        </p:txBody>
      </p:sp>
    </p:spTree>
    <p:extLst>
      <p:ext uri="{BB962C8B-B14F-4D97-AF65-F5344CB8AC3E}">
        <p14:creationId xmlns:p14="http://schemas.microsoft.com/office/powerpoint/2010/main" val="21630871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Drafting</a:t>
            </a:r>
            <a:r>
              <a:rPr lang="hr-HR" dirty="0" smtClean="0"/>
              <a:t> </a:t>
            </a:r>
            <a:r>
              <a:rPr lang="hr-HR" dirty="0" err="1" smtClean="0"/>
              <a:t>problems</a:t>
            </a:r>
            <a:endParaRPr lang="en-US" dirty="0"/>
          </a:p>
        </p:txBody>
      </p:sp>
      <p:sp>
        <p:nvSpPr>
          <p:cNvPr id="3" name="Content Placeholder 2"/>
          <p:cNvSpPr>
            <a:spLocks noGrp="1"/>
          </p:cNvSpPr>
          <p:nvPr>
            <p:ph idx="1"/>
          </p:nvPr>
        </p:nvSpPr>
        <p:spPr/>
        <p:txBody>
          <a:bodyPr/>
          <a:lstStyle/>
          <a:p>
            <a:r>
              <a:rPr lang="hr-HR" dirty="0" smtClean="0"/>
              <a:t>How to </a:t>
            </a:r>
            <a:r>
              <a:rPr lang="hr-HR" dirty="0" err="1" smtClean="0"/>
              <a:t>achieve</a:t>
            </a:r>
            <a:r>
              <a:rPr lang="hr-HR" dirty="0" smtClean="0"/>
              <a:t> </a:t>
            </a:r>
            <a:r>
              <a:rPr lang="hr-HR" dirty="0" err="1" smtClean="0"/>
              <a:t>precision</a:t>
            </a:r>
            <a:r>
              <a:rPr lang="hr-HR" dirty="0" smtClean="0"/>
              <a:t>?</a:t>
            </a:r>
          </a:p>
          <a:p>
            <a:r>
              <a:rPr lang="hr-HR" dirty="0" smtClean="0"/>
              <a:t>How to </a:t>
            </a:r>
            <a:r>
              <a:rPr lang="hr-HR" dirty="0" err="1" smtClean="0"/>
              <a:t>achieve</a:t>
            </a:r>
            <a:r>
              <a:rPr lang="hr-HR" dirty="0" smtClean="0"/>
              <a:t> </a:t>
            </a:r>
            <a:r>
              <a:rPr lang="hr-HR" dirty="0" err="1" smtClean="0"/>
              <a:t>concision</a:t>
            </a:r>
            <a:r>
              <a:rPr lang="hr-HR" dirty="0" smtClean="0"/>
              <a:t> </a:t>
            </a:r>
            <a:r>
              <a:rPr lang="hr-HR" dirty="0" err="1" smtClean="0"/>
              <a:t>and</a:t>
            </a:r>
            <a:r>
              <a:rPr lang="hr-HR" dirty="0" smtClean="0"/>
              <a:t> </a:t>
            </a:r>
            <a:r>
              <a:rPr lang="hr-HR" dirty="0" err="1" smtClean="0"/>
              <a:t>precision</a:t>
            </a:r>
            <a:r>
              <a:rPr lang="hr-HR" dirty="0" smtClean="0"/>
              <a:t> at </a:t>
            </a:r>
            <a:r>
              <a:rPr lang="hr-HR" dirty="0" err="1" smtClean="0"/>
              <a:t>the</a:t>
            </a:r>
            <a:r>
              <a:rPr lang="hr-HR" dirty="0" smtClean="0"/>
              <a:t> same time?</a:t>
            </a:r>
          </a:p>
          <a:p>
            <a:r>
              <a:rPr lang="hr-HR" dirty="0" smtClean="0"/>
              <a:t>How to </a:t>
            </a:r>
            <a:r>
              <a:rPr lang="hr-HR" dirty="0" err="1" smtClean="0"/>
              <a:t>achieve</a:t>
            </a:r>
            <a:r>
              <a:rPr lang="hr-HR" dirty="0" smtClean="0"/>
              <a:t> </a:t>
            </a:r>
            <a:r>
              <a:rPr lang="hr-HR" dirty="0" err="1" smtClean="0"/>
              <a:t>clarity</a:t>
            </a:r>
            <a:r>
              <a:rPr lang="hr-HR" dirty="0" smtClean="0"/>
              <a:t> </a:t>
            </a:r>
            <a:r>
              <a:rPr lang="hr-HR" dirty="0" err="1" smtClean="0"/>
              <a:t>and</a:t>
            </a:r>
            <a:r>
              <a:rPr lang="hr-HR" dirty="0" smtClean="0"/>
              <a:t> </a:t>
            </a:r>
            <a:r>
              <a:rPr lang="hr-HR" dirty="0" err="1" smtClean="0"/>
              <a:t>concision</a:t>
            </a:r>
            <a:r>
              <a:rPr lang="hr-HR" dirty="0" smtClean="0"/>
              <a:t>?</a:t>
            </a:r>
          </a:p>
          <a:p>
            <a:endParaRPr lang="en-US" dirty="0"/>
          </a:p>
        </p:txBody>
      </p:sp>
    </p:spTree>
    <p:extLst>
      <p:ext uri="{BB962C8B-B14F-4D97-AF65-F5344CB8AC3E}">
        <p14:creationId xmlns:p14="http://schemas.microsoft.com/office/powerpoint/2010/main" val="22069682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Content Placeholder 1"/>
          <p:cNvSpPr>
            <a:spLocks noGrp="1"/>
          </p:cNvSpPr>
          <p:nvPr>
            <p:ph idx="1"/>
          </p:nvPr>
        </p:nvSpPr>
        <p:spPr/>
        <p:txBody>
          <a:bodyPr/>
          <a:lstStyle/>
          <a:p>
            <a:pPr eaLnBrk="1" hangingPunct="1"/>
            <a:r>
              <a:rPr lang="hr-HR" altLang="sr-Latn-RS" dirty="0" smtClean="0"/>
              <a:t>Legal </a:t>
            </a:r>
            <a:r>
              <a:rPr lang="hr-HR" altLang="sr-Latn-RS" dirty="0" err="1" smtClean="0"/>
              <a:t>terms</a:t>
            </a:r>
            <a:r>
              <a:rPr lang="hr-HR" altLang="sr-Latn-RS" dirty="0" smtClean="0"/>
              <a:t> </a:t>
            </a:r>
            <a:r>
              <a:rPr lang="hr-HR" altLang="sr-Latn-RS" dirty="0" err="1" smtClean="0"/>
              <a:t>may</a:t>
            </a:r>
            <a:r>
              <a:rPr lang="hr-HR" altLang="sr-Latn-RS" dirty="0" smtClean="0"/>
              <a:t> </a:t>
            </a:r>
            <a:r>
              <a:rPr lang="hr-HR" altLang="sr-Latn-RS" dirty="0" err="1" smtClean="0"/>
              <a:t>have</a:t>
            </a:r>
            <a:r>
              <a:rPr lang="hr-HR" altLang="sr-Latn-RS" dirty="0" smtClean="0"/>
              <a:t> </a:t>
            </a:r>
            <a:r>
              <a:rPr lang="hr-HR" altLang="sr-Latn-RS" dirty="0" err="1" smtClean="0"/>
              <a:t>multiple</a:t>
            </a:r>
            <a:r>
              <a:rPr lang="hr-HR" altLang="sr-Latn-RS" dirty="0" smtClean="0"/>
              <a:t> </a:t>
            </a:r>
            <a:r>
              <a:rPr lang="hr-HR" altLang="sr-Latn-RS" dirty="0" err="1" smtClean="0"/>
              <a:t>meanings</a:t>
            </a:r>
            <a:r>
              <a:rPr lang="hr-HR" altLang="sr-Latn-RS" dirty="0" smtClean="0"/>
              <a:t> (</a:t>
            </a:r>
            <a:r>
              <a:rPr lang="hr-HR" altLang="sr-Latn-RS" b="1" dirty="0" err="1" smtClean="0"/>
              <a:t>polysemy</a:t>
            </a:r>
            <a:r>
              <a:rPr lang="hr-HR" altLang="sr-Latn-RS" b="1" dirty="0" smtClean="0"/>
              <a:t>)</a:t>
            </a:r>
          </a:p>
          <a:p>
            <a:pPr eaLnBrk="1" hangingPunct="1"/>
            <a:r>
              <a:rPr lang="hr-HR" altLang="sr-Latn-RS" dirty="0" err="1" smtClean="0"/>
              <a:t>Therefore</a:t>
            </a:r>
            <a:r>
              <a:rPr lang="hr-HR" altLang="sr-Latn-RS" dirty="0" smtClean="0"/>
              <a:t>, </a:t>
            </a:r>
            <a:r>
              <a:rPr lang="hr-HR" altLang="sr-Latn-RS" dirty="0" err="1" smtClean="0"/>
              <a:t>they</a:t>
            </a:r>
            <a:r>
              <a:rPr lang="hr-HR" altLang="sr-Latn-RS" dirty="0" smtClean="0"/>
              <a:t> are </a:t>
            </a:r>
            <a:r>
              <a:rPr lang="hr-HR" altLang="sr-Latn-RS" dirty="0" err="1" smtClean="0"/>
              <a:t>often</a:t>
            </a:r>
            <a:r>
              <a:rPr lang="hr-HR" altLang="sr-Latn-RS" dirty="0" smtClean="0"/>
              <a:t> </a:t>
            </a:r>
            <a:r>
              <a:rPr lang="hr-HR" altLang="sr-Latn-RS" dirty="0" err="1" smtClean="0"/>
              <a:t>defined</a:t>
            </a:r>
            <a:r>
              <a:rPr lang="hr-HR" altLang="sr-Latn-RS" dirty="0" smtClean="0"/>
              <a:t> </a:t>
            </a:r>
            <a:r>
              <a:rPr lang="hr-HR" altLang="sr-Latn-RS" dirty="0" err="1" smtClean="0"/>
              <a:t>within</a:t>
            </a:r>
            <a:r>
              <a:rPr lang="hr-HR" altLang="sr-Latn-RS" dirty="0" smtClean="0"/>
              <a:t> a </a:t>
            </a:r>
            <a:r>
              <a:rPr lang="hr-HR" altLang="sr-Latn-RS" dirty="0" err="1" smtClean="0"/>
              <a:t>particular</a:t>
            </a:r>
            <a:r>
              <a:rPr lang="hr-HR" altLang="sr-Latn-RS" dirty="0" smtClean="0"/>
              <a:t> </a:t>
            </a:r>
            <a:r>
              <a:rPr lang="hr-HR" altLang="sr-Latn-RS" b="1" dirty="0" err="1" smtClean="0"/>
              <a:t>context</a:t>
            </a:r>
            <a:r>
              <a:rPr lang="hr-HR" altLang="sr-Latn-RS" dirty="0" smtClean="0"/>
              <a:t> to </a:t>
            </a:r>
            <a:r>
              <a:rPr lang="hr-HR" altLang="sr-Latn-RS" dirty="0" err="1" smtClean="0"/>
              <a:t>avoid</a:t>
            </a:r>
            <a:r>
              <a:rPr lang="hr-HR" altLang="sr-Latn-RS" dirty="0" smtClean="0"/>
              <a:t> </a:t>
            </a:r>
            <a:r>
              <a:rPr lang="hr-HR" altLang="sr-Latn-RS" dirty="0" err="1" smtClean="0"/>
              <a:t>mistakes</a:t>
            </a:r>
            <a:r>
              <a:rPr lang="hr-HR" altLang="sr-Latn-RS" dirty="0" smtClean="0"/>
              <a:t> </a:t>
            </a:r>
            <a:r>
              <a:rPr lang="hr-HR" altLang="sr-Latn-RS" dirty="0" err="1" smtClean="0"/>
              <a:t>and</a:t>
            </a:r>
            <a:r>
              <a:rPr lang="hr-HR" altLang="sr-Latn-RS" dirty="0" smtClean="0"/>
              <a:t> </a:t>
            </a:r>
            <a:r>
              <a:rPr lang="hr-HR" altLang="sr-Latn-RS" dirty="0" err="1" smtClean="0"/>
              <a:t>misunderstandings</a:t>
            </a:r>
            <a:endParaRPr lang="hr-HR" altLang="sr-Latn-RS" dirty="0" smtClean="0"/>
          </a:p>
          <a:p>
            <a:pPr eaLnBrk="1" hangingPunct="1"/>
            <a:r>
              <a:rPr lang="hr-HR" altLang="sr-Latn-RS" dirty="0" smtClean="0"/>
              <a:t>Legal </a:t>
            </a:r>
            <a:r>
              <a:rPr lang="hr-HR" altLang="sr-Latn-RS" dirty="0" err="1" smtClean="0"/>
              <a:t>language</a:t>
            </a:r>
            <a:r>
              <a:rPr lang="hr-HR" altLang="sr-Latn-RS" dirty="0" smtClean="0"/>
              <a:t> – </a:t>
            </a:r>
            <a:r>
              <a:rPr lang="hr-HR" altLang="sr-Latn-RS" dirty="0" err="1" smtClean="0"/>
              <a:t>many</a:t>
            </a:r>
            <a:r>
              <a:rPr lang="hr-HR" altLang="sr-Latn-RS" dirty="0" smtClean="0"/>
              <a:t> </a:t>
            </a:r>
            <a:r>
              <a:rPr lang="hr-HR" altLang="sr-Latn-RS" b="1" dirty="0" err="1" smtClean="0"/>
              <a:t>definitions</a:t>
            </a:r>
            <a:endParaRPr lang="hr-HR" altLang="sr-Latn-RS" b="1" dirty="0" smtClean="0"/>
          </a:p>
          <a:p>
            <a:pPr eaLnBrk="1" hangingPunct="1"/>
            <a:r>
              <a:rPr lang="hr-HR" altLang="sr-Latn-RS" dirty="0" err="1" smtClean="0"/>
              <a:t>Corpus</a:t>
            </a:r>
            <a:r>
              <a:rPr lang="hr-HR" altLang="sr-Latn-RS" dirty="0" smtClean="0"/>
              <a:t> </a:t>
            </a:r>
            <a:r>
              <a:rPr lang="hr-HR" altLang="sr-Latn-RS" dirty="0" err="1" smtClean="0"/>
              <a:t>iuris</a:t>
            </a:r>
            <a:r>
              <a:rPr lang="hr-HR" altLang="sr-Latn-RS" dirty="0" smtClean="0"/>
              <a:t> </a:t>
            </a:r>
            <a:r>
              <a:rPr lang="hr-HR" altLang="sr-Latn-RS" dirty="0" err="1" smtClean="0"/>
              <a:t>civilis</a:t>
            </a:r>
            <a:r>
              <a:rPr lang="hr-HR" altLang="sr-Latn-RS" dirty="0" smtClean="0"/>
              <a:t> (</a:t>
            </a:r>
            <a:r>
              <a:rPr lang="hr-HR" altLang="sr-Latn-RS" dirty="0" err="1" smtClean="0"/>
              <a:t>Code</a:t>
            </a:r>
            <a:r>
              <a:rPr lang="hr-HR" altLang="sr-Latn-RS" dirty="0" smtClean="0"/>
              <a:t>, </a:t>
            </a:r>
            <a:r>
              <a:rPr lang="hr-HR" altLang="sr-Latn-RS" dirty="0" err="1" smtClean="0"/>
              <a:t>Digest</a:t>
            </a:r>
            <a:r>
              <a:rPr lang="hr-HR" altLang="sr-Latn-RS" dirty="0" smtClean="0"/>
              <a:t>, </a:t>
            </a:r>
            <a:r>
              <a:rPr lang="hr-HR" altLang="sr-Latn-RS" dirty="0" err="1" smtClean="0"/>
              <a:t>Institutes</a:t>
            </a:r>
            <a:r>
              <a:rPr lang="hr-HR" altLang="sr-Latn-RS" dirty="0" smtClean="0"/>
              <a:t>, </a:t>
            </a:r>
            <a:r>
              <a:rPr lang="hr-HR" altLang="sr-Latn-RS" dirty="0" err="1" smtClean="0"/>
              <a:t>Novellae</a:t>
            </a:r>
            <a:r>
              <a:rPr lang="hr-HR" altLang="sr-Latn-RS" dirty="0" smtClean="0"/>
              <a:t>; </a:t>
            </a:r>
            <a:r>
              <a:rPr lang="hr-HR" altLang="sr-Latn-RS" dirty="0" err="1" smtClean="0"/>
              <a:t>the</a:t>
            </a:r>
            <a:r>
              <a:rPr lang="hr-HR" altLang="sr-Latn-RS" dirty="0" smtClean="0"/>
              <a:t> </a:t>
            </a:r>
            <a:r>
              <a:rPr lang="hr-HR" altLang="sr-Latn-RS" dirty="0" err="1" smtClean="0"/>
              <a:t>Digest</a:t>
            </a:r>
            <a:r>
              <a:rPr lang="hr-HR" altLang="sr-Latn-RS" dirty="0" smtClean="0"/>
              <a:t>: 246 </a:t>
            </a:r>
            <a:r>
              <a:rPr lang="hr-HR" altLang="sr-Latn-RS" dirty="0" err="1" smtClean="0"/>
              <a:t>legal</a:t>
            </a:r>
            <a:r>
              <a:rPr lang="hr-HR" altLang="sr-Latn-RS" dirty="0" smtClean="0"/>
              <a:t> </a:t>
            </a:r>
            <a:r>
              <a:rPr lang="hr-HR" altLang="sr-Latn-RS" dirty="0" err="1" smtClean="0"/>
              <a:t>definitions</a:t>
            </a:r>
            <a:r>
              <a:rPr lang="hr-HR" altLang="sr-Latn-RS" dirty="0" smtClean="0"/>
              <a:t>)</a:t>
            </a:r>
          </a:p>
        </p:txBody>
      </p:sp>
      <p:sp>
        <p:nvSpPr>
          <p:cNvPr id="68611" name="Title 2"/>
          <p:cNvSpPr>
            <a:spLocks noGrp="1"/>
          </p:cNvSpPr>
          <p:nvPr>
            <p:ph type="title"/>
          </p:nvPr>
        </p:nvSpPr>
        <p:spPr/>
        <p:txBody>
          <a:bodyPr/>
          <a:lstStyle/>
          <a:p>
            <a:pPr eaLnBrk="1" hangingPunct="1"/>
            <a:r>
              <a:rPr lang="hr-HR" altLang="sr-Latn-RS" smtClean="0"/>
              <a:t>Precision: Definitions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Content Placeholder 1"/>
          <p:cNvSpPr>
            <a:spLocks noGrp="1"/>
          </p:cNvSpPr>
          <p:nvPr>
            <p:ph idx="1"/>
          </p:nvPr>
        </p:nvSpPr>
        <p:spPr/>
        <p:txBody>
          <a:bodyPr>
            <a:normAutofit/>
          </a:bodyPr>
          <a:lstStyle/>
          <a:p>
            <a:pPr eaLnBrk="1" hangingPunct="1"/>
            <a:r>
              <a:rPr lang="hr-HR" altLang="sr-Latn-RS" sz="2400" dirty="0"/>
              <a:t>Real and terminological</a:t>
            </a:r>
          </a:p>
          <a:p>
            <a:pPr eaLnBrk="1" hangingPunct="1"/>
            <a:r>
              <a:rPr lang="hr-HR" altLang="sr-Latn-RS" sz="2400" b="1" dirty="0"/>
              <a:t>Real d</a:t>
            </a:r>
            <a:r>
              <a:rPr lang="hr-HR" altLang="sr-Latn-RS" sz="2400" dirty="0"/>
              <a:t>.: concern entities that exist in reality in the physical world (e.g. real property)</a:t>
            </a:r>
          </a:p>
          <a:p>
            <a:pPr eaLnBrk="1" hangingPunct="1"/>
            <a:r>
              <a:rPr lang="hr-HR" altLang="sr-Latn-RS" sz="2400" dirty="0"/>
              <a:t>“</a:t>
            </a:r>
            <a:r>
              <a:rPr lang="hr-HR" altLang="sr-Latn-RS" sz="2400" i="1" dirty="0"/>
              <a:t>Goods are movable by their nature, or if the law so determines” </a:t>
            </a:r>
          </a:p>
          <a:p>
            <a:pPr eaLnBrk="1" hangingPunct="1"/>
            <a:r>
              <a:rPr lang="hr-HR" altLang="sr-Latn-RS" sz="2400" b="1" dirty="0"/>
              <a:t>Terminological d</a:t>
            </a:r>
            <a:r>
              <a:rPr lang="hr-HR" altLang="sr-Latn-RS" sz="2400" dirty="0"/>
              <a:t>. only exist in legal reality (e.g. an obligation)</a:t>
            </a:r>
          </a:p>
          <a:p>
            <a:pPr marL="0" indent="0" eaLnBrk="1" hangingPunct="1">
              <a:buNone/>
            </a:pPr>
            <a:endParaRPr lang="hr-HR" altLang="sr-Latn-RS" sz="2400" dirty="0"/>
          </a:p>
        </p:txBody>
      </p:sp>
      <p:sp>
        <p:nvSpPr>
          <p:cNvPr id="69635" name="Title 2"/>
          <p:cNvSpPr>
            <a:spLocks noGrp="1"/>
          </p:cNvSpPr>
          <p:nvPr>
            <p:ph type="title"/>
          </p:nvPr>
        </p:nvSpPr>
        <p:spPr/>
        <p:txBody>
          <a:bodyPr/>
          <a:lstStyle/>
          <a:p>
            <a:pPr eaLnBrk="1" hangingPunct="1"/>
            <a:r>
              <a:rPr lang="hr-HR" altLang="sr-Latn-RS" dirty="0" smtClean="0"/>
              <a:t>Definitions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Content Placeholder 1"/>
          <p:cNvSpPr>
            <a:spLocks noGrp="1"/>
          </p:cNvSpPr>
          <p:nvPr>
            <p:ph idx="1"/>
          </p:nvPr>
        </p:nvSpPr>
        <p:spPr/>
        <p:txBody>
          <a:bodyPr>
            <a:normAutofit/>
          </a:bodyPr>
          <a:lstStyle/>
          <a:p>
            <a:r>
              <a:rPr lang="hr-HR" altLang="sr-Latn-RS" sz="2800" i="1" dirty="0" smtClean="0"/>
              <a:t>MEANING OF “HOUSE” AND “HOUSE AND PREMISES”, AND ADJUSTMENT OF BOUNDARY.- (1) For purposes of this Part of this Act, “house” includes any building designed or adopted for living in and reasonably so called, nothwithstanding that the building is not structurally detached, or was or is not solely designed or adapted for living in, or is divided horizontally into flats or maisonettes; and-</a:t>
            </a:r>
          </a:p>
        </p:txBody>
      </p:sp>
      <p:sp>
        <p:nvSpPr>
          <p:cNvPr id="74755" name="Title 2"/>
          <p:cNvSpPr>
            <a:spLocks noGrp="1"/>
          </p:cNvSpPr>
          <p:nvPr>
            <p:ph type="title"/>
          </p:nvPr>
        </p:nvSpPr>
        <p:spPr/>
        <p:txBody>
          <a:bodyPr/>
          <a:lstStyle/>
          <a:p>
            <a:r>
              <a:rPr lang="hr-HR" altLang="sr-Latn-RS" smtClean="0"/>
              <a:t>Example: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Content Placeholder 1"/>
          <p:cNvSpPr>
            <a:spLocks noGrp="1"/>
          </p:cNvSpPr>
          <p:nvPr>
            <p:ph idx="1"/>
          </p:nvPr>
        </p:nvSpPr>
        <p:spPr/>
        <p:txBody>
          <a:bodyPr>
            <a:normAutofit/>
          </a:bodyPr>
          <a:lstStyle/>
          <a:p>
            <a:r>
              <a:rPr lang="hr-HR" altLang="sr-Latn-RS" sz="2400" i="1" dirty="0" smtClean="0"/>
              <a:t>(a) where a building is divided horizontally; the flats or other units into which it is so divided are not separate “houses”, though the building as a whole may be; and</a:t>
            </a:r>
          </a:p>
          <a:p>
            <a:r>
              <a:rPr lang="hr-HR" altLang="sr-Latn-RS" sz="2400" i="1" dirty="0" smtClean="0"/>
              <a:t>(b) where a building is divided vertically the building as a whole is not a “house” though any of the units into which it is divided may be…. (p. 68)</a:t>
            </a:r>
          </a:p>
        </p:txBody>
      </p:sp>
      <p:sp>
        <p:nvSpPr>
          <p:cNvPr id="75779" name="Title 2"/>
          <p:cNvSpPr>
            <a:spLocks noGrp="1"/>
          </p:cNvSpPr>
          <p:nvPr>
            <p:ph type="title"/>
          </p:nvPr>
        </p:nvSpPr>
        <p:spPr/>
        <p:txBody>
          <a:bodyPr/>
          <a:lstStyle/>
          <a:p>
            <a:r>
              <a:rPr lang="hr-HR" altLang="sr-Latn-RS" dirty="0" smtClean="0"/>
              <a:t>Example (cont.)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Vagueness</a:t>
            </a:r>
            <a:r>
              <a:rPr lang="hr-HR" dirty="0" smtClean="0"/>
              <a:t>: </a:t>
            </a:r>
            <a:r>
              <a:rPr lang="hr-HR" dirty="0" err="1" smtClean="0"/>
              <a:t>examples</a:t>
            </a:r>
            <a:endParaRPr lang="hr-HR" dirty="0"/>
          </a:p>
        </p:txBody>
      </p:sp>
      <p:sp>
        <p:nvSpPr>
          <p:cNvPr id="3" name="Content Placeholder 2"/>
          <p:cNvSpPr>
            <a:spLocks noGrp="1"/>
          </p:cNvSpPr>
          <p:nvPr>
            <p:ph idx="1"/>
          </p:nvPr>
        </p:nvSpPr>
        <p:spPr/>
        <p:txBody>
          <a:bodyPr/>
          <a:lstStyle/>
          <a:p>
            <a:r>
              <a:rPr lang="hr-HR" b="1" dirty="0" err="1" smtClean="0"/>
              <a:t>Reasonable</a:t>
            </a:r>
            <a:r>
              <a:rPr lang="hr-HR" b="1" dirty="0" smtClean="0"/>
              <a:t>: </a:t>
            </a:r>
          </a:p>
          <a:p>
            <a:r>
              <a:rPr lang="hr-HR" dirty="0" err="1" smtClean="0"/>
              <a:t>Reasonable</a:t>
            </a:r>
            <a:r>
              <a:rPr lang="hr-HR" dirty="0" smtClean="0"/>
              <a:t> </a:t>
            </a:r>
            <a:r>
              <a:rPr lang="hr-HR" dirty="0" err="1" smtClean="0"/>
              <a:t>man</a:t>
            </a:r>
            <a:endParaRPr lang="hr-HR" dirty="0" smtClean="0"/>
          </a:p>
          <a:p>
            <a:r>
              <a:rPr lang="hr-HR" dirty="0" err="1" smtClean="0"/>
              <a:t>Beyond</a:t>
            </a:r>
            <a:r>
              <a:rPr lang="hr-HR" dirty="0" smtClean="0"/>
              <a:t> </a:t>
            </a:r>
            <a:r>
              <a:rPr lang="hr-HR" dirty="0" err="1" smtClean="0"/>
              <a:t>reasonable</a:t>
            </a:r>
            <a:r>
              <a:rPr lang="hr-HR" dirty="0" smtClean="0"/>
              <a:t> </a:t>
            </a:r>
            <a:r>
              <a:rPr lang="hr-HR" dirty="0" err="1" smtClean="0"/>
              <a:t>doubt</a:t>
            </a:r>
            <a:endParaRPr lang="hr-HR" dirty="0" smtClean="0"/>
          </a:p>
          <a:p>
            <a:r>
              <a:rPr lang="hr-HR" dirty="0" err="1" smtClean="0"/>
              <a:t>Reasonable</a:t>
            </a:r>
            <a:r>
              <a:rPr lang="hr-HR" dirty="0" smtClean="0"/>
              <a:t> </a:t>
            </a:r>
            <a:r>
              <a:rPr lang="hr-HR" dirty="0" err="1" smtClean="0"/>
              <a:t>force</a:t>
            </a:r>
            <a:endParaRPr lang="hr-HR" dirty="0" smtClean="0"/>
          </a:p>
          <a:p>
            <a:r>
              <a:rPr lang="hr-HR" dirty="0" err="1" smtClean="0"/>
              <a:t>Reasonable</a:t>
            </a:r>
            <a:r>
              <a:rPr lang="hr-HR" dirty="0" smtClean="0"/>
              <a:t> care</a:t>
            </a:r>
          </a:p>
          <a:p>
            <a:r>
              <a:rPr lang="hr-HR" dirty="0" err="1" smtClean="0"/>
              <a:t>Reasonably</a:t>
            </a:r>
            <a:r>
              <a:rPr lang="hr-HR" dirty="0" smtClean="0"/>
              <a:t> </a:t>
            </a:r>
            <a:r>
              <a:rPr lang="hr-HR" dirty="0" err="1" smtClean="0"/>
              <a:t>foreseeable</a:t>
            </a:r>
            <a:endParaRPr lang="hr-HR" dirty="0"/>
          </a:p>
        </p:txBody>
      </p:sp>
    </p:spTree>
    <p:extLst>
      <p:ext uri="{BB962C8B-B14F-4D97-AF65-F5344CB8AC3E}">
        <p14:creationId xmlns:p14="http://schemas.microsoft.com/office/powerpoint/2010/main" val="32694885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Reasonable</a:t>
            </a:r>
            <a:r>
              <a:rPr lang="hr-HR" dirty="0" smtClean="0"/>
              <a:t> </a:t>
            </a:r>
            <a:r>
              <a:rPr lang="hr-HR" dirty="0" err="1" smtClean="0"/>
              <a:t>man</a:t>
            </a:r>
            <a:r>
              <a:rPr lang="hr-HR" dirty="0" smtClean="0"/>
              <a:t>/</a:t>
            </a:r>
            <a:r>
              <a:rPr lang="hr-HR" dirty="0" err="1" smtClean="0"/>
              <a:t>person</a:t>
            </a:r>
            <a:endParaRPr lang="en-US" dirty="0"/>
          </a:p>
        </p:txBody>
      </p:sp>
      <p:sp>
        <p:nvSpPr>
          <p:cNvPr id="3" name="Content Placeholder 2"/>
          <p:cNvSpPr>
            <a:spLocks noGrp="1"/>
          </p:cNvSpPr>
          <p:nvPr>
            <p:ph idx="1"/>
          </p:nvPr>
        </p:nvSpPr>
        <p:spPr/>
        <p:txBody>
          <a:bodyPr>
            <a:normAutofit fontScale="92500" lnSpcReduction="10000"/>
          </a:bodyPr>
          <a:lstStyle/>
          <a:p>
            <a:r>
              <a:rPr lang="hr-HR" dirty="0" smtClean="0"/>
              <a:t>A</a:t>
            </a:r>
            <a:r>
              <a:rPr lang="en-US" dirty="0" smtClean="0"/>
              <a:t> </a:t>
            </a:r>
            <a:r>
              <a:rPr lang="en-US" dirty="0"/>
              <a:t>fictional person with an ordinary degree of reason, prudence, care, foresight, or intelligence whose conduct, conclusion, or expectation in relation to a particular circumstance or fact is used as an objective standard by which to measure or determine something (as the existence of negligence) </a:t>
            </a:r>
            <a:endParaRPr lang="hr-HR" dirty="0" smtClean="0"/>
          </a:p>
          <a:p>
            <a:r>
              <a:rPr lang="en-US" dirty="0" smtClean="0"/>
              <a:t>Reasonable </a:t>
            </a:r>
            <a:r>
              <a:rPr lang="en-US" dirty="0"/>
              <a:t>man theory refers to a test whereby a hypothetical person is used as a legal standard, especially to determine if someone acted with negligence. This hypothetical person referred to as the reasonable/prudent man exercises average care, skill, and judgment in conduct that society requires of its members for the protection of their own and of others' interests. This serves as a comparative standard for determining liability. For example, the decision whether an accused is guilty of a given offense might involve the application of an objective test in which the conduct of the accused is compared to that of a reasonable person under similar circumstances. </a:t>
            </a:r>
          </a:p>
        </p:txBody>
      </p:sp>
    </p:spTree>
    <p:extLst>
      <p:ext uri="{BB962C8B-B14F-4D97-AF65-F5344CB8AC3E}">
        <p14:creationId xmlns:p14="http://schemas.microsoft.com/office/powerpoint/2010/main" val="26115483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Beyond</a:t>
            </a:r>
            <a:r>
              <a:rPr lang="hr-HR" dirty="0"/>
              <a:t> </a:t>
            </a:r>
            <a:r>
              <a:rPr lang="hr-HR" dirty="0" err="1"/>
              <a:t>reasonable</a:t>
            </a:r>
            <a:r>
              <a:rPr lang="hr-HR" dirty="0"/>
              <a:t> </a:t>
            </a:r>
            <a:r>
              <a:rPr lang="hr-HR" dirty="0" err="1"/>
              <a:t>doubt</a:t>
            </a:r>
            <a:endParaRPr lang="hr-HR" dirty="0"/>
          </a:p>
        </p:txBody>
      </p:sp>
      <p:sp>
        <p:nvSpPr>
          <p:cNvPr id="3" name="Content Placeholder 2"/>
          <p:cNvSpPr>
            <a:spLocks noGrp="1"/>
          </p:cNvSpPr>
          <p:nvPr>
            <p:ph idx="1"/>
          </p:nvPr>
        </p:nvSpPr>
        <p:spPr/>
        <p:txBody>
          <a:bodyPr/>
          <a:lstStyle/>
          <a:p>
            <a:r>
              <a:rPr lang="en-US" i="1" dirty="0"/>
              <a:t>The standard that must be met by the prosecution's evidence in a criminal prosecution: that no other logical explanation can be derived from the facts except that the defendant committed the crime, thereby overcoming the presumption that a person is innocent until proven guilty.</a:t>
            </a:r>
            <a:endParaRPr lang="en-US" dirty="0"/>
          </a:p>
          <a:p>
            <a:r>
              <a:rPr lang="en-US" dirty="0"/>
              <a:t>If the jurors or judge have no doubt as to the defendant's guilt, or if their only doubts are unreasonable doubts, then the prosecutor has proven the defendant's guilt beyond a reasonable doubt and the defendant should be pronounced guilty</a:t>
            </a:r>
            <a:r>
              <a:rPr lang="en-US" dirty="0" smtClean="0"/>
              <a:t>.</a:t>
            </a:r>
            <a:endParaRPr lang="hr-HR" dirty="0" smtClean="0"/>
          </a:p>
          <a:p>
            <a:r>
              <a:rPr lang="en-US" i="1" dirty="0"/>
              <a:t>Beyond a reasonable doubt</a:t>
            </a:r>
            <a:r>
              <a:rPr lang="en-US" dirty="0"/>
              <a:t> is the highest standard of proof that must be met in any trial</a:t>
            </a:r>
            <a:endParaRPr lang="en-US" dirty="0">
              <a:effectLst/>
            </a:endParaRPr>
          </a:p>
        </p:txBody>
      </p:sp>
    </p:spTree>
    <p:extLst>
      <p:ext uri="{BB962C8B-B14F-4D97-AF65-F5344CB8AC3E}">
        <p14:creationId xmlns:p14="http://schemas.microsoft.com/office/powerpoint/2010/main" val="33289636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Written</a:t>
            </a:r>
            <a:r>
              <a:rPr lang="hr-HR" dirty="0" smtClean="0"/>
              <a:t> </a:t>
            </a:r>
            <a:r>
              <a:rPr lang="hr-HR" dirty="0" err="1" smtClean="0"/>
              <a:t>legal</a:t>
            </a:r>
            <a:r>
              <a:rPr lang="hr-HR" dirty="0" smtClean="0"/>
              <a:t> </a:t>
            </a:r>
            <a:r>
              <a:rPr lang="hr-HR" dirty="0" err="1" smtClean="0"/>
              <a:t>language</a:t>
            </a:r>
            <a:endParaRPr lang="hr-HR" dirty="0"/>
          </a:p>
        </p:txBody>
      </p:sp>
      <p:sp>
        <p:nvSpPr>
          <p:cNvPr id="3" name="Content Placeholder 2"/>
          <p:cNvSpPr>
            <a:spLocks noGrp="1"/>
          </p:cNvSpPr>
          <p:nvPr>
            <p:ph idx="1"/>
          </p:nvPr>
        </p:nvSpPr>
        <p:spPr/>
        <p:txBody>
          <a:bodyPr>
            <a:normAutofit/>
          </a:bodyPr>
          <a:lstStyle/>
          <a:p>
            <a:r>
              <a:rPr lang="hr-HR" dirty="0" err="1" smtClean="0"/>
              <a:t>Precision</a:t>
            </a:r>
            <a:r>
              <a:rPr lang="hr-HR" dirty="0" smtClean="0"/>
              <a:t> (</a:t>
            </a:r>
            <a:r>
              <a:rPr lang="hr-HR" dirty="0" err="1" smtClean="0"/>
              <a:t>e.g</a:t>
            </a:r>
            <a:r>
              <a:rPr lang="hr-HR" dirty="0" smtClean="0"/>
              <a:t>. </a:t>
            </a:r>
            <a:r>
              <a:rPr lang="hr-HR" dirty="0" err="1" smtClean="0"/>
              <a:t>definitions</a:t>
            </a:r>
            <a:r>
              <a:rPr lang="hr-HR" dirty="0" smtClean="0"/>
              <a:t>)</a:t>
            </a:r>
          </a:p>
          <a:p>
            <a:r>
              <a:rPr lang="hr-HR" dirty="0" err="1" smtClean="0"/>
              <a:t>Information</a:t>
            </a:r>
            <a:r>
              <a:rPr lang="hr-HR" dirty="0" smtClean="0"/>
              <a:t> </a:t>
            </a:r>
            <a:r>
              <a:rPr lang="hr-HR" dirty="0" err="1" smtClean="0"/>
              <a:t>overload</a:t>
            </a:r>
            <a:endParaRPr lang="hr-HR" dirty="0" smtClean="0"/>
          </a:p>
          <a:p>
            <a:r>
              <a:rPr lang="hr-HR" dirty="0" err="1" smtClean="0"/>
              <a:t>Abbreviations</a:t>
            </a:r>
            <a:endParaRPr lang="hr-HR" dirty="0" smtClean="0"/>
          </a:p>
          <a:p>
            <a:r>
              <a:rPr lang="hr-HR" dirty="0" smtClean="0"/>
              <a:t>Intertextuality </a:t>
            </a:r>
          </a:p>
          <a:p>
            <a:r>
              <a:rPr lang="hr-HR" dirty="0" smtClean="0"/>
              <a:t>Syntactic complexity</a:t>
            </a:r>
          </a:p>
          <a:p>
            <a:r>
              <a:rPr lang="hr-HR" dirty="0" smtClean="0"/>
              <a:t>Nominalization</a:t>
            </a:r>
          </a:p>
          <a:p>
            <a:r>
              <a:rPr lang="hr-HR" dirty="0" err="1" smtClean="0"/>
              <a:t>The</a:t>
            </a:r>
            <a:r>
              <a:rPr lang="hr-HR" dirty="0" smtClean="0"/>
              <a:t> use </a:t>
            </a:r>
            <a:r>
              <a:rPr lang="hr-HR" dirty="0" err="1" smtClean="0"/>
              <a:t>of</a:t>
            </a:r>
            <a:r>
              <a:rPr lang="hr-HR" dirty="0" smtClean="0"/>
              <a:t> </a:t>
            </a:r>
            <a:r>
              <a:rPr lang="hr-HR" dirty="0" err="1" smtClean="0"/>
              <a:t>doublets</a:t>
            </a:r>
            <a:r>
              <a:rPr lang="hr-HR" dirty="0" smtClean="0"/>
              <a:t> </a:t>
            </a:r>
            <a:r>
              <a:rPr lang="hr-HR" dirty="0" err="1" smtClean="0"/>
              <a:t>and</a:t>
            </a:r>
            <a:r>
              <a:rPr lang="hr-HR" dirty="0" smtClean="0"/>
              <a:t> </a:t>
            </a:r>
            <a:r>
              <a:rPr lang="hr-HR" dirty="0" err="1" smtClean="0"/>
              <a:t>triplets</a:t>
            </a:r>
            <a:r>
              <a:rPr lang="hr-HR" dirty="0" smtClean="0"/>
              <a:t> (</a:t>
            </a:r>
            <a:r>
              <a:rPr lang="hr-HR" i="1" dirty="0" err="1" smtClean="0"/>
              <a:t>breaking</a:t>
            </a:r>
            <a:r>
              <a:rPr lang="hr-HR" i="1" dirty="0" smtClean="0"/>
              <a:t> </a:t>
            </a:r>
            <a:r>
              <a:rPr lang="hr-HR" i="1" dirty="0" err="1" smtClean="0"/>
              <a:t>and</a:t>
            </a:r>
            <a:r>
              <a:rPr lang="hr-HR" i="1" dirty="0" smtClean="0"/>
              <a:t> </a:t>
            </a:r>
            <a:r>
              <a:rPr lang="hr-HR" i="1" dirty="0" err="1" smtClean="0"/>
              <a:t>entering</a:t>
            </a:r>
            <a:r>
              <a:rPr lang="hr-HR" i="1" dirty="0" smtClean="0"/>
              <a:t>, </a:t>
            </a:r>
            <a:r>
              <a:rPr lang="hr-HR" i="1" dirty="0" err="1" smtClean="0"/>
              <a:t>null</a:t>
            </a:r>
            <a:r>
              <a:rPr lang="hr-HR" i="1" dirty="0" smtClean="0"/>
              <a:t> </a:t>
            </a:r>
            <a:r>
              <a:rPr lang="hr-HR" i="1" dirty="0" err="1" smtClean="0"/>
              <a:t>and</a:t>
            </a:r>
            <a:r>
              <a:rPr lang="hr-HR" i="1" dirty="0" smtClean="0"/>
              <a:t> </a:t>
            </a:r>
            <a:r>
              <a:rPr lang="hr-HR" i="1" dirty="0" err="1" smtClean="0"/>
              <a:t>void</a:t>
            </a:r>
            <a:r>
              <a:rPr lang="hr-HR" i="1" dirty="0" smtClean="0"/>
              <a:t>, </a:t>
            </a:r>
            <a:r>
              <a:rPr lang="hr-HR" i="1" dirty="0" err="1" smtClean="0"/>
              <a:t>last</a:t>
            </a:r>
            <a:r>
              <a:rPr lang="hr-HR" i="1" dirty="0" smtClean="0"/>
              <a:t> </a:t>
            </a:r>
            <a:r>
              <a:rPr lang="hr-HR" i="1" dirty="0" err="1" smtClean="0"/>
              <a:t>will</a:t>
            </a:r>
            <a:r>
              <a:rPr lang="hr-HR" i="1" dirty="0" smtClean="0"/>
              <a:t> </a:t>
            </a:r>
            <a:r>
              <a:rPr lang="hr-HR" i="1" dirty="0" err="1" smtClean="0"/>
              <a:t>and</a:t>
            </a:r>
            <a:r>
              <a:rPr lang="hr-HR" i="1" dirty="0" smtClean="0"/>
              <a:t> testament)</a:t>
            </a:r>
          </a:p>
          <a:p>
            <a:r>
              <a:rPr lang="hr-HR" dirty="0" err="1" smtClean="0"/>
              <a:t>Archaisms</a:t>
            </a:r>
            <a:endParaRPr lang="hr-HR" dirty="0" smtClean="0"/>
          </a:p>
          <a:p>
            <a:r>
              <a:rPr lang="hr-HR" dirty="0" smtClean="0"/>
              <a:t>Latin </a:t>
            </a:r>
            <a:r>
              <a:rPr lang="hr-HR" dirty="0" err="1" smtClean="0"/>
              <a:t>terms</a:t>
            </a:r>
            <a:r>
              <a:rPr lang="hr-HR" dirty="0" smtClean="0"/>
              <a:t> (</a:t>
            </a:r>
            <a:r>
              <a:rPr lang="hr-HR" dirty="0" err="1" smtClean="0"/>
              <a:t>ratio</a:t>
            </a:r>
            <a:r>
              <a:rPr lang="hr-HR" dirty="0" smtClean="0"/>
              <a:t> </a:t>
            </a:r>
            <a:r>
              <a:rPr lang="hr-HR" dirty="0" err="1" smtClean="0"/>
              <a:t>decidendi</a:t>
            </a:r>
            <a:r>
              <a:rPr lang="hr-HR" dirty="0" smtClean="0"/>
              <a:t>, </a:t>
            </a:r>
            <a:r>
              <a:rPr lang="hr-HR" dirty="0" err="1" smtClean="0"/>
              <a:t>obiter</a:t>
            </a:r>
            <a:r>
              <a:rPr lang="hr-HR" dirty="0" smtClean="0"/>
              <a:t> </a:t>
            </a:r>
            <a:r>
              <a:rPr lang="hr-HR" dirty="0" err="1" smtClean="0"/>
              <a:t>dicta</a:t>
            </a:r>
            <a:r>
              <a:rPr lang="hr-HR" dirty="0" smtClean="0"/>
              <a:t>, stare </a:t>
            </a:r>
            <a:r>
              <a:rPr lang="hr-HR" dirty="0" err="1" smtClean="0"/>
              <a:t>decisis</a:t>
            </a:r>
            <a:r>
              <a:rPr lang="hr-HR" dirty="0" smtClean="0"/>
              <a:t>)</a:t>
            </a:r>
            <a:endParaRPr lang="hr-HR" dirty="0"/>
          </a:p>
        </p:txBody>
      </p:sp>
    </p:spTree>
    <p:extLst>
      <p:ext uri="{BB962C8B-B14F-4D97-AF65-F5344CB8AC3E}">
        <p14:creationId xmlns:p14="http://schemas.microsoft.com/office/powerpoint/2010/main" val="15988840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Reasonable</a:t>
            </a:r>
            <a:r>
              <a:rPr lang="hr-HR" dirty="0"/>
              <a:t> </a:t>
            </a:r>
            <a:r>
              <a:rPr lang="hr-HR" dirty="0" err="1"/>
              <a:t>force</a:t>
            </a:r>
            <a:r>
              <a:rPr lang="hr-HR" dirty="0"/>
              <a:t/>
            </a:r>
            <a:br>
              <a:rPr lang="hr-HR" dirty="0"/>
            </a:br>
            <a:endParaRPr lang="en-US" dirty="0"/>
          </a:p>
        </p:txBody>
      </p:sp>
      <p:sp>
        <p:nvSpPr>
          <p:cNvPr id="3" name="Content Placeholder 2"/>
          <p:cNvSpPr>
            <a:spLocks noGrp="1"/>
          </p:cNvSpPr>
          <p:nvPr>
            <p:ph idx="1"/>
          </p:nvPr>
        </p:nvSpPr>
        <p:spPr/>
        <p:txBody>
          <a:bodyPr/>
          <a:lstStyle/>
          <a:p>
            <a:r>
              <a:rPr lang="en-US" dirty="0"/>
              <a:t>Reasonable force refers to the amount of force necessary to protect oneself or one's property. Reasonable force is used to defend one's person or property from a violent attack, theft, or other type of unlawful aggression. It is used as a defense in a criminal trial or to defend oneself in a suit alleging tortuous conduct. When a person uses excessive force or more than the force necessary for such protection, s/he is considered to have forfeited the right to defense.</a:t>
            </a:r>
          </a:p>
        </p:txBody>
      </p:sp>
    </p:spTree>
    <p:extLst>
      <p:ext uri="{BB962C8B-B14F-4D97-AF65-F5344CB8AC3E}">
        <p14:creationId xmlns:p14="http://schemas.microsoft.com/office/powerpoint/2010/main" val="3935769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Reasonable</a:t>
            </a:r>
            <a:r>
              <a:rPr lang="hr-HR" dirty="0" smtClean="0"/>
              <a:t> care</a:t>
            </a:r>
            <a:endParaRPr lang="en-US" dirty="0"/>
          </a:p>
        </p:txBody>
      </p:sp>
      <p:sp>
        <p:nvSpPr>
          <p:cNvPr id="3" name="Content Placeholder 2"/>
          <p:cNvSpPr>
            <a:spLocks noGrp="1"/>
          </p:cNvSpPr>
          <p:nvPr>
            <p:ph idx="1"/>
          </p:nvPr>
        </p:nvSpPr>
        <p:spPr/>
        <p:txBody>
          <a:bodyPr/>
          <a:lstStyle/>
          <a:p>
            <a:r>
              <a:rPr lang="en-US" dirty="0"/>
              <a:t>the degree of caution and concern an ordinarily prudent and rational person would use in similar circumstances. It is a standard used to determine a legal duty and whether such duty was fulfilled. </a:t>
            </a:r>
          </a:p>
        </p:txBody>
      </p:sp>
    </p:spTree>
    <p:extLst>
      <p:ext uri="{BB962C8B-B14F-4D97-AF65-F5344CB8AC3E}">
        <p14:creationId xmlns:p14="http://schemas.microsoft.com/office/powerpoint/2010/main" val="31455927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Reasonably</a:t>
            </a:r>
            <a:r>
              <a:rPr lang="hr-HR" dirty="0"/>
              <a:t> </a:t>
            </a:r>
            <a:r>
              <a:rPr lang="hr-HR" dirty="0" err="1"/>
              <a:t>foreseeable</a:t>
            </a:r>
            <a:r>
              <a:rPr lang="hr-HR" dirty="0"/>
              <a:t/>
            </a:r>
            <a:br>
              <a:rPr lang="hr-HR" dirty="0"/>
            </a:br>
            <a:endParaRPr lang="en-US" dirty="0"/>
          </a:p>
        </p:txBody>
      </p:sp>
      <p:sp>
        <p:nvSpPr>
          <p:cNvPr id="3" name="Content Placeholder 2"/>
          <p:cNvSpPr>
            <a:spLocks noGrp="1"/>
          </p:cNvSpPr>
          <p:nvPr>
            <p:ph idx="1"/>
          </p:nvPr>
        </p:nvSpPr>
        <p:spPr/>
        <p:txBody>
          <a:bodyPr/>
          <a:lstStyle/>
          <a:p>
            <a:r>
              <a:rPr lang="en-US" dirty="0"/>
              <a:t>A consequence is reasonably foreseeable if it could have been anticipated by an ordinary person of average intelligence as naturally flowing from his actions</a:t>
            </a:r>
            <a:r>
              <a:rPr lang="en-US" dirty="0" smtClean="0"/>
              <a:t>.</a:t>
            </a:r>
            <a:endParaRPr lang="hr-HR" dirty="0" smtClean="0"/>
          </a:p>
          <a:p>
            <a:r>
              <a:rPr lang="en-US" dirty="0"/>
              <a:t>When determining whether a defendant breached his duty of care by acting below the standard of care, the court first determines whether the </a:t>
            </a:r>
            <a:r>
              <a:rPr lang="en-US" b="1" dirty="0"/>
              <a:t>risk</a:t>
            </a:r>
            <a:r>
              <a:rPr lang="en-US" dirty="0"/>
              <a:t> </a:t>
            </a:r>
            <a:r>
              <a:rPr lang="en-US" dirty="0" smtClean="0"/>
              <a:t>was</a:t>
            </a:r>
            <a:r>
              <a:rPr lang="hr-HR" dirty="0" smtClean="0"/>
              <a:t> </a:t>
            </a:r>
            <a:r>
              <a:rPr lang="hr-HR" dirty="0" err="1"/>
              <a:t>r</a:t>
            </a:r>
            <a:r>
              <a:rPr lang="hr-HR" dirty="0" err="1" smtClean="0"/>
              <a:t>easonably</a:t>
            </a:r>
            <a:r>
              <a:rPr lang="hr-HR" dirty="0" smtClean="0"/>
              <a:t> </a:t>
            </a:r>
            <a:r>
              <a:rPr lang="en-US" dirty="0" smtClean="0"/>
              <a:t> </a:t>
            </a:r>
            <a:r>
              <a:rPr lang="en-US" dirty="0"/>
              <a:t>foreseeable</a:t>
            </a:r>
          </a:p>
        </p:txBody>
      </p:sp>
    </p:spTree>
    <p:extLst>
      <p:ext uri="{BB962C8B-B14F-4D97-AF65-F5344CB8AC3E}">
        <p14:creationId xmlns:p14="http://schemas.microsoft.com/office/powerpoint/2010/main" val="38274654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Syntactic</a:t>
            </a:r>
            <a:r>
              <a:rPr lang="hr-HR" dirty="0" smtClean="0"/>
              <a:t> </a:t>
            </a:r>
            <a:r>
              <a:rPr lang="hr-HR" dirty="0" err="1" smtClean="0"/>
              <a:t>complexity</a:t>
            </a:r>
            <a:endParaRPr lang="hr-HR" dirty="0"/>
          </a:p>
        </p:txBody>
      </p:sp>
      <p:sp>
        <p:nvSpPr>
          <p:cNvPr id="3" name="Content Placeholder 2"/>
          <p:cNvSpPr>
            <a:spLocks noGrp="1"/>
          </p:cNvSpPr>
          <p:nvPr>
            <p:ph idx="1"/>
          </p:nvPr>
        </p:nvSpPr>
        <p:spPr/>
        <p:txBody>
          <a:bodyPr/>
          <a:lstStyle/>
          <a:p>
            <a:r>
              <a:rPr lang="hr-HR" dirty="0" err="1" smtClean="0"/>
              <a:t>Productivity</a:t>
            </a:r>
            <a:r>
              <a:rPr lang="hr-HR" dirty="0" smtClean="0"/>
              <a:t>, </a:t>
            </a:r>
            <a:r>
              <a:rPr lang="hr-HR" dirty="0" err="1" smtClean="0"/>
              <a:t>compositionality</a:t>
            </a:r>
            <a:r>
              <a:rPr lang="hr-HR" dirty="0" smtClean="0"/>
              <a:t>, </a:t>
            </a:r>
            <a:r>
              <a:rPr lang="hr-HR" dirty="0" err="1" smtClean="0"/>
              <a:t>recursion</a:t>
            </a:r>
            <a:r>
              <a:rPr lang="hr-HR" dirty="0" smtClean="0"/>
              <a:t> – some </a:t>
            </a:r>
            <a:r>
              <a:rPr lang="hr-HR" dirty="0" err="1" smtClean="0"/>
              <a:t>of</a:t>
            </a:r>
            <a:r>
              <a:rPr lang="hr-HR" dirty="0" smtClean="0"/>
              <a:t> </a:t>
            </a:r>
            <a:r>
              <a:rPr lang="hr-HR" dirty="0" err="1" smtClean="0"/>
              <a:t>the</a:t>
            </a:r>
            <a:r>
              <a:rPr lang="hr-HR" dirty="0" smtClean="0"/>
              <a:t> </a:t>
            </a:r>
            <a:r>
              <a:rPr lang="hr-HR" dirty="0" err="1" smtClean="0"/>
              <a:t>universal</a:t>
            </a:r>
            <a:r>
              <a:rPr lang="hr-HR" dirty="0" smtClean="0"/>
              <a:t> </a:t>
            </a:r>
            <a:r>
              <a:rPr lang="hr-HR" dirty="0" err="1" smtClean="0"/>
              <a:t>properties</a:t>
            </a:r>
            <a:r>
              <a:rPr lang="hr-HR" dirty="0" smtClean="0"/>
              <a:t> </a:t>
            </a:r>
            <a:r>
              <a:rPr lang="hr-HR" dirty="0" err="1" smtClean="0"/>
              <a:t>of</a:t>
            </a:r>
            <a:r>
              <a:rPr lang="hr-HR" dirty="0" smtClean="0"/>
              <a:t> </a:t>
            </a:r>
            <a:r>
              <a:rPr lang="hr-HR" dirty="0" err="1" smtClean="0"/>
              <a:t>language</a:t>
            </a:r>
            <a:endParaRPr lang="hr-HR" dirty="0" smtClean="0"/>
          </a:p>
          <a:p>
            <a:r>
              <a:rPr lang="hr-HR" dirty="0" err="1" smtClean="0"/>
              <a:t>Mechanisms</a:t>
            </a:r>
            <a:r>
              <a:rPr lang="hr-HR" dirty="0" smtClean="0"/>
              <a:t> </a:t>
            </a:r>
            <a:r>
              <a:rPr lang="hr-HR" dirty="0" err="1" smtClean="0"/>
              <a:t>of</a:t>
            </a:r>
            <a:r>
              <a:rPr lang="hr-HR" dirty="0" smtClean="0"/>
              <a:t> </a:t>
            </a:r>
            <a:r>
              <a:rPr lang="hr-HR" dirty="0" err="1" smtClean="0"/>
              <a:t>recursion</a:t>
            </a:r>
            <a:r>
              <a:rPr lang="hr-HR" dirty="0" smtClean="0"/>
              <a:t>: </a:t>
            </a:r>
            <a:r>
              <a:rPr lang="hr-HR" dirty="0" err="1" smtClean="0"/>
              <a:t>coordination</a:t>
            </a:r>
            <a:r>
              <a:rPr lang="hr-HR" dirty="0" smtClean="0"/>
              <a:t> </a:t>
            </a:r>
            <a:r>
              <a:rPr lang="hr-HR" dirty="0" err="1" smtClean="0"/>
              <a:t>and</a:t>
            </a:r>
            <a:r>
              <a:rPr lang="hr-HR" dirty="0" smtClean="0"/>
              <a:t> </a:t>
            </a:r>
            <a:r>
              <a:rPr lang="hr-HR" dirty="0" err="1" smtClean="0"/>
              <a:t>embedding</a:t>
            </a:r>
            <a:endParaRPr lang="hr-HR" dirty="0" smtClean="0"/>
          </a:p>
          <a:p>
            <a:r>
              <a:rPr lang="hr-HR" dirty="0" err="1" smtClean="0"/>
              <a:t>Compound</a:t>
            </a:r>
            <a:r>
              <a:rPr lang="hr-HR" dirty="0" smtClean="0"/>
              <a:t> sentence – </a:t>
            </a:r>
            <a:r>
              <a:rPr lang="hr-HR" dirty="0" err="1" smtClean="0"/>
              <a:t>all</a:t>
            </a:r>
            <a:r>
              <a:rPr lang="hr-HR" dirty="0" smtClean="0"/>
              <a:t> </a:t>
            </a:r>
            <a:r>
              <a:rPr lang="hr-HR" dirty="0" err="1" smtClean="0"/>
              <a:t>parts</a:t>
            </a:r>
            <a:r>
              <a:rPr lang="hr-HR" dirty="0" smtClean="0"/>
              <a:t> </a:t>
            </a:r>
            <a:r>
              <a:rPr lang="hr-HR" dirty="0" err="1" smtClean="0"/>
              <a:t>of</a:t>
            </a:r>
            <a:r>
              <a:rPr lang="hr-HR" dirty="0" smtClean="0"/>
              <a:t> </a:t>
            </a:r>
            <a:r>
              <a:rPr lang="hr-HR" dirty="0" err="1" smtClean="0"/>
              <a:t>equal</a:t>
            </a:r>
            <a:r>
              <a:rPr lang="hr-HR" dirty="0" smtClean="0"/>
              <a:t> </a:t>
            </a:r>
            <a:r>
              <a:rPr lang="hr-HR" dirty="0" err="1" smtClean="0"/>
              <a:t>importance</a:t>
            </a:r>
            <a:r>
              <a:rPr lang="hr-HR" dirty="0" smtClean="0"/>
              <a:t>: </a:t>
            </a:r>
            <a:r>
              <a:rPr lang="hr-HR" dirty="0" err="1" smtClean="0"/>
              <a:t>coordination</a:t>
            </a:r>
            <a:endParaRPr lang="hr-HR" dirty="0" smtClean="0"/>
          </a:p>
          <a:p>
            <a:r>
              <a:rPr lang="hr-HR" dirty="0" smtClean="0"/>
              <a:t>Complex sentence - </a:t>
            </a:r>
            <a:r>
              <a:rPr lang="hr-HR" dirty="0" err="1" smtClean="0"/>
              <a:t>embedding</a:t>
            </a:r>
            <a:endParaRPr lang="hr-HR" dirty="0"/>
          </a:p>
        </p:txBody>
      </p:sp>
    </p:spTree>
    <p:extLst>
      <p:ext uri="{BB962C8B-B14F-4D97-AF65-F5344CB8AC3E}">
        <p14:creationId xmlns:p14="http://schemas.microsoft.com/office/powerpoint/2010/main" val="11188528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Syntactic</a:t>
            </a:r>
            <a:r>
              <a:rPr lang="hr-HR" dirty="0" smtClean="0"/>
              <a:t> </a:t>
            </a:r>
            <a:r>
              <a:rPr lang="hr-HR" dirty="0" err="1"/>
              <a:t>c</a:t>
            </a:r>
            <a:r>
              <a:rPr lang="hr-HR" dirty="0" err="1" smtClean="0"/>
              <a:t>omplexity</a:t>
            </a:r>
            <a:r>
              <a:rPr lang="hr-HR" dirty="0" smtClean="0"/>
              <a:t> </a:t>
            </a:r>
            <a:endParaRPr lang="en-US" dirty="0"/>
          </a:p>
        </p:txBody>
      </p:sp>
      <p:sp>
        <p:nvSpPr>
          <p:cNvPr id="3" name="Content Placeholder 2"/>
          <p:cNvSpPr>
            <a:spLocks noGrp="1"/>
          </p:cNvSpPr>
          <p:nvPr>
            <p:ph idx="1"/>
          </p:nvPr>
        </p:nvSpPr>
        <p:spPr/>
        <p:txBody>
          <a:bodyPr/>
          <a:lstStyle/>
          <a:p>
            <a:r>
              <a:rPr lang="hr-HR" dirty="0" err="1" smtClean="0"/>
              <a:t>Long</a:t>
            </a:r>
            <a:r>
              <a:rPr lang="hr-HR" dirty="0" smtClean="0"/>
              <a:t> </a:t>
            </a:r>
            <a:r>
              <a:rPr lang="hr-HR" dirty="0" err="1" smtClean="0"/>
              <a:t>sentences</a:t>
            </a:r>
            <a:r>
              <a:rPr lang="hr-HR" dirty="0" smtClean="0"/>
              <a:t>:</a:t>
            </a:r>
          </a:p>
          <a:p>
            <a:r>
              <a:rPr lang="hr-HR" dirty="0" err="1" smtClean="0"/>
              <a:t>Compound</a:t>
            </a:r>
            <a:r>
              <a:rPr lang="hr-HR" dirty="0" smtClean="0"/>
              <a:t> sentence</a:t>
            </a:r>
          </a:p>
          <a:p>
            <a:r>
              <a:rPr lang="hr-HR" dirty="0" smtClean="0"/>
              <a:t>Complex sentence</a:t>
            </a:r>
            <a:endParaRPr lang="en-US" dirty="0"/>
          </a:p>
        </p:txBody>
      </p:sp>
    </p:spTree>
    <p:extLst>
      <p:ext uri="{BB962C8B-B14F-4D97-AF65-F5344CB8AC3E}">
        <p14:creationId xmlns:p14="http://schemas.microsoft.com/office/powerpoint/2010/main" val="32653051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Compound</a:t>
            </a:r>
            <a:r>
              <a:rPr lang="hr-HR" dirty="0" smtClean="0"/>
              <a:t> </a:t>
            </a:r>
            <a:r>
              <a:rPr lang="hr-HR" dirty="0" err="1" smtClean="0"/>
              <a:t>sentences</a:t>
            </a:r>
            <a:endParaRPr lang="en-US" dirty="0"/>
          </a:p>
        </p:txBody>
      </p:sp>
      <p:sp>
        <p:nvSpPr>
          <p:cNvPr id="3" name="Content Placeholder 2"/>
          <p:cNvSpPr>
            <a:spLocks noGrp="1"/>
          </p:cNvSpPr>
          <p:nvPr>
            <p:ph idx="1"/>
          </p:nvPr>
        </p:nvSpPr>
        <p:spPr/>
        <p:txBody>
          <a:bodyPr/>
          <a:lstStyle/>
          <a:p>
            <a:r>
              <a:rPr lang="hr-HR" dirty="0" err="1" smtClean="0"/>
              <a:t>Comprise</a:t>
            </a:r>
            <a:r>
              <a:rPr lang="hr-HR" dirty="0" smtClean="0"/>
              <a:t> </a:t>
            </a:r>
            <a:r>
              <a:rPr lang="hr-HR" dirty="0" err="1" smtClean="0"/>
              <a:t>of</a:t>
            </a:r>
            <a:r>
              <a:rPr lang="hr-HR" dirty="0" smtClean="0"/>
              <a:t> a </a:t>
            </a:r>
            <a:r>
              <a:rPr lang="hr-HR" dirty="0" err="1" smtClean="0"/>
              <a:t>string</a:t>
            </a:r>
            <a:r>
              <a:rPr lang="hr-HR" dirty="0" smtClean="0"/>
              <a:t> </a:t>
            </a:r>
            <a:r>
              <a:rPr lang="hr-HR" dirty="0" err="1" smtClean="0"/>
              <a:t>of</a:t>
            </a:r>
            <a:r>
              <a:rPr lang="hr-HR" dirty="0" smtClean="0"/>
              <a:t> </a:t>
            </a:r>
            <a:r>
              <a:rPr lang="hr-HR" dirty="0" err="1" smtClean="0"/>
              <a:t>simple</a:t>
            </a:r>
            <a:r>
              <a:rPr lang="hr-HR" dirty="0" smtClean="0"/>
              <a:t> </a:t>
            </a:r>
            <a:r>
              <a:rPr lang="hr-HR" dirty="0" err="1" smtClean="0"/>
              <a:t>sentences</a:t>
            </a:r>
            <a:r>
              <a:rPr lang="hr-HR" dirty="0" smtClean="0"/>
              <a:t> </a:t>
            </a:r>
            <a:r>
              <a:rPr lang="hr-HR" dirty="0" err="1" smtClean="0"/>
              <a:t>of</a:t>
            </a:r>
            <a:r>
              <a:rPr lang="hr-HR" dirty="0" smtClean="0"/>
              <a:t> </a:t>
            </a:r>
            <a:r>
              <a:rPr lang="hr-HR" dirty="0" err="1" smtClean="0"/>
              <a:t>equal</a:t>
            </a:r>
            <a:r>
              <a:rPr lang="hr-HR" dirty="0" smtClean="0"/>
              <a:t> </a:t>
            </a:r>
            <a:r>
              <a:rPr lang="hr-HR" dirty="0" err="1" smtClean="0"/>
              <a:t>importance</a:t>
            </a:r>
            <a:r>
              <a:rPr lang="hr-HR" dirty="0" smtClean="0"/>
              <a:t> </a:t>
            </a:r>
            <a:r>
              <a:rPr lang="hr-HR" dirty="0" err="1" smtClean="0"/>
              <a:t>joined</a:t>
            </a:r>
            <a:r>
              <a:rPr lang="hr-HR" dirty="0" smtClean="0"/>
              <a:t> </a:t>
            </a:r>
            <a:r>
              <a:rPr lang="hr-HR" dirty="0" err="1" smtClean="0"/>
              <a:t>together</a:t>
            </a:r>
            <a:r>
              <a:rPr lang="hr-HR" dirty="0" smtClean="0"/>
              <a:t> </a:t>
            </a:r>
            <a:r>
              <a:rPr lang="hr-HR" dirty="0" err="1" smtClean="0"/>
              <a:t>with</a:t>
            </a:r>
            <a:r>
              <a:rPr lang="hr-HR" dirty="0" smtClean="0"/>
              <a:t> </a:t>
            </a:r>
            <a:r>
              <a:rPr lang="hr-HR" dirty="0" err="1" smtClean="0"/>
              <a:t>words</a:t>
            </a:r>
            <a:r>
              <a:rPr lang="hr-HR" dirty="0" smtClean="0"/>
              <a:t> </a:t>
            </a:r>
            <a:r>
              <a:rPr lang="hr-HR" dirty="0" err="1" smtClean="0"/>
              <a:t>such</a:t>
            </a:r>
            <a:r>
              <a:rPr lang="hr-HR" dirty="0" smtClean="0"/>
              <a:t> as ‘</a:t>
            </a:r>
            <a:r>
              <a:rPr lang="hr-HR" dirty="0" err="1" smtClean="0"/>
              <a:t>and</a:t>
            </a:r>
            <a:r>
              <a:rPr lang="hr-HR" dirty="0" smtClean="0"/>
              <a:t>’: </a:t>
            </a:r>
          </a:p>
          <a:p>
            <a:r>
              <a:rPr lang="hr-HR" dirty="0" err="1" smtClean="0"/>
              <a:t>E.g</a:t>
            </a:r>
            <a:r>
              <a:rPr lang="hr-HR" dirty="0" smtClean="0"/>
              <a:t>. </a:t>
            </a:r>
            <a:r>
              <a:rPr lang="hr-HR" i="1" dirty="0" err="1" smtClean="0"/>
              <a:t>The</a:t>
            </a:r>
            <a:r>
              <a:rPr lang="hr-HR" i="1" dirty="0" smtClean="0"/>
              <a:t> patron </a:t>
            </a:r>
            <a:r>
              <a:rPr lang="hr-HR" i="1" dirty="0" err="1" smtClean="0"/>
              <a:t>may</a:t>
            </a:r>
            <a:r>
              <a:rPr lang="hr-HR" i="1" dirty="0" smtClean="0"/>
              <a:t> </a:t>
            </a:r>
            <a:r>
              <a:rPr lang="hr-HR" i="1" dirty="0" err="1" smtClean="0"/>
              <a:t>be</a:t>
            </a:r>
            <a:r>
              <a:rPr lang="hr-HR" i="1" dirty="0" smtClean="0"/>
              <a:t> </a:t>
            </a:r>
            <a:r>
              <a:rPr lang="hr-HR" i="1" dirty="0" err="1" smtClean="0"/>
              <a:t>allowed</a:t>
            </a:r>
            <a:r>
              <a:rPr lang="hr-HR" i="1" dirty="0" smtClean="0"/>
              <a:t> to </a:t>
            </a:r>
            <a:r>
              <a:rPr lang="hr-HR" i="1" dirty="0" err="1" smtClean="0"/>
              <a:t>remove</a:t>
            </a:r>
            <a:r>
              <a:rPr lang="hr-HR" i="1" dirty="0" smtClean="0"/>
              <a:t> </a:t>
            </a:r>
            <a:r>
              <a:rPr lang="hr-HR" i="1" dirty="0" err="1" smtClean="0"/>
              <a:t>food</a:t>
            </a:r>
            <a:r>
              <a:rPr lang="hr-HR" i="1" dirty="0" smtClean="0"/>
              <a:t> </a:t>
            </a:r>
            <a:r>
              <a:rPr lang="hr-HR" i="1" dirty="0" err="1" smtClean="0"/>
              <a:t>from</a:t>
            </a:r>
            <a:r>
              <a:rPr lang="hr-HR" i="1" dirty="0" smtClean="0"/>
              <a:t> </a:t>
            </a:r>
            <a:r>
              <a:rPr lang="hr-HR" i="1" dirty="0" err="1" smtClean="0"/>
              <a:t>the</a:t>
            </a:r>
            <a:r>
              <a:rPr lang="hr-HR" i="1" dirty="0" smtClean="0"/>
              <a:t> Hotel </a:t>
            </a:r>
            <a:r>
              <a:rPr lang="hr-HR" i="1" dirty="0" err="1" smtClean="0"/>
              <a:t>and</a:t>
            </a:r>
            <a:r>
              <a:rPr lang="hr-HR" i="1" dirty="0" smtClean="0"/>
              <a:t> </a:t>
            </a:r>
            <a:r>
              <a:rPr lang="hr-HR" i="1" dirty="0" err="1" smtClean="0"/>
              <a:t>the</a:t>
            </a:r>
            <a:r>
              <a:rPr lang="hr-HR" i="1" dirty="0" smtClean="0"/>
              <a:t> Hotel </a:t>
            </a:r>
            <a:r>
              <a:rPr lang="hr-HR" i="1" dirty="0" err="1" smtClean="0"/>
              <a:t>may</a:t>
            </a:r>
            <a:r>
              <a:rPr lang="hr-HR" i="1" dirty="0" smtClean="0"/>
              <a:t> </a:t>
            </a:r>
            <a:r>
              <a:rPr lang="hr-HR" i="1" dirty="0" err="1" smtClean="0"/>
              <a:t>allow</a:t>
            </a:r>
            <a:r>
              <a:rPr lang="hr-HR" i="1" dirty="0" smtClean="0"/>
              <a:t> </a:t>
            </a:r>
            <a:r>
              <a:rPr lang="hr-HR" i="1" dirty="0" err="1" smtClean="0"/>
              <a:t>such</a:t>
            </a:r>
            <a:r>
              <a:rPr lang="hr-HR" i="1" dirty="0" smtClean="0"/>
              <a:t> </a:t>
            </a:r>
            <a:r>
              <a:rPr lang="hr-HR" i="1" dirty="0" err="1" smtClean="0"/>
              <a:t>activity</a:t>
            </a:r>
            <a:r>
              <a:rPr lang="hr-HR" i="1" dirty="0" smtClean="0"/>
              <a:t> </a:t>
            </a:r>
            <a:r>
              <a:rPr lang="hr-HR" i="1" dirty="0" err="1" smtClean="0"/>
              <a:t>and</a:t>
            </a:r>
            <a:r>
              <a:rPr lang="hr-HR" i="1" dirty="0" smtClean="0"/>
              <a:t> </a:t>
            </a:r>
            <a:r>
              <a:rPr lang="hr-HR" i="1" dirty="0" err="1" smtClean="0"/>
              <a:t>the</a:t>
            </a:r>
            <a:r>
              <a:rPr lang="hr-HR" i="1" dirty="0" smtClean="0"/>
              <a:t> patron </a:t>
            </a:r>
            <a:r>
              <a:rPr lang="hr-HR" i="1" dirty="0" err="1" smtClean="0"/>
              <a:t>will</a:t>
            </a:r>
            <a:r>
              <a:rPr lang="hr-HR" i="1" dirty="0" smtClean="0"/>
              <a:t> </a:t>
            </a:r>
            <a:r>
              <a:rPr lang="hr-HR" i="1" dirty="0" err="1" smtClean="0"/>
              <a:t>sign</a:t>
            </a:r>
            <a:r>
              <a:rPr lang="hr-HR" i="1" dirty="0" smtClean="0"/>
              <a:t> </a:t>
            </a:r>
            <a:r>
              <a:rPr lang="hr-HR" i="1" dirty="0" err="1" smtClean="0"/>
              <a:t>an</a:t>
            </a:r>
            <a:r>
              <a:rPr lang="hr-HR" i="1" dirty="0" smtClean="0"/>
              <a:t> </a:t>
            </a:r>
            <a:r>
              <a:rPr lang="hr-HR" i="1" dirty="0" err="1" smtClean="0"/>
              <a:t>agreement</a:t>
            </a:r>
            <a:r>
              <a:rPr lang="hr-HR" i="1" dirty="0" smtClean="0"/>
              <a:t> </a:t>
            </a:r>
            <a:r>
              <a:rPr lang="hr-HR" i="1" dirty="0" err="1" smtClean="0"/>
              <a:t>and</a:t>
            </a:r>
            <a:r>
              <a:rPr lang="hr-HR" i="1" dirty="0" smtClean="0"/>
              <a:t> </a:t>
            </a:r>
            <a:r>
              <a:rPr lang="hr-HR" i="1" dirty="0" err="1" smtClean="0"/>
              <a:t>the</a:t>
            </a:r>
            <a:r>
              <a:rPr lang="hr-HR" i="1" dirty="0" smtClean="0"/>
              <a:t> patron </a:t>
            </a:r>
            <a:r>
              <a:rPr lang="hr-HR" i="1" dirty="0" err="1" smtClean="0"/>
              <a:t>will</a:t>
            </a:r>
            <a:r>
              <a:rPr lang="hr-HR" i="1" dirty="0" smtClean="0"/>
              <a:t> </a:t>
            </a:r>
            <a:r>
              <a:rPr lang="hr-HR" i="1" dirty="0" err="1" smtClean="0"/>
              <a:t>accept</a:t>
            </a:r>
            <a:r>
              <a:rPr lang="hr-HR" i="1" dirty="0" smtClean="0"/>
              <a:t> </a:t>
            </a:r>
            <a:r>
              <a:rPr lang="hr-HR" i="1" dirty="0" err="1" smtClean="0"/>
              <a:t>responsibility</a:t>
            </a:r>
            <a:r>
              <a:rPr lang="hr-HR" i="1" dirty="0" smtClean="0"/>
              <a:t> for </a:t>
            </a:r>
            <a:r>
              <a:rPr lang="hr-HR" i="1" dirty="0" err="1" smtClean="0"/>
              <a:t>the</a:t>
            </a:r>
            <a:r>
              <a:rPr lang="hr-HR" i="1" dirty="0" smtClean="0"/>
              <a:t> </a:t>
            </a:r>
            <a:r>
              <a:rPr lang="hr-HR" i="1" dirty="0" err="1" smtClean="0"/>
              <a:t>food</a:t>
            </a:r>
            <a:endParaRPr lang="hr-HR" i="1" dirty="0" smtClean="0"/>
          </a:p>
          <a:p>
            <a:r>
              <a:rPr lang="hr-HR" dirty="0" smtClean="0"/>
              <a:t>A </a:t>
            </a:r>
            <a:r>
              <a:rPr lang="hr-HR" dirty="0" err="1" smtClean="0"/>
              <a:t>compound</a:t>
            </a:r>
            <a:r>
              <a:rPr lang="hr-HR" dirty="0" smtClean="0"/>
              <a:t> sentence </a:t>
            </a:r>
            <a:r>
              <a:rPr lang="hr-HR" dirty="0" err="1" smtClean="0"/>
              <a:t>may</a:t>
            </a:r>
            <a:r>
              <a:rPr lang="hr-HR" dirty="0" smtClean="0"/>
              <a:t> </a:t>
            </a:r>
            <a:r>
              <a:rPr lang="hr-HR" dirty="0" err="1" smtClean="0"/>
              <a:t>be</a:t>
            </a:r>
            <a:r>
              <a:rPr lang="hr-HR" dirty="0" smtClean="0"/>
              <a:t> </a:t>
            </a:r>
            <a:r>
              <a:rPr lang="hr-HR" dirty="0" err="1" smtClean="0"/>
              <a:t>long</a:t>
            </a:r>
            <a:r>
              <a:rPr lang="hr-HR" dirty="0" smtClean="0"/>
              <a:t>, but </a:t>
            </a:r>
            <a:r>
              <a:rPr lang="hr-HR" dirty="0" err="1" smtClean="0"/>
              <a:t>all</a:t>
            </a:r>
            <a:r>
              <a:rPr lang="hr-HR" dirty="0" smtClean="0"/>
              <a:t> </a:t>
            </a:r>
            <a:r>
              <a:rPr lang="hr-HR" dirty="0" err="1" smtClean="0"/>
              <a:t>its</a:t>
            </a:r>
            <a:r>
              <a:rPr lang="hr-HR" dirty="0" smtClean="0"/>
              <a:t> </a:t>
            </a:r>
            <a:r>
              <a:rPr lang="hr-HR" dirty="0" err="1" smtClean="0"/>
              <a:t>component</a:t>
            </a:r>
            <a:r>
              <a:rPr lang="hr-HR" dirty="0" smtClean="0"/>
              <a:t> </a:t>
            </a:r>
            <a:r>
              <a:rPr lang="hr-HR" dirty="0" err="1" smtClean="0"/>
              <a:t>parts</a:t>
            </a:r>
            <a:r>
              <a:rPr lang="hr-HR" dirty="0" smtClean="0"/>
              <a:t> are </a:t>
            </a:r>
            <a:r>
              <a:rPr lang="hr-HR" dirty="0" err="1" smtClean="0"/>
              <a:t>equal</a:t>
            </a:r>
            <a:r>
              <a:rPr lang="hr-HR" dirty="0" smtClean="0"/>
              <a:t> </a:t>
            </a:r>
            <a:r>
              <a:rPr lang="hr-HR" dirty="0" err="1" smtClean="0"/>
              <a:t>in</a:t>
            </a:r>
            <a:r>
              <a:rPr lang="hr-HR" dirty="0" smtClean="0"/>
              <a:t> </a:t>
            </a:r>
            <a:r>
              <a:rPr lang="hr-HR" dirty="0" err="1" smtClean="0"/>
              <a:t>terms</a:t>
            </a:r>
            <a:r>
              <a:rPr lang="hr-HR" dirty="0" smtClean="0"/>
              <a:t> </a:t>
            </a:r>
            <a:r>
              <a:rPr lang="hr-HR" dirty="0" err="1" smtClean="0"/>
              <a:t>of</a:t>
            </a:r>
            <a:r>
              <a:rPr lang="hr-HR" dirty="0" smtClean="0"/>
              <a:t> </a:t>
            </a:r>
            <a:r>
              <a:rPr lang="hr-HR" dirty="0" err="1" smtClean="0"/>
              <a:t>being</a:t>
            </a:r>
            <a:r>
              <a:rPr lang="hr-HR" dirty="0" smtClean="0"/>
              <a:t> at </a:t>
            </a:r>
            <a:r>
              <a:rPr lang="hr-HR" dirty="0" err="1" smtClean="0"/>
              <a:t>the</a:t>
            </a:r>
            <a:r>
              <a:rPr lang="hr-HR" dirty="0" smtClean="0"/>
              <a:t> same </a:t>
            </a:r>
            <a:r>
              <a:rPr lang="hr-HR" dirty="0" err="1" smtClean="0"/>
              <a:t>hierarchical</a:t>
            </a:r>
            <a:r>
              <a:rPr lang="hr-HR" dirty="0" smtClean="0"/>
              <a:t> </a:t>
            </a:r>
            <a:r>
              <a:rPr lang="hr-HR" dirty="0" err="1" smtClean="0"/>
              <a:t>level</a:t>
            </a:r>
            <a:r>
              <a:rPr lang="hr-HR" dirty="0" smtClean="0"/>
              <a:t>; </a:t>
            </a:r>
            <a:r>
              <a:rPr lang="hr-HR" dirty="0" err="1" smtClean="0"/>
              <a:t>this</a:t>
            </a:r>
            <a:r>
              <a:rPr lang="hr-HR" dirty="0" smtClean="0"/>
              <a:t> </a:t>
            </a:r>
            <a:r>
              <a:rPr lang="hr-HR" dirty="0" err="1" smtClean="0"/>
              <a:t>is</a:t>
            </a:r>
            <a:r>
              <a:rPr lang="hr-HR" dirty="0" smtClean="0"/>
              <a:t> </a:t>
            </a:r>
            <a:r>
              <a:rPr lang="hr-HR" dirty="0" err="1" smtClean="0"/>
              <a:t>not</a:t>
            </a:r>
            <a:r>
              <a:rPr lang="hr-HR" dirty="0" smtClean="0"/>
              <a:t> </a:t>
            </a:r>
            <a:r>
              <a:rPr lang="hr-HR" dirty="0" err="1" smtClean="0"/>
              <a:t>the</a:t>
            </a:r>
            <a:r>
              <a:rPr lang="hr-HR" dirty="0" smtClean="0"/>
              <a:t> </a:t>
            </a:r>
            <a:r>
              <a:rPr lang="hr-HR" dirty="0" err="1" smtClean="0"/>
              <a:t>case</a:t>
            </a:r>
            <a:r>
              <a:rPr lang="hr-HR" dirty="0" smtClean="0"/>
              <a:t> </a:t>
            </a:r>
            <a:r>
              <a:rPr lang="hr-HR" dirty="0" err="1" smtClean="0"/>
              <a:t>with</a:t>
            </a:r>
            <a:r>
              <a:rPr lang="hr-HR" dirty="0" smtClean="0"/>
              <a:t> a complex sentence</a:t>
            </a:r>
          </a:p>
          <a:p>
            <a:r>
              <a:rPr lang="hr-HR" dirty="0" err="1" smtClean="0"/>
              <a:t>Another</a:t>
            </a:r>
            <a:r>
              <a:rPr lang="hr-HR" dirty="0" smtClean="0"/>
              <a:t> </a:t>
            </a:r>
            <a:r>
              <a:rPr lang="hr-HR" dirty="0" err="1" smtClean="0"/>
              <a:t>feature</a:t>
            </a:r>
            <a:r>
              <a:rPr lang="hr-HR" dirty="0" smtClean="0"/>
              <a:t> </a:t>
            </a:r>
            <a:r>
              <a:rPr lang="hr-HR" dirty="0" err="1" smtClean="0"/>
              <a:t>of</a:t>
            </a:r>
            <a:r>
              <a:rPr lang="hr-HR" dirty="0" smtClean="0"/>
              <a:t> </a:t>
            </a:r>
            <a:r>
              <a:rPr lang="hr-HR" dirty="0" err="1" smtClean="0"/>
              <a:t>legal</a:t>
            </a:r>
            <a:r>
              <a:rPr lang="hr-HR" dirty="0" smtClean="0"/>
              <a:t> </a:t>
            </a:r>
            <a:r>
              <a:rPr lang="hr-HR" dirty="0" err="1" smtClean="0"/>
              <a:t>language</a:t>
            </a:r>
            <a:r>
              <a:rPr lang="hr-HR" dirty="0" smtClean="0"/>
              <a:t>: </a:t>
            </a:r>
            <a:r>
              <a:rPr lang="hr-HR" dirty="0" err="1" smtClean="0"/>
              <a:t>repetition</a:t>
            </a:r>
            <a:r>
              <a:rPr lang="hr-HR" dirty="0" smtClean="0"/>
              <a:t> – </a:t>
            </a:r>
            <a:r>
              <a:rPr lang="hr-HR" dirty="0" err="1" smtClean="0"/>
              <a:t>using</a:t>
            </a:r>
            <a:r>
              <a:rPr lang="hr-HR" dirty="0" smtClean="0"/>
              <a:t> </a:t>
            </a:r>
            <a:r>
              <a:rPr lang="hr-HR" dirty="0" err="1" smtClean="0"/>
              <a:t>nouns</a:t>
            </a:r>
            <a:r>
              <a:rPr lang="hr-HR" dirty="0" smtClean="0"/>
              <a:t> </a:t>
            </a:r>
            <a:r>
              <a:rPr lang="hr-HR" dirty="0" err="1" smtClean="0"/>
              <a:t>instead</a:t>
            </a:r>
            <a:r>
              <a:rPr lang="hr-HR" dirty="0" smtClean="0"/>
              <a:t> </a:t>
            </a:r>
            <a:r>
              <a:rPr lang="hr-HR" dirty="0" err="1" smtClean="0"/>
              <a:t>of</a:t>
            </a:r>
            <a:r>
              <a:rPr lang="hr-HR" dirty="0" smtClean="0"/>
              <a:t> </a:t>
            </a:r>
            <a:r>
              <a:rPr lang="hr-HR" dirty="0" err="1" smtClean="0"/>
              <a:t>pronouns</a:t>
            </a:r>
            <a:r>
              <a:rPr lang="hr-HR" dirty="0" smtClean="0"/>
              <a:t> </a:t>
            </a:r>
            <a:endParaRPr lang="en-US" dirty="0"/>
          </a:p>
        </p:txBody>
      </p:sp>
    </p:spTree>
    <p:extLst>
      <p:ext uri="{BB962C8B-B14F-4D97-AF65-F5344CB8AC3E}">
        <p14:creationId xmlns:p14="http://schemas.microsoft.com/office/powerpoint/2010/main" val="41332082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Complex sentence</a:t>
            </a:r>
            <a:endParaRPr lang="hr-HR" dirty="0"/>
          </a:p>
        </p:txBody>
      </p:sp>
      <p:sp>
        <p:nvSpPr>
          <p:cNvPr id="3" name="Content Placeholder 2"/>
          <p:cNvSpPr>
            <a:spLocks noGrp="1"/>
          </p:cNvSpPr>
          <p:nvPr>
            <p:ph idx="1"/>
          </p:nvPr>
        </p:nvSpPr>
        <p:spPr/>
        <p:txBody>
          <a:bodyPr/>
          <a:lstStyle/>
          <a:p>
            <a:r>
              <a:rPr lang="hr-HR" dirty="0" err="1" smtClean="0"/>
              <a:t>Attention</a:t>
            </a:r>
            <a:r>
              <a:rPr lang="hr-HR" dirty="0" smtClean="0"/>
              <a:t> </a:t>
            </a:r>
            <a:r>
              <a:rPr lang="hr-HR" dirty="0" err="1" smtClean="0"/>
              <a:t>should</a:t>
            </a:r>
            <a:r>
              <a:rPr lang="hr-HR" dirty="0" smtClean="0"/>
              <a:t> </a:t>
            </a:r>
            <a:r>
              <a:rPr lang="hr-HR" dirty="0" err="1" smtClean="0"/>
              <a:t>be</a:t>
            </a:r>
            <a:r>
              <a:rPr lang="hr-HR" dirty="0" smtClean="0"/>
              <a:t> </a:t>
            </a:r>
            <a:r>
              <a:rPr lang="hr-HR" dirty="0" err="1" smtClean="0"/>
              <a:t>paid</a:t>
            </a:r>
            <a:r>
              <a:rPr lang="hr-HR" dirty="0" smtClean="0"/>
              <a:t> to </a:t>
            </a:r>
            <a:r>
              <a:rPr lang="hr-HR" dirty="0" err="1" smtClean="0"/>
              <a:t>relations</a:t>
            </a:r>
            <a:r>
              <a:rPr lang="hr-HR" dirty="0" smtClean="0"/>
              <a:t> </a:t>
            </a:r>
            <a:r>
              <a:rPr lang="hr-HR" dirty="0" err="1" smtClean="0"/>
              <a:t>between</a:t>
            </a:r>
            <a:r>
              <a:rPr lang="hr-HR" dirty="0" smtClean="0"/>
              <a:t> </a:t>
            </a:r>
            <a:r>
              <a:rPr lang="hr-HR" dirty="0" err="1" smtClean="0"/>
              <a:t>the</a:t>
            </a:r>
            <a:r>
              <a:rPr lang="hr-HR" dirty="0" smtClean="0"/>
              <a:t> </a:t>
            </a:r>
            <a:r>
              <a:rPr lang="hr-HR" dirty="0" err="1" smtClean="0"/>
              <a:t>clauses</a:t>
            </a:r>
            <a:endParaRPr lang="hr-HR" dirty="0" smtClean="0"/>
          </a:p>
          <a:p>
            <a:r>
              <a:rPr lang="hr-HR" dirty="0" smtClean="0"/>
              <a:t>In </a:t>
            </a:r>
            <a:r>
              <a:rPr lang="hr-HR" dirty="0" err="1" smtClean="0"/>
              <a:t>older</a:t>
            </a:r>
            <a:r>
              <a:rPr lang="hr-HR" dirty="0" smtClean="0"/>
              <a:t> </a:t>
            </a:r>
            <a:r>
              <a:rPr lang="hr-HR" dirty="0" err="1" smtClean="0"/>
              <a:t>statutes</a:t>
            </a:r>
            <a:r>
              <a:rPr lang="hr-HR" dirty="0" smtClean="0"/>
              <a:t> – </a:t>
            </a:r>
            <a:r>
              <a:rPr lang="hr-HR" dirty="0" err="1" smtClean="0"/>
              <a:t>long</a:t>
            </a:r>
            <a:r>
              <a:rPr lang="hr-HR" dirty="0" smtClean="0"/>
              <a:t> </a:t>
            </a:r>
            <a:r>
              <a:rPr lang="hr-HR" dirty="0" err="1" smtClean="0"/>
              <a:t>sentences</a:t>
            </a:r>
            <a:r>
              <a:rPr lang="hr-HR" dirty="0" smtClean="0"/>
              <a:t>, no </a:t>
            </a:r>
            <a:r>
              <a:rPr lang="hr-HR" dirty="0" err="1" smtClean="0"/>
              <a:t>formatting</a:t>
            </a:r>
            <a:r>
              <a:rPr lang="hr-HR" dirty="0" smtClean="0"/>
              <a:t> </a:t>
            </a:r>
            <a:r>
              <a:rPr lang="hr-HR" dirty="0" err="1" smtClean="0"/>
              <a:t>and</a:t>
            </a:r>
            <a:r>
              <a:rPr lang="hr-HR" dirty="0" smtClean="0"/>
              <a:t> </a:t>
            </a:r>
            <a:r>
              <a:rPr lang="hr-HR" dirty="0" err="1" smtClean="0"/>
              <a:t>very</a:t>
            </a:r>
            <a:r>
              <a:rPr lang="hr-HR" dirty="0" smtClean="0"/>
              <a:t> </a:t>
            </a:r>
            <a:r>
              <a:rPr lang="hr-HR" dirty="0" err="1" smtClean="0"/>
              <a:t>little</a:t>
            </a:r>
            <a:r>
              <a:rPr lang="hr-HR" dirty="0" smtClean="0"/>
              <a:t> </a:t>
            </a:r>
            <a:r>
              <a:rPr lang="hr-HR" dirty="0" err="1" smtClean="0"/>
              <a:t>punctuation</a:t>
            </a:r>
            <a:endParaRPr lang="hr-HR" dirty="0" smtClean="0"/>
          </a:p>
          <a:p>
            <a:r>
              <a:rPr lang="hr-HR" dirty="0" smtClean="0"/>
              <a:t>Complex </a:t>
            </a:r>
            <a:r>
              <a:rPr lang="hr-HR" dirty="0" err="1" smtClean="0"/>
              <a:t>sentences</a:t>
            </a:r>
            <a:r>
              <a:rPr lang="hr-HR" dirty="0" smtClean="0"/>
              <a:t> – </a:t>
            </a:r>
            <a:r>
              <a:rPr lang="hr-HR" dirty="0" err="1" smtClean="0"/>
              <a:t>harder</a:t>
            </a:r>
            <a:r>
              <a:rPr lang="hr-HR" dirty="0" smtClean="0"/>
              <a:t> to </a:t>
            </a:r>
            <a:r>
              <a:rPr lang="hr-HR" dirty="0" err="1" smtClean="0"/>
              <a:t>process</a:t>
            </a:r>
            <a:r>
              <a:rPr lang="hr-HR" dirty="0" smtClean="0"/>
              <a:t> </a:t>
            </a:r>
            <a:r>
              <a:rPr lang="hr-HR" dirty="0" err="1" smtClean="0"/>
              <a:t>than</a:t>
            </a:r>
            <a:r>
              <a:rPr lang="hr-HR" dirty="0" smtClean="0"/>
              <a:t> </a:t>
            </a:r>
            <a:r>
              <a:rPr lang="hr-HR" dirty="0" err="1" smtClean="0"/>
              <a:t>compound</a:t>
            </a:r>
            <a:r>
              <a:rPr lang="hr-HR" dirty="0" smtClean="0"/>
              <a:t> </a:t>
            </a:r>
            <a:r>
              <a:rPr lang="hr-HR" dirty="0" err="1" smtClean="0"/>
              <a:t>sentences</a:t>
            </a:r>
            <a:endParaRPr lang="hr-HR" dirty="0"/>
          </a:p>
        </p:txBody>
      </p:sp>
    </p:spTree>
    <p:extLst>
      <p:ext uri="{BB962C8B-B14F-4D97-AF65-F5344CB8AC3E}">
        <p14:creationId xmlns:p14="http://schemas.microsoft.com/office/powerpoint/2010/main" val="11285137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Complex </a:t>
            </a:r>
            <a:r>
              <a:rPr lang="hr-HR" dirty="0" err="1" smtClean="0"/>
              <a:t>sentences</a:t>
            </a:r>
            <a:endParaRPr lang="en-US" dirty="0"/>
          </a:p>
        </p:txBody>
      </p:sp>
      <p:sp>
        <p:nvSpPr>
          <p:cNvPr id="3" name="Content Placeholder 2"/>
          <p:cNvSpPr>
            <a:spLocks noGrp="1"/>
          </p:cNvSpPr>
          <p:nvPr>
            <p:ph idx="1"/>
          </p:nvPr>
        </p:nvSpPr>
        <p:spPr/>
        <p:txBody>
          <a:bodyPr/>
          <a:lstStyle/>
          <a:p>
            <a:r>
              <a:rPr lang="hr-HR" dirty="0" err="1" smtClean="0"/>
              <a:t>Main</a:t>
            </a:r>
            <a:r>
              <a:rPr lang="hr-HR" dirty="0" smtClean="0"/>
              <a:t> </a:t>
            </a:r>
            <a:r>
              <a:rPr lang="hr-HR" dirty="0" err="1" smtClean="0"/>
              <a:t>clause</a:t>
            </a:r>
            <a:r>
              <a:rPr lang="hr-HR" dirty="0" smtClean="0"/>
              <a:t>, </a:t>
            </a:r>
            <a:r>
              <a:rPr lang="hr-HR" dirty="0" err="1" smtClean="0"/>
              <a:t>subordinate</a:t>
            </a:r>
            <a:r>
              <a:rPr lang="hr-HR" dirty="0" smtClean="0"/>
              <a:t> </a:t>
            </a:r>
            <a:r>
              <a:rPr lang="hr-HR" dirty="0" err="1" smtClean="0"/>
              <a:t>clauses</a:t>
            </a:r>
            <a:r>
              <a:rPr lang="hr-HR" dirty="0" smtClean="0"/>
              <a:t>:</a:t>
            </a:r>
          </a:p>
          <a:p>
            <a:r>
              <a:rPr lang="hr-HR" dirty="0" err="1" smtClean="0"/>
              <a:t>E.g</a:t>
            </a:r>
            <a:r>
              <a:rPr lang="hr-HR" dirty="0" smtClean="0"/>
              <a:t>. </a:t>
            </a:r>
            <a:r>
              <a:rPr lang="hr-HR" i="1" dirty="0" smtClean="0"/>
              <a:t>In </a:t>
            </a:r>
            <a:r>
              <a:rPr lang="hr-HR" i="1" dirty="0" err="1" smtClean="0"/>
              <a:t>the</a:t>
            </a:r>
            <a:r>
              <a:rPr lang="hr-HR" i="1" dirty="0" smtClean="0"/>
              <a:t> event </a:t>
            </a:r>
            <a:r>
              <a:rPr lang="hr-HR" i="1" dirty="0" err="1" smtClean="0"/>
              <a:t>that</a:t>
            </a:r>
            <a:r>
              <a:rPr lang="hr-HR" i="1" dirty="0" smtClean="0"/>
              <a:t> a patron </a:t>
            </a:r>
            <a:r>
              <a:rPr lang="hr-HR" i="1" dirty="0" err="1" smtClean="0"/>
              <a:t>wants</a:t>
            </a:r>
            <a:r>
              <a:rPr lang="hr-HR" i="1" dirty="0" smtClean="0"/>
              <a:t> to </a:t>
            </a:r>
            <a:r>
              <a:rPr lang="hr-HR" i="1" dirty="0" err="1" smtClean="0"/>
              <a:t>remove</a:t>
            </a:r>
            <a:r>
              <a:rPr lang="hr-HR" i="1" dirty="0" smtClean="0"/>
              <a:t> </a:t>
            </a:r>
            <a:r>
              <a:rPr lang="hr-HR" i="1" dirty="0" err="1" smtClean="0"/>
              <a:t>leftover</a:t>
            </a:r>
            <a:r>
              <a:rPr lang="hr-HR" i="1" dirty="0" smtClean="0"/>
              <a:t> </a:t>
            </a:r>
            <a:r>
              <a:rPr lang="hr-HR" i="1" dirty="0" err="1" smtClean="0"/>
              <a:t>food</a:t>
            </a:r>
            <a:r>
              <a:rPr lang="hr-HR" i="1" dirty="0" smtClean="0"/>
              <a:t> </a:t>
            </a:r>
            <a:r>
              <a:rPr lang="hr-HR" i="1" dirty="0" err="1" smtClean="0"/>
              <a:t>from</a:t>
            </a:r>
            <a:r>
              <a:rPr lang="hr-HR" i="1" dirty="0" smtClean="0"/>
              <a:t> </a:t>
            </a:r>
            <a:r>
              <a:rPr lang="hr-HR" i="1" dirty="0" err="1" smtClean="0"/>
              <a:t>the</a:t>
            </a:r>
            <a:r>
              <a:rPr lang="hr-HR" i="1" dirty="0" smtClean="0"/>
              <a:t> Hotel, </a:t>
            </a:r>
            <a:r>
              <a:rPr lang="hr-HR" i="1" dirty="0" err="1" smtClean="0"/>
              <a:t>the</a:t>
            </a:r>
            <a:r>
              <a:rPr lang="hr-HR" i="1" dirty="0" smtClean="0"/>
              <a:t> Hotel </a:t>
            </a:r>
            <a:r>
              <a:rPr lang="hr-HR" i="1" dirty="0" err="1" smtClean="0"/>
              <a:t>may</a:t>
            </a:r>
            <a:r>
              <a:rPr lang="hr-HR" i="1" dirty="0" smtClean="0"/>
              <a:t> </a:t>
            </a:r>
            <a:r>
              <a:rPr lang="hr-HR" i="1" dirty="0" err="1" smtClean="0"/>
              <a:t>allow</a:t>
            </a:r>
            <a:r>
              <a:rPr lang="hr-HR" i="1" dirty="0" smtClean="0"/>
              <a:t> </a:t>
            </a:r>
            <a:r>
              <a:rPr lang="hr-HR" i="1" dirty="0" err="1" smtClean="0"/>
              <a:t>such</a:t>
            </a:r>
            <a:r>
              <a:rPr lang="hr-HR" i="1" dirty="0" smtClean="0"/>
              <a:t> </a:t>
            </a:r>
            <a:r>
              <a:rPr lang="hr-HR" i="1" dirty="0" err="1" smtClean="0"/>
              <a:t>activity</a:t>
            </a:r>
            <a:r>
              <a:rPr lang="hr-HR" i="1" dirty="0" smtClean="0"/>
              <a:t> </a:t>
            </a:r>
            <a:r>
              <a:rPr lang="hr-HR" i="1" dirty="0" err="1" smtClean="0"/>
              <a:t>only</a:t>
            </a:r>
            <a:r>
              <a:rPr lang="hr-HR" i="1" dirty="0" smtClean="0"/>
              <a:t> </a:t>
            </a:r>
            <a:r>
              <a:rPr lang="hr-HR" i="1" dirty="0" err="1" smtClean="0"/>
              <a:t>if</a:t>
            </a:r>
            <a:r>
              <a:rPr lang="hr-HR" i="1" dirty="0" smtClean="0"/>
              <a:t> </a:t>
            </a:r>
            <a:r>
              <a:rPr lang="hr-HR" i="1" dirty="0" err="1" smtClean="0"/>
              <a:t>such</a:t>
            </a:r>
            <a:r>
              <a:rPr lang="hr-HR" i="1" dirty="0" smtClean="0"/>
              <a:t> patron </a:t>
            </a:r>
            <a:r>
              <a:rPr lang="hr-HR" i="1" dirty="0" err="1" smtClean="0"/>
              <a:t>acknowledges</a:t>
            </a:r>
            <a:r>
              <a:rPr lang="hr-HR" i="1" dirty="0" smtClean="0"/>
              <a:t>, </a:t>
            </a:r>
            <a:r>
              <a:rPr lang="hr-HR" i="1" dirty="0" err="1" smtClean="0"/>
              <a:t>by</a:t>
            </a:r>
            <a:r>
              <a:rPr lang="hr-HR" i="1" dirty="0" smtClean="0"/>
              <a:t> </a:t>
            </a:r>
            <a:r>
              <a:rPr lang="hr-HR" i="1" dirty="0" err="1" smtClean="0"/>
              <a:t>its</a:t>
            </a:r>
            <a:r>
              <a:rPr lang="hr-HR" i="1" dirty="0" smtClean="0"/>
              <a:t> signature </a:t>
            </a:r>
            <a:r>
              <a:rPr lang="hr-HR" i="1" dirty="0" err="1" smtClean="0"/>
              <a:t>below</a:t>
            </a:r>
            <a:r>
              <a:rPr lang="hr-HR" i="1" dirty="0" smtClean="0"/>
              <a:t>, </a:t>
            </a:r>
            <a:r>
              <a:rPr lang="hr-HR" i="1" dirty="0" err="1" smtClean="0"/>
              <a:t>its</a:t>
            </a:r>
            <a:r>
              <a:rPr lang="hr-HR" i="1" dirty="0" smtClean="0"/>
              <a:t> </a:t>
            </a:r>
            <a:r>
              <a:rPr lang="hr-HR" i="1" dirty="0" err="1" smtClean="0"/>
              <a:t>agreement</a:t>
            </a:r>
            <a:r>
              <a:rPr lang="hr-HR" i="1" dirty="0" smtClean="0"/>
              <a:t> to </a:t>
            </a:r>
            <a:r>
              <a:rPr lang="hr-HR" i="1" dirty="0" err="1" smtClean="0"/>
              <a:t>accept</a:t>
            </a:r>
            <a:r>
              <a:rPr lang="hr-HR" i="1" dirty="0" smtClean="0"/>
              <a:t> </a:t>
            </a:r>
            <a:r>
              <a:rPr lang="hr-HR" i="1" dirty="0" err="1" smtClean="0"/>
              <a:t>responsibility</a:t>
            </a:r>
            <a:r>
              <a:rPr lang="hr-HR" i="1" dirty="0" smtClean="0"/>
              <a:t> </a:t>
            </a:r>
            <a:r>
              <a:rPr lang="hr-HR" i="1" dirty="0" err="1" smtClean="0"/>
              <a:t>and</a:t>
            </a:r>
            <a:r>
              <a:rPr lang="hr-HR" i="1" dirty="0" smtClean="0"/>
              <a:t> </a:t>
            </a:r>
            <a:r>
              <a:rPr lang="hr-HR" i="1" dirty="0" err="1" smtClean="0"/>
              <a:t>abide</a:t>
            </a:r>
            <a:r>
              <a:rPr lang="hr-HR" i="1" dirty="0" smtClean="0"/>
              <a:t> </a:t>
            </a:r>
            <a:r>
              <a:rPr lang="hr-HR" i="1" dirty="0" err="1" smtClean="0"/>
              <a:t>by</a:t>
            </a:r>
            <a:r>
              <a:rPr lang="hr-HR" i="1" dirty="0" smtClean="0"/>
              <a:t> </a:t>
            </a:r>
            <a:r>
              <a:rPr lang="hr-HR" i="1" dirty="0" err="1" smtClean="0"/>
              <a:t>the</a:t>
            </a:r>
            <a:r>
              <a:rPr lang="hr-HR" i="1" dirty="0" smtClean="0"/>
              <a:t> </a:t>
            </a:r>
            <a:r>
              <a:rPr lang="hr-HR" i="1" dirty="0" err="1" smtClean="0"/>
              <a:t>terms</a:t>
            </a:r>
            <a:r>
              <a:rPr lang="hr-HR" i="1" dirty="0" smtClean="0"/>
              <a:t> set </a:t>
            </a:r>
            <a:r>
              <a:rPr lang="hr-HR" i="1" dirty="0" err="1" smtClean="0"/>
              <a:t>forth</a:t>
            </a:r>
            <a:r>
              <a:rPr lang="hr-HR" i="1" dirty="0" smtClean="0"/>
              <a:t> </a:t>
            </a:r>
            <a:r>
              <a:rPr lang="hr-HR" i="1" dirty="0" err="1" smtClean="0"/>
              <a:t>in</a:t>
            </a:r>
            <a:r>
              <a:rPr lang="hr-HR" i="1" dirty="0" smtClean="0"/>
              <a:t> </a:t>
            </a:r>
            <a:r>
              <a:rPr lang="hr-HR" i="1" dirty="0" err="1" smtClean="0"/>
              <a:t>this</a:t>
            </a:r>
            <a:r>
              <a:rPr lang="hr-HR" i="1" dirty="0" smtClean="0"/>
              <a:t> </a:t>
            </a:r>
            <a:r>
              <a:rPr lang="hr-HR" i="1" dirty="0" err="1" smtClean="0"/>
              <a:t>Agreement</a:t>
            </a:r>
            <a:r>
              <a:rPr lang="hr-HR" i="1" dirty="0" smtClean="0"/>
              <a:t> (</a:t>
            </a:r>
            <a:r>
              <a:rPr lang="hr-HR" i="1" dirty="0" err="1" smtClean="0"/>
              <a:t>document</a:t>
            </a:r>
            <a:r>
              <a:rPr lang="hr-HR" i="1" dirty="0" smtClean="0"/>
              <a:t> </a:t>
            </a:r>
            <a:r>
              <a:rPr lang="hr-HR" i="1" dirty="0" err="1" smtClean="0"/>
              <a:t>from</a:t>
            </a:r>
            <a:r>
              <a:rPr lang="hr-HR" i="1" dirty="0" smtClean="0"/>
              <a:t> a </a:t>
            </a:r>
            <a:r>
              <a:rPr lang="hr-HR" i="1" dirty="0" err="1" smtClean="0"/>
              <a:t>Marriot</a:t>
            </a:r>
            <a:r>
              <a:rPr lang="hr-HR" i="1" dirty="0" smtClean="0"/>
              <a:t> hotel </a:t>
            </a:r>
            <a:r>
              <a:rPr lang="hr-HR" i="1" dirty="0" err="1" smtClean="0"/>
              <a:t>in</a:t>
            </a:r>
            <a:r>
              <a:rPr lang="hr-HR" i="1" dirty="0" smtClean="0"/>
              <a:t> London)</a:t>
            </a:r>
            <a:endParaRPr lang="en-US" i="1" dirty="0"/>
          </a:p>
        </p:txBody>
      </p:sp>
    </p:spTree>
    <p:extLst>
      <p:ext uri="{BB962C8B-B14F-4D97-AF65-F5344CB8AC3E}">
        <p14:creationId xmlns:p14="http://schemas.microsoft.com/office/powerpoint/2010/main" val="286778570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Complexity: Act of Settlement (1701)</a:t>
            </a:r>
            <a:endParaRPr lang="hr-HR" dirty="0"/>
          </a:p>
        </p:txBody>
      </p:sp>
      <p:sp>
        <p:nvSpPr>
          <p:cNvPr id="3" name="Content Placeholder 2"/>
          <p:cNvSpPr>
            <a:spLocks noGrp="1"/>
          </p:cNvSpPr>
          <p:nvPr>
            <p:ph idx="1"/>
          </p:nvPr>
        </p:nvSpPr>
        <p:spPr/>
        <p:txBody>
          <a:bodyPr>
            <a:normAutofit fontScale="70000" lnSpcReduction="20000"/>
          </a:bodyPr>
          <a:lstStyle/>
          <a:p>
            <a:r>
              <a:rPr lang="en-US" dirty="0" err="1"/>
              <a:t>Whereasin</a:t>
            </a:r>
            <a:r>
              <a:rPr lang="en-US" dirty="0"/>
              <a:t> the First Year of the Reign of Your Majesty and of our late most gracious Sovereign Lady Queen Mary (of blessed Memory) An Act of Parliament was made </a:t>
            </a:r>
            <a:r>
              <a:rPr lang="en-US" dirty="0" err="1"/>
              <a:t>intituled</a:t>
            </a:r>
            <a:r>
              <a:rPr lang="en-US" dirty="0"/>
              <a:t> [An Act for declaring the Rights and Liberties of the Subject and for </a:t>
            </a:r>
            <a:r>
              <a:rPr lang="en-US" dirty="0" err="1"/>
              <a:t>setling</a:t>
            </a:r>
            <a:r>
              <a:rPr lang="en-US" dirty="0"/>
              <a:t> the Succession of the Crown] wherein it was (amongst other things) enacted established and declared That the Crown and </a:t>
            </a:r>
            <a:r>
              <a:rPr lang="en-US" dirty="0" err="1"/>
              <a:t>Regall</a:t>
            </a:r>
            <a:r>
              <a:rPr lang="en-US" dirty="0"/>
              <a:t> Government of the Kingdoms of England France and Ireland and the Dominions thereunto belonging should be and continue to Your </a:t>
            </a:r>
            <a:r>
              <a:rPr lang="en-US" dirty="0" err="1"/>
              <a:t>Majestie</a:t>
            </a:r>
            <a:r>
              <a:rPr lang="en-US" dirty="0"/>
              <a:t> and the said late Queen during the </a:t>
            </a:r>
            <a:r>
              <a:rPr lang="en-US" dirty="0" err="1"/>
              <a:t>joynt</a:t>
            </a:r>
            <a:r>
              <a:rPr lang="en-US" dirty="0"/>
              <a:t> Lives of Your Majesty and the said Queen and to the Survivor And that after the Decease of Your Majesty and of the said Queen the said Crown and </a:t>
            </a:r>
            <a:r>
              <a:rPr lang="en-US" dirty="0" err="1"/>
              <a:t>Regall</a:t>
            </a:r>
            <a:r>
              <a:rPr lang="en-US" dirty="0"/>
              <a:t> Government should be and remain to the Heirs of the Body of the said late Queen And for Default of such Issue to Her Royall Highness the Princess Ann of Denmark and the Heirs of Her Body And for Default of such Issue to the Heirs of the Body of Your Majesty And it was thereby further enacted That all and every Person and Persons that then were or afterwards should be reconciled to or shall hold Communion with the See or Church of Rome or should </a:t>
            </a:r>
            <a:r>
              <a:rPr lang="en-US" dirty="0" err="1"/>
              <a:t>professe</a:t>
            </a:r>
            <a:r>
              <a:rPr lang="en-US" dirty="0"/>
              <a:t> the Popish Religion </a:t>
            </a:r>
            <a:r>
              <a:rPr lang="en-US" dirty="0">
                <a:hlinkClick r:id="rId2" tooltip="View the commentary text for this item"/>
              </a:rPr>
              <a:t>F1</a:t>
            </a:r>
            <a:r>
              <a:rPr lang="en-US" dirty="0"/>
              <a:t>... should be excluded and are by that Act made for ever [</a:t>
            </a:r>
            <a:r>
              <a:rPr lang="en-US" dirty="0">
                <a:hlinkClick r:id="rId3" tooltip="View the commentary text for this item"/>
              </a:rPr>
              <a:t>X1</a:t>
            </a:r>
            <a:r>
              <a:rPr lang="en-US" dirty="0"/>
              <a:t>incapable] to inherit possess or enjoy the Crown and Government of this Realm and Ireland and the Dominions thereunto belonging or any part of the same or to have use or exercise any </a:t>
            </a:r>
            <a:r>
              <a:rPr lang="en-US" dirty="0" err="1"/>
              <a:t>regall</a:t>
            </a:r>
            <a:r>
              <a:rPr lang="en-US" dirty="0"/>
              <a:t> Power Authority or Jurisdiction within the same And in all and every such Case and Cases the People of these Realms shall be and are thereby absolved of their Allegiance And that the said Crown and Government shall from time to time descend to and be enjoyed by such Person or Persons being Protestants as should have inherited and enjoyed the same in case the said Person or Persons so reconciled holding Communion professing </a:t>
            </a:r>
            <a:r>
              <a:rPr lang="en-US" dirty="0">
                <a:hlinkClick r:id="rId2" tooltip="View the commentary text for this item"/>
              </a:rPr>
              <a:t>F1</a:t>
            </a:r>
            <a:r>
              <a:rPr lang="en-US" dirty="0"/>
              <a:t>... as aforesaid were naturally dead </a:t>
            </a:r>
            <a:endParaRPr lang="hr-HR" dirty="0"/>
          </a:p>
        </p:txBody>
      </p:sp>
    </p:spTree>
    <p:extLst>
      <p:ext uri="{BB962C8B-B14F-4D97-AF65-F5344CB8AC3E}">
        <p14:creationId xmlns:p14="http://schemas.microsoft.com/office/powerpoint/2010/main" val="412244694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Layout</a:t>
            </a:r>
            <a:r>
              <a:rPr lang="hr-HR" dirty="0" smtClean="0"/>
              <a:t/>
            </a:r>
            <a:br>
              <a:rPr lang="hr-HR" dirty="0" smtClean="0"/>
            </a:br>
            <a:endParaRPr lang="en-US" dirty="0"/>
          </a:p>
        </p:txBody>
      </p:sp>
      <p:sp>
        <p:nvSpPr>
          <p:cNvPr id="3" name="Content Placeholder 2"/>
          <p:cNvSpPr>
            <a:spLocks noGrp="1"/>
          </p:cNvSpPr>
          <p:nvPr>
            <p:ph idx="1"/>
          </p:nvPr>
        </p:nvSpPr>
        <p:spPr/>
        <p:txBody>
          <a:bodyPr/>
          <a:lstStyle/>
          <a:p>
            <a:r>
              <a:rPr lang="hr-HR" dirty="0" err="1" smtClean="0"/>
              <a:t>Numbering</a:t>
            </a:r>
            <a:r>
              <a:rPr lang="hr-HR" dirty="0" smtClean="0"/>
              <a:t> </a:t>
            </a:r>
            <a:r>
              <a:rPr lang="hr-HR" dirty="0" err="1" smtClean="0"/>
              <a:t>of</a:t>
            </a:r>
            <a:r>
              <a:rPr lang="hr-HR" dirty="0" smtClean="0"/>
              <a:t> </a:t>
            </a:r>
            <a:r>
              <a:rPr lang="hr-HR" dirty="0" err="1" smtClean="0"/>
              <a:t>sections</a:t>
            </a:r>
            <a:r>
              <a:rPr lang="hr-HR" dirty="0" smtClean="0"/>
              <a:t> </a:t>
            </a:r>
            <a:r>
              <a:rPr lang="hr-HR" dirty="0" err="1" smtClean="0"/>
              <a:t>and</a:t>
            </a:r>
            <a:r>
              <a:rPr lang="hr-HR" dirty="0" smtClean="0"/>
              <a:t> </a:t>
            </a:r>
            <a:r>
              <a:rPr lang="hr-HR" dirty="0" err="1" smtClean="0"/>
              <a:t>subsections</a:t>
            </a:r>
            <a:r>
              <a:rPr lang="hr-HR" dirty="0" smtClean="0"/>
              <a:t> </a:t>
            </a:r>
            <a:r>
              <a:rPr lang="hr-HR" dirty="0" err="1" smtClean="0"/>
              <a:t>in</a:t>
            </a:r>
            <a:r>
              <a:rPr lang="hr-HR" dirty="0" smtClean="0"/>
              <a:t> </a:t>
            </a:r>
            <a:r>
              <a:rPr lang="hr-HR" dirty="0" err="1" smtClean="0"/>
              <a:t>modern</a:t>
            </a:r>
            <a:r>
              <a:rPr lang="hr-HR" dirty="0" smtClean="0"/>
              <a:t> </a:t>
            </a:r>
            <a:r>
              <a:rPr lang="hr-HR" dirty="0" err="1" smtClean="0"/>
              <a:t>statutes</a:t>
            </a:r>
            <a:r>
              <a:rPr lang="hr-HR" dirty="0" smtClean="0"/>
              <a:t> for </a:t>
            </a:r>
            <a:r>
              <a:rPr lang="hr-HR" dirty="0" err="1" smtClean="0"/>
              <a:t>ease</a:t>
            </a:r>
            <a:r>
              <a:rPr lang="hr-HR" dirty="0" smtClean="0"/>
              <a:t> </a:t>
            </a:r>
            <a:r>
              <a:rPr lang="hr-HR" dirty="0" err="1" smtClean="0"/>
              <a:t>of</a:t>
            </a:r>
            <a:r>
              <a:rPr lang="hr-HR" dirty="0" smtClean="0"/>
              <a:t> </a:t>
            </a:r>
            <a:r>
              <a:rPr lang="hr-HR" dirty="0" err="1" smtClean="0"/>
              <a:t>navigation</a:t>
            </a:r>
            <a:endParaRPr lang="hr-HR" dirty="0" smtClean="0"/>
          </a:p>
          <a:p>
            <a:r>
              <a:rPr lang="hr-HR" dirty="0" smtClean="0"/>
              <a:t>In </a:t>
            </a:r>
            <a:r>
              <a:rPr lang="hr-HR" dirty="0" err="1" smtClean="0"/>
              <a:t>older</a:t>
            </a:r>
            <a:r>
              <a:rPr lang="hr-HR" dirty="0" smtClean="0"/>
              <a:t> </a:t>
            </a:r>
            <a:r>
              <a:rPr lang="hr-HR" dirty="0" err="1" smtClean="0"/>
              <a:t>statutes</a:t>
            </a:r>
            <a:r>
              <a:rPr lang="hr-HR" dirty="0" smtClean="0"/>
              <a:t> – a </a:t>
            </a:r>
            <a:r>
              <a:rPr lang="hr-HR" dirty="0" err="1" smtClean="0"/>
              <a:t>block</a:t>
            </a:r>
            <a:r>
              <a:rPr lang="hr-HR" dirty="0" smtClean="0"/>
              <a:t> </a:t>
            </a:r>
            <a:r>
              <a:rPr lang="hr-HR" dirty="0" err="1" smtClean="0"/>
              <a:t>of</a:t>
            </a:r>
            <a:r>
              <a:rPr lang="hr-HR" dirty="0" smtClean="0"/>
              <a:t> </a:t>
            </a:r>
            <a:r>
              <a:rPr lang="hr-HR" dirty="0" err="1" smtClean="0"/>
              <a:t>text</a:t>
            </a:r>
            <a:r>
              <a:rPr lang="hr-HR" dirty="0" smtClean="0"/>
              <a:t> </a:t>
            </a:r>
            <a:r>
              <a:rPr lang="hr-HR" dirty="0" err="1" smtClean="0"/>
              <a:t>with</a:t>
            </a:r>
            <a:r>
              <a:rPr lang="hr-HR" dirty="0" smtClean="0"/>
              <a:t> no </a:t>
            </a:r>
            <a:r>
              <a:rPr lang="hr-HR" dirty="0" err="1" smtClean="0"/>
              <a:t>formatting</a:t>
            </a:r>
            <a:r>
              <a:rPr lang="hr-HR" dirty="0" smtClean="0"/>
              <a:t> </a:t>
            </a:r>
            <a:r>
              <a:rPr lang="hr-HR" dirty="0" err="1" smtClean="0"/>
              <a:t>and</a:t>
            </a:r>
            <a:r>
              <a:rPr lang="hr-HR" dirty="0" smtClean="0"/>
              <a:t> </a:t>
            </a:r>
            <a:r>
              <a:rPr lang="hr-HR" dirty="0" err="1" smtClean="0"/>
              <a:t>very</a:t>
            </a:r>
            <a:r>
              <a:rPr lang="hr-HR" dirty="0" smtClean="0"/>
              <a:t> </a:t>
            </a:r>
            <a:r>
              <a:rPr lang="hr-HR" dirty="0" err="1" smtClean="0"/>
              <a:t>little</a:t>
            </a:r>
            <a:r>
              <a:rPr lang="hr-HR" dirty="0" smtClean="0"/>
              <a:t> </a:t>
            </a:r>
            <a:r>
              <a:rPr lang="hr-HR" dirty="0" err="1" smtClean="0"/>
              <a:t>punctuation</a:t>
            </a:r>
            <a:r>
              <a:rPr lang="hr-HR" dirty="0" smtClean="0"/>
              <a:t> (</a:t>
            </a:r>
            <a:r>
              <a:rPr lang="hr-HR" dirty="0" err="1" smtClean="0"/>
              <a:t>setting</a:t>
            </a:r>
            <a:r>
              <a:rPr lang="hr-HR" dirty="0" smtClean="0"/>
              <a:t> </a:t>
            </a:r>
            <a:r>
              <a:rPr lang="hr-HR" dirty="0" err="1" smtClean="0"/>
              <a:t>the</a:t>
            </a:r>
            <a:r>
              <a:rPr lang="hr-HR" dirty="0" smtClean="0"/>
              <a:t> </a:t>
            </a:r>
            <a:r>
              <a:rPr lang="hr-HR" dirty="0" err="1" smtClean="0"/>
              <a:t>text</a:t>
            </a:r>
            <a:r>
              <a:rPr lang="hr-HR" dirty="0" smtClean="0"/>
              <a:t> as a </a:t>
            </a:r>
            <a:r>
              <a:rPr lang="hr-HR" dirty="0" err="1" smtClean="0"/>
              <a:t>block</a:t>
            </a:r>
            <a:r>
              <a:rPr lang="hr-HR" dirty="0" smtClean="0"/>
              <a:t> </a:t>
            </a:r>
            <a:r>
              <a:rPr lang="hr-HR" dirty="0" err="1" smtClean="0"/>
              <a:t>made</a:t>
            </a:r>
            <a:r>
              <a:rPr lang="hr-HR" dirty="0" smtClean="0"/>
              <a:t> </a:t>
            </a:r>
            <a:r>
              <a:rPr lang="hr-HR" dirty="0" err="1" smtClean="0"/>
              <a:t>it</a:t>
            </a:r>
            <a:r>
              <a:rPr lang="hr-HR" dirty="0" smtClean="0"/>
              <a:t> more </a:t>
            </a:r>
            <a:r>
              <a:rPr lang="hr-HR" dirty="0" err="1" smtClean="0"/>
              <a:t>difficult</a:t>
            </a:r>
            <a:r>
              <a:rPr lang="hr-HR" dirty="0" smtClean="0"/>
              <a:t> to make </a:t>
            </a:r>
            <a:r>
              <a:rPr lang="hr-HR" dirty="0" err="1" smtClean="0"/>
              <a:t>fraudulent</a:t>
            </a:r>
            <a:r>
              <a:rPr lang="hr-HR" dirty="0" smtClean="0"/>
              <a:t> </a:t>
            </a:r>
            <a:r>
              <a:rPr lang="hr-HR" dirty="0" err="1" smtClean="0"/>
              <a:t>additions</a:t>
            </a:r>
            <a:r>
              <a:rPr lang="hr-HR" dirty="0" smtClean="0"/>
              <a:t> </a:t>
            </a:r>
            <a:r>
              <a:rPr lang="hr-HR" dirty="0" err="1" smtClean="0"/>
              <a:t>later</a:t>
            </a:r>
            <a:r>
              <a:rPr lang="hr-HR" dirty="0" smtClean="0"/>
              <a:t>); </a:t>
            </a:r>
            <a:r>
              <a:rPr lang="hr-HR" dirty="0" err="1" smtClean="0"/>
              <a:t>lack</a:t>
            </a:r>
            <a:r>
              <a:rPr lang="hr-HR" dirty="0" smtClean="0"/>
              <a:t> </a:t>
            </a:r>
            <a:r>
              <a:rPr lang="hr-HR" dirty="0" err="1" smtClean="0"/>
              <a:t>of</a:t>
            </a:r>
            <a:r>
              <a:rPr lang="hr-HR" dirty="0" smtClean="0"/>
              <a:t> </a:t>
            </a:r>
            <a:r>
              <a:rPr lang="hr-HR" dirty="0" err="1" smtClean="0"/>
              <a:t>punctuation</a:t>
            </a:r>
            <a:r>
              <a:rPr lang="hr-HR" dirty="0" smtClean="0"/>
              <a:t> – </a:t>
            </a:r>
            <a:r>
              <a:rPr lang="hr-HR" dirty="0" err="1" smtClean="0"/>
              <a:t>related</a:t>
            </a:r>
            <a:r>
              <a:rPr lang="hr-HR" dirty="0" smtClean="0"/>
              <a:t> to </a:t>
            </a:r>
            <a:r>
              <a:rPr lang="hr-HR" dirty="0" err="1" smtClean="0"/>
              <a:t>the</a:t>
            </a:r>
            <a:r>
              <a:rPr lang="hr-HR" dirty="0" smtClean="0"/>
              <a:t> </a:t>
            </a:r>
            <a:r>
              <a:rPr lang="hr-HR" dirty="0" err="1" smtClean="0"/>
              <a:t>idea</a:t>
            </a:r>
            <a:r>
              <a:rPr lang="hr-HR" dirty="0" smtClean="0"/>
              <a:t> </a:t>
            </a:r>
            <a:r>
              <a:rPr lang="hr-HR" dirty="0" err="1" smtClean="0"/>
              <a:t>that</a:t>
            </a:r>
            <a:r>
              <a:rPr lang="hr-HR" dirty="0" smtClean="0"/>
              <a:t> </a:t>
            </a:r>
            <a:r>
              <a:rPr lang="hr-HR" dirty="0" err="1" smtClean="0"/>
              <a:t>legislation</a:t>
            </a:r>
            <a:r>
              <a:rPr lang="hr-HR" dirty="0" smtClean="0"/>
              <a:t> </a:t>
            </a:r>
            <a:r>
              <a:rPr lang="hr-HR" dirty="0" err="1" smtClean="0"/>
              <a:t>was</a:t>
            </a:r>
            <a:r>
              <a:rPr lang="hr-HR" dirty="0" smtClean="0"/>
              <a:t> </a:t>
            </a:r>
            <a:r>
              <a:rPr lang="hr-HR" dirty="0" err="1" smtClean="0"/>
              <a:t>not</a:t>
            </a:r>
            <a:r>
              <a:rPr lang="hr-HR" dirty="0" smtClean="0"/>
              <a:t> </a:t>
            </a:r>
            <a:r>
              <a:rPr lang="hr-HR" dirty="0" err="1" smtClean="0"/>
              <a:t>intendedto</a:t>
            </a:r>
            <a:r>
              <a:rPr lang="hr-HR" dirty="0" smtClean="0"/>
              <a:t> </a:t>
            </a:r>
            <a:r>
              <a:rPr lang="hr-HR" dirty="0" err="1" smtClean="0"/>
              <a:t>be</a:t>
            </a:r>
            <a:r>
              <a:rPr lang="hr-HR" dirty="0" smtClean="0"/>
              <a:t> </a:t>
            </a:r>
            <a:r>
              <a:rPr lang="hr-HR" dirty="0" err="1" smtClean="0"/>
              <a:t>read</a:t>
            </a:r>
            <a:r>
              <a:rPr lang="hr-HR" dirty="0" smtClean="0"/>
              <a:t> </a:t>
            </a:r>
            <a:r>
              <a:rPr lang="hr-HR" dirty="0" err="1" smtClean="0"/>
              <a:t>aloud</a:t>
            </a:r>
            <a:r>
              <a:rPr lang="hr-HR" dirty="0" smtClean="0"/>
              <a:t>; </a:t>
            </a:r>
            <a:r>
              <a:rPr lang="hr-HR" dirty="0" err="1" smtClean="0"/>
              <a:t>also</a:t>
            </a:r>
            <a:r>
              <a:rPr lang="hr-HR" dirty="0" smtClean="0"/>
              <a:t> – </a:t>
            </a:r>
            <a:r>
              <a:rPr lang="hr-HR" dirty="0" err="1" smtClean="0"/>
              <a:t>it</a:t>
            </a:r>
            <a:r>
              <a:rPr lang="hr-HR" dirty="0" smtClean="0"/>
              <a:t> </a:t>
            </a:r>
            <a:r>
              <a:rPr lang="hr-HR" dirty="0" err="1" smtClean="0"/>
              <a:t>could</a:t>
            </a:r>
            <a:r>
              <a:rPr lang="hr-HR" dirty="0" smtClean="0"/>
              <a:t> </a:t>
            </a:r>
            <a:r>
              <a:rPr lang="hr-HR" dirty="0" err="1" smtClean="0"/>
              <a:t>cause</a:t>
            </a:r>
            <a:r>
              <a:rPr lang="hr-HR" dirty="0" smtClean="0"/>
              <a:t> </a:t>
            </a:r>
            <a:r>
              <a:rPr lang="hr-HR" dirty="0" err="1" smtClean="0"/>
              <a:t>ambiguity</a:t>
            </a:r>
            <a:endParaRPr lang="en-US" dirty="0"/>
          </a:p>
        </p:txBody>
      </p:sp>
    </p:spTree>
    <p:extLst>
      <p:ext uri="{BB962C8B-B14F-4D97-AF65-F5344CB8AC3E}">
        <p14:creationId xmlns:p14="http://schemas.microsoft.com/office/powerpoint/2010/main" val="1027208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Saying</a:t>
            </a:r>
            <a:r>
              <a:rPr lang="hr-HR" dirty="0" smtClean="0"/>
              <a:t> </a:t>
            </a:r>
            <a:r>
              <a:rPr lang="hr-HR" dirty="0" err="1" smtClean="0"/>
              <a:t>it</a:t>
            </a:r>
            <a:r>
              <a:rPr lang="hr-HR" dirty="0" smtClean="0"/>
              <a:t> </a:t>
            </a:r>
            <a:r>
              <a:rPr lang="hr-HR" dirty="0" err="1" smtClean="0"/>
              <a:t>twice</a:t>
            </a:r>
            <a:r>
              <a:rPr lang="hr-HR" dirty="0" smtClean="0"/>
              <a:t>: </a:t>
            </a:r>
            <a:r>
              <a:rPr lang="hr-HR" dirty="0" err="1" smtClean="0"/>
              <a:t>examples</a:t>
            </a:r>
            <a:endParaRPr lang="hr-HR" dirty="0"/>
          </a:p>
        </p:txBody>
      </p:sp>
      <p:sp>
        <p:nvSpPr>
          <p:cNvPr id="3" name="Content Placeholder 2"/>
          <p:cNvSpPr>
            <a:spLocks noGrp="1"/>
          </p:cNvSpPr>
          <p:nvPr>
            <p:ph idx="1"/>
          </p:nvPr>
        </p:nvSpPr>
        <p:spPr/>
        <p:txBody>
          <a:bodyPr/>
          <a:lstStyle/>
          <a:p>
            <a:r>
              <a:rPr lang="hr-HR" dirty="0" err="1" smtClean="0"/>
              <a:t>Breaking</a:t>
            </a:r>
            <a:r>
              <a:rPr lang="hr-HR" dirty="0" smtClean="0"/>
              <a:t> </a:t>
            </a:r>
            <a:r>
              <a:rPr lang="hr-HR" dirty="0" err="1" smtClean="0"/>
              <a:t>and</a:t>
            </a:r>
            <a:r>
              <a:rPr lang="hr-HR" dirty="0" smtClean="0"/>
              <a:t> </a:t>
            </a:r>
            <a:r>
              <a:rPr lang="hr-HR" dirty="0" err="1" smtClean="0"/>
              <a:t>entering</a:t>
            </a:r>
            <a:endParaRPr lang="hr-HR" dirty="0" smtClean="0"/>
          </a:p>
          <a:p>
            <a:r>
              <a:rPr lang="hr-HR" dirty="0" err="1" smtClean="0"/>
              <a:t>Null</a:t>
            </a:r>
            <a:r>
              <a:rPr lang="hr-HR" dirty="0" smtClean="0"/>
              <a:t> </a:t>
            </a:r>
            <a:r>
              <a:rPr lang="hr-HR" dirty="0" err="1" smtClean="0"/>
              <a:t>and</a:t>
            </a:r>
            <a:r>
              <a:rPr lang="hr-HR" dirty="0" smtClean="0"/>
              <a:t> </a:t>
            </a:r>
            <a:r>
              <a:rPr lang="hr-HR" dirty="0" err="1" smtClean="0"/>
              <a:t>void</a:t>
            </a:r>
            <a:endParaRPr lang="hr-HR" dirty="0" smtClean="0"/>
          </a:p>
          <a:p>
            <a:r>
              <a:rPr lang="hr-HR" dirty="0" smtClean="0"/>
              <a:t>Fit </a:t>
            </a:r>
            <a:r>
              <a:rPr lang="hr-HR" dirty="0" err="1" smtClean="0"/>
              <a:t>and</a:t>
            </a:r>
            <a:r>
              <a:rPr lang="hr-HR" dirty="0" smtClean="0"/>
              <a:t> </a:t>
            </a:r>
            <a:r>
              <a:rPr lang="hr-HR" dirty="0" err="1" smtClean="0"/>
              <a:t>proper</a:t>
            </a:r>
            <a:endParaRPr lang="hr-HR" dirty="0" smtClean="0"/>
          </a:p>
          <a:p>
            <a:r>
              <a:rPr lang="hr-HR" dirty="0" err="1" smtClean="0"/>
              <a:t>Aid</a:t>
            </a:r>
            <a:r>
              <a:rPr lang="hr-HR" dirty="0" smtClean="0"/>
              <a:t> </a:t>
            </a:r>
            <a:r>
              <a:rPr lang="hr-HR" dirty="0" err="1" smtClean="0"/>
              <a:t>and</a:t>
            </a:r>
            <a:r>
              <a:rPr lang="hr-HR" dirty="0" smtClean="0"/>
              <a:t> </a:t>
            </a:r>
            <a:r>
              <a:rPr lang="hr-HR" dirty="0" err="1" smtClean="0"/>
              <a:t>abet</a:t>
            </a:r>
            <a:endParaRPr lang="hr-HR" dirty="0" smtClean="0"/>
          </a:p>
          <a:p>
            <a:r>
              <a:rPr lang="hr-HR" dirty="0" err="1" smtClean="0"/>
              <a:t>Goods</a:t>
            </a:r>
            <a:r>
              <a:rPr lang="hr-HR" dirty="0" smtClean="0"/>
              <a:t> </a:t>
            </a:r>
            <a:r>
              <a:rPr lang="hr-HR" dirty="0" err="1" smtClean="0"/>
              <a:t>and</a:t>
            </a:r>
            <a:r>
              <a:rPr lang="hr-HR" dirty="0" smtClean="0"/>
              <a:t> </a:t>
            </a:r>
            <a:r>
              <a:rPr lang="hr-HR" dirty="0" err="1" smtClean="0"/>
              <a:t>chattels</a:t>
            </a:r>
            <a:endParaRPr lang="hr-HR" dirty="0"/>
          </a:p>
        </p:txBody>
      </p:sp>
    </p:spTree>
    <p:extLst>
      <p:ext uri="{BB962C8B-B14F-4D97-AF65-F5344CB8AC3E}">
        <p14:creationId xmlns:p14="http://schemas.microsoft.com/office/powerpoint/2010/main" val="732032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Layout</a:t>
            </a:r>
            <a:r>
              <a:rPr lang="hr-HR" dirty="0" smtClean="0"/>
              <a:t/>
            </a:r>
            <a:br>
              <a:rPr lang="hr-HR" dirty="0" smtClean="0"/>
            </a:br>
            <a:endParaRPr lang="en-US" dirty="0"/>
          </a:p>
        </p:txBody>
      </p:sp>
      <p:sp>
        <p:nvSpPr>
          <p:cNvPr id="3" name="Content Placeholder 2"/>
          <p:cNvSpPr>
            <a:spLocks noGrp="1"/>
          </p:cNvSpPr>
          <p:nvPr>
            <p:ph idx="1"/>
          </p:nvPr>
        </p:nvSpPr>
        <p:spPr/>
        <p:txBody>
          <a:bodyPr/>
          <a:lstStyle/>
          <a:p>
            <a:r>
              <a:rPr lang="hr-HR" dirty="0" err="1" smtClean="0"/>
              <a:t>The</a:t>
            </a:r>
            <a:r>
              <a:rPr lang="hr-HR" dirty="0" smtClean="0"/>
              <a:t> </a:t>
            </a:r>
            <a:r>
              <a:rPr lang="hr-HR" dirty="0" err="1" smtClean="0"/>
              <a:t>way</a:t>
            </a:r>
            <a:r>
              <a:rPr lang="hr-HR" dirty="0" smtClean="0"/>
              <a:t> </a:t>
            </a:r>
            <a:r>
              <a:rPr lang="hr-HR" dirty="0" err="1" smtClean="0"/>
              <a:t>legislation</a:t>
            </a:r>
            <a:r>
              <a:rPr lang="hr-HR" dirty="0" smtClean="0"/>
              <a:t> </a:t>
            </a:r>
            <a:r>
              <a:rPr lang="hr-HR" dirty="0" err="1" smtClean="0"/>
              <a:t>is</a:t>
            </a:r>
            <a:r>
              <a:rPr lang="hr-HR" dirty="0" smtClean="0"/>
              <a:t> </a:t>
            </a:r>
            <a:r>
              <a:rPr lang="hr-HR" dirty="0" err="1" smtClean="0"/>
              <a:t>laid</a:t>
            </a:r>
            <a:r>
              <a:rPr lang="hr-HR" dirty="0" smtClean="0"/>
              <a:t> </a:t>
            </a:r>
            <a:r>
              <a:rPr lang="hr-HR" dirty="0" err="1" smtClean="0"/>
              <a:t>out</a:t>
            </a:r>
            <a:r>
              <a:rPr lang="hr-HR" dirty="0" smtClean="0"/>
              <a:t> </a:t>
            </a:r>
            <a:r>
              <a:rPr lang="hr-HR" dirty="0" err="1" smtClean="0"/>
              <a:t>makes</a:t>
            </a:r>
            <a:r>
              <a:rPr lang="hr-HR" dirty="0" smtClean="0"/>
              <a:t> </a:t>
            </a:r>
            <a:r>
              <a:rPr lang="hr-HR" dirty="0" err="1" smtClean="0"/>
              <a:t>it</a:t>
            </a:r>
            <a:r>
              <a:rPr lang="hr-HR" dirty="0" smtClean="0"/>
              <a:t> </a:t>
            </a:r>
            <a:r>
              <a:rPr lang="hr-HR" dirty="0" err="1" smtClean="0"/>
              <a:t>easier</a:t>
            </a:r>
            <a:r>
              <a:rPr lang="hr-HR" dirty="0" smtClean="0"/>
              <a:t> to </a:t>
            </a:r>
            <a:r>
              <a:rPr lang="hr-HR" dirty="0" err="1" smtClean="0"/>
              <a:t>follow</a:t>
            </a:r>
            <a:r>
              <a:rPr lang="hr-HR" dirty="0" smtClean="0"/>
              <a:t> </a:t>
            </a:r>
            <a:r>
              <a:rPr lang="hr-HR" dirty="0" err="1" smtClean="0"/>
              <a:t>the</a:t>
            </a:r>
            <a:r>
              <a:rPr lang="hr-HR" dirty="0" smtClean="0"/>
              <a:t> </a:t>
            </a:r>
            <a:r>
              <a:rPr lang="hr-HR" dirty="0" err="1" smtClean="0"/>
              <a:t>structure</a:t>
            </a:r>
            <a:r>
              <a:rPr lang="hr-HR" dirty="0" smtClean="0"/>
              <a:t> </a:t>
            </a:r>
            <a:r>
              <a:rPr lang="hr-HR" dirty="0" err="1" smtClean="0"/>
              <a:t>and</a:t>
            </a:r>
            <a:r>
              <a:rPr lang="hr-HR" dirty="0" smtClean="0"/>
              <a:t> </a:t>
            </a:r>
            <a:r>
              <a:rPr lang="hr-HR" dirty="0" err="1" smtClean="0"/>
              <a:t>understand</a:t>
            </a:r>
            <a:r>
              <a:rPr lang="hr-HR" dirty="0" smtClean="0"/>
              <a:t> </a:t>
            </a:r>
            <a:r>
              <a:rPr lang="hr-HR" dirty="0" err="1" smtClean="0"/>
              <a:t>its</a:t>
            </a:r>
            <a:r>
              <a:rPr lang="hr-HR" dirty="0" smtClean="0"/>
              <a:t> </a:t>
            </a:r>
            <a:r>
              <a:rPr lang="hr-HR" dirty="0" err="1" smtClean="0"/>
              <a:t>meaning</a:t>
            </a:r>
            <a:endParaRPr lang="hr-HR" dirty="0" smtClean="0"/>
          </a:p>
          <a:p>
            <a:r>
              <a:rPr lang="hr-HR" dirty="0" err="1" smtClean="0"/>
              <a:t>While</a:t>
            </a:r>
            <a:r>
              <a:rPr lang="hr-HR" dirty="0" smtClean="0"/>
              <a:t> complex </a:t>
            </a:r>
            <a:r>
              <a:rPr lang="hr-HR" dirty="0" err="1" smtClean="0"/>
              <a:t>sentences</a:t>
            </a:r>
            <a:r>
              <a:rPr lang="hr-HR" dirty="0" smtClean="0"/>
              <a:t> are </a:t>
            </a:r>
            <a:r>
              <a:rPr lang="hr-HR" dirty="0" err="1" smtClean="0"/>
              <a:t>typical</a:t>
            </a:r>
            <a:r>
              <a:rPr lang="hr-HR" dirty="0" smtClean="0"/>
              <a:t> </a:t>
            </a:r>
            <a:r>
              <a:rPr lang="hr-HR" dirty="0" err="1" smtClean="0"/>
              <a:t>in</a:t>
            </a:r>
            <a:r>
              <a:rPr lang="hr-HR" dirty="0" smtClean="0"/>
              <a:t> </a:t>
            </a:r>
            <a:r>
              <a:rPr lang="hr-HR" dirty="0" err="1" smtClean="0"/>
              <a:t>written</a:t>
            </a:r>
            <a:r>
              <a:rPr lang="hr-HR" dirty="0" smtClean="0"/>
              <a:t> </a:t>
            </a:r>
            <a:r>
              <a:rPr lang="hr-HR" dirty="0" err="1" smtClean="0"/>
              <a:t>legal</a:t>
            </a:r>
            <a:r>
              <a:rPr lang="hr-HR" dirty="0" smtClean="0"/>
              <a:t> </a:t>
            </a:r>
            <a:r>
              <a:rPr lang="hr-HR" dirty="0" err="1" smtClean="0"/>
              <a:t>language</a:t>
            </a:r>
            <a:r>
              <a:rPr lang="hr-HR" dirty="0" smtClean="0"/>
              <a:t>, </a:t>
            </a:r>
            <a:r>
              <a:rPr lang="hr-HR" dirty="0" err="1" smtClean="0"/>
              <a:t>there</a:t>
            </a:r>
            <a:r>
              <a:rPr lang="hr-HR" dirty="0" smtClean="0"/>
              <a:t> </a:t>
            </a:r>
            <a:r>
              <a:rPr lang="hr-HR" dirty="0" err="1" smtClean="0"/>
              <a:t>is</a:t>
            </a:r>
            <a:r>
              <a:rPr lang="hr-HR" dirty="0" smtClean="0"/>
              <a:t> one complex </a:t>
            </a:r>
            <a:r>
              <a:rPr lang="hr-HR" dirty="0" err="1" smtClean="0"/>
              <a:t>construction</a:t>
            </a:r>
            <a:r>
              <a:rPr lang="hr-HR" dirty="0" smtClean="0"/>
              <a:t> </a:t>
            </a:r>
            <a:r>
              <a:rPr lang="hr-HR" dirty="0" err="1" smtClean="0"/>
              <a:t>that</a:t>
            </a:r>
            <a:r>
              <a:rPr lang="hr-HR" dirty="0" smtClean="0"/>
              <a:t> </a:t>
            </a:r>
            <a:r>
              <a:rPr lang="hr-HR" dirty="0" err="1" smtClean="0"/>
              <a:t>is</a:t>
            </a:r>
            <a:r>
              <a:rPr lang="hr-HR" dirty="0" smtClean="0"/>
              <a:t> </a:t>
            </a:r>
            <a:r>
              <a:rPr lang="hr-HR" dirty="0" err="1" smtClean="0"/>
              <a:t>particularly</a:t>
            </a:r>
            <a:r>
              <a:rPr lang="hr-HR" dirty="0" smtClean="0"/>
              <a:t> </a:t>
            </a:r>
            <a:r>
              <a:rPr lang="hr-HR" dirty="0" err="1" smtClean="0"/>
              <a:t>common</a:t>
            </a:r>
            <a:endParaRPr lang="hr-HR" dirty="0" smtClean="0"/>
          </a:p>
          <a:p>
            <a:r>
              <a:rPr lang="hr-HR" dirty="0" err="1" smtClean="0"/>
              <a:t>Look</a:t>
            </a:r>
            <a:r>
              <a:rPr lang="hr-HR" dirty="0" smtClean="0"/>
              <a:t> at </a:t>
            </a:r>
            <a:r>
              <a:rPr lang="hr-HR" dirty="0" err="1" smtClean="0"/>
              <a:t>the</a:t>
            </a:r>
            <a:r>
              <a:rPr lang="hr-HR" dirty="0" smtClean="0"/>
              <a:t> </a:t>
            </a:r>
            <a:r>
              <a:rPr lang="hr-HR" dirty="0" err="1" smtClean="0"/>
              <a:t>first</a:t>
            </a:r>
            <a:r>
              <a:rPr lang="hr-HR" dirty="0" smtClean="0"/>
              <a:t> </a:t>
            </a:r>
            <a:r>
              <a:rPr lang="hr-HR" dirty="0" err="1" smtClean="0"/>
              <a:t>three</a:t>
            </a:r>
            <a:r>
              <a:rPr lang="hr-HR" dirty="0" smtClean="0"/>
              <a:t> </a:t>
            </a:r>
            <a:r>
              <a:rPr lang="hr-HR" dirty="0" err="1" smtClean="0"/>
              <a:t>subsections</a:t>
            </a:r>
            <a:r>
              <a:rPr lang="hr-HR" dirty="0" smtClean="0"/>
              <a:t>. </a:t>
            </a:r>
            <a:r>
              <a:rPr lang="hr-HR" dirty="0" err="1" smtClean="0"/>
              <a:t>What</a:t>
            </a:r>
            <a:r>
              <a:rPr lang="hr-HR" dirty="0" smtClean="0"/>
              <a:t> </a:t>
            </a:r>
            <a:r>
              <a:rPr lang="hr-HR" dirty="0" err="1" smtClean="0"/>
              <a:t>is</a:t>
            </a:r>
            <a:r>
              <a:rPr lang="hr-HR" dirty="0" smtClean="0"/>
              <a:t> </a:t>
            </a:r>
            <a:r>
              <a:rPr lang="hr-HR" dirty="0" err="1" smtClean="0"/>
              <a:t>the</a:t>
            </a:r>
            <a:r>
              <a:rPr lang="hr-HR" dirty="0" smtClean="0"/>
              <a:t> </a:t>
            </a:r>
            <a:r>
              <a:rPr lang="hr-HR" dirty="0" err="1" smtClean="0"/>
              <a:t>basic</a:t>
            </a:r>
            <a:r>
              <a:rPr lang="hr-HR" dirty="0" smtClean="0"/>
              <a:t> </a:t>
            </a:r>
            <a:r>
              <a:rPr lang="hr-HR" dirty="0" err="1" smtClean="0"/>
              <a:t>underlying</a:t>
            </a:r>
            <a:r>
              <a:rPr lang="hr-HR" dirty="0" smtClean="0"/>
              <a:t> </a:t>
            </a:r>
            <a:r>
              <a:rPr lang="hr-HR" dirty="0" err="1" smtClean="0"/>
              <a:t>structure</a:t>
            </a:r>
            <a:r>
              <a:rPr lang="hr-HR" dirty="0" smtClean="0"/>
              <a:t>?</a:t>
            </a:r>
          </a:p>
          <a:p>
            <a:r>
              <a:rPr lang="en-US" altLang="en-US" dirty="0"/>
              <a:t>https://www.youtube.com/watch?v=Qx6Bk9OTnbI</a:t>
            </a:r>
          </a:p>
          <a:p>
            <a:endParaRPr lang="en-US" dirty="0"/>
          </a:p>
        </p:txBody>
      </p:sp>
    </p:spTree>
    <p:extLst>
      <p:ext uri="{BB962C8B-B14F-4D97-AF65-F5344CB8AC3E}">
        <p14:creationId xmlns:p14="http://schemas.microsoft.com/office/powerpoint/2010/main" val="410851197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Complex sentence: </a:t>
            </a:r>
            <a:r>
              <a:rPr lang="hr-HR" dirty="0" err="1" smtClean="0"/>
              <a:t>example</a:t>
            </a:r>
            <a:r>
              <a:rPr lang="hr-HR" dirty="0" smtClean="0"/>
              <a:t> (</a:t>
            </a:r>
            <a:r>
              <a:rPr lang="hr-HR" dirty="0" err="1" smtClean="0"/>
              <a:t>Bribery</a:t>
            </a:r>
            <a:r>
              <a:rPr lang="hr-HR" dirty="0" smtClean="0"/>
              <a:t> </a:t>
            </a:r>
            <a:r>
              <a:rPr lang="hr-HR" dirty="0" err="1" smtClean="0"/>
              <a:t>Act</a:t>
            </a:r>
            <a:r>
              <a:rPr lang="hr-HR" dirty="0" smtClean="0"/>
              <a:t> 2010)</a:t>
            </a:r>
            <a:endParaRPr lang="hr-HR" dirty="0"/>
          </a:p>
        </p:txBody>
      </p:sp>
      <p:sp>
        <p:nvSpPr>
          <p:cNvPr id="3" name="Content Placeholder 2"/>
          <p:cNvSpPr>
            <a:spLocks noGrp="1"/>
          </p:cNvSpPr>
          <p:nvPr>
            <p:ph idx="1"/>
          </p:nvPr>
        </p:nvSpPr>
        <p:spPr/>
        <p:txBody>
          <a:bodyPr/>
          <a:lstStyle/>
          <a:p>
            <a:r>
              <a:rPr lang="hr-HR" dirty="0" smtClean="0"/>
              <a:t>1. </a:t>
            </a:r>
            <a:r>
              <a:rPr lang="hr-HR" dirty="0" err="1" smtClean="0"/>
              <a:t>Offences</a:t>
            </a:r>
            <a:r>
              <a:rPr lang="hr-HR" dirty="0" smtClean="0"/>
              <a:t> </a:t>
            </a:r>
            <a:r>
              <a:rPr lang="hr-HR" dirty="0" err="1" smtClean="0"/>
              <a:t>of</a:t>
            </a:r>
            <a:r>
              <a:rPr lang="hr-HR" dirty="0" smtClean="0"/>
              <a:t> </a:t>
            </a:r>
            <a:r>
              <a:rPr lang="hr-HR" dirty="0" err="1" smtClean="0"/>
              <a:t>bribing</a:t>
            </a:r>
            <a:r>
              <a:rPr lang="hr-HR" dirty="0" smtClean="0"/>
              <a:t> </a:t>
            </a:r>
            <a:r>
              <a:rPr lang="hr-HR" dirty="0" err="1" smtClean="0"/>
              <a:t>another</a:t>
            </a:r>
            <a:r>
              <a:rPr lang="hr-HR" dirty="0" smtClean="0"/>
              <a:t> </a:t>
            </a:r>
            <a:r>
              <a:rPr lang="hr-HR" dirty="0" err="1" smtClean="0"/>
              <a:t>person</a:t>
            </a:r>
            <a:endParaRPr lang="hr-HR" dirty="0" smtClean="0"/>
          </a:p>
          <a:p>
            <a:r>
              <a:rPr lang="hr-HR" dirty="0" smtClean="0"/>
              <a:t>(1) A </a:t>
            </a:r>
            <a:r>
              <a:rPr lang="hr-HR" dirty="0" err="1" smtClean="0"/>
              <a:t>person</a:t>
            </a:r>
            <a:r>
              <a:rPr lang="hr-HR" dirty="0" smtClean="0"/>
              <a:t> (P) </a:t>
            </a:r>
            <a:r>
              <a:rPr lang="hr-HR" dirty="0" err="1" smtClean="0"/>
              <a:t>is</a:t>
            </a:r>
            <a:r>
              <a:rPr lang="hr-HR" dirty="0" smtClean="0"/>
              <a:t> </a:t>
            </a:r>
            <a:r>
              <a:rPr lang="hr-HR" dirty="0" err="1" smtClean="0"/>
              <a:t>guilty</a:t>
            </a:r>
            <a:r>
              <a:rPr lang="hr-HR" dirty="0" smtClean="0"/>
              <a:t> </a:t>
            </a:r>
            <a:r>
              <a:rPr lang="hr-HR" dirty="0" err="1" smtClean="0"/>
              <a:t>of</a:t>
            </a:r>
            <a:r>
              <a:rPr lang="hr-HR" dirty="0" smtClean="0"/>
              <a:t> </a:t>
            </a:r>
            <a:r>
              <a:rPr lang="hr-HR" dirty="0" err="1" smtClean="0"/>
              <a:t>an</a:t>
            </a:r>
            <a:r>
              <a:rPr lang="hr-HR" dirty="0"/>
              <a:t> </a:t>
            </a:r>
            <a:r>
              <a:rPr lang="hr-HR" dirty="0" err="1" smtClean="0"/>
              <a:t>offence</a:t>
            </a:r>
            <a:r>
              <a:rPr lang="hr-HR" dirty="0" smtClean="0"/>
              <a:t> </a:t>
            </a:r>
            <a:r>
              <a:rPr lang="hr-HR" dirty="0" err="1" smtClean="0"/>
              <a:t>if</a:t>
            </a:r>
            <a:r>
              <a:rPr lang="hr-HR" dirty="0" smtClean="0"/>
              <a:t> </a:t>
            </a:r>
            <a:r>
              <a:rPr lang="hr-HR" dirty="0" err="1" smtClean="0"/>
              <a:t>either</a:t>
            </a:r>
            <a:r>
              <a:rPr lang="hr-HR" dirty="0" smtClean="0"/>
              <a:t> </a:t>
            </a:r>
            <a:r>
              <a:rPr lang="hr-HR" dirty="0" err="1" smtClean="0"/>
              <a:t>of</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cases</a:t>
            </a:r>
            <a:r>
              <a:rPr lang="hr-HR" dirty="0" smtClean="0"/>
              <a:t> </a:t>
            </a:r>
            <a:r>
              <a:rPr lang="hr-HR" dirty="0" err="1" smtClean="0"/>
              <a:t>applies</a:t>
            </a:r>
            <a:r>
              <a:rPr lang="hr-HR" dirty="0" smtClean="0"/>
              <a:t>.</a:t>
            </a:r>
          </a:p>
          <a:p>
            <a:r>
              <a:rPr lang="hr-HR" dirty="0" smtClean="0"/>
              <a:t>(2) P </a:t>
            </a:r>
            <a:r>
              <a:rPr lang="hr-HR" dirty="0" err="1" smtClean="0"/>
              <a:t>offers</a:t>
            </a:r>
            <a:r>
              <a:rPr lang="hr-HR" dirty="0" smtClean="0"/>
              <a:t>, </a:t>
            </a:r>
            <a:r>
              <a:rPr lang="hr-HR" dirty="0" err="1" smtClean="0"/>
              <a:t>promises</a:t>
            </a:r>
            <a:r>
              <a:rPr lang="hr-HR" dirty="0" smtClean="0"/>
              <a:t> </a:t>
            </a:r>
            <a:r>
              <a:rPr lang="hr-HR" dirty="0" err="1" smtClean="0"/>
              <a:t>or</a:t>
            </a:r>
            <a:r>
              <a:rPr lang="hr-HR" dirty="0" smtClean="0"/>
              <a:t> </a:t>
            </a:r>
            <a:r>
              <a:rPr lang="hr-HR" dirty="0" err="1" smtClean="0"/>
              <a:t>gives</a:t>
            </a:r>
            <a:r>
              <a:rPr lang="hr-HR" dirty="0" smtClean="0"/>
              <a:t> a </a:t>
            </a:r>
            <a:r>
              <a:rPr lang="hr-HR" dirty="0" err="1" smtClean="0"/>
              <a:t>financial</a:t>
            </a:r>
            <a:r>
              <a:rPr lang="hr-HR" dirty="0" smtClean="0"/>
              <a:t> </a:t>
            </a:r>
            <a:r>
              <a:rPr lang="hr-HR" dirty="0" err="1" smtClean="0"/>
              <a:t>or</a:t>
            </a:r>
            <a:r>
              <a:rPr lang="hr-HR" dirty="0" smtClean="0"/>
              <a:t> </a:t>
            </a:r>
            <a:r>
              <a:rPr lang="hr-HR" dirty="0" err="1" smtClean="0"/>
              <a:t>other</a:t>
            </a:r>
            <a:r>
              <a:rPr lang="hr-HR" dirty="0" smtClean="0"/>
              <a:t> </a:t>
            </a:r>
            <a:r>
              <a:rPr lang="hr-HR" dirty="0" err="1" smtClean="0"/>
              <a:t>advantage</a:t>
            </a:r>
            <a:r>
              <a:rPr lang="hr-HR" dirty="0" smtClean="0"/>
              <a:t> to </a:t>
            </a:r>
            <a:r>
              <a:rPr lang="hr-HR" dirty="0" err="1" smtClean="0"/>
              <a:t>another</a:t>
            </a:r>
            <a:r>
              <a:rPr lang="hr-HR" dirty="0" smtClean="0"/>
              <a:t> </a:t>
            </a:r>
            <a:r>
              <a:rPr lang="hr-HR" dirty="0" err="1" smtClean="0"/>
              <a:t>person</a:t>
            </a:r>
            <a:r>
              <a:rPr lang="hr-HR" dirty="0" smtClean="0"/>
              <a:t>, </a:t>
            </a:r>
            <a:r>
              <a:rPr lang="hr-HR" dirty="0" err="1" smtClean="0"/>
              <a:t>and</a:t>
            </a:r>
            <a:endParaRPr lang="hr-HR" dirty="0" smtClean="0"/>
          </a:p>
          <a:p>
            <a:r>
              <a:rPr lang="hr-HR" dirty="0" smtClean="0"/>
              <a:t>(b) P </a:t>
            </a:r>
            <a:r>
              <a:rPr lang="hr-HR" dirty="0" err="1" smtClean="0"/>
              <a:t>intends</a:t>
            </a:r>
            <a:r>
              <a:rPr lang="hr-HR" dirty="0" smtClean="0"/>
              <a:t> </a:t>
            </a:r>
            <a:r>
              <a:rPr lang="hr-HR" dirty="0" err="1" smtClean="0"/>
              <a:t>the</a:t>
            </a:r>
            <a:r>
              <a:rPr lang="hr-HR" dirty="0" smtClean="0"/>
              <a:t> </a:t>
            </a:r>
            <a:r>
              <a:rPr lang="hr-HR" dirty="0" err="1" smtClean="0"/>
              <a:t>advantage</a:t>
            </a:r>
            <a:r>
              <a:rPr lang="hr-HR" dirty="0" smtClean="0"/>
              <a:t>  </a:t>
            </a:r>
          </a:p>
          <a:p>
            <a:r>
              <a:rPr lang="hr-HR" dirty="0" smtClean="0"/>
              <a:t>(i) to </a:t>
            </a:r>
            <a:r>
              <a:rPr lang="hr-HR" dirty="0" err="1" smtClean="0"/>
              <a:t>induce</a:t>
            </a:r>
            <a:r>
              <a:rPr lang="hr-HR" dirty="0" smtClean="0"/>
              <a:t> a </a:t>
            </a:r>
            <a:r>
              <a:rPr lang="hr-HR" dirty="0" err="1" smtClean="0"/>
              <a:t>person</a:t>
            </a:r>
            <a:r>
              <a:rPr lang="hr-HR" dirty="0" smtClean="0"/>
              <a:t> o </a:t>
            </a:r>
            <a:r>
              <a:rPr lang="hr-HR" dirty="0" err="1" smtClean="0"/>
              <a:t>perform</a:t>
            </a:r>
            <a:r>
              <a:rPr lang="hr-HR" dirty="0" smtClean="0"/>
              <a:t> </a:t>
            </a:r>
            <a:r>
              <a:rPr lang="hr-HR" dirty="0" err="1" smtClean="0"/>
              <a:t>improperly</a:t>
            </a:r>
            <a:r>
              <a:rPr lang="hr-HR" dirty="0" smtClean="0"/>
              <a:t> a </a:t>
            </a:r>
            <a:r>
              <a:rPr lang="hr-HR" dirty="0" err="1" smtClean="0"/>
              <a:t>relevant</a:t>
            </a:r>
            <a:r>
              <a:rPr lang="hr-HR" dirty="0" smtClean="0"/>
              <a:t> </a:t>
            </a:r>
            <a:r>
              <a:rPr lang="hr-HR" dirty="0" err="1" smtClean="0"/>
              <a:t>function</a:t>
            </a:r>
            <a:r>
              <a:rPr lang="hr-HR" dirty="0" smtClean="0"/>
              <a:t> </a:t>
            </a:r>
            <a:r>
              <a:rPr lang="hr-HR" dirty="0" err="1" smtClean="0"/>
              <a:t>or</a:t>
            </a:r>
            <a:r>
              <a:rPr lang="hr-HR" dirty="0" smtClean="0"/>
              <a:t> </a:t>
            </a:r>
            <a:r>
              <a:rPr lang="hr-HR" dirty="0" err="1" smtClean="0"/>
              <a:t>activits</a:t>
            </a:r>
            <a:r>
              <a:rPr lang="hr-HR" dirty="0" smtClean="0"/>
              <a:t>, </a:t>
            </a:r>
            <a:r>
              <a:rPr lang="hr-HR" dirty="0" err="1" smtClean="0"/>
              <a:t>or</a:t>
            </a:r>
            <a:endParaRPr lang="hr-HR" dirty="0" smtClean="0"/>
          </a:p>
          <a:p>
            <a:r>
              <a:rPr lang="hr-HR" dirty="0" smtClean="0"/>
              <a:t>(ii) to </a:t>
            </a:r>
            <a:r>
              <a:rPr lang="hr-HR" dirty="0" err="1" smtClean="0"/>
              <a:t>reward</a:t>
            </a:r>
            <a:r>
              <a:rPr lang="hr-HR" dirty="0" smtClean="0"/>
              <a:t> a </a:t>
            </a:r>
            <a:r>
              <a:rPr lang="hr-HR" dirty="0" err="1" smtClean="0"/>
              <a:t>person</a:t>
            </a:r>
            <a:r>
              <a:rPr lang="hr-HR" dirty="0" smtClean="0"/>
              <a:t> for </a:t>
            </a:r>
            <a:r>
              <a:rPr lang="hr-HR" dirty="0" err="1" smtClean="0"/>
              <a:t>the</a:t>
            </a:r>
            <a:r>
              <a:rPr lang="hr-HR" dirty="0" smtClean="0"/>
              <a:t> </a:t>
            </a:r>
            <a:r>
              <a:rPr lang="hr-HR" dirty="0" err="1" smtClean="0"/>
              <a:t>improper</a:t>
            </a:r>
            <a:r>
              <a:rPr lang="hr-HR" dirty="0" smtClean="0"/>
              <a:t> </a:t>
            </a:r>
            <a:r>
              <a:rPr lang="hr-HR" dirty="0" err="1" smtClean="0"/>
              <a:t>performance</a:t>
            </a:r>
            <a:r>
              <a:rPr lang="hr-HR" dirty="0" smtClean="0"/>
              <a:t> </a:t>
            </a:r>
            <a:r>
              <a:rPr lang="hr-HR" dirty="0" err="1" smtClean="0"/>
              <a:t>of</a:t>
            </a:r>
            <a:r>
              <a:rPr lang="hr-HR" dirty="0" smtClean="0"/>
              <a:t> </a:t>
            </a:r>
            <a:r>
              <a:rPr lang="hr-HR" dirty="0" err="1" smtClean="0"/>
              <a:t>such</a:t>
            </a:r>
            <a:r>
              <a:rPr lang="hr-HR" dirty="0" smtClean="0"/>
              <a:t> a </a:t>
            </a:r>
            <a:r>
              <a:rPr lang="hr-HR" dirty="0" err="1" smtClean="0"/>
              <a:t>function</a:t>
            </a:r>
            <a:r>
              <a:rPr lang="hr-HR" dirty="0" smtClean="0"/>
              <a:t> </a:t>
            </a:r>
            <a:r>
              <a:rPr lang="hr-HR" dirty="0" err="1" smtClean="0"/>
              <a:t>or</a:t>
            </a:r>
            <a:r>
              <a:rPr lang="hr-HR" dirty="0" smtClean="0"/>
              <a:t> </a:t>
            </a:r>
            <a:r>
              <a:rPr lang="hr-HR" dirty="0" err="1" smtClean="0"/>
              <a:t>activity</a:t>
            </a:r>
            <a:endParaRPr lang="hr-HR" dirty="0" smtClean="0"/>
          </a:p>
          <a:p>
            <a:endParaRPr lang="hr-HR" dirty="0"/>
          </a:p>
        </p:txBody>
      </p:sp>
    </p:spTree>
    <p:extLst>
      <p:ext uri="{BB962C8B-B14F-4D97-AF65-F5344CB8AC3E}">
        <p14:creationId xmlns:p14="http://schemas.microsoft.com/office/powerpoint/2010/main" val="150487743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Structure</a:t>
            </a:r>
            <a:endParaRPr lang="hr-HR" dirty="0"/>
          </a:p>
        </p:txBody>
      </p:sp>
      <p:sp>
        <p:nvSpPr>
          <p:cNvPr id="3" name="Content Placeholder 2"/>
          <p:cNvSpPr>
            <a:spLocks noGrp="1"/>
          </p:cNvSpPr>
          <p:nvPr>
            <p:ph idx="1"/>
          </p:nvPr>
        </p:nvSpPr>
        <p:spPr/>
        <p:txBody>
          <a:bodyPr/>
          <a:lstStyle/>
          <a:p>
            <a:r>
              <a:rPr lang="hr-HR" dirty="0" err="1" smtClean="0"/>
              <a:t>If</a:t>
            </a:r>
            <a:r>
              <a:rPr lang="hr-HR" dirty="0" smtClean="0"/>
              <a:t> X </a:t>
            </a:r>
            <a:r>
              <a:rPr lang="hr-HR" dirty="0" err="1" smtClean="0"/>
              <a:t>then</a:t>
            </a:r>
            <a:r>
              <a:rPr lang="hr-HR" dirty="0" smtClean="0"/>
              <a:t> Y, </a:t>
            </a:r>
            <a:r>
              <a:rPr lang="hr-HR" dirty="0" err="1" smtClean="0"/>
              <a:t>or</a:t>
            </a:r>
            <a:endParaRPr lang="hr-HR" dirty="0" smtClean="0"/>
          </a:p>
          <a:p>
            <a:r>
              <a:rPr lang="hr-HR" dirty="0" smtClean="0"/>
              <a:t>Y </a:t>
            </a:r>
            <a:r>
              <a:rPr lang="hr-HR" dirty="0" err="1" smtClean="0"/>
              <a:t>is</a:t>
            </a:r>
            <a:r>
              <a:rPr lang="hr-HR" dirty="0" smtClean="0"/>
              <a:t> </a:t>
            </a:r>
            <a:r>
              <a:rPr lang="hr-HR" dirty="0" err="1" smtClean="0"/>
              <a:t>true</a:t>
            </a:r>
            <a:r>
              <a:rPr lang="hr-HR" dirty="0" smtClean="0"/>
              <a:t> </a:t>
            </a:r>
            <a:r>
              <a:rPr lang="hr-HR" dirty="0" err="1" smtClean="0"/>
              <a:t>if</a:t>
            </a:r>
            <a:r>
              <a:rPr lang="hr-HR" dirty="0" smtClean="0"/>
              <a:t> X </a:t>
            </a:r>
            <a:r>
              <a:rPr lang="hr-HR" dirty="0" err="1" smtClean="0"/>
              <a:t>is</a:t>
            </a:r>
            <a:r>
              <a:rPr lang="hr-HR" dirty="0" smtClean="0"/>
              <a:t> </a:t>
            </a:r>
            <a:r>
              <a:rPr lang="hr-HR" dirty="0" err="1" smtClean="0"/>
              <a:t>true</a:t>
            </a:r>
            <a:endParaRPr lang="hr-HR" dirty="0" smtClean="0"/>
          </a:p>
          <a:p>
            <a:r>
              <a:rPr lang="hr-HR" dirty="0" smtClean="0"/>
              <a:t>„</a:t>
            </a:r>
            <a:r>
              <a:rPr lang="hr-HR" dirty="0" err="1" smtClean="0"/>
              <a:t>There</a:t>
            </a:r>
            <a:r>
              <a:rPr lang="hr-HR" dirty="0" smtClean="0"/>
              <a:t> are </a:t>
            </a:r>
            <a:r>
              <a:rPr lang="hr-HR" dirty="0" err="1" smtClean="0"/>
              <a:t>of</a:t>
            </a:r>
            <a:r>
              <a:rPr lang="hr-HR" dirty="0" smtClean="0"/>
              <a:t> </a:t>
            </a:r>
            <a:r>
              <a:rPr lang="hr-HR" dirty="0" err="1" smtClean="0"/>
              <a:t>course</a:t>
            </a:r>
            <a:r>
              <a:rPr lang="hr-HR" dirty="0" smtClean="0"/>
              <a:t> </a:t>
            </a:r>
            <a:r>
              <a:rPr lang="hr-HR" dirty="0" err="1" smtClean="0"/>
              <a:t>many</a:t>
            </a:r>
            <a:r>
              <a:rPr lang="hr-HR" dirty="0" smtClean="0"/>
              <a:t> </a:t>
            </a:r>
            <a:r>
              <a:rPr lang="hr-HR" dirty="0" err="1" smtClean="0"/>
              <a:t>possible</a:t>
            </a:r>
            <a:r>
              <a:rPr lang="hr-HR" dirty="0" smtClean="0"/>
              <a:t> </a:t>
            </a:r>
            <a:r>
              <a:rPr lang="hr-HR" dirty="0" err="1" smtClean="0"/>
              <a:t>variations</a:t>
            </a:r>
            <a:r>
              <a:rPr lang="hr-HR" dirty="0" smtClean="0"/>
              <a:t> on </a:t>
            </a:r>
            <a:r>
              <a:rPr lang="hr-HR" dirty="0" err="1" smtClean="0"/>
              <a:t>this</a:t>
            </a:r>
            <a:r>
              <a:rPr lang="hr-HR" dirty="0" smtClean="0"/>
              <a:t> </a:t>
            </a:r>
            <a:r>
              <a:rPr lang="hr-HR" dirty="0" err="1" smtClean="0"/>
              <a:t>basic</a:t>
            </a:r>
            <a:r>
              <a:rPr lang="hr-HR" dirty="0" smtClean="0"/>
              <a:t> </a:t>
            </a:r>
            <a:r>
              <a:rPr lang="hr-HR" dirty="0" err="1" smtClean="0"/>
              <a:t>theme</a:t>
            </a:r>
            <a:r>
              <a:rPr lang="hr-HR" dirty="0" smtClean="0"/>
              <a:t>, but </a:t>
            </a:r>
            <a:r>
              <a:rPr lang="hr-HR" dirty="0" err="1" smtClean="0"/>
              <a:t>in</a:t>
            </a:r>
            <a:r>
              <a:rPr lang="hr-HR" dirty="0" smtClean="0"/>
              <a:t> </a:t>
            </a:r>
            <a:r>
              <a:rPr lang="hr-HR" dirty="0" err="1" smtClean="0"/>
              <a:t>nearly</a:t>
            </a:r>
            <a:r>
              <a:rPr lang="hr-HR" dirty="0" smtClean="0"/>
              <a:t> </a:t>
            </a:r>
            <a:r>
              <a:rPr lang="hr-HR" dirty="0" err="1" smtClean="0"/>
              <a:t>all</a:t>
            </a:r>
            <a:r>
              <a:rPr lang="hr-HR" dirty="0" smtClean="0"/>
              <a:t> </a:t>
            </a:r>
            <a:r>
              <a:rPr lang="hr-HR" dirty="0" err="1" smtClean="0"/>
              <a:t>of</a:t>
            </a:r>
            <a:r>
              <a:rPr lang="hr-HR" dirty="0" smtClean="0"/>
              <a:t> </a:t>
            </a:r>
            <a:r>
              <a:rPr lang="hr-HR" dirty="0" err="1" smtClean="0"/>
              <a:t>them</a:t>
            </a:r>
            <a:r>
              <a:rPr lang="hr-HR" dirty="0" smtClean="0"/>
              <a:t> </a:t>
            </a:r>
            <a:r>
              <a:rPr lang="hr-HR" dirty="0" err="1" smtClean="0"/>
              <a:t>the</a:t>
            </a:r>
            <a:r>
              <a:rPr lang="hr-HR" dirty="0" smtClean="0"/>
              <a:t> ‘</a:t>
            </a:r>
            <a:r>
              <a:rPr lang="hr-HR" dirty="0" err="1" smtClean="0"/>
              <a:t>if</a:t>
            </a:r>
            <a:r>
              <a:rPr lang="hr-HR" dirty="0" smtClean="0"/>
              <a:t> X’ </a:t>
            </a:r>
            <a:r>
              <a:rPr lang="hr-HR" dirty="0" err="1" smtClean="0"/>
              <a:t>component</a:t>
            </a:r>
            <a:r>
              <a:rPr lang="hr-HR" dirty="0" smtClean="0"/>
              <a:t> </a:t>
            </a:r>
            <a:r>
              <a:rPr lang="hr-HR" dirty="0" err="1" smtClean="0"/>
              <a:t>is</a:t>
            </a:r>
            <a:r>
              <a:rPr lang="hr-HR" dirty="0" smtClean="0"/>
              <a:t> </a:t>
            </a:r>
            <a:r>
              <a:rPr lang="hr-HR" dirty="0" err="1" smtClean="0"/>
              <a:t>an</a:t>
            </a:r>
            <a:r>
              <a:rPr lang="hr-HR" dirty="0" smtClean="0"/>
              <a:t> </a:t>
            </a:r>
            <a:r>
              <a:rPr lang="hr-HR" dirty="0" err="1" smtClean="0"/>
              <a:t>essential</a:t>
            </a:r>
            <a:r>
              <a:rPr lang="hr-HR" dirty="0" smtClean="0"/>
              <a:t>: </a:t>
            </a:r>
            <a:r>
              <a:rPr lang="hr-HR" dirty="0" err="1" smtClean="0"/>
              <a:t>every</a:t>
            </a:r>
            <a:r>
              <a:rPr lang="hr-HR" dirty="0" smtClean="0"/>
              <a:t> </a:t>
            </a:r>
            <a:r>
              <a:rPr lang="hr-HR" dirty="0" err="1" smtClean="0"/>
              <a:t>action</a:t>
            </a:r>
            <a:r>
              <a:rPr lang="hr-HR" dirty="0" smtClean="0"/>
              <a:t> </a:t>
            </a:r>
            <a:r>
              <a:rPr lang="hr-HR" dirty="0" err="1" smtClean="0"/>
              <a:t>or</a:t>
            </a:r>
            <a:r>
              <a:rPr lang="hr-HR" dirty="0" smtClean="0"/>
              <a:t> </a:t>
            </a:r>
            <a:r>
              <a:rPr lang="hr-HR" dirty="0" err="1" smtClean="0"/>
              <a:t>requirement</a:t>
            </a:r>
            <a:r>
              <a:rPr lang="hr-HR" dirty="0" smtClean="0"/>
              <a:t>, </a:t>
            </a:r>
            <a:r>
              <a:rPr lang="hr-HR" dirty="0" err="1" smtClean="0"/>
              <a:t>from</a:t>
            </a:r>
            <a:r>
              <a:rPr lang="hr-HR" dirty="0" smtClean="0"/>
              <a:t> a </a:t>
            </a:r>
            <a:r>
              <a:rPr lang="hr-HR" dirty="0" err="1" smtClean="0"/>
              <a:t>legal</a:t>
            </a:r>
            <a:r>
              <a:rPr lang="hr-HR" dirty="0" smtClean="0"/>
              <a:t> </a:t>
            </a:r>
            <a:r>
              <a:rPr lang="hr-HR" dirty="0" err="1" smtClean="0"/>
              <a:t>point</a:t>
            </a:r>
            <a:r>
              <a:rPr lang="hr-HR" dirty="0" smtClean="0"/>
              <a:t> </a:t>
            </a:r>
            <a:r>
              <a:rPr lang="hr-HR" dirty="0" err="1" smtClean="0"/>
              <a:t>of</a:t>
            </a:r>
            <a:r>
              <a:rPr lang="hr-HR" dirty="0" smtClean="0"/>
              <a:t> </a:t>
            </a:r>
            <a:r>
              <a:rPr lang="hr-HR" dirty="0" err="1" smtClean="0"/>
              <a:t>view</a:t>
            </a:r>
            <a:r>
              <a:rPr lang="hr-HR" dirty="0" smtClean="0"/>
              <a:t>, </a:t>
            </a:r>
            <a:r>
              <a:rPr lang="hr-HR" dirty="0" err="1" smtClean="0"/>
              <a:t>is</a:t>
            </a:r>
            <a:r>
              <a:rPr lang="hr-HR" dirty="0" smtClean="0"/>
              <a:t> </a:t>
            </a:r>
            <a:r>
              <a:rPr lang="hr-HR" dirty="0" err="1" smtClean="0"/>
              <a:t>hedged</a:t>
            </a:r>
            <a:r>
              <a:rPr lang="hr-HR" dirty="0" smtClean="0"/>
              <a:t> </a:t>
            </a:r>
            <a:r>
              <a:rPr lang="hr-HR" dirty="0" err="1" smtClean="0"/>
              <a:t>around</a:t>
            </a:r>
            <a:r>
              <a:rPr lang="hr-HR" dirty="0" smtClean="0"/>
              <a:t> </a:t>
            </a:r>
            <a:r>
              <a:rPr lang="hr-HR" dirty="0" err="1" smtClean="0"/>
              <a:t>with</a:t>
            </a:r>
            <a:r>
              <a:rPr lang="hr-HR" dirty="0" smtClean="0"/>
              <a:t>, </a:t>
            </a:r>
            <a:r>
              <a:rPr lang="hr-HR" dirty="0" err="1" smtClean="0"/>
              <a:t>and</a:t>
            </a:r>
            <a:r>
              <a:rPr lang="hr-HR" dirty="0" smtClean="0"/>
              <a:t> </a:t>
            </a:r>
            <a:r>
              <a:rPr lang="hr-HR" dirty="0" err="1" smtClean="0"/>
              <a:t>even</a:t>
            </a:r>
            <a:r>
              <a:rPr lang="hr-HR" dirty="0" smtClean="0"/>
              <a:t> </a:t>
            </a:r>
            <a:r>
              <a:rPr lang="hr-HR" dirty="0" err="1" smtClean="0"/>
              <a:t>depends</a:t>
            </a:r>
            <a:r>
              <a:rPr lang="hr-HR" dirty="0" smtClean="0"/>
              <a:t> </a:t>
            </a:r>
            <a:r>
              <a:rPr lang="hr-HR" dirty="0" err="1" smtClean="0"/>
              <a:t>upon</a:t>
            </a:r>
            <a:r>
              <a:rPr lang="hr-HR" dirty="0" smtClean="0"/>
              <a:t>, a set </a:t>
            </a:r>
            <a:r>
              <a:rPr lang="hr-HR" dirty="0" err="1" smtClean="0"/>
              <a:t>of</a:t>
            </a:r>
            <a:r>
              <a:rPr lang="hr-HR" dirty="0" smtClean="0"/>
              <a:t> </a:t>
            </a:r>
            <a:r>
              <a:rPr lang="hr-HR" dirty="0" err="1" smtClean="0"/>
              <a:t>conditions</a:t>
            </a:r>
            <a:r>
              <a:rPr lang="hr-HR" dirty="0" smtClean="0"/>
              <a:t> </a:t>
            </a:r>
            <a:r>
              <a:rPr lang="hr-HR" dirty="0" err="1" smtClean="0"/>
              <a:t>which</a:t>
            </a:r>
            <a:r>
              <a:rPr lang="hr-HR" dirty="0" smtClean="0"/>
              <a:t> must </a:t>
            </a:r>
            <a:r>
              <a:rPr lang="hr-HR" dirty="0" err="1" smtClean="0"/>
              <a:t>be</a:t>
            </a:r>
            <a:r>
              <a:rPr lang="hr-HR" dirty="0" smtClean="0"/>
              <a:t> </a:t>
            </a:r>
            <a:r>
              <a:rPr lang="hr-HR" dirty="0" err="1" smtClean="0"/>
              <a:t>satisfied</a:t>
            </a:r>
            <a:r>
              <a:rPr lang="hr-HR" dirty="0" smtClean="0"/>
              <a:t> </a:t>
            </a:r>
            <a:r>
              <a:rPr lang="hr-HR" dirty="0" err="1" smtClean="0"/>
              <a:t>before</a:t>
            </a:r>
            <a:r>
              <a:rPr lang="hr-HR" dirty="0" smtClean="0"/>
              <a:t> </a:t>
            </a:r>
            <a:r>
              <a:rPr lang="hr-HR" dirty="0" err="1" smtClean="0"/>
              <a:t>anything</a:t>
            </a:r>
            <a:r>
              <a:rPr lang="hr-HR" dirty="0" smtClean="0"/>
              <a:t> at </a:t>
            </a:r>
            <a:r>
              <a:rPr lang="hr-HR" dirty="0" err="1" smtClean="0"/>
              <a:t>all</a:t>
            </a:r>
            <a:r>
              <a:rPr lang="hr-HR" dirty="0" smtClean="0"/>
              <a:t> </a:t>
            </a:r>
            <a:r>
              <a:rPr lang="hr-HR" dirty="0" err="1" smtClean="0"/>
              <a:t>can</a:t>
            </a:r>
            <a:r>
              <a:rPr lang="hr-HR" dirty="0" smtClean="0"/>
              <a:t> </a:t>
            </a:r>
            <a:r>
              <a:rPr lang="hr-HR" dirty="0" err="1" smtClean="0"/>
              <a:t>happen</a:t>
            </a:r>
            <a:r>
              <a:rPr lang="hr-HR" dirty="0" smtClean="0"/>
              <a:t> (</a:t>
            </a:r>
            <a:r>
              <a:rPr lang="hr-HR" dirty="0" err="1" smtClean="0"/>
              <a:t>Crystal</a:t>
            </a:r>
            <a:r>
              <a:rPr lang="hr-HR" dirty="0" smtClean="0"/>
              <a:t> </a:t>
            </a:r>
            <a:r>
              <a:rPr lang="hr-HR" dirty="0" err="1" smtClean="0"/>
              <a:t>and</a:t>
            </a:r>
            <a:r>
              <a:rPr lang="hr-HR" dirty="0" smtClean="0"/>
              <a:t> </a:t>
            </a:r>
            <a:r>
              <a:rPr lang="hr-HR" dirty="0" err="1" smtClean="0"/>
              <a:t>Davy</a:t>
            </a:r>
            <a:r>
              <a:rPr lang="hr-HR" dirty="0" smtClean="0"/>
              <a:t> 1969: 203)</a:t>
            </a:r>
            <a:endParaRPr lang="hr-HR" dirty="0"/>
          </a:p>
        </p:txBody>
      </p:sp>
    </p:spTree>
    <p:extLst>
      <p:ext uri="{BB962C8B-B14F-4D97-AF65-F5344CB8AC3E}">
        <p14:creationId xmlns:p14="http://schemas.microsoft.com/office/powerpoint/2010/main" val="124620583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Look</a:t>
            </a:r>
            <a:r>
              <a:rPr lang="hr-HR" dirty="0" smtClean="0"/>
              <a:t> at </a:t>
            </a:r>
            <a:r>
              <a:rPr lang="hr-HR" dirty="0" err="1" smtClean="0"/>
              <a:t>the</a:t>
            </a:r>
            <a:r>
              <a:rPr lang="hr-HR" dirty="0" smtClean="0"/>
              <a:t> </a:t>
            </a:r>
            <a:r>
              <a:rPr lang="hr-HR" dirty="0" err="1" smtClean="0"/>
              <a:t>subsections</a:t>
            </a:r>
            <a:r>
              <a:rPr lang="hr-HR" dirty="0" smtClean="0"/>
              <a:t> </a:t>
            </a:r>
            <a:r>
              <a:rPr lang="hr-HR" dirty="0" err="1" smtClean="0"/>
              <a:t>of</a:t>
            </a:r>
            <a:r>
              <a:rPr lang="hr-HR" dirty="0" smtClean="0"/>
              <a:t> </a:t>
            </a:r>
            <a:r>
              <a:rPr lang="hr-HR" dirty="0" err="1" smtClean="0"/>
              <a:t>Section</a:t>
            </a:r>
            <a:r>
              <a:rPr lang="hr-HR" dirty="0" smtClean="0"/>
              <a:t> 1 (2) (b)</a:t>
            </a:r>
            <a:endParaRPr lang="en-US" dirty="0"/>
          </a:p>
        </p:txBody>
      </p:sp>
      <p:sp>
        <p:nvSpPr>
          <p:cNvPr id="3" name="Content Placeholder 2"/>
          <p:cNvSpPr>
            <a:spLocks noGrp="1"/>
          </p:cNvSpPr>
          <p:nvPr>
            <p:ph idx="1"/>
          </p:nvPr>
        </p:nvSpPr>
        <p:spPr/>
        <p:txBody>
          <a:bodyPr/>
          <a:lstStyle/>
          <a:p>
            <a:r>
              <a:rPr lang="hr-HR" dirty="0" smtClean="0"/>
              <a:t>‘</a:t>
            </a:r>
            <a:r>
              <a:rPr lang="hr-HR" dirty="0" err="1" smtClean="0"/>
              <a:t>perform</a:t>
            </a:r>
            <a:r>
              <a:rPr lang="hr-HR" dirty="0" smtClean="0"/>
              <a:t> </a:t>
            </a:r>
            <a:r>
              <a:rPr lang="hr-HR" dirty="0" err="1" smtClean="0"/>
              <a:t>improperly</a:t>
            </a:r>
            <a:r>
              <a:rPr lang="hr-HR" dirty="0" smtClean="0"/>
              <a:t>’</a:t>
            </a:r>
          </a:p>
          <a:p>
            <a:r>
              <a:rPr lang="hr-HR" dirty="0" smtClean="0"/>
              <a:t>‘</a:t>
            </a:r>
            <a:r>
              <a:rPr lang="hr-HR" dirty="0" err="1" smtClean="0"/>
              <a:t>improper</a:t>
            </a:r>
            <a:r>
              <a:rPr lang="hr-HR" dirty="0" smtClean="0"/>
              <a:t> </a:t>
            </a:r>
            <a:r>
              <a:rPr lang="hr-HR" dirty="0" err="1" smtClean="0"/>
              <a:t>performance</a:t>
            </a:r>
            <a:r>
              <a:rPr lang="hr-HR" dirty="0" smtClean="0"/>
              <a:t>’</a:t>
            </a:r>
          </a:p>
          <a:p>
            <a:r>
              <a:rPr lang="hr-HR" dirty="0" err="1" smtClean="0"/>
              <a:t>While</a:t>
            </a:r>
            <a:r>
              <a:rPr lang="hr-HR" dirty="0" smtClean="0"/>
              <a:t> </a:t>
            </a:r>
            <a:r>
              <a:rPr lang="hr-HR" dirty="0" err="1" smtClean="0"/>
              <a:t>legal</a:t>
            </a:r>
            <a:r>
              <a:rPr lang="hr-HR" dirty="0" smtClean="0"/>
              <a:t> </a:t>
            </a:r>
            <a:r>
              <a:rPr lang="hr-HR" dirty="0" err="1" smtClean="0"/>
              <a:t>language</a:t>
            </a:r>
            <a:r>
              <a:rPr lang="hr-HR" dirty="0" smtClean="0"/>
              <a:t> </a:t>
            </a:r>
            <a:r>
              <a:rPr lang="hr-HR" dirty="0" err="1" smtClean="0"/>
              <a:t>tends</a:t>
            </a:r>
            <a:r>
              <a:rPr lang="hr-HR" dirty="0" smtClean="0"/>
              <a:t> to use a </a:t>
            </a:r>
            <a:r>
              <a:rPr lang="hr-HR" dirty="0" err="1" smtClean="0"/>
              <a:t>small</a:t>
            </a:r>
            <a:r>
              <a:rPr lang="hr-HR" dirty="0" smtClean="0"/>
              <a:t> set </a:t>
            </a:r>
            <a:r>
              <a:rPr lang="hr-HR" dirty="0" err="1" smtClean="0"/>
              <a:t>of</a:t>
            </a:r>
            <a:r>
              <a:rPr lang="hr-HR" dirty="0" smtClean="0"/>
              <a:t> </a:t>
            </a:r>
            <a:r>
              <a:rPr lang="hr-HR" dirty="0" err="1" smtClean="0"/>
              <a:t>verbs</a:t>
            </a:r>
            <a:r>
              <a:rPr lang="hr-HR" dirty="0" smtClean="0"/>
              <a:t>, </a:t>
            </a:r>
            <a:r>
              <a:rPr lang="hr-HR" dirty="0" err="1" smtClean="0"/>
              <a:t>it</a:t>
            </a:r>
            <a:r>
              <a:rPr lang="hr-HR" dirty="0" smtClean="0"/>
              <a:t> </a:t>
            </a:r>
            <a:r>
              <a:rPr lang="hr-HR" dirty="0" err="1" smtClean="0"/>
              <a:t>uses</a:t>
            </a:r>
            <a:r>
              <a:rPr lang="hr-HR" dirty="0" smtClean="0"/>
              <a:t> a </a:t>
            </a:r>
            <a:r>
              <a:rPr lang="hr-HR" dirty="0" err="1" smtClean="0"/>
              <a:t>large</a:t>
            </a:r>
            <a:r>
              <a:rPr lang="hr-HR" dirty="0" smtClean="0"/>
              <a:t> </a:t>
            </a:r>
            <a:r>
              <a:rPr lang="hr-HR" dirty="0" err="1" smtClean="0"/>
              <a:t>number</a:t>
            </a:r>
            <a:r>
              <a:rPr lang="hr-HR" dirty="0" smtClean="0"/>
              <a:t> </a:t>
            </a:r>
            <a:r>
              <a:rPr lang="hr-HR" dirty="0" err="1" smtClean="0"/>
              <a:t>of</a:t>
            </a:r>
            <a:r>
              <a:rPr lang="hr-HR" dirty="0" smtClean="0"/>
              <a:t> complex </a:t>
            </a:r>
            <a:r>
              <a:rPr lang="hr-HR" dirty="0" err="1" smtClean="0"/>
              <a:t>noun</a:t>
            </a:r>
            <a:r>
              <a:rPr lang="hr-HR" dirty="0" smtClean="0"/>
              <a:t> </a:t>
            </a:r>
            <a:r>
              <a:rPr lang="hr-HR" dirty="0" err="1" smtClean="0"/>
              <a:t>phrases</a:t>
            </a:r>
            <a:r>
              <a:rPr lang="hr-HR" dirty="0" smtClean="0"/>
              <a:t> – </a:t>
            </a:r>
            <a:r>
              <a:rPr lang="hr-HR" dirty="0" err="1" smtClean="0"/>
              <a:t>highly</a:t>
            </a:r>
            <a:r>
              <a:rPr lang="hr-HR" dirty="0" smtClean="0"/>
              <a:t> </a:t>
            </a:r>
            <a:r>
              <a:rPr lang="hr-HR" dirty="0" err="1" smtClean="0"/>
              <a:t>nominal</a:t>
            </a:r>
            <a:endParaRPr lang="hr-HR" dirty="0" smtClean="0"/>
          </a:p>
          <a:p>
            <a:r>
              <a:rPr lang="hr-HR" dirty="0" err="1" smtClean="0"/>
              <a:t>Encoding</a:t>
            </a:r>
            <a:r>
              <a:rPr lang="hr-HR" dirty="0" smtClean="0"/>
              <a:t> </a:t>
            </a:r>
            <a:r>
              <a:rPr lang="hr-HR" dirty="0" err="1" smtClean="0"/>
              <a:t>something</a:t>
            </a:r>
            <a:r>
              <a:rPr lang="hr-HR" dirty="0" smtClean="0"/>
              <a:t> as a </a:t>
            </a:r>
            <a:r>
              <a:rPr lang="hr-HR" dirty="0" err="1" smtClean="0"/>
              <a:t>noun</a:t>
            </a:r>
            <a:r>
              <a:rPr lang="hr-HR" dirty="0" smtClean="0"/>
              <a:t>, </a:t>
            </a:r>
            <a:r>
              <a:rPr lang="hr-HR" dirty="0" err="1" smtClean="0"/>
              <a:t>when</a:t>
            </a:r>
            <a:r>
              <a:rPr lang="hr-HR" dirty="0" smtClean="0"/>
              <a:t> </a:t>
            </a:r>
            <a:r>
              <a:rPr lang="hr-HR" dirty="0" err="1" smtClean="0"/>
              <a:t>it</a:t>
            </a:r>
            <a:r>
              <a:rPr lang="hr-HR" dirty="0" smtClean="0"/>
              <a:t> </a:t>
            </a:r>
            <a:r>
              <a:rPr lang="hr-HR" dirty="0" err="1" smtClean="0"/>
              <a:t>could</a:t>
            </a:r>
            <a:r>
              <a:rPr lang="hr-HR" dirty="0" smtClean="0"/>
              <a:t> </a:t>
            </a:r>
            <a:r>
              <a:rPr lang="hr-HR" dirty="0" err="1" smtClean="0"/>
              <a:t>be</a:t>
            </a:r>
            <a:r>
              <a:rPr lang="hr-HR" dirty="0" smtClean="0"/>
              <a:t> </a:t>
            </a:r>
            <a:r>
              <a:rPr lang="hr-HR" dirty="0" err="1" smtClean="0"/>
              <a:t>another</a:t>
            </a:r>
            <a:r>
              <a:rPr lang="hr-HR" dirty="0" smtClean="0"/>
              <a:t> </a:t>
            </a:r>
            <a:r>
              <a:rPr lang="hr-HR" dirty="0" err="1" smtClean="0"/>
              <a:t>kind</a:t>
            </a:r>
            <a:r>
              <a:rPr lang="hr-HR" dirty="0" smtClean="0"/>
              <a:t> </a:t>
            </a:r>
            <a:r>
              <a:rPr lang="hr-HR" dirty="0" err="1" smtClean="0"/>
              <a:t>of</a:t>
            </a:r>
            <a:r>
              <a:rPr lang="hr-HR" dirty="0" smtClean="0"/>
              <a:t> a word (</a:t>
            </a:r>
            <a:r>
              <a:rPr lang="hr-HR" dirty="0" err="1" smtClean="0"/>
              <a:t>e.g</a:t>
            </a:r>
            <a:r>
              <a:rPr lang="hr-HR" dirty="0" smtClean="0"/>
              <a:t>. a </a:t>
            </a:r>
            <a:r>
              <a:rPr lang="hr-HR" dirty="0" err="1" smtClean="0"/>
              <a:t>verb</a:t>
            </a:r>
            <a:r>
              <a:rPr lang="hr-HR" dirty="0" smtClean="0"/>
              <a:t>)- </a:t>
            </a:r>
            <a:r>
              <a:rPr lang="hr-HR" dirty="0" err="1" smtClean="0"/>
              <a:t>nominalisation</a:t>
            </a:r>
            <a:endParaRPr lang="en-US" dirty="0"/>
          </a:p>
        </p:txBody>
      </p:sp>
    </p:spTree>
    <p:extLst>
      <p:ext uri="{BB962C8B-B14F-4D97-AF65-F5344CB8AC3E}">
        <p14:creationId xmlns:p14="http://schemas.microsoft.com/office/powerpoint/2010/main" val="134847854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Nominalization</a:t>
            </a:r>
            <a:endParaRPr lang="hr-HR" dirty="0"/>
          </a:p>
        </p:txBody>
      </p:sp>
      <p:sp>
        <p:nvSpPr>
          <p:cNvPr id="3" name="Content Placeholder 2"/>
          <p:cNvSpPr>
            <a:spLocks noGrp="1"/>
          </p:cNvSpPr>
          <p:nvPr>
            <p:ph idx="1"/>
          </p:nvPr>
        </p:nvSpPr>
        <p:spPr/>
        <p:txBody>
          <a:bodyPr/>
          <a:lstStyle/>
          <a:p>
            <a:r>
              <a:rPr lang="hr-HR" dirty="0" err="1" smtClean="0"/>
              <a:t>An</a:t>
            </a:r>
            <a:r>
              <a:rPr lang="hr-HR" dirty="0" smtClean="0"/>
              <a:t> </a:t>
            </a:r>
            <a:r>
              <a:rPr lang="hr-HR" dirty="0" err="1" smtClean="0"/>
              <a:t>action</a:t>
            </a:r>
            <a:r>
              <a:rPr lang="hr-HR" dirty="0" smtClean="0"/>
              <a:t> </a:t>
            </a:r>
            <a:r>
              <a:rPr lang="hr-HR" dirty="0" err="1" smtClean="0"/>
              <a:t>can</a:t>
            </a:r>
            <a:r>
              <a:rPr lang="hr-HR" dirty="0" smtClean="0"/>
              <a:t> </a:t>
            </a:r>
            <a:r>
              <a:rPr lang="hr-HR" dirty="0" err="1" smtClean="0"/>
              <a:t>be</a:t>
            </a:r>
            <a:r>
              <a:rPr lang="hr-HR" dirty="0" smtClean="0"/>
              <a:t> </a:t>
            </a:r>
            <a:r>
              <a:rPr lang="hr-HR" dirty="0" err="1" smtClean="0"/>
              <a:t>encoded</a:t>
            </a:r>
            <a:r>
              <a:rPr lang="hr-HR" dirty="0" smtClean="0"/>
              <a:t> as a </a:t>
            </a:r>
            <a:r>
              <a:rPr lang="hr-HR" dirty="0" err="1" smtClean="0"/>
              <a:t>noun</a:t>
            </a:r>
            <a:endParaRPr lang="hr-HR" dirty="0" smtClean="0"/>
          </a:p>
          <a:p>
            <a:r>
              <a:rPr lang="hr-HR" dirty="0" err="1" smtClean="0"/>
              <a:t>While</a:t>
            </a:r>
            <a:r>
              <a:rPr lang="hr-HR" dirty="0" smtClean="0"/>
              <a:t> </a:t>
            </a:r>
            <a:r>
              <a:rPr lang="hr-HR" dirty="0" err="1" smtClean="0"/>
              <a:t>legal</a:t>
            </a:r>
            <a:r>
              <a:rPr lang="hr-HR" dirty="0" smtClean="0"/>
              <a:t> </a:t>
            </a:r>
            <a:r>
              <a:rPr lang="hr-HR" dirty="0" err="1" smtClean="0"/>
              <a:t>language</a:t>
            </a:r>
            <a:r>
              <a:rPr lang="hr-HR" dirty="0" smtClean="0"/>
              <a:t> </a:t>
            </a:r>
            <a:r>
              <a:rPr lang="hr-HR" dirty="0" err="1" smtClean="0"/>
              <a:t>uses</a:t>
            </a:r>
            <a:r>
              <a:rPr lang="hr-HR" dirty="0" smtClean="0"/>
              <a:t> a </a:t>
            </a:r>
            <a:r>
              <a:rPr lang="hr-HR" dirty="0" err="1" smtClean="0"/>
              <a:t>small</a:t>
            </a:r>
            <a:r>
              <a:rPr lang="hr-HR" dirty="0" smtClean="0"/>
              <a:t> set </a:t>
            </a:r>
            <a:r>
              <a:rPr lang="hr-HR" dirty="0" err="1" smtClean="0"/>
              <a:t>of</a:t>
            </a:r>
            <a:r>
              <a:rPr lang="hr-HR" dirty="0" smtClean="0"/>
              <a:t> </a:t>
            </a:r>
            <a:r>
              <a:rPr lang="hr-HR" dirty="0" err="1" smtClean="0"/>
              <a:t>verbs</a:t>
            </a:r>
            <a:r>
              <a:rPr lang="hr-HR" dirty="0" smtClean="0"/>
              <a:t>, </a:t>
            </a:r>
            <a:r>
              <a:rPr lang="hr-HR" dirty="0" err="1" smtClean="0"/>
              <a:t>it</a:t>
            </a:r>
            <a:r>
              <a:rPr lang="hr-HR" dirty="0" smtClean="0"/>
              <a:t> </a:t>
            </a:r>
            <a:r>
              <a:rPr lang="hr-HR" dirty="0" err="1" smtClean="0"/>
              <a:t>uses</a:t>
            </a:r>
            <a:r>
              <a:rPr lang="hr-HR" dirty="0" smtClean="0"/>
              <a:t> a </a:t>
            </a:r>
            <a:r>
              <a:rPr lang="hr-HR" dirty="0" err="1" smtClean="0"/>
              <a:t>large</a:t>
            </a:r>
            <a:r>
              <a:rPr lang="hr-HR" dirty="0" smtClean="0"/>
              <a:t> </a:t>
            </a:r>
            <a:r>
              <a:rPr lang="hr-HR" dirty="0" err="1" smtClean="0"/>
              <a:t>number</a:t>
            </a:r>
            <a:r>
              <a:rPr lang="hr-HR" dirty="0" smtClean="0"/>
              <a:t> </a:t>
            </a:r>
            <a:r>
              <a:rPr lang="hr-HR" dirty="0" err="1" smtClean="0"/>
              <a:t>of</a:t>
            </a:r>
            <a:r>
              <a:rPr lang="hr-HR" dirty="0" smtClean="0"/>
              <a:t> complex </a:t>
            </a:r>
            <a:r>
              <a:rPr lang="hr-HR" dirty="0" err="1" smtClean="0"/>
              <a:t>noun</a:t>
            </a:r>
            <a:r>
              <a:rPr lang="hr-HR" dirty="0" smtClean="0"/>
              <a:t> </a:t>
            </a:r>
            <a:r>
              <a:rPr lang="hr-HR" dirty="0" err="1" smtClean="0"/>
              <a:t>phrases</a:t>
            </a:r>
            <a:r>
              <a:rPr lang="hr-HR" dirty="0" smtClean="0"/>
              <a:t>, </a:t>
            </a:r>
            <a:r>
              <a:rPr lang="hr-HR" dirty="0" err="1" smtClean="0"/>
              <a:t>and</a:t>
            </a:r>
            <a:r>
              <a:rPr lang="hr-HR" dirty="0" smtClean="0"/>
              <a:t> </a:t>
            </a:r>
            <a:r>
              <a:rPr lang="hr-HR" dirty="0" err="1" smtClean="0"/>
              <a:t>can</a:t>
            </a:r>
            <a:r>
              <a:rPr lang="hr-HR" dirty="0" smtClean="0"/>
              <a:t> </a:t>
            </a:r>
            <a:r>
              <a:rPr lang="hr-HR" dirty="0" err="1" smtClean="0"/>
              <a:t>be</a:t>
            </a:r>
            <a:r>
              <a:rPr lang="hr-HR" dirty="0" smtClean="0"/>
              <a:t> </a:t>
            </a:r>
            <a:r>
              <a:rPr lang="hr-HR" dirty="0" err="1" smtClean="0"/>
              <a:t>said</a:t>
            </a:r>
            <a:r>
              <a:rPr lang="hr-HR" dirty="0" smtClean="0"/>
              <a:t> to </a:t>
            </a:r>
            <a:r>
              <a:rPr lang="hr-HR" dirty="0" err="1" smtClean="0"/>
              <a:t>be</a:t>
            </a:r>
            <a:r>
              <a:rPr lang="hr-HR" dirty="0" smtClean="0"/>
              <a:t> ‘</a:t>
            </a:r>
            <a:r>
              <a:rPr lang="hr-HR" dirty="0" err="1" smtClean="0"/>
              <a:t>highly</a:t>
            </a:r>
            <a:r>
              <a:rPr lang="hr-HR" dirty="0" smtClean="0"/>
              <a:t> </a:t>
            </a:r>
            <a:r>
              <a:rPr lang="hr-HR" dirty="0" err="1" smtClean="0"/>
              <a:t>nominal</a:t>
            </a:r>
            <a:r>
              <a:rPr lang="hr-HR" dirty="0" smtClean="0"/>
              <a:t>’</a:t>
            </a:r>
          </a:p>
          <a:p>
            <a:r>
              <a:rPr lang="hr-HR" dirty="0" err="1" smtClean="0"/>
              <a:t>Encoding</a:t>
            </a:r>
            <a:r>
              <a:rPr lang="hr-HR" dirty="0" smtClean="0"/>
              <a:t> </a:t>
            </a:r>
            <a:r>
              <a:rPr lang="hr-HR" dirty="0" err="1" smtClean="0"/>
              <a:t>sth</a:t>
            </a:r>
            <a:r>
              <a:rPr lang="hr-HR" dirty="0" smtClean="0"/>
              <a:t> as a </a:t>
            </a:r>
            <a:r>
              <a:rPr lang="hr-HR" dirty="0" err="1" smtClean="0"/>
              <a:t>noun</a:t>
            </a:r>
            <a:r>
              <a:rPr lang="hr-HR" dirty="0" smtClean="0"/>
              <a:t>, </a:t>
            </a:r>
            <a:r>
              <a:rPr lang="hr-HR" dirty="0" err="1" smtClean="0"/>
              <a:t>when</a:t>
            </a:r>
            <a:r>
              <a:rPr lang="hr-HR" dirty="0" smtClean="0"/>
              <a:t> </a:t>
            </a:r>
            <a:r>
              <a:rPr lang="hr-HR" dirty="0" err="1" smtClean="0"/>
              <a:t>it</a:t>
            </a:r>
            <a:r>
              <a:rPr lang="hr-HR" dirty="0" smtClean="0"/>
              <a:t> </a:t>
            </a:r>
            <a:r>
              <a:rPr lang="hr-HR" dirty="0" err="1" smtClean="0"/>
              <a:t>could</a:t>
            </a:r>
            <a:r>
              <a:rPr lang="hr-HR" dirty="0" smtClean="0"/>
              <a:t> </a:t>
            </a:r>
            <a:r>
              <a:rPr lang="hr-HR" dirty="0" err="1" smtClean="0"/>
              <a:t>be</a:t>
            </a:r>
            <a:r>
              <a:rPr lang="hr-HR" dirty="0" smtClean="0"/>
              <a:t> </a:t>
            </a:r>
            <a:r>
              <a:rPr lang="hr-HR" dirty="0" err="1" smtClean="0"/>
              <a:t>another</a:t>
            </a:r>
            <a:r>
              <a:rPr lang="hr-HR" dirty="0" smtClean="0"/>
              <a:t> </a:t>
            </a:r>
            <a:r>
              <a:rPr lang="hr-HR" dirty="0" err="1" smtClean="0"/>
              <a:t>kind</a:t>
            </a:r>
            <a:r>
              <a:rPr lang="hr-HR" dirty="0" smtClean="0"/>
              <a:t> </a:t>
            </a:r>
            <a:r>
              <a:rPr lang="hr-HR" dirty="0" err="1" smtClean="0"/>
              <a:t>of</a:t>
            </a:r>
            <a:r>
              <a:rPr lang="hr-HR" dirty="0" smtClean="0"/>
              <a:t> word – </a:t>
            </a:r>
            <a:r>
              <a:rPr lang="hr-HR" dirty="0" err="1" smtClean="0"/>
              <a:t>nominalization</a:t>
            </a:r>
            <a:r>
              <a:rPr lang="hr-HR" dirty="0" smtClean="0"/>
              <a:t> (</a:t>
            </a:r>
            <a:r>
              <a:rPr lang="hr-HR" dirty="0" err="1" smtClean="0"/>
              <a:t>Tiersma</a:t>
            </a:r>
            <a:r>
              <a:rPr lang="hr-HR" dirty="0" smtClean="0"/>
              <a:t> 1999: 77)</a:t>
            </a:r>
            <a:endParaRPr lang="hr-HR" dirty="0"/>
          </a:p>
        </p:txBody>
      </p:sp>
    </p:spTree>
    <p:extLst>
      <p:ext uri="{BB962C8B-B14F-4D97-AF65-F5344CB8AC3E}">
        <p14:creationId xmlns:p14="http://schemas.microsoft.com/office/powerpoint/2010/main" val="406457459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Nominalisation</a:t>
            </a:r>
            <a:r>
              <a:rPr lang="hr-HR" dirty="0" smtClean="0"/>
              <a:t> - </a:t>
            </a:r>
            <a:r>
              <a:rPr lang="hr-HR" dirty="0" err="1" smtClean="0"/>
              <a:t>example</a:t>
            </a:r>
            <a:endParaRPr lang="hr-HR" dirty="0"/>
          </a:p>
        </p:txBody>
      </p:sp>
      <p:sp>
        <p:nvSpPr>
          <p:cNvPr id="3" name="Content Placeholder 2"/>
          <p:cNvSpPr>
            <a:spLocks noGrp="1"/>
          </p:cNvSpPr>
          <p:nvPr>
            <p:ph idx="1"/>
          </p:nvPr>
        </p:nvSpPr>
        <p:spPr/>
        <p:txBody>
          <a:bodyPr/>
          <a:lstStyle/>
          <a:p>
            <a:r>
              <a:rPr lang="hr-HR" dirty="0" err="1" smtClean="0"/>
              <a:t>Trustee</a:t>
            </a:r>
            <a:r>
              <a:rPr lang="hr-HR" dirty="0" smtClean="0"/>
              <a:t> </a:t>
            </a:r>
            <a:r>
              <a:rPr lang="hr-HR" dirty="0" err="1" smtClean="0"/>
              <a:t>Act</a:t>
            </a:r>
            <a:r>
              <a:rPr lang="hr-HR" dirty="0" smtClean="0"/>
              <a:t> 2000</a:t>
            </a:r>
          </a:p>
          <a:p>
            <a:r>
              <a:rPr lang="hr-HR" dirty="0" err="1" smtClean="0"/>
              <a:t>Section</a:t>
            </a:r>
            <a:r>
              <a:rPr lang="hr-HR" dirty="0" smtClean="0"/>
              <a:t> 3 General Power </a:t>
            </a:r>
            <a:r>
              <a:rPr lang="hr-HR" dirty="0" err="1" smtClean="0"/>
              <a:t>of</a:t>
            </a:r>
            <a:r>
              <a:rPr lang="hr-HR" dirty="0" smtClean="0"/>
              <a:t> </a:t>
            </a:r>
            <a:r>
              <a:rPr lang="hr-HR" dirty="0" err="1" smtClean="0"/>
              <a:t>Investment</a:t>
            </a:r>
            <a:endParaRPr lang="hr-HR" dirty="0" smtClean="0"/>
          </a:p>
          <a:p>
            <a:r>
              <a:rPr lang="hr-HR" dirty="0" smtClean="0"/>
              <a:t>(1) </a:t>
            </a:r>
            <a:r>
              <a:rPr lang="hr-HR" dirty="0" err="1" smtClean="0"/>
              <a:t>Subject</a:t>
            </a:r>
            <a:r>
              <a:rPr lang="hr-HR" dirty="0" smtClean="0"/>
              <a:t> to </a:t>
            </a:r>
            <a:r>
              <a:rPr lang="hr-HR" dirty="0" err="1" smtClean="0"/>
              <a:t>the</a:t>
            </a:r>
            <a:r>
              <a:rPr lang="hr-HR" dirty="0" smtClean="0"/>
              <a:t> </a:t>
            </a:r>
            <a:r>
              <a:rPr lang="hr-HR" dirty="0" err="1" smtClean="0"/>
              <a:t>provisions</a:t>
            </a:r>
            <a:r>
              <a:rPr lang="hr-HR" dirty="0" smtClean="0"/>
              <a:t> </a:t>
            </a:r>
            <a:r>
              <a:rPr lang="hr-HR" dirty="0" err="1" smtClean="0"/>
              <a:t>of</a:t>
            </a:r>
            <a:r>
              <a:rPr lang="hr-HR" dirty="0" smtClean="0"/>
              <a:t> </a:t>
            </a:r>
            <a:r>
              <a:rPr lang="hr-HR" dirty="0" err="1" smtClean="0"/>
              <a:t>this</a:t>
            </a:r>
            <a:r>
              <a:rPr lang="hr-HR" dirty="0" smtClean="0"/>
              <a:t> </a:t>
            </a:r>
            <a:r>
              <a:rPr lang="hr-HR" dirty="0" err="1" smtClean="0"/>
              <a:t>Part</a:t>
            </a:r>
            <a:r>
              <a:rPr lang="hr-HR" dirty="0" smtClean="0"/>
              <a:t>, a </a:t>
            </a:r>
            <a:r>
              <a:rPr lang="hr-HR" dirty="0" err="1" smtClean="0"/>
              <a:t>trustee</a:t>
            </a:r>
            <a:r>
              <a:rPr lang="hr-HR" dirty="0" smtClean="0"/>
              <a:t> </a:t>
            </a:r>
            <a:r>
              <a:rPr lang="hr-HR" dirty="0" err="1" smtClean="0"/>
              <a:t>may</a:t>
            </a:r>
            <a:r>
              <a:rPr lang="hr-HR" dirty="0" smtClean="0"/>
              <a:t> make </a:t>
            </a:r>
            <a:r>
              <a:rPr lang="hr-HR" dirty="0" err="1" smtClean="0"/>
              <a:t>any</a:t>
            </a:r>
            <a:r>
              <a:rPr lang="hr-HR" dirty="0" smtClean="0"/>
              <a:t> </a:t>
            </a:r>
            <a:r>
              <a:rPr lang="hr-HR" dirty="0" err="1" smtClean="0"/>
              <a:t>kind</a:t>
            </a:r>
            <a:r>
              <a:rPr lang="hr-HR" dirty="0" smtClean="0"/>
              <a:t> </a:t>
            </a:r>
            <a:r>
              <a:rPr lang="hr-HR" dirty="0" err="1" smtClean="0"/>
              <a:t>of</a:t>
            </a:r>
            <a:r>
              <a:rPr lang="hr-HR" dirty="0" smtClean="0"/>
              <a:t> </a:t>
            </a:r>
            <a:r>
              <a:rPr lang="hr-HR" dirty="0" err="1" smtClean="0"/>
              <a:t>investment</a:t>
            </a:r>
            <a:r>
              <a:rPr lang="hr-HR" dirty="0" smtClean="0"/>
              <a:t> </a:t>
            </a:r>
            <a:r>
              <a:rPr lang="hr-HR" dirty="0" err="1" smtClean="0"/>
              <a:t>that</a:t>
            </a:r>
            <a:r>
              <a:rPr lang="hr-HR" dirty="0" smtClean="0"/>
              <a:t> he </a:t>
            </a:r>
            <a:r>
              <a:rPr lang="hr-HR" dirty="0" err="1" smtClean="0"/>
              <a:t>could</a:t>
            </a:r>
            <a:r>
              <a:rPr lang="hr-HR" dirty="0" smtClean="0"/>
              <a:t> make </a:t>
            </a:r>
            <a:r>
              <a:rPr lang="hr-HR" dirty="0" err="1" smtClean="0"/>
              <a:t>if</a:t>
            </a:r>
            <a:r>
              <a:rPr lang="hr-HR" dirty="0" smtClean="0"/>
              <a:t> he </a:t>
            </a:r>
            <a:r>
              <a:rPr lang="hr-HR" dirty="0" err="1" smtClean="0"/>
              <a:t>were</a:t>
            </a:r>
            <a:r>
              <a:rPr lang="hr-HR" dirty="0" smtClean="0"/>
              <a:t> </a:t>
            </a:r>
            <a:r>
              <a:rPr lang="hr-HR" dirty="0" err="1" smtClean="0"/>
              <a:t>absolutely</a:t>
            </a:r>
            <a:r>
              <a:rPr lang="hr-HR" dirty="0" smtClean="0"/>
              <a:t> </a:t>
            </a:r>
            <a:r>
              <a:rPr lang="hr-HR" dirty="0" err="1" smtClean="0"/>
              <a:t>entitled</a:t>
            </a:r>
            <a:r>
              <a:rPr lang="hr-HR" dirty="0" smtClean="0"/>
              <a:t> to </a:t>
            </a:r>
            <a:r>
              <a:rPr lang="hr-HR" dirty="0" err="1" smtClean="0"/>
              <a:t>the</a:t>
            </a:r>
            <a:r>
              <a:rPr lang="hr-HR" dirty="0" smtClean="0"/>
              <a:t> </a:t>
            </a:r>
            <a:r>
              <a:rPr lang="hr-HR" dirty="0" err="1" smtClean="0"/>
              <a:t>assets</a:t>
            </a:r>
            <a:r>
              <a:rPr lang="hr-HR" dirty="0" smtClean="0"/>
              <a:t> </a:t>
            </a:r>
            <a:r>
              <a:rPr lang="hr-HR" dirty="0" err="1" smtClean="0"/>
              <a:t>of</a:t>
            </a:r>
            <a:r>
              <a:rPr lang="hr-HR" dirty="0" smtClean="0"/>
              <a:t> </a:t>
            </a:r>
            <a:r>
              <a:rPr lang="hr-HR" dirty="0" err="1" smtClean="0"/>
              <a:t>the</a:t>
            </a:r>
            <a:r>
              <a:rPr lang="hr-HR" dirty="0" smtClean="0"/>
              <a:t> trust…</a:t>
            </a:r>
          </a:p>
          <a:p>
            <a:r>
              <a:rPr lang="hr-HR" dirty="0" err="1" smtClean="0"/>
              <a:t>Is</a:t>
            </a:r>
            <a:r>
              <a:rPr lang="hr-HR" dirty="0" smtClean="0"/>
              <a:t> </a:t>
            </a:r>
            <a:r>
              <a:rPr lang="hr-HR" dirty="0" err="1" smtClean="0"/>
              <a:t>there</a:t>
            </a:r>
            <a:r>
              <a:rPr lang="hr-HR" dirty="0" smtClean="0"/>
              <a:t> </a:t>
            </a:r>
            <a:r>
              <a:rPr lang="hr-HR" dirty="0" err="1" smtClean="0"/>
              <a:t>nominalisation</a:t>
            </a:r>
            <a:r>
              <a:rPr lang="hr-HR" dirty="0" smtClean="0"/>
              <a:t> </a:t>
            </a:r>
            <a:r>
              <a:rPr lang="hr-HR" dirty="0" err="1" smtClean="0"/>
              <a:t>here</a:t>
            </a:r>
            <a:r>
              <a:rPr lang="hr-HR" dirty="0" smtClean="0"/>
              <a:t>?</a:t>
            </a:r>
          </a:p>
          <a:p>
            <a:r>
              <a:rPr lang="hr-HR" dirty="0" smtClean="0"/>
              <a:t>1. </a:t>
            </a:r>
            <a:r>
              <a:rPr lang="hr-HR" dirty="0" err="1" smtClean="0"/>
              <a:t>Subject</a:t>
            </a:r>
            <a:r>
              <a:rPr lang="hr-HR" dirty="0" smtClean="0"/>
              <a:t> to </a:t>
            </a:r>
            <a:r>
              <a:rPr lang="hr-HR" dirty="0" err="1" smtClean="0"/>
              <a:t>the</a:t>
            </a:r>
            <a:r>
              <a:rPr lang="hr-HR" dirty="0" smtClean="0"/>
              <a:t> </a:t>
            </a:r>
            <a:r>
              <a:rPr lang="hr-HR" dirty="0" err="1" smtClean="0"/>
              <a:t>provisions</a:t>
            </a:r>
            <a:r>
              <a:rPr lang="hr-HR" dirty="0" smtClean="0"/>
              <a:t> </a:t>
            </a:r>
            <a:r>
              <a:rPr lang="hr-HR" dirty="0" err="1" smtClean="0"/>
              <a:t>of</a:t>
            </a:r>
            <a:r>
              <a:rPr lang="hr-HR" dirty="0" smtClean="0"/>
              <a:t> </a:t>
            </a:r>
            <a:r>
              <a:rPr lang="hr-HR" dirty="0" err="1" smtClean="0"/>
              <a:t>this</a:t>
            </a:r>
            <a:r>
              <a:rPr lang="hr-HR" dirty="0" smtClean="0"/>
              <a:t> </a:t>
            </a:r>
            <a:r>
              <a:rPr lang="hr-HR" dirty="0" err="1" smtClean="0"/>
              <a:t>Part</a:t>
            </a:r>
            <a:r>
              <a:rPr lang="hr-HR" dirty="0" smtClean="0"/>
              <a:t>, a </a:t>
            </a:r>
            <a:r>
              <a:rPr lang="hr-HR" dirty="0" err="1" smtClean="0"/>
              <a:t>trustee</a:t>
            </a:r>
            <a:r>
              <a:rPr lang="hr-HR" dirty="0" smtClean="0"/>
              <a:t> </a:t>
            </a:r>
            <a:r>
              <a:rPr lang="hr-HR" dirty="0" err="1" smtClean="0"/>
              <a:t>may</a:t>
            </a:r>
            <a:r>
              <a:rPr lang="hr-HR" dirty="0" smtClean="0"/>
              <a:t> </a:t>
            </a:r>
            <a:r>
              <a:rPr lang="hr-HR" dirty="0" err="1" smtClean="0"/>
              <a:t>invest</a:t>
            </a:r>
            <a:r>
              <a:rPr lang="hr-HR" dirty="0" smtClean="0"/>
              <a:t> </a:t>
            </a:r>
            <a:r>
              <a:rPr lang="hr-HR" dirty="0" err="1" smtClean="0"/>
              <a:t>in</a:t>
            </a:r>
            <a:r>
              <a:rPr lang="hr-HR" dirty="0" smtClean="0"/>
              <a:t> </a:t>
            </a:r>
            <a:r>
              <a:rPr lang="hr-HR" dirty="0" err="1" smtClean="0"/>
              <a:t>any</a:t>
            </a:r>
            <a:r>
              <a:rPr lang="hr-HR" dirty="0" smtClean="0"/>
              <a:t> </a:t>
            </a:r>
            <a:r>
              <a:rPr lang="hr-HR" dirty="0" err="1" smtClean="0"/>
              <a:t>way</a:t>
            </a:r>
            <a:r>
              <a:rPr lang="hr-HR" dirty="0" smtClean="0"/>
              <a:t> </a:t>
            </a:r>
            <a:r>
              <a:rPr lang="hr-HR" dirty="0" err="1" smtClean="0"/>
              <a:t>that</a:t>
            </a:r>
            <a:r>
              <a:rPr lang="hr-HR" dirty="0" smtClean="0"/>
              <a:t> he </a:t>
            </a:r>
            <a:r>
              <a:rPr lang="hr-HR" dirty="0" err="1" smtClean="0"/>
              <a:t>could</a:t>
            </a:r>
            <a:r>
              <a:rPr lang="hr-HR" dirty="0" smtClean="0"/>
              <a:t> </a:t>
            </a:r>
            <a:r>
              <a:rPr lang="hr-HR" dirty="0" err="1" smtClean="0"/>
              <a:t>if</a:t>
            </a:r>
            <a:r>
              <a:rPr lang="hr-HR" dirty="0" smtClean="0"/>
              <a:t> he </a:t>
            </a:r>
            <a:r>
              <a:rPr lang="hr-HR" dirty="0" err="1" smtClean="0"/>
              <a:t>were</a:t>
            </a:r>
            <a:r>
              <a:rPr lang="hr-HR" dirty="0" smtClean="0"/>
              <a:t> </a:t>
            </a:r>
            <a:r>
              <a:rPr lang="hr-HR" dirty="0" err="1" smtClean="0"/>
              <a:t>absolutely</a:t>
            </a:r>
            <a:r>
              <a:rPr lang="hr-HR" dirty="0" smtClean="0"/>
              <a:t> </a:t>
            </a:r>
            <a:r>
              <a:rPr lang="hr-HR" dirty="0" err="1" smtClean="0"/>
              <a:t>entitled</a:t>
            </a:r>
            <a:r>
              <a:rPr lang="hr-HR" dirty="0" smtClean="0"/>
              <a:t> to </a:t>
            </a:r>
            <a:r>
              <a:rPr lang="hr-HR" dirty="0" err="1" smtClean="0"/>
              <a:t>the</a:t>
            </a:r>
            <a:r>
              <a:rPr lang="hr-HR" dirty="0" smtClean="0"/>
              <a:t> </a:t>
            </a:r>
            <a:r>
              <a:rPr lang="hr-HR" dirty="0" err="1" smtClean="0"/>
              <a:t>assets</a:t>
            </a:r>
            <a:r>
              <a:rPr lang="hr-HR" dirty="0" smtClean="0"/>
              <a:t> </a:t>
            </a:r>
            <a:r>
              <a:rPr lang="hr-HR" dirty="0" err="1" smtClean="0"/>
              <a:t>of</a:t>
            </a:r>
            <a:r>
              <a:rPr lang="hr-HR" dirty="0" smtClean="0"/>
              <a:t> </a:t>
            </a:r>
            <a:r>
              <a:rPr lang="hr-HR" dirty="0" err="1" smtClean="0"/>
              <a:t>the</a:t>
            </a:r>
            <a:r>
              <a:rPr lang="hr-HR" dirty="0" smtClean="0"/>
              <a:t> trust…</a:t>
            </a:r>
            <a:endParaRPr lang="hr-HR" dirty="0"/>
          </a:p>
        </p:txBody>
      </p:sp>
    </p:spTree>
    <p:extLst>
      <p:ext uri="{BB962C8B-B14F-4D97-AF65-F5344CB8AC3E}">
        <p14:creationId xmlns:p14="http://schemas.microsoft.com/office/powerpoint/2010/main" val="1591258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Nominalisation</a:t>
            </a:r>
            <a:r>
              <a:rPr lang="hr-HR" dirty="0" smtClean="0"/>
              <a:t> </a:t>
            </a:r>
            <a:endParaRPr lang="en-US" dirty="0"/>
          </a:p>
        </p:txBody>
      </p:sp>
      <p:sp>
        <p:nvSpPr>
          <p:cNvPr id="3" name="Content Placeholder 2"/>
          <p:cNvSpPr>
            <a:spLocks noGrp="1"/>
          </p:cNvSpPr>
          <p:nvPr>
            <p:ph idx="1"/>
          </p:nvPr>
        </p:nvSpPr>
        <p:spPr/>
        <p:txBody>
          <a:bodyPr/>
          <a:lstStyle/>
          <a:p>
            <a:r>
              <a:rPr lang="hr-HR" dirty="0" err="1" smtClean="0"/>
              <a:t>Nominalisations</a:t>
            </a:r>
            <a:r>
              <a:rPr lang="hr-HR" dirty="0" smtClean="0"/>
              <a:t> – </a:t>
            </a:r>
            <a:r>
              <a:rPr lang="hr-HR" dirty="0" err="1" smtClean="0"/>
              <a:t>common</a:t>
            </a:r>
            <a:r>
              <a:rPr lang="hr-HR" dirty="0" smtClean="0"/>
              <a:t> </a:t>
            </a:r>
            <a:r>
              <a:rPr lang="hr-HR" dirty="0" err="1" smtClean="0"/>
              <a:t>in</a:t>
            </a:r>
            <a:r>
              <a:rPr lang="hr-HR" dirty="0" smtClean="0"/>
              <a:t> </a:t>
            </a:r>
            <a:r>
              <a:rPr lang="hr-HR" dirty="0" err="1" smtClean="0"/>
              <a:t>legal</a:t>
            </a:r>
            <a:r>
              <a:rPr lang="hr-HR" dirty="0" smtClean="0"/>
              <a:t> </a:t>
            </a:r>
            <a:r>
              <a:rPr lang="hr-HR" dirty="0" err="1" smtClean="0"/>
              <a:t>language</a:t>
            </a:r>
            <a:endParaRPr lang="hr-HR" dirty="0" smtClean="0"/>
          </a:p>
          <a:p>
            <a:r>
              <a:rPr lang="hr-HR" dirty="0" err="1" smtClean="0"/>
              <a:t>Nominalisation</a:t>
            </a:r>
            <a:r>
              <a:rPr lang="hr-HR" dirty="0" smtClean="0"/>
              <a:t> </a:t>
            </a:r>
            <a:r>
              <a:rPr lang="hr-HR" dirty="0" err="1" smtClean="0"/>
              <a:t>can</a:t>
            </a:r>
            <a:r>
              <a:rPr lang="hr-HR" dirty="0" smtClean="0"/>
              <a:t> </a:t>
            </a:r>
            <a:r>
              <a:rPr lang="hr-HR" dirty="0" err="1" smtClean="0"/>
              <a:t>lead</a:t>
            </a:r>
            <a:r>
              <a:rPr lang="hr-HR" dirty="0" smtClean="0"/>
              <a:t> to </a:t>
            </a:r>
            <a:r>
              <a:rPr lang="hr-HR" dirty="0" err="1" smtClean="0"/>
              <a:t>shorter</a:t>
            </a:r>
            <a:r>
              <a:rPr lang="hr-HR" dirty="0" smtClean="0"/>
              <a:t> </a:t>
            </a:r>
            <a:r>
              <a:rPr lang="hr-HR" dirty="0" err="1" smtClean="0"/>
              <a:t>and</a:t>
            </a:r>
            <a:r>
              <a:rPr lang="hr-HR" dirty="0" smtClean="0"/>
              <a:t> </a:t>
            </a:r>
            <a:r>
              <a:rPr lang="hr-HR" dirty="0" err="1" smtClean="0"/>
              <a:t>less</a:t>
            </a:r>
            <a:r>
              <a:rPr lang="hr-HR" dirty="0" smtClean="0"/>
              <a:t> complex sentence </a:t>
            </a:r>
            <a:r>
              <a:rPr lang="hr-HR" dirty="0" err="1" smtClean="0"/>
              <a:t>structure</a:t>
            </a:r>
            <a:endParaRPr lang="en-US" dirty="0"/>
          </a:p>
        </p:txBody>
      </p:sp>
    </p:spTree>
    <p:extLst>
      <p:ext uri="{BB962C8B-B14F-4D97-AF65-F5344CB8AC3E}">
        <p14:creationId xmlns:p14="http://schemas.microsoft.com/office/powerpoint/2010/main" val="376468942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Content Placeholder 1"/>
          <p:cNvSpPr>
            <a:spLocks noGrp="1"/>
          </p:cNvSpPr>
          <p:nvPr>
            <p:ph idx="1"/>
          </p:nvPr>
        </p:nvSpPr>
        <p:spPr/>
        <p:txBody>
          <a:bodyPr>
            <a:normAutofit/>
          </a:bodyPr>
          <a:lstStyle/>
          <a:p>
            <a:pPr eaLnBrk="1" hangingPunct="1"/>
            <a:r>
              <a:rPr lang="hr-HR" altLang="sr-Latn-RS" sz="2800" dirty="0" smtClean="0"/>
              <a:t>Logical disposition helps to place legal information in a hierarchy</a:t>
            </a:r>
          </a:p>
          <a:p>
            <a:pPr eaLnBrk="1" hangingPunct="1"/>
            <a:r>
              <a:rPr lang="hr-HR" altLang="sr-Latn-RS" sz="2800" dirty="0" smtClean="0"/>
              <a:t>Legal text  moves from the abstract to the concrete, from the substantive to the procedural</a:t>
            </a:r>
          </a:p>
          <a:p>
            <a:pPr eaLnBrk="1" hangingPunct="1"/>
            <a:r>
              <a:rPr lang="hr-HR" altLang="sr-Latn-RS" sz="2800" dirty="0" smtClean="0"/>
              <a:t>Structure of the text should be consistent: the principal items presented before secondary items, general rules before special conditions and exceptions</a:t>
            </a:r>
          </a:p>
        </p:txBody>
      </p:sp>
      <p:sp>
        <p:nvSpPr>
          <p:cNvPr id="3" name="Title 2"/>
          <p:cNvSpPr>
            <a:spLocks noGrp="1"/>
          </p:cNvSpPr>
          <p:nvPr>
            <p:ph type="title"/>
          </p:nvPr>
        </p:nvSpPr>
        <p:spPr/>
        <p:txBody>
          <a:bodyPr>
            <a:normAutofit/>
          </a:bodyPr>
          <a:lstStyle/>
          <a:p>
            <a:pPr eaLnBrk="1" hangingPunct="1">
              <a:defRPr/>
            </a:pPr>
            <a:r>
              <a:rPr lang="hr-HR" dirty="0" err="1" smtClean="0"/>
              <a:t>Structure</a:t>
            </a:r>
            <a:r>
              <a:rPr lang="hr-HR" dirty="0" smtClean="0"/>
              <a:t> </a:t>
            </a:r>
            <a:r>
              <a:rPr lang="hr-HR" dirty="0" err="1" smtClean="0"/>
              <a:t>and</a:t>
            </a:r>
            <a:r>
              <a:rPr lang="hr-HR" dirty="0" smtClean="0"/>
              <a:t> </a:t>
            </a:r>
            <a:r>
              <a:rPr lang="hr-HR" dirty="0" err="1" smtClean="0"/>
              <a:t>formalism</a:t>
            </a:r>
            <a:r>
              <a:rPr lang="hr-HR" dirty="0" smtClean="0"/>
              <a:t> </a:t>
            </a:r>
            <a:r>
              <a:rPr lang="hr-HR" dirty="0" err="1" smtClean="0"/>
              <a:t>in</a:t>
            </a:r>
            <a:r>
              <a:rPr lang="hr-HR" dirty="0" smtClean="0"/>
              <a:t> legal </a:t>
            </a:r>
            <a:r>
              <a:rPr lang="hr-HR" dirty="0" err="1" smtClean="0"/>
              <a:t>texts</a:t>
            </a:r>
            <a:r>
              <a:rPr lang="hr-HR" dirty="0" smtClean="0"/>
              <a:t>: </a:t>
            </a:r>
            <a:r>
              <a:rPr lang="hr-HR" dirty="0" err="1" smtClean="0"/>
              <a:t>Logical</a:t>
            </a:r>
            <a:r>
              <a:rPr lang="hr-HR" dirty="0" smtClean="0"/>
              <a:t> </a:t>
            </a:r>
            <a:r>
              <a:rPr lang="hr-HR" dirty="0" err="1" smtClean="0"/>
              <a:t>disposition</a:t>
            </a:r>
            <a:endParaRPr lang="hr-H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Content Placeholder 1"/>
          <p:cNvSpPr>
            <a:spLocks noGrp="1"/>
          </p:cNvSpPr>
          <p:nvPr>
            <p:ph idx="1"/>
          </p:nvPr>
        </p:nvSpPr>
        <p:spPr/>
        <p:txBody>
          <a:bodyPr>
            <a:normAutofit/>
          </a:bodyPr>
          <a:lstStyle/>
          <a:p>
            <a:pPr eaLnBrk="1" hangingPunct="1"/>
            <a:r>
              <a:rPr lang="hr-HR" altLang="sr-Latn-RS" sz="2400" dirty="0" smtClean="0"/>
              <a:t>Logical structure of a code informs the reader about hierarchies of legal concepts and terms expressing those concepts</a:t>
            </a:r>
          </a:p>
          <a:p>
            <a:pPr eaLnBrk="1" hangingPunct="1"/>
            <a:r>
              <a:rPr lang="hr-HR" altLang="sr-Latn-RS" sz="2400" dirty="0" smtClean="0"/>
              <a:t>Thanks to such a structure, it is easy for a lawyer or translator to find in a code the terms they are looking for and to establish the contexts in which these terms are used</a:t>
            </a:r>
          </a:p>
        </p:txBody>
      </p:sp>
      <p:sp>
        <p:nvSpPr>
          <p:cNvPr id="110595" name="Title 2"/>
          <p:cNvSpPr>
            <a:spLocks noGrp="1"/>
          </p:cNvSpPr>
          <p:nvPr>
            <p:ph type="title"/>
          </p:nvPr>
        </p:nvSpPr>
        <p:spPr/>
        <p:txBody>
          <a:bodyPr/>
          <a:lstStyle/>
          <a:p>
            <a:pPr eaLnBrk="1" hangingPunct="1"/>
            <a:r>
              <a:rPr lang="hr-HR" altLang="sr-Latn-RS" dirty="0" err="1" smtClean="0"/>
              <a:t>Structure</a:t>
            </a:r>
            <a:r>
              <a:rPr lang="hr-HR" altLang="sr-Latn-RS" dirty="0" smtClean="0"/>
              <a:t> </a:t>
            </a:r>
            <a:r>
              <a:rPr lang="hr-HR" altLang="sr-Latn-RS" dirty="0" err="1" smtClean="0"/>
              <a:t>of</a:t>
            </a:r>
            <a:r>
              <a:rPr lang="hr-HR" altLang="sr-Latn-RS" dirty="0" smtClean="0"/>
              <a:t> </a:t>
            </a:r>
            <a:r>
              <a:rPr lang="hr-HR" altLang="sr-Latn-RS" dirty="0" err="1" smtClean="0"/>
              <a:t>codes</a:t>
            </a:r>
            <a:endParaRPr lang="hr-HR" altLang="sr-Latn-RS"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Content Placeholder 1"/>
          <p:cNvSpPr>
            <a:spLocks noGrp="1"/>
          </p:cNvSpPr>
          <p:nvPr>
            <p:ph idx="1"/>
          </p:nvPr>
        </p:nvSpPr>
        <p:spPr/>
        <p:txBody>
          <a:bodyPr/>
          <a:lstStyle/>
          <a:p>
            <a:pPr eaLnBrk="1" hangingPunct="1"/>
            <a:r>
              <a:rPr lang="hr-HR" altLang="sr-Latn-RS" smtClean="0"/>
              <a:t>Modern, complex society – enormous number of legal rules</a:t>
            </a:r>
          </a:p>
          <a:p>
            <a:pPr eaLnBrk="1" hangingPunct="1"/>
            <a:r>
              <a:rPr lang="hr-HR" altLang="sr-Latn-RS" smtClean="0"/>
              <a:t>Legal language should be as concise as possible to avoid laws and regulations that would otherwise be over-long and unclear</a:t>
            </a:r>
          </a:p>
          <a:p>
            <a:pPr eaLnBrk="1" hangingPunct="1"/>
            <a:r>
              <a:rPr lang="hr-HR" altLang="sr-Latn-RS" smtClean="0"/>
              <a:t>At the same time, legal language should avoid over-abstraction to enable decoding with minumum effort</a:t>
            </a:r>
          </a:p>
        </p:txBody>
      </p:sp>
      <p:sp>
        <p:nvSpPr>
          <p:cNvPr id="84995" name="Title 2"/>
          <p:cNvSpPr>
            <a:spLocks noGrp="1"/>
          </p:cNvSpPr>
          <p:nvPr>
            <p:ph type="title"/>
          </p:nvPr>
        </p:nvSpPr>
        <p:spPr/>
        <p:txBody>
          <a:bodyPr/>
          <a:lstStyle/>
          <a:p>
            <a:pPr eaLnBrk="1" hangingPunct="1"/>
            <a:r>
              <a:rPr lang="hr-HR" altLang="sr-Latn-RS" smtClean="0"/>
              <a:t>Information overload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activity</a:t>
            </a:r>
            <a:endParaRPr lang="hr-HR" dirty="0"/>
          </a:p>
        </p:txBody>
      </p:sp>
      <p:sp>
        <p:nvSpPr>
          <p:cNvPr id="3" name="Content Placeholder 2"/>
          <p:cNvSpPr>
            <a:spLocks noGrp="1"/>
          </p:cNvSpPr>
          <p:nvPr>
            <p:ph idx="1"/>
          </p:nvPr>
        </p:nvSpPr>
        <p:spPr/>
        <p:txBody>
          <a:bodyPr/>
          <a:lstStyle/>
          <a:p>
            <a:r>
              <a:rPr lang="hr-HR" dirty="0" err="1" smtClean="0"/>
              <a:t>Consider</a:t>
            </a:r>
            <a:r>
              <a:rPr lang="hr-HR" dirty="0" smtClean="0"/>
              <a:t> </a:t>
            </a:r>
            <a:r>
              <a:rPr lang="hr-HR" dirty="0" err="1" smtClean="0"/>
              <a:t>the</a:t>
            </a:r>
            <a:r>
              <a:rPr lang="hr-HR" dirty="0" smtClean="0"/>
              <a:t> </a:t>
            </a:r>
            <a:r>
              <a:rPr lang="hr-HR" dirty="0" err="1" smtClean="0"/>
              <a:t>pairs</a:t>
            </a:r>
            <a:r>
              <a:rPr lang="hr-HR" dirty="0" smtClean="0"/>
              <a:t> </a:t>
            </a:r>
            <a:r>
              <a:rPr lang="hr-HR" dirty="0" err="1" smtClean="0"/>
              <a:t>above</a:t>
            </a:r>
            <a:r>
              <a:rPr lang="hr-HR" dirty="0" smtClean="0"/>
              <a:t>. </a:t>
            </a:r>
            <a:r>
              <a:rPr lang="hr-HR" dirty="0" err="1" smtClean="0"/>
              <a:t>Does</a:t>
            </a:r>
            <a:r>
              <a:rPr lang="hr-HR" dirty="0" smtClean="0"/>
              <a:t> </a:t>
            </a:r>
            <a:r>
              <a:rPr lang="hr-HR" dirty="0" err="1" smtClean="0"/>
              <a:t>each</a:t>
            </a:r>
            <a:r>
              <a:rPr lang="hr-HR" dirty="0" smtClean="0"/>
              <a:t> </a:t>
            </a:r>
            <a:r>
              <a:rPr lang="hr-HR" dirty="0" err="1" smtClean="0"/>
              <a:t>part</a:t>
            </a:r>
            <a:r>
              <a:rPr lang="hr-HR" dirty="0" smtClean="0"/>
              <a:t> </a:t>
            </a:r>
            <a:r>
              <a:rPr lang="hr-HR" dirty="0" err="1" smtClean="0"/>
              <a:t>of</a:t>
            </a:r>
            <a:r>
              <a:rPr lang="hr-HR" dirty="0" smtClean="0"/>
              <a:t> </a:t>
            </a:r>
            <a:r>
              <a:rPr lang="hr-HR" dirty="0" err="1" smtClean="0"/>
              <a:t>the</a:t>
            </a:r>
            <a:r>
              <a:rPr lang="hr-HR" dirty="0" smtClean="0"/>
              <a:t> </a:t>
            </a:r>
            <a:r>
              <a:rPr lang="hr-HR" dirty="0" err="1" smtClean="0"/>
              <a:t>pair</a:t>
            </a:r>
            <a:r>
              <a:rPr lang="hr-HR" dirty="0" smtClean="0"/>
              <a:t> </a:t>
            </a:r>
            <a:r>
              <a:rPr lang="hr-HR" dirty="0" err="1" smtClean="0"/>
              <a:t>mean</a:t>
            </a:r>
            <a:r>
              <a:rPr lang="hr-HR" dirty="0" smtClean="0"/>
              <a:t> </a:t>
            </a:r>
            <a:r>
              <a:rPr lang="hr-HR" dirty="0" err="1" smtClean="0"/>
              <a:t>the</a:t>
            </a:r>
            <a:r>
              <a:rPr lang="hr-HR" dirty="0" smtClean="0"/>
              <a:t> same </a:t>
            </a:r>
            <a:r>
              <a:rPr lang="hr-HR" dirty="0" err="1" smtClean="0"/>
              <a:t>thing</a:t>
            </a:r>
            <a:r>
              <a:rPr lang="hr-HR" dirty="0" smtClean="0"/>
              <a:t>? </a:t>
            </a:r>
            <a:r>
              <a:rPr lang="hr-HR" dirty="0" err="1" smtClean="0"/>
              <a:t>Look</a:t>
            </a:r>
            <a:r>
              <a:rPr lang="hr-HR" dirty="0" smtClean="0"/>
              <a:t> </a:t>
            </a:r>
            <a:r>
              <a:rPr lang="hr-HR" dirty="0" err="1" smtClean="0"/>
              <a:t>up</a:t>
            </a:r>
            <a:r>
              <a:rPr lang="hr-HR" dirty="0" smtClean="0"/>
              <a:t> </a:t>
            </a:r>
            <a:r>
              <a:rPr lang="hr-HR" dirty="0" err="1" smtClean="0"/>
              <a:t>each</a:t>
            </a:r>
            <a:r>
              <a:rPr lang="hr-HR" dirty="0" smtClean="0"/>
              <a:t> </a:t>
            </a:r>
            <a:r>
              <a:rPr lang="hr-HR" dirty="0" err="1" smtClean="0"/>
              <a:t>of</a:t>
            </a:r>
            <a:r>
              <a:rPr lang="hr-HR" dirty="0" smtClean="0"/>
              <a:t> </a:t>
            </a:r>
            <a:r>
              <a:rPr lang="hr-HR" dirty="0" err="1" smtClean="0"/>
              <a:t>the</a:t>
            </a:r>
            <a:r>
              <a:rPr lang="hr-HR" dirty="0" smtClean="0"/>
              <a:t> </a:t>
            </a:r>
            <a:r>
              <a:rPr lang="hr-HR" dirty="0" err="1" smtClean="0"/>
              <a:t>pairs</a:t>
            </a:r>
            <a:r>
              <a:rPr lang="hr-HR" dirty="0" smtClean="0"/>
              <a:t> </a:t>
            </a:r>
            <a:r>
              <a:rPr lang="hr-HR" dirty="0" err="1" smtClean="0"/>
              <a:t>in</a:t>
            </a:r>
            <a:r>
              <a:rPr lang="hr-HR" dirty="0" smtClean="0"/>
              <a:t> a </a:t>
            </a:r>
            <a:r>
              <a:rPr lang="hr-HR" dirty="0" err="1" smtClean="0"/>
              <a:t>dictionary</a:t>
            </a:r>
            <a:endParaRPr lang="hr-HR" dirty="0"/>
          </a:p>
        </p:txBody>
      </p:sp>
    </p:spTree>
    <p:extLst>
      <p:ext uri="{BB962C8B-B14F-4D97-AF65-F5344CB8AC3E}">
        <p14:creationId xmlns:p14="http://schemas.microsoft.com/office/powerpoint/2010/main" val="11303803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Content Placeholder 1"/>
          <p:cNvSpPr>
            <a:spLocks noGrp="1"/>
          </p:cNvSpPr>
          <p:nvPr>
            <p:ph idx="1"/>
          </p:nvPr>
        </p:nvSpPr>
        <p:spPr/>
        <p:txBody>
          <a:bodyPr/>
          <a:lstStyle/>
          <a:p>
            <a:pPr eaLnBrk="1" hangingPunct="1"/>
            <a:r>
              <a:rPr lang="hr-HR" altLang="sr-Latn-RS" dirty="0" err="1" smtClean="0"/>
              <a:t>The</a:t>
            </a:r>
            <a:r>
              <a:rPr lang="hr-HR" altLang="sr-Latn-RS" dirty="0" smtClean="0"/>
              <a:t> </a:t>
            </a:r>
            <a:r>
              <a:rPr lang="hr-HR" altLang="sr-Latn-RS" dirty="0" err="1" smtClean="0"/>
              <a:t>key</a:t>
            </a:r>
            <a:r>
              <a:rPr lang="hr-HR" altLang="sr-Latn-RS" dirty="0" smtClean="0"/>
              <a:t>: to </a:t>
            </a:r>
            <a:r>
              <a:rPr lang="hr-HR" altLang="sr-Latn-RS" dirty="0" err="1" smtClean="0"/>
              <a:t>know</a:t>
            </a:r>
            <a:r>
              <a:rPr lang="hr-HR" altLang="sr-Latn-RS" dirty="0" smtClean="0"/>
              <a:t> for </a:t>
            </a:r>
            <a:r>
              <a:rPr lang="hr-HR" altLang="sr-Latn-RS" dirty="0" err="1" smtClean="0"/>
              <a:t>whom</a:t>
            </a:r>
            <a:r>
              <a:rPr lang="hr-HR" altLang="sr-Latn-RS" dirty="0" smtClean="0"/>
              <a:t> </a:t>
            </a:r>
            <a:r>
              <a:rPr lang="hr-HR" altLang="sr-Latn-RS" dirty="0" err="1" smtClean="0"/>
              <a:t>laws</a:t>
            </a:r>
            <a:r>
              <a:rPr lang="hr-HR" altLang="sr-Latn-RS" dirty="0" smtClean="0"/>
              <a:t> are </a:t>
            </a:r>
            <a:r>
              <a:rPr lang="hr-HR" altLang="sr-Latn-RS" dirty="0" err="1" smtClean="0"/>
              <a:t>written</a:t>
            </a:r>
            <a:r>
              <a:rPr lang="hr-HR" altLang="sr-Latn-RS" dirty="0" smtClean="0"/>
              <a:t> – </a:t>
            </a:r>
            <a:r>
              <a:rPr lang="hr-HR" altLang="sr-Latn-RS" dirty="0" err="1" smtClean="0"/>
              <a:t>experts</a:t>
            </a:r>
            <a:r>
              <a:rPr lang="hr-HR" altLang="sr-Latn-RS" dirty="0" smtClean="0"/>
              <a:t> </a:t>
            </a:r>
            <a:r>
              <a:rPr lang="hr-HR" altLang="sr-Latn-RS" dirty="0" err="1" smtClean="0"/>
              <a:t>or</a:t>
            </a:r>
            <a:r>
              <a:rPr lang="hr-HR" altLang="sr-Latn-RS" dirty="0" smtClean="0"/>
              <a:t> </a:t>
            </a:r>
            <a:r>
              <a:rPr lang="hr-HR" altLang="sr-Latn-RS" dirty="0" err="1" smtClean="0"/>
              <a:t>citizens</a:t>
            </a:r>
            <a:r>
              <a:rPr lang="hr-HR" altLang="sr-Latn-RS" dirty="0" smtClean="0"/>
              <a:t>?</a:t>
            </a:r>
          </a:p>
          <a:p>
            <a:pPr eaLnBrk="1" hangingPunct="1"/>
            <a:r>
              <a:rPr lang="hr-HR" altLang="sr-Latn-RS" dirty="0" err="1" smtClean="0"/>
              <a:t>Even</a:t>
            </a:r>
            <a:r>
              <a:rPr lang="hr-HR" altLang="sr-Latn-RS" dirty="0" smtClean="0"/>
              <a:t> </a:t>
            </a:r>
            <a:r>
              <a:rPr lang="hr-HR" altLang="sr-Latn-RS" dirty="0" err="1" smtClean="0"/>
              <a:t>laws</a:t>
            </a:r>
            <a:r>
              <a:rPr lang="hr-HR" altLang="sr-Latn-RS" dirty="0" smtClean="0"/>
              <a:t> </a:t>
            </a:r>
            <a:r>
              <a:rPr lang="hr-HR" altLang="sr-Latn-RS" dirty="0" err="1" smtClean="0"/>
              <a:t>concerning</a:t>
            </a:r>
            <a:r>
              <a:rPr lang="hr-HR" altLang="sr-Latn-RS" dirty="0" smtClean="0"/>
              <a:t> </a:t>
            </a:r>
            <a:r>
              <a:rPr lang="hr-HR" altLang="sr-Latn-RS" dirty="0" err="1" smtClean="0"/>
              <a:t>fundamental</a:t>
            </a:r>
            <a:r>
              <a:rPr lang="hr-HR" altLang="sr-Latn-RS" dirty="0" smtClean="0"/>
              <a:t> </a:t>
            </a:r>
            <a:r>
              <a:rPr lang="hr-HR" altLang="sr-Latn-RS" dirty="0" err="1" smtClean="0"/>
              <a:t>questions</a:t>
            </a:r>
            <a:r>
              <a:rPr lang="hr-HR" altLang="sr-Latn-RS" dirty="0" smtClean="0"/>
              <a:t> </a:t>
            </a:r>
            <a:r>
              <a:rPr lang="hr-HR" altLang="sr-Latn-RS" dirty="0" err="1" smtClean="0"/>
              <a:t>of</a:t>
            </a:r>
            <a:r>
              <a:rPr lang="hr-HR" altLang="sr-Latn-RS" dirty="0" smtClean="0"/>
              <a:t> </a:t>
            </a:r>
            <a:r>
              <a:rPr lang="hr-HR" altLang="sr-Latn-RS" dirty="0" err="1" smtClean="0"/>
              <a:t>citizens</a:t>
            </a:r>
            <a:r>
              <a:rPr lang="hr-HR" altLang="sr-Latn-RS" dirty="0" smtClean="0"/>
              <a:t>’ </a:t>
            </a:r>
            <a:r>
              <a:rPr lang="hr-HR" altLang="sr-Latn-RS" dirty="0" err="1" smtClean="0"/>
              <a:t>lives</a:t>
            </a:r>
            <a:r>
              <a:rPr lang="hr-HR" altLang="sr-Latn-RS" dirty="0" smtClean="0"/>
              <a:t> – </a:t>
            </a:r>
            <a:r>
              <a:rPr lang="hr-HR" altLang="sr-Latn-RS" dirty="0" err="1" smtClean="0"/>
              <a:t>written</a:t>
            </a:r>
            <a:r>
              <a:rPr lang="hr-HR" altLang="sr-Latn-RS" dirty="0" smtClean="0"/>
              <a:t> for </a:t>
            </a:r>
            <a:r>
              <a:rPr lang="hr-HR" altLang="sr-Latn-RS" dirty="0" err="1" smtClean="0"/>
              <a:t>experts</a:t>
            </a:r>
            <a:r>
              <a:rPr lang="hr-HR" altLang="sr-Latn-RS" dirty="0" smtClean="0"/>
              <a:t> </a:t>
            </a:r>
            <a:r>
              <a:rPr lang="hr-HR" altLang="sr-Latn-RS" dirty="0" err="1" smtClean="0"/>
              <a:t>who</a:t>
            </a:r>
            <a:r>
              <a:rPr lang="hr-HR" altLang="sr-Latn-RS" dirty="0" smtClean="0"/>
              <a:t> are </a:t>
            </a:r>
            <a:r>
              <a:rPr lang="hr-HR" altLang="sr-Latn-RS" dirty="0" err="1" smtClean="0"/>
              <a:t>charged</a:t>
            </a:r>
            <a:r>
              <a:rPr lang="hr-HR" altLang="sr-Latn-RS" dirty="0" smtClean="0"/>
              <a:t> </a:t>
            </a:r>
            <a:r>
              <a:rPr lang="hr-HR" altLang="sr-Latn-RS" dirty="0" err="1" smtClean="0"/>
              <a:t>with</a:t>
            </a:r>
            <a:r>
              <a:rPr lang="hr-HR" altLang="sr-Latn-RS" dirty="0" smtClean="0"/>
              <a:t> </a:t>
            </a:r>
            <a:r>
              <a:rPr lang="hr-HR" altLang="sr-Latn-RS" dirty="0" err="1" smtClean="0"/>
              <a:t>their</a:t>
            </a:r>
            <a:r>
              <a:rPr lang="hr-HR" altLang="sr-Latn-RS" dirty="0" smtClean="0"/>
              <a:t> </a:t>
            </a:r>
            <a:r>
              <a:rPr lang="hr-HR" altLang="sr-Latn-RS" dirty="0" err="1" smtClean="0"/>
              <a:t>technical</a:t>
            </a:r>
            <a:r>
              <a:rPr lang="hr-HR" altLang="sr-Latn-RS" dirty="0" smtClean="0"/>
              <a:t> </a:t>
            </a:r>
            <a:r>
              <a:rPr lang="hr-HR" altLang="sr-Latn-RS" dirty="0" err="1" smtClean="0"/>
              <a:t>application</a:t>
            </a:r>
            <a:r>
              <a:rPr lang="hr-HR" altLang="sr-Latn-RS" dirty="0" smtClean="0"/>
              <a:t> (</a:t>
            </a:r>
            <a:r>
              <a:rPr lang="hr-HR" altLang="sr-Latn-RS" dirty="0" err="1" smtClean="0"/>
              <a:t>e.g</a:t>
            </a:r>
            <a:r>
              <a:rPr lang="hr-HR" altLang="sr-Latn-RS" dirty="0" smtClean="0"/>
              <a:t>. </a:t>
            </a:r>
            <a:r>
              <a:rPr lang="hr-HR" altLang="sr-Latn-RS" dirty="0" err="1" smtClean="0"/>
              <a:t>fiscal</a:t>
            </a:r>
            <a:r>
              <a:rPr lang="hr-HR" altLang="sr-Latn-RS" dirty="0" smtClean="0"/>
              <a:t> </a:t>
            </a:r>
            <a:r>
              <a:rPr lang="hr-HR" altLang="sr-Latn-RS" dirty="0" err="1" smtClean="0"/>
              <a:t>law</a:t>
            </a:r>
            <a:r>
              <a:rPr lang="hr-HR" altLang="sr-Latn-RS" dirty="0" smtClean="0"/>
              <a:t>)</a:t>
            </a:r>
          </a:p>
          <a:p>
            <a:r>
              <a:rPr lang="hr-HR" altLang="sr-Latn-RS" dirty="0" err="1" smtClean="0"/>
              <a:t>Laws</a:t>
            </a:r>
            <a:r>
              <a:rPr lang="hr-HR" altLang="sr-Latn-RS" dirty="0" smtClean="0"/>
              <a:t> – </a:t>
            </a:r>
            <a:r>
              <a:rPr lang="hr-HR" altLang="sr-Latn-RS" dirty="0" err="1" smtClean="0"/>
              <a:t>highly</a:t>
            </a:r>
            <a:r>
              <a:rPr lang="hr-HR" altLang="sr-Latn-RS" dirty="0" smtClean="0"/>
              <a:t> complex: </a:t>
            </a:r>
            <a:r>
              <a:rPr lang="hr-HR" altLang="sr-Latn-RS" dirty="0" err="1" smtClean="0"/>
              <a:t>distributive</a:t>
            </a:r>
            <a:r>
              <a:rPr lang="hr-HR" altLang="sr-Latn-RS" dirty="0" smtClean="0"/>
              <a:t> </a:t>
            </a:r>
            <a:r>
              <a:rPr lang="hr-HR" altLang="sr-Latn-RS" dirty="0" err="1" smtClean="0"/>
              <a:t>justice</a:t>
            </a:r>
            <a:r>
              <a:rPr lang="hr-HR" altLang="sr-Latn-RS" dirty="0" smtClean="0"/>
              <a:t> (=</a:t>
            </a:r>
            <a:r>
              <a:rPr lang="en-US" dirty="0" smtClean="0"/>
              <a:t>fairness </a:t>
            </a:r>
            <a:r>
              <a:rPr lang="en-US" dirty="0"/>
              <a:t>in the way things are </a:t>
            </a:r>
            <a:r>
              <a:rPr lang="en-US" dirty="0" smtClean="0"/>
              <a:t>distributed</a:t>
            </a:r>
            <a:r>
              <a:rPr lang="hr-HR" dirty="0" smtClean="0"/>
              <a:t>) </a:t>
            </a:r>
            <a:r>
              <a:rPr lang="hr-HR" altLang="sr-Latn-RS" dirty="0" err="1" smtClean="0"/>
              <a:t>presupposes</a:t>
            </a:r>
            <a:r>
              <a:rPr lang="hr-HR" altLang="sr-Latn-RS" dirty="0" smtClean="0"/>
              <a:t> </a:t>
            </a:r>
            <a:r>
              <a:rPr lang="hr-HR" altLang="sr-Latn-RS" dirty="0" err="1" smtClean="0"/>
              <a:t>highly</a:t>
            </a:r>
            <a:r>
              <a:rPr lang="hr-HR" altLang="sr-Latn-RS" dirty="0" smtClean="0"/>
              <a:t> </a:t>
            </a:r>
            <a:r>
              <a:rPr lang="hr-HR" altLang="sr-Latn-RS" dirty="0" err="1" smtClean="0"/>
              <a:t>detailed</a:t>
            </a:r>
            <a:r>
              <a:rPr lang="hr-HR" altLang="sr-Latn-RS" dirty="0" smtClean="0"/>
              <a:t> </a:t>
            </a:r>
            <a:r>
              <a:rPr lang="hr-HR" altLang="sr-Latn-RS" dirty="0" err="1" smtClean="0"/>
              <a:t>rules</a:t>
            </a:r>
            <a:endParaRPr lang="hr-HR" altLang="sr-Latn-RS" dirty="0" smtClean="0"/>
          </a:p>
        </p:txBody>
      </p:sp>
      <p:sp>
        <p:nvSpPr>
          <p:cNvPr id="86019" name="Title 2"/>
          <p:cNvSpPr>
            <a:spLocks noGrp="1"/>
          </p:cNvSpPr>
          <p:nvPr>
            <p:ph type="title"/>
          </p:nvPr>
        </p:nvSpPr>
        <p:spPr/>
        <p:txBody>
          <a:bodyPr/>
          <a:lstStyle/>
          <a:p>
            <a:pPr eaLnBrk="1" hangingPunct="1"/>
            <a:r>
              <a:rPr lang="hr-HR" altLang="sr-Latn-RS" smtClean="0"/>
              <a:t>Information overload</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Content Placeholder 1"/>
          <p:cNvSpPr>
            <a:spLocks noGrp="1"/>
          </p:cNvSpPr>
          <p:nvPr>
            <p:ph idx="1"/>
          </p:nvPr>
        </p:nvSpPr>
        <p:spPr/>
        <p:txBody>
          <a:bodyPr>
            <a:normAutofit/>
          </a:bodyPr>
          <a:lstStyle/>
          <a:p>
            <a:pPr eaLnBrk="1" hangingPunct="1"/>
            <a:r>
              <a:rPr lang="hr-HR" altLang="sr-Latn-RS" sz="2400" dirty="0" smtClean="0"/>
              <a:t>Modern law-abstract character; regulates entities that are mental creations: rights and obligations; </a:t>
            </a:r>
            <a:r>
              <a:rPr lang="hr-HR" altLang="sr-Latn-RS" sz="2400" dirty="0" err="1" smtClean="0"/>
              <a:t>e.g</a:t>
            </a:r>
            <a:r>
              <a:rPr lang="hr-HR" altLang="sr-Latn-RS" sz="2400" dirty="0" smtClean="0"/>
              <a:t>. </a:t>
            </a:r>
            <a:r>
              <a:rPr lang="hr-HR" altLang="sr-Latn-RS" sz="2400" dirty="0" err="1" smtClean="0"/>
              <a:t>in</a:t>
            </a:r>
            <a:r>
              <a:rPr lang="hr-HR" altLang="sr-Latn-RS" sz="2400" dirty="0" smtClean="0"/>
              <a:t> Swedish legislation: only 5-8% verbal substantives refer to entities that exist in time and space</a:t>
            </a:r>
          </a:p>
          <a:p>
            <a:pPr eaLnBrk="1" hangingPunct="1"/>
            <a:r>
              <a:rPr lang="hr-HR" altLang="sr-Latn-RS" sz="2400" dirty="0" smtClean="0"/>
              <a:t>Law – based on experience drawn from the real world but it regulates hypothetical future cases; timespan linked to legal rules – often characterised by universality, impossible to see from the chronological standpoint: “timelessness of law”</a:t>
            </a:r>
          </a:p>
        </p:txBody>
      </p:sp>
      <p:sp>
        <p:nvSpPr>
          <p:cNvPr id="90115" name="Title 2"/>
          <p:cNvSpPr>
            <a:spLocks noGrp="1"/>
          </p:cNvSpPr>
          <p:nvPr>
            <p:ph type="title"/>
          </p:nvPr>
        </p:nvSpPr>
        <p:spPr/>
        <p:txBody>
          <a:bodyPr/>
          <a:lstStyle/>
          <a:p>
            <a:pPr algn="ctr" eaLnBrk="1" hangingPunct="1"/>
            <a:r>
              <a:rPr lang="hr-HR" altLang="sr-Latn-RS" sz="3200" dirty="0" smtClean="0"/>
              <a:t>Universality </a:t>
            </a:r>
            <a:r>
              <a:rPr lang="hr-HR" altLang="sr-Latn-RS" sz="3200" dirty="0"/>
              <a:t>and aloofness</a:t>
            </a:r>
            <a:br>
              <a:rPr lang="hr-HR" altLang="sr-Latn-RS" sz="3200" dirty="0"/>
            </a:br>
            <a:r>
              <a:rPr lang="hr-HR" altLang="sr-Latn-RS" sz="3200" dirty="0"/>
              <a:t>Abstraction and Hypothetical Character</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Content Placeholder 1"/>
          <p:cNvSpPr>
            <a:spLocks noGrp="1"/>
          </p:cNvSpPr>
          <p:nvPr>
            <p:ph idx="1"/>
          </p:nvPr>
        </p:nvSpPr>
        <p:spPr/>
        <p:txBody>
          <a:bodyPr>
            <a:normAutofit/>
          </a:bodyPr>
          <a:lstStyle/>
          <a:p>
            <a:pPr eaLnBrk="1" hangingPunct="1"/>
            <a:r>
              <a:rPr lang="hr-HR" altLang="sr-Latn-RS" sz="2800" dirty="0" smtClean="0"/>
              <a:t>Frequent use of passive: brings the object of the action into the foreground, giving the actor only a secondary role</a:t>
            </a:r>
          </a:p>
          <a:p>
            <a:pPr eaLnBrk="1" hangingPunct="1"/>
            <a:r>
              <a:rPr lang="hr-HR" altLang="sr-Latn-RS" sz="2800" dirty="0" smtClean="0"/>
              <a:t>Even when actors are in the foreground, individuals are pushed into the background by personification of authorities and corporations: e.g. </a:t>
            </a:r>
            <a:r>
              <a:rPr lang="hr-HR" altLang="sr-Latn-RS" sz="2800" i="1" dirty="0" smtClean="0"/>
              <a:t>the ministry orders (…), the court finds(…)</a:t>
            </a:r>
          </a:p>
        </p:txBody>
      </p:sp>
      <p:sp>
        <p:nvSpPr>
          <p:cNvPr id="3" name="Title 2"/>
          <p:cNvSpPr>
            <a:spLocks noGrp="1"/>
          </p:cNvSpPr>
          <p:nvPr>
            <p:ph type="title"/>
          </p:nvPr>
        </p:nvSpPr>
        <p:spPr/>
        <p:txBody>
          <a:bodyPr>
            <a:normAutofit/>
          </a:bodyPr>
          <a:lstStyle/>
          <a:p>
            <a:pPr eaLnBrk="1" hangingPunct="1">
              <a:defRPr/>
            </a:pPr>
            <a:r>
              <a:rPr lang="hr-HR" dirty="0" err="1" smtClean="0"/>
              <a:t>Impersonality</a:t>
            </a:r>
            <a:r>
              <a:rPr lang="hr-HR" dirty="0" smtClean="0"/>
              <a:t> </a:t>
            </a:r>
            <a:r>
              <a:rPr lang="hr-HR" dirty="0" err="1" smtClean="0"/>
              <a:t>and</a:t>
            </a:r>
            <a:r>
              <a:rPr lang="hr-HR" dirty="0" smtClean="0"/>
              <a:t> </a:t>
            </a:r>
            <a:r>
              <a:rPr lang="hr-HR" dirty="0" err="1" smtClean="0"/>
              <a:t>Objectivisation</a:t>
            </a:r>
            <a:endParaRPr lang="hr-HR"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Content Placeholder 1"/>
          <p:cNvSpPr>
            <a:spLocks noGrp="1"/>
          </p:cNvSpPr>
          <p:nvPr>
            <p:ph idx="1"/>
          </p:nvPr>
        </p:nvSpPr>
        <p:spPr/>
        <p:txBody>
          <a:bodyPr/>
          <a:lstStyle/>
          <a:p>
            <a:pPr eaLnBrk="1" hangingPunct="1"/>
            <a:r>
              <a:rPr lang="hr-HR" altLang="sr-Latn-RS" smtClean="0"/>
              <a:t>Actors to do not appear under their private names but are called by their titles or functions: </a:t>
            </a:r>
            <a:r>
              <a:rPr lang="hr-HR" altLang="sr-Latn-RS" i="1" smtClean="0"/>
              <a:t>director, president</a:t>
            </a:r>
            <a:r>
              <a:rPr lang="hr-HR" altLang="sr-Latn-RS" smtClean="0"/>
              <a:t>, etc</a:t>
            </a:r>
          </a:p>
          <a:p>
            <a:pPr eaLnBrk="1" hangingPunct="1"/>
            <a:r>
              <a:rPr lang="hr-HR" altLang="sr-Latn-RS" smtClean="0"/>
              <a:t>Private persons -named according to their roles: </a:t>
            </a:r>
            <a:r>
              <a:rPr lang="hr-HR" altLang="sr-Latn-RS" i="1" smtClean="0"/>
              <a:t>applicant, appellant, defendant</a:t>
            </a:r>
          </a:p>
          <a:p>
            <a:pPr eaLnBrk="1" hangingPunct="1"/>
            <a:r>
              <a:rPr lang="hr-HR" altLang="sr-Latn-RS" smtClean="0"/>
              <a:t>Advocates seek to lend their arguments an appearance of objectivity to make them credible and convincing (e.g. “</a:t>
            </a:r>
            <a:r>
              <a:rPr lang="hr-HR" altLang="sr-Latn-RS" i="1" smtClean="0"/>
              <a:t>It appears that Article 27 of the law on judicial records should be interpreted so that </a:t>
            </a:r>
            <a:r>
              <a:rPr lang="hr-HR" altLang="sr-Latn-RS" smtClean="0"/>
              <a:t>(…); not: “</a:t>
            </a:r>
            <a:r>
              <a:rPr lang="hr-HR" altLang="sr-Latn-RS" i="1" smtClean="0"/>
              <a:t>It seems to me…</a:t>
            </a:r>
            <a:r>
              <a:rPr lang="hr-HR" altLang="sr-Latn-RS" smtClean="0"/>
              <a:t>)”</a:t>
            </a:r>
          </a:p>
        </p:txBody>
      </p:sp>
      <p:sp>
        <p:nvSpPr>
          <p:cNvPr id="3" name="Title 2"/>
          <p:cNvSpPr>
            <a:spLocks noGrp="1"/>
          </p:cNvSpPr>
          <p:nvPr>
            <p:ph type="title"/>
          </p:nvPr>
        </p:nvSpPr>
        <p:spPr/>
        <p:txBody>
          <a:bodyPr>
            <a:normAutofit/>
          </a:bodyPr>
          <a:lstStyle/>
          <a:p>
            <a:pPr eaLnBrk="1" hangingPunct="1">
              <a:defRPr/>
            </a:pPr>
            <a:r>
              <a:rPr lang="hr-HR" dirty="0" smtClean="0"/>
              <a:t> Impersonality and Objectivisation</a:t>
            </a:r>
            <a:endParaRPr lang="hr-HR"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Content Placeholder 1"/>
          <p:cNvSpPr>
            <a:spLocks noGrp="1"/>
          </p:cNvSpPr>
          <p:nvPr>
            <p:ph idx="1"/>
          </p:nvPr>
        </p:nvSpPr>
        <p:spPr/>
        <p:txBody>
          <a:bodyPr/>
          <a:lstStyle/>
          <a:p>
            <a:pPr eaLnBrk="1" hangingPunct="1"/>
            <a:r>
              <a:rPr lang="hr-HR" altLang="sr-Latn-RS" dirty="0" smtClean="0"/>
              <a:t>Legal language today: official and formal</a:t>
            </a:r>
          </a:p>
          <a:p>
            <a:pPr eaLnBrk="1" hangingPunct="1"/>
            <a:r>
              <a:rPr lang="hr-HR" altLang="sr-Latn-RS" dirty="0" smtClean="0"/>
              <a:t>Neutral style: to have an effect on the understanding, rather than the feelings, of the reader or listener</a:t>
            </a:r>
          </a:p>
          <a:p>
            <a:r>
              <a:rPr lang="hr-HR" altLang="sr-Latn-RS" dirty="0"/>
              <a:t>Legal style: cold: rejects all that is affective and does not include emotional elements</a:t>
            </a:r>
          </a:p>
          <a:p>
            <a:r>
              <a:rPr lang="hr-HR" altLang="sr-Latn-RS" dirty="0"/>
              <a:t>Legal texts: no exclamation or question </a:t>
            </a:r>
            <a:r>
              <a:rPr lang="hr-HR" altLang="sr-Latn-RS" dirty="0" smtClean="0"/>
              <a:t>marks</a:t>
            </a:r>
          </a:p>
          <a:p>
            <a:r>
              <a:rPr lang="hr-HR" altLang="sr-Latn-RS" dirty="0"/>
              <a:t>Neutrality of legal language – guaranteed by the fact that many legal texts (laws, administrative instructions, on the Continent also judgments) pass through the offices of several commentators and stylists before receiving their final form: they are not from a single hand</a:t>
            </a:r>
          </a:p>
          <a:p>
            <a:endParaRPr lang="hr-HR" altLang="sr-Latn-RS" dirty="0"/>
          </a:p>
          <a:p>
            <a:pPr eaLnBrk="1" hangingPunct="1"/>
            <a:endParaRPr lang="hr-HR" altLang="sr-Latn-RS" dirty="0" smtClean="0"/>
          </a:p>
        </p:txBody>
      </p:sp>
      <p:sp>
        <p:nvSpPr>
          <p:cNvPr id="93187" name="Title 2"/>
          <p:cNvSpPr>
            <a:spLocks noGrp="1"/>
          </p:cNvSpPr>
          <p:nvPr>
            <p:ph type="title"/>
          </p:nvPr>
        </p:nvSpPr>
        <p:spPr/>
        <p:txBody>
          <a:bodyPr/>
          <a:lstStyle/>
          <a:p>
            <a:pPr eaLnBrk="1" hangingPunct="1"/>
            <a:r>
              <a:rPr lang="hr-HR" altLang="sr-Latn-RS" smtClean="0"/>
              <a:t>Neutrality</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Content Placeholder 1"/>
          <p:cNvSpPr>
            <a:spLocks noGrp="1"/>
          </p:cNvSpPr>
          <p:nvPr>
            <p:ph idx="1"/>
          </p:nvPr>
        </p:nvSpPr>
        <p:spPr/>
        <p:txBody>
          <a:bodyPr/>
          <a:lstStyle/>
          <a:p>
            <a:pPr eaLnBrk="1" hangingPunct="1"/>
            <a:r>
              <a:rPr lang="hr-HR" altLang="sr-Latn-RS" smtClean="0"/>
              <a:t>Legal language – characterised by “zero style”; however: advocates’ closing speeches are often affective</a:t>
            </a:r>
          </a:p>
          <a:p>
            <a:pPr eaLnBrk="1" hangingPunct="1"/>
            <a:r>
              <a:rPr lang="hr-HR" altLang="sr-Latn-RS" smtClean="0"/>
              <a:t>Sobriety of legal language – visible in legislative texts; exceptions: preambles to laws, whose style is often full of pathos and emotion</a:t>
            </a:r>
          </a:p>
        </p:txBody>
      </p:sp>
      <p:sp>
        <p:nvSpPr>
          <p:cNvPr id="95235" name="Title 2"/>
          <p:cNvSpPr>
            <a:spLocks noGrp="1"/>
          </p:cNvSpPr>
          <p:nvPr>
            <p:ph type="title"/>
          </p:nvPr>
        </p:nvSpPr>
        <p:spPr/>
        <p:txBody>
          <a:bodyPr/>
          <a:lstStyle/>
          <a:p>
            <a:pPr eaLnBrk="1" hangingPunct="1"/>
            <a:r>
              <a:rPr lang="hr-HR" altLang="sr-Latn-RS" dirty="0" err="1" smtClean="0"/>
              <a:t>Neutrality</a:t>
            </a:r>
            <a:endParaRPr lang="hr-HR" altLang="sr-Latn-RS" dirty="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Content Placeholder 1"/>
          <p:cNvSpPr>
            <a:spLocks noGrp="1"/>
          </p:cNvSpPr>
          <p:nvPr>
            <p:ph idx="1"/>
          </p:nvPr>
        </p:nvSpPr>
        <p:spPr/>
        <p:txBody>
          <a:bodyPr/>
          <a:lstStyle/>
          <a:p>
            <a:r>
              <a:rPr lang="en-US" altLang="sr-Latn-RS" smtClean="0"/>
              <a:t>a </a:t>
            </a:r>
            <a:r>
              <a:rPr lang="hr-HR" altLang="sr-Latn-RS" smtClean="0"/>
              <a:t>figure of speech </a:t>
            </a:r>
            <a:r>
              <a:rPr lang="en-US" altLang="sr-Latn-RS" smtClean="0"/>
              <a:t>that describes a subject by asserting that it is, on some point of comparison, the same as another otherwise unrelated object. </a:t>
            </a:r>
            <a:endParaRPr lang="hr-HR" altLang="sr-Latn-RS" smtClean="0"/>
          </a:p>
          <a:p>
            <a:r>
              <a:rPr lang="en-US" altLang="sr-Latn-RS" smtClean="0"/>
              <a:t>a type of  </a:t>
            </a:r>
            <a:r>
              <a:rPr lang="hr-HR" altLang="sr-Latn-RS" smtClean="0"/>
              <a:t>analogy </a:t>
            </a:r>
            <a:r>
              <a:rPr lang="en-US" altLang="sr-Latn-RS" smtClean="0"/>
              <a:t>and is closely related to other</a:t>
            </a:r>
            <a:r>
              <a:rPr lang="hr-HR" altLang="sr-Latn-RS" smtClean="0"/>
              <a:t> rhetorical figures of speech</a:t>
            </a:r>
            <a:r>
              <a:rPr lang="en-US" altLang="sr-Latn-RS" smtClean="0"/>
              <a:t> that achieve their effects via association, comparison or resemblance </a:t>
            </a:r>
            <a:endParaRPr lang="hr-HR" altLang="sr-Latn-RS" smtClean="0"/>
          </a:p>
          <a:p>
            <a:r>
              <a:rPr lang="en-US" altLang="sr-Latn-RS" i="1" smtClean="0"/>
              <a:t>All the world's a stage,</a:t>
            </a:r>
            <a:br>
              <a:rPr lang="en-US" altLang="sr-Latn-RS" i="1" smtClean="0"/>
            </a:br>
            <a:r>
              <a:rPr lang="en-US" altLang="sr-Latn-RS" i="1" smtClean="0"/>
              <a:t>And all the men and women merely players</a:t>
            </a:r>
            <a:r>
              <a:rPr lang="en-US" altLang="sr-Latn-RS" smtClean="0"/>
              <a:t>;</a:t>
            </a:r>
            <a:br>
              <a:rPr lang="en-US" altLang="sr-Latn-RS" smtClean="0"/>
            </a:br>
            <a:r>
              <a:rPr lang="en-US" altLang="sr-Latn-RS" i="1" smtClean="0"/>
              <a:t>They have their exits and their entrances</a:t>
            </a:r>
            <a:r>
              <a:rPr lang="en-US" altLang="sr-Latn-RS" smtClean="0"/>
              <a:t>;</a:t>
            </a:r>
            <a:br>
              <a:rPr lang="en-US" altLang="sr-Latn-RS" smtClean="0"/>
            </a:br>
            <a:endParaRPr lang="hr-HR" altLang="sr-Latn-RS" smtClean="0"/>
          </a:p>
        </p:txBody>
      </p:sp>
      <p:sp>
        <p:nvSpPr>
          <p:cNvPr id="96259" name="Title 2"/>
          <p:cNvSpPr>
            <a:spLocks noGrp="1"/>
          </p:cNvSpPr>
          <p:nvPr>
            <p:ph type="title"/>
          </p:nvPr>
        </p:nvSpPr>
        <p:spPr/>
        <p:txBody>
          <a:bodyPr/>
          <a:lstStyle/>
          <a:p>
            <a:r>
              <a:rPr lang="hr-HR" altLang="sr-Latn-RS" smtClean="0"/>
              <a:t>Metaphor</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Content Placeholder 1"/>
          <p:cNvSpPr>
            <a:spLocks noGrp="1"/>
          </p:cNvSpPr>
          <p:nvPr>
            <p:ph idx="1"/>
          </p:nvPr>
        </p:nvSpPr>
        <p:spPr/>
        <p:txBody>
          <a:bodyPr/>
          <a:lstStyle/>
          <a:p>
            <a:pPr eaLnBrk="1" hangingPunct="1"/>
            <a:r>
              <a:rPr lang="hr-HR" altLang="sr-Latn-RS" smtClean="0"/>
              <a:t>In contrast to medieval times, modern legal language is neutral; no longer figurative</a:t>
            </a:r>
          </a:p>
          <a:p>
            <a:pPr eaLnBrk="1" hangingPunct="1"/>
            <a:r>
              <a:rPr lang="hr-HR" altLang="sr-Latn-RS" smtClean="0"/>
              <a:t>Only a few modest traces remain of the colourful legal language of the past, mostly in the form of legal maxims</a:t>
            </a:r>
          </a:p>
          <a:p>
            <a:pPr eaLnBrk="1" hangingPunct="1"/>
            <a:r>
              <a:rPr lang="hr-HR" altLang="sr-Latn-RS" smtClean="0"/>
              <a:t>In modern legal language, metaphors are rare</a:t>
            </a:r>
          </a:p>
          <a:p>
            <a:pPr eaLnBrk="1" hangingPunct="1"/>
            <a:r>
              <a:rPr lang="hr-HR" altLang="sr-Latn-RS" smtClean="0"/>
              <a:t>Metaphors: common in solemn speeches on the notion of law, its fundamental principles, etc.</a:t>
            </a:r>
          </a:p>
          <a:p>
            <a:pPr eaLnBrk="1" hangingPunct="1"/>
            <a:r>
              <a:rPr lang="hr-HR" altLang="sr-Latn-RS" smtClean="0"/>
              <a:t>Metaphors e.g. “landscape of legal culture”</a:t>
            </a:r>
          </a:p>
        </p:txBody>
      </p:sp>
      <p:sp>
        <p:nvSpPr>
          <p:cNvPr id="97283" name="Title 2"/>
          <p:cNvSpPr>
            <a:spLocks noGrp="1"/>
          </p:cNvSpPr>
          <p:nvPr>
            <p:ph type="title"/>
          </p:nvPr>
        </p:nvSpPr>
        <p:spPr/>
        <p:txBody>
          <a:bodyPr/>
          <a:lstStyle/>
          <a:p>
            <a:pPr eaLnBrk="1" hangingPunct="1"/>
            <a:r>
              <a:rPr lang="hr-HR" altLang="sr-Latn-RS" smtClean="0"/>
              <a:t>Metaphors</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Content Placeholder 1"/>
          <p:cNvSpPr>
            <a:spLocks noGrp="1"/>
          </p:cNvSpPr>
          <p:nvPr>
            <p:ph idx="1"/>
          </p:nvPr>
        </p:nvSpPr>
        <p:spPr/>
        <p:txBody>
          <a:bodyPr/>
          <a:lstStyle/>
          <a:p>
            <a:pPr eaLnBrk="1" hangingPunct="1"/>
            <a:r>
              <a:rPr lang="hr-HR" altLang="sr-Latn-RS" smtClean="0"/>
              <a:t>“burden of proof” (Roman law: </a:t>
            </a:r>
            <a:r>
              <a:rPr lang="hr-HR" altLang="sr-Latn-RS" i="1" smtClean="0"/>
              <a:t>onus probandi</a:t>
            </a:r>
            <a:r>
              <a:rPr lang="hr-HR" altLang="sr-Latn-RS" smtClean="0"/>
              <a:t>: calques all over Europe: </a:t>
            </a:r>
            <a:r>
              <a:rPr lang="hr-HR" altLang="sr-Latn-RS" i="1" smtClean="0"/>
              <a:t>onere della prova</a:t>
            </a:r>
            <a:r>
              <a:rPr lang="hr-HR" altLang="sr-Latn-RS" smtClean="0"/>
              <a:t>, </a:t>
            </a:r>
            <a:r>
              <a:rPr lang="hr-HR" altLang="sr-Latn-RS" i="1" smtClean="0"/>
              <a:t>carga de la prueba</a:t>
            </a:r>
            <a:r>
              <a:rPr lang="hr-HR" altLang="sr-Latn-RS" smtClean="0"/>
              <a:t>, </a:t>
            </a:r>
            <a:r>
              <a:rPr lang="hr-HR" altLang="sr-Latn-RS" i="1" smtClean="0"/>
              <a:t>charge de la preuve</a:t>
            </a:r>
            <a:r>
              <a:rPr lang="hr-HR" altLang="sr-Latn-RS" smtClean="0"/>
              <a:t>, </a:t>
            </a:r>
            <a:r>
              <a:rPr lang="hr-HR" altLang="sr-Latn-RS" i="1" smtClean="0"/>
              <a:t>Beweistlast</a:t>
            </a:r>
            <a:r>
              <a:rPr lang="hr-HR" altLang="sr-Latn-RS" smtClean="0"/>
              <a:t>, </a:t>
            </a:r>
            <a:r>
              <a:rPr lang="hr-HR" altLang="sr-Latn-RS" i="1" smtClean="0"/>
              <a:t>bevisbörda</a:t>
            </a:r>
            <a:r>
              <a:rPr lang="hr-HR" altLang="sr-Latn-RS" smtClean="0"/>
              <a:t>, </a:t>
            </a:r>
          </a:p>
          <a:p>
            <a:pPr eaLnBrk="1" hangingPunct="1"/>
            <a:r>
              <a:rPr lang="hr-HR" altLang="sr-Latn-RS" i="1" smtClean="0"/>
              <a:t>Source of law</a:t>
            </a:r>
          </a:p>
        </p:txBody>
      </p:sp>
      <p:sp>
        <p:nvSpPr>
          <p:cNvPr id="99331" name="Title 2"/>
          <p:cNvSpPr>
            <a:spLocks noGrp="1"/>
          </p:cNvSpPr>
          <p:nvPr>
            <p:ph type="title"/>
          </p:nvPr>
        </p:nvSpPr>
        <p:spPr/>
        <p:txBody>
          <a:bodyPr/>
          <a:lstStyle/>
          <a:p>
            <a:pPr eaLnBrk="1" hangingPunct="1"/>
            <a:r>
              <a:rPr lang="hr-HR" altLang="sr-Latn-RS" smtClean="0"/>
              <a:t>Metaphors</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Content Placeholder 1"/>
          <p:cNvSpPr>
            <a:spLocks noGrp="1"/>
          </p:cNvSpPr>
          <p:nvPr>
            <p:ph idx="1"/>
          </p:nvPr>
        </p:nvSpPr>
        <p:spPr/>
        <p:txBody>
          <a:bodyPr/>
          <a:lstStyle/>
          <a:p>
            <a:pPr eaLnBrk="1" hangingPunct="1"/>
            <a:r>
              <a:rPr lang="hr-HR" altLang="sr-Latn-RS" smtClean="0"/>
              <a:t>Legal order – systemic character: each element forms part of a greater whole</a:t>
            </a:r>
          </a:p>
          <a:p>
            <a:pPr eaLnBrk="1" hangingPunct="1"/>
            <a:r>
              <a:rPr lang="hr-HR" altLang="sr-Latn-RS" smtClean="0"/>
              <a:t>An article forms part of a law, and a law forms part of legislation. </a:t>
            </a:r>
          </a:p>
          <a:p>
            <a:pPr eaLnBrk="1" hangingPunct="1"/>
            <a:r>
              <a:rPr lang="hr-HR" altLang="sr-Latn-RS" smtClean="0"/>
              <a:t>In civil-law countries, precedents complement legislation; in common-law countries they are of fundamental importance; legal science – also important; result: each element should be in harmony with the entirety of the legal order</a:t>
            </a:r>
          </a:p>
        </p:txBody>
      </p:sp>
      <p:sp>
        <p:nvSpPr>
          <p:cNvPr id="101379" name="Title 2"/>
          <p:cNvSpPr>
            <a:spLocks noGrp="1"/>
          </p:cNvSpPr>
          <p:nvPr>
            <p:ph type="title"/>
          </p:nvPr>
        </p:nvSpPr>
        <p:spPr/>
        <p:txBody>
          <a:bodyPr/>
          <a:lstStyle/>
          <a:p>
            <a:pPr algn="ctr" eaLnBrk="1" hangingPunct="1"/>
            <a:r>
              <a:rPr lang="hr-HR" altLang="sr-Latn-RS" sz="2800"/>
              <a:t>Systemic character</a:t>
            </a:r>
            <a:br>
              <a:rPr lang="hr-HR" altLang="sr-Latn-RS" sz="2800"/>
            </a:br>
            <a:r>
              <a:rPr lang="hr-HR" altLang="sr-Latn-RS" sz="2800"/>
              <a:t>Interrelationship of different elements of the law</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Breaking</a:t>
            </a:r>
            <a:r>
              <a:rPr lang="hr-HR" dirty="0" smtClean="0"/>
              <a:t> </a:t>
            </a:r>
            <a:r>
              <a:rPr lang="hr-HR" dirty="0" err="1" smtClean="0"/>
              <a:t>and</a:t>
            </a:r>
            <a:r>
              <a:rPr lang="hr-HR" dirty="0" smtClean="0"/>
              <a:t> </a:t>
            </a:r>
            <a:r>
              <a:rPr lang="hr-HR" dirty="0" err="1" smtClean="0"/>
              <a:t>entering</a:t>
            </a:r>
            <a:endParaRPr lang="en-US" dirty="0"/>
          </a:p>
        </p:txBody>
      </p:sp>
      <p:sp>
        <p:nvSpPr>
          <p:cNvPr id="3" name="Content Placeholder 2"/>
          <p:cNvSpPr>
            <a:spLocks noGrp="1"/>
          </p:cNvSpPr>
          <p:nvPr>
            <p:ph idx="1"/>
          </p:nvPr>
        </p:nvSpPr>
        <p:spPr/>
        <p:txBody>
          <a:bodyPr/>
          <a:lstStyle/>
          <a:p>
            <a:r>
              <a:rPr lang="en-US" dirty="0"/>
              <a:t>entering a residence or other enclosed property through the slightest amount of force (even pushing open a door), without authorization. If there is intent to commit a crime, this is burglary. If there is no such intent, the breaking and entering alone is probably at least illegal trespass, which is a misdemeanor crime. (See: burglary, trespass</a:t>
            </a:r>
            <a:r>
              <a:rPr lang="en-US" dirty="0" smtClean="0"/>
              <a:t>).</a:t>
            </a:r>
            <a:endParaRPr lang="hr-HR" dirty="0" smtClean="0"/>
          </a:p>
        </p:txBody>
      </p:sp>
    </p:spTree>
    <p:extLst>
      <p:ext uri="{BB962C8B-B14F-4D97-AF65-F5344CB8AC3E}">
        <p14:creationId xmlns:p14="http://schemas.microsoft.com/office/powerpoint/2010/main" val="63362469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Content Placeholder 1"/>
          <p:cNvSpPr>
            <a:spLocks noGrp="1"/>
          </p:cNvSpPr>
          <p:nvPr>
            <p:ph idx="1"/>
          </p:nvPr>
        </p:nvSpPr>
        <p:spPr/>
        <p:txBody>
          <a:bodyPr>
            <a:normAutofit/>
          </a:bodyPr>
          <a:lstStyle/>
          <a:p>
            <a:pPr eaLnBrk="1" hangingPunct="1"/>
            <a:r>
              <a:rPr lang="hr-HR" altLang="sr-Latn-RS" sz="2400" dirty="0" smtClean="0"/>
              <a:t>Systemic character of the legal order - components of the order linked to one another by references: intertextuality</a:t>
            </a:r>
          </a:p>
          <a:p>
            <a:pPr eaLnBrk="1" hangingPunct="1"/>
            <a:r>
              <a:rPr lang="hr-HR" altLang="sr-Latn-RS" sz="2400" dirty="0" smtClean="0"/>
              <a:t>given that law relies on authorities (e.g. the legislator, the courts), a legal text has a dependent relationship with other texts; an article of the law refers to other articles of the same law or to other legislative texts, a judicial decision refers to laws, a legal textbook or treatise refers to laws, etc. </a:t>
            </a:r>
          </a:p>
        </p:txBody>
      </p:sp>
      <p:sp>
        <p:nvSpPr>
          <p:cNvPr id="3" name="Title 2"/>
          <p:cNvSpPr>
            <a:spLocks noGrp="1"/>
          </p:cNvSpPr>
          <p:nvPr>
            <p:ph type="title"/>
          </p:nvPr>
        </p:nvSpPr>
        <p:spPr/>
        <p:txBody>
          <a:bodyPr>
            <a:normAutofit/>
          </a:bodyPr>
          <a:lstStyle/>
          <a:p>
            <a:pPr eaLnBrk="1" hangingPunct="1">
              <a:defRPr/>
            </a:pPr>
            <a:r>
              <a:rPr lang="hr-HR" sz="4000" dirty="0" err="1"/>
              <a:t>Interrelationship</a:t>
            </a:r>
            <a:r>
              <a:rPr lang="hr-HR" sz="4000" dirty="0"/>
              <a:t> </a:t>
            </a:r>
            <a:r>
              <a:rPr lang="hr-HR" sz="4000" dirty="0" err="1"/>
              <a:t>of</a:t>
            </a:r>
            <a:r>
              <a:rPr lang="hr-HR" sz="4000" dirty="0"/>
              <a:t> </a:t>
            </a:r>
            <a:r>
              <a:rPr lang="hr-HR" sz="4000" dirty="0" err="1"/>
              <a:t>different</a:t>
            </a:r>
            <a:r>
              <a:rPr lang="hr-HR" sz="4000" dirty="0"/>
              <a:t> </a:t>
            </a:r>
            <a:r>
              <a:rPr lang="hr-HR" sz="4000" dirty="0" err="1"/>
              <a:t>elements</a:t>
            </a:r>
            <a:r>
              <a:rPr lang="hr-HR" sz="4000" dirty="0"/>
              <a:t> </a:t>
            </a:r>
            <a:r>
              <a:rPr lang="hr-HR" sz="4000" dirty="0" err="1"/>
              <a:t>of</a:t>
            </a:r>
            <a:r>
              <a:rPr lang="hr-HR" sz="4000" dirty="0"/>
              <a:t> </a:t>
            </a:r>
            <a:r>
              <a:rPr lang="hr-HR" sz="4000" dirty="0" err="1"/>
              <a:t>the</a:t>
            </a:r>
            <a:r>
              <a:rPr lang="hr-HR" sz="4000" dirty="0"/>
              <a:t> </a:t>
            </a:r>
            <a:r>
              <a:rPr lang="hr-HR" sz="4000" dirty="0" err="1" smtClean="0"/>
              <a:t>law</a:t>
            </a:r>
            <a:r>
              <a:rPr lang="hr-HR" sz="4000" dirty="0" smtClean="0"/>
              <a:t>: </a:t>
            </a:r>
            <a:r>
              <a:rPr lang="hr-HR" sz="4000" dirty="0" err="1" smtClean="0"/>
              <a:t>intertextuality</a:t>
            </a:r>
            <a:endParaRPr lang="hr-HR"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Content Placeholder 1"/>
          <p:cNvSpPr>
            <a:spLocks noGrp="1"/>
          </p:cNvSpPr>
          <p:nvPr>
            <p:ph idx="1"/>
          </p:nvPr>
        </p:nvSpPr>
        <p:spPr/>
        <p:txBody>
          <a:bodyPr>
            <a:normAutofit/>
          </a:bodyPr>
          <a:lstStyle/>
          <a:p>
            <a:pPr eaLnBrk="1" hangingPunct="1"/>
            <a:r>
              <a:rPr lang="hr-HR" altLang="sr-Latn-RS" sz="2400" dirty="0" smtClean="0"/>
              <a:t>1. in reinforcing the systemic idea of the legal order, references are appropriate for eliminating internal contradictions </a:t>
            </a:r>
          </a:p>
          <a:p>
            <a:pPr eaLnBrk="1" hangingPunct="1"/>
            <a:r>
              <a:rPr lang="hr-HR" altLang="sr-Latn-RS" sz="2400" dirty="0" smtClean="0"/>
              <a:t>2. References show the wider contexts to which the different elements of the legal order belong; informative and mnemotechnical function. A reference shows that another legal text exists that links to the issue involved</a:t>
            </a:r>
          </a:p>
          <a:p>
            <a:pPr eaLnBrk="1" hangingPunct="1"/>
            <a:r>
              <a:rPr lang="hr-HR" altLang="sr-Latn-RS" sz="2400" dirty="0" smtClean="0"/>
              <a:t>3. References eliminate repetitions, the text becomes lighter and more economical</a:t>
            </a:r>
          </a:p>
        </p:txBody>
      </p:sp>
      <p:sp>
        <p:nvSpPr>
          <p:cNvPr id="105475" name="Title 2"/>
          <p:cNvSpPr>
            <a:spLocks noGrp="1"/>
          </p:cNvSpPr>
          <p:nvPr>
            <p:ph type="title"/>
          </p:nvPr>
        </p:nvSpPr>
        <p:spPr/>
        <p:txBody>
          <a:bodyPr/>
          <a:lstStyle/>
          <a:p>
            <a:pPr eaLnBrk="1" hangingPunct="1"/>
            <a:r>
              <a:rPr lang="hr-HR" altLang="sr-Latn-RS" smtClean="0"/>
              <a:t>Functions of referencing</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Content Placeholder 1"/>
          <p:cNvSpPr>
            <a:spLocks noGrp="1"/>
          </p:cNvSpPr>
          <p:nvPr>
            <p:ph idx="1"/>
          </p:nvPr>
        </p:nvSpPr>
        <p:spPr/>
        <p:txBody>
          <a:bodyPr>
            <a:normAutofit/>
          </a:bodyPr>
          <a:lstStyle/>
          <a:p>
            <a:pPr eaLnBrk="1" hangingPunct="1"/>
            <a:r>
              <a:rPr lang="hr-HR" altLang="sr-Latn-RS" sz="2800" dirty="0" smtClean="0"/>
              <a:t>Too many references make a text difficult o understand, potentially causing mistakes and misunderstandings; a legal text becomes a “hypertext” weighed down with a large number of references making the reader lose the thread of the document; such a text saves space but is very difficult from the reader’s stand-point</a:t>
            </a:r>
          </a:p>
        </p:txBody>
      </p:sp>
      <p:sp>
        <p:nvSpPr>
          <p:cNvPr id="106499" name="Title 2"/>
          <p:cNvSpPr>
            <a:spLocks noGrp="1"/>
          </p:cNvSpPr>
          <p:nvPr>
            <p:ph type="title"/>
          </p:nvPr>
        </p:nvSpPr>
        <p:spPr/>
        <p:txBody>
          <a:bodyPr/>
          <a:lstStyle/>
          <a:p>
            <a:pPr eaLnBrk="1" hangingPunct="1"/>
            <a:r>
              <a:rPr lang="hr-HR" altLang="sr-Latn-RS" smtClean="0"/>
              <a:t>Problems of Referencing</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Content Placeholder 1"/>
          <p:cNvSpPr>
            <a:spLocks noGrp="1"/>
          </p:cNvSpPr>
          <p:nvPr>
            <p:ph idx="1"/>
          </p:nvPr>
        </p:nvSpPr>
        <p:spPr/>
        <p:txBody>
          <a:bodyPr/>
          <a:lstStyle/>
          <a:p>
            <a:pPr eaLnBrk="1" hangingPunct="1"/>
            <a:r>
              <a:rPr lang="hr-HR" altLang="sr-Latn-RS" smtClean="0"/>
              <a:t>“</a:t>
            </a:r>
            <a:r>
              <a:rPr lang="hr-HR" altLang="sr-Latn-RS" sz="2400"/>
              <a:t>A person who fails to make a declaration, or who does not make it in a correct or complete manner, or in due time, contrary to paragraph 2 of Art. 4, paragraph 1 of Art. 26, Art. 27, Paragraph 1 or 2 of Art 28, paragraph 1 or 2 of Art. 28 a, paragraph 2 of Art. 34 paragraph 1 or 2 of Art. 38 or paragraph 2,3 or 4 of Art. 42, or who fails to attach the items prescribed by law to the declaration, contrary to paragraph 2 of Art. 26, paragraph 2 of Art. 34, paragraph 2 of Art. 38 or paragraph 3 or 4 of Art. 42, contravenes the law (decree implementing law on firearms, Art 43, p. 4) German legislation on firearms</a:t>
            </a:r>
          </a:p>
        </p:txBody>
      </p:sp>
      <p:sp>
        <p:nvSpPr>
          <p:cNvPr id="107523" name="Title 2"/>
          <p:cNvSpPr>
            <a:spLocks noGrp="1"/>
          </p:cNvSpPr>
          <p:nvPr>
            <p:ph type="title"/>
          </p:nvPr>
        </p:nvSpPr>
        <p:spPr/>
        <p:txBody>
          <a:bodyPr/>
          <a:lstStyle/>
          <a:p>
            <a:pPr eaLnBrk="1" hangingPunct="1"/>
            <a:r>
              <a:rPr lang="hr-HR" altLang="sr-Latn-RS" smtClean="0"/>
              <a:t>Problems of Referencing</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Content Placeholder 1"/>
          <p:cNvSpPr>
            <a:spLocks noGrp="1"/>
          </p:cNvSpPr>
          <p:nvPr>
            <p:ph idx="1"/>
          </p:nvPr>
        </p:nvSpPr>
        <p:spPr/>
        <p:txBody>
          <a:bodyPr/>
          <a:lstStyle/>
          <a:p>
            <a:pPr eaLnBrk="1" hangingPunct="1"/>
            <a:r>
              <a:rPr lang="hr-HR" altLang="sr-Latn-RS" smtClean="0"/>
              <a:t>Official title of a law, a publication, or an office can be long and complicated Ie.g. </a:t>
            </a:r>
            <a:r>
              <a:rPr lang="hr-HR" altLang="sr-Latn-RS" i="1" smtClean="0"/>
              <a:t>Receueil de jurisprudence du droit administratif et du Conseil d’Etat</a:t>
            </a:r>
            <a:r>
              <a:rPr lang="hr-HR" altLang="sr-Latn-RS" smtClean="0"/>
              <a:t>)</a:t>
            </a:r>
          </a:p>
          <a:p>
            <a:pPr eaLnBrk="1" hangingPunct="1"/>
            <a:r>
              <a:rPr lang="hr-HR" altLang="sr-Latn-RS" smtClean="0"/>
              <a:t>The use of initialisation (RJDA) facilitates references to various texts</a:t>
            </a:r>
          </a:p>
          <a:p>
            <a:pPr eaLnBrk="1" hangingPunct="1"/>
            <a:r>
              <a:rPr lang="hr-HR" altLang="sr-Latn-RS" smtClean="0"/>
              <a:t>Space-saving</a:t>
            </a:r>
          </a:p>
        </p:txBody>
      </p:sp>
      <p:sp>
        <p:nvSpPr>
          <p:cNvPr id="3" name="Title 2"/>
          <p:cNvSpPr>
            <a:spLocks noGrp="1"/>
          </p:cNvSpPr>
          <p:nvPr>
            <p:ph type="title"/>
          </p:nvPr>
        </p:nvSpPr>
        <p:spPr/>
        <p:txBody>
          <a:bodyPr>
            <a:normAutofit/>
          </a:bodyPr>
          <a:lstStyle/>
          <a:p>
            <a:pPr eaLnBrk="1" hangingPunct="1">
              <a:defRPr/>
            </a:pPr>
            <a:r>
              <a:rPr lang="hr-HR" dirty="0" err="1" smtClean="0"/>
              <a:t>Frequency</a:t>
            </a:r>
            <a:r>
              <a:rPr lang="hr-HR" dirty="0" smtClean="0"/>
              <a:t> </a:t>
            </a:r>
            <a:r>
              <a:rPr lang="hr-HR" dirty="0" err="1" smtClean="0"/>
              <a:t>of</a:t>
            </a:r>
            <a:r>
              <a:rPr lang="hr-HR" dirty="0" smtClean="0"/>
              <a:t> </a:t>
            </a:r>
            <a:r>
              <a:rPr lang="hr-HR" dirty="0" err="1" smtClean="0"/>
              <a:t>initialisations</a:t>
            </a:r>
            <a:r>
              <a:rPr lang="hr-HR" dirty="0" smtClean="0"/>
              <a:t> </a:t>
            </a:r>
            <a:r>
              <a:rPr lang="hr-HR" dirty="0" err="1" smtClean="0"/>
              <a:t>and</a:t>
            </a:r>
            <a:r>
              <a:rPr lang="hr-HR" dirty="0" smtClean="0"/>
              <a:t> </a:t>
            </a:r>
            <a:r>
              <a:rPr lang="hr-HR" dirty="0" err="1" smtClean="0"/>
              <a:t>acronyms</a:t>
            </a:r>
            <a:endParaRPr lang="hr-HR"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Content Placeholder 1"/>
          <p:cNvSpPr>
            <a:spLocks noGrp="1"/>
          </p:cNvSpPr>
          <p:nvPr>
            <p:ph idx="1"/>
          </p:nvPr>
        </p:nvSpPr>
        <p:spPr/>
        <p:txBody>
          <a:bodyPr/>
          <a:lstStyle/>
          <a:p>
            <a:r>
              <a:rPr lang="hr-HR" altLang="sr-Latn-RS" dirty="0" smtClean="0"/>
              <a:t>The legislator seeks to ensure respect for legal rules, notably by linguistic means: solemnity</a:t>
            </a:r>
          </a:p>
          <a:p>
            <a:r>
              <a:rPr lang="hr-HR" altLang="sr-Latn-RS" dirty="0" smtClean="0"/>
              <a:t>The entry into force of a constitution – performed by a formula full of dignity</a:t>
            </a:r>
          </a:p>
          <a:p>
            <a:r>
              <a:rPr lang="hr-HR" altLang="sr-Latn-RS" dirty="0"/>
              <a:t>A close connection between the gravity of a text and its archaic </a:t>
            </a:r>
            <a:r>
              <a:rPr lang="hr-HR" altLang="sr-Latn-RS" dirty="0" smtClean="0"/>
              <a:t>character</a:t>
            </a:r>
            <a:endParaRPr lang="hr-HR" altLang="sr-Latn-RS" dirty="0"/>
          </a:p>
        </p:txBody>
      </p:sp>
      <p:sp>
        <p:nvSpPr>
          <p:cNvPr id="131075" name="Title 2"/>
          <p:cNvSpPr>
            <a:spLocks noGrp="1"/>
          </p:cNvSpPr>
          <p:nvPr>
            <p:ph type="title"/>
          </p:nvPr>
        </p:nvSpPr>
        <p:spPr/>
        <p:txBody>
          <a:bodyPr/>
          <a:lstStyle/>
          <a:p>
            <a:r>
              <a:rPr lang="hr-HR" altLang="sr-Latn-RS" smtClean="0"/>
              <a:t>Archaism and Solemnity</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Anaphora</a:t>
            </a:r>
            <a:r>
              <a:rPr lang="hr-HR" dirty="0" smtClean="0"/>
              <a:t> </a:t>
            </a:r>
            <a:endParaRPr lang="hr-HR" dirty="0"/>
          </a:p>
        </p:txBody>
      </p:sp>
      <p:sp>
        <p:nvSpPr>
          <p:cNvPr id="3" name="Content Placeholder 2"/>
          <p:cNvSpPr>
            <a:spLocks noGrp="1"/>
          </p:cNvSpPr>
          <p:nvPr>
            <p:ph idx="1"/>
          </p:nvPr>
        </p:nvSpPr>
        <p:spPr/>
        <p:txBody>
          <a:bodyPr/>
          <a:lstStyle/>
          <a:p>
            <a:r>
              <a:rPr lang="hr-HR" dirty="0" smtClean="0"/>
              <a:t>The use of pronouns for a recurrent noun phrase – anaphora</a:t>
            </a:r>
          </a:p>
          <a:p>
            <a:r>
              <a:rPr lang="hr-HR" dirty="0" smtClean="0"/>
              <a:t>Legal </a:t>
            </a:r>
            <a:r>
              <a:rPr lang="hr-HR" dirty="0" err="1" smtClean="0"/>
              <a:t>texts</a:t>
            </a:r>
            <a:r>
              <a:rPr lang="hr-HR" dirty="0" smtClean="0"/>
              <a:t> – </a:t>
            </a:r>
            <a:r>
              <a:rPr lang="hr-HR" dirty="0" err="1" smtClean="0"/>
              <a:t>very</a:t>
            </a:r>
            <a:r>
              <a:rPr lang="hr-HR" dirty="0" smtClean="0"/>
              <a:t> </a:t>
            </a:r>
            <a:r>
              <a:rPr lang="hr-HR" dirty="0" err="1" smtClean="0"/>
              <a:t>low</a:t>
            </a:r>
            <a:r>
              <a:rPr lang="hr-HR" dirty="0" smtClean="0"/>
              <a:t> </a:t>
            </a:r>
            <a:r>
              <a:rPr lang="hr-HR" dirty="0" err="1" smtClean="0"/>
              <a:t>levels</a:t>
            </a:r>
            <a:r>
              <a:rPr lang="hr-HR" dirty="0" smtClean="0"/>
              <a:t> </a:t>
            </a:r>
            <a:r>
              <a:rPr lang="hr-HR" dirty="0" err="1" smtClean="0"/>
              <a:t>of</a:t>
            </a:r>
            <a:r>
              <a:rPr lang="hr-HR" dirty="0" smtClean="0"/>
              <a:t> </a:t>
            </a:r>
            <a:r>
              <a:rPr lang="hr-HR" dirty="0" err="1" smtClean="0"/>
              <a:t>pronoun</a:t>
            </a:r>
            <a:r>
              <a:rPr lang="hr-HR" dirty="0" smtClean="0"/>
              <a:t> use </a:t>
            </a:r>
            <a:r>
              <a:rPr lang="hr-HR" dirty="0" err="1" smtClean="0"/>
              <a:t>and</a:t>
            </a:r>
            <a:r>
              <a:rPr lang="hr-HR" dirty="0" smtClean="0"/>
              <a:t> </a:t>
            </a:r>
            <a:r>
              <a:rPr lang="hr-HR" dirty="0" err="1" smtClean="0"/>
              <a:t>hence</a:t>
            </a:r>
            <a:r>
              <a:rPr lang="hr-HR" dirty="0" smtClean="0"/>
              <a:t> </a:t>
            </a:r>
            <a:r>
              <a:rPr lang="hr-HR" dirty="0" err="1" smtClean="0"/>
              <a:t>low</a:t>
            </a:r>
            <a:r>
              <a:rPr lang="hr-HR" dirty="0" smtClean="0"/>
              <a:t> </a:t>
            </a:r>
            <a:r>
              <a:rPr lang="hr-HR" dirty="0" err="1" smtClean="0"/>
              <a:t>levels</a:t>
            </a:r>
            <a:r>
              <a:rPr lang="hr-HR" dirty="0" smtClean="0"/>
              <a:t> </a:t>
            </a:r>
            <a:r>
              <a:rPr lang="hr-HR" dirty="0" err="1" smtClean="0"/>
              <a:t>of</a:t>
            </a:r>
            <a:r>
              <a:rPr lang="hr-HR" dirty="0" smtClean="0"/>
              <a:t> </a:t>
            </a:r>
            <a:r>
              <a:rPr lang="hr-HR" dirty="0" err="1" smtClean="0"/>
              <a:t>anaphora</a:t>
            </a:r>
            <a:r>
              <a:rPr lang="hr-HR" dirty="0" smtClean="0"/>
              <a:t> </a:t>
            </a:r>
            <a:r>
              <a:rPr lang="hr-HR" dirty="0" err="1" smtClean="0"/>
              <a:t>of</a:t>
            </a:r>
            <a:r>
              <a:rPr lang="hr-HR" dirty="0" smtClean="0"/>
              <a:t> </a:t>
            </a:r>
            <a:r>
              <a:rPr lang="hr-HR" dirty="0" err="1" smtClean="0"/>
              <a:t>this</a:t>
            </a:r>
            <a:r>
              <a:rPr lang="hr-HR" dirty="0" smtClean="0"/>
              <a:t> </a:t>
            </a:r>
            <a:r>
              <a:rPr lang="hr-HR" dirty="0" err="1" smtClean="0"/>
              <a:t>kind</a:t>
            </a:r>
            <a:endParaRPr lang="hr-HR" dirty="0"/>
          </a:p>
        </p:txBody>
      </p:sp>
    </p:spTree>
    <p:extLst>
      <p:ext uri="{BB962C8B-B14F-4D97-AF65-F5344CB8AC3E}">
        <p14:creationId xmlns:p14="http://schemas.microsoft.com/office/powerpoint/2010/main" val="262247180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Searching</a:t>
            </a:r>
            <a:r>
              <a:rPr lang="hr-HR" dirty="0" smtClean="0"/>
              <a:t> for </a:t>
            </a:r>
            <a:r>
              <a:rPr lang="hr-HR" smtClean="0"/>
              <a:t>clarity</a:t>
            </a:r>
            <a:endParaRPr lang="hr-HR"/>
          </a:p>
        </p:txBody>
      </p:sp>
      <p:sp>
        <p:nvSpPr>
          <p:cNvPr id="3" name="Content Placeholder 2"/>
          <p:cNvSpPr>
            <a:spLocks noGrp="1"/>
          </p:cNvSpPr>
          <p:nvPr>
            <p:ph idx="1"/>
          </p:nvPr>
        </p:nvSpPr>
        <p:spPr/>
        <p:txBody>
          <a:bodyPr/>
          <a:lstStyle/>
          <a:p>
            <a:r>
              <a:rPr lang="hr-HR" dirty="0" err="1" smtClean="0"/>
              <a:t>Trying</a:t>
            </a:r>
            <a:r>
              <a:rPr lang="hr-HR" dirty="0" smtClean="0"/>
              <a:t> to </a:t>
            </a:r>
            <a:r>
              <a:rPr lang="hr-HR" dirty="0" err="1" smtClean="0"/>
              <a:t>avoid</a:t>
            </a:r>
            <a:r>
              <a:rPr lang="hr-HR" dirty="0" smtClean="0"/>
              <a:t> </a:t>
            </a:r>
            <a:r>
              <a:rPr lang="hr-HR" dirty="0" err="1" smtClean="0"/>
              <a:t>syntactic</a:t>
            </a:r>
            <a:r>
              <a:rPr lang="hr-HR" dirty="0" smtClean="0"/>
              <a:t> </a:t>
            </a:r>
            <a:r>
              <a:rPr lang="hr-HR" dirty="0" err="1" smtClean="0"/>
              <a:t>complexity</a:t>
            </a:r>
            <a:r>
              <a:rPr lang="hr-HR" dirty="0" smtClean="0"/>
              <a:t>, </a:t>
            </a:r>
            <a:r>
              <a:rPr lang="hr-HR" dirty="0" err="1" smtClean="0"/>
              <a:t>ambiguous</a:t>
            </a:r>
            <a:r>
              <a:rPr lang="hr-HR" dirty="0" smtClean="0"/>
              <a:t> </a:t>
            </a:r>
            <a:r>
              <a:rPr lang="hr-HR" dirty="0" err="1" smtClean="0"/>
              <a:t>words</a:t>
            </a:r>
            <a:r>
              <a:rPr lang="hr-HR" dirty="0" smtClean="0"/>
              <a:t> </a:t>
            </a:r>
            <a:r>
              <a:rPr lang="hr-HR" dirty="0" err="1" smtClean="0"/>
              <a:t>and</a:t>
            </a:r>
            <a:r>
              <a:rPr lang="hr-HR" dirty="0" smtClean="0"/>
              <a:t> </a:t>
            </a:r>
            <a:r>
              <a:rPr lang="hr-HR" dirty="0" err="1" smtClean="0"/>
              <a:t>unhelpful</a:t>
            </a:r>
            <a:r>
              <a:rPr lang="hr-HR" dirty="0" smtClean="0"/>
              <a:t> </a:t>
            </a:r>
            <a:r>
              <a:rPr lang="hr-HR" dirty="0" err="1" smtClean="0"/>
              <a:t>nominalisations</a:t>
            </a:r>
            <a:r>
              <a:rPr lang="hr-HR" dirty="0" smtClean="0"/>
              <a:t> – </a:t>
            </a:r>
            <a:r>
              <a:rPr lang="hr-HR" dirty="0" err="1" smtClean="0"/>
              <a:t>important</a:t>
            </a:r>
            <a:r>
              <a:rPr lang="hr-HR" dirty="0" smtClean="0"/>
              <a:t> </a:t>
            </a:r>
            <a:r>
              <a:rPr lang="hr-HR" dirty="0" err="1" smtClean="0"/>
              <a:t>in</a:t>
            </a:r>
            <a:r>
              <a:rPr lang="hr-HR" dirty="0" smtClean="0"/>
              <a:t> </a:t>
            </a:r>
            <a:r>
              <a:rPr lang="hr-HR" dirty="0" err="1" smtClean="0"/>
              <a:t>making</a:t>
            </a:r>
            <a:r>
              <a:rPr lang="hr-HR" dirty="0" smtClean="0"/>
              <a:t> </a:t>
            </a:r>
            <a:r>
              <a:rPr lang="hr-HR" dirty="0" err="1" smtClean="0"/>
              <a:t>legal</a:t>
            </a:r>
            <a:r>
              <a:rPr lang="hr-HR" dirty="0" smtClean="0"/>
              <a:t> </a:t>
            </a:r>
            <a:r>
              <a:rPr lang="hr-HR" dirty="0" err="1" smtClean="0"/>
              <a:t>language</a:t>
            </a:r>
            <a:r>
              <a:rPr lang="hr-HR" dirty="0" smtClean="0"/>
              <a:t> more </a:t>
            </a:r>
            <a:r>
              <a:rPr lang="hr-HR" dirty="0" err="1" smtClean="0"/>
              <a:t>accessible</a:t>
            </a:r>
            <a:r>
              <a:rPr lang="hr-HR" dirty="0" smtClean="0"/>
              <a:t> to </a:t>
            </a:r>
            <a:r>
              <a:rPr lang="hr-HR" dirty="0" err="1" smtClean="0"/>
              <a:t>lay</a:t>
            </a:r>
            <a:r>
              <a:rPr lang="hr-HR" dirty="0" smtClean="0"/>
              <a:t> </a:t>
            </a:r>
            <a:r>
              <a:rPr lang="hr-HR" dirty="0" err="1" smtClean="0"/>
              <a:t>reader</a:t>
            </a:r>
            <a:endParaRPr lang="hr-HR" dirty="0" smtClean="0"/>
          </a:p>
          <a:p>
            <a:r>
              <a:rPr lang="hr-HR" dirty="0" err="1" smtClean="0"/>
              <a:t>Acquiring</a:t>
            </a:r>
            <a:r>
              <a:rPr lang="hr-HR" dirty="0" smtClean="0"/>
              <a:t> </a:t>
            </a:r>
            <a:r>
              <a:rPr lang="hr-HR" dirty="0" err="1" smtClean="0"/>
              <a:t>legal</a:t>
            </a:r>
            <a:r>
              <a:rPr lang="hr-HR" dirty="0" smtClean="0"/>
              <a:t> </a:t>
            </a:r>
            <a:r>
              <a:rPr lang="hr-HR" dirty="0" err="1" smtClean="0"/>
              <a:t>language</a:t>
            </a:r>
            <a:r>
              <a:rPr lang="hr-HR" dirty="0" smtClean="0"/>
              <a:t> </a:t>
            </a:r>
            <a:r>
              <a:rPr lang="hr-HR" dirty="0" err="1" smtClean="0"/>
              <a:t>is</a:t>
            </a:r>
            <a:r>
              <a:rPr lang="hr-HR" dirty="0" smtClean="0"/>
              <a:t> </a:t>
            </a:r>
            <a:r>
              <a:rPr lang="hr-HR" dirty="0" err="1" smtClean="0"/>
              <a:t>not</a:t>
            </a:r>
            <a:r>
              <a:rPr lang="hr-HR" dirty="0" smtClean="0"/>
              <a:t> </a:t>
            </a:r>
            <a:r>
              <a:rPr lang="hr-HR" dirty="0" err="1" smtClean="0"/>
              <a:t>limited</a:t>
            </a:r>
            <a:r>
              <a:rPr lang="hr-HR" dirty="0" smtClean="0"/>
              <a:t> to </a:t>
            </a:r>
            <a:r>
              <a:rPr lang="hr-HR" dirty="0" err="1" smtClean="0"/>
              <a:t>learning</a:t>
            </a:r>
            <a:r>
              <a:rPr lang="hr-HR" dirty="0" smtClean="0"/>
              <a:t> a set </a:t>
            </a:r>
            <a:r>
              <a:rPr lang="hr-HR" dirty="0" err="1" smtClean="0"/>
              <a:t>of</a:t>
            </a:r>
            <a:r>
              <a:rPr lang="hr-HR" dirty="0" smtClean="0"/>
              <a:t> </a:t>
            </a:r>
            <a:r>
              <a:rPr lang="hr-HR" dirty="0" err="1" smtClean="0"/>
              <a:t>terms</a:t>
            </a:r>
            <a:r>
              <a:rPr lang="hr-HR" dirty="0" smtClean="0"/>
              <a:t>; </a:t>
            </a:r>
            <a:r>
              <a:rPr lang="hr-HR" dirty="0" err="1" smtClean="0"/>
              <a:t>it</a:t>
            </a:r>
            <a:r>
              <a:rPr lang="hr-HR" dirty="0" smtClean="0"/>
              <a:t> </a:t>
            </a:r>
            <a:r>
              <a:rPr lang="hr-HR" dirty="0" err="1" smtClean="0"/>
              <a:t>is</a:t>
            </a:r>
            <a:r>
              <a:rPr lang="hr-HR" dirty="0" smtClean="0"/>
              <a:t> </a:t>
            </a:r>
            <a:r>
              <a:rPr lang="hr-HR" dirty="0" err="1" smtClean="0"/>
              <a:t>also</a:t>
            </a:r>
            <a:r>
              <a:rPr lang="hr-HR" dirty="0" smtClean="0"/>
              <a:t> </a:t>
            </a:r>
            <a:r>
              <a:rPr lang="hr-HR" dirty="0" err="1" smtClean="0"/>
              <a:t>about</a:t>
            </a:r>
            <a:r>
              <a:rPr lang="hr-HR" dirty="0" smtClean="0"/>
              <a:t> </a:t>
            </a:r>
            <a:r>
              <a:rPr lang="hr-HR" dirty="0" err="1" smtClean="0"/>
              <a:t>learning</a:t>
            </a:r>
            <a:r>
              <a:rPr lang="hr-HR" dirty="0" smtClean="0"/>
              <a:t> a </a:t>
            </a:r>
            <a:r>
              <a:rPr lang="hr-HR" dirty="0" err="1" smtClean="0"/>
              <a:t>new</a:t>
            </a:r>
            <a:r>
              <a:rPr lang="hr-HR" dirty="0" smtClean="0"/>
              <a:t> </a:t>
            </a:r>
            <a:r>
              <a:rPr lang="hr-HR" dirty="0" err="1" smtClean="0"/>
              <a:t>way</a:t>
            </a:r>
            <a:r>
              <a:rPr lang="hr-HR" dirty="0" smtClean="0"/>
              <a:t> </a:t>
            </a:r>
            <a:r>
              <a:rPr lang="hr-HR" dirty="0" err="1" smtClean="0"/>
              <a:t>of</a:t>
            </a:r>
            <a:r>
              <a:rPr lang="hr-HR" dirty="0" smtClean="0"/>
              <a:t> </a:t>
            </a:r>
            <a:r>
              <a:rPr lang="hr-HR" dirty="0" err="1" smtClean="0"/>
              <a:t>thinking</a:t>
            </a:r>
            <a:r>
              <a:rPr lang="hr-HR" dirty="0" smtClean="0"/>
              <a:t>, </a:t>
            </a:r>
            <a:r>
              <a:rPr lang="hr-HR" dirty="0" err="1" smtClean="0"/>
              <a:t>entering</a:t>
            </a:r>
            <a:r>
              <a:rPr lang="hr-HR" dirty="0" smtClean="0"/>
              <a:t> </a:t>
            </a:r>
            <a:r>
              <a:rPr lang="hr-HR" dirty="0" err="1" smtClean="0"/>
              <a:t>into</a:t>
            </a:r>
            <a:r>
              <a:rPr lang="hr-HR" dirty="0" smtClean="0"/>
              <a:t> a </a:t>
            </a:r>
            <a:r>
              <a:rPr lang="hr-HR" dirty="0" err="1" smtClean="0"/>
              <a:t>different</a:t>
            </a:r>
            <a:r>
              <a:rPr lang="hr-HR" dirty="0" smtClean="0"/>
              <a:t> </a:t>
            </a:r>
            <a:r>
              <a:rPr lang="hr-HR" dirty="0" err="1" smtClean="0"/>
              <a:t>language</a:t>
            </a:r>
            <a:r>
              <a:rPr lang="hr-HR" dirty="0" smtClean="0"/>
              <a:t> </a:t>
            </a:r>
            <a:r>
              <a:rPr lang="hr-HR" dirty="0" err="1" smtClean="0"/>
              <a:t>and</a:t>
            </a:r>
            <a:r>
              <a:rPr lang="hr-HR" dirty="0" smtClean="0"/>
              <a:t> a </a:t>
            </a:r>
            <a:r>
              <a:rPr lang="hr-HR" dirty="0" err="1" smtClean="0"/>
              <a:t>different</a:t>
            </a:r>
            <a:r>
              <a:rPr lang="hr-HR" dirty="0" smtClean="0"/>
              <a:t> </a:t>
            </a:r>
            <a:r>
              <a:rPr lang="hr-HR" dirty="0" err="1" smtClean="0"/>
              <a:t>world</a:t>
            </a:r>
            <a:r>
              <a:rPr lang="hr-HR" dirty="0" smtClean="0"/>
              <a:t> (</a:t>
            </a:r>
            <a:r>
              <a:rPr lang="hr-HR" dirty="0" err="1" smtClean="0"/>
              <a:t>Mooney</a:t>
            </a:r>
            <a:r>
              <a:rPr lang="hr-HR" dirty="0" smtClean="0"/>
              <a:t> 2014: 38)</a:t>
            </a:r>
          </a:p>
          <a:p>
            <a:r>
              <a:rPr lang="hr-HR" dirty="0" err="1" smtClean="0"/>
              <a:t>While</a:t>
            </a:r>
            <a:r>
              <a:rPr lang="hr-HR" dirty="0" smtClean="0"/>
              <a:t> </a:t>
            </a:r>
            <a:r>
              <a:rPr lang="hr-HR" dirty="0" err="1" smtClean="0"/>
              <a:t>the</a:t>
            </a:r>
            <a:r>
              <a:rPr lang="hr-HR" dirty="0" smtClean="0"/>
              <a:t> </a:t>
            </a:r>
            <a:r>
              <a:rPr lang="hr-HR" dirty="0" err="1" smtClean="0"/>
              <a:t>sign</a:t>
            </a:r>
            <a:r>
              <a:rPr lang="hr-HR" dirty="0" smtClean="0"/>
              <a:t> </a:t>
            </a:r>
            <a:r>
              <a:rPr lang="hr-HR" dirty="0" err="1" smtClean="0"/>
              <a:t>universes</a:t>
            </a:r>
            <a:r>
              <a:rPr lang="hr-HR" dirty="0" smtClean="0"/>
              <a:t> </a:t>
            </a:r>
            <a:r>
              <a:rPr lang="hr-HR" dirty="0" err="1" smtClean="0"/>
              <a:t>of</a:t>
            </a:r>
            <a:r>
              <a:rPr lang="hr-HR" dirty="0" smtClean="0"/>
              <a:t> </a:t>
            </a:r>
            <a:r>
              <a:rPr lang="hr-HR" dirty="0" err="1" smtClean="0"/>
              <a:t>legal</a:t>
            </a:r>
            <a:r>
              <a:rPr lang="hr-HR" dirty="0" smtClean="0"/>
              <a:t> </a:t>
            </a:r>
            <a:r>
              <a:rPr lang="hr-HR" dirty="0" err="1" smtClean="0"/>
              <a:t>language</a:t>
            </a:r>
            <a:r>
              <a:rPr lang="hr-HR" dirty="0" smtClean="0"/>
              <a:t> </a:t>
            </a:r>
            <a:r>
              <a:rPr lang="hr-HR" dirty="0" err="1" smtClean="0"/>
              <a:t>and</a:t>
            </a:r>
            <a:r>
              <a:rPr lang="hr-HR" dirty="0" smtClean="0"/>
              <a:t> </a:t>
            </a:r>
            <a:r>
              <a:rPr lang="hr-HR" dirty="0" err="1" smtClean="0"/>
              <a:t>ordinary</a:t>
            </a:r>
            <a:r>
              <a:rPr lang="hr-HR" dirty="0" smtClean="0"/>
              <a:t> </a:t>
            </a:r>
            <a:r>
              <a:rPr lang="hr-HR" dirty="0" err="1" smtClean="0"/>
              <a:t>language</a:t>
            </a:r>
            <a:r>
              <a:rPr lang="hr-HR" dirty="0" smtClean="0"/>
              <a:t> </a:t>
            </a:r>
            <a:r>
              <a:rPr lang="hr-HR" dirty="0" err="1" smtClean="0"/>
              <a:t>may</a:t>
            </a:r>
            <a:r>
              <a:rPr lang="hr-HR" dirty="0" smtClean="0"/>
              <a:t> </a:t>
            </a:r>
            <a:r>
              <a:rPr lang="hr-HR" dirty="0" err="1" smtClean="0"/>
              <a:t>be</a:t>
            </a:r>
            <a:r>
              <a:rPr lang="hr-HR" dirty="0" smtClean="0"/>
              <a:t> </a:t>
            </a:r>
            <a:r>
              <a:rPr lang="hr-HR" dirty="0" err="1" smtClean="0"/>
              <a:t>parallel</a:t>
            </a:r>
            <a:r>
              <a:rPr lang="hr-HR" dirty="0" smtClean="0"/>
              <a:t>, </a:t>
            </a:r>
            <a:r>
              <a:rPr lang="hr-HR" dirty="0" err="1" smtClean="0"/>
              <a:t>they</a:t>
            </a:r>
            <a:r>
              <a:rPr lang="hr-HR" dirty="0" smtClean="0"/>
              <a:t> are </a:t>
            </a:r>
            <a:r>
              <a:rPr lang="hr-HR" dirty="0" err="1" smtClean="0"/>
              <a:t>not</a:t>
            </a:r>
            <a:r>
              <a:rPr lang="hr-HR" dirty="0" smtClean="0"/>
              <a:t> </a:t>
            </a:r>
            <a:r>
              <a:rPr lang="hr-HR" dirty="0" err="1" smtClean="0"/>
              <a:t>isomorphic</a:t>
            </a:r>
            <a:r>
              <a:rPr lang="hr-HR" dirty="0" smtClean="0"/>
              <a:t>, </a:t>
            </a:r>
            <a:r>
              <a:rPr lang="hr-HR" dirty="0" err="1" smtClean="0"/>
              <a:t>i.e</a:t>
            </a:r>
            <a:r>
              <a:rPr lang="hr-HR" dirty="0" smtClean="0"/>
              <a:t>. </a:t>
            </a:r>
            <a:r>
              <a:rPr lang="hr-HR" dirty="0" err="1" smtClean="0"/>
              <a:t>they</a:t>
            </a:r>
            <a:r>
              <a:rPr lang="hr-HR" dirty="0" smtClean="0"/>
              <a:t> do </a:t>
            </a:r>
            <a:r>
              <a:rPr lang="hr-HR" dirty="0" err="1" smtClean="0"/>
              <a:t>not</a:t>
            </a:r>
            <a:r>
              <a:rPr lang="hr-HR" dirty="0" smtClean="0"/>
              <a:t> </a:t>
            </a:r>
            <a:r>
              <a:rPr lang="hr-HR" dirty="0" err="1" smtClean="0"/>
              <a:t>completely</a:t>
            </a:r>
            <a:r>
              <a:rPr lang="hr-HR" dirty="0" smtClean="0"/>
              <a:t> </a:t>
            </a:r>
            <a:r>
              <a:rPr lang="hr-HR" dirty="0" err="1" smtClean="0"/>
              <a:t>correspond</a:t>
            </a:r>
            <a:endParaRPr lang="hr-HR" dirty="0"/>
          </a:p>
        </p:txBody>
      </p:sp>
    </p:spTree>
    <p:extLst>
      <p:ext uri="{BB962C8B-B14F-4D97-AF65-F5344CB8AC3E}">
        <p14:creationId xmlns:p14="http://schemas.microsoft.com/office/powerpoint/2010/main" val="308497898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Plain</a:t>
            </a:r>
            <a:r>
              <a:rPr lang="hr-HR" dirty="0" smtClean="0"/>
              <a:t> English</a:t>
            </a:r>
            <a:endParaRPr lang="hr-HR" dirty="0"/>
          </a:p>
        </p:txBody>
      </p:sp>
      <p:sp>
        <p:nvSpPr>
          <p:cNvPr id="3" name="Content Placeholder 2"/>
          <p:cNvSpPr>
            <a:spLocks noGrp="1"/>
          </p:cNvSpPr>
          <p:nvPr>
            <p:ph idx="1"/>
          </p:nvPr>
        </p:nvSpPr>
        <p:spPr/>
        <p:txBody>
          <a:bodyPr/>
          <a:lstStyle/>
          <a:p>
            <a:r>
              <a:rPr lang="hr-HR" dirty="0" smtClean="0"/>
              <a:t>„</a:t>
            </a:r>
            <a:r>
              <a:rPr lang="hr-HR" dirty="0" err="1" smtClean="0"/>
              <a:t>Plain</a:t>
            </a:r>
            <a:r>
              <a:rPr lang="hr-HR" dirty="0" smtClean="0"/>
              <a:t> English </a:t>
            </a:r>
            <a:r>
              <a:rPr lang="hr-HR" dirty="0" err="1" smtClean="0"/>
              <a:t>does</a:t>
            </a:r>
            <a:r>
              <a:rPr lang="hr-HR" dirty="0" smtClean="0"/>
              <a:t> </a:t>
            </a:r>
            <a:r>
              <a:rPr lang="hr-HR" dirty="0" err="1" smtClean="0"/>
              <a:t>not</a:t>
            </a:r>
            <a:r>
              <a:rPr lang="hr-HR" dirty="0" smtClean="0"/>
              <a:t> </a:t>
            </a:r>
            <a:r>
              <a:rPr lang="hr-HR" dirty="0" err="1" smtClean="0"/>
              <a:t>involve</a:t>
            </a:r>
            <a:r>
              <a:rPr lang="hr-HR" dirty="0" smtClean="0"/>
              <a:t> </a:t>
            </a:r>
            <a:r>
              <a:rPr lang="hr-HR" dirty="0" err="1" smtClean="0"/>
              <a:t>the</a:t>
            </a:r>
            <a:r>
              <a:rPr lang="hr-HR" dirty="0" smtClean="0"/>
              <a:t> </a:t>
            </a:r>
            <a:r>
              <a:rPr lang="hr-HR" dirty="0" err="1" smtClean="0"/>
              <a:t>simplification</a:t>
            </a:r>
            <a:r>
              <a:rPr lang="hr-HR" dirty="0" smtClean="0"/>
              <a:t> </a:t>
            </a:r>
            <a:r>
              <a:rPr lang="hr-HR" dirty="0" err="1" smtClean="0"/>
              <a:t>of</a:t>
            </a:r>
            <a:r>
              <a:rPr lang="hr-HR" dirty="0" smtClean="0"/>
              <a:t> a </a:t>
            </a:r>
            <a:r>
              <a:rPr lang="hr-HR" dirty="0" err="1" smtClean="0"/>
              <a:t>law</a:t>
            </a:r>
            <a:r>
              <a:rPr lang="hr-HR" dirty="0" smtClean="0"/>
              <a:t> to </a:t>
            </a:r>
            <a:r>
              <a:rPr lang="hr-HR" dirty="0" err="1" smtClean="0"/>
              <a:t>the</a:t>
            </a:r>
            <a:r>
              <a:rPr lang="hr-HR" dirty="0" smtClean="0"/>
              <a:t> </a:t>
            </a:r>
            <a:r>
              <a:rPr lang="hr-HR" dirty="0" err="1" smtClean="0"/>
              <a:t>point</a:t>
            </a:r>
            <a:r>
              <a:rPr lang="hr-HR" dirty="0" smtClean="0"/>
              <a:t> </a:t>
            </a:r>
            <a:r>
              <a:rPr lang="hr-HR" dirty="0" err="1" smtClean="0"/>
              <a:t>it</a:t>
            </a:r>
            <a:r>
              <a:rPr lang="hr-HR" dirty="0" smtClean="0"/>
              <a:t> </a:t>
            </a:r>
            <a:r>
              <a:rPr lang="hr-HR" dirty="0" err="1" smtClean="0"/>
              <a:t>becomes</a:t>
            </a:r>
            <a:r>
              <a:rPr lang="hr-HR" dirty="0" smtClean="0"/>
              <a:t> </a:t>
            </a:r>
            <a:r>
              <a:rPr lang="hr-HR" dirty="0" err="1" smtClean="0"/>
              <a:t>legally</a:t>
            </a:r>
            <a:r>
              <a:rPr lang="hr-HR" dirty="0" smtClean="0"/>
              <a:t> </a:t>
            </a:r>
            <a:r>
              <a:rPr lang="hr-HR" dirty="0" err="1" smtClean="0"/>
              <a:t>uncertain</a:t>
            </a:r>
            <a:r>
              <a:rPr lang="hr-HR" dirty="0" smtClean="0"/>
              <a:t>. In </a:t>
            </a:r>
            <a:r>
              <a:rPr lang="hr-HR" dirty="0" err="1" smtClean="0"/>
              <a:t>particular</a:t>
            </a:r>
            <a:r>
              <a:rPr lang="hr-HR" dirty="0" smtClean="0"/>
              <a:t>, care </a:t>
            </a:r>
            <a:r>
              <a:rPr lang="hr-HR" dirty="0" err="1" smtClean="0"/>
              <a:t>needs</a:t>
            </a:r>
            <a:r>
              <a:rPr lang="hr-HR" dirty="0" smtClean="0"/>
              <a:t> to </a:t>
            </a:r>
            <a:r>
              <a:rPr lang="hr-HR" dirty="0" err="1" smtClean="0"/>
              <a:t>be</a:t>
            </a:r>
            <a:r>
              <a:rPr lang="hr-HR" dirty="0" smtClean="0"/>
              <a:t> </a:t>
            </a:r>
            <a:r>
              <a:rPr lang="hr-HR" dirty="0" err="1" smtClean="0"/>
              <a:t>taken</a:t>
            </a:r>
            <a:r>
              <a:rPr lang="hr-HR" dirty="0" smtClean="0"/>
              <a:t> </a:t>
            </a:r>
            <a:r>
              <a:rPr lang="hr-HR" dirty="0" err="1" smtClean="0"/>
              <a:t>that</a:t>
            </a:r>
            <a:r>
              <a:rPr lang="hr-HR" dirty="0" smtClean="0"/>
              <a:t> </a:t>
            </a:r>
            <a:r>
              <a:rPr lang="hr-HR" dirty="0" err="1" smtClean="0"/>
              <a:t>legal</a:t>
            </a:r>
            <a:r>
              <a:rPr lang="hr-HR" dirty="0" smtClean="0"/>
              <a:t> </a:t>
            </a:r>
            <a:r>
              <a:rPr lang="hr-HR" dirty="0" err="1" smtClean="0"/>
              <a:t>uncertainty</a:t>
            </a:r>
            <a:r>
              <a:rPr lang="hr-HR" dirty="0" smtClean="0"/>
              <a:t> </a:t>
            </a:r>
            <a:r>
              <a:rPr lang="hr-HR" dirty="0" err="1" smtClean="0"/>
              <a:t>is</a:t>
            </a:r>
            <a:r>
              <a:rPr lang="hr-HR" dirty="0" smtClean="0"/>
              <a:t> </a:t>
            </a:r>
            <a:r>
              <a:rPr lang="hr-HR" dirty="0" err="1" smtClean="0"/>
              <a:t>not</a:t>
            </a:r>
            <a:r>
              <a:rPr lang="hr-HR" dirty="0" smtClean="0"/>
              <a:t> </a:t>
            </a:r>
            <a:r>
              <a:rPr lang="hr-HR" dirty="0" err="1" smtClean="0"/>
              <a:t>created</a:t>
            </a:r>
            <a:r>
              <a:rPr lang="hr-HR" dirty="0" smtClean="0"/>
              <a:t> </a:t>
            </a:r>
            <a:r>
              <a:rPr lang="hr-HR" dirty="0" err="1" smtClean="0"/>
              <a:t>when</a:t>
            </a:r>
            <a:r>
              <a:rPr lang="hr-HR" dirty="0" smtClean="0"/>
              <a:t> </a:t>
            </a:r>
            <a:r>
              <a:rPr lang="hr-HR" dirty="0" err="1" smtClean="0"/>
              <a:t>dispensing</a:t>
            </a:r>
            <a:r>
              <a:rPr lang="hr-HR" dirty="0" smtClean="0"/>
              <a:t> </a:t>
            </a:r>
            <a:r>
              <a:rPr lang="hr-HR" dirty="0" err="1" smtClean="0"/>
              <a:t>with</a:t>
            </a:r>
            <a:r>
              <a:rPr lang="hr-HR" dirty="0" smtClean="0"/>
              <a:t> </a:t>
            </a:r>
            <a:r>
              <a:rPr lang="hr-HR" dirty="0" err="1" smtClean="0"/>
              <a:t>terms</a:t>
            </a:r>
            <a:r>
              <a:rPr lang="hr-HR" dirty="0" smtClean="0"/>
              <a:t> </a:t>
            </a:r>
            <a:r>
              <a:rPr lang="hr-HR" dirty="0" err="1" smtClean="0"/>
              <a:t>having</a:t>
            </a:r>
            <a:r>
              <a:rPr lang="hr-HR" dirty="0" smtClean="0"/>
              <a:t> </a:t>
            </a:r>
            <a:r>
              <a:rPr lang="hr-HR" dirty="0" err="1" smtClean="0"/>
              <a:t>established</a:t>
            </a:r>
            <a:r>
              <a:rPr lang="hr-HR" dirty="0" smtClean="0"/>
              <a:t> </a:t>
            </a:r>
            <a:r>
              <a:rPr lang="hr-HR" dirty="0" err="1" smtClean="0"/>
              <a:t>meanings</a:t>
            </a:r>
            <a:r>
              <a:rPr lang="hr-HR" dirty="0" smtClean="0"/>
              <a:t> for </a:t>
            </a:r>
            <a:r>
              <a:rPr lang="hr-HR" dirty="0" err="1" smtClean="0"/>
              <a:t>users</a:t>
            </a:r>
            <a:r>
              <a:rPr lang="hr-HR" dirty="0" smtClean="0"/>
              <a:t> </a:t>
            </a:r>
            <a:r>
              <a:rPr lang="hr-HR" dirty="0" err="1" smtClean="0"/>
              <a:t>of</a:t>
            </a:r>
            <a:r>
              <a:rPr lang="hr-HR" dirty="0" smtClean="0"/>
              <a:t> </a:t>
            </a:r>
            <a:r>
              <a:rPr lang="hr-HR" dirty="0" err="1" smtClean="0"/>
              <a:t>legislation</a:t>
            </a:r>
            <a:r>
              <a:rPr lang="hr-HR" dirty="0" smtClean="0"/>
              <a:t>. </a:t>
            </a:r>
            <a:r>
              <a:rPr lang="hr-HR" dirty="0" err="1" smtClean="0"/>
              <a:t>Plain</a:t>
            </a:r>
            <a:r>
              <a:rPr lang="hr-HR" dirty="0" smtClean="0"/>
              <a:t> English </a:t>
            </a:r>
            <a:r>
              <a:rPr lang="hr-HR" dirty="0" err="1" smtClean="0"/>
              <a:t>may</a:t>
            </a:r>
            <a:r>
              <a:rPr lang="hr-HR" dirty="0" smtClean="0"/>
              <a:t> </a:t>
            </a:r>
            <a:r>
              <a:rPr lang="hr-HR" dirty="0" err="1" smtClean="0"/>
              <a:t>involve</a:t>
            </a:r>
            <a:r>
              <a:rPr lang="hr-HR" dirty="0" smtClean="0"/>
              <a:t> a </a:t>
            </a:r>
            <a:r>
              <a:rPr lang="hr-HR" dirty="0" err="1" smtClean="0"/>
              <a:t>balance</a:t>
            </a:r>
            <a:r>
              <a:rPr lang="hr-HR" dirty="0" smtClean="0"/>
              <a:t> </a:t>
            </a:r>
            <a:r>
              <a:rPr lang="hr-HR" dirty="0" err="1" smtClean="0"/>
              <a:t>of</a:t>
            </a:r>
            <a:r>
              <a:rPr lang="hr-HR" dirty="0" smtClean="0"/>
              <a:t> </a:t>
            </a:r>
            <a:r>
              <a:rPr lang="hr-HR" dirty="0" err="1" smtClean="0"/>
              <a:t>simplicity</a:t>
            </a:r>
            <a:r>
              <a:rPr lang="hr-HR" dirty="0" smtClean="0"/>
              <a:t> </a:t>
            </a:r>
            <a:r>
              <a:rPr lang="hr-HR" dirty="0" err="1" smtClean="0"/>
              <a:t>and</a:t>
            </a:r>
            <a:r>
              <a:rPr lang="hr-HR" dirty="0" smtClean="0"/>
              <a:t> </a:t>
            </a:r>
            <a:r>
              <a:rPr lang="hr-HR" dirty="0" err="1" smtClean="0"/>
              <a:t>legal</a:t>
            </a:r>
            <a:r>
              <a:rPr lang="hr-HR" dirty="0" smtClean="0"/>
              <a:t> </a:t>
            </a:r>
            <a:r>
              <a:rPr lang="hr-HR" dirty="0" err="1" smtClean="0"/>
              <a:t>certainty</a:t>
            </a:r>
            <a:r>
              <a:rPr lang="hr-HR" dirty="0" smtClean="0"/>
              <a:t> to </a:t>
            </a:r>
            <a:r>
              <a:rPr lang="hr-HR" dirty="0" err="1" smtClean="0"/>
              <a:t>ensure</a:t>
            </a:r>
            <a:r>
              <a:rPr lang="hr-HR" dirty="0" smtClean="0"/>
              <a:t> </a:t>
            </a:r>
            <a:r>
              <a:rPr lang="hr-HR" dirty="0" err="1" smtClean="0"/>
              <a:t>the</a:t>
            </a:r>
            <a:r>
              <a:rPr lang="hr-HR" dirty="0" smtClean="0"/>
              <a:t> </a:t>
            </a:r>
            <a:r>
              <a:rPr lang="hr-HR" dirty="0" err="1" smtClean="0"/>
              <a:t>law</a:t>
            </a:r>
            <a:r>
              <a:rPr lang="hr-HR" dirty="0" smtClean="0"/>
              <a:t> </a:t>
            </a:r>
            <a:r>
              <a:rPr lang="hr-HR" dirty="0" err="1" smtClean="0"/>
              <a:t>is</a:t>
            </a:r>
            <a:r>
              <a:rPr lang="hr-HR" dirty="0" smtClean="0"/>
              <a:t> </a:t>
            </a:r>
            <a:r>
              <a:rPr lang="hr-HR" dirty="0" err="1" smtClean="0"/>
              <a:t>both</a:t>
            </a:r>
            <a:r>
              <a:rPr lang="hr-HR" dirty="0" smtClean="0"/>
              <a:t> </a:t>
            </a:r>
            <a:r>
              <a:rPr lang="hr-HR" dirty="0" err="1" smtClean="0"/>
              <a:t>easily</a:t>
            </a:r>
            <a:r>
              <a:rPr lang="hr-HR" dirty="0" smtClean="0"/>
              <a:t> </a:t>
            </a:r>
            <a:r>
              <a:rPr lang="hr-HR" dirty="0" err="1" smtClean="0"/>
              <a:t>read</a:t>
            </a:r>
            <a:r>
              <a:rPr lang="hr-HR" dirty="0" smtClean="0"/>
              <a:t> </a:t>
            </a:r>
            <a:r>
              <a:rPr lang="hr-HR" dirty="0" err="1" smtClean="0"/>
              <a:t>and</a:t>
            </a:r>
            <a:r>
              <a:rPr lang="hr-HR" dirty="0" smtClean="0"/>
              <a:t> </a:t>
            </a:r>
            <a:r>
              <a:rPr lang="hr-HR" dirty="0" err="1" smtClean="0"/>
              <a:t>understood</a:t>
            </a:r>
            <a:r>
              <a:rPr lang="hr-HR" dirty="0" smtClean="0"/>
              <a:t> </a:t>
            </a:r>
            <a:r>
              <a:rPr lang="hr-HR" dirty="0" err="1" smtClean="0"/>
              <a:t>and</a:t>
            </a:r>
            <a:r>
              <a:rPr lang="hr-HR" dirty="0" smtClean="0"/>
              <a:t> </a:t>
            </a:r>
            <a:r>
              <a:rPr lang="hr-HR" dirty="0" err="1" smtClean="0"/>
              <a:t>legally</a:t>
            </a:r>
            <a:r>
              <a:rPr lang="hr-HR" dirty="0" smtClean="0"/>
              <a:t> </a:t>
            </a:r>
            <a:r>
              <a:rPr lang="hr-HR" dirty="0" err="1" smtClean="0"/>
              <a:t>effective</a:t>
            </a:r>
            <a:r>
              <a:rPr lang="hr-HR" dirty="0" smtClean="0"/>
              <a:t> to </a:t>
            </a:r>
            <a:r>
              <a:rPr lang="hr-HR" dirty="0" err="1" smtClean="0"/>
              <a:t>achieve</a:t>
            </a:r>
            <a:r>
              <a:rPr lang="hr-HR" dirty="0" smtClean="0"/>
              <a:t> </a:t>
            </a:r>
            <a:r>
              <a:rPr lang="hr-HR" dirty="0" err="1" smtClean="0"/>
              <a:t>the</a:t>
            </a:r>
            <a:r>
              <a:rPr lang="hr-HR" dirty="0" smtClean="0"/>
              <a:t> </a:t>
            </a:r>
            <a:r>
              <a:rPr lang="hr-HR" dirty="0" err="1" smtClean="0"/>
              <a:t>desired</a:t>
            </a:r>
            <a:r>
              <a:rPr lang="hr-HR" dirty="0" smtClean="0"/>
              <a:t> </a:t>
            </a:r>
            <a:r>
              <a:rPr lang="hr-HR" dirty="0" err="1" smtClean="0"/>
              <a:t>policy</a:t>
            </a:r>
            <a:r>
              <a:rPr lang="hr-HR" dirty="0" smtClean="0"/>
              <a:t> </a:t>
            </a:r>
            <a:r>
              <a:rPr lang="hr-HR" dirty="0" err="1" smtClean="0"/>
              <a:t>objectives</a:t>
            </a:r>
            <a:r>
              <a:rPr lang="hr-HR" dirty="0" smtClean="0"/>
              <a:t>,</a:t>
            </a:r>
          </a:p>
          <a:p>
            <a:r>
              <a:rPr lang="hr-HR" dirty="0" smtClean="0"/>
              <a:t>(</a:t>
            </a:r>
            <a:r>
              <a:rPr lang="hr-HR" dirty="0" err="1" smtClean="0"/>
              <a:t>Queensland</a:t>
            </a:r>
            <a:r>
              <a:rPr lang="hr-HR" dirty="0" smtClean="0"/>
              <a:t> </a:t>
            </a:r>
            <a:r>
              <a:rPr lang="hr-HR" dirty="0" err="1" smtClean="0"/>
              <a:t>Government</a:t>
            </a:r>
            <a:r>
              <a:rPr lang="hr-HR" dirty="0" smtClean="0"/>
              <a:t>, 2011, </a:t>
            </a:r>
            <a:r>
              <a:rPr lang="hr-HR" dirty="0" err="1" smtClean="0"/>
              <a:t>section</a:t>
            </a:r>
            <a:r>
              <a:rPr lang="hr-HR" dirty="0" smtClean="0"/>
              <a:t> 3.5.1)</a:t>
            </a:r>
            <a:endParaRPr lang="hr-HR" dirty="0"/>
          </a:p>
        </p:txBody>
      </p:sp>
    </p:spTree>
    <p:extLst>
      <p:ext uri="{BB962C8B-B14F-4D97-AF65-F5344CB8AC3E}">
        <p14:creationId xmlns:p14="http://schemas.microsoft.com/office/powerpoint/2010/main" val="15465181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Plain</a:t>
            </a:r>
            <a:r>
              <a:rPr lang="hr-HR" dirty="0" smtClean="0"/>
              <a:t> </a:t>
            </a:r>
            <a:r>
              <a:rPr lang="hr-HR" dirty="0" err="1" smtClean="0"/>
              <a:t>language</a:t>
            </a:r>
            <a:endParaRPr lang="hr-HR" dirty="0"/>
          </a:p>
        </p:txBody>
      </p:sp>
      <p:sp>
        <p:nvSpPr>
          <p:cNvPr id="3" name="Content Placeholder 2"/>
          <p:cNvSpPr>
            <a:spLocks noGrp="1"/>
          </p:cNvSpPr>
          <p:nvPr>
            <p:ph idx="1"/>
          </p:nvPr>
        </p:nvSpPr>
        <p:spPr/>
        <p:txBody>
          <a:bodyPr/>
          <a:lstStyle/>
          <a:p>
            <a:r>
              <a:rPr lang="hr-HR" dirty="0" smtClean="0"/>
              <a:t>Legal </a:t>
            </a:r>
            <a:r>
              <a:rPr lang="hr-HR" dirty="0" err="1" smtClean="0"/>
              <a:t>language</a:t>
            </a:r>
            <a:r>
              <a:rPr lang="hr-HR" dirty="0" smtClean="0"/>
              <a:t> </a:t>
            </a:r>
            <a:r>
              <a:rPr lang="hr-HR" dirty="0" err="1" smtClean="0"/>
              <a:t>may</a:t>
            </a:r>
            <a:r>
              <a:rPr lang="hr-HR" dirty="0" smtClean="0"/>
              <a:t> </a:t>
            </a:r>
            <a:r>
              <a:rPr lang="hr-HR" dirty="0" err="1" smtClean="0"/>
              <a:t>be</a:t>
            </a:r>
            <a:r>
              <a:rPr lang="hr-HR" dirty="0" smtClean="0"/>
              <a:t> </a:t>
            </a:r>
            <a:r>
              <a:rPr lang="hr-HR" dirty="0" err="1" smtClean="0"/>
              <a:t>the</a:t>
            </a:r>
            <a:r>
              <a:rPr lang="hr-HR" dirty="0" smtClean="0"/>
              <a:t> most </a:t>
            </a:r>
            <a:r>
              <a:rPr lang="hr-HR" dirty="0" err="1" smtClean="0"/>
              <a:t>effective</a:t>
            </a:r>
            <a:r>
              <a:rPr lang="hr-HR" dirty="0" smtClean="0"/>
              <a:t> </a:t>
            </a:r>
            <a:r>
              <a:rPr lang="hr-HR" dirty="0" err="1" smtClean="0"/>
              <a:t>and</a:t>
            </a:r>
            <a:r>
              <a:rPr lang="hr-HR" dirty="0" smtClean="0"/>
              <a:t> </a:t>
            </a:r>
            <a:r>
              <a:rPr lang="hr-HR" dirty="0" err="1" smtClean="0"/>
              <a:t>comprehensible</a:t>
            </a:r>
            <a:r>
              <a:rPr lang="hr-HR" dirty="0" smtClean="0"/>
              <a:t> </a:t>
            </a:r>
            <a:r>
              <a:rPr lang="hr-HR" dirty="0" err="1" smtClean="0"/>
              <a:t>variety</a:t>
            </a:r>
            <a:r>
              <a:rPr lang="hr-HR" dirty="0" smtClean="0"/>
              <a:t> </a:t>
            </a:r>
            <a:r>
              <a:rPr lang="hr-HR" dirty="0" err="1" smtClean="0"/>
              <a:t>if</a:t>
            </a:r>
            <a:r>
              <a:rPr lang="hr-HR" dirty="0" smtClean="0"/>
              <a:t> </a:t>
            </a:r>
            <a:r>
              <a:rPr lang="hr-HR" dirty="0" err="1" smtClean="0"/>
              <a:t>the</a:t>
            </a:r>
            <a:r>
              <a:rPr lang="hr-HR" dirty="0" smtClean="0"/>
              <a:t> </a:t>
            </a:r>
            <a:r>
              <a:rPr lang="hr-HR" dirty="0" err="1" smtClean="0"/>
              <a:t>addressee</a:t>
            </a:r>
            <a:r>
              <a:rPr lang="hr-HR" dirty="0" smtClean="0"/>
              <a:t> </a:t>
            </a:r>
            <a:r>
              <a:rPr lang="hr-HR" dirty="0" err="1" smtClean="0"/>
              <a:t>is</a:t>
            </a:r>
            <a:r>
              <a:rPr lang="hr-HR" dirty="0" smtClean="0"/>
              <a:t> a </a:t>
            </a:r>
            <a:r>
              <a:rPr lang="hr-HR" dirty="0" err="1" smtClean="0"/>
              <a:t>legal</a:t>
            </a:r>
            <a:r>
              <a:rPr lang="hr-HR" dirty="0" smtClean="0"/>
              <a:t> </a:t>
            </a:r>
            <a:r>
              <a:rPr lang="hr-HR" dirty="0" err="1" smtClean="0"/>
              <a:t>professional</a:t>
            </a:r>
            <a:endParaRPr lang="hr-HR" dirty="0" smtClean="0"/>
          </a:p>
          <a:p>
            <a:r>
              <a:rPr lang="hr-HR" dirty="0" err="1" smtClean="0"/>
              <a:t>Plain</a:t>
            </a:r>
            <a:r>
              <a:rPr lang="hr-HR" dirty="0" smtClean="0"/>
              <a:t> English </a:t>
            </a:r>
            <a:r>
              <a:rPr lang="hr-HR" dirty="0" err="1" smtClean="0"/>
              <a:t>is</a:t>
            </a:r>
            <a:r>
              <a:rPr lang="hr-HR" dirty="0" smtClean="0"/>
              <a:t> </a:t>
            </a:r>
            <a:r>
              <a:rPr lang="hr-HR" dirty="0" err="1" smtClean="0"/>
              <a:t>highly</a:t>
            </a:r>
            <a:r>
              <a:rPr lang="hr-HR" dirty="0" smtClean="0"/>
              <a:t> </a:t>
            </a:r>
            <a:r>
              <a:rPr lang="hr-HR" dirty="0" err="1" smtClean="0"/>
              <a:t>desirable</a:t>
            </a:r>
            <a:r>
              <a:rPr lang="hr-HR" dirty="0" smtClean="0"/>
              <a:t> for </a:t>
            </a:r>
            <a:r>
              <a:rPr lang="hr-HR" dirty="0" err="1" smtClean="0"/>
              <a:t>texts</a:t>
            </a:r>
            <a:r>
              <a:rPr lang="hr-HR" dirty="0" smtClean="0"/>
              <a:t> </a:t>
            </a:r>
            <a:r>
              <a:rPr lang="hr-HR" dirty="0" err="1" smtClean="0"/>
              <a:t>addressed</a:t>
            </a:r>
            <a:r>
              <a:rPr lang="hr-HR" dirty="0" smtClean="0"/>
              <a:t> to a </a:t>
            </a:r>
            <a:r>
              <a:rPr lang="hr-HR" dirty="0" err="1" smtClean="0"/>
              <a:t>lay</a:t>
            </a:r>
            <a:r>
              <a:rPr lang="hr-HR" dirty="0" smtClean="0"/>
              <a:t> </a:t>
            </a:r>
            <a:r>
              <a:rPr lang="hr-HR" dirty="0" err="1" smtClean="0"/>
              <a:t>audience</a:t>
            </a:r>
            <a:endParaRPr lang="hr-HR" dirty="0" smtClean="0"/>
          </a:p>
          <a:p>
            <a:r>
              <a:rPr lang="hr-HR" dirty="0" err="1" smtClean="0"/>
              <a:t>The</a:t>
            </a:r>
            <a:r>
              <a:rPr lang="hr-HR" dirty="0" smtClean="0"/>
              <a:t> </a:t>
            </a:r>
            <a:r>
              <a:rPr lang="hr-HR" dirty="0" err="1" smtClean="0"/>
              <a:t>move</a:t>
            </a:r>
            <a:r>
              <a:rPr lang="hr-HR" dirty="0" smtClean="0"/>
              <a:t> </a:t>
            </a:r>
            <a:r>
              <a:rPr lang="hr-HR" dirty="0" err="1" smtClean="0"/>
              <a:t>from</a:t>
            </a:r>
            <a:r>
              <a:rPr lang="hr-HR" dirty="0" smtClean="0"/>
              <a:t> ‘</a:t>
            </a:r>
            <a:r>
              <a:rPr lang="hr-HR" dirty="0" err="1" smtClean="0"/>
              <a:t>legal</a:t>
            </a:r>
            <a:r>
              <a:rPr lang="hr-HR" dirty="0" smtClean="0"/>
              <a:t> English’ to ‘</a:t>
            </a:r>
            <a:r>
              <a:rPr lang="hr-HR" dirty="0" err="1" smtClean="0"/>
              <a:t>Plain</a:t>
            </a:r>
            <a:r>
              <a:rPr lang="hr-HR" dirty="0" smtClean="0"/>
              <a:t> English’ </a:t>
            </a:r>
            <a:r>
              <a:rPr lang="hr-HR" dirty="0" err="1" smtClean="0"/>
              <a:t>is</a:t>
            </a:r>
            <a:r>
              <a:rPr lang="hr-HR" dirty="0" smtClean="0"/>
              <a:t> </a:t>
            </a:r>
            <a:r>
              <a:rPr lang="hr-HR" dirty="0" err="1" smtClean="0"/>
              <a:t>similar</a:t>
            </a:r>
            <a:r>
              <a:rPr lang="hr-HR" dirty="0" smtClean="0"/>
              <a:t> to a </a:t>
            </a:r>
            <a:r>
              <a:rPr lang="hr-HR" dirty="0" err="1" smtClean="0"/>
              <a:t>translation</a:t>
            </a:r>
            <a:endParaRPr lang="hr-HR" dirty="0" smtClean="0"/>
          </a:p>
          <a:p>
            <a:r>
              <a:rPr lang="hr-HR" dirty="0" err="1" smtClean="0"/>
              <a:t>Because</a:t>
            </a:r>
            <a:r>
              <a:rPr lang="hr-HR" dirty="0" smtClean="0"/>
              <a:t> </a:t>
            </a:r>
            <a:r>
              <a:rPr lang="hr-HR" dirty="0" err="1" smtClean="0"/>
              <a:t>of</a:t>
            </a:r>
            <a:r>
              <a:rPr lang="hr-HR" dirty="0" smtClean="0"/>
              <a:t> </a:t>
            </a:r>
            <a:r>
              <a:rPr lang="hr-HR" dirty="0" err="1" smtClean="0"/>
              <a:t>this</a:t>
            </a:r>
            <a:r>
              <a:rPr lang="hr-HR" dirty="0" smtClean="0"/>
              <a:t>, </a:t>
            </a:r>
            <a:r>
              <a:rPr lang="hr-HR" dirty="0" err="1" smtClean="0"/>
              <a:t>the</a:t>
            </a:r>
            <a:r>
              <a:rPr lang="hr-HR" dirty="0" smtClean="0"/>
              <a:t> </a:t>
            </a:r>
            <a:r>
              <a:rPr lang="hr-HR" dirty="0" err="1" smtClean="0"/>
              <a:t>move</a:t>
            </a:r>
            <a:r>
              <a:rPr lang="hr-HR" dirty="0" smtClean="0"/>
              <a:t> to </a:t>
            </a:r>
            <a:r>
              <a:rPr lang="hr-HR" dirty="0" err="1" smtClean="0"/>
              <a:t>Plain</a:t>
            </a:r>
            <a:r>
              <a:rPr lang="hr-HR" dirty="0" smtClean="0"/>
              <a:t> English </a:t>
            </a:r>
            <a:r>
              <a:rPr lang="hr-HR" dirty="0" err="1" smtClean="0"/>
              <a:t>requires</a:t>
            </a:r>
            <a:r>
              <a:rPr lang="hr-HR" dirty="0" smtClean="0"/>
              <a:t> </a:t>
            </a:r>
            <a:r>
              <a:rPr lang="hr-HR" dirty="0" err="1" smtClean="0"/>
              <a:t>the</a:t>
            </a:r>
            <a:r>
              <a:rPr lang="hr-HR" dirty="0" smtClean="0"/>
              <a:t> </a:t>
            </a:r>
            <a:r>
              <a:rPr lang="hr-HR" dirty="0" err="1" smtClean="0"/>
              <a:t>involvement</a:t>
            </a:r>
            <a:r>
              <a:rPr lang="hr-HR" dirty="0" smtClean="0"/>
              <a:t> </a:t>
            </a:r>
            <a:r>
              <a:rPr lang="hr-HR" dirty="0" err="1" smtClean="0"/>
              <a:t>of</a:t>
            </a:r>
            <a:r>
              <a:rPr lang="hr-HR" dirty="0" smtClean="0"/>
              <a:t> </a:t>
            </a:r>
            <a:r>
              <a:rPr lang="hr-HR" dirty="0" err="1" smtClean="0"/>
              <a:t>willing</a:t>
            </a:r>
            <a:r>
              <a:rPr lang="hr-HR" dirty="0" smtClean="0"/>
              <a:t> </a:t>
            </a:r>
            <a:r>
              <a:rPr lang="hr-HR" dirty="0" err="1" smtClean="0"/>
              <a:t>legal</a:t>
            </a:r>
            <a:r>
              <a:rPr lang="hr-HR" dirty="0" smtClean="0"/>
              <a:t> </a:t>
            </a:r>
            <a:r>
              <a:rPr lang="hr-HR" dirty="0" err="1" smtClean="0"/>
              <a:t>professionals</a:t>
            </a:r>
            <a:r>
              <a:rPr lang="hr-HR" dirty="0" smtClean="0"/>
              <a:t> </a:t>
            </a:r>
            <a:r>
              <a:rPr lang="hr-HR" dirty="0" err="1" smtClean="0"/>
              <a:t>who</a:t>
            </a:r>
            <a:r>
              <a:rPr lang="hr-HR" dirty="0" smtClean="0"/>
              <a:t> are </a:t>
            </a:r>
            <a:r>
              <a:rPr lang="hr-HR" dirty="0" err="1" smtClean="0"/>
              <a:t>blingual</a:t>
            </a:r>
            <a:endParaRPr lang="hr-HR" dirty="0"/>
          </a:p>
        </p:txBody>
      </p:sp>
    </p:spTree>
    <p:extLst>
      <p:ext uri="{BB962C8B-B14F-4D97-AF65-F5344CB8AC3E}">
        <p14:creationId xmlns:p14="http://schemas.microsoft.com/office/powerpoint/2010/main" val="35218605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Breaking</a:t>
            </a:r>
            <a:r>
              <a:rPr lang="hr-HR" dirty="0" smtClean="0"/>
              <a:t> </a:t>
            </a:r>
            <a:r>
              <a:rPr lang="hr-HR" dirty="0" err="1" smtClean="0"/>
              <a:t>and</a:t>
            </a:r>
            <a:r>
              <a:rPr lang="hr-HR" dirty="0" smtClean="0"/>
              <a:t> </a:t>
            </a:r>
            <a:r>
              <a:rPr lang="hr-HR" dirty="0" err="1" smtClean="0"/>
              <a:t>entering</a:t>
            </a:r>
            <a:endParaRPr lang="en-US" dirty="0"/>
          </a:p>
        </p:txBody>
      </p:sp>
      <p:sp>
        <p:nvSpPr>
          <p:cNvPr id="3" name="Content Placeholder 2"/>
          <p:cNvSpPr>
            <a:spLocks noGrp="1"/>
          </p:cNvSpPr>
          <p:nvPr>
            <p:ph idx="1"/>
          </p:nvPr>
        </p:nvSpPr>
        <p:spPr/>
        <p:txBody>
          <a:bodyPr/>
          <a:lstStyle/>
          <a:p>
            <a:r>
              <a:rPr lang="hr-HR" b="1" dirty="0" err="1"/>
              <a:t>Break</a:t>
            </a:r>
            <a:endParaRPr lang="hr-HR" b="1" dirty="0"/>
          </a:p>
          <a:p>
            <a:r>
              <a:rPr lang="en-US" dirty="0"/>
              <a:t>to (cause something to) separate suddenly or violently into two or more pieces, or to (cause something to) stop working by being damaged</a:t>
            </a:r>
            <a:r>
              <a:rPr lang="hr-HR" dirty="0"/>
              <a:t>; </a:t>
            </a:r>
            <a:r>
              <a:rPr lang="en-US" dirty="0"/>
              <a:t>to destroy or end something, or to come to an end: to do something better than the best known speed, time, number, etc. previously </a:t>
            </a:r>
            <a:r>
              <a:rPr lang="hr-HR" dirty="0" err="1" smtClean="0"/>
              <a:t>achieved</a:t>
            </a:r>
            <a:r>
              <a:rPr lang="hr-HR" dirty="0" smtClean="0"/>
              <a:t>; </a:t>
            </a:r>
            <a:r>
              <a:rPr lang="en-US" dirty="0" smtClean="0"/>
              <a:t>:to </a:t>
            </a:r>
            <a:r>
              <a:rPr lang="en-US" dirty="0"/>
              <a:t>fail to keep a law, </a:t>
            </a:r>
            <a:r>
              <a:rPr lang="en-US" dirty="0">
                <a:hlinkClick r:id="rId2" tooltip="rule"/>
              </a:rPr>
              <a:t>r</a:t>
            </a:r>
            <a:r>
              <a:rPr lang="en-US" dirty="0"/>
              <a:t>ule, or </a:t>
            </a:r>
            <a:r>
              <a:rPr lang="en-US" dirty="0" smtClean="0"/>
              <a:t>promise</a:t>
            </a:r>
            <a:endParaRPr lang="hr-HR" dirty="0" smtClean="0"/>
          </a:p>
          <a:p>
            <a:r>
              <a:rPr lang="hr-HR" b="1" dirty="0" smtClean="0"/>
              <a:t>Enter</a:t>
            </a:r>
          </a:p>
          <a:p>
            <a:r>
              <a:rPr lang="en-US" dirty="0"/>
              <a:t>to come or go into a particular place: to be included in a competition, race, or exam, or to arrange for someone else to do this: to put information into a computer, book, or document: to become a member of a particular organization, or to start working in a particular type of job: to begin a period of time: </a:t>
            </a:r>
          </a:p>
          <a:p>
            <a:endParaRPr lang="en-US" dirty="0"/>
          </a:p>
        </p:txBody>
      </p:sp>
    </p:spTree>
    <p:extLst>
      <p:ext uri="{BB962C8B-B14F-4D97-AF65-F5344CB8AC3E}">
        <p14:creationId xmlns:p14="http://schemas.microsoft.com/office/powerpoint/2010/main" val="313117418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err="1" smtClean="0"/>
              <a:t>Terminology</a:t>
            </a:r>
            <a:endParaRPr lang="hr-HR" b="1" dirty="0"/>
          </a:p>
        </p:txBody>
      </p:sp>
      <p:sp>
        <p:nvSpPr>
          <p:cNvPr id="3" name="Content Placeholder 2"/>
          <p:cNvSpPr>
            <a:spLocks noGrp="1"/>
          </p:cNvSpPr>
          <p:nvPr>
            <p:ph idx="1"/>
          </p:nvPr>
        </p:nvSpPr>
        <p:spPr/>
        <p:txBody>
          <a:bodyPr/>
          <a:lstStyle/>
          <a:p>
            <a:r>
              <a:rPr lang="hr-HR" dirty="0" smtClean="0"/>
              <a:t>1) </a:t>
            </a:r>
            <a:r>
              <a:rPr lang="hr-HR" dirty="0" err="1" smtClean="0"/>
              <a:t>the</a:t>
            </a:r>
            <a:r>
              <a:rPr lang="hr-HR" dirty="0" smtClean="0"/>
              <a:t> set </a:t>
            </a:r>
            <a:r>
              <a:rPr lang="hr-HR" dirty="0" err="1" smtClean="0"/>
              <a:t>of</a:t>
            </a:r>
            <a:r>
              <a:rPr lang="hr-HR" dirty="0" smtClean="0"/>
              <a:t> </a:t>
            </a:r>
            <a:r>
              <a:rPr lang="hr-HR" dirty="0" err="1" smtClean="0"/>
              <a:t>practices</a:t>
            </a:r>
            <a:r>
              <a:rPr lang="hr-HR" dirty="0" smtClean="0"/>
              <a:t> </a:t>
            </a:r>
            <a:r>
              <a:rPr lang="hr-HR" dirty="0" err="1" smtClean="0"/>
              <a:t>and</a:t>
            </a:r>
            <a:r>
              <a:rPr lang="hr-HR" dirty="0" smtClean="0"/>
              <a:t> </a:t>
            </a:r>
            <a:r>
              <a:rPr lang="hr-HR" dirty="0" err="1" smtClean="0"/>
              <a:t>methods</a:t>
            </a:r>
            <a:r>
              <a:rPr lang="hr-HR" dirty="0" smtClean="0"/>
              <a:t> </a:t>
            </a:r>
            <a:r>
              <a:rPr lang="hr-HR" dirty="0" err="1" smtClean="0"/>
              <a:t>used</a:t>
            </a:r>
            <a:r>
              <a:rPr lang="hr-HR" dirty="0" smtClean="0"/>
              <a:t> for </a:t>
            </a:r>
            <a:r>
              <a:rPr lang="hr-HR" dirty="0" err="1" smtClean="0"/>
              <a:t>the</a:t>
            </a:r>
            <a:r>
              <a:rPr lang="hr-HR" dirty="0" smtClean="0"/>
              <a:t> </a:t>
            </a:r>
            <a:r>
              <a:rPr lang="hr-HR" dirty="0" err="1" smtClean="0"/>
              <a:t>collection</a:t>
            </a:r>
            <a:r>
              <a:rPr lang="hr-HR" dirty="0" smtClean="0"/>
              <a:t>, </a:t>
            </a:r>
            <a:r>
              <a:rPr lang="hr-HR" dirty="0" err="1" smtClean="0"/>
              <a:t>description</a:t>
            </a:r>
            <a:r>
              <a:rPr lang="hr-HR" dirty="0" smtClean="0"/>
              <a:t> </a:t>
            </a:r>
            <a:r>
              <a:rPr lang="hr-HR" dirty="0" err="1" smtClean="0"/>
              <a:t>and</a:t>
            </a:r>
            <a:r>
              <a:rPr lang="hr-HR" dirty="0" smtClean="0"/>
              <a:t> </a:t>
            </a:r>
            <a:r>
              <a:rPr lang="hr-HR" dirty="0" err="1" smtClean="0"/>
              <a:t>presentation</a:t>
            </a:r>
            <a:r>
              <a:rPr lang="hr-HR" dirty="0" smtClean="0"/>
              <a:t> </a:t>
            </a:r>
            <a:r>
              <a:rPr lang="hr-HR" dirty="0" err="1" smtClean="0"/>
              <a:t>of</a:t>
            </a:r>
            <a:r>
              <a:rPr lang="hr-HR" dirty="0" smtClean="0"/>
              <a:t> </a:t>
            </a:r>
            <a:r>
              <a:rPr lang="hr-HR" dirty="0" err="1" smtClean="0"/>
              <a:t>terms</a:t>
            </a:r>
            <a:endParaRPr lang="hr-HR" dirty="0" smtClean="0"/>
          </a:p>
          <a:p>
            <a:r>
              <a:rPr lang="hr-HR" dirty="0" smtClean="0"/>
              <a:t>2) a </a:t>
            </a:r>
            <a:r>
              <a:rPr lang="hr-HR" dirty="0" err="1" smtClean="0"/>
              <a:t>theory</a:t>
            </a:r>
            <a:r>
              <a:rPr lang="hr-HR" dirty="0" smtClean="0"/>
              <a:t> </a:t>
            </a:r>
            <a:r>
              <a:rPr lang="hr-HR" dirty="0" err="1" smtClean="0"/>
              <a:t>required</a:t>
            </a:r>
            <a:r>
              <a:rPr lang="hr-HR" dirty="0" smtClean="0"/>
              <a:t> for </a:t>
            </a:r>
            <a:r>
              <a:rPr lang="hr-HR" dirty="0" err="1" smtClean="0"/>
              <a:t>explaining</a:t>
            </a:r>
            <a:r>
              <a:rPr lang="hr-HR" dirty="0" smtClean="0"/>
              <a:t> </a:t>
            </a:r>
            <a:r>
              <a:rPr lang="hr-HR" dirty="0" err="1" smtClean="0"/>
              <a:t>the</a:t>
            </a:r>
            <a:r>
              <a:rPr lang="hr-HR" dirty="0" smtClean="0"/>
              <a:t> </a:t>
            </a:r>
            <a:r>
              <a:rPr lang="hr-HR" dirty="0" err="1" smtClean="0"/>
              <a:t>relationship</a:t>
            </a:r>
            <a:r>
              <a:rPr lang="hr-HR" dirty="0" smtClean="0"/>
              <a:t> </a:t>
            </a:r>
            <a:r>
              <a:rPr lang="hr-HR" dirty="0" err="1" smtClean="0"/>
              <a:t>between</a:t>
            </a:r>
            <a:r>
              <a:rPr lang="hr-HR" dirty="0" smtClean="0"/>
              <a:t> </a:t>
            </a:r>
            <a:r>
              <a:rPr lang="hr-HR" dirty="0" err="1" smtClean="0"/>
              <a:t>concepts</a:t>
            </a:r>
            <a:r>
              <a:rPr lang="hr-HR" dirty="0" smtClean="0"/>
              <a:t> </a:t>
            </a:r>
            <a:r>
              <a:rPr lang="hr-HR" dirty="0" err="1" smtClean="0"/>
              <a:t>and</a:t>
            </a:r>
            <a:r>
              <a:rPr lang="hr-HR" dirty="0" smtClean="0"/>
              <a:t> </a:t>
            </a:r>
            <a:r>
              <a:rPr lang="hr-HR" dirty="0" err="1" smtClean="0"/>
              <a:t>terms</a:t>
            </a:r>
            <a:endParaRPr lang="hr-HR" dirty="0" smtClean="0"/>
          </a:p>
          <a:p>
            <a:r>
              <a:rPr lang="hr-HR" dirty="0" smtClean="0"/>
              <a:t>3) a </a:t>
            </a:r>
            <a:r>
              <a:rPr lang="hr-HR" dirty="0" err="1" smtClean="0"/>
              <a:t>vocabulary</a:t>
            </a:r>
            <a:r>
              <a:rPr lang="hr-HR" dirty="0" smtClean="0"/>
              <a:t> </a:t>
            </a:r>
            <a:r>
              <a:rPr lang="hr-HR" dirty="0" err="1" smtClean="0"/>
              <a:t>of</a:t>
            </a:r>
            <a:r>
              <a:rPr lang="hr-HR" dirty="0" smtClean="0"/>
              <a:t> </a:t>
            </a:r>
            <a:r>
              <a:rPr lang="hr-HR" dirty="0" err="1" smtClean="0"/>
              <a:t>a</a:t>
            </a:r>
            <a:r>
              <a:rPr lang="hr-HR" dirty="0" smtClean="0"/>
              <a:t> </a:t>
            </a:r>
            <a:r>
              <a:rPr lang="hr-HR" dirty="0" err="1" smtClean="0"/>
              <a:t>special</a:t>
            </a:r>
            <a:r>
              <a:rPr lang="hr-HR" dirty="0" smtClean="0"/>
              <a:t> </a:t>
            </a:r>
            <a:r>
              <a:rPr lang="hr-HR" dirty="0" err="1" smtClean="0"/>
              <a:t>subject</a:t>
            </a:r>
            <a:r>
              <a:rPr lang="hr-HR" dirty="0" smtClean="0"/>
              <a:t>-</a:t>
            </a:r>
            <a:r>
              <a:rPr lang="hr-HR" dirty="0" err="1" smtClean="0"/>
              <a:t>field</a:t>
            </a:r>
            <a:endParaRPr lang="hr-HR"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Terms</a:t>
            </a:r>
            <a:endParaRPr lang="hr-HR" dirty="0"/>
          </a:p>
        </p:txBody>
      </p:sp>
      <p:sp>
        <p:nvSpPr>
          <p:cNvPr id="3" name="Content Placeholder 2"/>
          <p:cNvSpPr>
            <a:spLocks noGrp="1"/>
          </p:cNvSpPr>
          <p:nvPr>
            <p:ph idx="1"/>
          </p:nvPr>
        </p:nvSpPr>
        <p:spPr/>
        <p:txBody>
          <a:bodyPr/>
          <a:lstStyle/>
          <a:p>
            <a:r>
              <a:rPr lang="hr-HR" dirty="0" err="1" smtClean="0"/>
              <a:t>Terms</a:t>
            </a:r>
            <a:r>
              <a:rPr lang="hr-HR" dirty="0" smtClean="0"/>
              <a:t> </a:t>
            </a:r>
            <a:r>
              <a:rPr lang="hr-HR" dirty="0" err="1" smtClean="0"/>
              <a:t>should</a:t>
            </a:r>
            <a:r>
              <a:rPr lang="hr-HR" dirty="0" smtClean="0"/>
              <a:t> </a:t>
            </a:r>
            <a:r>
              <a:rPr lang="hr-HR" dirty="0" err="1" smtClean="0"/>
              <a:t>be</a:t>
            </a:r>
            <a:r>
              <a:rPr lang="hr-HR" dirty="0" smtClean="0"/>
              <a:t> :</a:t>
            </a:r>
          </a:p>
          <a:p>
            <a:r>
              <a:rPr lang="hr-HR" dirty="0" err="1" smtClean="0"/>
              <a:t>Accurate</a:t>
            </a:r>
            <a:endParaRPr lang="hr-HR" dirty="0" smtClean="0"/>
          </a:p>
          <a:p>
            <a:r>
              <a:rPr lang="hr-HR" dirty="0" err="1" smtClean="0"/>
              <a:t>Concise</a:t>
            </a:r>
            <a:endParaRPr lang="hr-HR" dirty="0" smtClean="0"/>
          </a:p>
          <a:p>
            <a:r>
              <a:rPr lang="hr-HR" dirty="0" err="1" smtClean="0"/>
              <a:t>Easy</a:t>
            </a:r>
            <a:r>
              <a:rPr lang="hr-HR" dirty="0" smtClean="0"/>
              <a:t> to </a:t>
            </a:r>
            <a:r>
              <a:rPr lang="hr-HR" dirty="0" err="1" smtClean="0"/>
              <a:t>spell</a:t>
            </a:r>
            <a:r>
              <a:rPr lang="hr-HR" dirty="0" smtClean="0"/>
              <a:t> </a:t>
            </a:r>
            <a:r>
              <a:rPr lang="hr-HR" dirty="0" err="1" smtClean="0"/>
              <a:t>and</a:t>
            </a:r>
            <a:r>
              <a:rPr lang="hr-HR" dirty="0" smtClean="0"/>
              <a:t> </a:t>
            </a:r>
            <a:r>
              <a:rPr lang="hr-HR" dirty="0" err="1" smtClean="0"/>
              <a:t>pronounce</a:t>
            </a:r>
            <a:endParaRPr lang="hr-HR" dirty="0" smtClean="0"/>
          </a:p>
          <a:p>
            <a:r>
              <a:rPr lang="hr-HR" dirty="0" err="1" smtClean="0"/>
              <a:t>Allow</a:t>
            </a:r>
            <a:r>
              <a:rPr lang="hr-HR" dirty="0" smtClean="0"/>
              <a:t> </a:t>
            </a:r>
            <a:r>
              <a:rPr lang="hr-HR" dirty="0" err="1" smtClean="0"/>
              <a:t>the</a:t>
            </a:r>
            <a:r>
              <a:rPr lang="hr-HR" dirty="0" smtClean="0"/>
              <a:t> </a:t>
            </a:r>
            <a:r>
              <a:rPr lang="hr-HR" dirty="0" err="1" smtClean="0"/>
              <a:t>formation</a:t>
            </a:r>
            <a:r>
              <a:rPr lang="hr-HR" dirty="0" smtClean="0"/>
              <a:t> </a:t>
            </a:r>
            <a:r>
              <a:rPr lang="hr-HR" dirty="0" err="1" smtClean="0"/>
              <a:t>of</a:t>
            </a:r>
            <a:r>
              <a:rPr lang="hr-HR" dirty="0" smtClean="0"/>
              <a:t> </a:t>
            </a:r>
            <a:r>
              <a:rPr lang="hr-HR" dirty="0" err="1" smtClean="0"/>
              <a:t>derivatives</a:t>
            </a:r>
            <a:endParaRPr lang="hr-HR" dirty="0" smtClean="0"/>
          </a:p>
          <a:p>
            <a:r>
              <a:rPr lang="hr-HR" dirty="0" smtClean="0"/>
              <a:t>Linguistically correct</a:t>
            </a:r>
          </a:p>
          <a:p>
            <a:r>
              <a:rPr lang="hr-HR" dirty="0" smtClean="0"/>
              <a:t>Monosemous </a:t>
            </a:r>
            <a:r>
              <a:rPr lang="hr-HR" dirty="0"/>
              <a:t>(having 1 meaning) ,</a:t>
            </a:r>
            <a:r>
              <a:rPr lang="hr-HR" dirty="0" smtClean="0"/>
              <a:t>mononymous </a:t>
            </a:r>
            <a:r>
              <a:rPr lang="hr-HR" dirty="0"/>
              <a:t>(consisting of one word), and a member of a term system</a:t>
            </a:r>
          </a:p>
          <a:p>
            <a:endParaRPr lang="hr-HR"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Legal </a:t>
            </a:r>
            <a:r>
              <a:rPr lang="hr-HR" dirty="0" err="1" smtClean="0"/>
              <a:t>terminology</a:t>
            </a:r>
            <a:endParaRPr lang="hr-HR" dirty="0"/>
          </a:p>
        </p:txBody>
      </p:sp>
      <p:sp>
        <p:nvSpPr>
          <p:cNvPr id="3" name="Content Placeholder 2"/>
          <p:cNvSpPr>
            <a:spLocks noGrp="1"/>
          </p:cNvSpPr>
          <p:nvPr>
            <p:ph idx="1"/>
          </p:nvPr>
        </p:nvSpPr>
        <p:spPr/>
        <p:txBody>
          <a:bodyPr/>
          <a:lstStyle/>
          <a:p>
            <a:r>
              <a:rPr lang="hr-HR" dirty="0" smtClean="0"/>
              <a:t>A) “pure” </a:t>
            </a:r>
            <a:r>
              <a:rPr lang="hr-HR" dirty="0" err="1" smtClean="0"/>
              <a:t>law</a:t>
            </a:r>
            <a:r>
              <a:rPr lang="hr-HR" dirty="0" smtClean="0"/>
              <a:t> </a:t>
            </a:r>
            <a:r>
              <a:rPr lang="hr-HR" dirty="0" err="1" smtClean="0"/>
              <a:t>terminology</a:t>
            </a:r>
            <a:r>
              <a:rPr lang="hr-HR" dirty="0" smtClean="0"/>
              <a:t> (</a:t>
            </a:r>
            <a:r>
              <a:rPr lang="hr-HR" i="1" dirty="0" err="1" smtClean="0"/>
              <a:t>estoppel</a:t>
            </a:r>
            <a:r>
              <a:rPr lang="hr-HR" dirty="0" smtClean="0"/>
              <a:t>)</a:t>
            </a:r>
          </a:p>
          <a:p>
            <a:r>
              <a:rPr lang="hr-HR" dirty="0" smtClean="0"/>
              <a:t>B) </a:t>
            </a:r>
            <a:r>
              <a:rPr lang="hr-HR" dirty="0" err="1" smtClean="0"/>
              <a:t>law</a:t>
            </a:r>
            <a:r>
              <a:rPr lang="hr-HR" dirty="0" smtClean="0"/>
              <a:t> </a:t>
            </a:r>
            <a:r>
              <a:rPr lang="hr-HR" dirty="0" err="1" smtClean="0"/>
              <a:t>terminology</a:t>
            </a:r>
            <a:r>
              <a:rPr lang="hr-HR" dirty="0" smtClean="0"/>
              <a:t> </a:t>
            </a:r>
            <a:r>
              <a:rPr lang="hr-HR" dirty="0" err="1" smtClean="0"/>
              <a:t>found</a:t>
            </a:r>
            <a:r>
              <a:rPr lang="hr-HR" dirty="0" smtClean="0"/>
              <a:t> </a:t>
            </a:r>
            <a:r>
              <a:rPr lang="hr-HR" dirty="0" err="1" smtClean="0"/>
              <a:t>in</a:t>
            </a:r>
            <a:r>
              <a:rPr lang="hr-HR" dirty="0" smtClean="0"/>
              <a:t> </a:t>
            </a:r>
            <a:r>
              <a:rPr lang="hr-HR" dirty="0" err="1" smtClean="0"/>
              <a:t>everyday</a:t>
            </a:r>
            <a:r>
              <a:rPr lang="hr-HR" dirty="0" smtClean="0"/>
              <a:t> </a:t>
            </a:r>
            <a:r>
              <a:rPr lang="hr-HR" dirty="0" err="1" smtClean="0"/>
              <a:t>speech</a:t>
            </a:r>
            <a:r>
              <a:rPr lang="hr-HR" dirty="0" smtClean="0"/>
              <a:t> (</a:t>
            </a:r>
            <a:r>
              <a:rPr lang="hr-HR" i="1" dirty="0" smtClean="0"/>
              <a:t>title</a:t>
            </a:r>
            <a:r>
              <a:rPr lang="hr-HR" dirty="0" smtClean="0"/>
              <a:t> ‘</a:t>
            </a:r>
            <a:r>
              <a:rPr lang="hr-HR" dirty="0" err="1" smtClean="0"/>
              <a:t>right</a:t>
            </a:r>
            <a:r>
              <a:rPr lang="hr-HR" dirty="0" smtClean="0"/>
              <a:t>’)</a:t>
            </a:r>
          </a:p>
          <a:p>
            <a:r>
              <a:rPr lang="hr-HR" dirty="0" smtClean="0"/>
              <a:t>C) everyday words assigned a special meaning in a given legal context (e.g. </a:t>
            </a:r>
            <a:r>
              <a:rPr lang="en-US" i="1" dirty="0" err="1"/>
              <a:t>Frigaliment</a:t>
            </a:r>
            <a:r>
              <a:rPr lang="en-US" i="1" dirty="0"/>
              <a:t> Importing Co., Ltd. v. BNS International Sales Corp.</a:t>
            </a:r>
            <a:r>
              <a:rPr lang="en-US" dirty="0"/>
              <a:t>, 190 F. Supp. 116 (</a:t>
            </a:r>
            <a:r>
              <a:rPr lang="en-US" dirty="0">
                <a:hlinkClick r:id="rId2" tooltip="United States District Court for the Southern District of New York"/>
              </a:rPr>
              <a:t>S.D.N.Y.</a:t>
            </a:r>
            <a:r>
              <a:rPr lang="en-US" dirty="0"/>
              <a:t> </a:t>
            </a:r>
            <a:r>
              <a:rPr lang="en-US" dirty="0">
                <a:hlinkClick r:id="rId3" tooltip="1960"/>
              </a:rPr>
              <a:t>1960</a:t>
            </a:r>
            <a:r>
              <a:rPr lang="en-US" dirty="0"/>
              <a:t>), https://www.youtube.com/watch?v=GANTX_Irim4</a:t>
            </a:r>
            <a:endParaRPr lang="hr-HR" dirty="0" smtClean="0"/>
          </a:p>
          <a:p>
            <a:r>
              <a:rPr lang="hr-HR" dirty="0" smtClean="0"/>
              <a:t>D) terms from other disciplines</a:t>
            </a:r>
            <a:endParaRPr lang="hr-HR"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i="1" dirty="0" err="1"/>
              <a:t>Frigaliment</a:t>
            </a:r>
            <a:r>
              <a:rPr lang="en-US" sz="3200" i="1" dirty="0"/>
              <a:t> Importing Co., Ltd. v. BNS International Sales Corp.</a:t>
            </a:r>
            <a:r>
              <a:rPr lang="en-US" sz="3200" dirty="0"/>
              <a:t>, 190 F. Supp. 116</a:t>
            </a:r>
          </a:p>
        </p:txBody>
      </p:sp>
      <p:sp>
        <p:nvSpPr>
          <p:cNvPr id="3" name="Content Placeholder 2"/>
          <p:cNvSpPr>
            <a:spLocks noGrp="1"/>
          </p:cNvSpPr>
          <p:nvPr>
            <p:ph idx="1"/>
          </p:nvPr>
        </p:nvSpPr>
        <p:spPr/>
        <p:txBody>
          <a:bodyPr>
            <a:normAutofit fontScale="92500" lnSpcReduction="10000"/>
          </a:bodyPr>
          <a:lstStyle/>
          <a:p>
            <a:r>
              <a:rPr lang="en-US" dirty="0" err="1"/>
              <a:t>FACTS:Defendant</a:t>
            </a:r>
            <a:r>
              <a:rPr lang="en-US" dirty="0"/>
              <a:t> state sales corporation had two contracts with plaintiff foreign corporation for the sale of "chicken". After plaintiff received one shipment of stewing chicken and another was stopped, plaintiff brought a breach of warranty action, alleging that the goods sold should have corresponded to the description because the chicken was not suitable for broiling and frying. Plaintiff says 'chicken' means a young chicken, suitable for broiling and frying.</a:t>
            </a:r>
          </a:p>
          <a:p>
            <a:r>
              <a:rPr lang="en-US" dirty="0" err="1"/>
              <a:t>ISSUE:Does</a:t>
            </a:r>
            <a:r>
              <a:rPr lang="en-US" dirty="0"/>
              <a:t> chicken mean only "young chicken" under the contract?</a:t>
            </a:r>
          </a:p>
          <a:p>
            <a:r>
              <a:rPr lang="en-US" dirty="0" err="1"/>
              <a:t>ANSWER:No</a:t>
            </a:r>
            <a:r>
              <a:rPr lang="en-US" dirty="0"/>
              <a:t>. </a:t>
            </a:r>
          </a:p>
          <a:p>
            <a:r>
              <a:rPr lang="en-US" dirty="0" smtClean="0"/>
              <a:t>Defendant's </a:t>
            </a:r>
            <a:r>
              <a:rPr lang="en-US" dirty="0"/>
              <a:t>subjective intent that it could comply with the contracts by delivering stewing chicken coincided with objective meaning of "chicken," which had at least some usage in the trade; and plaintiff did not sustain its burden that "chicken" was used in the narrower rather than in the broader sense.</a:t>
            </a:r>
          </a:p>
        </p:txBody>
      </p:sp>
    </p:spTree>
    <p:extLst>
      <p:ext uri="{BB962C8B-B14F-4D97-AF65-F5344CB8AC3E}">
        <p14:creationId xmlns:p14="http://schemas.microsoft.com/office/powerpoint/2010/main" val="382119225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dirty="0" err="1"/>
              <a:t>Everyday</a:t>
            </a:r>
            <a:r>
              <a:rPr lang="hr-HR" sz="3200" dirty="0"/>
              <a:t> </a:t>
            </a:r>
            <a:r>
              <a:rPr lang="hr-HR" sz="3200" dirty="0" err="1"/>
              <a:t>words</a:t>
            </a:r>
            <a:r>
              <a:rPr lang="hr-HR" sz="3200" dirty="0"/>
              <a:t> </a:t>
            </a:r>
            <a:r>
              <a:rPr lang="hr-HR" sz="3200" dirty="0" err="1"/>
              <a:t>assigned</a:t>
            </a:r>
            <a:r>
              <a:rPr lang="hr-HR" sz="3200" dirty="0"/>
              <a:t> a </a:t>
            </a:r>
            <a:r>
              <a:rPr lang="hr-HR" sz="3200" dirty="0" err="1"/>
              <a:t>special</a:t>
            </a:r>
            <a:r>
              <a:rPr lang="hr-HR" sz="3200" dirty="0"/>
              <a:t> </a:t>
            </a:r>
            <a:r>
              <a:rPr lang="hr-HR" sz="3200" dirty="0" err="1"/>
              <a:t>meaning</a:t>
            </a:r>
            <a:r>
              <a:rPr lang="hr-HR" sz="3200" dirty="0"/>
              <a:t> </a:t>
            </a:r>
            <a:r>
              <a:rPr lang="hr-HR" sz="3200" dirty="0" err="1"/>
              <a:t>in</a:t>
            </a:r>
            <a:r>
              <a:rPr lang="hr-HR" sz="3200" dirty="0"/>
              <a:t> </a:t>
            </a:r>
            <a:r>
              <a:rPr lang="hr-HR" sz="3200" dirty="0" err="1"/>
              <a:t>a</a:t>
            </a:r>
            <a:r>
              <a:rPr lang="hr-HR" sz="3200" dirty="0"/>
              <a:t> </a:t>
            </a:r>
            <a:r>
              <a:rPr lang="hr-HR" sz="3200" dirty="0" err="1"/>
              <a:t>given</a:t>
            </a:r>
            <a:r>
              <a:rPr lang="hr-HR" sz="3200" dirty="0"/>
              <a:t> legal </a:t>
            </a:r>
            <a:r>
              <a:rPr lang="hr-HR" sz="3200" dirty="0" err="1"/>
              <a:t>context</a:t>
            </a:r>
            <a:r>
              <a:rPr lang="hr-HR" sz="3200" dirty="0"/>
              <a:t>: </a:t>
            </a:r>
            <a:r>
              <a:rPr lang="hr-HR" sz="3200" dirty="0" err="1"/>
              <a:t>example</a:t>
            </a:r>
            <a:endParaRPr lang="hr-HR" sz="3200" dirty="0"/>
          </a:p>
        </p:txBody>
      </p:sp>
      <p:sp>
        <p:nvSpPr>
          <p:cNvPr id="3" name="Content Placeholder 2"/>
          <p:cNvSpPr>
            <a:spLocks noGrp="1"/>
          </p:cNvSpPr>
          <p:nvPr>
            <p:ph idx="1"/>
          </p:nvPr>
        </p:nvSpPr>
        <p:spPr/>
        <p:txBody>
          <a:bodyPr/>
          <a:lstStyle/>
          <a:p>
            <a:r>
              <a:rPr lang="hr-HR" dirty="0" err="1" smtClean="0"/>
              <a:t>Welfare</a:t>
            </a:r>
            <a:r>
              <a:rPr lang="hr-HR" dirty="0" smtClean="0"/>
              <a:t> </a:t>
            </a:r>
            <a:r>
              <a:rPr lang="hr-HR" dirty="0" err="1" smtClean="0"/>
              <a:t>of</a:t>
            </a:r>
            <a:r>
              <a:rPr lang="hr-HR" dirty="0" smtClean="0"/>
              <a:t> </a:t>
            </a:r>
            <a:r>
              <a:rPr lang="hr-HR" dirty="0" err="1" smtClean="0"/>
              <a:t>Pigs</a:t>
            </a:r>
            <a:r>
              <a:rPr lang="hr-HR" dirty="0" smtClean="0"/>
              <a:t> </a:t>
            </a:r>
            <a:r>
              <a:rPr lang="hr-HR" dirty="0" err="1" smtClean="0"/>
              <a:t>Act</a:t>
            </a:r>
            <a:r>
              <a:rPr lang="hr-HR" dirty="0" smtClean="0"/>
              <a:t> 1998 – </a:t>
            </a:r>
            <a:r>
              <a:rPr lang="hr-HR" dirty="0" err="1" smtClean="0"/>
              <a:t>definition</a:t>
            </a:r>
            <a:r>
              <a:rPr lang="hr-HR" dirty="0" smtClean="0"/>
              <a:t> </a:t>
            </a:r>
            <a:r>
              <a:rPr lang="hr-HR" dirty="0" err="1" smtClean="0"/>
              <a:t>of</a:t>
            </a:r>
            <a:r>
              <a:rPr lang="hr-HR" dirty="0" smtClean="0"/>
              <a:t> a </a:t>
            </a:r>
            <a:r>
              <a:rPr lang="hr-HR" dirty="0" err="1" smtClean="0"/>
              <a:t>pig</a:t>
            </a:r>
            <a:r>
              <a:rPr lang="hr-HR" dirty="0" smtClean="0"/>
              <a:t> for </a:t>
            </a:r>
            <a:r>
              <a:rPr lang="hr-HR" dirty="0" err="1" smtClean="0"/>
              <a:t>the</a:t>
            </a:r>
            <a:r>
              <a:rPr lang="hr-HR" dirty="0" smtClean="0"/>
              <a:t> </a:t>
            </a:r>
            <a:r>
              <a:rPr lang="hr-HR" dirty="0" err="1" smtClean="0"/>
              <a:t>purposes</a:t>
            </a:r>
            <a:r>
              <a:rPr lang="hr-HR" dirty="0" smtClean="0"/>
              <a:t> </a:t>
            </a:r>
            <a:r>
              <a:rPr lang="hr-HR" dirty="0" err="1" smtClean="0"/>
              <a:t>of</a:t>
            </a:r>
            <a:r>
              <a:rPr lang="hr-HR" dirty="0" smtClean="0"/>
              <a:t> </a:t>
            </a:r>
            <a:r>
              <a:rPr lang="hr-HR" dirty="0" err="1" smtClean="0"/>
              <a:t>that</a:t>
            </a:r>
            <a:r>
              <a:rPr lang="hr-HR" dirty="0" smtClean="0"/>
              <a:t> </a:t>
            </a:r>
            <a:r>
              <a:rPr lang="hr-HR" dirty="0" err="1" smtClean="0"/>
              <a:t>law</a:t>
            </a:r>
            <a:r>
              <a:rPr lang="hr-HR" dirty="0" smtClean="0"/>
              <a:t>: “</a:t>
            </a:r>
            <a:r>
              <a:rPr lang="hr-HR" dirty="0" err="1" smtClean="0"/>
              <a:t>pig</a:t>
            </a:r>
            <a:r>
              <a:rPr lang="hr-HR" dirty="0" smtClean="0"/>
              <a:t> </a:t>
            </a:r>
            <a:r>
              <a:rPr lang="hr-HR" dirty="0" err="1" smtClean="0"/>
              <a:t>means</a:t>
            </a:r>
            <a:r>
              <a:rPr lang="hr-HR" dirty="0" smtClean="0"/>
              <a:t> </a:t>
            </a:r>
            <a:r>
              <a:rPr lang="hr-HR" dirty="0" err="1" smtClean="0"/>
              <a:t>an</a:t>
            </a:r>
            <a:r>
              <a:rPr lang="hr-HR" dirty="0" smtClean="0"/>
              <a:t> </a:t>
            </a:r>
            <a:r>
              <a:rPr lang="hr-HR" dirty="0" err="1" smtClean="0"/>
              <a:t>animal</a:t>
            </a:r>
            <a:r>
              <a:rPr lang="hr-HR" dirty="0" smtClean="0"/>
              <a:t> </a:t>
            </a:r>
            <a:r>
              <a:rPr lang="hr-HR" dirty="0" err="1" smtClean="0"/>
              <a:t>of</a:t>
            </a:r>
            <a:r>
              <a:rPr lang="hr-HR" dirty="0" smtClean="0"/>
              <a:t> </a:t>
            </a:r>
            <a:r>
              <a:rPr lang="hr-HR" dirty="0" err="1" smtClean="0"/>
              <a:t>the</a:t>
            </a:r>
            <a:r>
              <a:rPr lang="hr-HR" dirty="0" smtClean="0"/>
              <a:t> </a:t>
            </a:r>
            <a:r>
              <a:rPr lang="hr-HR" dirty="0" err="1" smtClean="0"/>
              <a:t>porcine</a:t>
            </a:r>
            <a:r>
              <a:rPr lang="hr-HR" dirty="0" smtClean="0"/>
              <a:t> </a:t>
            </a:r>
            <a:r>
              <a:rPr lang="hr-HR" dirty="0" err="1" smtClean="0"/>
              <a:t>species</a:t>
            </a:r>
            <a:r>
              <a:rPr lang="hr-HR" dirty="0" smtClean="0"/>
              <a:t> </a:t>
            </a:r>
            <a:r>
              <a:rPr lang="hr-HR" dirty="0" err="1" smtClean="0"/>
              <a:t>of</a:t>
            </a:r>
            <a:r>
              <a:rPr lang="hr-HR" dirty="0" smtClean="0"/>
              <a:t> </a:t>
            </a:r>
            <a:r>
              <a:rPr lang="hr-HR" dirty="0" err="1" smtClean="0"/>
              <a:t>any</a:t>
            </a:r>
            <a:r>
              <a:rPr lang="hr-HR" dirty="0" smtClean="0"/>
              <a:t> age, </a:t>
            </a:r>
            <a:r>
              <a:rPr lang="hr-HR" dirty="0" err="1" smtClean="0"/>
              <a:t>kept</a:t>
            </a:r>
            <a:r>
              <a:rPr lang="hr-HR" dirty="0" smtClean="0"/>
              <a:t> for </a:t>
            </a:r>
            <a:r>
              <a:rPr lang="hr-HR" dirty="0" err="1" smtClean="0"/>
              <a:t>breeding</a:t>
            </a:r>
            <a:r>
              <a:rPr lang="hr-HR" dirty="0" smtClean="0"/>
              <a:t> or </a:t>
            </a:r>
            <a:r>
              <a:rPr lang="hr-HR" dirty="0" err="1" smtClean="0"/>
              <a:t>fattening</a:t>
            </a:r>
            <a:r>
              <a:rPr lang="hr-HR" dirty="0" smtClean="0"/>
              <a:t>”</a:t>
            </a:r>
          </a:p>
          <a:p>
            <a:r>
              <a:rPr lang="hr-HR" dirty="0" err="1" smtClean="0"/>
              <a:t>If</a:t>
            </a:r>
            <a:r>
              <a:rPr lang="hr-HR" dirty="0" smtClean="0"/>
              <a:t> a </a:t>
            </a:r>
            <a:r>
              <a:rPr lang="hr-HR" dirty="0" err="1" smtClean="0"/>
              <a:t>pig</a:t>
            </a:r>
            <a:r>
              <a:rPr lang="hr-HR" dirty="0" smtClean="0"/>
              <a:t> </a:t>
            </a:r>
            <a:r>
              <a:rPr lang="hr-HR" dirty="0" err="1" smtClean="0"/>
              <a:t>fails</a:t>
            </a:r>
            <a:r>
              <a:rPr lang="hr-HR" dirty="0" smtClean="0"/>
              <a:t> to </a:t>
            </a:r>
            <a:r>
              <a:rPr lang="hr-HR" dirty="0" err="1" smtClean="0"/>
              <a:t>fulfil</a:t>
            </a:r>
            <a:r>
              <a:rPr lang="hr-HR" dirty="0" smtClean="0"/>
              <a:t> </a:t>
            </a:r>
            <a:r>
              <a:rPr lang="hr-HR" dirty="0" err="1" smtClean="0"/>
              <a:t>either</a:t>
            </a:r>
            <a:r>
              <a:rPr lang="hr-HR" dirty="0" smtClean="0"/>
              <a:t> </a:t>
            </a:r>
            <a:r>
              <a:rPr lang="hr-HR" dirty="0" err="1" smtClean="0"/>
              <a:t>of</a:t>
            </a:r>
            <a:r>
              <a:rPr lang="hr-HR" dirty="0" smtClean="0"/>
              <a:t> </a:t>
            </a:r>
            <a:r>
              <a:rPr lang="hr-HR" dirty="0" err="1" smtClean="0"/>
              <a:t>the</a:t>
            </a:r>
            <a:r>
              <a:rPr lang="hr-HR" dirty="0" smtClean="0"/>
              <a:t> </a:t>
            </a:r>
            <a:r>
              <a:rPr lang="hr-HR" dirty="0" err="1" smtClean="0"/>
              <a:t>two</a:t>
            </a:r>
            <a:r>
              <a:rPr lang="hr-HR" dirty="0" smtClean="0"/>
              <a:t> </a:t>
            </a:r>
            <a:r>
              <a:rPr lang="hr-HR" dirty="0" err="1" smtClean="0"/>
              <a:t>qualifying</a:t>
            </a:r>
            <a:r>
              <a:rPr lang="hr-HR" dirty="0" smtClean="0"/>
              <a:t> </a:t>
            </a:r>
            <a:r>
              <a:rPr lang="hr-HR" dirty="0" err="1" smtClean="0"/>
              <a:t>conditions</a:t>
            </a:r>
            <a:r>
              <a:rPr lang="hr-HR" dirty="0" smtClean="0"/>
              <a:t>, </a:t>
            </a:r>
            <a:r>
              <a:rPr lang="hr-HR" dirty="0" err="1" smtClean="0"/>
              <a:t>its</a:t>
            </a:r>
            <a:r>
              <a:rPr lang="hr-HR" dirty="0" smtClean="0"/>
              <a:t> </a:t>
            </a:r>
            <a:r>
              <a:rPr lang="hr-HR" dirty="0" err="1" smtClean="0"/>
              <a:t>owner</a:t>
            </a:r>
            <a:r>
              <a:rPr lang="hr-HR" dirty="0" smtClean="0"/>
              <a:t> </a:t>
            </a:r>
            <a:r>
              <a:rPr lang="hr-HR" dirty="0" err="1" smtClean="0"/>
              <a:t>stays</a:t>
            </a:r>
            <a:r>
              <a:rPr lang="hr-HR" dirty="0" smtClean="0"/>
              <a:t> </a:t>
            </a:r>
            <a:r>
              <a:rPr lang="hr-HR" dirty="0" err="1" smtClean="0"/>
              <a:t>outside</a:t>
            </a:r>
            <a:r>
              <a:rPr lang="hr-HR" dirty="0" smtClean="0"/>
              <a:t> </a:t>
            </a:r>
            <a:r>
              <a:rPr lang="hr-HR" dirty="0" err="1" smtClean="0"/>
              <a:t>the</a:t>
            </a:r>
            <a:r>
              <a:rPr lang="hr-HR" dirty="0" smtClean="0"/>
              <a:t> </a:t>
            </a:r>
            <a:r>
              <a:rPr lang="hr-HR" dirty="0" err="1" smtClean="0"/>
              <a:t>scope</a:t>
            </a:r>
            <a:r>
              <a:rPr lang="hr-HR" dirty="0" smtClean="0"/>
              <a:t> </a:t>
            </a:r>
            <a:r>
              <a:rPr lang="hr-HR" dirty="0" err="1" smtClean="0"/>
              <a:t>of</a:t>
            </a:r>
            <a:r>
              <a:rPr lang="hr-HR" dirty="0" smtClean="0"/>
              <a:t> </a:t>
            </a:r>
            <a:r>
              <a:rPr lang="hr-HR" dirty="0" err="1" smtClean="0"/>
              <a:t>that</a:t>
            </a:r>
            <a:r>
              <a:rPr lang="hr-HR" dirty="0" smtClean="0"/>
              <a:t> </a:t>
            </a:r>
            <a:r>
              <a:rPr lang="hr-HR" dirty="0" err="1" smtClean="0"/>
              <a:t>law</a:t>
            </a:r>
            <a:endParaRPr lang="hr-HR"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English</a:t>
            </a:r>
            <a:r>
              <a:rPr lang="hr-HR" dirty="0" smtClean="0"/>
              <a:t> legal </a:t>
            </a:r>
            <a:r>
              <a:rPr lang="hr-HR" dirty="0" err="1" smtClean="0"/>
              <a:t>terms</a:t>
            </a:r>
            <a:endParaRPr lang="hr-HR" dirty="0"/>
          </a:p>
        </p:txBody>
      </p:sp>
      <p:sp>
        <p:nvSpPr>
          <p:cNvPr id="3" name="Content Placeholder 2"/>
          <p:cNvSpPr>
            <a:spLocks noGrp="1"/>
          </p:cNvSpPr>
          <p:nvPr>
            <p:ph idx="1"/>
          </p:nvPr>
        </p:nvSpPr>
        <p:spPr/>
        <p:txBody>
          <a:bodyPr/>
          <a:lstStyle/>
          <a:p>
            <a:endParaRPr lang="hr-HR" dirty="0" smtClean="0"/>
          </a:p>
          <a:p>
            <a:r>
              <a:rPr lang="hr-HR" dirty="0" err="1" smtClean="0"/>
              <a:t>Remember</a:t>
            </a:r>
            <a:r>
              <a:rPr lang="hr-HR" dirty="0" smtClean="0"/>
              <a:t> </a:t>
            </a:r>
            <a:r>
              <a:rPr lang="hr-HR" dirty="0" err="1" smtClean="0"/>
              <a:t>the</a:t>
            </a:r>
            <a:r>
              <a:rPr lang="hr-HR" dirty="0" smtClean="0"/>
              <a:t> </a:t>
            </a:r>
            <a:r>
              <a:rPr lang="hr-HR" dirty="0" err="1" smtClean="0"/>
              <a:t>rule</a:t>
            </a:r>
            <a:r>
              <a:rPr lang="hr-HR" dirty="0" smtClean="0"/>
              <a:t>: Legal </a:t>
            </a:r>
            <a:r>
              <a:rPr lang="hr-HR" dirty="0" err="1" smtClean="0"/>
              <a:t>terms</a:t>
            </a:r>
            <a:r>
              <a:rPr lang="hr-HR" dirty="0" smtClean="0"/>
              <a:t> must </a:t>
            </a:r>
            <a:r>
              <a:rPr lang="hr-HR" dirty="0" err="1" smtClean="0"/>
              <a:t>be</a:t>
            </a:r>
            <a:r>
              <a:rPr lang="hr-HR" dirty="0" smtClean="0"/>
              <a:t>: </a:t>
            </a:r>
            <a:r>
              <a:rPr lang="hr-HR" dirty="0" err="1"/>
              <a:t>Monosemous</a:t>
            </a:r>
            <a:r>
              <a:rPr lang="hr-HR" dirty="0"/>
              <a:t> (</a:t>
            </a:r>
            <a:r>
              <a:rPr lang="hr-HR" dirty="0" err="1"/>
              <a:t>having</a:t>
            </a:r>
            <a:r>
              <a:rPr lang="hr-HR" dirty="0"/>
              <a:t> 1 </a:t>
            </a:r>
            <a:r>
              <a:rPr lang="hr-HR" dirty="0" err="1"/>
              <a:t>meaning</a:t>
            </a:r>
            <a:r>
              <a:rPr lang="hr-HR" dirty="0"/>
              <a:t>) ,</a:t>
            </a:r>
            <a:r>
              <a:rPr lang="hr-HR" dirty="0" err="1"/>
              <a:t>mononymous</a:t>
            </a:r>
            <a:r>
              <a:rPr lang="hr-HR" dirty="0"/>
              <a:t> (</a:t>
            </a:r>
            <a:r>
              <a:rPr lang="hr-HR" dirty="0" err="1"/>
              <a:t>consisting</a:t>
            </a:r>
            <a:r>
              <a:rPr lang="hr-HR" dirty="0"/>
              <a:t> </a:t>
            </a:r>
            <a:r>
              <a:rPr lang="hr-HR" dirty="0" err="1"/>
              <a:t>of</a:t>
            </a:r>
            <a:r>
              <a:rPr lang="hr-HR" dirty="0"/>
              <a:t> one word), </a:t>
            </a:r>
            <a:r>
              <a:rPr lang="hr-HR" dirty="0" err="1"/>
              <a:t>and</a:t>
            </a:r>
            <a:r>
              <a:rPr lang="hr-HR" dirty="0"/>
              <a:t> a </a:t>
            </a:r>
            <a:r>
              <a:rPr lang="hr-HR" dirty="0" err="1"/>
              <a:t>member</a:t>
            </a:r>
            <a:r>
              <a:rPr lang="hr-HR" dirty="0"/>
              <a:t> </a:t>
            </a:r>
            <a:r>
              <a:rPr lang="hr-HR" dirty="0" err="1"/>
              <a:t>of</a:t>
            </a:r>
            <a:r>
              <a:rPr lang="hr-HR" dirty="0"/>
              <a:t> a </a:t>
            </a:r>
            <a:r>
              <a:rPr lang="hr-HR" dirty="0" err="1"/>
              <a:t>term</a:t>
            </a:r>
            <a:r>
              <a:rPr lang="hr-HR" dirty="0"/>
              <a:t> system</a:t>
            </a:r>
          </a:p>
          <a:p>
            <a:r>
              <a:rPr lang="hr-HR" dirty="0" smtClean="0"/>
              <a:t>How </a:t>
            </a:r>
            <a:r>
              <a:rPr lang="hr-HR" dirty="0" err="1" smtClean="0"/>
              <a:t>about</a:t>
            </a:r>
            <a:r>
              <a:rPr lang="hr-HR" dirty="0" smtClean="0"/>
              <a:t> English </a:t>
            </a:r>
            <a:r>
              <a:rPr lang="hr-HR" dirty="0" err="1" smtClean="0"/>
              <a:t>legal</a:t>
            </a:r>
            <a:r>
              <a:rPr lang="hr-HR" dirty="0" smtClean="0"/>
              <a:t> </a:t>
            </a:r>
            <a:r>
              <a:rPr lang="hr-HR" dirty="0" err="1" smtClean="0"/>
              <a:t>terms</a:t>
            </a:r>
            <a:r>
              <a:rPr lang="hr-HR" dirty="0" smtClean="0"/>
              <a:t>?</a:t>
            </a:r>
            <a:endParaRPr lang="hr-HR" dirty="0"/>
          </a:p>
          <a:p>
            <a:endParaRPr lang="hr-HR" dirty="0" smtClean="0"/>
          </a:p>
          <a:p>
            <a:endParaRPr lang="hr-HR"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English </a:t>
            </a:r>
            <a:r>
              <a:rPr lang="hr-HR" dirty="0" err="1" smtClean="0"/>
              <a:t>legal</a:t>
            </a:r>
            <a:r>
              <a:rPr lang="hr-HR" dirty="0" smtClean="0"/>
              <a:t> </a:t>
            </a:r>
            <a:r>
              <a:rPr lang="hr-HR" dirty="0" err="1" smtClean="0"/>
              <a:t>terms</a:t>
            </a:r>
            <a:endParaRPr lang="en-US" dirty="0"/>
          </a:p>
        </p:txBody>
      </p:sp>
      <p:sp>
        <p:nvSpPr>
          <p:cNvPr id="3" name="Content Placeholder 2"/>
          <p:cNvSpPr>
            <a:spLocks noGrp="1"/>
          </p:cNvSpPr>
          <p:nvPr>
            <p:ph idx="1"/>
          </p:nvPr>
        </p:nvSpPr>
        <p:spPr/>
        <p:txBody>
          <a:bodyPr/>
          <a:lstStyle/>
          <a:p>
            <a:r>
              <a:rPr lang="hr-HR" dirty="0" err="1"/>
              <a:t>Multi</a:t>
            </a:r>
            <a:r>
              <a:rPr lang="hr-HR" dirty="0"/>
              <a:t>-word </a:t>
            </a:r>
            <a:r>
              <a:rPr lang="hr-HR" dirty="0" err="1"/>
              <a:t>expressions</a:t>
            </a:r>
            <a:r>
              <a:rPr lang="hr-HR" dirty="0"/>
              <a:t> </a:t>
            </a:r>
            <a:r>
              <a:rPr lang="hr-HR" dirty="0" err="1"/>
              <a:t>and</a:t>
            </a:r>
            <a:r>
              <a:rPr lang="hr-HR" dirty="0"/>
              <a:t> </a:t>
            </a:r>
            <a:r>
              <a:rPr lang="hr-HR" dirty="0" err="1"/>
              <a:t>phrases</a:t>
            </a:r>
            <a:endParaRPr lang="hr-HR" dirty="0"/>
          </a:p>
          <a:p>
            <a:r>
              <a:rPr lang="hr-HR" dirty="0" err="1"/>
              <a:t>Polysemy</a:t>
            </a:r>
            <a:endParaRPr lang="hr-HR" dirty="0"/>
          </a:p>
          <a:p>
            <a:r>
              <a:rPr lang="hr-HR" dirty="0" err="1" smtClean="0"/>
              <a:t>Synonymy</a:t>
            </a:r>
            <a:endParaRPr lang="hr-HR" dirty="0"/>
          </a:p>
        </p:txBody>
      </p:sp>
    </p:spTree>
    <p:extLst>
      <p:ext uri="{BB962C8B-B14F-4D97-AF65-F5344CB8AC3E}">
        <p14:creationId xmlns:p14="http://schemas.microsoft.com/office/powerpoint/2010/main" val="199919926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a:t>
            </a:r>
            <a:r>
              <a:rPr lang="hr-HR" dirty="0" smtClean="0"/>
              <a:t>olysemy</a:t>
            </a:r>
            <a:endParaRPr lang="hr-HR" dirty="0"/>
          </a:p>
        </p:txBody>
      </p:sp>
      <p:sp>
        <p:nvSpPr>
          <p:cNvPr id="3" name="Content Placeholder 2"/>
          <p:cNvSpPr>
            <a:spLocks noGrp="1"/>
          </p:cNvSpPr>
          <p:nvPr>
            <p:ph idx="1"/>
          </p:nvPr>
        </p:nvSpPr>
        <p:spPr/>
        <p:txBody>
          <a:bodyPr>
            <a:normAutofit/>
          </a:bodyPr>
          <a:lstStyle/>
          <a:p>
            <a:r>
              <a:rPr lang="hr-HR" sz="3200" dirty="0" err="1" smtClean="0"/>
              <a:t>When</a:t>
            </a:r>
            <a:r>
              <a:rPr lang="hr-HR" sz="3200" dirty="0" smtClean="0"/>
              <a:t> p. </a:t>
            </a:r>
            <a:r>
              <a:rPr lang="hr-HR" sz="3200" dirty="0" err="1" smtClean="0"/>
              <a:t>occurs</a:t>
            </a:r>
            <a:r>
              <a:rPr lang="hr-HR" sz="3200" dirty="0" smtClean="0"/>
              <a:t>, </a:t>
            </a:r>
            <a:r>
              <a:rPr lang="hr-HR" sz="3200" dirty="0" err="1" smtClean="0"/>
              <a:t>interpreters</a:t>
            </a:r>
            <a:r>
              <a:rPr lang="hr-HR" sz="3200" dirty="0" smtClean="0"/>
              <a:t> </a:t>
            </a:r>
            <a:r>
              <a:rPr lang="hr-HR" sz="3200" dirty="0" err="1" smtClean="0"/>
              <a:t>of</a:t>
            </a:r>
            <a:r>
              <a:rPr lang="hr-HR" sz="3200" dirty="0" smtClean="0"/>
              <a:t> </a:t>
            </a:r>
            <a:r>
              <a:rPr lang="hr-HR" sz="3200" dirty="0" err="1" smtClean="0"/>
              <a:t>the</a:t>
            </a:r>
            <a:r>
              <a:rPr lang="hr-HR" sz="3200" dirty="0" smtClean="0"/>
              <a:t> </a:t>
            </a:r>
            <a:r>
              <a:rPr lang="hr-HR" sz="3200" dirty="0" err="1" smtClean="0"/>
              <a:t>text</a:t>
            </a:r>
            <a:r>
              <a:rPr lang="hr-HR" sz="3200" dirty="0" smtClean="0"/>
              <a:t> </a:t>
            </a:r>
            <a:r>
              <a:rPr lang="hr-HR" sz="3200" dirty="0" err="1" smtClean="0"/>
              <a:t>should</a:t>
            </a:r>
            <a:r>
              <a:rPr lang="hr-HR" sz="3200" dirty="0" smtClean="0"/>
              <a:t> </a:t>
            </a:r>
            <a:r>
              <a:rPr lang="hr-HR" sz="3200" dirty="0" err="1" smtClean="0"/>
              <a:t>be</a:t>
            </a:r>
            <a:r>
              <a:rPr lang="hr-HR" sz="3200" dirty="0" smtClean="0"/>
              <a:t> </a:t>
            </a:r>
            <a:r>
              <a:rPr lang="hr-HR" sz="3200" dirty="0" err="1" smtClean="0"/>
              <a:t>able</a:t>
            </a:r>
            <a:r>
              <a:rPr lang="hr-HR" sz="3200" dirty="0" smtClean="0"/>
              <a:t> to </a:t>
            </a:r>
            <a:r>
              <a:rPr lang="hr-HR" sz="3200" dirty="0" err="1" smtClean="0"/>
              <a:t>assign</a:t>
            </a:r>
            <a:r>
              <a:rPr lang="hr-HR" sz="3200" dirty="0" smtClean="0"/>
              <a:t> </a:t>
            </a:r>
            <a:r>
              <a:rPr lang="hr-HR" sz="3200" dirty="0" err="1" smtClean="0"/>
              <a:t>to</a:t>
            </a:r>
            <a:r>
              <a:rPr lang="hr-HR" sz="3200" dirty="0" smtClean="0"/>
              <a:t> a </a:t>
            </a:r>
            <a:r>
              <a:rPr lang="hr-HR" sz="3200" dirty="0" err="1" smtClean="0"/>
              <a:t>term</a:t>
            </a:r>
            <a:r>
              <a:rPr lang="hr-HR" sz="3200" dirty="0" smtClean="0"/>
              <a:t> </a:t>
            </a:r>
            <a:r>
              <a:rPr lang="hr-HR" sz="3200" dirty="0" err="1" smtClean="0"/>
              <a:t>the</a:t>
            </a:r>
            <a:r>
              <a:rPr lang="hr-HR" sz="3200" dirty="0" smtClean="0"/>
              <a:t> </a:t>
            </a:r>
            <a:r>
              <a:rPr lang="hr-HR" sz="3200" dirty="0" err="1" smtClean="0"/>
              <a:t>meaning</a:t>
            </a:r>
            <a:r>
              <a:rPr lang="hr-HR" sz="3200" dirty="0" smtClean="0"/>
              <a:t> </a:t>
            </a:r>
            <a:r>
              <a:rPr lang="hr-HR" sz="3200" dirty="0" err="1" smtClean="0"/>
              <a:t>appropriate</a:t>
            </a:r>
            <a:r>
              <a:rPr lang="hr-HR" sz="3200" dirty="0" smtClean="0"/>
              <a:t> to </a:t>
            </a:r>
            <a:r>
              <a:rPr lang="hr-HR" sz="3200" dirty="0" err="1" smtClean="0"/>
              <a:t>the</a:t>
            </a:r>
            <a:r>
              <a:rPr lang="hr-HR" sz="3200" dirty="0" smtClean="0"/>
              <a:t> </a:t>
            </a:r>
            <a:r>
              <a:rPr lang="hr-HR" sz="3200" dirty="0" err="1" smtClean="0"/>
              <a:t>context</a:t>
            </a:r>
            <a:endParaRPr lang="hr-HR" sz="3200" dirty="0" smtClean="0"/>
          </a:p>
          <a:p>
            <a:r>
              <a:rPr lang="hr-HR" sz="3200" dirty="0" err="1" smtClean="0"/>
              <a:t>Often</a:t>
            </a:r>
            <a:r>
              <a:rPr lang="hr-HR" sz="3200" dirty="0" smtClean="0"/>
              <a:t> – </a:t>
            </a:r>
            <a:r>
              <a:rPr lang="hr-HR" sz="3200" dirty="0" err="1" smtClean="0"/>
              <a:t>easy</a:t>
            </a:r>
            <a:r>
              <a:rPr lang="hr-HR" sz="3200" dirty="0" smtClean="0"/>
              <a:t> to </a:t>
            </a:r>
            <a:r>
              <a:rPr lang="hr-HR" sz="3200" dirty="0" err="1" smtClean="0"/>
              <a:t>distinguish</a:t>
            </a:r>
            <a:r>
              <a:rPr lang="hr-HR" sz="3200" dirty="0" smtClean="0"/>
              <a:t> </a:t>
            </a:r>
            <a:r>
              <a:rPr lang="hr-HR" sz="3200" dirty="0" err="1" smtClean="0"/>
              <a:t>between</a:t>
            </a:r>
            <a:r>
              <a:rPr lang="hr-HR" sz="3200" dirty="0" smtClean="0"/>
              <a:t> </a:t>
            </a:r>
            <a:r>
              <a:rPr lang="hr-HR" sz="3200" dirty="0" err="1" smtClean="0"/>
              <a:t>different</a:t>
            </a:r>
            <a:r>
              <a:rPr lang="hr-HR" sz="3200" dirty="0" smtClean="0"/>
              <a:t> </a:t>
            </a:r>
            <a:r>
              <a:rPr lang="hr-HR" sz="3200" dirty="0" err="1" smtClean="0"/>
              <a:t>meanings</a:t>
            </a:r>
            <a:r>
              <a:rPr lang="hr-HR" sz="3200" dirty="0" smtClean="0"/>
              <a:t>; </a:t>
            </a:r>
            <a:r>
              <a:rPr lang="hr-HR" sz="3200" dirty="0" err="1" smtClean="0"/>
              <a:t>sometimes</a:t>
            </a:r>
            <a:r>
              <a:rPr lang="hr-HR" sz="3200" dirty="0" smtClean="0"/>
              <a:t> – </a:t>
            </a:r>
            <a:r>
              <a:rPr lang="hr-HR" sz="3200" dirty="0" err="1" smtClean="0"/>
              <a:t>impossible</a:t>
            </a:r>
            <a:r>
              <a:rPr lang="hr-HR" sz="3200" dirty="0" smtClean="0"/>
              <a:t> </a:t>
            </a:r>
            <a:r>
              <a:rPr lang="hr-HR" sz="3200" dirty="0" err="1" smtClean="0"/>
              <a:t>to</a:t>
            </a:r>
            <a:r>
              <a:rPr lang="hr-HR" sz="3200" dirty="0" smtClean="0"/>
              <a:t> </a:t>
            </a:r>
            <a:r>
              <a:rPr lang="hr-HR" sz="3200" dirty="0" err="1" smtClean="0"/>
              <a:t>tell</a:t>
            </a:r>
            <a:r>
              <a:rPr lang="hr-HR" sz="3200" dirty="0" smtClean="0"/>
              <a:t> </a:t>
            </a:r>
            <a:r>
              <a:rPr lang="hr-HR" sz="3200" dirty="0" err="1" smtClean="0"/>
              <a:t>what</a:t>
            </a:r>
            <a:r>
              <a:rPr lang="hr-HR" sz="3200" dirty="0" smtClean="0"/>
              <a:t> is </a:t>
            </a:r>
            <a:r>
              <a:rPr lang="hr-HR" sz="3200" dirty="0" err="1" smtClean="0"/>
              <a:t>the</a:t>
            </a:r>
            <a:r>
              <a:rPr lang="hr-HR" sz="3200" dirty="0" smtClean="0"/>
              <a:t> </a:t>
            </a:r>
            <a:r>
              <a:rPr lang="hr-HR" sz="3200" dirty="0" err="1" smtClean="0"/>
              <a:t>correct</a:t>
            </a:r>
            <a:r>
              <a:rPr lang="hr-HR" sz="3200" dirty="0" smtClean="0"/>
              <a:t> </a:t>
            </a:r>
            <a:r>
              <a:rPr lang="hr-HR" sz="3200" dirty="0" err="1" smtClean="0"/>
              <a:t>interpretation</a:t>
            </a:r>
            <a:r>
              <a:rPr lang="hr-HR" sz="3200" dirty="0" smtClean="0"/>
              <a:t> </a:t>
            </a:r>
            <a:r>
              <a:rPr lang="hr-HR" sz="3200" dirty="0" err="1" smtClean="0"/>
              <a:t>of</a:t>
            </a:r>
            <a:r>
              <a:rPr lang="hr-HR" sz="3200" dirty="0" smtClean="0"/>
              <a:t> </a:t>
            </a:r>
            <a:r>
              <a:rPr lang="hr-HR" sz="3200" dirty="0" err="1" smtClean="0"/>
              <a:t>the</a:t>
            </a:r>
            <a:r>
              <a:rPr lang="hr-HR" sz="3200" dirty="0" smtClean="0"/>
              <a:t> </a:t>
            </a:r>
            <a:r>
              <a:rPr lang="hr-HR" sz="3200" dirty="0" err="1" smtClean="0"/>
              <a:t>text</a:t>
            </a:r>
            <a:r>
              <a:rPr lang="hr-HR" sz="3200" dirty="0" smtClean="0"/>
              <a:t>: </a:t>
            </a:r>
            <a:r>
              <a:rPr lang="hr-HR" sz="3200" dirty="0" err="1" smtClean="0"/>
              <a:t>ambiguity</a:t>
            </a:r>
            <a:endParaRPr lang="hr-HR" sz="3200"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Synonymy</a:t>
            </a:r>
            <a:endParaRPr lang="hr-HR" dirty="0"/>
          </a:p>
        </p:txBody>
      </p:sp>
      <p:sp>
        <p:nvSpPr>
          <p:cNvPr id="3" name="Content Placeholder 2"/>
          <p:cNvSpPr>
            <a:spLocks noGrp="1"/>
          </p:cNvSpPr>
          <p:nvPr>
            <p:ph idx="1"/>
          </p:nvPr>
        </p:nvSpPr>
        <p:spPr/>
        <p:txBody>
          <a:bodyPr>
            <a:normAutofit/>
          </a:bodyPr>
          <a:lstStyle/>
          <a:p>
            <a:r>
              <a:rPr lang="hr-HR" sz="2400" dirty="0" err="1" smtClean="0"/>
              <a:t>Opposite</a:t>
            </a:r>
            <a:r>
              <a:rPr lang="hr-HR" sz="2400" dirty="0" smtClean="0"/>
              <a:t> to </a:t>
            </a:r>
            <a:r>
              <a:rPr lang="hr-HR" sz="2400" dirty="0" err="1" smtClean="0"/>
              <a:t>polysemy</a:t>
            </a:r>
            <a:r>
              <a:rPr lang="hr-HR" sz="2400" dirty="0" smtClean="0"/>
              <a:t>: </a:t>
            </a:r>
            <a:r>
              <a:rPr lang="hr-HR" sz="2400" dirty="0" err="1" smtClean="0"/>
              <a:t>two</a:t>
            </a:r>
            <a:r>
              <a:rPr lang="hr-HR" sz="2400" dirty="0" smtClean="0"/>
              <a:t> or </a:t>
            </a:r>
            <a:r>
              <a:rPr lang="hr-HR" sz="2400" dirty="0" err="1" smtClean="0"/>
              <a:t>several</a:t>
            </a:r>
            <a:r>
              <a:rPr lang="hr-HR" sz="2400" dirty="0" smtClean="0"/>
              <a:t> </a:t>
            </a:r>
            <a:r>
              <a:rPr lang="hr-HR" sz="2400" dirty="0" err="1" smtClean="0"/>
              <a:t>terms</a:t>
            </a:r>
            <a:r>
              <a:rPr lang="hr-HR" sz="2400" dirty="0" smtClean="0"/>
              <a:t> express </a:t>
            </a:r>
            <a:r>
              <a:rPr lang="hr-HR" sz="2400" dirty="0" err="1" smtClean="0"/>
              <a:t>the</a:t>
            </a:r>
            <a:r>
              <a:rPr lang="hr-HR" sz="2400" dirty="0" smtClean="0"/>
              <a:t> same </a:t>
            </a:r>
            <a:r>
              <a:rPr lang="hr-HR" sz="2400" dirty="0" err="1" smtClean="0"/>
              <a:t>concept</a:t>
            </a:r>
            <a:endParaRPr lang="hr-HR" sz="2400" dirty="0" smtClean="0"/>
          </a:p>
          <a:p>
            <a:r>
              <a:rPr lang="hr-HR" sz="2400" dirty="0" smtClean="0"/>
              <a:t>Synonymy – a common feature of legal terms</a:t>
            </a:r>
          </a:p>
          <a:p>
            <a:r>
              <a:rPr lang="hr-HR" sz="2400" dirty="0"/>
              <a:t>In legal languages with several layers of language, such as English, this is especially frequent</a:t>
            </a:r>
          </a:p>
          <a:p>
            <a:r>
              <a:rPr lang="hr-HR" sz="2400" dirty="0"/>
              <a:t>Legal English often expresses the same concept by an Anglo-Saxon term, a French term, and a Latin term</a:t>
            </a:r>
          </a:p>
          <a:p>
            <a:endParaRPr lang="hr-HR" sz="2400"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Legal </a:t>
            </a:r>
            <a:r>
              <a:rPr lang="hr-HR" dirty="0" err="1" smtClean="0"/>
              <a:t>concepts</a:t>
            </a:r>
            <a:endParaRPr lang="hr-HR" dirty="0"/>
          </a:p>
        </p:txBody>
      </p:sp>
      <p:sp>
        <p:nvSpPr>
          <p:cNvPr id="3" name="Content Placeholder 2"/>
          <p:cNvSpPr>
            <a:spLocks noGrp="1"/>
          </p:cNvSpPr>
          <p:nvPr>
            <p:ph idx="1"/>
          </p:nvPr>
        </p:nvSpPr>
        <p:spPr/>
        <p:txBody>
          <a:bodyPr/>
          <a:lstStyle/>
          <a:p>
            <a:r>
              <a:rPr lang="hr-HR" dirty="0" err="1" smtClean="0"/>
              <a:t>Law</a:t>
            </a:r>
            <a:r>
              <a:rPr lang="hr-HR" dirty="0" smtClean="0"/>
              <a:t> – a </a:t>
            </a:r>
            <a:r>
              <a:rPr lang="hr-HR" dirty="0" err="1" smtClean="0"/>
              <a:t>social</a:t>
            </a:r>
            <a:r>
              <a:rPr lang="hr-HR" dirty="0" smtClean="0"/>
              <a:t> </a:t>
            </a:r>
            <a:r>
              <a:rPr lang="hr-HR" dirty="0" err="1" smtClean="0"/>
              <a:t>phenomenon</a:t>
            </a:r>
            <a:endParaRPr lang="hr-HR" dirty="0" smtClean="0"/>
          </a:p>
          <a:p>
            <a:r>
              <a:rPr lang="hr-HR" dirty="0" smtClean="0"/>
              <a:t>Legal </a:t>
            </a:r>
            <a:r>
              <a:rPr lang="hr-HR" dirty="0" err="1" smtClean="0"/>
              <a:t>rules</a:t>
            </a:r>
            <a:r>
              <a:rPr lang="hr-HR" dirty="0" smtClean="0"/>
              <a:t> </a:t>
            </a:r>
            <a:r>
              <a:rPr lang="hr-HR" dirty="0" err="1" smtClean="0"/>
              <a:t>differ</a:t>
            </a:r>
            <a:r>
              <a:rPr lang="hr-HR" dirty="0" smtClean="0"/>
              <a:t> </a:t>
            </a:r>
            <a:r>
              <a:rPr lang="hr-HR" dirty="0" err="1" smtClean="0"/>
              <a:t>in</a:t>
            </a:r>
            <a:r>
              <a:rPr lang="hr-HR" dirty="0" smtClean="0"/>
              <a:t> </a:t>
            </a:r>
            <a:r>
              <a:rPr lang="hr-HR" dirty="0" err="1" smtClean="0"/>
              <a:t>different</a:t>
            </a:r>
            <a:r>
              <a:rPr lang="hr-HR" dirty="0" smtClean="0"/>
              <a:t> </a:t>
            </a:r>
            <a:r>
              <a:rPr lang="hr-HR" dirty="0" err="1" smtClean="0"/>
              <a:t>legal</a:t>
            </a:r>
            <a:r>
              <a:rPr lang="hr-HR" dirty="0" smtClean="0"/>
              <a:t> </a:t>
            </a:r>
            <a:r>
              <a:rPr lang="hr-HR" dirty="0" err="1" smtClean="0"/>
              <a:t>orders</a:t>
            </a:r>
            <a:endParaRPr lang="hr-HR" dirty="0" smtClean="0"/>
          </a:p>
          <a:p>
            <a:r>
              <a:rPr lang="hr-HR" dirty="0" smtClean="0"/>
              <a:t>Legal </a:t>
            </a:r>
            <a:r>
              <a:rPr lang="hr-HR" dirty="0" err="1" smtClean="0"/>
              <a:t>concepts</a:t>
            </a:r>
            <a:r>
              <a:rPr lang="hr-HR" dirty="0" smtClean="0"/>
              <a:t> </a:t>
            </a:r>
            <a:r>
              <a:rPr lang="hr-HR" dirty="0" err="1" smtClean="0"/>
              <a:t>also</a:t>
            </a:r>
            <a:r>
              <a:rPr lang="hr-HR" dirty="0" smtClean="0"/>
              <a:t> </a:t>
            </a:r>
            <a:r>
              <a:rPr lang="hr-HR" dirty="0" err="1" smtClean="0"/>
              <a:t>differ</a:t>
            </a:r>
            <a:endParaRPr lang="hr-H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Null</a:t>
            </a:r>
            <a:r>
              <a:rPr lang="hr-HR" dirty="0" smtClean="0"/>
              <a:t> </a:t>
            </a:r>
            <a:r>
              <a:rPr lang="hr-HR" dirty="0" err="1" smtClean="0"/>
              <a:t>and</a:t>
            </a:r>
            <a:r>
              <a:rPr lang="hr-HR" dirty="0" smtClean="0"/>
              <a:t> </a:t>
            </a:r>
            <a:r>
              <a:rPr lang="hr-HR" dirty="0" err="1" smtClean="0"/>
              <a:t>void</a:t>
            </a:r>
            <a:endParaRPr lang="en-US" dirty="0"/>
          </a:p>
        </p:txBody>
      </p:sp>
      <p:sp>
        <p:nvSpPr>
          <p:cNvPr id="3" name="Content Placeholder 2"/>
          <p:cNvSpPr>
            <a:spLocks noGrp="1"/>
          </p:cNvSpPr>
          <p:nvPr>
            <p:ph idx="1"/>
          </p:nvPr>
        </p:nvSpPr>
        <p:spPr/>
        <p:txBody>
          <a:bodyPr/>
          <a:lstStyle/>
          <a:p>
            <a:r>
              <a:rPr lang="hr-HR" b="1" dirty="0" smtClean="0"/>
              <a:t>1. </a:t>
            </a:r>
            <a:r>
              <a:rPr lang="en-US" b="1" dirty="0" smtClean="0"/>
              <a:t>having </a:t>
            </a:r>
            <a:r>
              <a:rPr lang="en-US" b="1" dirty="0"/>
              <a:t>no legal </a:t>
            </a:r>
            <a:r>
              <a:rPr lang="en-US" b="1" dirty="0" smtClean="0"/>
              <a:t>force</a:t>
            </a:r>
            <a:r>
              <a:rPr lang="hr-HR" b="1" dirty="0" smtClean="0"/>
              <a:t>; 2. (</a:t>
            </a:r>
            <a:r>
              <a:rPr lang="en-US" b="1" dirty="0" smtClean="0"/>
              <a:t>of </a:t>
            </a:r>
            <a:r>
              <a:rPr lang="en-US" b="1" dirty="0"/>
              <a:t>an agreement or contract) having no </a:t>
            </a:r>
            <a:r>
              <a:rPr lang="en-US" b="1" dirty="0">
                <a:hlinkClick r:id="rId2" tooltip="legal"/>
              </a:rPr>
              <a:t>l</a:t>
            </a:r>
            <a:r>
              <a:rPr lang="en-US" b="1" dirty="0"/>
              <a:t>egal effect and to be considered therefore as if it did not </a:t>
            </a:r>
            <a:r>
              <a:rPr lang="en-US" b="1" dirty="0" smtClean="0"/>
              <a:t>exist</a:t>
            </a:r>
            <a:endParaRPr lang="hr-HR" b="1" dirty="0" smtClean="0"/>
          </a:p>
          <a:p>
            <a:r>
              <a:rPr lang="hr-HR" b="1" dirty="0" err="1" smtClean="0"/>
              <a:t>Null</a:t>
            </a:r>
            <a:endParaRPr lang="hr-HR" b="1" dirty="0" smtClean="0"/>
          </a:p>
          <a:p>
            <a:r>
              <a:rPr lang="hr-HR" dirty="0" smtClean="0"/>
              <a:t>1. </a:t>
            </a:r>
            <a:r>
              <a:rPr lang="hr-HR" dirty="0" err="1" smtClean="0"/>
              <a:t>Having</a:t>
            </a:r>
            <a:r>
              <a:rPr lang="hr-HR" dirty="0" smtClean="0"/>
              <a:t> no </a:t>
            </a:r>
            <a:r>
              <a:rPr lang="hr-HR" dirty="0" err="1" smtClean="0"/>
              <a:t>legal</a:t>
            </a:r>
            <a:r>
              <a:rPr lang="hr-HR" dirty="0" smtClean="0"/>
              <a:t> </a:t>
            </a:r>
            <a:r>
              <a:rPr lang="hr-HR" dirty="0" err="1" smtClean="0"/>
              <a:t>or</a:t>
            </a:r>
            <a:r>
              <a:rPr lang="hr-HR" dirty="0" smtClean="0"/>
              <a:t> </a:t>
            </a:r>
            <a:r>
              <a:rPr lang="hr-HR" dirty="0" err="1" smtClean="0"/>
              <a:t>binding</a:t>
            </a:r>
            <a:r>
              <a:rPr lang="hr-HR" dirty="0" smtClean="0"/>
              <a:t> </a:t>
            </a:r>
            <a:r>
              <a:rPr lang="hr-HR" dirty="0" err="1" smtClean="0"/>
              <a:t>force</a:t>
            </a:r>
            <a:r>
              <a:rPr lang="hr-HR" dirty="0" smtClean="0"/>
              <a:t>; 2.having </a:t>
            </a:r>
            <a:r>
              <a:rPr lang="hr-HR" dirty="0" err="1" smtClean="0"/>
              <a:t>or</a:t>
            </a:r>
            <a:r>
              <a:rPr lang="hr-HR" dirty="0" smtClean="0"/>
              <a:t> </a:t>
            </a:r>
            <a:r>
              <a:rPr lang="hr-HR" dirty="0" err="1" smtClean="0"/>
              <a:t>associated</a:t>
            </a:r>
            <a:r>
              <a:rPr lang="hr-HR" dirty="0" smtClean="0"/>
              <a:t> </a:t>
            </a:r>
            <a:r>
              <a:rPr lang="hr-HR" dirty="0" err="1" smtClean="0"/>
              <a:t>with</a:t>
            </a:r>
            <a:r>
              <a:rPr lang="hr-HR" dirty="0" smtClean="0"/>
              <a:t> </a:t>
            </a:r>
            <a:r>
              <a:rPr lang="hr-HR" dirty="0" err="1" smtClean="0"/>
              <a:t>the</a:t>
            </a:r>
            <a:r>
              <a:rPr lang="hr-HR" dirty="0" smtClean="0"/>
              <a:t> </a:t>
            </a:r>
            <a:r>
              <a:rPr lang="hr-HR" dirty="0" err="1" smtClean="0"/>
              <a:t>value</a:t>
            </a:r>
            <a:r>
              <a:rPr lang="hr-HR" dirty="0" smtClean="0"/>
              <a:t> zero; 3. </a:t>
            </a:r>
            <a:r>
              <a:rPr lang="hr-HR" dirty="0" err="1" smtClean="0"/>
              <a:t>lacking</a:t>
            </a:r>
            <a:r>
              <a:rPr lang="hr-HR" dirty="0" smtClean="0"/>
              <a:t> </a:t>
            </a:r>
            <a:r>
              <a:rPr lang="hr-HR" dirty="0" err="1" smtClean="0"/>
              <a:t>distinctive</a:t>
            </a:r>
            <a:r>
              <a:rPr lang="hr-HR" dirty="0" smtClean="0"/>
              <a:t> </a:t>
            </a:r>
            <a:r>
              <a:rPr lang="hr-HR" dirty="0" err="1" smtClean="0"/>
              <a:t>qualities</a:t>
            </a:r>
            <a:endParaRPr lang="hr-HR" dirty="0" smtClean="0"/>
          </a:p>
          <a:p>
            <a:r>
              <a:rPr lang="hr-HR" b="1" dirty="0" err="1" smtClean="0"/>
              <a:t>Void</a:t>
            </a:r>
            <a:endParaRPr lang="hr-HR" b="1" dirty="0" smtClean="0"/>
          </a:p>
          <a:p>
            <a:r>
              <a:rPr lang="hr-HR" dirty="0" smtClean="0"/>
              <a:t>1. </a:t>
            </a:r>
            <a:r>
              <a:rPr lang="en-US" dirty="0" smtClean="0"/>
              <a:t>Having </a:t>
            </a:r>
            <a:r>
              <a:rPr lang="en-US" dirty="0"/>
              <a:t>no legal force or effect; not legally binding or </a:t>
            </a:r>
            <a:r>
              <a:rPr lang="en-US" dirty="0" smtClean="0"/>
              <a:t>enforceable</a:t>
            </a:r>
            <a:r>
              <a:rPr lang="hr-HR" dirty="0" smtClean="0"/>
              <a:t>; 2. </a:t>
            </a:r>
            <a:r>
              <a:rPr lang="en-US" dirty="0" smtClean="0"/>
              <a:t>useless</a:t>
            </a:r>
            <a:r>
              <a:rPr lang="en-US" dirty="0"/>
              <a:t>; ineffectual; vain. </a:t>
            </a:r>
          </a:p>
        </p:txBody>
      </p:sp>
    </p:spTree>
    <p:extLst>
      <p:ext uri="{BB962C8B-B14F-4D97-AF65-F5344CB8AC3E}">
        <p14:creationId xmlns:p14="http://schemas.microsoft.com/office/powerpoint/2010/main" val="2886215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Legal </a:t>
            </a:r>
            <a:r>
              <a:rPr lang="hr-HR" dirty="0" err="1" smtClean="0"/>
              <a:t>concepts</a:t>
            </a:r>
            <a:endParaRPr lang="hr-HR" dirty="0"/>
          </a:p>
        </p:txBody>
      </p:sp>
      <p:sp>
        <p:nvSpPr>
          <p:cNvPr id="3" name="Content Placeholder 2"/>
          <p:cNvSpPr>
            <a:spLocks noGrp="1"/>
          </p:cNvSpPr>
          <p:nvPr>
            <p:ph idx="1"/>
          </p:nvPr>
        </p:nvSpPr>
        <p:spPr/>
        <p:txBody>
          <a:bodyPr>
            <a:normAutofit/>
          </a:bodyPr>
          <a:lstStyle/>
          <a:p>
            <a:r>
              <a:rPr lang="hr-HR" dirty="0" err="1" smtClean="0"/>
              <a:t>Where</a:t>
            </a:r>
            <a:r>
              <a:rPr lang="hr-HR" dirty="0" smtClean="0"/>
              <a:t> </a:t>
            </a:r>
            <a:r>
              <a:rPr lang="hr-HR" dirty="0" err="1" smtClean="0"/>
              <a:t>the</a:t>
            </a:r>
            <a:r>
              <a:rPr lang="hr-HR" dirty="0" smtClean="0"/>
              <a:t> </a:t>
            </a:r>
            <a:r>
              <a:rPr lang="hr-HR" dirty="0" err="1" smtClean="0"/>
              <a:t>concepts</a:t>
            </a:r>
            <a:r>
              <a:rPr lang="hr-HR" dirty="0" smtClean="0"/>
              <a:t> </a:t>
            </a:r>
            <a:r>
              <a:rPr lang="hr-HR" dirty="0" err="1" smtClean="0"/>
              <a:t>of</a:t>
            </a:r>
            <a:r>
              <a:rPr lang="hr-HR" dirty="0" smtClean="0"/>
              <a:t> </a:t>
            </a:r>
            <a:r>
              <a:rPr lang="hr-HR" dirty="0" err="1" smtClean="0"/>
              <a:t>two</a:t>
            </a:r>
            <a:r>
              <a:rPr lang="hr-HR" dirty="0" smtClean="0"/>
              <a:t> legal systems </a:t>
            </a:r>
            <a:r>
              <a:rPr lang="hr-HR" dirty="0" err="1" smtClean="0"/>
              <a:t>differ</a:t>
            </a:r>
            <a:r>
              <a:rPr lang="hr-HR" dirty="0" smtClean="0"/>
              <a:t>, </a:t>
            </a:r>
            <a:r>
              <a:rPr lang="hr-HR" dirty="0" err="1" smtClean="0"/>
              <a:t>the</a:t>
            </a:r>
            <a:r>
              <a:rPr lang="hr-HR" dirty="0" smtClean="0"/>
              <a:t> </a:t>
            </a:r>
            <a:r>
              <a:rPr lang="hr-HR" dirty="0" err="1" smtClean="0"/>
              <a:t>semantic</a:t>
            </a:r>
            <a:r>
              <a:rPr lang="hr-HR" dirty="0" smtClean="0"/>
              <a:t> </a:t>
            </a:r>
            <a:r>
              <a:rPr lang="hr-HR" dirty="0" err="1" smtClean="0"/>
              <a:t>domains</a:t>
            </a:r>
            <a:r>
              <a:rPr lang="hr-HR" dirty="0" smtClean="0"/>
              <a:t> </a:t>
            </a:r>
            <a:r>
              <a:rPr lang="hr-HR" dirty="0" err="1" smtClean="0"/>
              <a:t>of</a:t>
            </a:r>
            <a:r>
              <a:rPr lang="hr-HR" dirty="0" smtClean="0"/>
              <a:t> legal </a:t>
            </a:r>
            <a:r>
              <a:rPr lang="hr-HR" dirty="0" err="1" smtClean="0"/>
              <a:t>terms</a:t>
            </a:r>
            <a:r>
              <a:rPr lang="hr-HR" dirty="0" smtClean="0"/>
              <a:t> do </a:t>
            </a:r>
            <a:r>
              <a:rPr lang="hr-HR" dirty="0" err="1" smtClean="0"/>
              <a:t>not</a:t>
            </a:r>
            <a:r>
              <a:rPr lang="hr-HR" dirty="0" smtClean="0"/>
              <a:t> </a:t>
            </a:r>
            <a:r>
              <a:rPr lang="hr-HR" dirty="0" err="1" smtClean="0"/>
              <a:t>correspond</a:t>
            </a:r>
            <a:r>
              <a:rPr lang="hr-HR" dirty="0" smtClean="0"/>
              <a:t> </a:t>
            </a:r>
            <a:r>
              <a:rPr lang="hr-HR" dirty="0" err="1" smtClean="0"/>
              <a:t>with</a:t>
            </a:r>
            <a:r>
              <a:rPr lang="hr-HR" dirty="0" smtClean="0"/>
              <a:t> one </a:t>
            </a:r>
            <a:r>
              <a:rPr lang="hr-HR" dirty="0" err="1" smtClean="0"/>
              <a:t>another</a:t>
            </a:r>
            <a:endParaRPr lang="hr-HR" dirty="0" smtClean="0"/>
          </a:p>
          <a:p>
            <a:r>
              <a:rPr lang="hr-HR" dirty="0" err="1" smtClean="0"/>
              <a:t>Historical</a:t>
            </a:r>
            <a:r>
              <a:rPr lang="hr-HR" dirty="0" smtClean="0"/>
              <a:t> </a:t>
            </a:r>
            <a:r>
              <a:rPr lang="hr-HR" dirty="0" err="1" smtClean="0"/>
              <a:t>interaction</a:t>
            </a:r>
            <a:r>
              <a:rPr lang="hr-HR" dirty="0" smtClean="0"/>
              <a:t> </a:t>
            </a:r>
            <a:r>
              <a:rPr lang="hr-HR" dirty="0" err="1" smtClean="0"/>
              <a:t>between</a:t>
            </a:r>
            <a:r>
              <a:rPr lang="hr-HR" dirty="0" smtClean="0"/>
              <a:t> </a:t>
            </a:r>
            <a:r>
              <a:rPr lang="hr-HR" dirty="0" err="1" smtClean="0"/>
              <a:t>societies</a:t>
            </a:r>
            <a:r>
              <a:rPr lang="hr-HR" dirty="0" smtClean="0"/>
              <a:t>: </a:t>
            </a:r>
          </a:p>
          <a:p>
            <a:r>
              <a:rPr lang="hr-HR" dirty="0" err="1" smtClean="0"/>
              <a:t>legal</a:t>
            </a:r>
            <a:r>
              <a:rPr lang="hr-HR" dirty="0" smtClean="0"/>
              <a:t> </a:t>
            </a:r>
            <a:r>
              <a:rPr lang="hr-HR" dirty="0" err="1" smtClean="0"/>
              <a:t>concepts</a:t>
            </a:r>
            <a:r>
              <a:rPr lang="hr-HR" dirty="0" smtClean="0"/>
              <a:t> </a:t>
            </a:r>
            <a:r>
              <a:rPr lang="hr-HR" dirty="0" err="1" smtClean="0"/>
              <a:t>of</a:t>
            </a:r>
            <a:r>
              <a:rPr lang="hr-HR" dirty="0" smtClean="0"/>
              <a:t> </a:t>
            </a:r>
            <a:r>
              <a:rPr lang="hr-HR" dirty="0" err="1" smtClean="0"/>
              <a:t>Sweden</a:t>
            </a:r>
            <a:r>
              <a:rPr lang="hr-HR" dirty="0" smtClean="0"/>
              <a:t> </a:t>
            </a:r>
            <a:r>
              <a:rPr lang="hr-HR" dirty="0" err="1" smtClean="0"/>
              <a:t>and</a:t>
            </a:r>
            <a:r>
              <a:rPr lang="hr-HR" dirty="0" smtClean="0"/>
              <a:t> </a:t>
            </a:r>
            <a:r>
              <a:rPr lang="hr-HR" dirty="0" err="1" smtClean="0"/>
              <a:t>Finland</a:t>
            </a:r>
            <a:r>
              <a:rPr lang="hr-HR" dirty="0" smtClean="0"/>
              <a:t> _ </a:t>
            </a:r>
            <a:r>
              <a:rPr lang="hr-HR" dirty="0" err="1" smtClean="0"/>
              <a:t>very</a:t>
            </a:r>
            <a:r>
              <a:rPr lang="hr-HR" dirty="0" smtClean="0"/>
              <a:t> close, </a:t>
            </a:r>
            <a:r>
              <a:rPr lang="hr-HR" dirty="0" err="1" smtClean="0"/>
              <a:t>since</a:t>
            </a:r>
            <a:r>
              <a:rPr lang="hr-HR" dirty="0" smtClean="0"/>
              <a:t> </a:t>
            </a:r>
            <a:r>
              <a:rPr lang="hr-HR" dirty="0" err="1" smtClean="0"/>
              <a:t>Finland</a:t>
            </a:r>
            <a:r>
              <a:rPr lang="hr-HR" dirty="0" smtClean="0"/>
              <a:t> </a:t>
            </a:r>
            <a:r>
              <a:rPr lang="hr-HR" dirty="0" err="1" smtClean="0"/>
              <a:t>formed</a:t>
            </a:r>
            <a:r>
              <a:rPr lang="hr-HR" dirty="0" smtClean="0"/>
              <a:t> </a:t>
            </a:r>
            <a:r>
              <a:rPr lang="hr-HR" dirty="0" err="1" smtClean="0"/>
              <a:t>part</a:t>
            </a:r>
            <a:r>
              <a:rPr lang="hr-HR" dirty="0" smtClean="0"/>
              <a:t> </a:t>
            </a:r>
            <a:r>
              <a:rPr lang="hr-HR" dirty="0" err="1" smtClean="0"/>
              <a:t>of</a:t>
            </a:r>
            <a:r>
              <a:rPr lang="hr-HR" dirty="0" smtClean="0"/>
              <a:t> </a:t>
            </a:r>
            <a:r>
              <a:rPr lang="hr-HR" dirty="0" err="1" smtClean="0"/>
              <a:t>the</a:t>
            </a:r>
            <a:r>
              <a:rPr lang="hr-HR" dirty="0" smtClean="0"/>
              <a:t> </a:t>
            </a:r>
            <a:r>
              <a:rPr lang="hr-HR" dirty="0" err="1" smtClean="0"/>
              <a:t>Kingdom</a:t>
            </a:r>
            <a:r>
              <a:rPr lang="hr-HR" dirty="0" smtClean="0"/>
              <a:t> </a:t>
            </a:r>
            <a:r>
              <a:rPr lang="hr-HR" dirty="0" err="1" smtClean="0"/>
              <a:t>of</a:t>
            </a:r>
            <a:r>
              <a:rPr lang="hr-HR" dirty="0" smtClean="0"/>
              <a:t> </a:t>
            </a:r>
            <a:r>
              <a:rPr lang="hr-HR" dirty="0" err="1" smtClean="0"/>
              <a:t>Sweden</a:t>
            </a:r>
            <a:r>
              <a:rPr lang="hr-HR" dirty="0" smtClean="0"/>
              <a:t> for </a:t>
            </a:r>
            <a:r>
              <a:rPr lang="hr-HR" dirty="0" err="1" smtClean="0"/>
              <a:t>over</a:t>
            </a:r>
            <a:r>
              <a:rPr lang="hr-HR" dirty="0" smtClean="0"/>
              <a:t> 6 </a:t>
            </a:r>
            <a:r>
              <a:rPr lang="hr-HR" dirty="0" err="1" smtClean="0"/>
              <a:t>centuries</a:t>
            </a:r>
            <a:r>
              <a:rPr lang="hr-HR" dirty="0" smtClean="0"/>
              <a:t>; </a:t>
            </a:r>
          </a:p>
          <a:p>
            <a:r>
              <a:rPr lang="hr-HR" dirty="0" err="1" smtClean="0"/>
              <a:t>England</a:t>
            </a:r>
            <a:r>
              <a:rPr lang="hr-HR" dirty="0" smtClean="0"/>
              <a:t> </a:t>
            </a:r>
            <a:r>
              <a:rPr lang="hr-HR" dirty="0" err="1" smtClean="0"/>
              <a:t>and</a:t>
            </a:r>
            <a:r>
              <a:rPr lang="hr-HR" dirty="0" smtClean="0"/>
              <a:t> </a:t>
            </a:r>
            <a:r>
              <a:rPr lang="hr-HR" dirty="0" err="1" smtClean="0"/>
              <a:t>the</a:t>
            </a:r>
            <a:r>
              <a:rPr lang="hr-HR" dirty="0" smtClean="0"/>
              <a:t> US: English </a:t>
            </a:r>
            <a:r>
              <a:rPr lang="hr-HR" dirty="0" err="1" smtClean="0"/>
              <a:t>law</a:t>
            </a:r>
            <a:r>
              <a:rPr lang="hr-HR" dirty="0" smtClean="0"/>
              <a:t> </a:t>
            </a:r>
            <a:r>
              <a:rPr lang="hr-HR" dirty="0" err="1" smtClean="0"/>
              <a:t>was</a:t>
            </a:r>
            <a:r>
              <a:rPr lang="hr-HR" dirty="0" smtClean="0"/>
              <a:t> applied </a:t>
            </a:r>
            <a:r>
              <a:rPr lang="hr-HR" dirty="0" err="1" smtClean="0"/>
              <a:t>in</a:t>
            </a:r>
            <a:r>
              <a:rPr lang="hr-HR" dirty="0" smtClean="0"/>
              <a:t> </a:t>
            </a:r>
            <a:r>
              <a:rPr lang="hr-HR" dirty="0" err="1" smtClean="0"/>
              <a:t>the</a:t>
            </a:r>
            <a:r>
              <a:rPr lang="hr-HR" dirty="0" smtClean="0"/>
              <a:t> </a:t>
            </a:r>
            <a:r>
              <a:rPr lang="hr-HR" dirty="0" err="1" smtClean="0"/>
              <a:t>former</a:t>
            </a:r>
            <a:r>
              <a:rPr lang="hr-HR" dirty="0" smtClean="0"/>
              <a:t> </a:t>
            </a:r>
            <a:r>
              <a:rPr lang="hr-HR" dirty="0" err="1" smtClean="0"/>
              <a:t>colonies</a:t>
            </a:r>
            <a:endParaRPr lang="hr-HR"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Scientific</a:t>
            </a:r>
            <a:r>
              <a:rPr lang="hr-HR" dirty="0" smtClean="0"/>
              <a:t> </a:t>
            </a:r>
            <a:r>
              <a:rPr lang="hr-HR" dirty="0" err="1" smtClean="0"/>
              <a:t>terms</a:t>
            </a:r>
            <a:r>
              <a:rPr lang="hr-HR" dirty="0" smtClean="0"/>
              <a:t> </a:t>
            </a:r>
            <a:r>
              <a:rPr lang="hr-HR" dirty="0" err="1" smtClean="0"/>
              <a:t>introduced</a:t>
            </a:r>
            <a:r>
              <a:rPr lang="hr-HR" dirty="0" smtClean="0"/>
              <a:t> </a:t>
            </a:r>
            <a:r>
              <a:rPr lang="hr-HR" dirty="0" err="1" smtClean="0"/>
              <a:t>into</a:t>
            </a:r>
            <a:r>
              <a:rPr lang="hr-HR" dirty="0" smtClean="0"/>
              <a:t> </a:t>
            </a:r>
            <a:r>
              <a:rPr lang="hr-HR" dirty="0" err="1" smtClean="0"/>
              <a:t>law</a:t>
            </a:r>
            <a:endParaRPr lang="hr-HR" dirty="0"/>
          </a:p>
        </p:txBody>
      </p:sp>
      <p:sp>
        <p:nvSpPr>
          <p:cNvPr id="3" name="Content Placeholder 2"/>
          <p:cNvSpPr>
            <a:spLocks noGrp="1"/>
          </p:cNvSpPr>
          <p:nvPr>
            <p:ph idx="1"/>
          </p:nvPr>
        </p:nvSpPr>
        <p:spPr/>
        <p:txBody>
          <a:bodyPr>
            <a:normAutofit/>
          </a:bodyPr>
          <a:lstStyle/>
          <a:p>
            <a:r>
              <a:rPr lang="hr-HR" dirty="0" err="1" smtClean="0"/>
              <a:t>Terms</a:t>
            </a:r>
            <a:r>
              <a:rPr lang="hr-HR" dirty="0" smtClean="0"/>
              <a:t> </a:t>
            </a:r>
            <a:r>
              <a:rPr lang="hr-HR" dirty="0" err="1" smtClean="0"/>
              <a:t>from</a:t>
            </a:r>
            <a:r>
              <a:rPr lang="hr-HR" dirty="0" smtClean="0"/>
              <a:t> </a:t>
            </a:r>
            <a:r>
              <a:rPr lang="hr-HR" dirty="0" err="1" smtClean="0"/>
              <a:t>other</a:t>
            </a:r>
            <a:r>
              <a:rPr lang="hr-HR" dirty="0" smtClean="0"/>
              <a:t> </a:t>
            </a:r>
            <a:r>
              <a:rPr lang="hr-HR" dirty="0" err="1" smtClean="0"/>
              <a:t>sciences</a:t>
            </a:r>
            <a:r>
              <a:rPr lang="hr-HR" dirty="0" smtClean="0"/>
              <a:t> </a:t>
            </a:r>
            <a:r>
              <a:rPr lang="hr-HR" dirty="0" err="1" smtClean="0"/>
              <a:t>introduced</a:t>
            </a:r>
            <a:r>
              <a:rPr lang="hr-HR" dirty="0" smtClean="0"/>
              <a:t> </a:t>
            </a:r>
            <a:r>
              <a:rPr lang="hr-HR" dirty="0" err="1" smtClean="0"/>
              <a:t>into</a:t>
            </a:r>
            <a:r>
              <a:rPr lang="hr-HR" dirty="0" smtClean="0"/>
              <a:t> </a:t>
            </a:r>
            <a:r>
              <a:rPr lang="hr-HR" dirty="0" err="1" smtClean="0"/>
              <a:t>statutes</a:t>
            </a:r>
            <a:endParaRPr lang="hr-HR" dirty="0" smtClean="0"/>
          </a:p>
          <a:p>
            <a:r>
              <a:rPr lang="hr-HR" dirty="0" smtClean="0"/>
              <a:t>The materials may introduce a specific meaning, broader or narrower than the scientific one</a:t>
            </a:r>
          </a:p>
          <a:p>
            <a:r>
              <a:rPr lang="hr-HR" dirty="0"/>
              <a:t>Medical terms e.g. </a:t>
            </a:r>
            <a:r>
              <a:rPr lang="hr-HR" i="1" dirty="0"/>
              <a:t>alchoholic</a:t>
            </a:r>
            <a:r>
              <a:rPr lang="hr-HR" dirty="0"/>
              <a:t> or </a:t>
            </a:r>
            <a:r>
              <a:rPr lang="hr-HR" i="1" dirty="0"/>
              <a:t>drug addict </a:t>
            </a:r>
            <a:r>
              <a:rPr lang="hr-HR" dirty="0"/>
              <a:t>may be understood in law differently</a:t>
            </a:r>
          </a:p>
          <a:p>
            <a:r>
              <a:rPr lang="hr-HR" dirty="0"/>
              <a:t>The scientific term becoming a legal term may acquire a different meaning </a:t>
            </a:r>
          </a:p>
          <a:p>
            <a:endParaRPr lang="hr-HR" dirty="0" smtClean="0"/>
          </a:p>
          <a:p>
            <a:endParaRPr lang="hr-HR"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future?</a:t>
            </a:r>
            <a:endParaRPr lang="hr-HR" dirty="0"/>
          </a:p>
        </p:txBody>
      </p:sp>
      <p:sp>
        <p:nvSpPr>
          <p:cNvPr id="3" name="Content Placeholder 2"/>
          <p:cNvSpPr>
            <a:spLocks noGrp="1"/>
          </p:cNvSpPr>
          <p:nvPr>
            <p:ph idx="1"/>
          </p:nvPr>
        </p:nvSpPr>
        <p:spPr/>
        <p:txBody>
          <a:bodyPr>
            <a:normAutofit/>
          </a:bodyPr>
          <a:lstStyle/>
          <a:p>
            <a:r>
              <a:rPr lang="hr-HR" sz="2800" dirty="0" smtClean="0"/>
              <a:t>Future legal </a:t>
            </a:r>
            <a:r>
              <a:rPr lang="hr-HR" sz="2800" dirty="0" err="1" smtClean="0"/>
              <a:t>language</a:t>
            </a:r>
            <a:r>
              <a:rPr lang="hr-HR" sz="2800" dirty="0" smtClean="0"/>
              <a:t> – more </a:t>
            </a:r>
            <a:r>
              <a:rPr lang="hr-HR" sz="2800" dirty="0" err="1" smtClean="0"/>
              <a:t>descriptive</a:t>
            </a:r>
            <a:r>
              <a:rPr lang="hr-HR" sz="2800" dirty="0" smtClean="0"/>
              <a:t> </a:t>
            </a:r>
            <a:r>
              <a:rPr lang="hr-HR" sz="2800" dirty="0" err="1" smtClean="0"/>
              <a:t>than</a:t>
            </a:r>
            <a:r>
              <a:rPr lang="hr-HR" sz="2800" dirty="0" smtClean="0"/>
              <a:t> </a:t>
            </a:r>
            <a:r>
              <a:rPr lang="hr-HR" sz="2800" dirty="0" err="1" smtClean="0"/>
              <a:t>conceptual</a:t>
            </a:r>
            <a:r>
              <a:rPr lang="hr-HR" sz="2800" dirty="0" smtClean="0"/>
              <a:t> </a:t>
            </a:r>
            <a:r>
              <a:rPr lang="hr-HR" sz="2800" dirty="0" err="1" smtClean="0"/>
              <a:t>and</a:t>
            </a:r>
            <a:r>
              <a:rPr lang="hr-HR" sz="2800" dirty="0" smtClean="0"/>
              <a:t> </a:t>
            </a:r>
            <a:r>
              <a:rPr lang="hr-HR" sz="2800" dirty="0" err="1" smtClean="0"/>
              <a:t>closer</a:t>
            </a:r>
            <a:r>
              <a:rPr lang="hr-HR" sz="2800" dirty="0" smtClean="0"/>
              <a:t> to </a:t>
            </a:r>
            <a:r>
              <a:rPr lang="hr-HR" sz="2800" dirty="0" err="1" smtClean="0"/>
              <a:t>ordinary</a:t>
            </a:r>
            <a:r>
              <a:rPr lang="hr-HR" sz="2800" dirty="0" smtClean="0"/>
              <a:t> </a:t>
            </a:r>
            <a:r>
              <a:rPr lang="hr-HR" sz="2800" dirty="0" err="1" smtClean="0"/>
              <a:t>language</a:t>
            </a:r>
            <a:endParaRPr lang="hr-HR" sz="2800" dirty="0" smtClean="0"/>
          </a:p>
          <a:p>
            <a:r>
              <a:rPr lang="hr-HR" sz="2800" dirty="0" smtClean="0"/>
              <a:t>More </a:t>
            </a:r>
            <a:r>
              <a:rPr lang="hr-HR" sz="2800" dirty="0" err="1" smtClean="0"/>
              <a:t>guidelines</a:t>
            </a:r>
            <a:r>
              <a:rPr lang="hr-HR" sz="2800" dirty="0" smtClean="0"/>
              <a:t> </a:t>
            </a:r>
            <a:r>
              <a:rPr lang="hr-HR" sz="2800" dirty="0" err="1" smtClean="0"/>
              <a:t>with</a:t>
            </a:r>
            <a:r>
              <a:rPr lang="hr-HR" sz="2800" dirty="0" smtClean="0"/>
              <a:t> reference to </a:t>
            </a:r>
            <a:r>
              <a:rPr lang="hr-HR" sz="2800" dirty="0" err="1" smtClean="0"/>
              <a:t>the</a:t>
            </a:r>
            <a:r>
              <a:rPr lang="hr-HR" sz="2800" dirty="0" smtClean="0"/>
              <a:t> </a:t>
            </a:r>
            <a:r>
              <a:rPr lang="hr-HR" sz="2800" dirty="0" err="1" smtClean="0"/>
              <a:t>linguistic</a:t>
            </a:r>
            <a:r>
              <a:rPr lang="hr-HR" sz="2800" dirty="0" smtClean="0"/>
              <a:t> </a:t>
            </a:r>
            <a:r>
              <a:rPr lang="hr-HR" sz="2800" dirty="0" err="1" smtClean="0"/>
              <a:t>aspects</a:t>
            </a:r>
            <a:r>
              <a:rPr lang="hr-HR" sz="2800" dirty="0" smtClean="0"/>
              <a:t> </a:t>
            </a:r>
            <a:r>
              <a:rPr lang="hr-HR" sz="2800" dirty="0" err="1" smtClean="0"/>
              <a:t>of</a:t>
            </a:r>
            <a:r>
              <a:rPr lang="hr-HR" sz="2800" dirty="0" smtClean="0"/>
              <a:t> </a:t>
            </a:r>
            <a:r>
              <a:rPr lang="hr-HR" sz="2800" dirty="0" err="1" smtClean="0"/>
              <a:t>creation</a:t>
            </a:r>
            <a:r>
              <a:rPr lang="hr-HR" sz="2800" dirty="0" smtClean="0"/>
              <a:t> </a:t>
            </a:r>
            <a:r>
              <a:rPr lang="hr-HR" sz="2800" dirty="0" err="1" smtClean="0"/>
              <a:t>and</a:t>
            </a:r>
            <a:r>
              <a:rPr lang="hr-HR" sz="2800" dirty="0" smtClean="0"/>
              <a:t> </a:t>
            </a:r>
            <a:r>
              <a:rPr lang="hr-HR" sz="2800" dirty="0" err="1" smtClean="0"/>
              <a:t>application</a:t>
            </a:r>
            <a:r>
              <a:rPr lang="hr-HR" sz="2800" dirty="0" smtClean="0"/>
              <a:t> </a:t>
            </a:r>
            <a:r>
              <a:rPr lang="hr-HR" sz="2800" dirty="0" err="1" smtClean="0"/>
              <a:t>of</a:t>
            </a:r>
            <a:r>
              <a:rPr lang="hr-HR" sz="2800" dirty="0" smtClean="0"/>
              <a:t> </a:t>
            </a:r>
            <a:r>
              <a:rPr lang="hr-HR" sz="2800" dirty="0" err="1" smtClean="0"/>
              <a:t>law</a:t>
            </a:r>
            <a:endParaRPr lang="hr-HR" sz="2800"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Problems</a:t>
            </a:r>
            <a:endParaRPr lang="hr-HR" dirty="0"/>
          </a:p>
        </p:txBody>
      </p:sp>
      <p:sp>
        <p:nvSpPr>
          <p:cNvPr id="3" name="Content Placeholder 2"/>
          <p:cNvSpPr>
            <a:spLocks noGrp="1"/>
          </p:cNvSpPr>
          <p:nvPr>
            <p:ph idx="1"/>
          </p:nvPr>
        </p:nvSpPr>
        <p:spPr/>
        <p:txBody>
          <a:bodyPr>
            <a:normAutofit/>
          </a:bodyPr>
          <a:lstStyle/>
          <a:p>
            <a:r>
              <a:rPr lang="hr-HR" dirty="0" smtClean="0"/>
              <a:t>Some </a:t>
            </a:r>
            <a:r>
              <a:rPr lang="hr-HR" dirty="0" err="1" smtClean="0"/>
              <a:t>efforts</a:t>
            </a:r>
            <a:r>
              <a:rPr lang="hr-HR" dirty="0" smtClean="0"/>
              <a:t> </a:t>
            </a:r>
            <a:r>
              <a:rPr lang="hr-HR" dirty="0" err="1" smtClean="0"/>
              <a:t>directed</a:t>
            </a:r>
            <a:r>
              <a:rPr lang="hr-HR" dirty="0" smtClean="0"/>
              <a:t> </a:t>
            </a:r>
            <a:r>
              <a:rPr lang="hr-HR" dirty="0" err="1" smtClean="0"/>
              <a:t>towards</a:t>
            </a:r>
            <a:r>
              <a:rPr lang="hr-HR" dirty="0" smtClean="0"/>
              <a:t> </a:t>
            </a:r>
            <a:r>
              <a:rPr lang="hr-HR" dirty="0" err="1" smtClean="0"/>
              <a:t>the</a:t>
            </a:r>
            <a:r>
              <a:rPr lang="hr-HR" dirty="0" smtClean="0"/>
              <a:t> </a:t>
            </a:r>
            <a:r>
              <a:rPr lang="hr-HR" dirty="0" err="1" smtClean="0"/>
              <a:t>modernization</a:t>
            </a:r>
            <a:r>
              <a:rPr lang="hr-HR" dirty="0" smtClean="0"/>
              <a:t> </a:t>
            </a:r>
            <a:r>
              <a:rPr lang="hr-HR" dirty="0" err="1" smtClean="0"/>
              <a:t>of</a:t>
            </a:r>
            <a:r>
              <a:rPr lang="hr-HR" dirty="0" smtClean="0"/>
              <a:t> legal </a:t>
            </a:r>
            <a:r>
              <a:rPr lang="hr-HR" dirty="0" err="1" smtClean="0"/>
              <a:t>terms</a:t>
            </a:r>
            <a:r>
              <a:rPr lang="hr-HR" dirty="0" smtClean="0"/>
              <a:t> </a:t>
            </a:r>
            <a:r>
              <a:rPr lang="hr-HR" dirty="0" err="1" smtClean="0"/>
              <a:t>may</a:t>
            </a:r>
            <a:r>
              <a:rPr lang="hr-HR" dirty="0" smtClean="0"/>
              <a:t> </a:t>
            </a:r>
            <a:r>
              <a:rPr lang="hr-HR" dirty="0" err="1" smtClean="0"/>
              <a:t>not</a:t>
            </a:r>
            <a:r>
              <a:rPr lang="hr-HR" dirty="0" smtClean="0"/>
              <a:t> </a:t>
            </a:r>
            <a:r>
              <a:rPr lang="hr-HR" dirty="0" err="1" smtClean="0"/>
              <a:t>lead</a:t>
            </a:r>
            <a:r>
              <a:rPr lang="hr-HR" dirty="0" smtClean="0"/>
              <a:t> to </a:t>
            </a:r>
            <a:r>
              <a:rPr lang="hr-HR" dirty="0" err="1" smtClean="0"/>
              <a:t>an</a:t>
            </a:r>
            <a:r>
              <a:rPr lang="hr-HR" dirty="0" smtClean="0"/>
              <a:t> </a:t>
            </a:r>
            <a:r>
              <a:rPr lang="hr-HR" dirty="0" err="1" smtClean="0"/>
              <a:t>increase</a:t>
            </a:r>
            <a:r>
              <a:rPr lang="hr-HR" dirty="0" smtClean="0"/>
              <a:t> </a:t>
            </a:r>
            <a:r>
              <a:rPr lang="hr-HR" dirty="0" err="1" smtClean="0"/>
              <a:t>in</a:t>
            </a:r>
            <a:r>
              <a:rPr lang="hr-HR" dirty="0" smtClean="0"/>
              <a:t> </a:t>
            </a:r>
            <a:r>
              <a:rPr lang="hr-HR" dirty="0" err="1" smtClean="0"/>
              <a:t>their</a:t>
            </a:r>
            <a:r>
              <a:rPr lang="hr-HR" dirty="0" smtClean="0"/>
              <a:t> </a:t>
            </a:r>
            <a:r>
              <a:rPr lang="hr-HR" dirty="0" err="1" smtClean="0"/>
              <a:t>understandability</a:t>
            </a:r>
            <a:endParaRPr lang="hr-HR" dirty="0" smtClean="0"/>
          </a:p>
          <a:p>
            <a:r>
              <a:rPr lang="hr-HR" dirty="0" smtClean="0"/>
              <a:t>Legal </a:t>
            </a:r>
            <a:r>
              <a:rPr lang="hr-HR" dirty="0" err="1" smtClean="0"/>
              <a:t>vocabulary</a:t>
            </a:r>
            <a:r>
              <a:rPr lang="hr-HR" dirty="0" smtClean="0"/>
              <a:t> – </a:t>
            </a:r>
            <a:r>
              <a:rPr lang="hr-HR" dirty="0" err="1" smtClean="0"/>
              <a:t>rarely</a:t>
            </a:r>
            <a:r>
              <a:rPr lang="hr-HR" dirty="0" smtClean="0"/>
              <a:t> </a:t>
            </a:r>
            <a:r>
              <a:rPr lang="hr-HR" dirty="0" err="1" smtClean="0"/>
              <a:t>used</a:t>
            </a:r>
            <a:r>
              <a:rPr lang="hr-HR" dirty="0" smtClean="0"/>
              <a:t> </a:t>
            </a:r>
            <a:r>
              <a:rPr lang="hr-HR" dirty="0" err="1" smtClean="0"/>
              <a:t>and</a:t>
            </a:r>
            <a:r>
              <a:rPr lang="hr-HR" dirty="0" smtClean="0"/>
              <a:t> </a:t>
            </a:r>
            <a:r>
              <a:rPr lang="hr-HR" dirty="0" err="1" smtClean="0"/>
              <a:t>understood</a:t>
            </a:r>
            <a:r>
              <a:rPr lang="hr-HR" dirty="0" smtClean="0"/>
              <a:t> </a:t>
            </a:r>
            <a:r>
              <a:rPr lang="hr-HR" dirty="0" err="1" smtClean="0"/>
              <a:t>in</a:t>
            </a:r>
            <a:r>
              <a:rPr lang="hr-HR" dirty="0" smtClean="0"/>
              <a:t> </a:t>
            </a:r>
            <a:r>
              <a:rPr lang="hr-HR" dirty="0" err="1" smtClean="0"/>
              <a:t>an</a:t>
            </a:r>
            <a:r>
              <a:rPr lang="hr-HR" dirty="0" smtClean="0"/>
              <a:t> </a:t>
            </a:r>
            <a:r>
              <a:rPr lang="hr-HR" dirty="0" err="1" smtClean="0"/>
              <a:t>isolated</a:t>
            </a:r>
            <a:r>
              <a:rPr lang="hr-HR" dirty="0" smtClean="0"/>
              <a:t> </a:t>
            </a:r>
            <a:r>
              <a:rPr lang="hr-HR" dirty="0" err="1" smtClean="0"/>
              <a:t>form</a:t>
            </a:r>
            <a:endParaRPr lang="hr-HR" dirty="0" smtClean="0"/>
          </a:p>
          <a:p>
            <a:r>
              <a:rPr lang="hr-HR" dirty="0" err="1" smtClean="0"/>
              <a:t>Attempts</a:t>
            </a:r>
            <a:r>
              <a:rPr lang="hr-HR" dirty="0" smtClean="0"/>
              <a:t> to </a:t>
            </a:r>
            <a:r>
              <a:rPr lang="hr-HR" dirty="0" err="1" smtClean="0"/>
              <a:t>increase</a:t>
            </a:r>
            <a:r>
              <a:rPr lang="hr-HR" dirty="0" smtClean="0"/>
              <a:t> </a:t>
            </a:r>
            <a:r>
              <a:rPr lang="hr-HR" dirty="0" err="1" smtClean="0"/>
              <a:t>understandability</a:t>
            </a:r>
            <a:r>
              <a:rPr lang="hr-HR" dirty="0" smtClean="0"/>
              <a:t> </a:t>
            </a:r>
            <a:r>
              <a:rPr lang="hr-HR" dirty="0" err="1" smtClean="0"/>
              <a:t>should</a:t>
            </a:r>
            <a:r>
              <a:rPr lang="hr-HR" dirty="0" smtClean="0"/>
              <a:t> </a:t>
            </a:r>
            <a:r>
              <a:rPr lang="hr-HR" dirty="0" err="1" smtClean="0"/>
              <a:t>focus</a:t>
            </a:r>
            <a:r>
              <a:rPr lang="hr-HR" dirty="0" smtClean="0"/>
              <a:t> on </a:t>
            </a:r>
            <a:r>
              <a:rPr lang="hr-HR" dirty="0" err="1" smtClean="0"/>
              <a:t>the</a:t>
            </a:r>
            <a:r>
              <a:rPr lang="hr-HR" dirty="0" smtClean="0"/>
              <a:t> </a:t>
            </a:r>
            <a:r>
              <a:rPr lang="hr-HR" dirty="0" err="1" smtClean="0"/>
              <a:t>structure</a:t>
            </a:r>
            <a:r>
              <a:rPr lang="hr-HR" dirty="0" smtClean="0"/>
              <a:t> </a:t>
            </a:r>
            <a:r>
              <a:rPr lang="hr-HR" dirty="0" err="1" smtClean="0"/>
              <a:t>of</a:t>
            </a:r>
            <a:r>
              <a:rPr lang="hr-HR" dirty="0" smtClean="0"/>
              <a:t> legal </a:t>
            </a:r>
            <a:r>
              <a:rPr lang="hr-HR" dirty="0" err="1" smtClean="0"/>
              <a:t>texts</a:t>
            </a:r>
            <a:r>
              <a:rPr lang="hr-HR" dirty="0" smtClean="0"/>
              <a:t> </a:t>
            </a:r>
          </a:p>
          <a:p>
            <a:r>
              <a:rPr lang="hr-HR" dirty="0" err="1" smtClean="0"/>
              <a:t>The</a:t>
            </a:r>
            <a:r>
              <a:rPr lang="hr-HR" dirty="0" smtClean="0"/>
              <a:t> </a:t>
            </a:r>
            <a:r>
              <a:rPr lang="hr-HR" dirty="0" err="1" smtClean="0"/>
              <a:t>impact</a:t>
            </a:r>
            <a:r>
              <a:rPr lang="hr-HR" dirty="0" smtClean="0"/>
              <a:t> </a:t>
            </a:r>
            <a:r>
              <a:rPr lang="hr-HR" dirty="0" err="1" smtClean="0"/>
              <a:t>of</a:t>
            </a:r>
            <a:r>
              <a:rPr lang="hr-HR" dirty="0" smtClean="0"/>
              <a:t> </a:t>
            </a:r>
            <a:r>
              <a:rPr lang="hr-HR" dirty="0" err="1" smtClean="0"/>
              <a:t>modernization</a:t>
            </a:r>
            <a:r>
              <a:rPr lang="hr-HR" dirty="0" smtClean="0"/>
              <a:t> </a:t>
            </a:r>
            <a:r>
              <a:rPr lang="hr-HR" dirty="0" err="1" smtClean="0"/>
              <a:t>of</a:t>
            </a:r>
            <a:r>
              <a:rPr lang="hr-HR" dirty="0" smtClean="0"/>
              <a:t> legal </a:t>
            </a:r>
            <a:r>
              <a:rPr lang="hr-HR" dirty="0" err="1" smtClean="0"/>
              <a:t>vocabulary</a:t>
            </a:r>
            <a:r>
              <a:rPr lang="hr-HR" dirty="0" smtClean="0"/>
              <a:t> </a:t>
            </a:r>
            <a:r>
              <a:rPr lang="hr-HR" dirty="0" err="1" smtClean="0"/>
              <a:t>should</a:t>
            </a:r>
            <a:r>
              <a:rPr lang="hr-HR" dirty="0" smtClean="0"/>
              <a:t> </a:t>
            </a:r>
            <a:r>
              <a:rPr lang="hr-HR" dirty="0" err="1" smtClean="0"/>
              <a:t>not</a:t>
            </a:r>
            <a:r>
              <a:rPr lang="hr-HR" dirty="0" smtClean="0"/>
              <a:t> </a:t>
            </a:r>
            <a:r>
              <a:rPr lang="hr-HR" dirty="0" err="1" smtClean="0"/>
              <a:t>be</a:t>
            </a:r>
            <a:r>
              <a:rPr lang="hr-HR" dirty="0" smtClean="0"/>
              <a:t> </a:t>
            </a:r>
            <a:r>
              <a:rPr lang="hr-HR" dirty="0" err="1" smtClean="0"/>
              <a:t>overestimated</a:t>
            </a:r>
            <a:endParaRPr lang="hr-H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Fit </a:t>
            </a:r>
            <a:r>
              <a:rPr lang="hr-HR" dirty="0" err="1" smtClean="0"/>
              <a:t>and</a:t>
            </a:r>
            <a:r>
              <a:rPr lang="hr-HR" dirty="0" smtClean="0"/>
              <a:t> </a:t>
            </a:r>
            <a:r>
              <a:rPr lang="hr-HR" dirty="0" err="1" smtClean="0"/>
              <a:t>proper</a:t>
            </a:r>
            <a:endParaRPr lang="en-US" dirty="0"/>
          </a:p>
        </p:txBody>
      </p:sp>
      <p:sp>
        <p:nvSpPr>
          <p:cNvPr id="3" name="Content Placeholder 2"/>
          <p:cNvSpPr>
            <a:spLocks noGrp="1"/>
          </p:cNvSpPr>
          <p:nvPr>
            <p:ph idx="1"/>
          </p:nvPr>
        </p:nvSpPr>
        <p:spPr/>
        <p:txBody>
          <a:bodyPr>
            <a:normAutofit lnSpcReduction="10000"/>
          </a:bodyPr>
          <a:lstStyle/>
          <a:p>
            <a:r>
              <a:rPr lang="hr-HR" dirty="0" err="1" smtClean="0"/>
              <a:t>Morally</a:t>
            </a:r>
            <a:r>
              <a:rPr lang="hr-HR" dirty="0" smtClean="0"/>
              <a:t> </a:t>
            </a:r>
            <a:r>
              <a:rPr lang="hr-HR" dirty="0" err="1" smtClean="0"/>
              <a:t>suitable</a:t>
            </a:r>
            <a:r>
              <a:rPr lang="hr-HR" dirty="0" smtClean="0"/>
              <a:t>; </a:t>
            </a:r>
          </a:p>
          <a:p>
            <a:r>
              <a:rPr lang="en-US" dirty="0" smtClean="0"/>
              <a:t>The </a:t>
            </a:r>
            <a:r>
              <a:rPr lang="en-US" dirty="0"/>
              <a:t>concept of a ‘fit and proper’ person is a fundamental one in many professions, jurisdictions and </a:t>
            </a:r>
            <a:r>
              <a:rPr lang="en-US" dirty="0" err="1"/>
              <a:t>organisations</a:t>
            </a:r>
            <a:r>
              <a:rPr lang="en-US" dirty="0"/>
              <a:t> as it is used to determine a person’s honesty, integrity and reputation in order to confirm that they are fit and proper for the role they are undertaking. There is, however, no single infallible test regarding what constitutes a ‘fit and proper’ person and in some instances, this requirement is not defined in </a:t>
            </a:r>
            <a:r>
              <a:rPr lang="en-US" dirty="0" smtClean="0"/>
              <a:t>legislation</a:t>
            </a:r>
            <a:endParaRPr lang="hr-HR" dirty="0" smtClean="0"/>
          </a:p>
          <a:p>
            <a:r>
              <a:rPr lang="en-US" dirty="0"/>
              <a:t>For example, in the case of</a:t>
            </a:r>
            <a:r>
              <a:rPr lang="en-US" i="1" dirty="0"/>
              <a:t> General Council of the Bar of South Africa v </a:t>
            </a:r>
            <a:r>
              <a:rPr lang="en-US" i="1" dirty="0" err="1"/>
              <a:t>Jiba</a:t>
            </a:r>
            <a:r>
              <a:rPr lang="en-US" i="1" dirty="0"/>
              <a:t> and others [2016] 4 All SA 443 (GP)</a:t>
            </a:r>
            <a:r>
              <a:rPr lang="en-US" dirty="0"/>
              <a:t>, it was stated that in determining whether a person was a ‘fit and proper’ for the legal profession, such person should have </a:t>
            </a:r>
            <a:r>
              <a:rPr lang="en-US" b="1" dirty="0"/>
              <a:t>integrity, dignity, the possession of knowledge and technical skills, a capacity for hard work, respect for legal order and a sense of equality or fairness. </a:t>
            </a:r>
            <a:endParaRPr lang="hr-HR" b="1" dirty="0" smtClean="0"/>
          </a:p>
          <a:p>
            <a:endParaRPr lang="hr-HR" dirty="0" smtClean="0"/>
          </a:p>
          <a:p>
            <a:endParaRPr lang="en-US" dirty="0"/>
          </a:p>
        </p:txBody>
      </p:sp>
    </p:spTree>
    <p:extLst>
      <p:ext uri="{BB962C8B-B14F-4D97-AF65-F5344CB8AC3E}">
        <p14:creationId xmlns:p14="http://schemas.microsoft.com/office/powerpoint/2010/main" val="19951701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764</TotalTime>
  <Words>5534</Words>
  <Application>Microsoft Office PowerPoint</Application>
  <PresentationFormat>Widescreen</PresentationFormat>
  <Paragraphs>342</Paragraphs>
  <Slides>83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83</vt:i4>
      </vt:variant>
    </vt:vector>
  </HeadingPairs>
  <TitlesOfParts>
    <vt:vector size="87" baseType="lpstr">
      <vt:lpstr>Arial</vt:lpstr>
      <vt:lpstr>Century Gothic</vt:lpstr>
      <vt:lpstr>Wingdings 3</vt:lpstr>
      <vt:lpstr>Ion</vt:lpstr>
      <vt:lpstr>Characteristics of legal language</vt:lpstr>
      <vt:lpstr>Activity</vt:lpstr>
      <vt:lpstr>Written legal language</vt:lpstr>
      <vt:lpstr>Saying it twice: examples</vt:lpstr>
      <vt:lpstr>activity</vt:lpstr>
      <vt:lpstr>Breaking and entering</vt:lpstr>
      <vt:lpstr>Breaking and entering</vt:lpstr>
      <vt:lpstr>Null and void</vt:lpstr>
      <vt:lpstr>Fit and proper</vt:lpstr>
      <vt:lpstr>Fit and proper</vt:lpstr>
      <vt:lpstr>Aid and abet</vt:lpstr>
      <vt:lpstr>Aid and abet</vt:lpstr>
      <vt:lpstr>Goods and chattels</vt:lpstr>
      <vt:lpstr>Synonyms?</vt:lpstr>
      <vt:lpstr>Repetition </vt:lpstr>
      <vt:lpstr>Binomials/doublets </vt:lpstr>
      <vt:lpstr>Borrowings from Latin and French</vt:lpstr>
      <vt:lpstr>Overlapping between ordinary and legal language</vt:lpstr>
      <vt:lpstr>Summary </vt:lpstr>
      <vt:lpstr>Properties required of legislative language</vt:lpstr>
      <vt:lpstr>Precision, vagueness and ambiguity in legal language</vt:lpstr>
      <vt:lpstr>Drafting problems</vt:lpstr>
      <vt:lpstr>Precision: Definitions</vt:lpstr>
      <vt:lpstr>Definitions</vt:lpstr>
      <vt:lpstr>Example:</vt:lpstr>
      <vt:lpstr>Example (cont.)</vt:lpstr>
      <vt:lpstr>Vagueness: examples</vt:lpstr>
      <vt:lpstr>Reasonable man/person</vt:lpstr>
      <vt:lpstr>Beyond reasonable doubt</vt:lpstr>
      <vt:lpstr>Reasonable force </vt:lpstr>
      <vt:lpstr>Reasonable care</vt:lpstr>
      <vt:lpstr>Reasonably foreseeable </vt:lpstr>
      <vt:lpstr>Syntactic complexity</vt:lpstr>
      <vt:lpstr>Syntactic complexity </vt:lpstr>
      <vt:lpstr>Compound sentences</vt:lpstr>
      <vt:lpstr>Complex sentence</vt:lpstr>
      <vt:lpstr>Complex sentences</vt:lpstr>
      <vt:lpstr>Complexity: Act of Settlement (1701)</vt:lpstr>
      <vt:lpstr>Layout </vt:lpstr>
      <vt:lpstr>Layout </vt:lpstr>
      <vt:lpstr>Complex sentence: example (Bribery Act 2010)</vt:lpstr>
      <vt:lpstr>Structure</vt:lpstr>
      <vt:lpstr>Look at the subsections of Section 1 (2) (b)</vt:lpstr>
      <vt:lpstr>Nominalization</vt:lpstr>
      <vt:lpstr>Nominalisation - example</vt:lpstr>
      <vt:lpstr>Nominalisation </vt:lpstr>
      <vt:lpstr>Structure and formalism in legal texts: Logical disposition</vt:lpstr>
      <vt:lpstr>Structure of codes</vt:lpstr>
      <vt:lpstr>Information overload</vt:lpstr>
      <vt:lpstr>Information overload</vt:lpstr>
      <vt:lpstr>Universality and aloofness Abstraction and Hypothetical Character</vt:lpstr>
      <vt:lpstr>Impersonality and Objectivisation</vt:lpstr>
      <vt:lpstr> Impersonality and Objectivisation</vt:lpstr>
      <vt:lpstr>Neutrality</vt:lpstr>
      <vt:lpstr>Neutrality</vt:lpstr>
      <vt:lpstr>Metaphor</vt:lpstr>
      <vt:lpstr>Metaphors</vt:lpstr>
      <vt:lpstr>Metaphors</vt:lpstr>
      <vt:lpstr>Systemic character Interrelationship of different elements of the law</vt:lpstr>
      <vt:lpstr>Interrelationship of different elements of the law: intertextuality</vt:lpstr>
      <vt:lpstr>Functions of referencing</vt:lpstr>
      <vt:lpstr>Problems of Referencing</vt:lpstr>
      <vt:lpstr>Problems of Referencing</vt:lpstr>
      <vt:lpstr>Frequency of initialisations and acronyms</vt:lpstr>
      <vt:lpstr>Archaism and Solemnity</vt:lpstr>
      <vt:lpstr>Anaphora </vt:lpstr>
      <vt:lpstr>Searching for clarity</vt:lpstr>
      <vt:lpstr>Plain English</vt:lpstr>
      <vt:lpstr>Plain language</vt:lpstr>
      <vt:lpstr>Terminology</vt:lpstr>
      <vt:lpstr>Terms</vt:lpstr>
      <vt:lpstr>Legal terminology</vt:lpstr>
      <vt:lpstr>Frigaliment Importing Co., Ltd. v. BNS International Sales Corp., 190 F. Supp. 116</vt:lpstr>
      <vt:lpstr>Everyday words assigned a special meaning in a given legal context: example</vt:lpstr>
      <vt:lpstr>English legal terms</vt:lpstr>
      <vt:lpstr>English legal terms</vt:lpstr>
      <vt:lpstr>Polysemy</vt:lpstr>
      <vt:lpstr>Synonymy</vt:lpstr>
      <vt:lpstr>Legal concepts</vt:lpstr>
      <vt:lpstr>Legal concepts</vt:lpstr>
      <vt:lpstr>Scientific terms introduced into law</vt:lpstr>
      <vt:lpstr>The future?</vt:lpstr>
      <vt:lpstr>Problems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and law 7</dc:title>
  <dc:creator>Admin</dc:creator>
  <cp:lastModifiedBy>Windows User</cp:lastModifiedBy>
  <cp:revision>54</cp:revision>
  <dcterms:created xsi:type="dcterms:W3CDTF">2016-05-16T10:52:30Z</dcterms:created>
  <dcterms:modified xsi:type="dcterms:W3CDTF">2019-04-16T10:34:50Z</dcterms:modified>
</cp:coreProperties>
</file>