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Branches</a:t>
            </a:r>
            <a:r>
              <a:rPr lang="hr-HR" dirty="0" smtClean="0"/>
              <a:t> </a:t>
            </a:r>
            <a:r>
              <a:rPr lang="hr-HR" dirty="0" err="1" smtClean="0"/>
              <a:t>of</a:t>
            </a:r>
            <a:r>
              <a:rPr lang="hr-HR" dirty="0" smtClean="0"/>
              <a:t> </a:t>
            </a:r>
            <a:r>
              <a:rPr lang="hr-HR" dirty="0" err="1" smtClean="0"/>
              <a:t>law</a:t>
            </a: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3</a:t>
            </a:r>
            <a:endParaRPr lang="en-US" dirty="0"/>
          </a:p>
        </p:txBody>
      </p:sp>
    </p:spTree>
    <p:extLst>
      <p:ext uri="{BB962C8B-B14F-4D97-AF65-F5344CB8AC3E}">
        <p14:creationId xmlns:p14="http://schemas.microsoft.com/office/powerpoint/2010/main" val="289813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Constitutional law</a:t>
            </a:r>
            <a:r>
              <a:rPr lang="en-GB" dirty="0"/>
              <a:t> </a:t>
            </a:r>
            <a:endParaRPr lang="en-US" dirty="0"/>
          </a:p>
        </p:txBody>
      </p:sp>
      <p:sp>
        <p:nvSpPr>
          <p:cNvPr id="3" name="Content Placeholder 2"/>
          <p:cNvSpPr>
            <a:spLocks noGrp="1"/>
          </p:cNvSpPr>
          <p:nvPr>
            <p:ph idx="1"/>
          </p:nvPr>
        </p:nvSpPr>
        <p:spPr/>
        <p:txBody>
          <a:bodyPr/>
          <a:lstStyle/>
          <a:p>
            <a:r>
              <a:rPr lang="en-GB" dirty="0"/>
              <a:t>the rules which regulate the structure of the main branches of </a:t>
            </a:r>
            <a:r>
              <a:rPr lang="en-GB" dirty="0" smtClean="0"/>
              <a:t>government</a:t>
            </a:r>
            <a:r>
              <a:rPr lang="hr-HR" dirty="0" smtClean="0"/>
              <a:t>: </a:t>
            </a:r>
            <a:r>
              <a:rPr lang="en-GB" dirty="0" smtClean="0"/>
              <a:t>the </a:t>
            </a:r>
            <a:r>
              <a:rPr lang="en-GB" b="1" dirty="0"/>
              <a:t>executive</a:t>
            </a:r>
            <a:r>
              <a:rPr lang="en-GB" dirty="0"/>
              <a:t>, the </a:t>
            </a:r>
            <a:r>
              <a:rPr lang="en-GB" b="1" dirty="0"/>
              <a:t>legislature</a:t>
            </a:r>
            <a:r>
              <a:rPr lang="en-GB" dirty="0"/>
              <a:t>, and the </a:t>
            </a:r>
            <a:r>
              <a:rPr lang="en-GB" b="1" dirty="0"/>
              <a:t>judiciary</a:t>
            </a:r>
            <a:r>
              <a:rPr lang="en-GB" dirty="0"/>
              <a:t>, and their relationship to each other, and determine their main functions. </a:t>
            </a:r>
            <a:endParaRPr lang="hr-HR" dirty="0" smtClean="0"/>
          </a:p>
          <a:p>
            <a:r>
              <a:rPr lang="en-GB" dirty="0" smtClean="0"/>
              <a:t>Moreover</a:t>
            </a:r>
            <a:r>
              <a:rPr lang="en-GB" dirty="0"/>
              <a:t>, constitutional law defines the rights of the citizens.</a:t>
            </a:r>
            <a:endParaRPr lang="en-US" dirty="0"/>
          </a:p>
        </p:txBody>
      </p:sp>
    </p:spTree>
    <p:extLst>
      <p:ext uri="{BB962C8B-B14F-4D97-AF65-F5344CB8AC3E}">
        <p14:creationId xmlns:p14="http://schemas.microsoft.com/office/powerpoint/2010/main" val="310399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Administrative law</a:t>
            </a:r>
            <a:r>
              <a:rPr lang="en-GB" dirty="0"/>
              <a:t> </a:t>
            </a:r>
            <a:endParaRPr lang="en-US" dirty="0"/>
          </a:p>
        </p:txBody>
      </p:sp>
      <p:sp>
        <p:nvSpPr>
          <p:cNvPr id="3" name="Content Placeholder 2"/>
          <p:cNvSpPr>
            <a:spLocks noGrp="1"/>
          </p:cNvSpPr>
          <p:nvPr>
            <p:ph idx="1"/>
          </p:nvPr>
        </p:nvSpPr>
        <p:spPr/>
        <p:txBody>
          <a:bodyPr/>
          <a:lstStyle/>
          <a:p>
            <a:r>
              <a:rPr lang="en-GB" dirty="0"/>
              <a:t>governs the exercise of powers and duties by public authorities.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150488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Criminal law</a:t>
            </a:r>
            <a:r>
              <a:rPr lang="en-GB" dirty="0"/>
              <a:t> </a:t>
            </a:r>
            <a:endParaRPr lang="en-US" dirty="0"/>
          </a:p>
        </p:txBody>
      </p:sp>
      <p:sp>
        <p:nvSpPr>
          <p:cNvPr id="3" name="Content Placeholder 2"/>
          <p:cNvSpPr>
            <a:spLocks noGrp="1"/>
          </p:cNvSpPr>
          <p:nvPr>
            <p:ph idx="1"/>
          </p:nvPr>
        </p:nvSpPr>
        <p:spPr/>
        <p:txBody>
          <a:bodyPr/>
          <a:lstStyle/>
          <a:p>
            <a:r>
              <a:rPr lang="en-GB" dirty="0"/>
              <a:t>sets out the types of behaviour which are forbidden and are subject to </a:t>
            </a:r>
            <a:r>
              <a:rPr lang="en-GB" b="1" dirty="0" smtClean="0"/>
              <a:t>punishment</a:t>
            </a:r>
            <a:r>
              <a:rPr lang="en-GB" dirty="0" smtClean="0"/>
              <a:t>.</a:t>
            </a:r>
            <a:endParaRPr lang="hr-HR" dirty="0" smtClean="0"/>
          </a:p>
          <a:p>
            <a:r>
              <a:rPr lang="en-GB" dirty="0" smtClean="0"/>
              <a:t>A </a:t>
            </a:r>
            <a:r>
              <a:rPr lang="en-GB" dirty="0"/>
              <a:t>person who </a:t>
            </a:r>
            <a:r>
              <a:rPr lang="en-GB" b="1" dirty="0"/>
              <a:t>commits a crime</a:t>
            </a:r>
            <a:r>
              <a:rPr lang="en-GB" dirty="0"/>
              <a:t> is said to have </a:t>
            </a:r>
            <a:r>
              <a:rPr lang="en-GB" b="1" dirty="0"/>
              <a:t>offended</a:t>
            </a:r>
            <a:r>
              <a:rPr lang="en-GB" dirty="0"/>
              <a:t> against the state, and so the state has the right to </a:t>
            </a:r>
            <a:r>
              <a:rPr lang="en-GB" b="1" dirty="0"/>
              <a:t>prosecute </a:t>
            </a:r>
            <a:r>
              <a:rPr lang="en-GB" dirty="0"/>
              <a:t>them. </a:t>
            </a:r>
            <a:endParaRPr lang="hr-HR" dirty="0" smtClean="0"/>
          </a:p>
          <a:p>
            <a:r>
              <a:rPr lang="en-GB" dirty="0" smtClean="0"/>
              <a:t>At </a:t>
            </a:r>
            <a:r>
              <a:rPr lang="en-GB" dirty="0"/>
              <a:t>the end of the case, if the </a:t>
            </a:r>
            <a:r>
              <a:rPr lang="en-GB" b="1" dirty="0"/>
              <a:t>defendant</a:t>
            </a:r>
            <a:r>
              <a:rPr lang="en-GB" dirty="0"/>
              <a:t> is </a:t>
            </a:r>
            <a:r>
              <a:rPr lang="en-GB" b="1" dirty="0"/>
              <a:t>found guilty</a:t>
            </a:r>
            <a:r>
              <a:rPr lang="en-GB" dirty="0"/>
              <a:t>, the court will </a:t>
            </a:r>
            <a:r>
              <a:rPr lang="en-GB" b="1" dirty="0"/>
              <a:t>punish</a:t>
            </a:r>
            <a:r>
              <a:rPr lang="en-GB" dirty="0"/>
              <a:t> them for the </a:t>
            </a:r>
            <a:r>
              <a:rPr lang="en-GB" b="1" dirty="0"/>
              <a:t>offence</a:t>
            </a:r>
            <a:r>
              <a:rPr lang="en-GB" dirty="0"/>
              <a:t>, because they have </a:t>
            </a:r>
            <a:r>
              <a:rPr lang="en-GB" b="1" dirty="0"/>
              <a:t>broken the criminal law</a:t>
            </a:r>
            <a:r>
              <a:rPr lang="en-GB" dirty="0"/>
              <a:t>.</a:t>
            </a:r>
            <a:endParaRPr lang="hr-HR" dirty="0"/>
          </a:p>
        </p:txBody>
      </p:sp>
    </p:spTree>
    <p:extLst>
      <p:ext uri="{BB962C8B-B14F-4D97-AF65-F5344CB8AC3E}">
        <p14:creationId xmlns:p14="http://schemas.microsoft.com/office/powerpoint/2010/main" val="1870301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Private law</a:t>
            </a:r>
            <a:r>
              <a:rPr lang="hr-HR" dirty="0"/>
              <a:t/>
            </a:r>
            <a:br>
              <a:rPr lang="hr-HR"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Private law is usually called </a:t>
            </a:r>
            <a:r>
              <a:rPr lang="en-GB" b="1" dirty="0"/>
              <a:t>civil law</a:t>
            </a:r>
            <a:r>
              <a:rPr lang="en-GB" dirty="0"/>
              <a:t> and has many different branches</a:t>
            </a:r>
            <a:r>
              <a:rPr lang="en-GB" dirty="0" smtClean="0"/>
              <a:t>.</a:t>
            </a:r>
            <a:endParaRPr lang="hr-HR" dirty="0" smtClean="0"/>
          </a:p>
          <a:p>
            <a:r>
              <a:rPr lang="en-GB" dirty="0" smtClean="0"/>
              <a:t> </a:t>
            </a:r>
            <a:r>
              <a:rPr lang="en-GB" dirty="0"/>
              <a:t>The main ones </a:t>
            </a:r>
            <a:r>
              <a:rPr lang="en-GB" dirty="0" smtClean="0"/>
              <a:t>are</a:t>
            </a:r>
            <a:r>
              <a:rPr lang="hr-HR" dirty="0" smtClean="0"/>
              <a:t>:</a:t>
            </a:r>
          </a:p>
          <a:p>
            <a:r>
              <a:rPr lang="en-GB" dirty="0" smtClean="0"/>
              <a:t> </a:t>
            </a:r>
            <a:r>
              <a:rPr lang="en-GB" b="1" dirty="0"/>
              <a:t>law of contract</a:t>
            </a:r>
            <a:r>
              <a:rPr lang="en-GB" dirty="0"/>
              <a:t>, </a:t>
            </a:r>
            <a:endParaRPr lang="hr-HR" dirty="0" smtClean="0"/>
          </a:p>
          <a:p>
            <a:r>
              <a:rPr lang="en-GB" b="1" dirty="0" smtClean="0"/>
              <a:t>law </a:t>
            </a:r>
            <a:r>
              <a:rPr lang="en-GB" b="1" dirty="0"/>
              <a:t>of tort</a:t>
            </a:r>
            <a:r>
              <a:rPr lang="en-GB" dirty="0"/>
              <a:t>, </a:t>
            </a:r>
            <a:endParaRPr lang="hr-HR" dirty="0" smtClean="0"/>
          </a:p>
          <a:p>
            <a:r>
              <a:rPr lang="en-GB" b="1" dirty="0" smtClean="0"/>
              <a:t>family </a:t>
            </a:r>
            <a:r>
              <a:rPr lang="en-GB" b="1" dirty="0"/>
              <a:t>law</a:t>
            </a:r>
            <a:r>
              <a:rPr lang="en-GB" dirty="0"/>
              <a:t>, </a:t>
            </a:r>
            <a:endParaRPr lang="hr-HR" dirty="0" smtClean="0"/>
          </a:p>
          <a:p>
            <a:r>
              <a:rPr lang="en-GB" b="1" dirty="0" smtClean="0"/>
              <a:t>law </a:t>
            </a:r>
            <a:r>
              <a:rPr lang="en-GB" b="1" dirty="0"/>
              <a:t>of succession</a:t>
            </a:r>
            <a:r>
              <a:rPr lang="en-GB" dirty="0"/>
              <a:t>, </a:t>
            </a:r>
            <a:endParaRPr lang="hr-HR" dirty="0" smtClean="0"/>
          </a:p>
          <a:p>
            <a:r>
              <a:rPr lang="en-GB" b="1" dirty="0" smtClean="0"/>
              <a:t>company </a:t>
            </a:r>
            <a:r>
              <a:rPr lang="en-GB" b="1" dirty="0"/>
              <a:t>law</a:t>
            </a:r>
            <a:r>
              <a:rPr lang="en-GB" dirty="0"/>
              <a:t> </a:t>
            </a:r>
            <a:endParaRPr lang="hr-HR" dirty="0"/>
          </a:p>
          <a:p>
            <a:r>
              <a:rPr lang="en-GB" b="1" dirty="0" smtClean="0"/>
              <a:t>employment </a:t>
            </a:r>
            <a:r>
              <a:rPr lang="en-GB" b="1" dirty="0"/>
              <a:t>law</a:t>
            </a:r>
            <a:r>
              <a:rPr lang="en-GB" dirty="0"/>
              <a:t>.</a:t>
            </a:r>
            <a:endParaRPr lang="hr-HR" dirty="0"/>
          </a:p>
          <a:p>
            <a:endParaRPr lang="en-US" dirty="0"/>
          </a:p>
        </p:txBody>
      </p:sp>
    </p:spTree>
    <p:extLst>
      <p:ext uri="{BB962C8B-B14F-4D97-AF65-F5344CB8AC3E}">
        <p14:creationId xmlns:p14="http://schemas.microsoft.com/office/powerpoint/2010/main" val="119665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Law of contract</a:t>
            </a:r>
            <a:endParaRPr lang="en-US" dirty="0"/>
          </a:p>
        </p:txBody>
      </p:sp>
      <p:sp>
        <p:nvSpPr>
          <p:cNvPr id="3" name="Content Placeholder 2"/>
          <p:cNvSpPr>
            <a:spLocks noGrp="1"/>
          </p:cNvSpPr>
          <p:nvPr>
            <p:ph idx="1"/>
          </p:nvPr>
        </p:nvSpPr>
        <p:spPr/>
        <p:txBody>
          <a:bodyPr/>
          <a:lstStyle/>
          <a:p>
            <a:r>
              <a:rPr lang="en-GB" b="1" dirty="0"/>
              <a:t>Law of contract</a:t>
            </a:r>
            <a:r>
              <a:rPr lang="en-GB" dirty="0"/>
              <a:t> </a:t>
            </a:r>
            <a:r>
              <a:rPr lang="hr-HR" dirty="0" err="1" smtClean="0"/>
              <a:t>is</a:t>
            </a:r>
            <a:r>
              <a:rPr lang="en-GB" dirty="0" smtClean="0"/>
              <a:t> </a:t>
            </a:r>
            <a:r>
              <a:rPr lang="en-GB" dirty="0"/>
              <a:t>the branch of the law which determines whether a promise is </a:t>
            </a:r>
            <a:r>
              <a:rPr lang="en-GB" b="1" dirty="0"/>
              <a:t>legally enforceable</a:t>
            </a:r>
            <a:r>
              <a:rPr lang="en-GB" dirty="0"/>
              <a:t> and what are its legal consequences.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89326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Law of torts</a:t>
            </a:r>
            <a:endParaRPr lang="en-US" dirty="0"/>
          </a:p>
        </p:txBody>
      </p:sp>
      <p:sp>
        <p:nvSpPr>
          <p:cNvPr id="3" name="Content Placeholder 2"/>
          <p:cNvSpPr>
            <a:spLocks noGrp="1"/>
          </p:cNvSpPr>
          <p:nvPr>
            <p:ph idx="1"/>
          </p:nvPr>
        </p:nvSpPr>
        <p:spPr/>
        <p:txBody>
          <a:bodyPr/>
          <a:lstStyle/>
          <a:p>
            <a:r>
              <a:rPr lang="en-GB" b="1" dirty="0"/>
              <a:t>Law of torts</a:t>
            </a:r>
            <a:r>
              <a:rPr lang="en-GB" dirty="0"/>
              <a:t> deals with </a:t>
            </a:r>
            <a:r>
              <a:rPr lang="en-GB" b="1" dirty="0"/>
              <a:t>torts</a:t>
            </a:r>
            <a:r>
              <a:rPr lang="en-GB" dirty="0"/>
              <a:t>, which can be defined as </a:t>
            </a:r>
            <a:r>
              <a:rPr lang="en-GB" b="1" dirty="0"/>
              <a:t>civil wrongs</a:t>
            </a:r>
            <a:r>
              <a:rPr lang="en-GB" dirty="0"/>
              <a:t>. </a:t>
            </a:r>
            <a:endParaRPr lang="hr-HR" dirty="0" smtClean="0"/>
          </a:p>
          <a:p>
            <a:r>
              <a:rPr lang="en-GB" dirty="0" smtClean="0"/>
              <a:t>Examples </a:t>
            </a:r>
            <a:r>
              <a:rPr lang="en-GB" dirty="0"/>
              <a:t>of torts </a:t>
            </a:r>
            <a:r>
              <a:rPr lang="en-GB" dirty="0" smtClean="0"/>
              <a:t>are</a:t>
            </a:r>
            <a:r>
              <a:rPr lang="hr-HR" dirty="0" smtClean="0"/>
              <a:t>:</a:t>
            </a:r>
          </a:p>
          <a:p>
            <a:r>
              <a:rPr lang="en-GB" dirty="0" smtClean="0"/>
              <a:t> </a:t>
            </a:r>
            <a:r>
              <a:rPr lang="en-GB" b="1" dirty="0"/>
              <a:t>nuisance</a:t>
            </a:r>
            <a:r>
              <a:rPr lang="en-GB" dirty="0"/>
              <a:t>, </a:t>
            </a:r>
            <a:endParaRPr lang="hr-HR" dirty="0" smtClean="0"/>
          </a:p>
          <a:p>
            <a:r>
              <a:rPr lang="en-GB" b="1" dirty="0" smtClean="0"/>
              <a:t>negligence</a:t>
            </a:r>
            <a:r>
              <a:rPr lang="en-GB" dirty="0"/>
              <a:t>, </a:t>
            </a:r>
            <a:endParaRPr lang="hr-HR" dirty="0" smtClean="0"/>
          </a:p>
          <a:p>
            <a:r>
              <a:rPr lang="en-GB" b="1" dirty="0" smtClean="0"/>
              <a:t>defamation</a:t>
            </a:r>
            <a:r>
              <a:rPr lang="en-GB" dirty="0"/>
              <a:t>, and </a:t>
            </a:r>
            <a:endParaRPr lang="hr-HR" dirty="0" smtClean="0"/>
          </a:p>
          <a:p>
            <a:r>
              <a:rPr lang="en-GB" b="1" dirty="0" smtClean="0"/>
              <a:t>trespass</a:t>
            </a:r>
            <a:r>
              <a:rPr lang="en-GB" b="1"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228444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Law of property</a:t>
            </a:r>
            <a:endParaRPr lang="en-US" dirty="0"/>
          </a:p>
        </p:txBody>
      </p:sp>
      <p:sp>
        <p:nvSpPr>
          <p:cNvPr id="3" name="Content Placeholder 2"/>
          <p:cNvSpPr>
            <a:spLocks noGrp="1"/>
          </p:cNvSpPr>
          <p:nvPr>
            <p:ph idx="1"/>
          </p:nvPr>
        </p:nvSpPr>
        <p:spPr/>
        <p:txBody>
          <a:bodyPr/>
          <a:lstStyle/>
          <a:p>
            <a:r>
              <a:rPr lang="en-GB" b="1" dirty="0"/>
              <a:t>Law of property </a:t>
            </a:r>
            <a:r>
              <a:rPr lang="en-GB" dirty="0"/>
              <a:t>determines the nature and extent of the rights which people may enjoy over land and other property – for example, rights of 'ownership' of land</a:t>
            </a:r>
            <a:r>
              <a:rPr lang="en-GB" b="1"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35507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Family law</a:t>
            </a:r>
            <a:endParaRPr lang="en-US" dirty="0"/>
          </a:p>
        </p:txBody>
      </p:sp>
      <p:sp>
        <p:nvSpPr>
          <p:cNvPr id="3" name="Content Placeholder 2"/>
          <p:cNvSpPr>
            <a:spLocks noGrp="1"/>
          </p:cNvSpPr>
          <p:nvPr>
            <p:ph idx="1"/>
          </p:nvPr>
        </p:nvSpPr>
        <p:spPr/>
        <p:txBody>
          <a:bodyPr/>
          <a:lstStyle/>
          <a:p>
            <a:r>
              <a:rPr lang="en-GB" b="1" dirty="0"/>
              <a:t>Family law</a:t>
            </a:r>
            <a:r>
              <a:rPr lang="en-GB" dirty="0"/>
              <a:t> covers such matters </a:t>
            </a:r>
            <a:r>
              <a:rPr lang="en-GB" dirty="0" smtClean="0"/>
              <a:t>as</a:t>
            </a:r>
            <a:r>
              <a:rPr lang="hr-HR" dirty="0" smtClean="0"/>
              <a:t>:</a:t>
            </a:r>
          </a:p>
          <a:p>
            <a:r>
              <a:rPr lang="en-GB" dirty="0" smtClean="0"/>
              <a:t> </a:t>
            </a:r>
            <a:r>
              <a:rPr lang="hr-HR" b="1" dirty="0" err="1" smtClean="0"/>
              <a:t>validity</a:t>
            </a:r>
            <a:r>
              <a:rPr lang="hr-HR" b="1" dirty="0" smtClean="0"/>
              <a:t> </a:t>
            </a:r>
            <a:r>
              <a:rPr lang="hr-HR" b="1" dirty="0" err="1" smtClean="0"/>
              <a:t>of</a:t>
            </a:r>
            <a:r>
              <a:rPr lang="en-GB" b="1" dirty="0" smtClean="0"/>
              <a:t> marriage</a:t>
            </a:r>
            <a:r>
              <a:rPr lang="en-GB" dirty="0" smtClean="0"/>
              <a:t>, </a:t>
            </a:r>
            <a:endParaRPr lang="hr-HR" dirty="0" smtClean="0"/>
          </a:p>
          <a:p>
            <a:r>
              <a:rPr lang="en-GB" dirty="0" smtClean="0"/>
              <a:t>rules for </a:t>
            </a:r>
            <a:r>
              <a:rPr lang="en-GB" b="1" dirty="0"/>
              <a:t>divorce</a:t>
            </a:r>
            <a:r>
              <a:rPr lang="en-GB" dirty="0"/>
              <a:t> and </a:t>
            </a:r>
            <a:endParaRPr lang="hr-HR" dirty="0"/>
          </a:p>
          <a:p>
            <a:r>
              <a:rPr lang="en-GB" dirty="0" smtClean="0"/>
              <a:t> </a:t>
            </a:r>
            <a:r>
              <a:rPr lang="en-GB" dirty="0"/>
              <a:t>the </a:t>
            </a:r>
            <a:r>
              <a:rPr lang="en-GB" b="1" dirty="0"/>
              <a:t>custody</a:t>
            </a:r>
            <a:r>
              <a:rPr lang="en-GB" dirty="0"/>
              <a:t> </a:t>
            </a:r>
            <a:r>
              <a:rPr lang="en-GB" b="1" dirty="0"/>
              <a:t>of the children</a:t>
            </a:r>
            <a:r>
              <a:rPr lang="en-GB"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107892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Law of succession</a:t>
            </a:r>
            <a:endParaRPr lang="en-US" dirty="0"/>
          </a:p>
        </p:txBody>
      </p:sp>
      <p:sp>
        <p:nvSpPr>
          <p:cNvPr id="3" name="Content Placeholder 2"/>
          <p:cNvSpPr>
            <a:spLocks noGrp="1"/>
          </p:cNvSpPr>
          <p:nvPr>
            <p:ph idx="1"/>
          </p:nvPr>
        </p:nvSpPr>
        <p:spPr/>
        <p:txBody>
          <a:bodyPr/>
          <a:lstStyle/>
          <a:p>
            <a:r>
              <a:rPr lang="en-GB" b="1" dirty="0"/>
              <a:t>Law of succession</a:t>
            </a:r>
            <a:r>
              <a:rPr lang="en-GB" dirty="0"/>
              <a:t> </a:t>
            </a:r>
            <a:r>
              <a:rPr lang="hr-HR" dirty="0" err="1" smtClean="0"/>
              <a:t>regulates</a:t>
            </a:r>
            <a:endParaRPr lang="hr-HR" dirty="0" smtClean="0"/>
          </a:p>
          <a:p>
            <a:r>
              <a:rPr lang="en-GB" dirty="0" smtClean="0"/>
              <a:t>who </a:t>
            </a:r>
            <a:r>
              <a:rPr lang="en-GB" b="1" dirty="0"/>
              <a:t>inherits property</a:t>
            </a:r>
            <a:r>
              <a:rPr lang="en-GB" dirty="0"/>
              <a:t> when a person dies without</a:t>
            </a:r>
            <a:r>
              <a:rPr lang="en-GB" b="1" dirty="0"/>
              <a:t> </a:t>
            </a:r>
            <a:r>
              <a:rPr lang="en-GB" dirty="0"/>
              <a:t>a</a:t>
            </a:r>
            <a:r>
              <a:rPr lang="en-GB" b="1" dirty="0"/>
              <a:t> </a:t>
            </a:r>
            <a:r>
              <a:rPr lang="en-GB" dirty="0"/>
              <a:t>will, </a:t>
            </a:r>
            <a:endParaRPr lang="hr-HR" dirty="0" smtClean="0"/>
          </a:p>
          <a:p>
            <a:r>
              <a:rPr lang="en-GB" dirty="0" smtClean="0"/>
              <a:t>and </a:t>
            </a:r>
            <a:r>
              <a:rPr lang="hr-HR" dirty="0" err="1" smtClean="0"/>
              <a:t>establishes</a:t>
            </a:r>
            <a:r>
              <a:rPr lang="en-GB" dirty="0" smtClean="0"/>
              <a:t> </a:t>
            </a:r>
            <a:r>
              <a:rPr lang="en-GB" dirty="0"/>
              <a:t>the rules for making a </a:t>
            </a:r>
            <a:r>
              <a:rPr lang="en-GB" b="1" dirty="0"/>
              <a:t>valid will</a:t>
            </a:r>
            <a:r>
              <a:rPr lang="en-GB"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4238900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Company law</a:t>
            </a:r>
            <a:endParaRPr lang="en-US" dirty="0"/>
          </a:p>
        </p:txBody>
      </p:sp>
      <p:sp>
        <p:nvSpPr>
          <p:cNvPr id="3" name="Content Placeholder 2"/>
          <p:cNvSpPr>
            <a:spLocks noGrp="1"/>
          </p:cNvSpPr>
          <p:nvPr>
            <p:ph idx="1"/>
          </p:nvPr>
        </p:nvSpPr>
        <p:spPr/>
        <p:txBody>
          <a:bodyPr/>
          <a:lstStyle/>
          <a:p>
            <a:r>
              <a:rPr lang="en-GB" b="1" dirty="0"/>
              <a:t>Company law</a:t>
            </a:r>
            <a:r>
              <a:rPr lang="en-GB" dirty="0"/>
              <a:t> is very important in the business world: </a:t>
            </a:r>
            <a:endParaRPr lang="hr-HR" dirty="0" smtClean="0"/>
          </a:p>
          <a:p>
            <a:r>
              <a:rPr lang="en-GB" dirty="0" smtClean="0"/>
              <a:t>it </a:t>
            </a:r>
            <a:r>
              <a:rPr lang="en-GB" dirty="0"/>
              <a:t>regulates how a company should be formed, </a:t>
            </a:r>
            <a:endParaRPr lang="hr-HR" dirty="0" smtClean="0"/>
          </a:p>
          <a:p>
            <a:r>
              <a:rPr lang="en-GB" dirty="0" smtClean="0"/>
              <a:t>sets </a:t>
            </a:r>
            <a:r>
              <a:rPr lang="en-GB" dirty="0"/>
              <a:t>out formal rules for running companies</a:t>
            </a:r>
            <a:r>
              <a:rPr lang="en-GB" dirty="0" smtClean="0"/>
              <a:t>,</a:t>
            </a:r>
            <a:endParaRPr lang="hr-HR" dirty="0" smtClean="0"/>
          </a:p>
          <a:p>
            <a:r>
              <a:rPr lang="en-GB" dirty="0" smtClean="0"/>
              <a:t> </a:t>
            </a:r>
            <a:r>
              <a:rPr lang="en-GB" dirty="0"/>
              <a:t>and deals with the rights and duties of </a:t>
            </a:r>
            <a:r>
              <a:rPr lang="en-GB" b="1" dirty="0"/>
              <a:t>shareholders</a:t>
            </a:r>
            <a:r>
              <a:rPr lang="en-GB" dirty="0"/>
              <a:t> and </a:t>
            </a:r>
            <a:r>
              <a:rPr lang="en-GB" b="1" dirty="0"/>
              <a:t>directors</a:t>
            </a:r>
            <a:r>
              <a:rPr lang="en-GB" dirty="0"/>
              <a:t>.</a:t>
            </a:r>
            <a:endParaRPr lang="hr-HR" dirty="0"/>
          </a:p>
          <a:p>
            <a:endParaRPr lang="en-US" dirty="0"/>
          </a:p>
        </p:txBody>
      </p:sp>
    </p:spTree>
    <p:extLst>
      <p:ext uri="{BB962C8B-B14F-4D97-AF65-F5344CB8AC3E}">
        <p14:creationId xmlns:p14="http://schemas.microsoft.com/office/powerpoint/2010/main" val="221994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 I Answer the following questions</a:t>
            </a:r>
            <a:r>
              <a:rPr lang="en-GB" b="1" dirty="0"/>
              <a: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a:t>
            </a:r>
            <a:r>
              <a:rPr lang="en-GB" b="1" dirty="0"/>
              <a:t>. </a:t>
            </a:r>
            <a:r>
              <a:rPr lang="en-GB" dirty="0"/>
              <a:t>Which branches of law are you familiar with? What do they deal with</a:t>
            </a:r>
            <a:r>
              <a:rPr lang="en-GB" b="1" dirty="0"/>
              <a:t>?</a:t>
            </a:r>
            <a:endParaRPr lang="hr-HR" dirty="0"/>
          </a:p>
          <a:p>
            <a:r>
              <a:rPr lang="en-GB" dirty="0"/>
              <a:t>2. What is the difference between private law and public law?</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432043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law</a:t>
            </a:r>
            <a:endParaRPr lang="en-US" dirty="0"/>
          </a:p>
        </p:txBody>
      </p:sp>
      <p:sp>
        <p:nvSpPr>
          <p:cNvPr id="3" name="Content Placeholder 2"/>
          <p:cNvSpPr>
            <a:spLocks noGrp="1"/>
          </p:cNvSpPr>
          <p:nvPr>
            <p:ph idx="1"/>
          </p:nvPr>
        </p:nvSpPr>
        <p:spPr/>
        <p:txBody>
          <a:bodyPr/>
          <a:lstStyle/>
          <a:p>
            <a:r>
              <a:rPr lang="en-GB" b="1" dirty="0"/>
              <a:t>Employment law</a:t>
            </a:r>
            <a:r>
              <a:rPr lang="en-GB" dirty="0"/>
              <a:t> covers all aspects of employment, </a:t>
            </a:r>
            <a:endParaRPr lang="hr-HR" dirty="0" smtClean="0"/>
          </a:p>
          <a:p>
            <a:r>
              <a:rPr lang="en-GB" dirty="0" smtClean="0"/>
              <a:t>from </a:t>
            </a:r>
            <a:r>
              <a:rPr lang="en-GB" dirty="0"/>
              <a:t>the original formation of a </a:t>
            </a:r>
            <a:r>
              <a:rPr lang="en-GB" b="1" dirty="0"/>
              <a:t>contract of employment</a:t>
            </a:r>
            <a:r>
              <a:rPr lang="en-GB" dirty="0"/>
              <a:t> </a:t>
            </a:r>
            <a:endParaRPr lang="hr-HR" dirty="0" smtClean="0"/>
          </a:p>
          <a:p>
            <a:r>
              <a:rPr lang="en-GB" dirty="0" smtClean="0"/>
              <a:t>to </a:t>
            </a:r>
            <a:r>
              <a:rPr lang="en-GB" dirty="0"/>
              <a:t>situations of </a:t>
            </a:r>
            <a:r>
              <a:rPr lang="en-GB" b="1" dirty="0"/>
              <a:t>redundancy</a:t>
            </a:r>
            <a:r>
              <a:rPr lang="en-GB" dirty="0"/>
              <a:t> or </a:t>
            </a:r>
            <a:endParaRPr lang="hr-HR" dirty="0" smtClean="0"/>
          </a:p>
          <a:p>
            <a:r>
              <a:rPr lang="en-GB" b="1" dirty="0" smtClean="0"/>
              <a:t>unfair </a:t>
            </a:r>
            <a:r>
              <a:rPr lang="en-GB" b="1" dirty="0"/>
              <a:t>dismissal</a:t>
            </a:r>
            <a:r>
              <a:rPr lang="en-GB"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976044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Other</a:t>
            </a:r>
            <a:r>
              <a:rPr lang="hr-HR" dirty="0" smtClean="0"/>
              <a:t> </a:t>
            </a:r>
            <a:r>
              <a:rPr lang="hr-HR" dirty="0" err="1" smtClean="0"/>
              <a:t>areas</a:t>
            </a:r>
            <a:r>
              <a:rPr lang="hr-HR" dirty="0" smtClean="0"/>
              <a:t> </a:t>
            </a:r>
            <a:r>
              <a:rPr lang="hr-HR" dirty="0" err="1" smtClean="0"/>
              <a:t>of</a:t>
            </a:r>
            <a:r>
              <a:rPr lang="hr-HR" dirty="0" smtClean="0"/>
              <a:t> </a:t>
            </a:r>
            <a:r>
              <a:rPr lang="hr-HR" dirty="0" err="1" smtClean="0"/>
              <a:t>private</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In addition to these areas of private law, there are also laws relating to </a:t>
            </a:r>
            <a:r>
              <a:rPr lang="en-GB" b="1" dirty="0"/>
              <a:t>copyrigh</a:t>
            </a:r>
            <a:r>
              <a:rPr lang="en-GB" dirty="0"/>
              <a:t>t </a:t>
            </a:r>
            <a:r>
              <a:rPr lang="en-GB" b="1" dirty="0"/>
              <a:t>and patents</a:t>
            </a:r>
            <a:r>
              <a:rPr lang="en-GB"/>
              <a:t>, </a:t>
            </a:r>
            <a:r>
              <a:rPr lang="en-GB" smtClean="0"/>
              <a:t>and </a:t>
            </a:r>
            <a:r>
              <a:rPr lang="en-GB" dirty="0"/>
              <a:t>many other topics, so it can be seen that civil law covers a wide variety of situations.</a:t>
            </a:r>
            <a:r>
              <a:rPr lang="hr-HR" dirty="0"/>
              <a:t/>
            </a:r>
            <a:br>
              <a:rPr lang="hr-HR" dirty="0"/>
            </a:br>
            <a:endParaRPr lang="en-US" dirty="0"/>
          </a:p>
        </p:txBody>
      </p:sp>
    </p:spTree>
    <p:extLst>
      <p:ext uri="{BB962C8B-B14F-4D97-AF65-F5344CB8AC3E}">
        <p14:creationId xmlns:p14="http://schemas.microsoft.com/office/powerpoint/2010/main" val="3528580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Civil vs. criminal law</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Civil law </a:t>
            </a:r>
            <a:r>
              <a:rPr lang="en-GB" dirty="0"/>
              <a:t>regulates relations between private persons or bodies. It is usually invoked only by the parties seeking to protect their private rights or interests. </a:t>
            </a:r>
            <a:endParaRPr lang="hr-HR" dirty="0" smtClean="0"/>
          </a:p>
          <a:p>
            <a:r>
              <a:rPr lang="en-GB" dirty="0" smtClean="0"/>
              <a:t>By </a:t>
            </a:r>
            <a:r>
              <a:rPr lang="en-GB" dirty="0"/>
              <a:t>contrast, a </a:t>
            </a:r>
            <a:r>
              <a:rPr lang="en-GB" b="1" dirty="0"/>
              <a:t>criminal offence</a:t>
            </a:r>
            <a:r>
              <a:rPr lang="en-GB" dirty="0"/>
              <a:t> is a wrong against the community. </a:t>
            </a:r>
            <a:endParaRPr lang="hr-HR" dirty="0" smtClean="0"/>
          </a:p>
          <a:p>
            <a:r>
              <a:rPr lang="en-GB" dirty="0" smtClean="0"/>
              <a:t>While </a:t>
            </a:r>
            <a:r>
              <a:rPr lang="en-GB" dirty="0"/>
              <a:t>the state has no interest in pursuing your civil </a:t>
            </a:r>
            <a:r>
              <a:rPr lang="en-GB" b="1" dirty="0"/>
              <a:t>claim</a:t>
            </a:r>
            <a:r>
              <a:rPr lang="en-GB" dirty="0"/>
              <a:t>, if you are a victim of a crime, such as </a:t>
            </a:r>
            <a:r>
              <a:rPr lang="en-GB" b="1" dirty="0"/>
              <a:t>theft,</a:t>
            </a:r>
            <a:r>
              <a:rPr lang="en-GB" dirty="0"/>
              <a:t> the state may </a:t>
            </a:r>
            <a:r>
              <a:rPr lang="en-GB" b="1" dirty="0"/>
              <a:t>prosecute</a:t>
            </a:r>
            <a:r>
              <a:rPr lang="en-GB" dirty="0"/>
              <a:t> the </a:t>
            </a:r>
            <a:r>
              <a:rPr lang="en-GB" b="1" dirty="0"/>
              <a:t>offender</a:t>
            </a:r>
            <a:r>
              <a:rPr lang="en-GB" dirty="0"/>
              <a:t>, whether or not you wish to </a:t>
            </a:r>
            <a:r>
              <a:rPr lang="en-GB" b="1" dirty="0"/>
              <a:t>take action</a:t>
            </a:r>
            <a:r>
              <a:rPr lang="en-GB" dirty="0"/>
              <a:t> against him/her. The aim of taking a criminal case to court is </a:t>
            </a:r>
            <a:r>
              <a:rPr lang="en-GB" b="1" dirty="0"/>
              <a:t>to punish the wrongdoer</a:t>
            </a:r>
            <a:r>
              <a:rPr lang="en-GB" dirty="0"/>
              <a:t>.</a:t>
            </a:r>
            <a:endParaRPr lang="hr-HR" dirty="0"/>
          </a:p>
          <a:p>
            <a:endParaRPr lang="en-US" dirty="0"/>
          </a:p>
        </p:txBody>
      </p:sp>
    </p:spTree>
    <p:extLst>
      <p:ext uri="{BB962C8B-B14F-4D97-AF65-F5344CB8AC3E}">
        <p14:creationId xmlns:p14="http://schemas.microsoft.com/office/powerpoint/2010/main" val="4086623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Read the text once again and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fontAlgn="base"/>
            <a:r>
              <a:rPr lang="en-GB" dirty="0"/>
              <a:t>What is the difference between substantive and procedural law?</a:t>
            </a:r>
            <a:endParaRPr lang="hr-HR" dirty="0"/>
          </a:p>
          <a:p>
            <a:pPr lvl="0" fontAlgn="base"/>
            <a:r>
              <a:rPr lang="en-GB" dirty="0"/>
              <a:t>What is the difference between national and international law?</a:t>
            </a:r>
            <a:endParaRPr lang="hr-HR" dirty="0"/>
          </a:p>
          <a:p>
            <a:pPr lvl="0" fontAlgn="base"/>
            <a:r>
              <a:rPr lang="en-GB" dirty="0"/>
              <a:t>What are the main branches of public law?</a:t>
            </a:r>
            <a:endParaRPr lang="hr-HR" dirty="0"/>
          </a:p>
          <a:p>
            <a:pPr lvl="0" fontAlgn="base"/>
            <a:r>
              <a:rPr lang="en-GB" dirty="0"/>
              <a:t>What is the basic difference between public and private law?</a:t>
            </a:r>
            <a:endParaRPr lang="hr-HR" dirty="0"/>
          </a:p>
          <a:p>
            <a:pPr lvl="0" fontAlgn="base"/>
            <a:r>
              <a:rPr lang="en-GB" dirty="0"/>
              <a:t>Why does criminal law belong to public law?</a:t>
            </a:r>
            <a:endParaRPr lang="hr-HR" dirty="0"/>
          </a:p>
          <a:p>
            <a:pPr lvl="0" fontAlgn="base"/>
            <a:r>
              <a:rPr lang="en-GB" dirty="0"/>
              <a:t>What are the main branches of private law?</a:t>
            </a:r>
            <a:endParaRPr lang="hr-HR" dirty="0"/>
          </a:p>
          <a:p>
            <a:pPr fontAlgn="base"/>
            <a:r>
              <a:rPr lang="en-GB" dirty="0"/>
              <a:t> </a:t>
            </a:r>
            <a:endParaRPr lang="hr-HR" dirty="0"/>
          </a:p>
        </p:txBody>
      </p:sp>
    </p:spTree>
    <p:extLst>
      <p:ext uri="{BB962C8B-B14F-4D97-AF65-F5344CB8AC3E}">
        <p14:creationId xmlns:p14="http://schemas.microsoft.com/office/powerpoint/2010/main" val="2189503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GB" b="1" i="1" dirty="0"/>
              <a:t>V Fill in the following table explaining what the branches of private law listed below deal with:</a:t>
            </a:r>
            <a:r>
              <a:rPr lang="hr-HR" dirty="0"/>
              <a:t/>
            </a:r>
            <a:br>
              <a:rPr lang="hr-HR" dirty="0"/>
            </a:br>
            <a:r>
              <a:rPr lang="en-GB"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295015" y="2608897"/>
          <a:ext cx="5754370" cy="2935605"/>
        </p:xfrm>
        <a:graphic>
          <a:graphicData uri="http://schemas.openxmlformats.org/drawingml/2006/table">
            <a:tbl>
              <a:tblPr firstRow="1" firstCol="1" bandRow="1">
                <a:tableStyleId>{5C22544A-7EE6-4342-B048-85BDC9FD1C3A}</a:tableStyleId>
              </a:tblPr>
              <a:tblGrid>
                <a:gridCol w="1437005"/>
                <a:gridCol w="4317365"/>
              </a:tblGrid>
              <a:tr h="0">
                <a:tc>
                  <a:txBody>
                    <a:bodyPr/>
                    <a:lstStyle/>
                    <a:p>
                      <a:pPr algn="just" fontAlgn="base">
                        <a:lnSpc>
                          <a:spcPct val="107000"/>
                        </a:lnSpc>
                        <a:spcAft>
                          <a:spcPts val="0"/>
                        </a:spcAft>
                      </a:pPr>
                      <a:r>
                        <a:rPr lang="en-GB" sz="1200">
                          <a:effectLst/>
                        </a:rPr>
                        <a:t>BRANCH OF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EXPLANATION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Law of contract</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Law of tort</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Law of property</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Family law</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Law of succession</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Company law</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fontAlgn="base">
                        <a:lnSpc>
                          <a:spcPct val="107000"/>
                        </a:lnSpc>
                        <a:spcAft>
                          <a:spcPts val="0"/>
                        </a:spcAft>
                      </a:pPr>
                      <a:r>
                        <a:rPr lang="en-GB" sz="1200">
                          <a:effectLst/>
                        </a:rPr>
                        <a:t>Employment law</a:t>
                      </a:r>
                      <a:endParaRPr lang="hr-HR" sz="1100">
                        <a:effectLst/>
                      </a:endParaRPr>
                    </a:p>
                    <a:p>
                      <a:pPr algn="just" fontAlgn="base">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fontAlgn="base">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74259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Read the following text and complete the table with the legal terms related to civil and criminal law.</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336290" y="3054921"/>
          <a:ext cx="5671820" cy="2043557"/>
        </p:xfrm>
        <a:graphic>
          <a:graphicData uri="http://schemas.openxmlformats.org/drawingml/2006/table">
            <a:tbl>
              <a:tblPr firstRow="1" firstCol="1" bandRow="1">
                <a:tableStyleId>{5C22544A-7EE6-4342-B048-85BDC9FD1C3A}</a:tableStyleId>
              </a:tblPr>
              <a:tblGrid>
                <a:gridCol w="2390140"/>
                <a:gridCol w="1745615"/>
                <a:gridCol w="1536065"/>
              </a:tblGrid>
              <a:tr h="0">
                <a:tc>
                  <a:txBody>
                    <a:bodyPr/>
                    <a:lstStyle/>
                    <a:p>
                      <a:pPr algn="just">
                        <a:lnSpc>
                          <a:spcPct val="107000"/>
                        </a:lnSpc>
                        <a:spcAft>
                          <a:spcPts val="0"/>
                        </a:spcAft>
                      </a:pPr>
                      <a:r>
                        <a:rPr lang="en-GB" sz="1200">
                          <a:effectLst/>
                        </a:rPr>
                        <a:t>Civil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Criminal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Civil and criminal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bl>
          </a:graphicData>
        </a:graphic>
      </p:graphicFrame>
    </p:spTree>
    <p:extLst>
      <p:ext uri="{BB962C8B-B14F-4D97-AF65-F5344CB8AC3E}">
        <p14:creationId xmlns:p14="http://schemas.microsoft.com/office/powerpoint/2010/main" val="669904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a:t>
            </a:r>
            <a:r>
              <a:rPr lang="hr-HR" dirty="0" err="1" smtClean="0"/>
              <a:t>law</a:t>
            </a:r>
            <a:endParaRPr lang="en-US" dirty="0"/>
          </a:p>
        </p:txBody>
      </p:sp>
      <p:sp>
        <p:nvSpPr>
          <p:cNvPr id="3" name="Content Placeholder 2"/>
          <p:cNvSpPr>
            <a:spLocks noGrp="1"/>
          </p:cNvSpPr>
          <p:nvPr>
            <p:ph idx="1"/>
          </p:nvPr>
        </p:nvSpPr>
        <p:spPr/>
        <p:txBody>
          <a:bodyPr/>
          <a:lstStyle/>
          <a:p>
            <a:r>
              <a:rPr lang="en-GB" dirty="0"/>
              <a:t>Most civil cases are </a:t>
            </a:r>
            <a:r>
              <a:rPr lang="en-GB" b="1" dirty="0"/>
              <a:t>settled</a:t>
            </a:r>
            <a:r>
              <a:rPr lang="en-GB" dirty="0"/>
              <a:t> out of court. </a:t>
            </a:r>
            <a:endParaRPr lang="hr-HR" dirty="0" smtClean="0"/>
          </a:p>
          <a:p>
            <a:r>
              <a:rPr lang="en-GB" dirty="0" smtClean="0"/>
              <a:t>If </a:t>
            </a:r>
            <a:r>
              <a:rPr lang="en-GB" dirty="0"/>
              <a:t>the </a:t>
            </a:r>
            <a:r>
              <a:rPr lang="en-GB" b="1" dirty="0"/>
              <a:t>claimant</a:t>
            </a:r>
            <a:r>
              <a:rPr lang="en-GB" dirty="0"/>
              <a:t> </a:t>
            </a:r>
            <a:r>
              <a:rPr lang="en-GB" b="1" dirty="0"/>
              <a:t>sues</a:t>
            </a:r>
            <a:r>
              <a:rPr lang="en-GB" dirty="0"/>
              <a:t> the </a:t>
            </a:r>
            <a:r>
              <a:rPr lang="en-GB" b="1" dirty="0"/>
              <a:t>defendant</a:t>
            </a:r>
            <a:r>
              <a:rPr lang="en-GB" dirty="0"/>
              <a:t> the </a:t>
            </a:r>
            <a:r>
              <a:rPr lang="en-GB" b="1" dirty="0"/>
              <a:t>case</a:t>
            </a:r>
            <a:r>
              <a:rPr lang="en-GB" dirty="0"/>
              <a:t> is heard before a single judge who decides on fact and law in a </a:t>
            </a:r>
            <a:r>
              <a:rPr lang="en-GB" b="1" dirty="0"/>
              <a:t>civil court</a:t>
            </a:r>
            <a:r>
              <a:rPr lang="en-GB" dirty="0" smtClean="0"/>
              <a:t>.</a:t>
            </a:r>
            <a:endParaRPr lang="hr-HR" dirty="0" smtClean="0"/>
          </a:p>
          <a:p>
            <a:r>
              <a:rPr lang="en-GB" dirty="0" smtClean="0"/>
              <a:t> </a:t>
            </a:r>
            <a:r>
              <a:rPr lang="en-GB" dirty="0"/>
              <a:t>If the </a:t>
            </a:r>
            <a:r>
              <a:rPr lang="en-GB" b="1" dirty="0"/>
              <a:t>judge</a:t>
            </a:r>
            <a:r>
              <a:rPr lang="en-GB" dirty="0"/>
              <a:t> finds the civil case proven, they </a:t>
            </a:r>
            <a:r>
              <a:rPr lang="en-GB" b="1" dirty="0"/>
              <a:t>enter judgment</a:t>
            </a:r>
            <a:r>
              <a:rPr lang="en-GB" dirty="0"/>
              <a:t> for the claimant.</a:t>
            </a:r>
            <a:r>
              <a:rPr lang="en-GB" b="1" dirty="0"/>
              <a:t> </a:t>
            </a:r>
            <a:endParaRPr lang="hr-HR" b="1" dirty="0" smtClean="0"/>
          </a:p>
          <a:p>
            <a:r>
              <a:rPr lang="en-GB" b="1" dirty="0"/>
              <a:t> </a:t>
            </a:r>
            <a:r>
              <a:rPr lang="en-GB" dirty="0"/>
              <a:t>They may </a:t>
            </a:r>
            <a:r>
              <a:rPr lang="en-GB" b="1" dirty="0"/>
              <a:t>make an order</a:t>
            </a:r>
            <a:r>
              <a:rPr lang="en-GB" dirty="0"/>
              <a:t>, e.g. </a:t>
            </a:r>
            <a:r>
              <a:rPr lang="en-GB" b="1" dirty="0"/>
              <a:t>an award of damages,</a:t>
            </a:r>
            <a:r>
              <a:rPr lang="en-GB" dirty="0"/>
              <a:t> against the defendant</a:t>
            </a:r>
            <a:r>
              <a:rPr lang="en-GB" dirty="0" smtClean="0"/>
              <a:t>.</a:t>
            </a:r>
            <a:endParaRPr lang="hr-HR" dirty="0" smtClean="0"/>
          </a:p>
          <a:p>
            <a:r>
              <a:rPr lang="en-GB" dirty="0" smtClean="0"/>
              <a:t> </a:t>
            </a:r>
            <a:r>
              <a:rPr lang="en-GB" dirty="0"/>
              <a:t>If the judge does not find the case proven, they </a:t>
            </a:r>
            <a:r>
              <a:rPr lang="en-GB" b="1" dirty="0"/>
              <a:t>enter judgment</a:t>
            </a:r>
            <a:r>
              <a:rPr lang="en-GB" dirty="0"/>
              <a:t> for the defendant.</a:t>
            </a:r>
            <a:endParaRPr lang="hr-HR" dirty="0"/>
          </a:p>
          <a:p>
            <a:endParaRPr lang="en-US" dirty="0"/>
          </a:p>
        </p:txBody>
      </p:sp>
    </p:spTree>
    <p:extLst>
      <p:ext uri="{BB962C8B-B14F-4D97-AF65-F5344CB8AC3E}">
        <p14:creationId xmlns:p14="http://schemas.microsoft.com/office/powerpoint/2010/main" val="3484646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Criminal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The </a:t>
            </a:r>
            <a:r>
              <a:rPr lang="en-GB" b="1" dirty="0"/>
              <a:t>prosecutor</a:t>
            </a:r>
            <a:r>
              <a:rPr lang="en-GB" dirty="0"/>
              <a:t> </a:t>
            </a:r>
            <a:r>
              <a:rPr lang="en-GB" b="1" dirty="0"/>
              <a:t>prosecutes</a:t>
            </a:r>
            <a:r>
              <a:rPr lang="en-GB" dirty="0"/>
              <a:t> the defendant, or the </a:t>
            </a:r>
            <a:r>
              <a:rPr lang="en-GB" b="1" dirty="0"/>
              <a:t>accused</a:t>
            </a:r>
            <a:r>
              <a:rPr lang="en-GB" dirty="0"/>
              <a:t>, in a criminal </a:t>
            </a:r>
            <a:r>
              <a:rPr lang="en-GB" dirty="0" smtClean="0"/>
              <a:t>court.</a:t>
            </a:r>
            <a:endParaRPr lang="hr-HR" dirty="0" smtClean="0"/>
          </a:p>
          <a:p>
            <a:r>
              <a:rPr lang="en-GB" dirty="0" smtClean="0"/>
              <a:t>Criminal </a:t>
            </a:r>
            <a:r>
              <a:rPr lang="en-GB" dirty="0"/>
              <a:t>cases are heard without a </a:t>
            </a:r>
            <a:r>
              <a:rPr lang="en-GB" b="1" dirty="0"/>
              <a:t>trial</a:t>
            </a:r>
            <a:r>
              <a:rPr lang="en-GB" dirty="0"/>
              <a:t> if the defendant </a:t>
            </a:r>
            <a:r>
              <a:rPr lang="en-GB" b="1" dirty="0"/>
              <a:t>pleads guilty</a:t>
            </a:r>
            <a:r>
              <a:rPr lang="en-GB" dirty="0"/>
              <a:t>. </a:t>
            </a:r>
            <a:endParaRPr lang="hr-HR" dirty="0" smtClean="0"/>
          </a:p>
          <a:p>
            <a:r>
              <a:rPr lang="en-GB" dirty="0"/>
              <a:t> If the accused pleads not guilty, the case goes to trial. </a:t>
            </a:r>
            <a:endParaRPr lang="hr-HR" dirty="0" smtClean="0"/>
          </a:p>
          <a:p>
            <a:r>
              <a:rPr lang="en-GB" dirty="0" smtClean="0"/>
              <a:t>In </a:t>
            </a:r>
            <a:r>
              <a:rPr lang="en-GB" dirty="0"/>
              <a:t>common law countries, the </a:t>
            </a:r>
            <a:r>
              <a:rPr lang="en-GB" b="1" dirty="0"/>
              <a:t>jury</a:t>
            </a:r>
            <a:r>
              <a:rPr lang="en-GB" dirty="0"/>
              <a:t> decides issues of fact for indictable offences and passes the </a:t>
            </a:r>
            <a:r>
              <a:rPr lang="en-GB" b="1" dirty="0"/>
              <a:t>verdict</a:t>
            </a:r>
            <a:r>
              <a:rPr lang="en-GB" dirty="0"/>
              <a:t>: </a:t>
            </a:r>
            <a:r>
              <a:rPr lang="en-GB" b="1" dirty="0"/>
              <a:t>guilty</a:t>
            </a:r>
            <a:r>
              <a:rPr lang="en-GB" dirty="0"/>
              <a:t> or </a:t>
            </a:r>
            <a:r>
              <a:rPr lang="en-GB" b="1" dirty="0"/>
              <a:t>not guilty</a:t>
            </a:r>
            <a:r>
              <a:rPr lang="en-GB" dirty="0"/>
              <a:t>.</a:t>
            </a:r>
            <a:r>
              <a:rPr lang="en-GB" b="1" dirty="0"/>
              <a:t> </a:t>
            </a:r>
            <a:endParaRPr lang="hr-HR" b="1" dirty="0" smtClean="0"/>
          </a:p>
          <a:p>
            <a:r>
              <a:rPr lang="en-GB" dirty="0" smtClean="0"/>
              <a:t>The </a:t>
            </a:r>
            <a:r>
              <a:rPr lang="en-GB" dirty="0"/>
              <a:t>judge rules on points of law and </a:t>
            </a:r>
            <a:r>
              <a:rPr lang="en-GB" b="1" dirty="0"/>
              <a:t>passes a sentence</a:t>
            </a:r>
            <a:r>
              <a:rPr lang="en-GB" dirty="0"/>
              <a:t> </a:t>
            </a:r>
            <a:r>
              <a:rPr lang="en-GB" b="1" dirty="0"/>
              <a:t>on</a:t>
            </a:r>
            <a:r>
              <a:rPr lang="en-GB" dirty="0"/>
              <a:t> the defendant, e.g. a </a:t>
            </a:r>
            <a:r>
              <a:rPr lang="en-GB" b="1" dirty="0"/>
              <a:t>fine</a:t>
            </a:r>
            <a:r>
              <a:rPr lang="en-GB" dirty="0"/>
              <a:t> or a </a:t>
            </a:r>
            <a:r>
              <a:rPr lang="en-GB" b="1" dirty="0"/>
              <a:t>term of imprisonment. </a:t>
            </a:r>
            <a:endParaRPr lang="hr-HR" b="1" dirty="0" smtClean="0"/>
          </a:p>
          <a:p>
            <a:r>
              <a:rPr lang="en-GB" dirty="0" smtClean="0"/>
              <a:t>If </a:t>
            </a:r>
            <a:r>
              <a:rPr lang="en-GB" dirty="0"/>
              <a:t>the judge and the jury find the case is not proven, they </a:t>
            </a:r>
            <a:r>
              <a:rPr lang="en-GB" b="1" dirty="0"/>
              <a:t>acquit</a:t>
            </a:r>
            <a:r>
              <a:rPr lang="en-GB" dirty="0"/>
              <a:t> the defendant.</a:t>
            </a:r>
            <a:endParaRPr lang="hr-HR" dirty="0"/>
          </a:p>
          <a:p>
            <a:endParaRPr lang="en-US" dirty="0"/>
          </a:p>
        </p:txBody>
      </p:sp>
    </p:spTree>
    <p:extLst>
      <p:ext uri="{BB962C8B-B14F-4D97-AF65-F5344CB8AC3E}">
        <p14:creationId xmlns:p14="http://schemas.microsoft.com/office/powerpoint/2010/main" val="1952871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 Match the terms with their definitions:</a:t>
            </a:r>
            <a:r>
              <a:rPr lang="hr-HR" dirty="0"/>
              <a:t/>
            </a:r>
            <a:br>
              <a:rPr lang="hr-HR" dirty="0"/>
            </a:br>
            <a:r>
              <a:rPr lang="en-GB"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2774782" y="2286000"/>
          <a:ext cx="6794836" cy="3581400"/>
        </p:xfrm>
        <a:graphic>
          <a:graphicData uri="http://schemas.openxmlformats.org/drawingml/2006/table">
            <a:tbl>
              <a:tblPr firstRow="1" firstCol="1" bandRow="1">
                <a:tableStyleId>{5C22544A-7EE6-4342-B048-85BDC9FD1C3A}</a:tableStyleId>
              </a:tblPr>
              <a:tblGrid>
                <a:gridCol w="3397418"/>
                <a:gridCol w="3397418"/>
              </a:tblGrid>
              <a:tr h="232876">
                <a:tc>
                  <a:txBody>
                    <a:bodyPr/>
                    <a:lstStyle/>
                    <a:p>
                      <a:pPr algn="just">
                        <a:lnSpc>
                          <a:spcPct val="107000"/>
                        </a:lnSpc>
                        <a:spcAft>
                          <a:spcPts val="0"/>
                        </a:spcAft>
                      </a:pPr>
                      <a:r>
                        <a:rPr lang="en-GB" sz="800">
                          <a:effectLst/>
                        </a:rPr>
                        <a:t>TERM</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algn="just">
                        <a:lnSpc>
                          <a:spcPct val="107000"/>
                        </a:lnSpc>
                        <a:spcAft>
                          <a:spcPts val="0"/>
                        </a:spcAft>
                      </a:pPr>
                      <a:r>
                        <a:rPr lang="en-GB" sz="800">
                          <a:effectLst/>
                        </a:rPr>
                        <a:t>DEFINITION</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1.acquit</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To make sure something is done or is obeyed</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371379">
                <a:tc>
                  <a:txBody>
                    <a:bodyPr/>
                    <a:lstStyle/>
                    <a:p>
                      <a:pPr algn="just">
                        <a:lnSpc>
                          <a:spcPct val="107000"/>
                        </a:lnSpc>
                        <a:spcAft>
                          <a:spcPts val="0"/>
                        </a:spcAft>
                      </a:pPr>
                      <a:r>
                        <a:rPr lang="en-GB" sz="800">
                          <a:effectLst/>
                        </a:rPr>
                        <a:t>2.claimant</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Injury to someone’s reputation by publication of an untrue statement about them</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371379">
                <a:tc>
                  <a:txBody>
                    <a:bodyPr/>
                    <a:lstStyle/>
                    <a:p>
                      <a:pPr algn="just">
                        <a:lnSpc>
                          <a:spcPct val="107000"/>
                        </a:lnSpc>
                        <a:spcAft>
                          <a:spcPts val="0"/>
                        </a:spcAft>
                      </a:pPr>
                      <a:r>
                        <a:rPr lang="en-GB" sz="800">
                          <a:effectLst/>
                        </a:rPr>
                        <a:t>3.custody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Something which causes harm or inconvenience to a person or property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4.defamation</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A formal written agreement between two or more countries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371379">
                <a:tc>
                  <a:txBody>
                    <a:bodyPr/>
                    <a:lstStyle/>
                    <a:p>
                      <a:pPr algn="just">
                        <a:lnSpc>
                          <a:spcPct val="107000"/>
                        </a:lnSpc>
                        <a:spcAft>
                          <a:spcPts val="0"/>
                        </a:spcAft>
                      </a:pPr>
                      <a:r>
                        <a:rPr lang="en-GB" sz="800">
                          <a:effectLst/>
                        </a:rPr>
                        <a:t>5.defendant</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The fact of being legally responsible for paying for damage or loss incurred</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6.enforce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A person who makes a claim against someone in civil courts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7.liability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To set a person free because he or she has been found not guilty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371379">
                <a:tc>
                  <a:txBody>
                    <a:bodyPr/>
                    <a:lstStyle/>
                    <a:p>
                      <a:pPr algn="just">
                        <a:lnSpc>
                          <a:spcPct val="107000"/>
                        </a:lnSpc>
                        <a:spcAft>
                          <a:spcPts val="0"/>
                        </a:spcAft>
                      </a:pPr>
                      <a:r>
                        <a:rPr lang="en-GB" sz="800">
                          <a:effectLst/>
                        </a:rPr>
                        <a:t>8.negligence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A situation where someone is no longer employed because the job is no longer needed</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9.nuisance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The legal right of a parent to keep and bring up a child after a divorce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10.redundancy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Someone who is sued in a civil case or accused in a criminal case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11.treaty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a:effectLst/>
                        </a:rPr>
                        <a:t>Failure to give proper care to something</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r h="232876">
                <a:tc>
                  <a:txBody>
                    <a:bodyPr/>
                    <a:lstStyle/>
                    <a:p>
                      <a:pPr algn="just">
                        <a:lnSpc>
                          <a:spcPct val="107000"/>
                        </a:lnSpc>
                        <a:spcAft>
                          <a:spcPts val="0"/>
                        </a:spcAft>
                      </a:pPr>
                      <a:r>
                        <a:rPr lang="en-GB" sz="800">
                          <a:effectLst/>
                        </a:rPr>
                        <a:t>12. trespass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c>
                  <a:txBody>
                    <a:bodyPr/>
                    <a:lstStyle/>
                    <a:p>
                      <a:pPr marL="342900" lvl="0" indent="-342900" algn="just">
                        <a:lnSpc>
                          <a:spcPct val="107000"/>
                        </a:lnSpc>
                        <a:spcAft>
                          <a:spcPts val="0"/>
                        </a:spcAft>
                        <a:buFont typeface="+mj-lt"/>
                        <a:buAutoNum type="alphaLcPeriod"/>
                      </a:pPr>
                      <a:r>
                        <a:rPr lang="en-GB" sz="800" dirty="0">
                          <a:effectLst/>
                        </a:rPr>
                        <a:t>Interfering with the land or goods of another person</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86" marR="47186" marT="47186" marB="47186"/>
                </a:tc>
              </a:tr>
            </a:tbl>
          </a:graphicData>
        </a:graphic>
      </p:graphicFrame>
    </p:spTree>
    <p:extLst>
      <p:ext uri="{BB962C8B-B14F-4D97-AF65-F5344CB8AC3E}">
        <p14:creationId xmlns:p14="http://schemas.microsoft.com/office/powerpoint/2010/main" val="2251789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Form nouns and adjectives from the verbs where possible:</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305174" y="2431415"/>
          <a:ext cx="5734052" cy="3290570"/>
        </p:xfrm>
        <a:graphic>
          <a:graphicData uri="http://schemas.openxmlformats.org/drawingml/2006/table">
            <a:tbl>
              <a:tblPr firstRow="1" firstCol="1" bandRow="1">
                <a:tableStyleId>{5C22544A-7EE6-4342-B048-85BDC9FD1C3A}</a:tableStyleId>
              </a:tblPr>
              <a:tblGrid>
                <a:gridCol w="1433513"/>
                <a:gridCol w="1433513"/>
                <a:gridCol w="1433513"/>
                <a:gridCol w="1433513"/>
              </a:tblGrid>
              <a:tr h="0">
                <a:tc>
                  <a:txBody>
                    <a:bodyPr/>
                    <a:lstStyle/>
                    <a:p>
                      <a:pPr algn="just">
                        <a:lnSpc>
                          <a:spcPct val="107000"/>
                        </a:lnSpc>
                        <a:spcAft>
                          <a:spcPts val="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NOUN (PERSON)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NOUN (CONCEPT)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acquit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claim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defend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employ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enforce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interpret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judge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offend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try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dirty="0">
                        <a:effectLst/>
                        <a:latin typeface="Calibri" panose="020F0502020204030204" pitchFamily="34" charset="0"/>
                        <a:cs typeface="Times New Roman" panose="02020603050405020304" pitchFamily="18" charset="0"/>
                      </a:endParaRPr>
                    </a:p>
                  </a:txBody>
                  <a:tcPr marL="66675" marR="66675" marT="66675" marB="66675"/>
                </a:tc>
              </a:tr>
            </a:tbl>
          </a:graphicData>
        </a:graphic>
      </p:graphicFrame>
    </p:spTree>
    <p:extLst>
      <p:ext uri="{BB962C8B-B14F-4D97-AF65-F5344CB8AC3E}">
        <p14:creationId xmlns:p14="http://schemas.microsoft.com/office/powerpoint/2010/main" val="400398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i="1" dirty="0"/>
              <a:t>II Complete the following table. Decide whether the branches of law you mentioned belong to private law or public law. Give your reasons.</a:t>
            </a:r>
            <a:r>
              <a:rPr lang="hr-HR" sz="3200" dirty="0"/>
              <a:t/>
            </a:r>
            <a:br>
              <a:rPr lang="hr-HR" sz="3200" dirty="0"/>
            </a:br>
            <a:r>
              <a:rPr lang="en-GB" sz="3200" dirty="0"/>
              <a:t> </a:t>
            </a:r>
            <a:r>
              <a:rPr lang="hr-HR" sz="3200" dirty="0"/>
              <a:t/>
            </a:r>
            <a:br>
              <a:rPr lang="hr-HR" sz="3200" dirty="0"/>
            </a:br>
            <a:endParaRPr lang="en-US" sz="3200" dirty="0"/>
          </a:p>
        </p:txBody>
      </p:sp>
      <p:graphicFrame>
        <p:nvGraphicFramePr>
          <p:cNvPr id="4" name="Content Placeholder 3"/>
          <p:cNvGraphicFramePr>
            <a:graphicFrameLocks noGrp="1"/>
          </p:cNvGraphicFramePr>
          <p:nvPr>
            <p:ph idx="1"/>
          </p:nvPr>
        </p:nvGraphicFramePr>
        <p:xfrm>
          <a:off x="3305175" y="3340671"/>
          <a:ext cx="5734050" cy="1472057"/>
        </p:xfrm>
        <a:graphic>
          <a:graphicData uri="http://schemas.openxmlformats.org/drawingml/2006/table">
            <a:tbl>
              <a:tblPr firstRow="1" firstCol="1" bandRow="1">
                <a:tableStyleId>{5C22544A-7EE6-4342-B048-85BDC9FD1C3A}</a:tableStyleId>
              </a:tblPr>
              <a:tblGrid>
                <a:gridCol w="2867025"/>
                <a:gridCol w="2867025"/>
              </a:tblGrid>
              <a:tr h="0">
                <a:tc>
                  <a:txBody>
                    <a:bodyPr/>
                    <a:lstStyle/>
                    <a:p>
                      <a:pPr algn="just">
                        <a:lnSpc>
                          <a:spcPct val="107000"/>
                        </a:lnSpc>
                        <a:spcAft>
                          <a:spcPts val="0"/>
                        </a:spcAft>
                      </a:pPr>
                      <a:r>
                        <a:rPr lang="en-GB" sz="1200" dirty="0">
                          <a:effectLst/>
                        </a:rPr>
                        <a:t>Private law</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Public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255905">
                <a:tc>
                  <a:txBody>
                    <a:bodyPr/>
                    <a:lstStyle/>
                    <a:p>
                      <a:endParaRPr lang="hr-HR" sz="1000" dirty="0">
                        <a:effectLst/>
                        <a:latin typeface="Calibri" panose="020F0502020204030204" pitchFamily="34" charset="0"/>
                        <a:cs typeface="Times New Roman" panose="02020603050405020304" pitchFamily="18" charset="0"/>
                      </a:endParaRPr>
                    </a:p>
                  </a:txBody>
                  <a:tcPr marL="66675" marR="66675" marT="66675" marB="66675"/>
                </a:tc>
                <a:tc>
                  <a:txBody>
                    <a:bodyPr/>
                    <a:lstStyle/>
                    <a:p>
                      <a:endParaRPr lang="hr-HR" sz="1000" dirty="0">
                        <a:effectLst/>
                        <a:latin typeface="Calibri" panose="020F0502020204030204" pitchFamily="34" charset="0"/>
                        <a:cs typeface="Times New Roman" panose="02020603050405020304" pitchFamily="18" charset="0"/>
                      </a:endParaRPr>
                    </a:p>
                  </a:txBody>
                  <a:tcPr marL="66675" marR="66675" marT="66675" marB="66675"/>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87365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 Read the following course description and discuss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fontAlgn="base"/>
            <a:r>
              <a:rPr lang="en-GB" dirty="0"/>
              <a:t>What are the most popular media today?</a:t>
            </a:r>
            <a:endParaRPr lang="hr-HR" dirty="0"/>
          </a:p>
          <a:p>
            <a:pPr lvl="0" fontAlgn="base"/>
            <a:r>
              <a:rPr lang="en-GB" dirty="0"/>
              <a:t>What are the social functions and responsibilities of the media?</a:t>
            </a:r>
            <a:endParaRPr lang="hr-HR" dirty="0"/>
          </a:p>
          <a:p>
            <a:pPr lvl="0" fontAlgn="base"/>
            <a:r>
              <a:rPr lang="en-GB" dirty="0"/>
              <a:t>Which legal problems may arise related to the modern media?</a:t>
            </a:r>
            <a:endParaRPr lang="hr-HR" dirty="0"/>
          </a:p>
          <a:p>
            <a:pPr lvl="0" fontAlgn="base"/>
            <a:r>
              <a:rPr lang="en-GB" dirty="0"/>
              <a:t>Which issues do you think are regulated by media law?</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830362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Media law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Media Law is a fast developing and increasingly high profile area of law. </a:t>
            </a:r>
            <a:endParaRPr lang="hr-HR" dirty="0" smtClean="0"/>
          </a:p>
          <a:p>
            <a:r>
              <a:rPr lang="en-GB" dirty="0" smtClean="0"/>
              <a:t>It </a:t>
            </a:r>
            <a:r>
              <a:rPr lang="en-GB" dirty="0"/>
              <a:t>is an area related to freedom of expression and the right to communicate</a:t>
            </a:r>
            <a:r>
              <a:rPr lang="en-GB" dirty="0" smtClean="0"/>
              <a:t>.</a:t>
            </a:r>
            <a:endParaRPr lang="hr-HR" dirty="0" smtClean="0"/>
          </a:p>
          <a:p>
            <a:r>
              <a:rPr lang="en-GB" dirty="0" smtClean="0"/>
              <a:t> </a:t>
            </a:r>
            <a:r>
              <a:rPr lang="en-GB" dirty="0"/>
              <a:t>The course covers a number of key themes in Media Law and will begin by looking at the meanings of media freedom. </a:t>
            </a:r>
            <a:endParaRPr lang="hr-HR" dirty="0" smtClean="0"/>
          </a:p>
          <a:p>
            <a:r>
              <a:rPr lang="en-GB" dirty="0" smtClean="0"/>
              <a:t>The </a:t>
            </a:r>
            <a:r>
              <a:rPr lang="en-GB" dirty="0"/>
              <a:t>topics in the course can be grouped into three broad categories:</a:t>
            </a:r>
            <a:endParaRPr lang="hr-HR" dirty="0"/>
          </a:p>
          <a:p>
            <a:endParaRPr lang="en-US" dirty="0"/>
          </a:p>
        </p:txBody>
      </p:sp>
    </p:spTree>
    <p:extLst>
      <p:ext uri="{BB962C8B-B14F-4D97-AF65-F5344CB8AC3E}">
        <p14:creationId xmlns:p14="http://schemas.microsoft.com/office/powerpoint/2010/main" val="537945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Media </a:t>
            </a:r>
            <a:r>
              <a:rPr lang="hr-HR" dirty="0" err="1" smtClean="0"/>
              <a:t>law</a:t>
            </a:r>
            <a:endParaRPr lang="en-US" dirty="0"/>
          </a:p>
        </p:txBody>
      </p:sp>
      <p:sp>
        <p:nvSpPr>
          <p:cNvPr id="3" name="Content Placeholder 2"/>
          <p:cNvSpPr>
            <a:spLocks noGrp="1"/>
          </p:cNvSpPr>
          <p:nvPr>
            <p:ph idx="1"/>
          </p:nvPr>
        </p:nvSpPr>
        <p:spPr/>
        <p:txBody>
          <a:bodyPr/>
          <a:lstStyle/>
          <a:p>
            <a:r>
              <a:rPr lang="en-GB" dirty="0"/>
              <a:t>(1) Liability for media content – for example, when can the press publish facts about a person’s private life? </a:t>
            </a:r>
            <a:endParaRPr lang="hr-HR" dirty="0" smtClean="0"/>
          </a:p>
          <a:p>
            <a:r>
              <a:rPr lang="en-GB" dirty="0" smtClean="0"/>
              <a:t>Do </a:t>
            </a:r>
            <a:r>
              <a:rPr lang="en-GB" dirty="0"/>
              <a:t>public figures have weaker rights to reputation? </a:t>
            </a:r>
            <a:endParaRPr lang="hr-HR" dirty="0" smtClean="0"/>
          </a:p>
          <a:p>
            <a:r>
              <a:rPr lang="en-GB" dirty="0" smtClean="0"/>
              <a:t>Will </a:t>
            </a:r>
            <a:r>
              <a:rPr lang="en-GB" dirty="0"/>
              <a:t>media coverage prejudice a jury trial?</a:t>
            </a:r>
            <a:endParaRPr lang="hr-HR" dirty="0"/>
          </a:p>
          <a:p>
            <a:endParaRPr lang="en-US" dirty="0"/>
          </a:p>
        </p:txBody>
      </p:sp>
    </p:spTree>
    <p:extLst>
      <p:ext uri="{BB962C8B-B14F-4D97-AF65-F5344CB8AC3E}">
        <p14:creationId xmlns:p14="http://schemas.microsoft.com/office/powerpoint/2010/main" val="3389710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Media </a:t>
            </a:r>
            <a:r>
              <a:rPr lang="hr-HR" dirty="0" err="1" smtClean="0"/>
              <a:t>law</a:t>
            </a:r>
            <a:endParaRPr lang="en-US" dirty="0"/>
          </a:p>
        </p:txBody>
      </p:sp>
      <p:sp>
        <p:nvSpPr>
          <p:cNvPr id="3" name="Content Placeholder 2"/>
          <p:cNvSpPr>
            <a:spLocks noGrp="1"/>
          </p:cNvSpPr>
          <p:nvPr>
            <p:ph idx="1"/>
          </p:nvPr>
        </p:nvSpPr>
        <p:spPr/>
        <p:txBody>
          <a:bodyPr/>
          <a:lstStyle/>
          <a:p>
            <a:r>
              <a:rPr lang="en-GB" dirty="0"/>
              <a:t>(2) Legal assistance and control of newsgathering – can the police seize journalists’ notes? </a:t>
            </a:r>
            <a:endParaRPr lang="hr-HR" dirty="0" smtClean="0"/>
          </a:p>
          <a:p>
            <a:r>
              <a:rPr lang="en-GB" dirty="0" smtClean="0"/>
              <a:t>When </a:t>
            </a:r>
            <a:r>
              <a:rPr lang="en-GB" dirty="0"/>
              <a:t>do journalists have a right not to disclose the identity of confidential sources?</a:t>
            </a:r>
            <a:endParaRPr lang="hr-HR" dirty="0"/>
          </a:p>
          <a:p>
            <a:endParaRPr lang="en-US" dirty="0"/>
          </a:p>
        </p:txBody>
      </p:sp>
    </p:spTree>
    <p:extLst>
      <p:ext uri="{BB962C8B-B14F-4D97-AF65-F5344CB8AC3E}">
        <p14:creationId xmlns:p14="http://schemas.microsoft.com/office/powerpoint/2010/main" val="2889717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Media </a:t>
            </a:r>
            <a:r>
              <a:rPr lang="hr-HR" dirty="0" err="1" smtClean="0"/>
              <a:t>law</a:t>
            </a:r>
            <a:endParaRPr lang="en-US" dirty="0"/>
          </a:p>
        </p:txBody>
      </p:sp>
      <p:sp>
        <p:nvSpPr>
          <p:cNvPr id="3" name="Content Placeholder 2"/>
          <p:cNvSpPr>
            <a:spLocks noGrp="1"/>
          </p:cNvSpPr>
          <p:nvPr>
            <p:ph idx="1"/>
          </p:nvPr>
        </p:nvSpPr>
        <p:spPr/>
        <p:txBody>
          <a:bodyPr/>
          <a:lstStyle/>
          <a:p>
            <a:r>
              <a:rPr lang="en-GB" dirty="0"/>
              <a:t>(3) Media regulation – what system of regulation should govern the press? </a:t>
            </a:r>
            <a:endParaRPr lang="hr-HR" dirty="0" smtClean="0"/>
          </a:p>
          <a:p>
            <a:r>
              <a:rPr lang="en-GB" dirty="0" smtClean="0"/>
              <a:t>Why </a:t>
            </a:r>
            <a:r>
              <a:rPr lang="en-GB" dirty="0"/>
              <a:t>do we have different regulatory systems for television and newspapers (and where should the internet fit in)? </a:t>
            </a:r>
            <a:endParaRPr lang="hr-HR" dirty="0" smtClean="0"/>
          </a:p>
          <a:p>
            <a:r>
              <a:rPr lang="en-GB" dirty="0" smtClean="0"/>
              <a:t>How </a:t>
            </a:r>
            <a:r>
              <a:rPr lang="en-GB" dirty="0"/>
              <a:t>much media should any person or company be allowed to control? </a:t>
            </a:r>
            <a:endParaRPr lang="hr-HR" dirty="0" smtClean="0"/>
          </a:p>
        </p:txBody>
      </p:sp>
    </p:spTree>
    <p:extLst>
      <p:ext uri="{BB962C8B-B14F-4D97-AF65-F5344CB8AC3E}">
        <p14:creationId xmlns:p14="http://schemas.microsoft.com/office/powerpoint/2010/main" val="783025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Media </a:t>
            </a:r>
            <a:r>
              <a:rPr lang="hr-HR" dirty="0" err="1" smtClean="0"/>
              <a:t>law</a:t>
            </a:r>
            <a:endParaRPr lang="en-US" dirty="0"/>
          </a:p>
        </p:txBody>
      </p:sp>
      <p:sp>
        <p:nvSpPr>
          <p:cNvPr id="3" name="Content Placeholder 2"/>
          <p:cNvSpPr>
            <a:spLocks noGrp="1"/>
          </p:cNvSpPr>
          <p:nvPr>
            <p:ph idx="1"/>
          </p:nvPr>
        </p:nvSpPr>
        <p:spPr/>
        <p:txBody>
          <a:bodyPr/>
          <a:lstStyle/>
          <a:p>
            <a:r>
              <a:rPr lang="en-GB" dirty="0"/>
              <a:t>The course will also build on areas studied in tort law, criminal law, and constitutional and administrative law. The course will analyse these issues in the light of the political and social functions and responsibilities of the media. </a:t>
            </a:r>
            <a:endParaRPr lang="hr-HR" dirty="0"/>
          </a:p>
          <a:p>
            <a:endParaRPr lang="en-US" dirty="0"/>
          </a:p>
          <a:p>
            <a:endParaRPr lang="en-US" dirty="0"/>
          </a:p>
        </p:txBody>
      </p:sp>
    </p:spTree>
    <p:extLst>
      <p:ext uri="{BB962C8B-B14F-4D97-AF65-F5344CB8AC3E}">
        <p14:creationId xmlns:p14="http://schemas.microsoft.com/office/powerpoint/2010/main" val="3022530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Answer the following questions:</a:t>
            </a:r>
            <a:r>
              <a:rPr lang="hr-HR" dirty="0"/>
              <a:t/>
            </a:r>
            <a:br>
              <a:rPr lang="hr-HR" dirty="0"/>
            </a:br>
            <a:r>
              <a:rPr lang="en-GB" i="1" dirty="0"/>
              <a:t> </a:t>
            </a:r>
            <a:r>
              <a:rPr lang="hr-HR" dirty="0"/>
              <a:t/>
            </a:r>
            <a:br>
              <a:rPr lang="hr-HR" dirty="0"/>
            </a:br>
            <a:endParaRPr lang="en-US" dirty="0"/>
          </a:p>
        </p:txBody>
      </p:sp>
      <p:sp>
        <p:nvSpPr>
          <p:cNvPr id="3" name="Content Placeholder 2"/>
          <p:cNvSpPr>
            <a:spLocks noGrp="1"/>
          </p:cNvSpPr>
          <p:nvPr>
            <p:ph idx="1"/>
          </p:nvPr>
        </p:nvSpPr>
        <p:spPr/>
        <p:txBody>
          <a:bodyPr/>
          <a:lstStyle/>
          <a:p>
            <a:pPr marL="0" indent="0">
              <a:buNone/>
            </a:pPr>
            <a:endParaRPr lang="hr-HR" dirty="0"/>
          </a:p>
          <a:p>
            <a:pPr lvl="0" fontAlgn="base"/>
            <a:r>
              <a:rPr lang="en-GB" i="1" dirty="0"/>
              <a:t> </a:t>
            </a:r>
            <a:r>
              <a:rPr lang="en-GB" dirty="0"/>
              <a:t>Which rights and freedoms are involved in media law?</a:t>
            </a:r>
            <a:endParaRPr lang="hr-HR" dirty="0"/>
          </a:p>
          <a:p>
            <a:pPr lvl="0" fontAlgn="base"/>
            <a:r>
              <a:rPr lang="en-GB" dirty="0"/>
              <a:t>What are the three broad categories into which topics related to media law can be grouped? </a:t>
            </a:r>
            <a:endParaRPr lang="hr-HR" dirty="0"/>
          </a:p>
          <a:p>
            <a:pPr lvl="0" fontAlgn="base"/>
            <a:r>
              <a:rPr lang="en-GB" dirty="0"/>
              <a:t>What other related courses are mentioned in the text?</a:t>
            </a:r>
            <a:endParaRPr lang="hr-HR" dirty="0"/>
          </a:p>
          <a:p>
            <a:pPr lvl="0" fontAlgn="base"/>
            <a:r>
              <a:rPr lang="en-GB" dirty="0"/>
              <a:t>What are the main learning outcomes of this course?</a:t>
            </a:r>
            <a:endParaRPr lang="hr-HR" dirty="0"/>
          </a:p>
          <a:p>
            <a:endParaRPr lang="hr-HR" dirty="0"/>
          </a:p>
          <a:p>
            <a:endParaRPr lang="en-US" dirty="0"/>
          </a:p>
        </p:txBody>
      </p:sp>
    </p:spTree>
    <p:extLst>
      <p:ext uri="{BB962C8B-B14F-4D97-AF65-F5344CB8AC3E}">
        <p14:creationId xmlns:p14="http://schemas.microsoft.com/office/powerpoint/2010/main" val="903554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a:t>
            </a:r>
            <a:r>
              <a:rPr lang="en-GB" i="1" dirty="0"/>
              <a:t> </a:t>
            </a:r>
            <a:r>
              <a:rPr lang="en-GB" b="1" i="1" dirty="0"/>
              <a:t>Form nouns and/or adjectives from the verbs provided in the table</a:t>
            </a:r>
            <a:r>
              <a:rPr lang="en-GB" dirty="0"/>
              <a:t>:</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296920" y="2760472"/>
          <a:ext cx="5750560" cy="2632456"/>
        </p:xfrm>
        <a:graphic>
          <a:graphicData uri="http://schemas.openxmlformats.org/drawingml/2006/table">
            <a:tbl>
              <a:tblPr firstRow="1" firstCol="1" bandRow="1">
                <a:tableStyleId>{5C22544A-7EE6-4342-B048-85BDC9FD1C3A}</a:tableStyleId>
              </a:tblPr>
              <a:tblGrid>
                <a:gridCol w="1276985"/>
                <a:gridCol w="1418590"/>
                <a:gridCol w="1350010"/>
                <a:gridCol w="1704975"/>
              </a:tblGrid>
              <a:tr h="0">
                <a:tc>
                  <a:txBody>
                    <a:bodyPr/>
                    <a:lstStyle/>
                    <a:p>
                      <a:pPr algn="just">
                        <a:lnSpc>
                          <a:spcPct val="107000"/>
                        </a:lnSpc>
                        <a:spcAft>
                          <a:spcPts val="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NOUN (PERSON)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NOUN (CONCEPT)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analyse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assist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compete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cover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develop</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disclose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regulate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a:effectLst/>
                        <a:latin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endParaRPr lang="hr-HR" sz="1000" dirty="0">
                        <a:effectLst/>
                        <a:latin typeface="Calibri" panose="020F0502020204030204" pitchFamily="34" charset="0"/>
                        <a:cs typeface="Times New Roman" panose="02020603050405020304" pitchFamily="18" charset="0"/>
                      </a:endParaRPr>
                    </a:p>
                  </a:txBody>
                  <a:tcPr marL="66675" marR="66675" marT="66675" marB="66675"/>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86378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Match the verbs with prepositions</a:t>
            </a:r>
            <a:r>
              <a:rPr lang="en-GB" b="1" dirty="0"/>
              <a:t>:</a:t>
            </a:r>
            <a:r>
              <a:rPr lang="hr-HR" dirty="0"/>
              <a:t/>
            </a:r>
            <a:br>
              <a:rPr lang="hr-HR" dirty="0"/>
            </a:br>
            <a:r>
              <a:rPr lang="en-GB"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305175" y="2925000"/>
          <a:ext cx="5734050" cy="2303399"/>
        </p:xfrm>
        <a:graphic>
          <a:graphicData uri="http://schemas.openxmlformats.org/drawingml/2006/table">
            <a:tbl>
              <a:tblPr firstRow="1" firstCol="1" bandRow="1">
                <a:tableStyleId>{5C22544A-7EE6-4342-B048-85BDC9FD1C3A}</a:tableStyleId>
              </a:tblPr>
              <a:tblGrid>
                <a:gridCol w="2867025"/>
                <a:gridCol w="2867025"/>
              </a:tblGrid>
              <a:tr h="0">
                <a:tc>
                  <a:txBody>
                    <a:bodyPr/>
                    <a:lstStyle/>
                    <a:p>
                      <a:pPr algn="just">
                        <a:lnSpc>
                          <a:spcPct val="107000"/>
                        </a:lnSpc>
                        <a:spcAft>
                          <a:spcPts val="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gn="just">
                        <a:lnSpc>
                          <a:spcPct val="107000"/>
                        </a:lnSpc>
                        <a:spcAft>
                          <a:spcPts val="0"/>
                        </a:spcAft>
                      </a:pPr>
                      <a:r>
                        <a:rPr lang="en-GB" sz="1200">
                          <a:effectLst/>
                        </a:rPr>
                        <a:t>PREPOSITION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1.allow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0"/>
                        </a:spcAft>
                        <a:buFont typeface="+mj-lt"/>
                        <a:buAutoNum type="alphaLcPeriod"/>
                      </a:pPr>
                      <a:r>
                        <a:rPr lang="en-GB" sz="1200">
                          <a:effectLst/>
                        </a:rPr>
                        <a:t>at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2.build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0"/>
                        </a:spcAft>
                        <a:buFont typeface="+mj-lt"/>
                        <a:buAutoNum type="alphaLcPeriod"/>
                      </a:pPr>
                      <a:r>
                        <a:rPr lang="en-GB" sz="1200">
                          <a:effectLst/>
                        </a:rPr>
                        <a:t>on (2x)</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3.draw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0"/>
                        </a:spcAft>
                        <a:buFont typeface="+mj-lt"/>
                        <a:buAutoNum type="alphaLcPeriod"/>
                      </a:pPr>
                      <a:r>
                        <a:rPr lang="en-GB" sz="1200">
                          <a:effectLst/>
                        </a:rPr>
                        <a:t>into</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4.intersect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0"/>
                        </a:spcAft>
                        <a:buFont typeface="+mj-lt"/>
                        <a:buAutoNum type="alphaLcPeriod"/>
                      </a:pPr>
                      <a:r>
                        <a:rPr lang="en-GB" sz="1200">
                          <a:effectLst/>
                        </a:rPr>
                        <a:t>to</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5.group</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0"/>
                        </a:spcAft>
                        <a:buFont typeface="+mj-lt"/>
                        <a:buAutoNum type="alphaLcPeriod"/>
                      </a:pPr>
                      <a:r>
                        <a:rPr lang="en-GB" sz="1200">
                          <a:effectLst/>
                        </a:rPr>
                        <a:t>with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gn="just">
                        <a:lnSpc>
                          <a:spcPct val="107000"/>
                        </a:lnSpc>
                        <a:spcAft>
                          <a:spcPts val="0"/>
                        </a:spcAft>
                      </a:pPr>
                      <a:r>
                        <a:rPr lang="en-GB" sz="1200">
                          <a:effectLst/>
                        </a:rPr>
                        <a:t>6.look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endParaRPr lang="hr-HR" sz="1000" dirty="0">
                        <a:effectLst/>
                        <a:latin typeface="Calibri" panose="020F0502020204030204" pitchFamily="34" charset="0"/>
                        <a:cs typeface="Times New Roman" panose="02020603050405020304" pitchFamily="18" charset="0"/>
                      </a:endParaRPr>
                    </a:p>
                  </a:txBody>
                  <a:tcPr marL="66675" marR="66675" marT="66675" marB="66675"/>
                </a:tc>
              </a:tr>
            </a:tbl>
          </a:graphicData>
        </a:graphic>
      </p:graphicFrame>
    </p:spTree>
    <p:extLst>
      <p:ext uri="{BB962C8B-B14F-4D97-AF65-F5344CB8AC3E}">
        <p14:creationId xmlns:p14="http://schemas.microsoft.com/office/powerpoint/2010/main" val="1272882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Discuss the following questions with a partner:</a:t>
            </a:r>
            <a:r>
              <a:rPr lang="hr-HR" dirty="0"/>
              <a:t/>
            </a:r>
            <a:br>
              <a:rPr lang="hr-HR" dirty="0"/>
            </a:br>
            <a:endParaRPr lang="en-US" dirty="0"/>
          </a:p>
        </p:txBody>
      </p:sp>
      <p:sp>
        <p:nvSpPr>
          <p:cNvPr id="3" name="Content Placeholder 2"/>
          <p:cNvSpPr>
            <a:spLocks noGrp="1"/>
          </p:cNvSpPr>
          <p:nvPr>
            <p:ph idx="1"/>
          </p:nvPr>
        </p:nvSpPr>
        <p:spPr/>
        <p:txBody>
          <a:bodyPr/>
          <a:lstStyle/>
          <a:p>
            <a:pPr lvl="0" fontAlgn="base"/>
            <a:r>
              <a:rPr lang="en-GB" dirty="0"/>
              <a:t>Why is media freedom so important for modern democracies?</a:t>
            </a:r>
            <a:endParaRPr lang="hr-HR" dirty="0"/>
          </a:p>
          <a:p>
            <a:pPr lvl="0" fontAlgn="base"/>
            <a:r>
              <a:rPr lang="en-GB" dirty="0"/>
              <a:t>Are there any situations in which media freedom can be limited?</a:t>
            </a:r>
            <a:endParaRPr lang="hr-HR" dirty="0"/>
          </a:p>
          <a:p>
            <a:pPr lvl="0" fontAlgn="base"/>
            <a:r>
              <a:rPr lang="en-GB" dirty="0"/>
              <a:t>According to you, what are the political and social functions of the media?</a:t>
            </a:r>
            <a:endParaRPr lang="hr-HR" dirty="0"/>
          </a:p>
          <a:p>
            <a:r>
              <a:rPr lang="en-GB" dirty="0"/>
              <a:t>4.   In your view, what is the relationship between media freedom and the right to privacy?</a:t>
            </a:r>
            <a:endParaRPr lang="hr-HR" dirty="0"/>
          </a:p>
          <a:p>
            <a:r>
              <a:rPr lang="en-GB" b="1" dirty="0"/>
              <a:t> </a:t>
            </a:r>
            <a:endParaRPr lang="hr-HR" dirty="0"/>
          </a:p>
          <a:p>
            <a:endParaRPr lang="en-US" dirty="0"/>
          </a:p>
        </p:txBody>
      </p:sp>
    </p:spTree>
    <p:extLst>
      <p:ext uri="{BB962C8B-B14F-4D97-AF65-F5344CB8AC3E}">
        <p14:creationId xmlns:p14="http://schemas.microsoft.com/office/powerpoint/2010/main" val="59111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systemic character of the law</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legal order has a systemic character: each element of the order forms part of a greater whole. </a:t>
            </a:r>
            <a:endParaRPr lang="hr-HR" dirty="0" smtClean="0"/>
          </a:p>
          <a:p>
            <a:r>
              <a:rPr lang="en-GB" dirty="0" smtClean="0"/>
              <a:t>There </a:t>
            </a:r>
            <a:r>
              <a:rPr lang="en-GB" dirty="0"/>
              <a:t>are various ways in which the law may be classified. </a:t>
            </a:r>
            <a:endParaRPr lang="hr-HR" dirty="0" smtClean="0"/>
          </a:p>
          <a:p>
            <a:r>
              <a:rPr lang="en-GB" dirty="0" smtClean="0"/>
              <a:t>The </a:t>
            </a:r>
            <a:r>
              <a:rPr lang="en-GB" dirty="0"/>
              <a:t>most important ways are by: </a:t>
            </a:r>
            <a:endParaRPr lang="hr-HR" dirty="0" smtClean="0"/>
          </a:p>
          <a:p>
            <a:r>
              <a:rPr lang="en-GB" dirty="0" smtClean="0"/>
              <a:t>1</a:t>
            </a:r>
            <a:r>
              <a:rPr lang="en-GB" dirty="0"/>
              <a:t>) the type of law (i.e. matters that the law is regulating) and </a:t>
            </a:r>
            <a:endParaRPr lang="hr-HR" dirty="0" smtClean="0"/>
          </a:p>
          <a:p>
            <a:r>
              <a:rPr lang="en-GB" dirty="0" smtClean="0"/>
              <a:t>2</a:t>
            </a:r>
            <a:r>
              <a:rPr lang="en-GB" dirty="0"/>
              <a:t>) the source from which it comes. According to the type, law can be classified as follows: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099906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Research</a:t>
            </a:r>
            <a:endParaRPr lang="en-US"/>
          </a:p>
        </p:txBody>
      </p:sp>
      <p:sp>
        <p:nvSpPr>
          <p:cNvPr id="3" name="Content Placeholder 2"/>
          <p:cNvSpPr>
            <a:spLocks noGrp="1"/>
          </p:cNvSpPr>
          <p:nvPr>
            <p:ph idx="1"/>
          </p:nvPr>
        </p:nvSpPr>
        <p:spPr/>
        <p:txBody>
          <a:bodyPr/>
          <a:lstStyle/>
          <a:p>
            <a:r>
              <a:rPr lang="en-GB" b="1" i="1" dirty="0"/>
              <a:t>VI Find a course description on the web page of your university and summarize its contents in class.</a:t>
            </a:r>
            <a:endParaRPr lang="hr-HR" dirty="0"/>
          </a:p>
          <a:p>
            <a:endParaRPr lang="en-US" dirty="0"/>
          </a:p>
        </p:txBody>
      </p:sp>
    </p:spTree>
    <p:extLst>
      <p:ext uri="{BB962C8B-B14F-4D97-AF65-F5344CB8AC3E}">
        <p14:creationId xmlns:p14="http://schemas.microsoft.com/office/powerpoint/2010/main" val="65597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Substantive and procedural law</a:t>
            </a:r>
            <a:r>
              <a:rPr lang="hr-HR" dirty="0"/>
              <a:t/>
            </a:r>
            <a:br>
              <a:rPr lang="hr-HR"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While </a:t>
            </a:r>
            <a:r>
              <a:rPr lang="en-GB" b="1" dirty="0"/>
              <a:t>substantive law </a:t>
            </a:r>
            <a:r>
              <a:rPr lang="en-GB" dirty="0"/>
              <a:t>regulates areas of human activity, </a:t>
            </a:r>
            <a:r>
              <a:rPr lang="en-GB" b="1" dirty="0"/>
              <a:t>procedural law</a:t>
            </a:r>
            <a:r>
              <a:rPr lang="en-GB" dirty="0"/>
              <a:t> sets down rules for the manner of enforcing the law in relation to that activity</a:t>
            </a:r>
            <a:r>
              <a:rPr lang="en-GB" dirty="0" smtClean="0"/>
              <a:t>.</a:t>
            </a:r>
            <a:endParaRPr lang="hr-HR" dirty="0" smtClean="0"/>
          </a:p>
          <a:p>
            <a:r>
              <a:rPr lang="en-GB" dirty="0" smtClean="0"/>
              <a:t> </a:t>
            </a:r>
            <a:r>
              <a:rPr lang="en-GB" dirty="0"/>
              <a:t>Substantive law is the body of rules of law which regulate </a:t>
            </a:r>
            <a:r>
              <a:rPr lang="en-GB" b="1" dirty="0"/>
              <a:t>the rights, duties and liabilities</a:t>
            </a:r>
            <a:r>
              <a:rPr lang="en-GB" dirty="0"/>
              <a:t> among citizens and governments. </a:t>
            </a:r>
            <a:endParaRPr lang="hr-HR" dirty="0" smtClean="0"/>
          </a:p>
          <a:p>
            <a:r>
              <a:rPr lang="en-GB" dirty="0" smtClean="0"/>
              <a:t>Procedural </a:t>
            </a:r>
            <a:r>
              <a:rPr lang="en-GB" dirty="0"/>
              <a:t>law lays down the rules governing </a:t>
            </a:r>
            <a:r>
              <a:rPr lang="en-GB" b="1" dirty="0"/>
              <a:t>the manner in which a</a:t>
            </a:r>
            <a:r>
              <a:rPr lang="en-GB" dirty="0"/>
              <a:t> </a:t>
            </a:r>
            <a:r>
              <a:rPr lang="en-GB" b="1" dirty="0"/>
              <a:t>right is enforced</a:t>
            </a:r>
            <a:r>
              <a:rPr lang="en-GB" dirty="0"/>
              <a:t> under civil law, or a </a:t>
            </a:r>
            <a:r>
              <a:rPr lang="en-GB" b="1" dirty="0"/>
              <a:t>crime is prosecuted</a:t>
            </a:r>
            <a:r>
              <a:rPr lang="en-GB" dirty="0"/>
              <a:t> under the criminal law.</a:t>
            </a:r>
            <a:endParaRPr lang="hr-HR" dirty="0"/>
          </a:p>
          <a:p>
            <a:endParaRPr lang="en-US" dirty="0"/>
          </a:p>
        </p:txBody>
      </p:sp>
    </p:spTree>
    <p:extLst>
      <p:ext uri="{BB962C8B-B14F-4D97-AF65-F5344CB8AC3E}">
        <p14:creationId xmlns:p14="http://schemas.microsoft.com/office/powerpoint/2010/main" val="30056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National and international law</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National law</a:t>
            </a:r>
            <a:r>
              <a:rPr lang="en-GB" dirty="0"/>
              <a:t> is the law which applies within a state: each state has its own national law and there are often considerable differences between the laws of individual states. </a:t>
            </a:r>
            <a:endParaRPr lang="hr-HR" dirty="0" smtClean="0"/>
          </a:p>
          <a:p>
            <a:r>
              <a:rPr lang="en-GB" dirty="0" smtClean="0"/>
              <a:t>One </a:t>
            </a:r>
            <a:r>
              <a:rPr lang="en-GB" dirty="0"/>
              <a:t>branch of national law is the law relating to </a:t>
            </a:r>
            <a:r>
              <a:rPr lang="en-GB" b="1" dirty="0"/>
              <a:t>conflict of laws</a:t>
            </a:r>
            <a:r>
              <a:rPr lang="en-GB" dirty="0"/>
              <a:t>, otherwise known as </a:t>
            </a:r>
            <a:r>
              <a:rPr lang="en-GB" b="1" dirty="0"/>
              <a:t>private international law, </a:t>
            </a:r>
            <a:r>
              <a:rPr lang="en-GB" dirty="0"/>
              <a:t>which determines which national law governs a case in which there is a </a:t>
            </a:r>
            <a:r>
              <a:rPr lang="en-GB" b="1" dirty="0"/>
              <a:t>foreign element</a:t>
            </a:r>
            <a:r>
              <a:rPr lang="en-GB"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4228298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Public international law</a:t>
            </a: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Public international law governs the relationships between states and other entities operating on the international plane. </a:t>
            </a:r>
            <a:endParaRPr lang="hr-HR" dirty="0" smtClean="0"/>
          </a:p>
          <a:p>
            <a:r>
              <a:rPr lang="en-GB" dirty="0"/>
              <a:t> It is contained in </a:t>
            </a:r>
            <a:r>
              <a:rPr lang="en-GB" b="1" dirty="0"/>
              <a:t>conventions</a:t>
            </a:r>
            <a:r>
              <a:rPr lang="en-GB" dirty="0"/>
              <a:t> and </a:t>
            </a:r>
            <a:r>
              <a:rPr lang="en-GB" b="1" dirty="0"/>
              <a:t>treaties </a:t>
            </a:r>
            <a:r>
              <a:rPr lang="en-GB" dirty="0"/>
              <a:t>devised and agreed to by states to regulate activities in which they have a common interest or which take place across national borders. </a:t>
            </a:r>
            <a:endParaRPr lang="hr-HR" dirty="0" smtClean="0"/>
          </a:p>
          <a:p>
            <a:r>
              <a:rPr lang="en-GB" dirty="0" smtClean="0"/>
              <a:t>Its </a:t>
            </a:r>
            <a:r>
              <a:rPr lang="en-GB" dirty="0"/>
              <a:t>interpretation and enforcement may be the task of an international court recognised in or established by a treaty.</a:t>
            </a:r>
            <a:endParaRPr lang="hr-HR" dirty="0"/>
          </a:p>
        </p:txBody>
      </p:sp>
    </p:spTree>
    <p:extLst>
      <p:ext uri="{BB962C8B-B14F-4D97-AF65-F5344CB8AC3E}">
        <p14:creationId xmlns:p14="http://schemas.microsoft.com/office/powerpoint/2010/main" val="420641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Public and private law</a:t>
            </a:r>
            <a:r>
              <a:rPr lang="hr-HR" dirty="0"/>
              <a:t/>
            </a:r>
            <a:br>
              <a:rPr lang="hr-HR"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Within national law there is usually a clear distinction between public and private law. </a:t>
            </a:r>
            <a:endParaRPr lang="hr-HR" dirty="0" smtClean="0"/>
          </a:p>
          <a:p>
            <a:r>
              <a:rPr lang="en-GB" b="1" dirty="0" smtClean="0"/>
              <a:t>Public </a:t>
            </a:r>
            <a:r>
              <a:rPr lang="en-GB" b="1" dirty="0"/>
              <a:t>law</a:t>
            </a:r>
            <a:r>
              <a:rPr lang="en-GB" dirty="0"/>
              <a:t> involves the state or government in some way, while </a:t>
            </a:r>
            <a:r>
              <a:rPr lang="en-GB" b="1" dirty="0"/>
              <a:t>private law</a:t>
            </a:r>
            <a:r>
              <a:rPr lang="en-GB" dirty="0"/>
              <a:t> is concerned with </a:t>
            </a:r>
            <a:r>
              <a:rPr lang="en-GB" b="1" dirty="0"/>
              <a:t>disputes</a:t>
            </a:r>
            <a:r>
              <a:rPr lang="en-GB" dirty="0"/>
              <a:t> between private individuals or businesses. </a:t>
            </a:r>
            <a:endParaRPr lang="hr-HR" dirty="0" smtClean="0"/>
          </a:p>
          <a:p>
            <a:r>
              <a:rPr lang="en-GB" dirty="0" smtClean="0"/>
              <a:t>Both </a:t>
            </a:r>
            <a:r>
              <a:rPr lang="en-GB" dirty="0"/>
              <a:t>public and private law can be subdivided into different categories.</a:t>
            </a:r>
            <a:endParaRPr lang="hr-HR" dirty="0"/>
          </a:p>
          <a:p>
            <a:r>
              <a:rPr lang="en-GB" b="1" dirty="0"/>
              <a:t> </a:t>
            </a:r>
            <a:endParaRPr lang="hr-HR" dirty="0"/>
          </a:p>
          <a:p>
            <a:endParaRPr lang="en-US" dirty="0"/>
          </a:p>
        </p:txBody>
      </p:sp>
    </p:spTree>
    <p:extLst>
      <p:ext uri="{BB962C8B-B14F-4D97-AF65-F5344CB8AC3E}">
        <p14:creationId xmlns:p14="http://schemas.microsoft.com/office/powerpoint/2010/main" val="13708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Public law</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smtClean="0"/>
              <a:t>Constitutional</a:t>
            </a:r>
            <a:endParaRPr lang="hr-HR" dirty="0" smtClean="0"/>
          </a:p>
          <a:p>
            <a:r>
              <a:rPr lang="hr-HR" dirty="0" err="1" smtClean="0"/>
              <a:t>Administrative</a:t>
            </a:r>
            <a:endParaRPr lang="hr-HR" dirty="0" smtClean="0"/>
          </a:p>
          <a:p>
            <a:r>
              <a:rPr lang="hr-HR" dirty="0" err="1" smtClean="0"/>
              <a:t>Criminal</a:t>
            </a:r>
            <a:endParaRPr lang="en-US" dirty="0"/>
          </a:p>
        </p:txBody>
      </p:sp>
    </p:spTree>
    <p:extLst>
      <p:ext uri="{BB962C8B-B14F-4D97-AF65-F5344CB8AC3E}">
        <p14:creationId xmlns:p14="http://schemas.microsoft.com/office/powerpoint/2010/main" val="9668755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72</TotalTime>
  <Words>1777</Words>
  <Application>Microsoft Office PowerPoint</Application>
  <PresentationFormat>Widescreen</PresentationFormat>
  <Paragraphs>265</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Calibri</vt:lpstr>
      <vt:lpstr>Franklin Gothic Book</vt:lpstr>
      <vt:lpstr>Times New Roman</vt:lpstr>
      <vt:lpstr>Crop</vt:lpstr>
      <vt:lpstr>Branches of law</vt:lpstr>
      <vt:lpstr> I Answer the following questions: </vt:lpstr>
      <vt:lpstr>II Complete the following table. Decide whether the branches of law you mentioned belong to private law or public law. Give your reasons.   </vt:lpstr>
      <vt:lpstr>The systemic character of the law </vt:lpstr>
      <vt:lpstr>Substantive and procedural law   </vt:lpstr>
      <vt:lpstr>National and international law </vt:lpstr>
      <vt:lpstr>Public international law  </vt:lpstr>
      <vt:lpstr>Public and private law   </vt:lpstr>
      <vt:lpstr>Public law </vt:lpstr>
      <vt:lpstr>Constitutional law </vt:lpstr>
      <vt:lpstr>Administrative law </vt:lpstr>
      <vt:lpstr>Criminal law </vt:lpstr>
      <vt:lpstr>Private law   </vt:lpstr>
      <vt:lpstr>Law of contract</vt:lpstr>
      <vt:lpstr>Law of torts</vt:lpstr>
      <vt:lpstr>Law of property</vt:lpstr>
      <vt:lpstr>Family law</vt:lpstr>
      <vt:lpstr>Law of succession</vt:lpstr>
      <vt:lpstr>Company law</vt:lpstr>
      <vt:lpstr>Employment law</vt:lpstr>
      <vt:lpstr>Other areas of private law</vt:lpstr>
      <vt:lpstr>Civil vs. criminal law </vt:lpstr>
      <vt:lpstr>IV Read the text once again and answer the following questions: </vt:lpstr>
      <vt:lpstr>V Fill in the following table explaining what the branches of private law listed below deal with:   </vt:lpstr>
      <vt:lpstr>VI Read the following text and complete the table with the legal terms related to civil and criminal law. </vt:lpstr>
      <vt:lpstr>Civil law</vt:lpstr>
      <vt:lpstr>Criminal law</vt:lpstr>
      <vt:lpstr>VII Match the terms with their definitions:   </vt:lpstr>
      <vt:lpstr>VIII Form nouns and adjectives from the verbs where possible: </vt:lpstr>
      <vt:lpstr>I Read the following course description and discuss the following questions: </vt:lpstr>
      <vt:lpstr>Media law    </vt:lpstr>
      <vt:lpstr>Media law</vt:lpstr>
      <vt:lpstr>Media law</vt:lpstr>
      <vt:lpstr>Media law</vt:lpstr>
      <vt:lpstr>Media law</vt:lpstr>
      <vt:lpstr>II Answer the following questions:   </vt:lpstr>
      <vt:lpstr>III Form nouns and/or adjectives from the verbs provided in the table: </vt:lpstr>
      <vt:lpstr>IV Match the verbs with prepositions:   </vt:lpstr>
      <vt:lpstr>V Discuss the following questions with a partner: </vt:lpstr>
      <vt:lpstr>Research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Branches of law</dc:title>
  <dc:creator>Admin</dc:creator>
  <cp:lastModifiedBy>Lelija Socanac</cp:lastModifiedBy>
  <cp:revision>16</cp:revision>
  <dcterms:created xsi:type="dcterms:W3CDTF">2017-10-26T20:55:36Z</dcterms:created>
  <dcterms:modified xsi:type="dcterms:W3CDTF">2018-11-04T08:57:56Z</dcterms:modified>
</cp:coreProperties>
</file>