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6"/>
  </p:handoutMasterIdLst>
  <p:sldIdLst>
    <p:sldId id="256" r:id="rId2"/>
    <p:sldId id="274" r:id="rId3"/>
    <p:sldId id="257" r:id="rId4"/>
    <p:sldId id="275" r:id="rId5"/>
    <p:sldId id="284" r:id="rId6"/>
    <p:sldId id="285" r:id="rId7"/>
    <p:sldId id="280" r:id="rId8"/>
    <p:sldId id="281" r:id="rId9"/>
    <p:sldId id="279" r:id="rId10"/>
    <p:sldId id="282" r:id="rId11"/>
    <p:sldId id="283" r:id="rId12"/>
    <p:sldId id="277" r:id="rId13"/>
    <p:sldId id="271" r:id="rId14"/>
    <p:sldId id="276" r:id="rId15"/>
    <p:sldId id="258" r:id="rId16"/>
    <p:sldId id="273" r:id="rId17"/>
    <p:sldId id="278" r:id="rId18"/>
    <p:sldId id="265" r:id="rId19"/>
    <p:sldId id="264" r:id="rId20"/>
    <p:sldId id="266" r:id="rId21"/>
    <p:sldId id="268" r:id="rId22"/>
    <p:sldId id="269" r:id="rId23"/>
    <p:sldId id="270" r:id="rId24"/>
    <p:sldId id="267" r:id="rId25"/>
  </p:sldIdLst>
  <p:sldSz cx="12192000" cy="6858000"/>
  <p:notesSz cx="6669088"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04BC56D3-A87C-4F92-BDFA-E1E7EBFC6D88}" type="datetimeFigureOut">
              <a:rPr lang="hr-HR" smtClean="0"/>
              <a:t>6.12.2019.</a:t>
            </a:fld>
            <a:endParaRPr lang="hr-HR"/>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A956AE8A-04B0-433D-B459-E4F0830563D3}" type="slidenum">
              <a:rPr lang="hr-HR" smtClean="0"/>
              <a:t>‹#›</a:t>
            </a:fld>
            <a:endParaRPr lang="hr-HR"/>
          </a:p>
        </p:txBody>
      </p:sp>
    </p:spTree>
    <p:extLst>
      <p:ext uri="{BB962C8B-B14F-4D97-AF65-F5344CB8AC3E}">
        <p14:creationId xmlns:p14="http://schemas.microsoft.com/office/powerpoint/2010/main" val="12625648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5067300" y="1789114"/>
            <a:ext cx="7120467"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grpSp>
      <p:sp>
        <p:nvSpPr>
          <p:cNvPr id="7207" name="Rectangle 39"/>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7208" name="Rectangle 40"/>
          <p:cNvSpPr>
            <a:spLocks noGrp="1" noChangeArrowheads="1"/>
          </p:cNvSpPr>
          <p:nvPr>
            <p:ph type="ctrTitle"/>
          </p:nvPr>
        </p:nvSpPr>
        <p:spPr>
          <a:xfrm>
            <a:off x="914400" y="1768476"/>
            <a:ext cx="103632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solidFill>
                <a:srgbClr val="FFFFFF"/>
              </a:solidFill>
            </a:endParaRPr>
          </a:p>
        </p:txBody>
      </p:sp>
      <p:sp>
        <p:nvSpPr>
          <p:cNvPr id="40" name="Rectangle 38"/>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solidFill>
                <a:srgbClr val="FFFFFF"/>
              </a:solidFill>
            </a:endParaRPr>
          </a:p>
        </p:txBody>
      </p:sp>
      <p:sp>
        <p:nvSpPr>
          <p:cNvPr id="41" name="Rectangle 41"/>
          <p:cNvSpPr>
            <a:spLocks noGrp="1" noChangeArrowheads="1"/>
          </p:cNvSpPr>
          <p:nvPr>
            <p:ph type="sldNum" sz="quarter" idx="12"/>
          </p:nvPr>
        </p:nvSpPr>
        <p:spPr/>
        <p:txBody>
          <a:bodyPr/>
          <a:lstStyle>
            <a:lvl1pPr>
              <a:defRPr/>
            </a:lvl1pPr>
          </a:lstStyle>
          <a:p>
            <a:pPr fontAlgn="base">
              <a:spcBef>
                <a:spcPct val="0"/>
              </a:spcBef>
              <a:spcAft>
                <a:spcPct val="0"/>
              </a:spcAft>
              <a:defRPr/>
            </a:pPr>
            <a:fld id="{8164C482-E7F0-4239-B110-C187A27B5B3A}"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1938330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61BC93F-81B9-476A-ACD5-6AC339DBA89B}"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2672375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688355F-52BF-446B-A4EE-6FC45B61D8A6}"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79441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05CE677-6036-4651-BDF4-20CA4362E823}"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2507000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9C01496-AB31-46DB-898D-205ECEFD3B38}"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264863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3E1FDC6-2528-4CA9-AB5A-AA24D8EF2D98}"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120067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8"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9"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1FDB448-6BA4-455C-9456-F50D4F785A86}"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68964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4"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5"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D382763-C27D-4775-A829-92D1E0951E07}"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399805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3"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4"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E3DE6AF-66B8-497D-988B-0DE316BB6722}"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3500778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8AB5ECE-B6E5-4A7D-844E-30B1BA158570}"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238354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6" name="Rectangle 40"/>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FFFFFF"/>
              </a:solidFill>
            </a:endParaRPr>
          </a:p>
        </p:txBody>
      </p:sp>
      <p:sp>
        <p:nvSpPr>
          <p:cNvPr id="7" name="Rectangle 41"/>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E6359F6-D805-403C-AC8B-7FD1502560DC}"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177347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5067300" y="1789114"/>
            <a:ext cx="7120467" cy="5056187"/>
            <a:chOff x="2394" y="1127"/>
            <a:chExt cx="3364" cy="3185"/>
          </a:xfrm>
        </p:grpSpPr>
        <p:sp>
          <p:nvSpPr>
            <p:cNvPr id="614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4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4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5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6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7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sp>
          <p:nvSpPr>
            <p:cNvPr id="618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hr-HR" sz="1800" b="0" i="0" u="none" strike="noStrike" kern="1200" cap="none" spc="0" normalizeH="0" baseline="0" noProof="0">
                <a:ln>
                  <a:noFill/>
                </a:ln>
                <a:solidFill>
                  <a:srgbClr val="FFFFFF"/>
                </a:solidFill>
                <a:effectLst/>
                <a:uLnTx/>
                <a:uFillTx/>
                <a:latin typeface="Tahoma" charset="0"/>
                <a:ea typeface="+mn-ea"/>
                <a:cs typeface="+mn-cs"/>
              </a:endParaRPr>
            </a:p>
          </p:txBody>
        </p:sp>
      </p:grpSp>
      <p:sp>
        <p:nvSpPr>
          <p:cNvPr id="6181" name="Rectangle 37"/>
          <p:cNvSpPr>
            <a:spLocks noGrp="1" noChangeArrowheads="1"/>
          </p:cNvSpPr>
          <p:nvPr>
            <p:ph type="title"/>
          </p:nvPr>
        </p:nvSpPr>
        <p:spPr bwMode="auto">
          <a:xfrm>
            <a:off x="609600" y="277813"/>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82" name="Rectangle 38"/>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83" name="Rectangle 39"/>
          <p:cNvSpPr>
            <a:spLocks noGrp="1" noChangeArrowheads="1"/>
          </p:cNvSpPr>
          <p:nvPr>
            <p:ph type="dt" sz="half" idx="2"/>
          </p:nvPr>
        </p:nvSpPr>
        <p:spPr bwMode="auto">
          <a:xfrm>
            <a:off x="609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charset="0"/>
              </a:defRPr>
            </a:lvl1pPr>
          </a:lstStyle>
          <a:p>
            <a:pPr fontAlgn="base">
              <a:spcBef>
                <a:spcPct val="0"/>
              </a:spcBef>
              <a:spcAft>
                <a:spcPct val="0"/>
              </a:spcAft>
              <a:defRPr/>
            </a:pPr>
            <a:endParaRPr lang="en-US">
              <a:solidFill>
                <a:srgbClr val="FFFFFF"/>
              </a:solidFill>
            </a:endParaRPr>
          </a:p>
        </p:txBody>
      </p:sp>
      <p:sp>
        <p:nvSpPr>
          <p:cNvPr id="6184" name="Rectangle 40"/>
          <p:cNvSpPr>
            <a:spLocks noGrp="1" noChangeArrowheads="1"/>
          </p:cNvSpPr>
          <p:nvPr>
            <p:ph type="ftr" sz="quarter" idx="3"/>
          </p:nvPr>
        </p:nvSpPr>
        <p:spPr bwMode="auto">
          <a:xfrm>
            <a:off x="4165600" y="6278563"/>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Tahoma" charset="0"/>
              </a:defRPr>
            </a:lvl1pPr>
          </a:lstStyle>
          <a:p>
            <a:pPr fontAlgn="base">
              <a:spcBef>
                <a:spcPct val="0"/>
              </a:spcBef>
              <a:spcAft>
                <a:spcPct val="0"/>
              </a:spcAft>
              <a:defRPr/>
            </a:pPr>
            <a:endParaRPr lang="en-US">
              <a:solidFill>
                <a:srgbClr val="FFFFFF"/>
              </a:solidFill>
            </a:endParaRPr>
          </a:p>
        </p:txBody>
      </p:sp>
      <p:sp>
        <p:nvSpPr>
          <p:cNvPr id="6185" name="Rectangle 41"/>
          <p:cNvSpPr>
            <a:spLocks noGrp="1" noChangeArrowheads="1"/>
          </p:cNvSpPr>
          <p:nvPr>
            <p:ph type="sldNum" sz="quarter" idx="4"/>
          </p:nvPr>
        </p:nvSpPr>
        <p:spPr bwMode="auto">
          <a:xfrm>
            <a:off x="8737600" y="6278563"/>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fontAlgn="base">
              <a:spcBef>
                <a:spcPct val="0"/>
              </a:spcBef>
              <a:spcAft>
                <a:spcPct val="0"/>
              </a:spcAft>
              <a:defRPr/>
            </a:pPr>
            <a:fld id="{964AF490-FADF-48BA-9D33-A20286575FE7}" type="slidenum">
              <a:rPr lang="en-US" altLang="en-US" smtClean="0">
                <a:solidFill>
                  <a:srgbClr val="FFFFFF"/>
                </a:solidFill>
              </a:rPr>
              <a:pP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val="3222088766"/>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7033" y="3208713"/>
            <a:ext cx="10080567" cy="3433156"/>
          </a:xfrm>
        </p:spPr>
        <p:txBody>
          <a:bodyPr/>
          <a:lstStyle/>
          <a:p>
            <a:r>
              <a:rPr lang="en-US" sz="4200" dirty="0"/>
              <a:t>Attempt, Group Criminality </a:t>
            </a:r>
            <a:endParaRPr lang="hr-HR" sz="4200" dirty="0" smtClean="0"/>
          </a:p>
          <a:p>
            <a:r>
              <a:rPr lang="en-US" sz="4200" dirty="0" smtClean="0"/>
              <a:t>–Complicity</a:t>
            </a:r>
            <a:endParaRPr lang="hr-HR" sz="4200" dirty="0" smtClean="0"/>
          </a:p>
          <a:p>
            <a:endParaRPr lang="hr-HR" sz="4200" dirty="0" smtClean="0"/>
          </a:p>
          <a:p>
            <a:r>
              <a:rPr lang="en-US" sz="2400" dirty="0" smtClean="0"/>
              <a:t>Dr</a:t>
            </a:r>
            <a:r>
              <a:rPr lang="en-US" sz="2400" dirty="0"/>
              <a:t>. </a:t>
            </a:r>
            <a:r>
              <a:rPr lang="en-US" sz="2400" dirty="0" err="1"/>
              <a:t>Aleksandar</a:t>
            </a:r>
            <a:r>
              <a:rPr lang="en-US" sz="2400" dirty="0"/>
              <a:t> </a:t>
            </a:r>
            <a:r>
              <a:rPr lang="en-US" sz="2400" dirty="0" err="1"/>
              <a:t>Marsavelski</a:t>
            </a:r>
            <a:r>
              <a:rPr lang="en-US" sz="2400" dirty="0"/>
              <a:t> </a:t>
            </a:r>
            <a:r>
              <a:rPr lang="en-US" sz="2400" dirty="0" smtClean="0"/>
              <a:t>&amp;</a:t>
            </a:r>
            <a:endParaRPr lang="en-US" sz="2400" dirty="0"/>
          </a:p>
          <a:p>
            <a:r>
              <a:rPr lang="en-US" sz="2400" dirty="0"/>
              <a:t>Dr. Marta </a:t>
            </a:r>
            <a:r>
              <a:rPr lang="en-US" sz="2400" dirty="0" err="1"/>
              <a:t>Dragicevic</a:t>
            </a:r>
            <a:r>
              <a:rPr lang="en-US" sz="2400" dirty="0"/>
              <a:t> </a:t>
            </a:r>
            <a:r>
              <a:rPr lang="en-US" sz="2400" dirty="0" err="1" smtClean="0"/>
              <a:t>Prtenjaca</a:t>
            </a:r>
            <a:endParaRPr lang="hr-HR" sz="2400" dirty="0" smtClean="0"/>
          </a:p>
          <a:p>
            <a:pPr algn="r"/>
            <a:r>
              <a:rPr lang="en-US" sz="1600" dirty="0" smtClean="0"/>
              <a:t>Zagreb</a:t>
            </a:r>
            <a:r>
              <a:rPr lang="en-US" sz="1600" dirty="0"/>
              <a:t>, </a:t>
            </a:r>
            <a:r>
              <a:rPr lang="hr-HR" sz="1600" dirty="0" err="1" smtClean="0"/>
              <a:t>December</a:t>
            </a:r>
            <a:r>
              <a:rPr lang="hr-HR" sz="1600" dirty="0" smtClean="0"/>
              <a:t> </a:t>
            </a:r>
            <a:r>
              <a:rPr lang="hr-HR" sz="1600" dirty="0" smtClean="0"/>
              <a:t>11</a:t>
            </a:r>
            <a:r>
              <a:rPr lang="hr-HR" sz="1200" dirty="0" smtClean="0"/>
              <a:t>th</a:t>
            </a:r>
            <a:r>
              <a:rPr lang="hr-HR" sz="1600" dirty="0" smtClean="0"/>
              <a:t>, 2019</a:t>
            </a:r>
            <a:endParaRPr lang="hr-HR" sz="1600" dirty="0"/>
          </a:p>
          <a:p>
            <a:pPr algn="just"/>
            <a:endParaRPr lang="en-US" dirty="0"/>
          </a:p>
          <a:p>
            <a:pPr algn="just"/>
            <a:endParaRPr lang="en-US" dirty="0"/>
          </a:p>
        </p:txBody>
      </p:sp>
      <p:sp>
        <p:nvSpPr>
          <p:cNvPr id="2" name="Title 1"/>
          <p:cNvSpPr>
            <a:spLocks noGrp="1"/>
          </p:cNvSpPr>
          <p:nvPr>
            <p:ph type="ctrTitle"/>
          </p:nvPr>
        </p:nvSpPr>
        <p:spPr>
          <a:xfrm>
            <a:off x="914400" y="947652"/>
            <a:ext cx="10363200" cy="1596043"/>
          </a:xfrm>
        </p:spPr>
        <p:txBody>
          <a:bodyPr/>
          <a:lstStyle/>
          <a:p>
            <a:r>
              <a:rPr lang="en-US" dirty="0"/>
              <a:t>Comparative Criminal </a:t>
            </a:r>
            <a:r>
              <a:rPr lang="en-US" dirty="0" smtClean="0"/>
              <a:t>Law</a:t>
            </a:r>
            <a:endParaRPr lang="en-US" dirty="0"/>
          </a:p>
        </p:txBody>
      </p:sp>
    </p:spTree>
    <p:extLst>
      <p:ext uri="{BB962C8B-B14F-4D97-AF65-F5344CB8AC3E}">
        <p14:creationId xmlns:p14="http://schemas.microsoft.com/office/powerpoint/2010/main" val="2674473522"/>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hr-HR" dirty="0" smtClean="0"/>
              <a:t>1. </a:t>
            </a:r>
            <a:r>
              <a:rPr lang="hr-HR" dirty="0" err="1" smtClean="0"/>
              <a:t>Attempt</a:t>
            </a:r>
            <a:r>
              <a:rPr lang="hr-HR" dirty="0" smtClean="0"/>
              <a:t>- </a:t>
            </a:r>
            <a:r>
              <a:rPr lang="hr-HR" i="1" dirty="0" smtClean="0"/>
              <a:t>Commonwealth </a:t>
            </a:r>
            <a:r>
              <a:rPr lang="hr-HR" i="1" dirty="0"/>
              <a:t>v. </a:t>
            </a:r>
            <a:r>
              <a:rPr lang="hr-HR" i="1" dirty="0" err="1"/>
              <a:t>Peaslee</a:t>
            </a:r>
            <a:endParaRPr lang="hr-HR" i="1" dirty="0"/>
          </a:p>
        </p:txBody>
      </p:sp>
      <p:sp>
        <p:nvSpPr>
          <p:cNvPr id="3" name="Content Placeholder 2"/>
          <p:cNvSpPr>
            <a:spLocks noGrp="1"/>
          </p:cNvSpPr>
          <p:nvPr>
            <p:ph idx="1"/>
          </p:nvPr>
        </p:nvSpPr>
        <p:spPr>
          <a:xfrm>
            <a:off x="507077" y="1670859"/>
            <a:ext cx="10465724" cy="4663440"/>
          </a:xfrm>
        </p:spPr>
        <p:txBody>
          <a:bodyPr>
            <a:normAutofit fontScale="62500" lnSpcReduction="20000"/>
          </a:bodyPr>
          <a:lstStyle/>
          <a:p>
            <a:r>
              <a:rPr lang="hr-HR" b="1" dirty="0" smtClean="0"/>
              <a:t>Case 2 </a:t>
            </a:r>
            <a:r>
              <a:rPr lang="hr-HR" b="1" i="1" dirty="0" smtClean="0"/>
              <a:t>Commonwealth v. </a:t>
            </a:r>
            <a:r>
              <a:rPr lang="hr-HR" b="1" i="1" dirty="0" err="1" smtClean="0"/>
              <a:t>Peaslee</a:t>
            </a:r>
            <a:endParaRPr lang="hr-HR" b="1" i="1" dirty="0" smtClean="0"/>
          </a:p>
          <a:p>
            <a:r>
              <a:rPr lang="en-US" b="1" dirty="0" smtClean="0"/>
              <a:t>Facts</a:t>
            </a:r>
            <a:r>
              <a:rPr lang="hr-HR" b="1" dirty="0"/>
              <a:t>:</a:t>
            </a:r>
            <a:r>
              <a:rPr lang="en-US" b="1" dirty="0"/>
              <a:t> </a:t>
            </a:r>
            <a:r>
              <a:rPr lang="en-US" dirty="0"/>
              <a:t>The Defendant arranged combustibles in a building such that lighting the combustibles would set the building on fire. The plan was to place a candle on a piece of wood in a pan of turpentine and light it. The Defendant attempted to pay a young man to carry out the lighting of the combustibles. When the young man refused, the Defendant and the young man drove towards the building, but never got closer than within a quarter of a mile away. The Defendant then changed his mind and drove away.</a:t>
            </a:r>
          </a:p>
          <a:p>
            <a:r>
              <a:rPr lang="en-US" b="1" dirty="0"/>
              <a:t>Issue</a:t>
            </a:r>
            <a:r>
              <a:rPr lang="hr-HR" b="1" dirty="0"/>
              <a:t>:</a:t>
            </a:r>
            <a:r>
              <a:rPr lang="en-US" b="1" dirty="0"/>
              <a:t> </a:t>
            </a:r>
            <a:r>
              <a:rPr lang="en-US" dirty="0"/>
              <a:t>Did the Defendant’s acts constitute the crime of attempt?</a:t>
            </a:r>
            <a:endParaRPr lang="hr-HR" dirty="0"/>
          </a:p>
          <a:p>
            <a:r>
              <a:rPr lang="en-US" b="1" dirty="0" smtClean="0"/>
              <a:t>Brief </a:t>
            </a:r>
            <a:r>
              <a:rPr lang="en-US" b="1" dirty="0"/>
              <a:t>Fact Summary. </a:t>
            </a:r>
            <a:r>
              <a:rPr lang="en-US" dirty="0"/>
              <a:t>The Defendant, </a:t>
            </a:r>
            <a:r>
              <a:rPr lang="en-US" dirty="0" err="1"/>
              <a:t>Peaslee</a:t>
            </a:r>
            <a:r>
              <a:rPr lang="en-US" dirty="0"/>
              <a:t> (Defendant), arranged combustibles in a building in such a way that the building would have been set ablaze if the combustibles had been lighted. The Defendant tried to pay a young man to light the combustibles and he refused. The closest the Defendant came to lighting the combustibles was driving within a quarter of a mile from the building</a:t>
            </a:r>
            <a:r>
              <a:rPr lang="en-US" dirty="0" smtClean="0"/>
              <a:t>.</a:t>
            </a:r>
            <a:endParaRPr lang="en-US" dirty="0"/>
          </a:p>
          <a:p>
            <a:r>
              <a:rPr lang="en-US" b="1" dirty="0"/>
              <a:t>Synopsis of Rule of Law. </a:t>
            </a:r>
            <a:r>
              <a:rPr lang="en-US" dirty="0"/>
              <a:t>Attempt is either an act that would bring about the substantive crime if not for the unforeseen interruption or an act that would bring about the substantive crime if not for a mistake of </a:t>
            </a:r>
            <a:r>
              <a:rPr lang="en-US" dirty="0" smtClean="0"/>
              <a:t>judgment</a:t>
            </a:r>
            <a:endParaRPr lang="en-US" dirty="0"/>
          </a:p>
          <a:p>
            <a:endParaRPr lang="en-US" dirty="0"/>
          </a:p>
        </p:txBody>
      </p:sp>
    </p:spTree>
    <p:extLst>
      <p:ext uri="{BB962C8B-B14F-4D97-AF65-F5344CB8AC3E}">
        <p14:creationId xmlns:p14="http://schemas.microsoft.com/office/powerpoint/2010/main" val="1142830760"/>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002347"/>
          </a:xfrm>
        </p:spPr>
        <p:txBody>
          <a:bodyPr/>
          <a:lstStyle/>
          <a:p>
            <a:pPr algn="just"/>
            <a:r>
              <a:rPr lang="en-US" dirty="0" smtClean="0">
                <a:solidFill>
                  <a:schemeClr val="bg1">
                    <a:lumMod val="60000"/>
                    <a:lumOff val="40000"/>
                  </a:schemeClr>
                </a:solidFill>
                <a:latin typeface="Calibri" panose="020F0502020204030204"/>
              </a:rPr>
              <a:t>1. Attempt</a:t>
            </a:r>
            <a:r>
              <a:rPr lang="hr-HR" dirty="0" smtClean="0">
                <a:solidFill>
                  <a:schemeClr val="bg1">
                    <a:lumMod val="60000"/>
                    <a:lumOff val="40000"/>
                  </a:schemeClr>
                </a:solidFill>
                <a:latin typeface="Calibri" panose="020F0502020204030204"/>
              </a:rPr>
              <a:t> -</a:t>
            </a:r>
            <a:r>
              <a:rPr lang="en-US" dirty="0" smtClean="0">
                <a:solidFill>
                  <a:schemeClr val="bg1">
                    <a:lumMod val="60000"/>
                    <a:lumOff val="40000"/>
                  </a:schemeClr>
                </a:solidFill>
                <a:latin typeface="Calibri" panose="020F0502020204030204"/>
              </a:rPr>
              <a:t>Abandonment</a:t>
            </a:r>
            <a:endParaRPr lang="en-US" dirty="0">
              <a:solidFill>
                <a:schemeClr val="bg1">
                  <a:lumMod val="60000"/>
                  <a:lumOff val="40000"/>
                </a:schemeClr>
              </a:solidFill>
            </a:endParaRPr>
          </a:p>
        </p:txBody>
      </p:sp>
      <p:sp>
        <p:nvSpPr>
          <p:cNvPr id="3" name="Content Placeholder 2"/>
          <p:cNvSpPr>
            <a:spLocks noGrp="1"/>
          </p:cNvSpPr>
          <p:nvPr>
            <p:ph idx="1"/>
          </p:nvPr>
        </p:nvSpPr>
        <p:spPr>
          <a:xfrm>
            <a:off x="838200" y="1825625"/>
            <a:ext cx="10515600" cy="4583488"/>
          </a:xfrm>
        </p:spPr>
        <p:txBody>
          <a:bodyPr>
            <a:normAutofit fontScale="77500" lnSpcReduction="20000"/>
          </a:bodyPr>
          <a:lstStyle/>
          <a:p>
            <a:pPr algn="just"/>
            <a:r>
              <a:rPr lang="hr-HR" b="1" dirty="0" smtClean="0"/>
              <a:t>Case </a:t>
            </a:r>
            <a:r>
              <a:rPr lang="hr-HR" b="1" dirty="0" smtClean="0"/>
              <a:t>3. </a:t>
            </a:r>
            <a:endParaRPr lang="hr-HR" b="1" dirty="0" smtClean="0"/>
          </a:p>
          <a:p>
            <a:pPr marL="0" indent="0" algn="just">
              <a:buNone/>
            </a:pPr>
            <a:r>
              <a:rPr lang="hr-HR" dirty="0" smtClean="0"/>
              <a:t>„</a:t>
            </a:r>
            <a:r>
              <a:rPr lang="en-US" i="1" dirty="0" smtClean="0"/>
              <a:t>Person approached the young woman whom he had not previously known, threw her to the ground and tried to kiss her. The victim didn’t resist physically  but induce the defendant to desist with the promise that she would later engage in voluntary intercourse with him. They both stood up and at that moment the victim saw two walkers to who she called for help</a:t>
            </a:r>
            <a:r>
              <a:rPr lang="en-US" dirty="0" smtClean="0"/>
              <a:t>”. (</a:t>
            </a:r>
            <a:r>
              <a:rPr lang="en-US" sz="2600" dirty="0" smtClean="0"/>
              <a:t>case in Germany</a:t>
            </a:r>
            <a:r>
              <a:rPr lang="en-US" dirty="0" smtClean="0"/>
              <a:t>)</a:t>
            </a:r>
          </a:p>
          <a:p>
            <a:r>
              <a:rPr lang="en-US" dirty="0" smtClean="0"/>
              <a:t>attempted rape or abandonment ?</a:t>
            </a:r>
          </a:p>
          <a:p>
            <a:r>
              <a:rPr lang="en-US" dirty="0" smtClean="0"/>
              <a:t>motives- relevant or not?- what was the key question:</a:t>
            </a:r>
          </a:p>
          <a:p>
            <a:pPr lvl="1"/>
            <a:r>
              <a:rPr lang="en-US" dirty="0" smtClean="0"/>
              <a:t>victim’s promise of sex later ? (voluntary abandonment)</a:t>
            </a:r>
          </a:p>
          <a:p>
            <a:pPr lvl="1"/>
            <a:r>
              <a:rPr lang="en-US" dirty="0" smtClean="0"/>
              <a:t>or two people walking by? (attempted rape)</a:t>
            </a:r>
          </a:p>
          <a:p>
            <a:pPr lvl="1"/>
            <a:r>
              <a:rPr lang="en-US" dirty="0" smtClean="0"/>
              <a:t>menstruation? </a:t>
            </a:r>
          </a:p>
          <a:p>
            <a:pPr lvl="1"/>
            <a:r>
              <a:rPr lang="en-US" dirty="0" smtClean="0"/>
              <a:t>USA- all the same</a:t>
            </a:r>
          </a:p>
        </p:txBody>
      </p:sp>
    </p:spTree>
    <p:extLst>
      <p:ext uri="{BB962C8B-B14F-4D97-AF65-F5344CB8AC3E}">
        <p14:creationId xmlns:p14="http://schemas.microsoft.com/office/powerpoint/2010/main" val="4226335841"/>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hr-HR" dirty="0" smtClean="0"/>
              <a:t>1. Attempt</a:t>
            </a:r>
            <a:endParaRPr lang="hr-HR" dirty="0"/>
          </a:p>
        </p:txBody>
      </p:sp>
      <p:sp>
        <p:nvSpPr>
          <p:cNvPr id="3" name="Content Placeholder 2"/>
          <p:cNvSpPr>
            <a:spLocks noGrp="1"/>
          </p:cNvSpPr>
          <p:nvPr>
            <p:ph idx="1"/>
          </p:nvPr>
        </p:nvSpPr>
        <p:spPr/>
        <p:txBody>
          <a:bodyPr/>
          <a:lstStyle/>
          <a:p>
            <a:r>
              <a:rPr lang="en-US" dirty="0" smtClean="0"/>
              <a:t>MENS REA OF ATTEMPT: </a:t>
            </a:r>
          </a:p>
          <a:p>
            <a:r>
              <a:rPr lang="en-US" dirty="0" smtClean="0"/>
              <a:t>a) the kind of culpability required for commission of the crime (MPC)</a:t>
            </a:r>
          </a:p>
          <a:p>
            <a:r>
              <a:rPr lang="en-US" dirty="0" smtClean="0"/>
              <a:t>b) if there is a particular result as crime element, in most jurisdictions a specific intent is required (intent to complete crime)</a:t>
            </a:r>
          </a:p>
          <a:p>
            <a:endParaRPr lang="hr-HR" dirty="0"/>
          </a:p>
        </p:txBody>
      </p:sp>
    </p:spTree>
    <p:extLst>
      <p:ext uri="{BB962C8B-B14F-4D97-AF65-F5344CB8AC3E}">
        <p14:creationId xmlns:p14="http://schemas.microsoft.com/office/powerpoint/2010/main" val="3509888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hr-HR" dirty="0" smtClean="0"/>
              <a:t>1. </a:t>
            </a:r>
            <a:r>
              <a:rPr lang="hr-HR" dirty="0" err="1" smtClean="0"/>
              <a:t>Attempt</a:t>
            </a:r>
            <a:r>
              <a:rPr lang="hr-HR" dirty="0" smtClean="0"/>
              <a:t>- </a:t>
            </a:r>
            <a:r>
              <a:rPr lang="hr-HR" i="1" dirty="0" err="1" smtClean="0"/>
              <a:t>People</a:t>
            </a:r>
            <a:r>
              <a:rPr lang="hr-HR" i="1" dirty="0" smtClean="0"/>
              <a:t> </a:t>
            </a:r>
            <a:r>
              <a:rPr lang="hr-HR" i="1" dirty="0"/>
              <a:t>v. </a:t>
            </a:r>
            <a:r>
              <a:rPr lang="hr-HR" i="1" dirty="0" err="1"/>
              <a:t>Rizzo</a:t>
            </a:r>
            <a:r>
              <a:rPr lang="hr-HR" i="1" dirty="0"/>
              <a:t> </a:t>
            </a:r>
          </a:p>
        </p:txBody>
      </p:sp>
      <p:sp>
        <p:nvSpPr>
          <p:cNvPr id="3" name="Content Placeholder 2"/>
          <p:cNvSpPr>
            <a:spLocks noGrp="1"/>
          </p:cNvSpPr>
          <p:nvPr>
            <p:ph idx="1"/>
          </p:nvPr>
        </p:nvSpPr>
        <p:spPr>
          <a:xfrm>
            <a:off x="609600" y="1629295"/>
            <a:ext cx="10363200" cy="4854631"/>
          </a:xfrm>
        </p:spPr>
        <p:txBody>
          <a:bodyPr>
            <a:normAutofit fontScale="70000" lnSpcReduction="20000"/>
          </a:bodyPr>
          <a:lstStyle/>
          <a:p>
            <a:r>
              <a:rPr lang="hr-HR" b="1" dirty="0" smtClean="0"/>
              <a:t>Case </a:t>
            </a:r>
            <a:r>
              <a:rPr lang="hr-HR" b="1" dirty="0" smtClean="0"/>
              <a:t>4</a:t>
            </a:r>
            <a:r>
              <a:rPr lang="hr-HR" b="1" i="1" dirty="0" smtClean="0"/>
              <a:t> </a:t>
            </a:r>
            <a:r>
              <a:rPr lang="hr-HR" b="1" i="1" dirty="0" smtClean="0"/>
              <a:t>-People v. </a:t>
            </a:r>
            <a:r>
              <a:rPr lang="hr-HR" b="1" i="1" dirty="0" err="1" smtClean="0"/>
              <a:t>Rizzo</a:t>
            </a:r>
            <a:r>
              <a:rPr lang="hr-HR" b="1" i="1" dirty="0" smtClean="0"/>
              <a:t> </a:t>
            </a:r>
          </a:p>
          <a:p>
            <a:r>
              <a:rPr lang="en-US" b="1" dirty="0" smtClean="0"/>
              <a:t>Facts</a:t>
            </a:r>
            <a:r>
              <a:rPr lang="hr-HR" b="1" dirty="0" smtClean="0"/>
              <a:t>:</a:t>
            </a:r>
            <a:r>
              <a:rPr lang="en-US" b="1" dirty="0" smtClean="0"/>
              <a:t> </a:t>
            </a:r>
            <a:r>
              <a:rPr lang="en-US" dirty="0"/>
              <a:t>Defendant and three others planned to rob an individual of a payroll he was carrying. Defendant and the others started out in a car looking for the man carrying the payroll they wanted to take. As Defendant and his cohorts searched for this man, they were followed by the police and later arrested as they ran into a building. The individual they wanted to rob was not present at the time of the arrest</a:t>
            </a:r>
            <a:r>
              <a:rPr lang="en-US" dirty="0" smtClean="0"/>
              <a:t>.</a:t>
            </a:r>
            <a:endParaRPr lang="en-US" dirty="0"/>
          </a:p>
          <a:p>
            <a:r>
              <a:rPr lang="en-US" b="1" dirty="0" smtClean="0"/>
              <a:t>Issue</a:t>
            </a:r>
            <a:r>
              <a:rPr lang="hr-HR" b="1" dirty="0" smtClean="0"/>
              <a:t>:</a:t>
            </a:r>
            <a:r>
              <a:rPr lang="en-US" b="1" dirty="0" smtClean="0"/>
              <a:t> </a:t>
            </a:r>
            <a:r>
              <a:rPr lang="en-US" dirty="0"/>
              <a:t>Whether the actions of Defendant constitute the crime of attempted robbery</a:t>
            </a:r>
            <a:r>
              <a:rPr lang="en-US" dirty="0" smtClean="0"/>
              <a:t>.</a:t>
            </a:r>
            <a:endParaRPr lang="hr-HR" dirty="0" smtClean="0"/>
          </a:p>
          <a:p>
            <a:r>
              <a:rPr lang="en-US" b="1" dirty="0"/>
              <a:t>Brief Fact </a:t>
            </a:r>
            <a:r>
              <a:rPr lang="en-US" b="1" dirty="0" smtClean="0"/>
              <a:t>Summary</a:t>
            </a:r>
            <a:r>
              <a:rPr lang="hr-HR" b="1" dirty="0" smtClean="0"/>
              <a:t>:</a:t>
            </a:r>
            <a:r>
              <a:rPr lang="en-US" b="1" dirty="0" smtClean="0"/>
              <a:t> </a:t>
            </a:r>
            <a:r>
              <a:rPr lang="en-US" dirty="0"/>
              <a:t>Defendant was convicted of attempted robbery. However, at the time he was arrested, he never found the targeted individual he wanted to rob</a:t>
            </a:r>
            <a:r>
              <a:rPr lang="en-US" dirty="0" smtClean="0"/>
              <a:t>.</a:t>
            </a:r>
            <a:endParaRPr lang="en-US" dirty="0"/>
          </a:p>
          <a:p>
            <a:r>
              <a:rPr lang="en-US" b="1" dirty="0"/>
              <a:t>Synopsis of Rule of </a:t>
            </a:r>
            <a:r>
              <a:rPr lang="en-US" b="1" dirty="0" smtClean="0"/>
              <a:t>Law</a:t>
            </a:r>
            <a:r>
              <a:rPr lang="hr-HR" b="1" dirty="0"/>
              <a:t>:</a:t>
            </a:r>
            <a:r>
              <a:rPr lang="en-US" b="1" dirty="0" smtClean="0"/>
              <a:t> </a:t>
            </a:r>
            <a:r>
              <a:rPr lang="en-US" dirty="0"/>
              <a:t>Only the acts so near the accomplishment of a crime that in all reasonable probability the crime itself would have been committed but for timely interference.</a:t>
            </a:r>
            <a:endParaRPr lang="hr-HR" dirty="0"/>
          </a:p>
        </p:txBody>
      </p:sp>
    </p:spTree>
    <p:extLst>
      <p:ext uri="{BB962C8B-B14F-4D97-AF65-F5344CB8AC3E}">
        <p14:creationId xmlns:p14="http://schemas.microsoft.com/office/powerpoint/2010/main" val="452641917"/>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hr-HR" dirty="0" smtClean="0"/>
              <a:t>1. Attempt</a:t>
            </a:r>
            <a:endParaRPr lang="hr-HR" dirty="0"/>
          </a:p>
        </p:txBody>
      </p:sp>
      <p:sp>
        <p:nvSpPr>
          <p:cNvPr id="3" name="Content Placeholder 2"/>
          <p:cNvSpPr>
            <a:spLocks noGrp="1"/>
          </p:cNvSpPr>
          <p:nvPr>
            <p:ph idx="1"/>
          </p:nvPr>
        </p:nvSpPr>
        <p:spPr>
          <a:xfrm>
            <a:off x="609600" y="1213659"/>
            <a:ext cx="11227724" cy="5320145"/>
          </a:xfrm>
        </p:spPr>
        <p:txBody>
          <a:bodyPr/>
          <a:lstStyle/>
          <a:p>
            <a:r>
              <a:rPr lang="hr-HR" b="1" dirty="0" smtClean="0"/>
              <a:t>Case </a:t>
            </a:r>
            <a:r>
              <a:rPr lang="hr-HR" b="1" dirty="0" smtClean="0"/>
              <a:t>5</a:t>
            </a:r>
            <a:r>
              <a:rPr lang="hr-HR" dirty="0" smtClean="0"/>
              <a:t>- </a:t>
            </a:r>
            <a:r>
              <a:rPr lang="hr-HR" dirty="0" smtClean="0"/>
              <a:t>Scotland (1968; Fl. 1998, 174)</a:t>
            </a:r>
          </a:p>
          <a:p>
            <a:pPr marL="0" indent="0">
              <a:buNone/>
            </a:pPr>
            <a:r>
              <a:rPr lang="en-US" dirty="0" smtClean="0"/>
              <a:t>A.V. has fired several shots into a room with four people in it, including his mistress</a:t>
            </a:r>
          </a:p>
          <a:p>
            <a:r>
              <a:rPr lang="en-US" sz="2000" dirty="0" smtClean="0"/>
              <a:t>the defendant was charged and convicted of attempted murder </a:t>
            </a:r>
          </a:p>
          <a:p>
            <a:r>
              <a:rPr lang="en-US" sz="2000" dirty="0" smtClean="0"/>
              <a:t>the high court in Scotland rejected defendant's claim that attempted murder required an intention to kill. </a:t>
            </a:r>
          </a:p>
          <a:p>
            <a:r>
              <a:rPr lang="en-US" sz="2600" b="1" dirty="0" smtClean="0"/>
              <a:t>Scotland- </a:t>
            </a:r>
            <a:r>
              <a:rPr lang="en-US" sz="2600" dirty="0" smtClean="0"/>
              <a:t>Common Law</a:t>
            </a:r>
          </a:p>
          <a:p>
            <a:r>
              <a:rPr lang="en-US" sz="2600" b="1" dirty="0" smtClean="0"/>
              <a:t>German</a:t>
            </a:r>
            <a:r>
              <a:rPr lang="en-US" sz="2600" dirty="0" smtClean="0"/>
              <a:t>- intention to kill – </a:t>
            </a:r>
            <a:r>
              <a:rPr lang="en-US" sz="2600" i="1" dirty="0" err="1" smtClean="0"/>
              <a:t>dolus</a:t>
            </a:r>
            <a:r>
              <a:rPr lang="en-US" sz="2600" i="1" dirty="0" smtClean="0"/>
              <a:t> even</a:t>
            </a:r>
            <a:r>
              <a:rPr lang="hr-HR" sz="2600" i="1" dirty="0" smtClean="0"/>
              <a:t>t</a:t>
            </a:r>
            <a:r>
              <a:rPr lang="en-US" sz="2600" i="1" dirty="0" smtClean="0"/>
              <a:t>u</a:t>
            </a:r>
            <a:r>
              <a:rPr lang="hr-HR" sz="2600" i="1" dirty="0" err="1" smtClean="0"/>
              <a:t>al</a:t>
            </a:r>
            <a:r>
              <a:rPr lang="en-US" sz="2600" i="1" dirty="0" smtClean="0"/>
              <a:t>is- </a:t>
            </a:r>
            <a:r>
              <a:rPr lang="en-US" sz="2600" dirty="0" smtClean="0"/>
              <a:t>‘conditional intent’</a:t>
            </a:r>
          </a:p>
          <a:p>
            <a:r>
              <a:rPr lang="en-US" sz="2600" b="1" dirty="0" smtClean="0"/>
              <a:t>Croatia</a:t>
            </a:r>
            <a:r>
              <a:rPr lang="en-US" sz="2600" dirty="0" smtClean="0"/>
              <a:t>- special criminal offence – Endangerment to life and Property by Generally Dangerous Act or Means -Art. 215 CPC</a:t>
            </a:r>
          </a:p>
          <a:p>
            <a:endParaRPr lang="hr-HR" dirty="0"/>
          </a:p>
        </p:txBody>
      </p:sp>
    </p:spTree>
    <p:extLst>
      <p:ext uri="{BB962C8B-B14F-4D97-AF65-F5344CB8AC3E}">
        <p14:creationId xmlns:p14="http://schemas.microsoft.com/office/powerpoint/2010/main" val="220041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1000"/>
                                        <p:tgtEl>
                                          <p:spTgt spid="3">
                                            <p:txEl>
                                              <p:pRg st="5" end="5"/>
                                            </p:txEl>
                                          </p:spTgt>
                                        </p:tgtEl>
                                      </p:cBhvr>
                                    </p:animEffect>
                                    <p:anim calcmode="lin" valueType="num">
                                      <p:cBhvr>
                                        <p:cTn id="1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9753"/>
            <a:ext cx="10515600" cy="881149"/>
          </a:xfrm>
        </p:spPr>
        <p:txBody>
          <a:bodyPr/>
          <a:lstStyle/>
          <a:p>
            <a:pPr algn="just"/>
            <a:r>
              <a:rPr lang="hr-HR" dirty="0" smtClean="0"/>
              <a:t>2. </a:t>
            </a:r>
            <a:r>
              <a:rPr lang="en-US" dirty="0" smtClean="0"/>
              <a:t>Group Criminality</a:t>
            </a:r>
            <a:r>
              <a:rPr lang="hr-HR" dirty="0" smtClean="0"/>
              <a:t>*</a:t>
            </a:r>
            <a:endParaRPr lang="hr-HR" dirty="0"/>
          </a:p>
        </p:txBody>
      </p:sp>
      <p:sp>
        <p:nvSpPr>
          <p:cNvPr id="3" name="Content Placeholder 2"/>
          <p:cNvSpPr>
            <a:spLocks noGrp="1"/>
          </p:cNvSpPr>
          <p:nvPr>
            <p:ph idx="1"/>
          </p:nvPr>
        </p:nvSpPr>
        <p:spPr>
          <a:xfrm>
            <a:off x="207819" y="1213658"/>
            <a:ext cx="11671068" cy="5411586"/>
          </a:xfrm>
        </p:spPr>
        <p:txBody>
          <a:bodyPr>
            <a:normAutofit fontScale="70000" lnSpcReduction="20000"/>
          </a:bodyPr>
          <a:lstStyle/>
          <a:p>
            <a:pPr marL="514350" indent="-514350">
              <a:buAutoNum type="arabicPeriod"/>
            </a:pPr>
            <a:r>
              <a:rPr lang="en-US" sz="2800" b="1" dirty="0" smtClean="0"/>
              <a:t>Perpetrators – principals </a:t>
            </a:r>
          </a:p>
          <a:p>
            <a:pPr marL="514350" indent="-514350">
              <a:buAutoNum type="arabicPeriod"/>
            </a:pPr>
            <a:r>
              <a:rPr lang="en-US" sz="2800" b="1" dirty="0" smtClean="0"/>
              <a:t>Instigators </a:t>
            </a:r>
          </a:p>
          <a:p>
            <a:pPr marL="514350" indent="-514350">
              <a:buAutoNum type="arabicPeriod"/>
            </a:pPr>
            <a:r>
              <a:rPr lang="en-US" sz="2800" b="1" dirty="0" smtClean="0"/>
              <a:t>Aiders- and – abettors </a:t>
            </a:r>
            <a:r>
              <a:rPr lang="en-US" sz="2300" dirty="0" smtClean="0"/>
              <a:t>(Fl. 1998, 190)</a:t>
            </a:r>
            <a:endParaRPr lang="hr-HR" sz="2300" dirty="0" smtClean="0"/>
          </a:p>
          <a:p>
            <a:r>
              <a:rPr lang="en-US" sz="2300" dirty="0" smtClean="0"/>
              <a:t>Accessories- complicities (</a:t>
            </a:r>
            <a:r>
              <a:rPr lang="en-US" sz="2300" i="1" dirty="0" err="1" smtClean="0"/>
              <a:t>complicitous</a:t>
            </a:r>
            <a:r>
              <a:rPr lang="en-US" sz="2300" i="1" dirty="0" smtClean="0"/>
              <a:t>)</a:t>
            </a:r>
            <a:r>
              <a:rPr lang="en-US" sz="2300" dirty="0" smtClean="0"/>
              <a:t> in acts of the perpetrator (Fl. 1998, 188); who counsel, advise, assist or solicit </a:t>
            </a:r>
          </a:p>
          <a:p>
            <a:pPr marL="0" indent="0">
              <a:buNone/>
            </a:pPr>
            <a:r>
              <a:rPr lang="en-US" sz="2800" b="1" dirty="0" smtClean="0"/>
              <a:t>a) complicity </a:t>
            </a:r>
            <a:r>
              <a:rPr lang="en-US" sz="2800" dirty="0" smtClean="0"/>
              <a:t>– aiding and abetting /instigation</a:t>
            </a:r>
          </a:p>
          <a:p>
            <a:pPr lvl="1"/>
            <a:r>
              <a:rPr lang="en-US" dirty="0" smtClean="0"/>
              <a:t>not a separate offence </a:t>
            </a:r>
          </a:p>
          <a:p>
            <a:pPr lvl="1"/>
            <a:r>
              <a:rPr lang="en-US" dirty="0" smtClean="0"/>
              <a:t>who counsel, assists, advise or solicit – accessories/ complicities (</a:t>
            </a:r>
            <a:r>
              <a:rPr lang="en-US" i="1" dirty="0" err="1" smtClean="0"/>
              <a:t>complicitous</a:t>
            </a:r>
            <a:r>
              <a:rPr lang="en-US" dirty="0" smtClean="0"/>
              <a:t>) in the act of the perpetrator (of another)</a:t>
            </a:r>
          </a:p>
          <a:p>
            <a:pPr lvl="1"/>
            <a:r>
              <a:rPr lang="en-US" dirty="0" smtClean="0"/>
              <a:t>instigation</a:t>
            </a:r>
          </a:p>
          <a:p>
            <a:pPr lvl="1"/>
            <a:r>
              <a:rPr lang="en-US" dirty="0" smtClean="0"/>
              <a:t>derivative responsibility</a:t>
            </a:r>
          </a:p>
          <a:p>
            <a:pPr lvl="1"/>
            <a:r>
              <a:rPr lang="en-US" dirty="0" smtClean="0"/>
              <a:t>the principal must be convicted before the accessory could be tried- abolished</a:t>
            </a:r>
          </a:p>
          <a:p>
            <a:pPr lvl="1"/>
            <a:r>
              <a:rPr lang="en-US" dirty="0" smtClean="0"/>
              <a:t>today (USA) –</a:t>
            </a:r>
            <a:r>
              <a:rPr lang="en-US" b="1" dirty="0" smtClean="0"/>
              <a:t>accessories may be prosecuted without regard to the trial and conviction of the perpetrator ??-</a:t>
            </a:r>
            <a:r>
              <a:rPr lang="en-US" dirty="0" smtClean="0"/>
              <a:t>procedural question</a:t>
            </a:r>
          </a:p>
          <a:p>
            <a:pPr lvl="1"/>
            <a:r>
              <a:rPr lang="en-US" b="1" dirty="0" smtClean="0"/>
              <a:t>what if the person is insane or diplomatically immune</a:t>
            </a:r>
            <a:r>
              <a:rPr lang="en-US" dirty="0" smtClean="0"/>
              <a:t>-substantive question// </a:t>
            </a:r>
            <a:r>
              <a:rPr lang="en-US" b="1" dirty="0" smtClean="0"/>
              <a:t>wrongdoing (wrongful violation of the law)-unlawfulness; </a:t>
            </a:r>
            <a:r>
              <a:rPr lang="en-US" dirty="0" smtClean="0"/>
              <a:t>(principal must act wrongfully or unlawfully)- everyone who contributed causal to the occurrence of the unlawful state od affairs should then answer according to </a:t>
            </a:r>
            <a:r>
              <a:rPr lang="en-US" dirty="0" smtClean="0"/>
              <a:t>his personal culpability (principal will be punished if he was culpable; accessory will be punished only if he was culpable)</a:t>
            </a:r>
            <a:r>
              <a:rPr lang="hr-HR" dirty="0" smtClean="0"/>
              <a:t>-</a:t>
            </a:r>
            <a:r>
              <a:rPr lang="hr-HR" sz="2300" dirty="0">
                <a:solidFill>
                  <a:srgbClr val="FFFFFF"/>
                </a:solidFill>
                <a:ea typeface="+mn-ea"/>
                <a:cs typeface="+mn-cs"/>
              </a:rPr>
              <a:t> (Fl. 1998, </a:t>
            </a:r>
            <a:r>
              <a:rPr lang="hr-HR" sz="2300" dirty="0" smtClean="0">
                <a:solidFill>
                  <a:srgbClr val="FFFFFF"/>
                </a:solidFill>
                <a:ea typeface="+mn-ea"/>
                <a:cs typeface="+mn-cs"/>
              </a:rPr>
              <a:t>195)</a:t>
            </a:r>
            <a:endParaRPr lang="en-US" dirty="0" smtClean="0"/>
          </a:p>
        </p:txBody>
      </p:sp>
    </p:spTree>
    <p:extLst>
      <p:ext uri="{BB962C8B-B14F-4D97-AF65-F5344CB8AC3E}">
        <p14:creationId xmlns:p14="http://schemas.microsoft.com/office/powerpoint/2010/main" val="960815576"/>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solidFill>
                  <a:srgbClr val="DBBD71"/>
                </a:solidFill>
              </a:rPr>
              <a:t>2. Group </a:t>
            </a:r>
            <a:r>
              <a:rPr lang="en-US" dirty="0" smtClean="0">
                <a:solidFill>
                  <a:srgbClr val="DBBD71"/>
                </a:solidFill>
              </a:rPr>
              <a:t>Criminality</a:t>
            </a:r>
            <a:endParaRPr lang="hr-HR" dirty="0"/>
          </a:p>
        </p:txBody>
      </p:sp>
      <p:sp>
        <p:nvSpPr>
          <p:cNvPr id="3" name="Content Placeholder 2"/>
          <p:cNvSpPr>
            <a:spLocks noGrp="1"/>
          </p:cNvSpPr>
          <p:nvPr>
            <p:ph idx="1"/>
          </p:nvPr>
        </p:nvSpPr>
        <p:spPr>
          <a:xfrm>
            <a:off x="609600" y="1600201"/>
            <a:ext cx="10972800" cy="4842163"/>
          </a:xfrm>
        </p:spPr>
        <p:txBody>
          <a:bodyPr/>
          <a:lstStyle/>
          <a:p>
            <a:r>
              <a:rPr lang="en-US" sz="2400" b="1" dirty="0" smtClean="0"/>
              <a:t>b) conspiracy </a:t>
            </a:r>
            <a:r>
              <a:rPr lang="en-US" sz="2400" dirty="0" smtClean="0"/>
              <a:t>(from 14th century-bringing the false charges- committing a fraud) – based on agreement of the two or more persons to commit a crime</a:t>
            </a:r>
          </a:p>
          <a:p>
            <a:r>
              <a:rPr lang="en-US" sz="2400" dirty="0" smtClean="0"/>
              <a:t>separate (inchoate) offence </a:t>
            </a:r>
          </a:p>
          <a:p>
            <a:r>
              <a:rPr lang="en-US" sz="2400" dirty="0" smtClean="0"/>
              <a:t>Conspiracy –”nothing more than an agreement to commit the offence-”- from private law </a:t>
            </a:r>
            <a:r>
              <a:rPr lang="en-US" sz="1600" dirty="0" smtClean="0"/>
              <a:t>(Fl. 1998, 175-176</a:t>
            </a:r>
            <a:r>
              <a:rPr lang="hr-HR" sz="1600" dirty="0" smtClean="0"/>
              <a:t>, 191</a:t>
            </a:r>
            <a:r>
              <a:rPr lang="en-US" sz="1600" dirty="0" smtClean="0"/>
              <a:t>) </a:t>
            </a:r>
            <a:r>
              <a:rPr lang="hr-HR" sz="2000" dirty="0" smtClean="0"/>
              <a:t>-</a:t>
            </a:r>
            <a:r>
              <a:rPr lang="en-US" sz="2000" dirty="0" smtClean="0"/>
              <a:t>critical tool in the prosecution of </a:t>
            </a:r>
            <a:r>
              <a:rPr lang="en-US" sz="2000" u="sng" dirty="0" smtClean="0"/>
              <a:t>organized crime cases</a:t>
            </a:r>
          </a:p>
          <a:p>
            <a:r>
              <a:rPr lang="en-US" sz="2400" dirty="0" smtClean="0"/>
              <a:t>cumulative punishments – for conspiracy and completed offense (substantive crime and additional crime of conspiracy); even if only one party actually caries out the crime they are equally guilty of conspiracy</a:t>
            </a:r>
            <a:r>
              <a:rPr lang="en-US" sz="1600" dirty="0">
                <a:solidFill>
                  <a:srgbClr val="FFFFFF"/>
                </a:solidFill>
              </a:rPr>
              <a:t> (Fl. 1998, </a:t>
            </a:r>
            <a:r>
              <a:rPr lang="en-US" sz="1600" dirty="0" smtClean="0">
                <a:solidFill>
                  <a:srgbClr val="FFFFFF"/>
                </a:solidFill>
              </a:rPr>
              <a:t>1</a:t>
            </a:r>
            <a:r>
              <a:rPr lang="hr-HR" sz="1600" dirty="0" smtClean="0">
                <a:solidFill>
                  <a:srgbClr val="FFFFFF"/>
                </a:solidFill>
              </a:rPr>
              <a:t>92)</a:t>
            </a:r>
            <a:endParaRPr lang="en-US" sz="2400" dirty="0" smtClean="0"/>
          </a:p>
          <a:p>
            <a:r>
              <a:rPr lang="en-US" sz="2400" i="1" dirty="0" smtClean="0"/>
              <a:t>Pinkerton case </a:t>
            </a:r>
            <a:r>
              <a:rPr lang="en-US" sz="2400" dirty="0" smtClean="0"/>
              <a:t>- conspirator is liable for any reasonably foreseeable crime that falls within the scope of the conspiracy</a:t>
            </a:r>
            <a:endParaRPr lang="hr-HR" sz="2400" dirty="0" smtClean="0"/>
          </a:p>
          <a:p>
            <a:r>
              <a:rPr lang="en-US" sz="2400" dirty="0" smtClean="0"/>
              <a:t>In CPC- Conspiracy to Commit a Criminal Offence Art. 327 CPC</a:t>
            </a:r>
          </a:p>
        </p:txBody>
      </p:sp>
    </p:spTree>
    <p:extLst>
      <p:ext uri="{BB962C8B-B14F-4D97-AF65-F5344CB8AC3E}">
        <p14:creationId xmlns:p14="http://schemas.microsoft.com/office/powerpoint/2010/main" val="1337084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hr-HR" dirty="0" smtClean="0"/>
              <a:t>2. Group Criminality- </a:t>
            </a:r>
            <a:r>
              <a:rPr lang="hr-HR" i="1" dirty="0" smtClean="0"/>
              <a:t>Pinkerton </a:t>
            </a:r>
            <a:r>
              <a:rPr lang="hr-HR" i="1" dirty="0" err="1" smtClean="0"/>
              <a:t>case</a:t>
            </a:r>
            <a:r>
              <a:rPr lang="hr-HR" i="1" dirty="0" smtClean="0"/>
              <a:t> </a:t>
            </a:r>
            <a:endParaRPr lang="hr-HR" i="1" dirty="0"/>
          </a:p>
        </p:txBody>
      </p:sp>
      <p:sp>
        <p:nvSpPr>
          <p:cNvPr id="3" name="Content Placeholder 2"/>
          <p:cNvSpPr>
            <a:spLocks noGrp="1"/>
          </p:cNvSpPr>
          <p:nvPr>
            <p:ph idx="1"/>
          </p:nvPr>
        </p:nvSpPr>
        <p:spPr>
          <a:xfrm>
            <a:off x="365760" y="1420814"/>
            <a:ext cx="11521440" cy="5021550"/>
          </a:xfrm>
        </p:spPr>
        <p:txBody>
          <a:bodyPr/>
          <a:lstStyle/>
          <a:p>
            <a:r>
              <a:rPr lang="hr-HR" sz="2000" b="1" dirty="0" smtClean="0"/>
              <a:t>Case 6.- </a:t>
            </a:r>
            <a:r>
              <a:rPr lang="hr-HR" sz="2000" b="1" i="1" dirty="0" smtClean="0"/>
              <a:t>Pinkerton V. United </a:t>
            </a:r>
            <a:r>
              <a:rPr lang="hr-HR" sz="2000" b="1" i="1" dirty="0" err="1"/>
              <a:t>S</a:t>
            </a:r>
            <a:r>
              <a:rPr lang="hr-HR" sz="2000" b="1" i="1" dirty="0" err="1" smtClean="0"/>
              <a:t>tates</a:t>
            </a:r>
            <a:r>
              <a:rPr lang="hr-HR" sz="2000" b="1" i="1" dirty="0" smtClean="0"/>
              <a:t> </a:t>
            </a:r>
          </a:p>
          <a:p>
            <a:r>
              <a:rPr lang="en-US" sz="2000" b="1" dirty="0" smtClean="0"/>
              <a:t>Facts</a:t>
            </a:r>
            <a:r>
              <a:rPr lang="hr-HR" sz="2000" b="1" dirty="0" smtClean="0"/>
              <a:t>:</a:t>
            </a:r>
            <a:r>
              <a:rPr lang="en-US" sz="2000" b="1" dirty="0" smtClean="0"/>
              <a:t> </a:t>
            </a:r>
            <a:r>
              <a:rPr lang="en-US" sz="2000" dirty="0" smtClean="0"/>
              <a:t>The indictment contained ten substantive counts and one conspiracy count. The jury found Walter guilty on nine of the substantive counts and on the conspiracy count. Walter </a:t>
            </a:r>
            <a:r>
              <a:rPr lang="en-US" sz="2000" dirty="0"/>
              <a:t>Pinkerton was found guilty of nine counts of violating the tax code and one count of conspiracy. His brother Daniel was found guilty of 6 substantive counts of violating the tax code and one count of conspiracy. Daniel Pinkerton appealed, claiming that because only his brother had committed the substantive crimes he was incorrectly convicted. The actual crime committed may have been moonshining and the government chose to prosecute for tax evasion. They were suspected of "unlawful possession, transportation and dealing of whiskey</a:t>
            </a:r>
            <a:r>
              <a:rPr lang="en-US" sz="2000" dirty="0" smtClean="0"/>
              <a:t>.</a:t>
            </a:r>
          </a:p>
          <a:p>
            <a:r>
              <a:rPr lang="en-US" sz="2000" b="1" dirty="0" smtClean="0"/>
              <a:t>Issue</a:t>
            </a:r>
            <a:r>
              <a:rPr lang="hr-HR" sz="2000" b="1" dirty="0"/>
              <a:t>:</a:t>
            </a:r>
            <a:r>
              <a:rPr lang="en-US" sz="2000" b="1" dirty="0" smtClean="0"/>
              <a:t> </a:t>
            </a:r>
            <a:r>
              <a:rPr lang="en-US" sz="2000" dirty="0" smtClean="0"/>
              <a:t>Was there sufficient evidence to implicate Daniel Pinkerton in the conspiracy?</a:t>
            </a:r>
            <a:endParaRPr lang="hr-HR" sz="2000" dirty="0" smtClean="0"/>
          </a:p>
          <a:p>
            <a:r>
              <a:rPr lang="en-US" sz="2000" b="1" dirty="0" smtClean="0"/>
              <a:t>Brief Fact Summary</a:t>
            </a:r>
            <a:r>
              <a:rPr lang="hr-HR" sz="2000" b="1" dirty="0" smtClean="0"/>
              <a:t>:</a:t>
            </a:r>
            <a:r>
              <a:rPr lang="en-US" sz="2000" b="1" dirty="0" smtClean="0"/>
              <a:t> </a:t>
            </a:r>
            <a:r>
              <a:rPr lang="en-US" sz="2000" dirty="0" smtClean="0"/>
              <a:t>The Defendants, Walter and Daniel Pinkerton (Defendants) are brothers who live a short distance from each other on Daniel’s farm. They were indicted for violations of the Internal Revenue Code (IRC).</a:t>
            </a:r>
          </a:p>
          <a:p>
            <a:r>
              <a:rPr lang="en-US" sz="2000" b="1" dirty="0" smtClean="0"/>
              <a:t>Synopsis of Rule of Law</a:t>
            </a:r>
            <a:r>
              <a:rPr lang="hr-HR" sz="2000" dirty="0" smtClean="0"/>
              <a:t>:</a:t>
            </a:r>
            <a:r>
              <a:rPr lang="en-US" sz="2000" dirty="0" smtClean="0"/>
              <a:t> An overt act of one partner may be the act of all without any new agreement specifically directed to that act.</a:t>
            </a:r>
          </a:p>
          <a:p>
            <a:endParaRPr lang="hr-HR" dirty="0"/>
          </a:p>
        </p:txBody>
      </p:sp>
    </p:spTree>
    <p:extLst>
      <p:ext uri="{BB962C8B-B14F-4D97-AF65-F5344CB8AC3E}">
        <p14:creationId xmlns:p14="http://schemas.microsoft.com/office/powerpoint/2010/main" val="2847142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960783"/>
          </a:xfrm>
        </p:spPr>
        <p:txBody>
          <a:bodyPr/>
          <a:lstStyle/>
          <a:p>
            <a:pPr algn="just"/>
            <a:r>
              <a:rPr lang="en-US" dirty="0" smtClean="0">
                <a:solidFill>
                  <a:schemeClr val="bg1">
                    <a:lumMod val="60000"/>
                    <a:lumOff val="40000"/>
                  </a:schemeClr>
                </a:solidFill>
              </a:rPr>
              <a:t>2. Group Criminality</a:t>
            </a:r>
            <a:endParaRPr lang="hr-HR" dirty="0">
              <a:solidFill>
                <a:schemeClr val="bg1">
                  <a:lumMod val="60000"/>
                  <a:lumOff val="40000"/>
                </a:schemeClr>
              </a:solidFill>
            </a:endParaRPr>
          </a:p>
        </p:txBody>
      </p:sp>
      <p:sp>
        <p:nvSpPr>
          <p:cNvPr id="3" name="Content Placeholder 2"/>
          <p:cNvSpPr>
            <a:spLocks noGrp="1"/>
          </p:cNvSpPr>
          <p:nvPr>
            <p:ph idx="1"/>
          </p:nvPr>
        </p:nvSpPr>
        <p:spPr>
          <a:xfrm>
            <a:off x="282633" y="1629295"/>
            <a:ext cx="11405061" cy="4871258"/>
          </a:xfrm>
        </p:spPr>
        <p:txBody>
          <a:bodyPr>
            <a:normAutofit fontScale="70000" lnSpcReduction="20000"/>
          </a:bodyPr>
          <a:lstStyle/>
          <a:p>
            <a:pPr marL="514350" indent="-514350">
              <a:buFont typeface="+mj-lt"/>
              <a:buAutoNum type="arabicPeriod"/>
            </a:pPr>
            <a:r>
              <a:rPr lang="en-US" b="1" i="1" dirty="0" smtClean="0"/>
              <a:t>equivalence theory- </a:t>
            </a:r>
            <a:r>
              <a:rPr lang="en-US" dirty="0" smtClean="0"/>
              <a:t>all </a:t>
            </a:r>
            <a:r>
              <a:rPr lang="en-US" b="1" dirty="0" smtClean="0"/>
              <a:t>accessories should be punished like perpetrators </a:t>
            </a:r>
            <a:r>
              <a:rPr lang="en-US" dirty="0" smtClean="0"/>
              <a:t>(some jurisdictions; USA, French</a:t>
            </a:r>
            <a:r>
              <a:rPr lang="hr-HR" dirty="0" smtClean="0"/>
              <a:t>- </a:t>
            </a:r>
            <a:r>
              <a:rPr lang="hr-HR" sz="2100" dirty="0" smtClean="0"/>
              <a:t>Fl. 1998, 189</a:t>
            </a:r>
            <a:r>
              <a:rPr lang="en-US" dirty="0" smtClean="0"/>
              <a:t>)</a:t>
            </a:r>
          </a:p>
          <a:p>
            <a:pPr lvl="1"/>
            <a:r>
              <a:rPr lang="en-US" dirty="0" smtClean="0"/>
              <a:t>„</a:t>
            </a:r>
            <a:r>
              <a:rPr lang="en-US" b="1" dirty="0" smtClean="0"/>
              <a:t>vicarious liability</a:t>
            </a:r>
            <a:r>
              <a:rPr lang="en-US" dirty="0" smtClean="0"/>
              <a:t>”- one can be responsible for the acts of another as though they were one’s own actions –</a:t>
            </a:r>
            <a:r>
              <a:rPr lang="en-US" i="1" dirty="0" smtClean="0"/>
              <a:t>alter ego </a:t>
            </a:r>
            <a:r>
              <a:rPr lang="en-US" dirty="0" smtClean="0"/>
              <a:t>of the perpetrator- from private law(in contract law); not in Germany (and Croatia)</a:t>
            </a:r>
          </a:p>
          <a:p>
            <a:pPr lvl="1"/>
            <a:r>
              <a:rPr lang="en-US" b="1" dirty="0" smtClean="0"/>
              <a:t>„doctrine of conspiracy” </a:t>
            </a:r>
            <a:r>
              <a:rPr lang="en-US" dirty="0" smtClean="0"/>
              <a:t>– it is impossible to hold individuals liable simply for what they do each according to his own degree of criminal participation(USA) </a:t>
            </a:r>
          </a:p>
          <a:p>
            <a:pPr lvl="1"/>
            <a:r>
              <a:rPr lang="en-US" dirty="0" smtClean="0"/>
              <a:t>„</a:t>
            </a:r>
            <a:r>
              <a:rPr lang="en-US" b="1" dirty="0" smtClean="0"/>
              <a:t>the doctrine of felony murder</a:t>
            </a:r>
            <a:r>
              <a:rPr lang="en-US" dirty="0" smtClean="0"/>
              <a:t>” (USA)- generates vicarious liability for homicide for any of the participants in a dangerous felony resulting death</a:t>
            </a:r>
            <a:r>
              <a:rPr lang="hr-HR" dirty="0" smtClean="0"/>
              <a:t> </a:t>
            </a:r>
            <a:r>
              <a:rPr lang="hr-HR" sz="2100" dirty="0" smtClean="0"/>
              <a:t>(Fl. 1998, 192</a:t>
            </a:r>
            <a:r>
              <a:rPr lang="en-US" sz="2100" dirty="0" smtClean="0"/>
              <a:t>)- England has abandoned in 1957</a:t>
            </a:r>
            <a:r>
              <a:rPr lang="hr-HR" sz="2100" dirty="0" smtClean="0"/>
              <a:t> </a:t>
            </a:r>
            <a:r>
              <a:rPr lang="en-US" sz="2100" dirty="0" smtClean="0"/>
              <a:t>(</a:t>
            </a:r>
            <a:r>
              <a:rPr lang="en-US" sz="2100" dirty="0" smtClean="0">
                <a:solidFill>
                  <a:srgbClr val="FFFFFF"/>
                </a:solidFill>
                <a:ea typeface="+mn-ea"/>
                <a:cs typeface="+mn-cs"/>
              </a:rPr>
              <a:t>Fl. 1998, 193</a:t>
            </a:r>
            <a:r>
              <a:rPr lang="en-US" sz="2100" dirty="0" smtClean="0"/>
              <a:t>)</a:t>
            </a:r>
          </a:p>
          <a:p>
            <a:pPr lvl="1"/>
            <a:endParaRPr lang="en-US" dirty="0" smtClean="0"/>
          </a:p>
          <a:p>
            <a:pPr marL="514350" indent="-514350">
              <a:buFont typeface="+mj-lt"/>
              <a:buAutoNum type="arabicPeriod"/>
            </a:pPr>
            <a:r>
              <a:rPr lang="en-US" dirty="0" smtClean="0"/>
              <a:t> </a:t>
            </a:r>
            <a:r>
              <a:rPr lang="en-US" b="1" dirty="0" smtClean="0"/>
              <a:t>accessories (and perpetrators) should be punished according to his or her relative contribution to the crime </a:t>
            </a:r>
            <a:r>
              <a:rPr lang="en-US" dirty="0" smtClean="0"/>
              <a:t>(Germany, Russia, Croatia) </a:t>
            </a:r>
            <a:r>
              <a:rPr lang="hr-HR" dirty="0" smtClean="0"/>
              <a:t>– </a:t>
            </a:r>
            <a:r>
              <a:rPr lang="en-US" dirty="0" smtClean="0"/>
              <a:t>that means possibly less severely </a:t>
            </a:r>
            <a:r>
              <a:rPr lang="hr-HR" dirty="0" smtClean="0"/>
              <a:t>(</a:t>
            </a:r>
            <a:r>
              <a:rPr lang="hr-HR" sz="2100" dirty="0">
                <a:solidFill>
                  <a:srgbClr val="FFFFFF"/>
                </a:solidFill>
              </a:rPr>
              <a:t>Fl. 1998, 189; </a:t>
            </a:r>
            <a:r>
              <a:rPr lang="hr-HR" dirty="0" smtClean="0"/>
              <a:t>)</a:t>
            </a:r>
            <a:endParaRPr lang="en-US" dirty="0" smtClean="0"/>
          </a:p>
          <a:p>
            <a:pPr lvl="1"/>
            <a:r>
              <a:rPr lang="en-US" i="1" dirty="0" smtClean="0"/>
              <a:t>guiding principle </a:t>
            </a:r>
            <a:r>
              <a:rPr lang="en-US" dirty="0" smtClean="0"/>
              <a:t>– everyone should be held accountable and punished according to their own actions// individual punishment according to individual culpability</a:t>
            </a:r>
          </a:p>
          <a:p>
            <a:pPr lvl="1"/>
            <a:endParaRPr lang="hr-HR" dirty="0"/>
          </a:p>
        </p:txBody>
      </p:sp>
    </p:spTree>
    <p:extLst>
      <p:ext uri="{BB962C8B-B14F-4D97-AF65-F5344CB8AC3E}">
        <p14:creationId xmlns:p14="http://schemas.microsoft.com/office/powerpoint/2010/main" val="1030438600"/>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bg1">
                    <a:lumMod val="60000"/>
                    <a:lumOff val="40000"/>
                  </a:schemeClr>
                </a:solidFill>
              </a:rPr>
              <a:t>2. Group Criminality</a:t>
            </a:r>
            <a:endParaRPr lang="hr-HR" dirty="0">
              <a:solidFill>
                <a:schemeClr val="bg1">
                  <a:lumMod val="60000"/>
                  <a:lumOff val="40000"/>
                </a:schemeClr>
              </a:solidFill>
            </a:endParaRPr>
          </a:p>
        </p:txBody>
      </p:sp>
      <p:sp>
        <p:nvSpPr>
          <p:cNvPr id="3" name="Content Placeholder 2"/>
          <p:cNvSpPr>
            <a:spLocks noGrp="1"/>
          </p:cNvSpPr>
          <p:nvPr>
            <p:ph idx="1"/>
          </p:nvPr>
        </p:nvSpPr>
        <p:spPr>
          <a:xfrm>
            <a:off x="548640" y="1660358"/>
            <a:ext cx="10424160" cy="4499810"/>
          </a:xfrm>
        </p:spPr>
        <p:txBody>
          <a:bodyPr>
            <a:normAutofit/>
          </a:bodyPr>
          <a:lstStyle/>
          <a:p>
            <a:pPr marL="0" indent="0">
              <a:buNone/>
            </a:pPr>
            <a:r>
              <a:rPr lang="hr-HR" sz="2600" b="1" dirty="0" smtClean="0"/>
              <a:t>C</a:t>
            </a:r>
            <a:r>
              <a:rPr lang="en-US" sz="2600" b="1" dirty="0" err="1" smtClean="0"/>
              <a:t>ase</a:t>
            </a:r>
            <a:r>
              <a:rPr lang="en-US" sz="2600" b="1" dirty="0" smtClean="0"/>
              <a:t> </a:t>
            </a:r>
            <a:r>
              <a:rPr lang="hr-HR" sz="2600" b="1" dirty="0"/>
              <a:t>7</a:t>
            </a:r>
            <a:r>
              <a:rPr lang="en-US" sz="2600" b="1" dirty="0" smtClean="0"/>
              <a:t>. </a:t>
            </a:r>
            <a:r>
              <a:rPr lang="en-US" sz="2600" dirty="0" smtClean="0"/>
              <a:t>„</a:t>
            </a:r>
            <a:r>
              <a:rPr lang="en-US" sz="2600" i="1" dirty="0" smtClean="0"/>
              <a:t>person A drives the car to the scene of the crime, where as planned the person B enters the store to commit a serious felony</a:t>
            </a:r>
            <a:r>
              <a:rPr lang="en-US" sz="2600" dirty="0" smtClean="0"/>
              <a:t>” (robbery)</a:t>
            </a:r>
            <a:r>
              <a:rPr lang="hr-HR" sz="2600" dirty="0" smtClean="0"/>
              <a:t>.</a:t>
            </a:r>
            <a:endParaRPr lang="en-US" sz="2600" dirty="0" smtClean="0"/>
          </a:p>
          <a:p>
            <a:r>
              <a:rPr lang="en-US" sz="2200" dirty="0" smtClean="0"/>
              <a:t>what is the driver, person A?</a:t>
            </a:r>
          </a:p>
          <a:p>
            <a:r>
              <a:rPr lang="hr-HR" sz="2200" dirty="0"/>
              <a:t>w</a:t>
            </a:r>
            <a:r>
              <a:rPr lang="en-US" sz="2200" dirty="0" smtClean="0"/>
              <a:t>hat is the person B?</a:t>
            </a:r>
          </a:p>
          <a:p>
            <a:r>
              <a:rPr lang="en-US" sz="2200" dirty="0" smtClean="0"/>
              <a:t>conspiracy to commit robbery (A and B)- liability for conspiracy would attach as soon as they made the agreement and one of the parties engaged in an „over act” in furtherance of the conspiracy;</a:t>
            </a:r>
          </a:p>
          <a:p>
            <a:r>
              <a:rPr lang="en-US" sz="2200" dirty="0" smtClean="0"/>
              <a:t>A an accessory to B’s crime of robbery</a:t>
            </a:r>
          </a:p>
          <a:p>
            <a:endParaRPr lang="hr-HR" dirty="0"/>
          </a:p>
        </p:txBody>
      </p:sp>
    </p:spTree>
    <p:extLst>
      <p:ext uri="{BB962C8B-B14F-4D97-AF65-F5344CB8AC3E}">
        <p14:creationId xmlns:p14="http://schemas.microsoft.com/office/powerpoint/2010/main" val="2486793477"/>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 Group Criminality -Complicity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Attempt;</a:t>
            </a:r>
          </a:p>
          <a:p>
            <a:pPr marL="514350" indent="-514350">
              <a:buFont typeface="+mj-lt"/>
              <a:buAutoNum type="arabicPeriod"/>
            </a:pPr>
            <a:r>
              <a:rPr lang="en-US" dirty="0" smtClean="0"/>
              <a:t>Group Criminality- Complicity;</a:t>
            </a:r>
          </a:p>
          <a:p>
            <a:pPr marL="514350" indent="-514350">
              <a:buFont typeface="+mj-lt"/>
              <a:buAutoNum type="arabicPeriod"/>
            </a:pPr>
            <a:r>
              <a:rPr lang="en-US" dirty="0" smtClean="0"/>
              <a:t>Special form of perpetration;</a:t>
            </a:r>
          </a:p>
          <a:p>
            <a:pPr marL="514350" indent="-514350">
              <a:buFont typeface="+mj-lt"/>
              <a:buAutoNum type="arabicPeriod"/>
            </a:pPr>
            <a:r>
              <a:rPr lang="en-US" dirty="0" smtClean="0"/>
              <a:t>Corporate / collective responsibility;</a:t>
            </a:r>
          </a:p>
          <a:p>
            <a:pPr marL="514350" indent="-514350">
              <a:buFont typeface="+mj-lt"/>
              <a:buAutoNum type="arabicPeriod"/>
            </a:pPr>
            <a:endParaRPr lang="en-US" dirty="0"/>
          </a:p>
        </p:txBody>
      </p:sp>
    </p:spTree>
    <p:extLst>
      <p:ext uri="{BB962C8B-B14F-4D97-AF65-F5344CB8AC3E}">
        <p14:creationId xmlns:p14="http://schemas.microsoft.com/office/powerpoint/2010/main" val="2810302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010660"/>
          </a:xfrm>
        </p:spPr>
        <p:txBody>
          <a:bodyPr/>
          <a:lstStyle/>
          <a:p>
            <a:pPr algn="just"/>
            <a:r>
              <a:rPr lang="en-US" dirty="0" smtClean="0">
                <a:solidFill>
                  <a:schemeClr val="bg1">
                    <a:lumMod val="60000"/>
                    <a:lumOff val="40000"/>
                  </a:schemeClr>
                </a:solidFill>
              </a:rPr>
              <a:t>2. Group Criminality</a:t>
            </a:r>
            <a:endParaRPr lang="hr-HR" dirty="0">
              <a:solidFill>
                <a:schemeClr val="bg1">
                  <a:lumMod val="60000"/>
                  <a:lumOff val="40000"/>
                </a:schemeClr>
              </a:solidFill>
            </a:endParaRPr>
          </a:p>
        </p:txBody>
      </p:sp>
      <p:sp>
        <p:nvSpPr>
          <p:cNvPr id="3" name="Content Placeholder 2"/>
          <p:cNvSpPr>
            <a:spLocks noGrp="1"/>
          </p:cNvSpPr>
          <p:nvPr>
            <p:ph idx="1"/>
          </p:nvPr>
        </p:nvSpPr>
        <p:spPr>
          <a:xfrm>
            <a:off x="415636" y="1438102"/>
            <a:ext cx="11380124" cy="5004261"/>
          </a:xfrm>
        </p:spPr>
        <p:txBody>
          <a:bodyPr>
            <a:normAutofit/>
          </a:bodyPr>
          <a:lstStyle/>
          <a:p>
            <a:pPr marL="0" lvl="0" indent="0" algn="just">
              <a:buNone/>
            </a:pPr>
            <a:r>
              <a:rPr lang="hr-HR" sz="2600" b="1" dirty="0"/>
              <a:t>C</a:t>
            </a:r>
            <a:r>
              <a:rPr lang="en-US" sz="2600" b="1" dirty="0" err="1" smtClean="0"/>
              <a:t>ase</a:t>
            </a:r>
            <a:r>
              <a:rPr lang="en-US" sz="2600" b="1" dirty="0" smtClean="0"/>
              <a:t> </a:t>
            </a:r>
            <a:r>
              <a:rPr lang="hr-HR" sz="2600" b="1" dirty="0"/>
              <a:t>8</a:t>
            </a:r>
            <a:r>
              <a:rPr lang="en-US" sz="2600" b="1" dirty="0" smtClean="0"/>
              <a:t>. </a:t>
            </a:r>
            <a:endParaRPr lang="hr-HR" sz="2600" b="1" dirty="0" smtClean="0"/>
          </a:p>
          <a:p>
            <a:pPr marL="0" lvl="0" indent="0" algn="just">
              <a:buNone/>
            </a:pPr>
            <a:r>
              <a:rPr lang="en-US" sz="2600" dirty="0" smtClean="0"/>
              <a:t>„</a:t>
            </a:r>
            <a:r>
              <a:rPr lang="en-US" sz="2600" i="1" dirty="0" smtClean="0"/>
              <a:t>person A drives the car to the scene of the crime, where as planned the person B enters the store to commit a serious felony</a:t>
            </a:r>
            <a:r>
              <a:rPr lang="en-US" sz="2600" dirty="0" smtClean="0"/>
              <a:t>” (robbery), </a:t>
            </a:r>
            <a:r>
              <a:rPr lang="en-US" sz="2600" i="1" dirty="0" smtClean="0"/>
              <a:t>and agree in advance to carry guns, but they agree there should be no violence. While A is waiting in the car, he sees a person approaching and gets nervous and fires a warning shot at him, which unexpectedly hits him”</a:t>
            </a:r>
            <a:r>
              <a:rPr lang="en-US" sz="2600" dirty="0" smtClean="0"/>
              <a:t>.</a:t>
            </a:r>
          </a:p>
          <a:p>
            <a:pPr lvl="0" algn="just"/>
            <a:r>
              <a:rPr lang="en-US" b="1" dirty="0" smtClean="0"/>
              <a:t>doctrine of felony murder- </a:t>
            </a:r>
            <a:r>
              <a:rPr lang="en-US" sz="2000" dirty="0" smtClean="0"/>
              <a:t>A &amp; B (and all other accomplices if there are any) are liable for murder in the first degree (for causing death in the course of a robbery)- A’s liability is imputed to other participants under the accepted criteria – „</a:t>
            </a:r>
            <a:r>
              <a:rPr lang="en-US" sz="2000" i="1" dirty="0" smtClean="0"/>
              <a:t>vicarious liability</a:t>
            </a:r>
            <a:r>
              <a:rPr lang="en-US" sz="2000" dirty="0" smtClean="0"/>
              <a:t>”. (English abolished the doctrine, and MPC recommended the reform); in </a:t>
            </a:r>
            <a:r>
              <a:rPr lang="en-US" sz="2000" i="1" dirty="0" smtClean="0"/>
              <a:t>German and Croatian </a:t>
            </a:r>
            <a:r>
              <a:rPr lang="en-US" sz="2000" dirty="0" smtClean="0"/>
              <a:t>criminal law- </a:t>
            </a:r>
            <a:r>
              <a:rPr lang="en-US" b="1" dirty="0" smtClean="0"/>
              <a:t>excess</a:t>
            </a:r>
          </a:p>
          <a:p>
            <a:endParaRPr lang="hr-HR" dirty="0"/>
          </a:p>
        </p:txBody>
      </p:sp>
    </p:spTree>
    <p:extLst>
      <p:ext uri="{BB962C8B-B14F-4D97-AF65-F5344CB8AC3E}">
        <p14:creationId xmlns:p14="http://schemas.microsoft.com/office/powerpoint/2010/main" val="3422513239"/>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hr-HR" dirty="0" smtClean="0"/>
              <a:t>3. </a:t>
            </a:r>
            <a:r>
              <a:rPr lang="en-US" dirty="0" smtClean="0"/>
              <a:t>Special form of perpetration</a:t>
            </a:r>
            <a:endParaRPr lang="en-US" dirty="0"/>
          </a:p>
        </p:txBody>
      </p:sp>
      <p:sp>
        <p:nvSpPr>
          <p:cNvPr id="3" name="Content Placeholder 2"/>
          <p:cNvSpPr>
            <a:spLocks noGrp="1"/>
          </p:cNvSpPr>
          <p:nvPr>
            <p:ph idx="1"/>
          </p:nvPr>
        </p:nvSpPr>
        <p:spPr>
          <a:xfrm>
            <a:off x="838200" y="1825625"/>
            <a:ext cx="10515600" cy="4741430"/>
          </a:xfrm>
        </p:spPr>
        <p:txBody>
          <a:bodyPr>
            <a:normAutofit fontScale="70000" lnSpcReduction="20000"/>
          </a:bodyPr>
          <a:lstStyle/>
          <a:p>
            <a:pPr marL="457200" indent="-457200">
              <a:buFont typeface="+mj-lt"/>
              <a:buAutoNum type="arabicPeriod"/>
            </a:pPr>
            <a:r>
              <a:rPr lang="en-US" sz="3500" b="1" i="1" u="sng" dirty="0" smtClean="0"/>
              <a:t>Attempted complicity </a:t>
            </a:r>
            <a:r>
              <a:rPr lang="en-US" sz="2500" b="1" i="1" dirty="0" smtClean="0"/>
              <a:t>= actual complicity – e.g. attempt to give someone a gun (</a:t>
            </a:r>
            <a:r>
              <a:rPr lang="en-US" sz="2100" dirty="0" smtClean="0">
                <a:solidFill>
                  <a:srgbClr val="FFFFFF"/>
                </a:solidFill>
              </a:rPr>
              <a:t>Fl. 1998, 200)</a:t>
            </a:r>
          </a:p>
          <a:p>
            <a:pPr lvl="1"/>
            <a:r>
              <a:rPr lang="en-US" sz="2100" b="1" i="1" dirty="0" smtClean="0">
                <a:solidFill>
                  <a:srgbClr val="FFFFFF"/>
                </a:solidFill>
              </a:rPr>
              <a:t>Germany /Croatia- does not have- it is not punishable- BUT!!!- unsuccessful instigation = punishes as criminal attempt</a:t>
            </a:r>
            <a:endParaRPr lang="en-US" sz="2100" b="1" i="1" dirty="0" smtClean="0"/>
          </a:p>
          <a:p>
            <a:pPr marL="457200" indent="-457200">
              <a:buFont typeface="+mj-lt"/>
              <a:buAutoNum type="arabicPeriod"/>
            </a:pPr>
            <a:r>
              <a:rPr lang="hr-HR" sz="3500" b="1" i="1" u="sng" dirty="0"/>
              <a:t>P</a:t>
            </a:r>
            <a:r>
              <a:rPr lang="en-US" sz="3500" b="1" i="1" u="sng" dirty="0" err="1" smtClean="0"/>
              <a:t>erpetration</a:t>
            </a:r>
            <a:r>
              <a:rPr lang="en-US" sz="3500" b="1" i="1" u="sng" dirty="0" smtClean="0"/>
              <a:t> – by- means </a:t>
            </a:r>
            <a:r>
              <a:rPr lang="en-US" sz="2500" dirty="0" smtClean="0"/>
              <a:t>(</a:t>
            </a:r>
            <a:r>
              <a:rPr lang="en-US" sz="2500" i="1" dirty="0" err="1" smtClean="0"/>
              <a:t>mittelbare</a:t>
            </a:r>
            <a:r>
              <a:rPr lang="en-US" sz="2500" i="1" dirty="0" smtClean="0"/>
              <a:t> </a:t>
            </a:r>
            <a:r>
              <a:rPr lang="en-US" sz="2500" i="1" dirty="0" err="1" smtClean="0"/>
              <a:t>Täterschaft</a:t>
            </a:r>
            <a:r>
              <a:rPr lang="en-US" sz="2500" dirty="0" smtClean="0"/>
              <a:t>)-denial of complicity</a:t>
            </a:r>
            <a:r>
              <a:rPr lang="hr-HR" sz="2100" dirty="0">
                <a:solidFill>
                  <a:srgbClr val="FFFFFF"/>
                </a:solidFill>
              </a:rPr>
              <a:t> </a:t>
            </a:r>
            <a:r>
              <a:rPr lang="hr-HR" sz="2100" dirty="0" smtClean="0">
                <a:solidFill>
                  <a:srgbClr val="FFFFFF"/>
                </a:solidFill>
              </a:rPr>
              <a:t>(Fl</a:t>
            </a:r>
            <a:r>
              <a:rPr lang="hr-HR" sz="2100" dirty="0">
                <a:solidFill>
                  <a:srgbClr val="FFFFFF"/>
                </a:solidFill>
              </a:rPr>
              <a:t>. 1998, </a:t>
            </a:r>
            <a:r>
              <a:rPr lang="hr-HR" sz="2100" dirty="0" smtClean="0">
                <a:solidFill>
                  <a:srgbClr val="FFFFFF"/>
                </a:solidFill>
              </a:rPr>
              <a:t>197)</a:t>
            </a:r>
            <a:endParaRPr lang="en-US" sz="2500" dirty="0" smtClean="0"/>
          </a:p>
          <a:p>
            <a:pPr lvl="1"/>
            <a:r>
              <a:rPr lang="en-US" dirty="0" smtClean="0"/>
              <a:t>the instigator –(child or insane person= means)-becomes perpetrator</a:t>
            </a:r>
          </a:p>
          <a:p>
            <a:pPr lvl="1"/>
            <a:r>
              <a:rPr lang="en-US" dirty="0" smtClean="0"/>
              <a:t>perpetrator behind the perpetrator „</a:t>
            </a:r>
            <a:r>
              <a:rPr lang="en-US" i="1" dirty="0" smtClean="0"/>
              <a:t>King Cat</a:t>
            </a:r>
            <a:r>
              <a:rPr lang="en-US" dirty="0" smtClean="0"/>
              <a:t>” case in Germany (1988)</a:t>
            </a:r>
          </a:p>
          <a:p>
            <a:pPr lvl="1"/>
            <a:r>
              <a:rPr lang="en-US" b="1" dirty="0" smtClean="0"/>
              <a:t>the MPC </a:t>
            </a:r>
            <a:r>
              <a:rPr lang="en-US" dirty="0" smtClean="0"/>
              <a:t>provides in its general rule on complicity that an actor is guilty of an offense if, with the requisite state of mind, he "</a:t>
            </a:r>
            <a:r>
              <a:rPr lang="en-US" i="1" dirty="0" smtClean="0"/>
              <a:t>causes an innocent or irresponsible person to engage in the [proscribed] conduct</a:t>
            </a:r>
            <a:r>
              <a:rPr lang="en-US" dirty="0" smtClean="0"/>
              <a:t>."</a:t>
            </a:r>
          </a:p>
          <a:p>
            <a:pPr lvl="1"/>
            <a:r>
              <a:rPr lang="en-US" dirty="0" smtClean="0"/>
              <a:t>the </a:t>
            </a:r>
            <a:r>
              <a:rPr lang="en-US" b="1" dirty="0" smtClean="0"/>
              <a:t>German code </a:t>
            </a:r>
            <a:r>
              <a:rPr lang="en-US" dirty="0" smtClean="0"/>
              <a:t>says simply </a:t>
            </a:r>
            <a:r>
              <a:rPr lang="en-US" i="1" dirty="0" smtClean="0"/>
              <a:t>that the perpetrator is anyone who commits the offense himself or "through another</a:t>
            </a:r>
            <a:r>
              <a:rPr lang="en-US" dirty="0" smtClean="0"/>
              <a:t>„ (Art. 25 § 1 </a:t>
            </a:r>
            <a:r>
              <a:rPr lang="en-US" dirty="0" err="1" smtClean="0"/>
              <a:t>StGB</a:t>
            </a:r>
            <a:r>
              <a:rPr lang="en-US" dirty="0" smtClean="0"/>
              <a:t>)</a:t>
            </a:r>
            <a:endParaRPr lang="en-US" sz="400" dirty="0" smtClean="0"/>
          </a:p>
          <a:p>
            <a:pPr lvl="1"/>
            <a:r>
              <a:rPr lang="en-US" dirty="0" smtClean="0"/>
              <a:t>the </a:t>
            </a:r>
            <a:r>
              <a:rPr lang="en-US" b="1" dirty="0" smtClean="0"/>
              <a:t>Spanish code </a:t>
            </a:r>
            <a:r>
              <a:rPr lang="en-US" dirty="0" smtClean="0"/>
              <a:t>provides that the notion </a:t>
            </a:r>
            <a:r>
              <a:rPr lang="en-US" i="1" dirty="0" smtClean="0"/>
              <a:t>of an "</a:t>
            </a:r>
            <a:r>
              <a:rPr lang="en-US" i="1" dirty="0" err="1" smtClean="0"/>
              <a:t>autor</a:t>
            </a:r>
            <a:r>
              <a:rPr lang="en-US" i="1" dirty="0" smtClean="0"/>
              <a:t>" of an offense includes someone who realizes the act by means of another whom he uses as an instrument</a:t>
            </a:r>
            <a:r>
              <a:rPr lang="en-US" dirty="0" smtClean="0"/>
              <a:t>”.</a:t>
            </a:r>
          </a:p>
          <a:p>
            <a:pPr lvl="1"/>
            <a:r>
              <a:rPr lang="en-US" dirty="0" smtClean="0"/>
              <a:t>the </a:t>
            </a:r>
            <a:r>
              <a:rPr lang="en-US" b="1" dirty="0" smtClean="0"/>
              <a:t>Croatian criminal code- </a:t>
            </a:r>
            <a:r>
              <a:rPr lang="en-US" dirty="0" smtClean="0"/>
              <a:t>„</a:t>
            </a:r>
            <a:r>
              <a:rPr lang="en-US" i="1" dirty="0" smtClean="0">
                <a:ea typeface="Times New Roman" panose="02020603050405020304" pitchFamily="18" charset="0"/>
              </a:rPr>
              <a:t>A perpetrator is a person who by himself/herself or via another person commits a criminal offence</a:t>
            </a:r>
            <a:r>
              <a:rPr lang="en-US" dirty="0" smtClean="0">
                <a:ea typeface="Times New Roman" panose="02020603050405020304" pitchFamily="18" charset="0"/>
              </a:rPr>
              <a:t>”. </a:t>
            </a:r>
            <a:r>
              <a:rPr lang="en-US" dirty="0" smtClean="0"/>
              <a:t> (Art. 36 § 1 CPC)</a:t>
            </a:r>
            <a:endParaRPr lang="en-US" dirty="0"/>
          </a:p>
        </p:txBody>
      </p:sp>
    </p:spTree>
    <p:extLst>
      <p:ext uri="{BB962C8B-B14F-4D97-AF65-F5344CB8AC3E}">
        <p14:creationId xmlns:p14="http://schemas.microsoft.com/office/powerpoint/2010/main" val="2194776305"/>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49382"/>
            <a:ext cx="10972800" cy="1171431"/>
          </a:xfrm>
        </p:spPr>
        <p:txBody>
          <a:bodyPr/>
          <a:lstStyle/>
          <a:p>
            <a:r>
              <a:rPr lang="hr-HR" dirty="0" smtClean="0"/>
              <a:t>3. </a:t>
            </a:r>
            <a:r>
              <a:rPr lang="en-US" dirty="0" smtClean="0"/>
              <a:t>Special form of perpetration</a:t>
            </a:r>
            <a:r>
              <a:rPr lang="hr-HR" dirty="0" smtClean="0"/>
              <a:t/>
            </a:r>
            <a:br>
              <a:rPr lang="hr-HR" dirty="0" smtClean="0"/>
            </a:br>
            <a:r>
              <a:rPr lang="en-US" i="1" dirty="0" smtClean="0"/>
              <a:t>King Cat -case</a:t>
            </a:r>
            <a:endParaRPr lang="en-US" i="1" dirty="0"/>
          </a:p>
        </p:txBody>
      </p:sp>
      <p:sp>
        <p:nvSpPr>
          <p:cNvPr id="3" name="Content Placeholder 2"/>
          <p:cNvSpPr>
            <a:spLocks noGrp="1"/>
          </p:cNvSpPr>
          <p:nvPr>
            <p:ph idx="1"/>
          </p:nvPr>
        </p:nvSpPr>
        <p:spPr>
          <a:xfrm>
            <a:off x="540327" y="1745673"/>
            <a:ext cx="10432473" cy="4895759"/>
          </a:xfrm>
        </p:spPr>
        <p:txBody>
          <a:bodyPr>
            <a:normAutofit/>
          </a:bodyPr>
          <a:lstStyle/>
          <a:p>
            <a:pPr marL="0" indent="0" algn="just">
              <a:buNone/>
            </a:pPr>
            <a:r>
              <a:rPr lang="hr-HR" b="1" dirty="0" smtClean="0">
                <a:latin typeface="Times-Roman"/>
              </a:rPr>
              <a:t>Case 9.- </a:t>
            </a:r>
            <a:r>
              <a:rPr lang="hr-HR" b="1" i="1" dirty="0" smtClean="0">
                <a:latin typeface="Times-Roman"/>
              </a:rPr>
              <a:t>King </a:t>
            </a:r>
            <a:r>
              <a:rPr lang="hr-HR" b="1" i="1" dirty="0" err="1" smtClean="0">
                <a:latin typeface="Times-Roman"/>
              </a:rPr>
              <a:t>Cat</a:t>
            </a:r>
            <a:r>
              <a:rPr lang="hr-HR" b="1" i="1" dirty="0" smtClean="0">
                <a:latin typeface="Times-Roman"/>
              </a:rPr>
              <a:t> </a:t>
            </a:r>
          </a:p>
          <a:p>
            <a:pPr marL="0" indent="0" algn="just">
              <a:buNone/>
            </a:pPr>
            <a:r>
              <a:rPr lang="hr-HR" dirty="0" smtClean="0">
                <a:latin typeface="Times-Roman"/>
              </a:rPr>
              <a:t> „</a:t>
            </a:r>
            <a:r>
              <a:rPr lang="en-US" sz="2500" i="1" dirty="0" smtClean="0">
                <a:latin typeface="Times-Roman"/>
              </a:rPr>
              <a:t>Two </a:t>
            </a:r>
            <a:r>
              <a:rPr lang="en-US" sz="2500" i="1" dirty="0">
                <a:latin typeface="Times-Roman"/>
              </a:rPr>
              <a:t>women manipulated a </a:t>
            </a:r>
            <a:r>
              <a:rPr lang="en-US" sz="2500" i="1" dirty="0" smtClean="0">
                <a:latin typeface="Times-Roman"/>
              </a:rPr>
              <a:t>psychologically</a:t>
            </a:r>
            <a:r>
              <a:rPr lang="hr-HR" sz="2500" i="1" dirty="0" smtClean="0">
                <a:latin typeface="Times-Roman"/>
              </a:rPr>
              <a:t> </a:t>
            </a:r>
            <a:r>
              <a:rPr lang="en-US" sz="2500" i="1" dirty="0" smtClean="0">
                <a:latin typeface="Times-Roman"/>
              </a:rPr>
              <a:t>weak </a:t>
            </a:r>
            <a:r>
              <a:rPr lang="en-US" sz="2500" i="1" dirty="0">
                <a:latin typeface="Times-Roman"/>
              </a:rPr>
              <a:t>and slightly gullible man into believing in and </a:t>
            </a:r>
            <a:r>
              <a:rPr lang="en-US" sz="2500" i="1" dirty="0" smtClean="0">
                <a:latin typeface="Times-Roman"/>
              </a:rPr>
              <a:t>fearing</a:t>
            </a:r>
            <a:r>
              <a:rPr lang="hr-HR" sz="2500" i="1" dirty="0" smtClean="0">
                <a:latin typeface="Times-Roman"/>
              </a:rPr>
              <a:t> </a:t>
            </a:r>
            <a:r>
              <a:rPr lang="en-US" sz="2500" i="1" dirty="0" smtClean="0">
                <a:latin typeface="Times-Roman"/>
              </a:rPr>
              <a:t>a </a:t>
            </a:r>
            <a:r>
              <a:rPr lang="en-US" sz="2500" i="1" dirty="0">
                <a:latin typeface="Times-Roman"/>
              </a:rPr>
              <a:t>symbol or evil incarnate, "King Cat." For personal reasons of jealousy</a:t>
            </a:r>
            <a:r>
              <a:rPr lang="en-US" sz="2500" i="1" dirty="0" smtClean="0">
                <a:latin typeface="Times-Roman"/>
              </a:rPr>
              <a:t>,</a:t>
            </a:r>
            <a:r>
              <a:rPr lang="hr-HR" sz="2500" i="1" dirty="0" smtClean="0">
                <a:latin typeface="Times-Roman"/>
              </a:rPr>
              <a:t> </a:t>
            </a:r>
            <a:r>
              <a:rPr lang="en-US" sz="2500" i="1" dirty="0" smtClean="0">
                <a:latin typeface="Times-Roman"/>
              </a:rPr>
              <a:t>one </a:t>
            </a:r>
            <a:r>
              <a:rPr lang="en-US" sz="2500" i="1" dirty="0">
                <a:latin typeface="Times-Roman"/>
              </a:rPr>
              <a:t>of the two women wanted to eliminate a certain N, her </a:t>
            </a:r>
            <a:r>
              <a:rPr lang="en-US" sz="2500" i="1" dirty="0" smtClean="0">
                <a:latin typeface="Times-Roman"/>
              </a:rPr>
              <a:t>former</a:t>
            </a:r>
            <a:r>
              <a:rPr lang="hr-HR" sz="2500" i="1" dirty="0" smtClean="0">
                <a:latin typeface="Times-Roman"/>
              </a:rPr>
              <a:t> </a:t>
            </a:r>
            <a:r>
              <a:rPr lang="en-US" sz="2500" i="1" dirty="0" smtClean="0">
                <a:latin typeface="Times-Roman"/>
              </a:rPr>
              <a:t>lover's </a:t>
            </a:r>
            <a:r>
              <a:rPr lang="en-US" sz="2500" i="1" dirty="0">
                <a:latin typeface="Times-Roman"/>
              </a:rPr>
              <a:t>new wife. She induced the man to believe that "King </a:t>
            </a:r>
            <a:r>
              <a:rPr lang="en-US" sz="2500" i="1" dirty="0" smtClean="0">
                <a:latin typeface="Times-Roman"/>
              </a:rPr>
              <a:t>Cat„</a:t>
            </a:r>
            <a:r>
              <a:rPr lang="hr-HR" sz="2500" i="1" dirty="0" smtClean="0">
                <a:latin typeface="Times-Roman"/>
              </a:rPr>
              <a:t> </a:t>
            </a:r>
            <a:r>
              <a:rPr lang="en-US" sz="2500" i="1" dirty="0" smtClean="0">
                <a:latin typeface="Times-Roman"/>
              </a:rPr>
              <a:t>would </a:t>
            </a:r>
            <a:r>
              <a:rPr lang="en-US" sz="2500" i="1" dirty="0">
                <a:latin typeface="Times-Roman"/>
              </a:rPr>
              <a:t>claim a million human victims if he, the dependent man, </a:t>
            </a:r>
            <a:r>
              <a:rPr lang="en-US" sz="2500" i="1" dirty="0" smtClean="0">
                <a:latin typeface="Times-Roman"/>
              </a:rPr>
              <a:t>did</a:t>
            </a:r>
            <a:r>
              <a:rPr lang="hr-HR" sz="2500" i="1" dirty="0" smtClean="0">
                <a:latin typeface="Times-Roman"/>
              </a:rPr>
              <a:t> </a:t>
            </a:r>
            <a:r>
              <a:rPr lang="en-US" sz="2500" i="1" dirty="0" smtClean="0">
                <a:latin typeface="Times-Roman"/>
              </a:rPr>
              <a:t>not </a:t>
            </a:r>
            <a:r>
              <a:rPr lang="en-US" sz="2500" i="1" dirty="0">
                <a:latin typeface="Times-Roman"/>
              </a:rPr>
              <a:t>kill N. After reflecting on the evil of killing and being </a:t>
            </a:r>
            <a:r>
              <a:rPr lang="en-US" sz="2500" i="1" dirty="0" smtClean="0">
                <a:latin typeface="Times-Roman"/>
              </a:rPr>
              <a:t>convinced</a:t>
            </a:r>
            <a:r>
              <a:rPr lang="hr-HR" sz="2500" i="1" dirty="0" smtClean="0">
                <a:latin typeface="Times-Roman"/>
              </a:rPr>
              <a:t> </a:t>
            </a:r>
            <a:r>
              <a:rPr lang="en-US" sz="2500" i="1" dirty="0" smtClean="0">
                <a:latin typeface="Times-Roman"/>
              </a:rPr>
              <a:t>that </a:t>
            </a:r>
            <a:r>
              <a:rPr lang="en-US" sz="2500" i="1" dirty="0">
                <a:latin typeface="Times-Roman"/>
              </a:rPr>
              <a:t>he had to do it to save a million lives, the gullible man </a:t>
            </a:r>
            <a:r>
              <a:rPr lang="en-US" sz="2500" i="1" dirty="0" smtClean="0">
                <a:latin typeface="Times-Roman"/>
              </a:rPr>
              <a:t>actually</a:t>
            </a:r>
            <a:r>
              <a:rPr lang="hr-HR" sz="2500" i="1" dirty="0" smtClean="0">
                <a:latin typeface="Times-Roman"/>
              </a:rPr>
              <a:t> </a:t>
            </a:r>
            <a:r>
              <a:rPr lang="en-US" sz="2500" i="1" dirty="0" smtClean="0">
                <a:latin typeface="Times-Roman"/>
              </a:rPr>
              <a:t>tried </a:t>
            </a:r>
            <a:r>
              <a:rPr lang="en-US" sz="2500" i="1" dirty="0">
                <a:latin typeface="Times-Roman"/>
              </a:rPr>
              <a:t>to kill N by stabbing her three times</a:t>
            </a:r>
            <a:r>
              <a:rPr lang="en-US" sz="2500" i="1" dirty="0" smtClean="0">
                <a:latin typeface="Times-Roman"/>
              </a:rPr>
              <a:t>.</a:t>
            </a:r>
            <a:r>
              <a:rPr lang="hr-HR" sz="2500" i="1" dirty="0" smtClean="0">
                <a:latin typeface="Times-Roman"/>
              </a:rPr>
              <a:t>”</a:t>
            </a:r>
          </a:p>
          <a:p>
            <a:pPr algn="just"/>
            <a:r>
              <a:rPr lang="en-US" sz="2500" i="1" dirty="0" smtClean="0">
                <a:latin typeface="Times-Roman"/>
              </a:rPr>
              <a:t> </a:t>
            </a:r>
            <a:r>
              <a:rPr lang="hr-HR" sz="2500" i="1" dirty="0" smtClean="0">
                <a:latin typeface="Times-Roman"/>
              </a:rPr>
              <a:t>a</a:t>
            </a:r>
            <a:r>
              <a:rPr lang="en-US" sz="2500" i="1" dirty="0" err="1" smtClean="0">
                <a:latin typeface="Times-Roman"/>
              </a:rPr>
              <a:t>ll</a:t>
            </a:r>
            <a:r>
              <a:rPr lang="en-US" sz="2500" i="1" dirty="0" smtClean="0">
                <a:latin typeface="Times-Roman"/>
              </a:rPr>
              <a:t> </a:t>
            </a:r>
            <a:r>
              <a:rPr lang="en-US" sz="2500" i="1" dirty="0">
                <a:latin typeface="Times-Roman"/>
              </a:rPr>
              <a:t>three were charged </a:t>
            </a:r>
            <a:r>
              <a:rPr lang="en-US" sz="2500" i="1" dirty="0" smtClean="0">
                <a:latin typeface="Times-Roman"/>
              </a:rPr>
              <a:t>with</a:t>
            </a:r>
            <a:r>
              <a:rPr lang="hr-HR" sz="2500" i="1" dirty="0" smtClean="0">
                <a:latin typeface="Times-Roman"/>
              </a:rPr>
              <a:t> </a:t>
            </a:r>
            <a:r>
              <a:rPr lang="en-US" sz="2500" i="1" dirty="0" smtClean="0">
                <a:latin typeface="Times-Roman"/>
              </a:rPr>
              <a:t>attempted </a:t>
            </a:r>
            <a:r>
              <a:rPr lang="en-US" sz="2500" i="1" dirty="0">
                <a:latin typeface="Times-Roman"/>
              </a:rPr>
              <a:t>murder, and all three were convicted as </a:t>
            </a:r>
            <a:r>
              <a:rPr lang="en-US" sz="2500" i="1" dirty="0" smtClean="0">
                <a:latin typeface="Times-Roman"/>
              </a:rPr>
              <a:t>perpetrators</a:t>
            </a:r>
            <a:endParaRPr lang="hr-HR" sz="2500" i="1" dirty="0"/>
          </a:p>
        </p:txBody>
      </p:sp>
    </p:spTree>
    <p:extLst>
      <p:ext uri="{BB962C8B-B14F-4D97-AF65-F5344CB8AC3E}">
        <p14:creationId xmlns:p14="http://schemas.microsoft.com/office/powerpoint/2010/main" val="3848127651"/>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363200" cy="938463"/>
          </a:xfrm>
        </p:spPr>
        <p:txBody>
          <a:bodyPr>
            <a:normAutofit/>
          </a:bodyPr>
          <a:lstStyle/>
          <a:p>
            <a:pPr lvl="0" algn="just">
              <a:spcBef>
                <a:spcPts val="1000"/>
              </a:spcBef>
            </a:pPr>
            <a:r>
              <a:rPr lang="hr-HR" dirty="0" smtClean="0">
                <a:solidFill>
                  <a:schemeClr val="bg1">
                    <a:lumMod val="60000"/>
                    <a:lumOff val="40000"/>
                  </a:schemeClr>
                </a:solidFill>
                <a:latin typeface="Calibri" panose="020F0502020204030204"/>
                <a:ea typeface="+mn-ea"/>
                <a:cs typeface="+mn-cs"/>
              </a:rPr>
              <a:t>4. </a:t>
            </a:r>
            <a:r>
              <a:rPr lang="en-US" dirty="0" smtClean="0">
                <a:solidFill>
                  <a:schemeClr val="bg1">
                    <a:lumMod val="60000"/>
                    <a:lumOff val="40000"/>
                  </a:schemeClr>
                </a:solidFill>
                <a:latin typeface="Calibri" panose="020F0502020204030204"/>
                <a:ea typeface="+mn-ea"/>
                <a:cs typeface="+mn-cs"/>
              </a:rPr>
              <a:t>Corporate / collective responsibility</a:t>
            </a:r>
            <a:endParaRPr lang="en-US" dirty="0">
              <a:solidFill>
                <a:schemeClr val="bg1">
                  <a:lumMod val="60000"/>
                  <a:lumOff val="40000"/>
                </a:schemeClr>
              </a:solidFill>
              <a:latin typeface="Calibri" panose="020F0502020204030204"/>
              <a:ea typeface="+mn-ea"/>
              <a:cs typeface="+mn-cs"/>
            </a:endParaRPr>
          </a:p>
        </p:txBody>
      </p:sp>
      <p:sp>
        <p:nvSpPr>
          <p:cNvPr id="3" name="Content Placeholder 2"/>
          <p:cNvSpPr>
            <a:spLocks noGrp="1"/>
          </p:cNvSpPr>
          <p:nvPr>
            <p:ph idx="1"/>
          </p:nvPr>
        </p:nvSpPr>
        <p:spPr/>
        <p:txBody>
          <a:bodyPr>
            <a:normAutofit/>
          </a:bodyPr>
          <a:lstStyle/>
          <a:p>
            <a:r>
              <a:rPr lang="en-US" sz="2500" dirty="0" smtClean="0"/>
              <a:t>Corporate </a:t>
            </a:r>
            <a:r>
              <a:rPr lang="en-US" sz="2500" smtClean="0"/>
              <a:t>// collective </a:t>
            </a:r>
            <a:r>
              <a:rPr lang="en-US" sz="2500" dirty="0" smtClean="0"/>
              <a:t>responsibility</a:t>
            </a:r>
          </a:p>
          <a:p>
            <a:r>
              <a:rPr lang="en-US" sz="2500" b="1" i="1" dirty="0" smtClean="0"/>
              <a:t>collective responsibility </a:t>
            </a:r>
            <a:r>
              <a:rPr lang="en-US" sz="2500" dirty="0" smtClean="0"/>
              <a:t>– imply that each of the member of the entity is also guilty</a:t>
            </a:r>
          </a:p>
          <a:p>
            <a:r>
              <a:rPr lang="en-US" sz="2500" b="1" i="1" dirty="0" smtClean="0"/>
              <a:t>corporate responsibility </a:t>
            </a:r>
            <a:r>
              <a:rPr lang="en-US" sz="2500" dirty="0" smtClean="0"/>
              <a:t>– the corporation an entity greater than the sum of its members –is responsible for actions which as an entity does in the world</a:t>
            </a:r>
          </a:p>
          <a:p>
            <a:r>
              <a:rPr lang="en-US" sz="2500" b="1" dirty="0" smtClean="0"/>
              <a:t>mixed model</a:t>
            </a:r>
            <a:r>
              <a:rPr lang="en-US" sz="2500" dirty="0" smtClean="0"/>
              <a:t>s-something in between – EU law closer to collective responsibility (identification doctrine, vicarious liability)</a:t>
            </a:r>
            <a:endParaRPr lang="en-US" sz="2500" dirty="0"/>
          </a:p>
        </p:txBody>
      </p:sp>
    </p:spTree>
    <p:extLst>
      <p:ext uri="{BB962C8B-B14F-4D97-AF65-F5344CB8AC3E}">
        <p14:creationId xmlns:p14="http://schemas.microsoft.com/office/powerpoint/2010/main" val="2817308949"/>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29295" y="2955175"/>
            <a:ext cx="9601200" cy="1043247"/>
          </a:xfrm>
        </p:spPr>
        <p:txBody>
          <a:bodyPr/>
          <a:lstStyle/>
          <a:p>
            <a:pPr algn="ctr"/>
            <a:r>
              <a:rPr lang="en-US" dirty="0"/>
              <a:t>Thank you for your </a:t>
            </a:r>
            <a:r>
              <a:rPr lang="en-US" dirty="0" smtClean="0"/>
              <a:t>attention</a:t>
            </a:r>
            <a:r>
              <a:rPr lang="hr-HR" dirty="0"/>
              <a:t>!</a:t>
            </a:r>
          </a:p>
        </p:txBody>
      </p:sp>
    </p:spTree>
    <p:extLst>
      <p:ext uri="{BB962C8B-B14F-4D97-AF65-F5344CB8AC3E}">
        <p14:creationId xmlns:p14="http://schemas.microsoft.com/office/powerpoint/2010/main" val="2558236705"/>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199506"/>
            <a:ext cx="10149840" cy="947650"/>
          </a:xfrm>
        </p:spPr>
        <p:txBody>
          <a:bodyPr>
            <a:normAutofit/>
          </a:bodyPr>
          <a:lstStyle/>
          <a:p>
            <a:pPr algn="just"/>
            <a:r>
              <a:rPr lang="hr-HR" dirty="0" smtClean="0">
                <a:solidFill>
                  <a:schemeClr val="bg1">
                    <a:lumMod val="60000"/>
                    <a:lumOff val="40000"/>
                  </a:schemeClr>
                </a:solidFill>
                <a:latin typeface="Calibri" panose="020F0502020204030204"/>
                <a:ea typeface="+mn-ea"/>
                <a:cs typeface="+mn-cs"/>
              </a:rPr>
              <a:t>1. </a:t>
            </a:r>
            <a:r>
              <a:rPr lang="en-US" dirty="0" smtClean="0">
                <a:solidFill>
                  <a:schemeClr val="bg1">
                    <a:lumMod val="60000"/>
                    <a:lumOff val="40000"/>
                  </a:schemeClr>
                </a:solidFill>
                <a:latin typeface="Calibri" panose="020F0502020204030204"/>
                <a:ea typeface="+mn-ea"/>
                <a:cs typeface="+mn-cs"/>
              </a:rPr>
              <a:t>Attempt</a:t>
            </a:r>
            <a:endParaRPr lang="hr-HR" dirty="0">
              <a:solidFill>
                <a:schemeClr val="bg1">
                  <a:lumMod val="60000"/>
                  <a:lumOff val="40000"/>
                </a:schemeClr>
              </a:solidFill>
            </a:endParaRPr>
          </a:p>
        </p:txBody>
      </p:sp>
      <p:sp>
        <p:nvSpPr>
          <p:cNvPr id="3" name="Content Placeholder 2"/>
          <p:cNvSpPr>
            <a:spLocks noGrp="1"/>
          </p:cNvSpPr>
          <p:nvPr>
            <p:ph idx="1"/>
          </p:nvPr>
        </p:nvSpPr>
        <p:spPr>
          <a:xfrm>
            <a:off x="365761" y="1338351"/>
            <a:ext cx="11438312" cy="5104014"/>
          </a:xfrm>
        </p:spPr>
        <p:txBody>
          <a:bodyPr>
            <a:normAutofit lnSpcReduction="10000"/>
          </a:bodyPr>
          <a:lstStyle/>
          <a:p>
            <a:pPr lvl="1"/>
            <a:r>
              <a:rPr lang="en-US" dirty="0"/>
              <a:t>the harm is absent</a:t>
            </a:r>
          </a:p>
          <a:p>
            <a:pPr lvl="1"/>
            <a:r>
              <a:rPr lang="en-US" dirty="0"/>
              <a:t>how much the actor must do in order to be guilty of an attempt</a:t>
            </a:r>
            <a:r>
              <a:rPr lang="hr-HR" dirty="0"/>
              <a:t>?</a:t>
            </a:r>
          </a:p>
          <a:p>
            <a:pPr lvl="1"/>
            <a:r>
              <a:rPr lang="en-US" dirty="0"/>
              <a:t>the point where the execution began</a:t>
            </a:r>
            <a:r>
              <a:rPr lang="hr-HR" dirty="0"/>
              <a:t> </a:t>
            </a:r>
            <a:r>
              <a:rPr lang="hr-HR" dirty="0" err="1"/>
              <a:t>or</a:t>
            </a:r>
            <a:r>
              <a:rPr lang="hr-HR" dirty="0" smtClean="0"/>
              <a:t>?</a:t>
            </a:r>
            <a:r>
              <a:rPr lang="en-US" dirty="0" smtClean="0"/>
              <a:t> </a:t>
            </a:r>
            <a:endParaRPr lang="hr-HR" dirty="0" smtClean="0"/>
          </a:p>
          <a:p>
            <a:pPr lvl="1"/>
            <a:r>
              <a:rPr lang="en-US" dirty="0" smtClean="0"/>
              <a:t>entire field of inchoate offenses derives from the idea that it is better for the state to intervene before actual harm occurs- leading case/example is conspiracy </a:t>
            </a:r>
            <a:r>
              <a:rPr lang="en-US" sz="2000" dirty="0" smtClean="0"/>
              <a:t>(Fl. 1998, 175)</a:t>
            </a:r>
            <a:endParaRPr lang="hr-HR" sz="2000" dirty="0" smtClean="0"/>
          </a:p>
          <a:p>
            <a:pPr lvl="1">
              <a:buClr>
                <a:srgbClr val="FFFFFF"/>
              </a:buClr>
            </a:pPr>
            <a:r>
              <a:rPr lang="en-US" sz="2000" dirty="0" smtClean="0"/>
              <a:t>Example are also  ‘</a:t>
            </a:r>
            <a:r>
              <a:rPr lang="en-US" sz="2400" dirty="0" smtClean="0">
                <a:solidFill>
                  <a:srgbClr val="FFFFFF"/>
                </a:solidFill>
                <a:ea typeface="+mn-ea"/>
                <a:cs typeface="+mn-cs"/>
              </a:rPr>
              <a:t>possession offenses’- prohibited possession of drugs and weapons or other tools of crime- </a:t>
            </a:r>
            <a:r>
              <a:rPr lang="en-US" sz="2000" dirty="0" smtClean="0">
                <a:solidFill>
                  <a:srgbClr val="FFFFFF"/>
                </a:solidFill>
              </a:rPr>
              <a:t>(Fl. 1998, 176)</a:t>
            </a:r>
            <a:r>
              <a:rPr lang="hr-HR" sz="2000" dirty="0" smtClean="0">
                <a:solidFill>
                  <a:srgbClr val="FFFFFF"/>
                </a:solidFill>
              </a:rPr>
              <a:t>; </a:t>
            </a:r>
            <a:r>
              <a:rPr lang="hr-HR" sz="2000" dirty="0" err="1" smtClean="0">
                <a:solidFill>
                  <a:srgbClr val="FFFFFF"/>
                </a:solidFill>
              </a:rPr>
              <a:t>e.g</a:t>
            </a:r>
            <a:r>
              <a:rPr lang="hr-HR" sz="2000" dirty="0" smtClean="0">
                <a:solidFill>
                  <a:srgbClr val="FFFFFF"/>
                </a:solidFill>
              </a:rPr>
              <a:t>. </a:t>
            </a:r>
            <a:r>
              <a:rPr lang="en-US" sz="2000" dirty="0" smtClean="0">
                <a:solidFill>
                  <a:srgbClr val="FFFFFF"/>
                </a:solidFill>
              </a:rPr>
              <a:t>Making </a:t>
            </a:r>
            <a:r>
              <a:rPr lang="en-US" sz="2000" dirty="0">
                <a:solidFill>
                  <a:srgbClr val="FFFFFF"/>
                </a:solidFill>
              </a:rPr>
              <a:t>and Procuring Weapons and Means for Committing a Criminal Offence (Art. 330. </a:t>
            </a:r>
            <a:r>
              <a:rPr lang="en-US" sz="2000" dirty="0" smtClean="0">
                <a:solidFill>
                  <a:srgbClr val="FFFFFF"/>
                </a:solidFill>
              </a:rPr>
              <a:t>CPC);</a:t>
            </a:r>
            <a:r>
              <a:rPr lang="en-US" sz="2000" dirty="0">
                <a:solidFill>
                  <a:srgbClr val="FFFFFF"/>
                </a:solidFill>
              </a:rPr>
              <a:t>Unlawful Possession, Making and Procurement of Weapons and Explosive Devices (Art. </a:t>
            </a:r>
            <a:r>
              <a:rPr lang="en-US" sz="2000" dirty="0" smtClean="0">
                <a:solidFill>
                  <a:srgbClr val="FFFFFF"/>
                </a:solidFill>
              </a:rPr>
              <a:t>331.CPC)</a:t>
            </a:r>
            <a:endParaRPr lang="en-US" sz="2000" dirty="0">
              <a:solidFill>
                <a:srgbClr val="FFFFFF"/>
              </a:solidFill>
            </a:endParaRPr>
          </a:p>
          <a:p>
            <a:pPr lvl="1">
              <a:buClr>
                <a:srgbClr val="FFFFFF"/>
              </a:buClr>
            </a:pPr>
            <a:r>
              <a:rPr lang="en-US" sz="2000" b="1" u="sng" dirty="0" smtClean="0">
                <a:solidFill>
                  <a:srgbClr val="FFFFFF"/>
                </a:solidFill>
              </a:rPr>
              <a:t>Special issue- </a:t>
            </a:r>
            <a:r>
              <a:rPr lang="en-US" sz="2000" dirty="0" smtClean="0">
                <a:solidFill>
                  <a:srgbClr val="FFFFFF"/>
                </a:solidFill>
              </a:rPr>
              <a:t>‘</a:t>
            </a:r>
            <a:r>
              <a:rPr lang="en-US" sz="2000" b="1" dirty="0" smtClean="0">
                <a:solidFill>
                  <a:srgbClr val="FFFFFF"/>
                </a:solidFill>
              </a:rPr>
              <a:t>illusionary offense’ – or putative offense </a:t>
            </a:r>
            <a:r>
              <a:rPr lang="en-US" sz="2000" dirty="0" smtClean="0">
                <a:solidFill>
                  <a:srgbClr val="FFFFFF"/>
                </a:solidFill>
              </a:rPr>
              <a:t>(</a:t>
            </a:r>
            <a:r>
              <a:rPr lang="en-US" sz="1500" dirty="0" smtClean="0">
                <a:solidFill>
                  <a:srgbClr val="FFFFFF"/>
                </a:solidFill>
                <a:ea typeface="+mn-ea"/>
                <a:cs typeface="+mn-cs"/>
              </a:rPr>
              <a:t>Fl. 1998, 181</a:t>
            </a:r>
            <a:r>
              <a:rPr lang="en-US" sz="2000" dirty="0" smtClean="0">
                <a:solidFill>
                  <a:srgbClr val="FFFFFF"/>
                </a:solidFill>
              </a:rPr>
              <a:t>)- e.g.: someone thinks that an age of consent for sexual intercourse is 18, and that person has intercourse with 17 ear old girl, but really age of the consent is 16- (he thinks he commits an offence</a:t>
            </a:r>
            <a:r>
              <a:rPr lang="hr-HR" sz="2000" dirty="0" smtClean="0">
                <a:solidFill>
                  <a:srgbClr val="FFFFFF"/>
                </a:solidFill>
              </a:rPr>
              <a:t>)</a:t>
            </a:r>
            <a:endParaRPr lang="en-US" sz="2000" dirty="0" smtClean="0">
              <a:solidFill>
                <a:srgbClr val="FFFFFF"/>
              </a:solidFill>
            </a:endParaRPr>
          </a:p>
          <a:p>
            <a:pPr marL="457200" lvl="1" indent="0">
              <a:buNone/>
            </a:pPr>
            <a:endParaRPr lang="en-US" sz="2000" dirty="0" smtClean="0"/>
          </a:p>
          <a:p>
            <a:pPr marL="457200" lvl="1" indent="0">
              <a:buNone/>
            </a:pPr>
            <a:endParaRPr lang="hr-HR" dirty="0" smtClean="0"/>
          </a:p>
        </p:txBody>
      </p:sp>
    </p:spTree>
    <p:extLst>
      <p:ext uri="{BB962C8B-B14F-4D97-AF65-F5344CB8AC3E}">
        <p14:creationId xmlns:p14="http://schemas.microsoft.com/office/powerpoint/2010/main" val="21772735"/>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7695"/>
            <a:ext cx="10972800" cy="856210"/>
          </a:xfrm>
        </p:spPr>
        <p:txBody>
          <a:bodyPr/>
          <a:lstStyle/>
          <a:p>
            <a:pPr algn="just"/>
            <a:r>
              <a:rPr lang="hr-HR" dirty="0" smtClean="0"/>
              <a:t>1. Attempt</a:t>
            </a:r>
            <a:endParaRPr lang="hr-HR" dirty="0"/>
          </a:p>
        </p:txBody>
      </p:sp>
      <p:sp>
        <p:nvSpPr>
          <p:cNvPr id="3" name="Content Placeholder 2"/>
          <p:cNvSpPr>
            <a:spLocks noGrp="1"/>
          </p:cNvSpPr>
          <p:nvPr>
            <p:ph idx="1"/>
          </p:nvPr>
        </p:nvSpPr>
        <p:spPr>
          <a:xfrm>
            <a:off x="199505" y="1113905"/>
            <a:ext cx="11837324" cy="5660968"/>
          </a:xfrm>
        </p:spPr>
        <p:txBody>
          <a:bodyPr/>
          <a:lstStyle/>
          <a:p>
            <a:pPr lvl="0">
              <a:buClr>
                <a:srgbClr val="FFCC66"/>
              </a:buClr>
            </a:pPr>
            <a:r>
              <a:rPr lang="en-US" sz="2000" dirty="0">
                <a:solidFill>
                  <a:srgbClr val="FFFFFF"/>
                </a:solidFill>
              </a:rPr>
              <a:t>ACTUS REUS OF ATTEMPT: </a:t>
            </a:r>
            <a:endParaRPr lang="hr-HR" sz="2000" dirty="0">
              <a:solidFill>
                <a:srgbClr val="FFFFFF"/>
              </a:solidFill>
            </a:endParaRPr>
          </a:p>
          <a:p>
            <a:pPr lvl="1">
              <a:buClr>
                <a:srgbClr val="FFFFFF"/>
              </a:buClr>
            </a:pPr>
            <a:r>
              <a:rPr lang="en-US" sz="2000" b="1" dirty="0">
                <a:solidFill>
                  <a:srgbClr val="FFFFFF"/>
                </a:solidFill>
              </a:rPr>
              <a:t>a) dangerous proximity theory </a:t>
            </a:r>
            <a:r>
              <a:rPr lang="en-US" sz="2000" dirty="0">
                <a:solidFill>
                  <a:srgbClr val="FFFFFF"/>
                </a:solidFill>
              </a:rPr>
              <a:t>(common law.- perpetrators actions come rather close to completion of the intended crime) Commonwealth v. </a:t>
            </a:r>
            <a:r>
              <a:rPr lang="en-US" sz="2000" dirty="0" err="1">
                <a:solidFill>
                  <a:srgbClr val="FFFFFF"/>
                </a:solidFill>
              </a:rPr>
              <a:t>Peaslee</a:t>
            </a:r>
            <a:r>
              <a:rPr lang="hr-HR" sz="2000" dirty="0">
                <a:solidFill>
                  <a:srgbClr val="FFFFFF"/>
                </a:solidFill>
              </a:rPr>
              <a:t>// </a:t>
            </a:r>
            <a:r>
              <a:rPr lang="hr-HR" sz="2000" b="1" dirty="0" err="1">
                <a:solidFill>
                  <a:srgbClr val="FFFFFF"/>
                </a:solidFill>
              </a:rPr>
              <a:t>People</a:t>
            </a:r>
            <a:r>
              <a:rPr lang="hr-HR" sz="2000" b="1" dirty="0">
                <a:solidFill>
                  <a:srgbClr val="FFFFFF"/>
                </a:solidFill>
              </a:rPr>
              <a:t> v. </a:t>
            </a:r>
            <a:r>
              <a:rPr lang="hr-HR" sz="2000" b="1" dirty="0" err="1">
                <a:solidFill>
                  <a:srgbClr val="FFFFFF"/>
                </a:solidFill>
              </a:rPr>
              <a:t>Rizzo</a:t>
            </a:r>
            <a:r>
              <a:rPr lang="hr-HR" sz="2000" b="1" dirty="0">
                <a:solidFill>
                  <a:srgbClr val="FFFFFF"/>
                </a:solidFill>
              </a:rPr>
              <a:t> </a:t>
            </a:r>
            <a:r>
              <a:rPr lang="hr-HR" sz="2000" dirty="0">
                <a:solidFill>
                  <a:srgbClr val="FFFFFF"/>
                </a:solidFill>
              </a:rPr>
              <a:t>(</a:t>
            </a:r>
            <a:r>
              <a:rPr lang="en-US" sz="2000" dirty="0">
                <a:solidFill>
                  <a:srgbClr val="FFFFFF"/>
                </a:solidFill>
              </a:rPr>
              <a:t>wanted to rob a person- driving around- police arrested them- attempt?)</a:t>
            </a:r>
          </a:p>
          <a:p>
            <a:pPr lvl="1">
              <a:buClr>
                <a:srgbClr val="FFFFFF"/>
              </a:buClr>
            </a:pPr>
            <a:r>
              <a:rPr lang="en-US" sz="2000" dirty="0">
                <a:solidFill>
                  <a:srgbClr val="FFFFFF"/>
                </a:solidFill>
              </a:rPr>
              <a:t> </a:t>
            </a:r>
            <a:r>
              <a:rPr lang="en-US" sz="2000" b="1" dirty="0">
                <a:solidFill>
                  <a:srgbClr val="FFFFFF"/>
                </a:solidFill>
              </a:rPr>
              <a:t>b) substantial step theory </a:t>
            </a:r>
            <a:r>
              <a:rPr lang="en-US" sz="2000" dirty="0">
                <a:solidFill>
                  <a:srgbClr val="FFFFFF"/>
                </a:solidFill>
              </a:rPr>
              <a:t>(MPC and many states- „an act or omission constituting a substantial step in a course of conduct planned to culminate in… commission of the crime”) – leads to an earlier stage than common law, but it recognizes abandonment</a:t>
            </a:r>
          </a:p>
          <a:p>
            <a:pPr lvl="1">
              <a:buClr>
                <a:srgbClr val="FFFFFF"/>
              </a:buClr>
            </a:pPr>
            <a:r>
              <a:rPr lang="en-US" sz="2000" b="1" dirty="0">
                <a:solidFill>
                  <a:srgbClr val="FFFFFF"/>
                </a:solidFill>
              </a:rPr>
              <a:t>c) last act theory </a:t>
            </a:r>
            <a:r>
              <a:rPr lang="en-US" sz="2000" dirty="0">
                <a:solidFill>
                  <a:srgbClr val="FFFFFF"/>
                </a:solidFill>
              </a:rPr>
              <a:t>(commission of the last necessary act)- </a:t>
            </a:r>
            <a:r>
              <a:rPr lang="en-US" sz="2000" i="1" dirty="0">
                <a:solidFill>
                  <a:srgbClr val="FFFFFF"/>
                </a:solidFill>
              </a:rPr>
              <a:t>Regina v. </a:t>
            </a:r>
            <a:r>
              <a:rPr lang="en-US" sz="2000" i="1" dirty="0" smtClean="0">
                <a:solidFill>
                  <a:srgbClr val="FFFFFF"/>
                </a:solidFill>
              </a:rPr>
              <a:t>Eagleton</a:t>
            </a:r>
            <a:r>
              <a:rPr lang="en-US" sz="2000" dirty="0" smtClean="0">
                <a:solidFill>
                  <a:srgbClr val="FFFFFF"/>
                </a:solidFill>
              </a:rPr>
              <a:t>-</a:t>
            </a:r>
            <a:r>
              <a:rPr lang="hr-HR" sz="2000" dirty="0" smtClean="0">
                <a:solidFill>
                  <a:srgbClr val="FFFFFF"/>
                </a:solidFill>
              </a:rPr>
              <a:t> </a:t>
            </a:r>
            <a:r>
              <a:rPr lang="en-US" sz="2000" dirty="0" smtClean="0">
                <a:solidFill>
                  <a:srgbClr val="FFFFFF"/>
                </a:solidFill>
              </a:rPr>
              <a:t>want </a:t>
            </a:r>
            <a:r>
              <a:rPr lang="en-US" sz="2000" dirty="0">
                <a:solidFill>
                  <a:srgbClr val="FFFFFF"/>
                </a:solidFill>
              </a:rPr>
              <a:t>to blow up the building –preparing, buying gas etc. (not attempt) lighting the fuse (attempt)</a:t>
            </a:r>
            <a:r>
              <a:rPr lang="hr-HR" sz="2000" dirty="0">
                <a:solidFill>
                  <a:srgbClr val="FFFFFF"/>
                </a:solidFill>
              </a:rPr>
              <a:t>; </a:t>
            </a:r>
            <a:r>
              <a:rPr lang="en-US" sz="2000" dirty="0">
                <a:solidFill>
                  <a:srgbClr val="FFFFFF"/>
                </a:solidFill>
              </a:rPr>
              <a:t>want to kill a person- following the victim (stalking), draws a gun (not attempt); </a:t>
            </a:r>
            <a:r>
              <a:rPr lang="en-US" sz="2000" dirty="0" smtClean="0">
                <a:solidFill>
                  <a:srgbClr val="FFFFFF"/>
                </a:solidFill>
              </a:rPr>
              <a:t>MPC </a:t>
            </a:r>
            <a:r>
              <a:rPr lang="en-US" sz="1600" dirty="0" smtClean="0">
                <a:solidFill>
                  <a:srgbClr val="FFFFFF"/>
                </a:solidFill>
              </a:rPr>
              <a:t>(Fl. 1998, 175</a:t>
            </a:r>
            <a:r>
              <a:rPr lang="en-US" sz="2000" dirty="0" smtClean="0">
                <a:solidFill>
                  <a:srgbClr val="FFFFFF"/>
                </a:solidFill>
              </a:rPr>
              <a:t>)- „purposely engage in conduct which would constitute the crime if the attendant circumstance were as he believes them to be”;</a:t>
            </a:r>
          </a:p>
          <a:p>
            <a:pPr lvl="0">
              <a:buClr>
                <a:srgbClr val="FFCC66"/>
              </a:buClr>
            </a:pPr>
            <a:r>
              <a:rPr lang="en-US" sz="2000" dirty="0" smtClean="0">
                <a:solidFill>
                  <a:srgbClr val="FFFFFF"/>
                </a:solidFill>
              </a:rPr>
              <a:t>Also -„to engage in an attempt, one must really try to bring about the prohibited harm (</a:t>
            </a:r>
            <a:r>
              <a:rPr lang="en-US" sz="1600" dirty="0" smtClean="0">
                <a:solidFill>
                  <a:srgbClr val="FFFFFF"/>
                </a:solidFill>
              </a:rPr>
              <a:t>Fl. 1998, 175)</a:t>
            </a:r>
            <a:endParaRPr lang="en-US" sz="1600" dirty="0">
              <a:solidFill>
                <a:srgbClr val="FFFFFF"/>
              </a:solidFill>
            </a:endParaRPr>
          </a:p>
        </p:txBody>
      </p:sp>
    </p:spTree>
    <p:extLst>
      <p:ext uri="{BB962C8B-B14F-4D97-AF65-F5344CB8AC3E}">
        <p14:creationId xmlns:p14="http://schemas.microsoft.com/office/powerpoint/2010/main" val="610548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88758"/>
            <a:ext cx="10058400" cy="818147"/>
          </a:xfrm>
        </p:spPr>
        <p:txBody>
          <a:bodyPr/>
          <a:lstStyle/>
          <a:p>
            <a:pPr algn="just"/>
            <a:r>
              <a:rPr lang="en-US" dirty="0" smtClean="0">
                <a:solidFill>
                  <a:schemeClr val="bg1">
                    <a:lumMod val="60000"/>
                    <a:lumOff val="40000"/>
                  </a:schemeClr>
                </a:solidFill>
                <a:latin typeface="Calibri" panose="020F0502020204030204"/>
              </a:rPr>
              <a:t>1. Attempt</a:t>
            </a:r>
            <a:endParaRPr lang="hr-HR" dirty="0">
              <a:solidFill>
                <a:schemeClr val="bg1">
                  <a:lumMod val="60000"/>
                  <a:lumOff val="40000"/>
                </a:schemeClr>
              </a:solidFill>
            </a:endParaRPr>
          </a:p>
        </p:txBody>
      </p:sp>
      <p:sp>
        <p:nvSpPr>
          <p:cNvPr id="3" name="Content Placeholder 2"/>
          <p:cNvSpPr>
            <a:spLocks noGrp="1"/>
          </p:cNvSpPr>
          <p:nvPr>
            <p:ph idx="1"/>
          </p:nvPr>
        </p:nvSpPr>
        <p:spPr>
          <a:xfrm>
            <a:off x="838200" y="1106906"/>
            <a:ext cx="10515600" cy="5281862"/>
          </a:xfrm>
        </p:spPr>
        <p:txBody>
          <a:bodyPr>
            <a:noAutofit/>
          </a:bodyPr>
          <a:lstStyle/>
          <a:p>
            <a:r>
              <a:rPr lang="en-US" sz="1800" dirty="0" smtClean="0"/>
              <a:t>Preparation; preparatory actions (not punishable)/attempt (punishable)- no precise line</a:t>
            </a:r>
          </a:p>
          <a:p>
            <a:r>
              <a:rPr lang="en-US" sz="1800" dirty="0" smtClean="0"/>
              <a:t>bringing the ladder to the scene o</a:t>
            </a:r>
            <a:r>
              <a:rPr lang="hr-HR" sz="1800" dirty="0" smtClean="0"/>
              <a:t>f</a:t>
            </a:r>
            <a:r>
              <a:rPr lang="en-US" sz="1800" dirty="0" smtClean="0"/>
              <a:t> an intended burglary – is commence of the execution or not?</a:t>
            </a:r>
          </a:p>
          <a:p>
            <a:r>
              <a:rPr lang="en-US" sz="1800" b="1" dirty="0" smtClean="0"/>
              <a:t>MPC (USA)</a:t>
            </a:r>
            <a:r>
              <a:rPr lang="en-US" sz="1800" dirty="0" smtClean="0"/>
              <a:t>–any „</a:t>
            </a:r>
            <a:r>
              <a:rPr lang="en-US" sz="1800" i="1" dirty="0" smtClean="0"/>
              <a:t>substantial step” toward commission </a:t>
            </a:r>
            <a:r>
              <a:rPr lang="en-US" sz="1800" dirty="0" smtClean="0"/>
              <a:t>of the crime – (abandon</a:t>
            </a:r>
            <a:r>
              <a:rPr lang="hr-HR" sz="1800" dirty="0" err="1" smtClean="0"/>
              <a:t>ment</a:t>
            </a:r>
            <a:r>
              <a:rPr lang="en-US" sz="1800" dirty="0" smtClean="0"/>
              <a:t> concept)// German law – „beginning of the execution of the crime..”</a:t>
            </a:r>
          </a:p>
          <a:p>
            <a:r>
              <a:rPr lang="en-US" sz="1800" b="1" dirty="0" err="1" smtClean="0"/>
              <a:t>StGB</a:t>
            </a:r>
            <a:r>
              <a:rPr lang="en-US" sz="1800" b="1" dirty="0" smtClean="0"/>
              <a:t> (Germany</a:t>
            </a:r>
            <a:r>
              <a:rPr lang="en-US" sz="1800" dirty="0" smtClean="0"/>
              <a:t>)- ”</a:t>
            </a:r>
            <a:r>
              <a:rPr lang="en-US" sz="1800" i="1" dirty="0" smtClean="0"/>
              <a:t>A person attempts to commit an offence if he takes steps which will immediately lead to the completion of the offence as envisaged by him”. </a:t>
            </a:r>
            <a:r>
              <a:rPr lang="en-US" sz="1800" dirty="0" smtClean="0"/>
              <a:t>(Art. 22 </a:t>
            </a:r>
            <a:r>
              <a:rPr lang="en-US" sz="1800" dirty="0" err="1" smtClean="0"/>
              <a:t>StGB</a:t>
            </a:r>
            <a:r>
              <a:rPr lang="en-US" sz="1800" dirty="0" smtClean="0"/>
              <a:t>)</a:t>
            </a:r>
          </a:p>
          <a:p>
            <a:r>
              <a:rPr lang="en-US" sz="1800" b="1" dirty="0" smtClean="0">
                <a:ea typeface="Times New Roman" panose="02020603050405020304" pitchFamily="18" charset="0"/>
              </a:rPr>
              <a:t>CPC (Croatia)- </a:t>
            </a:r>
            <a:r>
              <a:rPr lang="en-US" sz="1800" dirty="0" smtClean="0">
                <a:ea typeface="Times New Roman" panose="02020603050405020304" pitchFamily="18" charset="0"/>
              </a:rPr>
              <a:t>„</a:t>
            </a:r>
            <a:r>
              <a:rPr lang="en-US" sz="1800" i="1" dirty="0" smtClean="0">
                <a:ea typeface="Times New Roman" panose="02020603050405020304" pitchFamily="18" charset="0"/>
              </a:rPr>
              <a:t>Whoever, with the i</a:t>
            </a:r>
            <a:r>
              <a:rPr lang="en-US" sz="1800" b="1" i="1" dirty="0" smtClean="0">
                <a:ea typeface="Times New Roman" panose="02020603050405020304" pitchFamily="18" charset="0"/>
              </a:rPr>
              <a:t>ntent </a:t>
            </a:r>
            <a:r>
              <a:rPr lang="en-US" sz="1800" i="1" dirty="0" smtClean="0">
                <a:ea typeface="Times New Roman" panose="02020603050405020304" pitchFamily="18" charset="0"/>
              </a:rPr>
              <a:t>to commit a criminal offence, performs an act </a:t>
            </a:r>
            <a:r>
              <a:rPr lang="en-US" sz="1800" b="1" i="1" dirty="0" smtClean="0">
                <a:ea typeface="Times New Roman" panose="02020603050405020304" pitchFamily="18" charset="0"/>
              </a:rPr>
              <a:t>which spatially and temporally d</a:t>
            </a:r>
            <a:r>
              <a:rPr lang="en-US" sz="1800" i="1" dirty="0" smtClean="0">
                <a:ea typeface="Times New Roman" panose="02020603050405020304" pitchFamily="18" charset="0"/>
              </a:rPr>
              <a:t>irectly precedes the realization of the </a:t>
            </a:r>
            <a:r>
              <a:rPr lang="en-US" sz="1800" b="1" i="1" dirty="0" smtClean="0">
                <a:ea typeface="Times New Roman" panose="02020603050405020304" pitchFamily="18" charset="0"/>
              </a:rPr>
              <a:t>statutory definition of the criminal </a:t>
            </a:r>
            <a:r>
              <a:rPr lang="en-US" sz="1800" i="1" dirty="0" smtClean="0">
                <a:ea typeface="Times New Roman" panose="02020603050405020304" pitchFamily="18" charset="0"/>
              </a:rPr>
              <a:t>offence shall be punished for the attempt, provided that a sentence of imprisonment of five years or a more severe punishment may be imposed or that the law expressly provides for the punishment of an attempt as well</a:t>
            </a:r>
            <a:r>
              <a:rPr lang="en-US" sz="1800" dirty="0" smtClean="0">
                <a:ea typeface="Times New Roman" panose="02020603050405020304" pitchFamily="18" charset="0"/>
              </a:rPr>
              <a:t>”.(Art. 34 §1 CPC)</a:t>
            </a:r>
          </a:p>
          <a:p>
            <a:r>
              <a:rPr lang="en-US" sz="1800" dirty="0" smtClean="0"/>
              <a:t> </a:t>
            </a:r>
            <a:r>
              <a:rPr lang="en-US" sz="1800" b="1" dirty="0" smtClean="0"/>
              <a:t>French PC </a:t>
            </a:r>
            <a:r>
              <a:rPr lang="en-US" sz="1800" dirty="0" smtClean="0"/>
              <a:t>-„</a:t>
            </a:r>
            <a:r>
              <a:rPr lang="en-US" sz="1800" i="1" dirty="0" smtClean="0"/>
              <a:t>attempt is an action that fails as a result of circumstances independent of the actor will</a:t>
            </a:r>
            <a:r>
              <a:rPr lang="en-US" sz="1800" dirty="0" smtClean="0"/>
              <a:t>”</a:t>
            </a:r>
          </a:p>
          <a:p>
            <a:r>
              <a:rPr lang="en-US" sz="1800" dirty="0" smtClean="0"/>
              <a:t>any act (with the requisite intent) can and will be enough- any act in furtherance of a criminal design</a:t>
            </a:r>
          </a:p>
          <a:p>
            <a:r>
              <a:rPr lang="en-US" sz="1800" dirty="0" smtClean="0"/>
              <a:t>engage in an attempt- really try to bring about the prohibited harm</a:t>
            </a:r>
          </a:p>
        </p:txBody>
      </p:sp>
    </p:spTree>
    <p:extLst>
      <p:ext uri="{BB962C8B-B14F-4D97-AF65-F5344CB8AC3E}">
        <p14:creationId xmlns:p14="http://schemas.microsoft.com/office/powerpoint/2010/main" val="4105492506"/>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bg1">
                    <a:lumMod val="60000"/>
                    <a:lumOff val="40000"/>
                  </a:schemeClr>
                </a:solidFill>
                <a:latin typeface="Calibri" panose="020F0502020204030204"/>
              </a:rPr>
              <a:t>1. Attempt</a:t>
            </a:r>
            <a:endParaRPr lang="hr-HR" dirty="0">
              <a:solidFill>
                <a:schemeClr val="bg1">
                  <a:lumMod val="60000"/>
                  <a:lumOff val="40000"/>
                </a:schemeClr>
              </a:solidFill>
            </a:endParaRPr>
          </a:p>
        </p:txBody>
      </p:sp>
      <p:sp>
        <p:nvSpPr>
          <p:cNvPr id="3" name="Content Placeholder 2"/>
          <p:cNvSpPr>
            <a:spLocks noGrp="1"/>
          </p:cNvSpPr>
          <p:nvPr>
            <p:ph idx="1"/>
          </p:nvPr>
        </p:nvSpPr>
        <p:spPr/>
        <p:txBody>
          <a:bodyPr>
            <a:normAutofit fontScale="77500" lnSpcReduction="20000"/>
          </a:bodyPr>
          <a:lstStyle/>
          <a:p>
            <a:pPr marL="457200" lvl="0" indent="-457200">
              <a:buFont typeface="+mj-lt"/>
              <a:buAutoNum type="alphaLcParenR"/>
            </a:pPr>
            <a:r>
              <a:rPr lang="en-US" dirty="0" smtClean="0"/>
              <a:t>shoot to kill and hit the wall?</a:t>
            </a:r>
            <a:r>
              <a:rPr lang="hr-HR" dirty="0" smtClean="0"/>
              <a:t> (Fl.1998,173)</a:t>
            </a:r>
            <a:endParaRPr lang="en-US" dirty="0" smtClean="0"/>
          </a:p>
          <a:p>
            <a:pPr marL="457200" lvl="0" indent="-457200">
              <a:buFont typeface="+mj-lt"/>
              <a:buAutoNum type="alphaLcParenR"/>
            </a:pPr>
            <a:r>
              <a:rPr lang="en-US" dirty="0" smtClean="0"/>
              <a:t>throw a fire bomb with the intent of burning down a house/kill- bomb is dud?</a:t>
            </a:r>
          </a:p>
          <a:p>
            <a:r>
              <a:rPr lang="en-US" dirty="0" smtClean="0"/>
              <a:t>action under one’s control</a:t>
            </a:r>
            <a:r>
              <a:rPr lang="hr-HR" dirty="0" smtClean="0"/>
              <a:t> </a:t>
            </a:r>
            <a:r>
              <a:rPr lang="hr-HR" sz="2600" dirty="0" smtClean="0"/>
              <a:t>(</a:t>
            </a:r>
            <a:r>
              <a:rPr lang="en-US" sz="2600" dirty="0" smtClean="0"/>
              <a:t>speaking; pulling the trigger of a gun; putting poison in coffee etc.; Fl. 1998, 173</a:t>
            </a:r>
            <a:r>
              <a:rPr lang="en-US" dirty="0" smtClean="0"/>
              <a:t>)</a:t>
            </a:r>
          </a:p>
          <a:p>
            <a:pPr lvl="0"/>
            <a:r>
              <a:rPr lang="en-US" dirty="0" smtClean="0"/>
              <a:t>who is responsible for this wrong and to what extent? </a:t>
            </a:r>
            <a:r>
              <a:rPr lang="hr-HR" sz="2600" dirty="0" smtClean="0"/>
              <a:t>(</a:t>
            </a:r>
            <a:r>
              <a:rPr lang="en-US" sz="2600" dirty="0" smtClean="0"/>
              <a:t>Fl. 1998, 173)</a:t>
            </a:r>
          </a:p>
          <a:p>
            <a:pPr lvl="0"/>
            <a:r>
              <a:rPr lang="en-US" dirty="0" smtClean="0"/>
              <a:t>attempt- creates the risk of the harm-lesser degree of wrongdoing? mitigated punishment (Croatia art. 34. §2 CPC)</a:t>
            </a:r>
          </a:p>
          <a:p>
            <a:pPr lvl="0">
              <a:buClr>
                <a:srgbClr val="FFCC66"/>
              </a:buClr>
            </a:pPr>
            <a:r>
              <a:rPr lang="en-US" b="1" i="1" dirty="0" smtClean="0"/>
              <a:t>culpability-centered theory</a:t>
            </a:r>
            <a:r>
              <a:rPr lang="en-US" dirty="0" smtClean="0"/>
              <a:t>-the criminal intent is relevant</a:t>
            </a:r>
            <a:r>
              <a:rPr lang="hr-HR" dirty="0" smtClean="0"/>
              <a:t> </a:t>
            </a:r>
            <a:r>
              <a:rPr lang="hr-HR" sz="2600" dirty="0" smtClean="0"/>
              <a:t>(</a:t>
            </a:r>
            <a:r>
              <a:rPr lang="en-US" sz="2600" dirty="0"/>
              <a:t>Fl. 1998, 173</a:t>
            </a:r>
            <a:r>
              <a:rPr lang="en-US" sz="2600" dirty="0" smtClean="0"/>
              <a:t>)</a:t>
            </a:r>
            <a:endParaRPr lang="en-US" dirty="0" smtClean="0"/>
          </a:p>
          <a:p>
            <a:pPr lvl="0"/>
            <a:r>
              <a:rPr lang="en-US" b="1" i="1" dirty="0" smtClean="0"/>
              <a:t>harm-centered conception </a:t>
            </a:r>
            <a:r>
              <a:rPr lang="en-US" i="1" dirty="0" smtClean="0"/>
              <a:t>- </a:t>
            </a:r>
            <a:r>
              <a:rPr lang="en-US" dirty="0" smtClean="0"/>
              <a:t>focuses on the victim- the danger (if there is no actual but only potential victim- there is lesser wrong)</a:t>
            </a:r>
          </a:p>
          <a:p>
            <a:pPr lvl="0"/>
            <a:r>
              <a:rPr lang="en-US" dirty="0" smtClean="0"/>
              <a:t>whether the actor is dangerous for the society as a whole</a:t>
            </a:r>
            <a:r>
              <a:rPr lang="hr-HR" dirty="0" smtClean="0"/>
              <a:t>??</a:t>
            </a:r>
            <a:endParaRPr lang="en-US" dirty="0" smtClean="0"/>
          </a:p>
          <a:p>
            <a:endParaRPr lang="hr-HR" dirty="0"/>
          </a:p>
        </p:txBody>
      </p:sp>
    </p:spTree>
    <p:extLst>
      <p:ext uri="{BB962C8B-B14F-4D97-AF65-F5344CB8AC3E}">
        <p14:creationId xmlns:p14="http://schemas.microsoft.com/office/powerpoint/2010/main" val="368074345"/>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952471"/>
          </a:xfrm>
        </p:spPr>
        <p:txBody>
          <a:bodyPr/>
          <a:lstStyle/>
          <a:p>
            <a:pPr algn="just"/>
            <a:r>
              <a:rPr lang="en-US" dirty="0" smtClean="0">
                <a:solidFill>
                  <a:schemeClr val="bg1">
                    <a:lumMod val="60000"/>
                    <a:lumOff val="40000"/>
                  </a:schemeClr>
                </a:solidFill>
                <a:latin typeface="Calibri" panose="020F0502020204030204"/>
              </a:rPr>
              <a:t>1. </a:t>
            </a:r>
            <a:r>
              <a:rPr lang="en-US" dirty="0" smtClean="0">
                <a:solidFill>
                  <a:schemeClr val="bg1">
                    <a:lumMod val="60000"/>
                    <a:lumOff val="40000"/>
                  </a:schemeClr>
                </a:solidFill>
                <a:latin typeface="Calibri" panose="020F0502020204030204"/>
              </a:rPr>
              <a:t>Attempt-examples</a:t>
            </a:r>
            <a:endParaRPr lang="en-US" dirty="0">
              <a:solidFill>
                <a:schemeClr val="bg1">
                  <a:lumMod val="60000"/>
                  <a:lumOff val="40000"/>
                </a:schemeClr>
              </a:solidFill>
            </a:endParaRPr>
          </a:p>
        </p:txBody>
      </p:sp>
      <p:sp>
        <p:nvSpPr>
          <p:cNvPr id="3" name="Content Placeholder 2"/>
          <p:cNvSpPr>
            <a:spLocks noGrp="1"/>
          </p:cNvSpPr>
          <p:nvPr>
            <p:ph idx="1"/>
          </p:nvPr>
        </p:nvSpPr>
        <p:spPr>
          <a:xfrm>
            <a:off x="390698" y="1379913"/>
            <a:ext cx="10963102" cy="5378334"/>
          </a:xfrm>
        </p:spPr>
        <p:txBody>
          <a:bodyPr>
            <a:normAutofit fontScale="62500" lnSpcReduction="20000"/>
          </a:bodyPr>
          <a:lstStyle/>
          <a:p>
            <a:pPr marL="457200" indent="-457200">
              <a:buFont typeface="+mj-lt"/>
              <a:buAutoNum type="alphaLcParenR"/>
            </a:pPr>
            <a:r>
              <a:rPr lang="en-US" dirty="0" smtClean="0"/>
              <a:t>actor points an unloaded gun to the person, but he doesn’t know the gun is unloaded</a:t>
            </a:r>
          </a:p>
          <a:p>
            <a:pPr marL="457200" indent="-457200">
              <a:buFont typeface="+mj-lt"/>
              <a:buAutoNum type="alphaLcParenR"/>
            </a:pPr>
            <a:r>
              <a:rPr lang="en-US" dirty="0" smtClean="0"/>
              <a:t>actor tries to steal from an empty purse</a:t>
            </a:r>
          </a:p>
          <a:p>
            <a:pPr marL="457200" indent="-457200">
              <a:buFont typeface="+mj-lt"/>
              <a:buAutoNum type="alphaLcParenR"/>
            </a:pPr>
            <a:r>
              <a:rPr lang="en-US" dirty="0" smtClean="0"/>
              <a:t>actor shoots into the bed where intended victim usually sleeps, and doesn’t know is empty</a:t>
            </a:r>
          </a:p>
          <a:p>
            <a:pPr marL="457200" indent="-457200">
              <a:buFont typeface="+mj-lt"/>
              <a:buAutoNum type="alphaLcParenR"/>
            </a:pPr>
            <a:r>
              <a:rPr lang="en-US" dirty="0" smtClean="0"/>
              <a:t>actor buys white powder and think is a heroin</a:t>
            </a:r>
          </a:p>
          <a:p>
            <a:pPr marL="457200" indent="-457200">
              <a:buFont typeface="+mj-lt"/>
              <a:buAutoNum type="alphaLcParenR"/>
            </a:pPr>
            <a:r>
              <a:rPr lang="en-US" dirty="0" smtClean="0"/>
              <a:t>putting sugar in one’s coffee, thinking is a cyanide</a:t>
            </a:r>
          </a:p>
          <a:p>
            <a:pPr marL="457200" indent="-457200">
              <a:buFont typeface="+mj-lt"/>
              <a:buAutoNum type="alphaLcParenR"/>
            </a:pPr>
            <a:r>
              <a:rPr lang="en-US" dirty="0" smtClean="0"/>
              <a:t>giving tee to the pregnant woman thinking that is an abortifacient (innocuous, harmless)</a:t>
            </a:r>
          </a:p>
          <a:p>
            <a:pPr marL="457200" indent="-457200">
              <a:buFont typeface="+mj-lt"/>
              <a:buAutoNum type="alphaLcParenR"/>
            </a:pPr>
            <a:r>
              <a:rPr lang="en-US" dirty="0" smtClean="0"/>
              <a:t>attempted murder in case of trying to kill a person who was already dead</a:t>
            </a:r>
          </a:p>
          <a:p>
            <a:pPr marL="457200" indent="-457200">
              <a:buFont typeface="+mj-lt"/>
              <a:buAutoNum type="alphaLcParenR"/>
            </a:pPr>
            <a:r>
              <a:rPr lang="en-US" dirty="0" smtClean="0"/>
              <a:t>trying to kill person by </a:t>
            </a:r>
            <a:r>
              <a:rPr lang="en-US" dirty="0" err="1" smtClean="0"/>
              <a:t>wodoo</a:t>
            </a:r>
            <a:r>
              <a:rPr lang="en-US" dirty="0" smtClean="0"/>
              <a:t>- by sticking pins in a doll</a:t>
            </a:r>
          </a:p>
          <a:p>
            <a:r>
              <a:rPr lang="en-US" b="1" i="1" dirty="0" smtClean="0"/>
              <a:t>impossible</a:t>
            </a:r>
            <a:r>
              <a:rPr lang="en-US" b="1" dirty="0" smtClean="0"/>
              <a:t> or </a:t>
            </a:r>
            <a:r>
              <a:rPr lang="en-US" b="1" i="1" dirty="0" smtClean="0"/>
              <a:t>inapt</a:t>
            </a:r>
            <a:r>
              <a:rPr lang="en-US" b="1" dirty="0" smtClean="0"/>
              <a:t> </a:t>
            </a:r>
            <a:r>
              <a:rPr lang="en-US" dirty="0" smtClean="0"/>
              <a:t>attempt (first not an attempt French, English, later yes; attempt in German, USA)- no danger!</a:t>
            </a:r>
            <a:r>
              <a:rPr lang="hr-HR" dirty="0" smtClean="0"/>
              <a:t> </a:t>
            </a:r>
            <a:r>
              <a:rPr lang="hr-HR" sz="2600" dirty="0" smtClean="0"/>
              <a:t>(Fl. 1998, 181)</a:t>
            </a:r>
            <a:endParaRPr lang="en-US" sz="2600" dirty="0" smtClean="0"/>
          </a:p>
          <a:p>
            <a:r>
              <a:rPr lang="en-US" dirty="0" smtClean="0"/>
              <a:t>bad </a:t>
            </a:r>
            <a:r>
              <a:rPr lang="en-US" b="1" dirty="0" smtClean="0"/>
              <a:t>intention was sufficient for liability </a:t>
            </a:r>
            <a:r>
              <a:rPr lang="en-US" dirty="0" smtClean="0"/>
              <a:t>(German-rejection of the legal order)—subjective theory of the attempts (remained dominant)// </a:t>
            </a:r>
            <a:r>
              <a:rPr lang="en-US" b="1" dirty="0" smtClean="0"/>
              <a:t>objective or external side </a:t>
            </a:r>
            <a:r>
              <a:rPr lang="en-US" dirty="0" smtClean="0"/>
              <a:t>(danger to the object)</a:t>
            </a:r>
          </a:p>
          <a:p>
            <a:r>
              <a:rPr lang="en-US" dirty="0" smtClean="0"/>
              <a:t> today </a:t>
            </a:r>
            <a:r>
              <a:rPr lang="en-US" b="1" dirty="0" smtClean="0"/>
              <a:t>mixed theories- </a:t>
            </a:r>
            <a:r>
              <a:rPr lang="en-US" dirty="0" smtClean="0"/>
              <a:t>bad intention which must be realized in action (the conduct must appear dangerous and disturbing to the community as a whole)</a:t>
            </a:r>
            <a:endParaRPr lang="en-US" dirty="0"/>
          </a:p>
        </p:txBody>
      </p:sp>
    </p:spTree>
    <p:extLst>
      <p:ext uri="{BB962C8B-B14F-4D97-AF65-F5344CB8AC3E}">
        <p14:creationId xmlns:p14="http://schemas.microsoft.com/office/powerpoint/2010/main" val="3802704768"/>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bg1">
                    <a:lumMod val="60000"/>
                    <a:lumOff val="40000"/>
                  </a:schemeClr>
                </a:solidFill>
                <a:latin typeface="Calibri" panose="020F0502020204030204"/>
              </a:rPr>
              <a:t>1. Attempt</a:t>
            </a:r>
            <a:r>
              <a:rPr lang="hr-HR" dirty="0" smtClean="0">
                <a:solidFill>
                  <a:schemeClr val="bg1">
                    <a:lumMod val="60000"/>
                    <a:lumOff val="40000"/>
                  </a:schemeClr>
                </a:solidFill>
                <a:latin typeface="Calibri" panose="020F0502020204030204"/>
              </a:rPr>
              <a:t> -</a:t>
            </a:r>
            <a:r>
              <a:rPr lang="en-US" dirty="0" smtClean="0">
                <a:solidFill>
                  <a:schemeClr val="bg1">
                    <a:lumMod val="60000"/>
                    <a:lumOff val="40000"/>
                  </a:schemeClr>
                </a:solidFill>
                <a:latin typeface="Calibri" panose="020F0502020204030204"/>
              </a:rPr>
              <a:t>Abandonment</a:t>
            </a:r>
            <a:endParaRPr lang="en-US" dirty="0">
              <a:solidFill>
                <a:schemeClr val="bg1">
                  <a:lumMod val="60000"/>
                  <a:lumOff val="40000"/>
                </a:schemeClr>
              </a:solidFill>
            </a:endParaRPr>
          </a:p>
        </p:txBody>
      </p:sp>
      <p:sp>
        <p:nvSpPr>
          <p:cNvPr id="3" name="Content Placeholder 2"/>
          <p:cNvSpPr>
            <a:spLocks noGrp="1"/>
          </p:cNvSpPr>
          <p:nvPr>
            <p:ph idx="1"/>
          </p:nvPr>
        </p:nvSpPr>
        <p:spPr>
          <a:xfrm>
            <a:off x="1371600" y="1949116"/>
            <a:ext cx="9601200" cy="4271210"/>
          </a:xfrm>
        </p:spPr>
        <p:txBody>
          <a:bodyPr>
            <a:normAutofit fontScale="70000" lnSpcReduction="20000"/>
          </a:bodyPr>
          <a:lstStyle/>
          <a:p>
            <a:r>
              <a:rPr lang="en-US" dirty="0" smtClean="0"/>
              <a:t>offender is </a:t>
            </a:r>
            <a:r>
              <a:rPr lang="en-US" i="1" u="sng" dirty="0" smtClean="0"/>
              <a:t>voluntarily </a:t>
            </a:r>
            <a:r>
              <a:rPr lang="en-US" dirty="0" smtClean="0"/>
              <a:t>abandoning the criminal plan before anyone is hurt</a:t>
            </a:r>
            <a:r>
              <a:rPr lang="hr-HR" dirty="0" smtClean="0"/>
              <a:t> </a:t>
            </a:r>
            <a:r>
              <a:rPr lang="hr-HR" sz="2300" dirty="0" smtClean="0"/>
              <a:t>(Fl. 1998,181-182)</a:t>
            </a:r>
            <a:endParaRPr lang="en-US" sz="2300" dirty="0" smtClean="0"/>
          </a:p>
          <a:p>
            <a:pPr lvl="0"/>
            <a:r>
              <a:rPr lang="en-US" dirty="0" smtClean="0"/>
              <a:t>What means voluntarily?-„attempt fails for reasons that solely depend on actor’s will”- NO liability for </a:t>
            </a:r>
            <a:r>
              <a:rPr lang="en-US" dirty="0"/>
              <a:t>the attempt (</a:t>
            </a:r>
            <a:r>
              <a:rPr lang="en-US" sz="2300" dirty="0">
                <a:solidFill>
                  <a:srgbClr val="FFFFFF"/>
                </a:solidFill>
              </a:rPr>
              <a:t>Fl.1998,182</a:t>
            </a:r>
            <a:r>
              <a:rPr lang="en-US" sz="2300" dirty="0" smtClean="0">
                <a:solidFill>
                  <a:srgbClr val="FFFFFF"/>
                </a:solidFill>
              </a:rPr>
              <a:t>)</a:t>
            </a:r>
            <a:endParaRPr lang="hr-HR" sz="2300" dirty="0" smtClean="0">
              <a:solidFill>
                <a:srgbClr val="FFFFFF"/>
              </a:solidFill>
            </a:endParaRPr>
          </a:p>
          <a:p>
            <a:pPr lvl="0">
              <a:buClr>
                <a:srgbClr val="FFCC66"/>
              </a:buClr>
            </a:pPr>
            <a:r>
              <a:rPr lang="en-US" sz="2300" dirty="0" smtClean="0">
                <a:solidFill>
                  <a:srgbClr val="FFFFFF"/>
                </a:solidFill>
              </a:rPr>
              <a:t>The MPC – requires „’ complete and voluntary renunciation” </a:t>
            </a:r>
            <a:r>
              <a:rPr lang="en-US" sz="3100" dirty="0" smtClean="0">
                <a:solidFill>
                  <a:srgbClr val="FFFFFF"/>
                </a:solidFill>
              </a:rPr>
              <a:t>(</a:t>
            </a:r>
            <a:r>
              <a:rPr lang="en-US" sz="2300" dirty="0" smtClean="0">
                <a:solidFill>
                  <a:srgbClr val="FFFFFF"/>
                </a:solidFill>
              </a:rPr>
              <a:t>Fl.1998,182)</a:t>
            </a:r>
            <a:endParaRPr lang="en-US" dirty="0" smtClean="0"/>
          </a:p>
          <a:p>
            <a:r>
              <a:rPr lang="en-US" dirty="0" smtClean="0"/>
              <a:t>1) what is necessary motivations for the abandonment?</a:t>
            </a:r>
            <a:endParaRPr lang="hr-HR" dirty="0" smtClean="0"/>
          </a:p>
          <a:p>
            <a:r>
              <a:rPr lang="en-US" dirty="0" smtClean="0"/>
              <a:t>2) at what stage is (of committing the offense) abandonment still possible</a:t>
            </a:r>
          </a:p>
          <a:p>
            <a:r>
              <a:rPr lang="en-US" dirty="0" smtClean="0"/>
              <a:t>not voluntary (USA):</a:t>
            </a:r>
          </a:p>
          <a:p>
            <a:pPr marL="914400" lvl="1" indent="-457200">
              <a:buFont typeface="+mj-lt"/>
              <a:buAutoNum type="alphaLcParenR"/>
            </a:pPr>
            <a:r>
              <a:rPr lang="en-US" dirty="0" smtClean="0"/>
              <a:t>circumstances that increase the probability of apprehension</a:t>
            </a:r>
          </a:p>
          <a:p>
            <a:pPr marL="914400" lvl="1" indent="-457200">
              <a:buFont typeface="+mj-lt"/>
              <a:buAutoNum type="alphaLcParenR"/>
            </a:pPr>
            <a:r>
              <a:rPr lang="en-US" dirty="0" smtClean="0"/>
              <a:t>circumstances that make the realization of the crime more difficult</a:t>
            </a:r>
          </a:p>
          <a:p>
            <a:pPr marL="914400" lvl="1" indent="-457200">
              <a:buFont typeface="+mj-lt"/>
              <a:buAutoNum type="alphaLcParenR"/>
            </a:pPr>
            <a:r>
              <a:rPr lang="en-US" dirty="0" smtClean="0"/>
              <a:t>intervention of a third party provides the incentive to abandon the attempt/intervention od another person or some other extraneous factor (Wisconsin code)</a:t>
            </a:r>
            <a:endParaRPr lang="en-US" dirty="0"/>
          </a:p>
        </p:txBody>
      </p:sp>
    </p:spTree>
    <p:extLst>
      <p:ext uri="{BB962C8B-B14F-4D97-AF65-F5344CB8AC3E}">
        <p14:creationId xmlns:p14="http://schemas.microsoft.com/office/powerpoint/2010/main" val="3150790417"/>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hr-HR" dirty="0" smtClean="0"/>
              <a:t>1. Attempt- </a:t>
            </a:r>
            <a:r>
              <a:rPr lang="hr-HR" i="1" dirty="0" smtClean="0"/>
              <a:t>Regina v. </a:t>
            </a:r>
            <a:r>
              <a:rPr lang="hr-HR" i="1" dirty="0" err="1" smtClean="0"/>
              <a:t>Eagleton</a:t>
            </a:r>
            <a:endParaRPr lang="hr-HR" i="1" dirty="0"/>
          </a:p>
        </p:txBody>
      </p:sp>
      <p:sp>
        <p:nvSpPr>
          <p:cNvPr id="3" name="Content Placeholder 2"/>
          <p:cNvSpPr>
            <a:spLocks noGrp="1"/>
          </p:cNvSpPr>
          <p:nvPr>
            <p:ph idx="1"/>
          </p:nvPr>
        </p:nvSpPr>
        <p:spPr>
          <a:xfrm>
            <a:off x="470019" y="1275535"/>
            <a:ext cx="11459910" cy="5582465"/>
          </a:xfrm>
        </p:spPr>
        <p:txBody>
          <a:bodyPr/>
          <a:lstStyle/>
          <a:p>
            <a:r>
              <a:rPr lang="hr-HR" sz="2400" b="1" dirty="0" smtClean="0"/>
              <a:t>Case 1</a:t>
            </a:r>
            <a:r>
              <a:rPr lang="hr-HR" sz="2400" b="1" i="1" dirty="0" smtClean="0"/>
              <a:t>-Regina v. </a:t>
            </a:r>
            <a:r>
              <a:rPr lang="hr-HR" sz="2400" b="1" i="1" dirty="0" err="1" smtClean="0"/>
              <a:t>Eagleton</a:t>
            </a:r>
            <a:endParaRPr lang="hr-HR" sz="2400" b="1" i="1" dirty="0" smtClean="0"/>
          </a:p>
          <a:p>
            <a:r>
              <a:rPr lang="en-US" sz="2400" b="1" dirty="0" smtClean="0"/>
              <a:t>Facts</a:t>
            </a:r>
            <a:r>
              <a:rPr lang="hr-HR" sz="2400" b="1" dirty="0" smtClean="0"/>
              <a:t>:</a:t>
            </a:r>
            <a:r>
              <a:rPr lang="en-US" sz="2400" b="1" dirty="0" smtClean="0"/>
              <a:t> </a:t>
            </a:r>
            <a:r>
              <a:rPr lang="en-US" sz="2400" dirty="0" smtClean="0"/>
              <a:t>Defendant was a baker who contracted with a Parrish to supply bread weighing a certain amount to the poor. The Parrish in turn would credit his account and pay him per loaf that he supplied to poor customers for free. Before the first payment, the Parrish discovered that Defendant was supplying loaves of bread that weighed less than the agreed contract weight</a:t>
            </a:r>
          </a:p>
          <a:p>
            <a:r>
              <a:rPr lang="en-US" sz="2400" b="1" dirty="0" smtClean="0"/>
              <a:t>Issue</a:t>
            </a:r>
            <a:r>
              <a:rPr lang="hr-HR" sz="2400" b="1" dirty="0" smtClean="0"/>
              <a:t>:</a:t>
            </a:r>
            <a:r>
              <a:rPr lang="en-US" sz="2400" b="1" dirty="0" smtClean="0"/>
              <a:t> </a:t>
            </a:r>
            <a:r>
              <a:rPr lang="en-US" sz="2400" dirty="0" smtClean="0"/>
              <a:t>Whether the credit attributed to Defendant’s account can be considered an attempt to obtain money under the false pretenses law</a:t>
            </a:r>
            <a:endParaRPr lang="hr-HR" sz="2400" dirty="0" smtClean="0"/>
          </a:p>
          <a:p>
            <a:r>
              <a:rPr lang="en-US" sz="2400" b="1" dirty="0" smtClean="0"/>
              <a:t>Brief Fact Summary</a:t>
            </a:r>
            <a:r>
              <a:rPr lang="hr-HR" sz="2400" b="1" dirty="0" smtClean="0"/>
              <a:t>:</a:t>
            </a:r>
            <a:r>
              <a:rPr lang="en-US" sz="2400" b="1" dirty="0" smtClean="0"/>
              <a:t> </a:t>
            </a:r>
            <a:r>
              <a:rPr lang="en-US" sz="2400" dirty="0" smtClean="0"/>
              <a:t>Defendant was convicted of attempting to obtain money by false pretenses.</a:t>
            </a:r>
          </a:p>
          <a:p>
            <a:r>
              <a:rPr lang="en-US" sz="2400" b="1" dirty="0" smtClean="0"/>
              <a:t>Synopsis of Rule of Law</a:t>
            </a:r>
            <a:r>
              <a:rPr lang="hr-HR" sz="2400" b="1" dirty="0" smtClean="0"/>
              <a:t>: </a:t>
            </a:r>
            <a:r>
              <a:rPr lang="en-US" sz="2400" dirty="0" smtClean="0"/>
              <a:t>Acts remotely leading to the commission of the crime are not to be considered as attempts, but acts immediately connected with the crime are </a:t>
            </a:r>
            <a:r>
              <a:rPr lang="en-US" sz="2400" dirty="0" smtClean="0"/>
              <a:t>attempts</a:t>
            </a:r>
            <a:endParaRPr lang="hr-HR" sz="2400" dirty="0" smtClean="0"/>
          </a:p>
          <a:p>
            <a:r>
              <a:rPr lang="hr-HR" sz="2400" dirty="0" smtClean="0"/>
              <a:t>In </a:t>
            </a:r>
            <a:r>
              <a:rPr lang="en-US" sz="2400" dirty="0" smtClean="0"/>
              <a:t>CPC Fraud (Art 236 </a:t>
            </a:r>
            <a:r>
              <a:rPr lang="hr-HR" sz="2400" dirty="0" smtClean="0"/>
              <a:t>CPC)</a:t>
            </a:r>
            <a:endParaRPr lang="en-US" sz="2400" dirty="0" smtClean="0"/>
          </a:p>
          <a:p>
            <a:endParaRPr lang="hr-HR" dirty="0"/>
          </a:p>
        </p:txBody>
      </p:sp>
    </p:spTree>
    <p:extLst>
      <p:ext uri="{BB962C8B-B14F-4D97-AF65-F5344CB8AC3E}">
        <p14:creationId xmlns:p14="http://schemas.microsoft.com/office/powerpoint/2010/main" val="4022338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0.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1.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2.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3.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4.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5.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6.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17.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2.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3.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4.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5.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6.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7.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8.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ppt/theme/themeOverride9.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docProps/app.xml><?xml version="1.0" encoding="utf-8"?>
<Properties xmlns="http://schemas.openxmlformats.org/officeDocument/2006/extended-properties" xmlns:vt="http://schemas.openxmlformats.org/officeDocument/2006/docPropsVTypes">
  <Template/>
  <TotalTime>778</TotalTime>
  <Words>3405</Words>
  <Application>Microsoft Office PowerPoint</Application>
  <PresentationFormat>Widescreen</PresentationFormat>
  <Paragraphs>169</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Tahoma</vt:lpstr>
      <vt:lpstr>Times New Roman</vt:lpstr>
      <vt:lpstr>Times-Roman</vt:lpstr>
      <vt:lpstr>Wingdings</vt:lpstr>
      <vt:lpstr>Balance</vt:lpstr>
      <vt:lpstr>Comparative Criminal Law</vt:lpstr>
      <vt:lpstr>Attempt, Group Criminality -Complicity </vt:lpstr>
      <vt:lpstr>1. Attempt</vt:lpstr>
      <vt:lpstr>1. Attempt</vt:lpstr>
      <vt:lpstr>1. Attempt</vt:lpstr>
      <vt:lpstr>1. Attempt</vt:lpstr>
      <vt:lpstr>1. Attempt-examples</vt:lpstr>
      <vt:lpstr>1. Attempt -Abandonment</vt:lpstr>
      <vt:lpstr>1. Attempt- Regina v. Eagleton</vt:lpstr>
      <vt:lpstr>1. Attempt- Commonwealth v. Peaslee</vt:lpstr>
      <vt:lpstr>1. Attempt -Abandonment</vt:lpstr>
      <vt:lpstr>1. Attempt</vt:lpstr>
      <vt:lpstr>1. Attempt- People v. Rizzo </vt:lpstr>
      <vt:lpstr>1. Attempt</vt:lpstr>
      <vt:lpstr>2. Group Criminality*</vt:lpstr>
      <vt:lpstr>2. Group Criminality</vt:lpstr>
      <vt:lpstr>2. Group Criminality- Pinkerton case </vt:lpstr>
      <vt:lpstr>2. Group Criminality</vt:lpstr>
      <vt:lpstr>2. Group Criminality</vt:lpstr>
      <vt:lpstr>2. Group Criminality</vt:lpstr>
      <vt:lpstr>3. Special form of perpetration</vt:lpstr>
      <vt:lpstr>3. Special form of perpetration King Cat -case</vt:lpstr>
      <vt:lpstr>4. Corporate / collective responsibility</vt:lpstr>
      <vt:lpstr>Thank you for your attention!</vt:lpstr>
    </vt:vector>
  </TitlesOfParts>
  <Company>Pravni fakultet u Zagrebu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Marta Dragičević Prtenjača</dc:creator>
  <cp:lastModifiedBy>Marta Dragičević Prtenjača</cp:lastModifiedBy>
  <cp:revision>139</cp:revision>
  <cp:lastPrinted>2019-12-06T11:29:48Z</cp:lastPrinted>
  <dcterms:created xsi:type="dcterms:W3CDTF">2016-11-16T13:44:41Z</dcterms:created>
  <dcterms:modified xsi:type="dcterms:W3CDTF">2019-12-06T11:47:06Z</dcterms:modified>
</cp:coreProperties>
</file>