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3A4672A9-B899-41BF-81B0-3308496B4CC7}" type="datetimeFigureOut">
              <a:rPr lang="en-US" smtClean="0"/>
              <a:t>3/6/2017</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3FAF624A-9FEE-44D5-B565-105B170760EC}"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4672A9-B899-41BF-81B0-3308496B4CC7}"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F624A-9FEE-44D5-B565-105B170760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4672A9-B899-41BF-81B0-3308496B4CC7}"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F624A-9FEE-44D5-B565-105B170760EC}"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A4672A9-B899-41BF-81B0-3308496B4CC7}"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F624A-9FEE-44D5-B565-105B170760EC}"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3A4672A9-B899-41BF-81B0-3308496B4CC7}" type="datetimeFigureOut">
              <a:rPr lang="en-US" smtClean="0"/>
              <a:t>3/6/2017</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3FAF624A-9FEE-44D5-B565-105B170760EC}"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A4672A9-B899-41BF-81B0-3308496B4CC7}" type="datetimeFigureOut">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AF624A-9FEE-44D5-B565-105B170760EC}"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A4672A9-B899-41BF-81B0-3308496B4CC7}" type="datetimeFigureOut">
              <a:rPr lang="en-US" smtClean="0"/>
              <a:t>3/6/2017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AF624A-9FEE-44D5-B565-105B170760EC}"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A4672A9-B899-41BF-81B0-3308496B4CC7}" type="datetimeFigureOut">
              <a:rPr lang="en-US" smtClean="0"/>
              <a:t>3/6/2017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AF624A-9FEE-44D5-B565-105B170760EC}"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4672A9-B899-41BF-81B0-3308496B4CC7}" type="datetimeFigureOut">
              <a:rPr lang="en-US" smtClean="0"/>
              <a:t>3/6/2017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AF624A-9FEE-44D5-B565-105B170760EC}"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A4672A9-B899-41BF-81B0-3308496B4CC7}" type="datetimeFigureOut">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AF624A-9FEE-44D5-B565-105B170760EC}"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A4672A9-B899-41BF-81B0-3308496B4CC7}" type="datetimeFigureOut">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AF624A-9FEE-44D5-B565-105B170760EC}"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3A4672A9-B899-41BF-81B0-3308496B4CC7}" type="datetimeFigureOut">
              <a:rPr lang="en-US" smtClean="0"/>
              <a:t>3/6/2017</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3FAF624A-9FEE-44D5-B565-105B170760EC}"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Academic writing</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R</a:t>
            </a:r>
            <a:r>
              <a:rPr lang="hr-HR" dirty="0" smtClean="0"/>
              <a:t>eferences</a:t>
            </a:r>
            <a:endParaRPr lang="en-US" dirty="0"/>
          </a:p>
        </p:txBody>
      </p:sp>
      <p:sp>
        <p:nvSpPr>
          <p:cNvPr id="3" name="Content Placeholder 2"/>
          <p:cNvSpPr>
            <a:spLocks noGrp="1"/>
          </p:cNvSpPr>
          <p:nvPr>
            <p:ph sz="quarter" idx="1"/>
          </p:nvPr>
        </p:nvSpPr>
        <p:spPr/>
        <p:txBody>
          <a:bodyPr/>
          <a:lstStyle/>
          <a:p>
            <a:r>
              <a:rPr lang="hr-HR" dirty="0" smtClean="0"/>
              <a:t>A</a:t>
            </a:r>
            <a:r>
              <a:rPr lang="en-GB" dirty="0" smtClean="0"/>
              <a:t> </a:t>
            </a:r>
            <a:r>
              <a:rPr lang="en-GB" dirty="0"/>
              <a:t>list of references has to be added to the end of the paper. It should be compiled in an alphabetical order, including the information about the author, title, publisher and year of publication.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Paragraph</a:t>
            </a:r>
            <a:endParaRPr lang="en-US" dirty="0"/>
          </a:p>
        </p:txBody>
      </p:sp>
      <p:sp>
        <p:nvSpPr>
          <p:cNvPr id="3" name="Content Placeholder 2"/>
          <p:cNvSpPr>
            <a:spLocks noGrp="1"/>
          </p:cNvSpPr>
          <p:nvPr>
            <p:ph sz="quarter" idx="1"/>
          </p:nvPr>
        </p:nvSpPr>
        <p:spPr/>
        <p:txBody>
          <a:bodyPr>
            <a:normAutofit/>
          </a:bodyPr>
          <a:lstStyle/>
          <a:p>
            <a:r>
              <a:rPr lang="en-GB" dirty="0"/>
              <a:t>A paragraph normally consists of several sentences that are connected by a common topic. The first sentence of the paragraph is often the topic sentence of that paragraph, followed by additional information, examples and details. </a:t>
            </a:r>
            <a:endParaRPr lang="hr-HR" dirty="0" smtClean="0"/>
          </a:p>
          <a:p>
            <a:r>
              <a:rPr lang="en-GB" dirty="0" smtClean="0"/>
              <a:t>It </a:t>
            </a:r>
            <a:r>
              <a:rPr lang="en-GB" dirty="0"/>
              <a:t>is very important to maintain continuity in the transition from one paragraph to another. This is achieved by using linking words and phrases which indicate contrast, comparison, cause and effect or extension.</a:t>
            </a:r>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Style</a:t>
            </a:r>
            <a:endParaRPr lang="en-US" dirty="0"/>
          </a:p>
        </p:txBody>
      </p:sp>
      <p:sp>
        <p:nvSpPr>
          <p:cNvPr id="3" name="Content Placeholder 2"/>
          <p:cNvSpPr>
            <a:spLocks noGrp="1"/>
          </p:cNvSpPr>
          <p:nvPr>
            <p:ph sz="quarter" idx="1"/>
          </p:nvPr>
        </p:nvSpPr>
        <p:spPr/>
        <p:txBody>
          <a:bodyPr/>
          <a:lstStyle/>
          <a:p>
            <a:r>
              <a:rPr lang="en-GB" dirty="0"/>
              <a:t>Every piece of academic writing must be written in an academic or formal style. The style is characterised by several principal </a:t>
            </a:r>
            <a:r>
              <a:rPr lang="en-GB" dirty="0" smtClean="0"/>
              <a:t>features</a:t>
            </a:r>
            <a:r>
              <a:rPr lang="hr-HR" dirty="0" smtClean="0"/>
              <a:t>: impersonal style, full forms, caution, appropriate vocabulary and grammar.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Referencing</a:t>
            </a:r>
            <a:endParaRPr lang="en-US" dirty="0"/>
          </a:p>
        </p:txBody>
      </p:sp>
      <p:sp>
        <p:nvSpPr>
          <p:cNvPr id="3" name="Content Placeholder 2"/>
          <p:cNvSpPr>
            <a:spLocks noGrp="1"/>
          </p:cNvSpPr>
          <p:nvPr>
            <p:ph sz="quarter" idx="1"/>
          </p:nvPr>
        </p:nvSpPr>
        <p:spPr/>
        <p:txBody>
          <a:bodyPr>
            <a:normAutofit/>
          </a:bodyPr>
          <a:lstStyle/>
          <a:p>
            <a:r>
              <a:rPr lang="en-GB" dirty="0"/>
              <a:t>Referencing or citing your sources is an important part of academic writing. It lets you acknowledge the ideas or words of others if you use them in your work and helps avoid </a:t>
            </a:r>
            <a:r>
              <a:rPr lang="en-GB" i="1" dirty="0"/>
              <a:t>plagiarism</a:t>
            </a:r>
            <a:r>
              <a:rPr lang="en-GB" dirty="0"/>
              <a:t>. </a:t>
            </a:r>
            <a:endParaRPr lang="hr-HR" dirty="0" smtClean="0"/>
          </a:p>
          <a:p>
            <a:r>
              <a:rPr lang="hr-HR" dirty="0" smtClean="0"/>
              <a:t>It</a:t>
            </a:r>
            <a:r>
              <a:rPr lang="en-GB" dirty="0" smtClean="0"/>
              <a:t> </a:t>
            </a:r>
            <a:r>
              <a:rPr lang="en-GB" dirty="0"/>
              <a:t>also demonstrates that you have read relevant background literature and you can provide authority for statements you make in your assignments.</a:t>
            </a:r>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Final steps</a:t>
            </a:r>
            <a:endParaRPr lang="en-US" dirty="0"/>
          </a:p>
        </p:txBody>
      </p:sp>
      <p:sp>
        <p:nvSpPr>
          <p:cNvPr id="3" name="Content Placeholder 2"/>
          <p:cNvSpPr>
            <a:spLocks noGrp="1"/>
          </p:cNvSpPr>
          <p:nvPr>
            <p:ph sz="quarter" idx="1"/>
          </p:nvPr>
        </p:nvSpPr>
        <p:spPr/>
        <p:txBody>
          <a:bodyPr/>
          <a:lstStyle/>
          <a:p>
            <a:r>
              <a:rPr lang="en-GB" dirty="0"/>
              <a:t>After writing your </a:t>
            </a:r>
            <a:r>
              <a:rPr lang="en-GB" dirty="0" smtClean="0"/>
              <a:t>paper,</a:t>
            </a:r>
            <a:r>
              <a:rPr lang="hr-HR" dirty="0" smtClean="0"/>
              <a:t> </a:t>
            </a:r>
            <a:r>
              <a:rPr lang="en-GB" dirty="0" smtClean="0"/>
              <a:t>read </a:t>
            </a:r>
            <a:r>
              <a:rPr lang="en-GB" dirty="0"/>
              <a:t>it once again, asking yourself if it is written clearly and checking the organisation of the paper and the language used. </a:t>
            </a:r>
            <a:endParaRPr lang="hr-HR" dirty="0" smtClean="0"/>
          </a:p>
          <a:p>
            <a:r>
              <a:rPr lang="en-GB" dirty="0" smtClean="0"/>
              <a:t>Before </a:t>
            </a:r>
            <a:r>
              <a:rPr lang="en-GB" dirty="0"/>
              <a:t>you submit it  you should carefully check the details of grammar and spelling. Remember to use the spell check and consult a dictionary when necessary.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Feedback</a:t>
            </a:r>
            <a:endParaRPr lang="en-US" dirty="0"/>
          </a:p>
        </p:txBody>
      </p:sp>
      <p:sp>
        <p:nvSpPr>
          <p:cNvPr id="3" name="Content Placeholder 2"/>
          <p:cNvSpPr>
            <a:spLocks noGrp="1"/>
          </p:cNvSpPr>
          <p:nvPr>
            <p:ph sz="quarter" idx="1"/>
          </p:nvPr>
        </p:nvSpPr>
        <p:spPr/>
        <p:txBody>
          <a:bodyPr/>
          <a:lstStyle/>
          <a:p>
            <a:r>
              <a:rPr lang="hr-HR" dirty="0" smtClean="0"/>
              <a:t>B</a:t>
            </a:r>
            <a:r>
              <a:rPr lang="en-GB" dirty="0" smtClean="0"/>
              <a:t>ear </a:t>
            </a:r>
            <a:r>
              <a:rPr lang="en-GB" dirty="0"/>
              <a:t>in mind that the feedback you get  is useful and worth considering, so, if necessary, </a:t>
            </a:r>
            <a:r>
              <a:rPr lang="en-GB" dirty="0" smtClean="0"/>
              <a:t>revise </a:t>
            </a:r>
            <a:r>
              <a:rPr lang="en-GB" dirty="0"/>
              <a:t>your text accordingly.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Thank you!</a:t>
            </a:r>
            <a:endParaRPr lang="en-US" dirty="0"/>
          </a:p>
        </p:txBody>
      </p:sp>
      <p:pic>
        <p:nvPicPr>
          <p:cNvPr id="4" name="Content Placeholder 3" descr="giphy.gif"/>
          <p:cNvPicPr>
            <a:picLocks noGrp="1" noChangeAspect="1"/>
          </p:cNvPicPr>
          <p:nvPr>
            <p:ph sz="quarter" idx="1"/>
          </p:nvPr>
        </p:nvPicPr>
        <p:blipFill>
          <a:blip r:embed="rId2" cstate="print"/>
          <a:stretch>
            <a:fillRect/>
          </a:stretch>
        </p:blipFill>
        <p:spPr>
          <a:xfrm>
            <a:off x="3348037" y="2635250"/>
            <a:ext cx="2447925" cy="2105025"/>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Introduction</a:t>
            </a:r>
            <a:endParaRPr lang="en-US" dirty="0"/>
          </a:p>
        </p:txBody>
      </p:sp>
      <p:sp>
        <p:nvSpPr>
          <p:cNvPr id="3" name="Content Placeholder 2"/>
          <p:cNvSpPr>
            <a:spLocks noGrp="1"/>
          </p:cNvSpPr>
          <p:nvPr>
            <p:ph sz="quarter" idx="1"/>
          </p:nvPr>
        </p:nvSpPr>
        <p:spPr/>
        <p:txBody>
          <a:bodyPr>
            <a:normAutofit/>
          </a:bodyPr>
          <a:lstStyle/>
          <a:p>
            <a:r>
              <a:rPr lang="en-GB" dirty="0"/>
              <a:t>Students are frequently asked to prepare a short </a:t>
            </a:r>
            <a:r>
              <a:rPr lang="en-GB" i="1" dirty="0"/>
              <a:t>essay</a:t>
            </a:r>
            <a:r>
              <a:rPr lang="en-GB" dirty="0"/>
              <a:t> or a </a:t>
            </a:r>
            <a:r>
              <a:rPr lang="en-GB" i="1" dirty="0"/>
              <a:t>report</a:t>
            </a:r>
            <a:r>
              <a:rPr lang="en-GB" dirty="0"/>
              <a:t> on a particular topic.  </a:t>
            </a:r>
            <a:endParaRPr lang="hr-HR" dirty="0" smtClean="0"/>
          </a:p>
          <a:p>
            <a:r>
              <a:rPr lang="hr-HR" dirty="0" smtClean="0"/>
              <a:t>A</a:t>
            </a:r>
            <a:r>
              <a:rPr lang="en-GB" dirty="0" smtClean="0"/>
              <a:t>n </a:t>
            </a:r>
            <a:r>
              <a:rPr lang="en-GB" dirty="0"/>
              <a:t>essay can be defined as a short piece of writing on a particular subject, while a report can be defined as a short and concise text  which is written for a particular purpose and </a:t>
            </a:r>
            <a:r>
              <a:rPr lang="en-GB" dirty="0" smtClean="0"/>
              <a:t>audience.</a:t>
            </a:r>
            <a:endParaRPr lang="hr-HR" dirty="0" smtClean="0"/>
          </a:p>
          <a:p>
            <a:r>
              <a:rPr lang="hr-HR" dirty="0"/>
              <a:t>B</a:t>
            </a:r>
            <a:r>
              <a:rPr lang="en-GB" dirty="0" err="1" smtClean="0"/>
              <a:t>oth</a:t>
            </a:r>
            <a:r>
              <a:rPr lang="en-GB" dirty="0" smtClean="0"/>
              <a:t> </a:t>
            </a:r>
            <a:r>
              <a:rPr lang="hr-HR" dirty="0" smtClean="0"/>
              <a:t>are</a:t>
            </a:r>
            <a:r>
              <a:rPr lang="en-GB" dirty="0" smtClean="0"/>
              <a:t> </a:t>
            </a:r>
            <a:r>
              <a:rPr lang="en-GB" dirty="0"/>
              <a:t>pieces of academic writing, the main difference is that an essay presents</a:t>
            </a:r>
            <a:r>
              <a:rPr lang="en-GB" i="1" dirty="0"/>
              <a:t> arguments and reasoning</a:t>
            </a:r>
            <a:r>
              <a:rPr lang="en-GB" dirty="0"/>
              <a:t>, while a report concentrates on facts.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Topic</a:t>
            </a:r>
            <a:endParaRPr lang="en-US" dirty="0"/>
          </a:p>
        </p:txBody>
      </p:sp>
      <p:sp>
        <p:nvSpPr>
          <p:cNvPr id="3" name="Content Placeholder 2"/>
          <p:cNvSpPr>
            <a:spLocks noGrp="1"/>
          </p:cNvSpPr>
          <p:nvPr>
            <p:ph sz="quarter" idx="1"/>
          </p:nvPr>
        </p:nvSpPr>
        <p:spPr/>
        <p:txBody>
          <a:bodyPr>
            <a:normAutofit/>
          </a:bodyPr>
          <a:lstStyle/>
          <a:p>
            <a:r>
              <a:rPr lang="hr-HR" dirty="0" smtClean="0"/>
              <a:t>T</a:t>
            </a:r>
            <a:r>
              <a:rPr lang="en-GB" dirty="0" smtClean="0"/>
              <a:t>he </a:t>
            </a:r>
            <a:r>
              <a:rPr lang="en-GB" dirty="0"/>
              <a:t>topic should be considered carefully, bearing in mind the purpose of the paper and the target audience (the reader).  </a:t>
            </a:r>
            <a:endParaRPr lang="hr-HR" dirty="0" smtClean="0"/>
          </a:p>
          <a:p>
            <a:r>
              <a:rPr lang="en-GB" dirty="0" smtClean="0"/>
              <a:t>The </a:t>
            </a:r>
            <a:r>
              <a:rPr lang="en-GB" dirty="0"/>
              <a:t>selected topic should be related  to the study materials and provide some additional information. </a:t>
            </a:r>
            <a:endParaRPr lang="hr-HR" dirty="0"/>
          </a:p>
          <a:p>
            <a:r>
              <a:rPr lang="hr-HR" dirty="0" smtClean="0"/>
              <a:t>L</a:t>
            </a:r>
            <a:r>
              <a:rPr lang="en-GB" dirty="0" smtClean="0"/>
              <a:t>earn </a:t>
            </a:r>
            <a:r>
              <a:rPr lang="en-GB" dirty="0"/>
              <a:t>as much as possible about your topic. It might be useful to start by making notes about the ideas and aims of your paper, starting from what you already know and proceeding to what you need to learn.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Sources</a:t>
            </a:r>
            <a:endParaRPr lang="en-US" dirty="0"/>
          </a:p>
        </p:txBody>
      </p:sp>
      <p:sp>
        <p:nvSpPr>
          <p:cNvPr id="3" name="Content Placeholder 2"/>
          <p:cNvSpPr>
            <a:spLocks noGrp="1"/>
          </p:cNvSpPr>
          <p:nvPr>
            <p:ph sz="quarter" idx="1"/>
          </p:nvPr>
        </p:nvSpPr>
        <p:spPr/>
        <p:txBody>
          <a:bodyPr>
            <a:normAutofit/>
          </a:bodyPr>
          <a:lstStyle/>
          <a:p>
            <a:r>
              <a:rPr lang="en-GB" dirty="0"/>
              <a:t>A list of books, journals, chapters, articles and Internet sources related to the topic should be prepared.  It is important to use varied sources of information. </a:t>
            </a:r>
            <a:endParaRPr lang="hr-HR" dirty="0" smtClean="0"/>
          </a:p>
          <a:p>
            <a:r>
              <a:rPr lang="en-GB" dirty="0" smtClean="0"/>
              <a:t>The </a:t>
            </a:r>
            <a:r>
              <a:rPr lang="en-GB" dirty="0"/>
              <a:t>material should be read purposefully, and clear notes should be made from the reading. </a:t>
            </a:r>
            <a:endParaRPr lang="hr-HR" dirty="0" smtClean="0"/>
          </a:p>
          <a:p>
            <a:r>
              <a:rPr lang="en-GB" dirty="0" smtClean="0"/>
              <a:t>A </a:t>
            </a:r>
            <a:r>
              <a:rPr lang="en-GB" dirty="0"/>
              <a:t>record of the sources should be kept in order to enable the preparation of the list of references.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Organization of the text</a:t>
            </a:r>
            <a:endParaRPr lang="en-US" dirty="0"/>
          </a:p>
        </p:txBody>
      </p:sp>
      <p:sp>
        <p:nvSpPr>
          <p:cNvPr id="3" name="Content Placeholder 2"/>
          <p:cNvSpPr>
            <a:spLocks noGrp="1"/>
          </p:cNvSpPr>
          <p:nvPr>
            <p:ph sz="quarter" idx="1"/>
          </p:nvPr>
        </p:nvSpPr>
        <p:spPr/>
        <p:txBody>
          <a:bodyPr/>
          <a:lstStyle/>
          <a:p>
            <a:r>
              <a:rPr lang="en-GB" dirty="0"/>
              <a:t>A well-structured paper should consist of the following:</a:t>
            </a:r>
            <a:endParaRPr lang="en-US" dirty="0"/>
          </a:p>
          <a:p>
            <a:pPr lvl="0"/>
            <a:r>
              <a:rPr lang="en-GB" dirty="0"/>
              <a:t>Abstract</a:t>
            </a:r>
            <a:endParaRPr lang="en-US" dirty="0"/>
          </a:p>
          <a:p>
            <a:pPr lvl="0"/>
            <a:r>
              <a:rPr lang="en-GB" dirty="0"/>
              <a:t>Introduction</a:t>
            </a:r>
            <a:endParaRPr lang="en-US" dirty="0"/>
          </a:p>
          <a:p>
            <a:pPr lvl="0"/>
            <a:r>
              <a:rPr lang="en-GB" dirty="0"/>
              <a:t>Body</a:t>
            </a:r>
            <a:endParaRPr lang="en-US" dirty="0"/>
          </a:p>
          <a:p>
            <a:pPr lvl="0"/>
            <a:r>
              <a:rPr lang="en-GB" dirty="0"/>
              <a:t>Conclusion</a:t>
            </a:r>
            <a:endParaRPr lang="en-US" dirty="0"/>
          </a:p>
          <a:p>
            <a:pPr lvl="0"/>
            <a:r>
              <a:rPr lang="en-GB" dirty="0"/>
              <a:t>References</a:t>
            </a:r>
            <a:endParaRPr lang="en-US" dirty="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Abstract</a:t>
            </a:r>
            <a:endParaRPr lang="en-US" dirty="0"/>
          </a:p>
        </p:txBody>
      </p:sp>
      <p:sp>
        <p:nvSpPr>
          <p:cNvPr id="3" name="Content Placeholder 2"/>
          <p:cNvSpPr>
            <a:spLocks noGrp="1"/>
          </p:cNvSpPr>
          <p:nvPr>
            <p:ph sz="quarter" idx="1"/>
          </p:nvPr>
        </p:nvSpPr>
        <p:spPr/>
        <p:txBody>
          <a:bodyPr/>
          <a:lstStyle/>
          <a:p>
            <a:r>
              <a:rPr lang="en-GB" dirty="0"/>
              <a:t>The purpose of the abstract is to provide a short, but complete outline  of the whole paper and its contents.</a:t>
            </a:r>
            <a:endParaRPr lang="en-US" dirty="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Introduction</a:t>
            </a:r>
            <a:endParaRPr lang="en-US" dirty="0"/>
          </a:p>
        </p:txBody>
      </p:sp>
      <p:sp>
        <p:nvSpPr>
          <p:cNvPr id="3" name="Content Placeholder 2"/>
          <p:cNvSpPr>
            <a:spLocks noGrp="1"/>
          </p:cNvSpPr>
          <p:nvPr>
            <p:ph sz="quarter" idx="1"/>
          </p:nvPr>
        </p:nvSpPr>
        <p:spPr/>
        <p:txBody>
          <a:bodyPr>
            <a:normAutofit/>
          </a:bodyPr>
          <a:lstStyle/>
          <a:p>
            <a:r>
              <a:rPr lang="en-GB" dirty="0"/>
              <a:t>The purpose of the introduction is to present your topic, explaining the motivation for your paper, the purpose of your research, and the structure of the paper. </a:t>
            </a:r>
            <a:endParaRPr lang="hr-HR" dirty="0" smtClean="0"/>
          </a:p>
          <a:p>
            <a:r>
              <a:rPr lang="en-GB" dirty="0" smtClean="0"/>
              <a:t>A </a:t>
            </a:r>
            <a:r>
              <a:rPr lang="en-GB" dirty="0"/>
              <a:t>good introduction is likely to create a good impression on the reader, so it is very important to think about a possible way to attract  his or her attention. An example of an effective introductory sentence is a relevant or well-known quotation or surprising statistics.</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Body</a:t>
            </a:r>
            <a:endParaRPr lang="en-US" dirty="0"/>
          </a:p>
        </p:txBody>
      </p:sp>
      <p:sp>
        <p:nvSpPr>
          <p:cNvPr id="3" name="Content Placeholder 2"/>
          <p:cNvSpPr>
            <a:spLocks noGrp="1"/>
          </p:cNvSpPr>
          <p:nvPr>
            <p:ph sz="quarter" idx="1"/>
          </p:nvPr>
        </p:nvSpPr>
        <p:spPr/>
        <p:txBody>
          <a:bodyPr/>
          <a:lstStyle/>
          <a:p>
            <a:r>
              <a:rPr lang="en-GB" dirty="0"/>
              <a:t>In the body of the text you should present, analyse and discuss your work, dividing it into clear sections and, if necessary, subsections,  in order to make your paper easier to read. All sections and subsections should have a clear and concise heading. </a:t>
            </a:r>
            <a:r>
              <a:rPr lang="hr-HR"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Conclusion</a:t>
            </a:r>
            <a:endParaRPr lang="en-US" dirty="0"/>
          </a:p>
        </p:txBody>
      </p:sp>
      <p:sp>
        <p:nvSpPr>
          <p:cNvPr id="3" name="Content Placeholder 2"/>
          <p:cNvSpPr>
            <a:spLocks noGrp="1"/>
          </p:cNvSpPr>
          <p:nvPr>
            <p:ph sz="quarter" idx="1"/>
          </p:nvPr>
        </p:nvSpPr>
        <p:spPr/>
        <p:txBody>
          <a:bodyPr/>
          <a:lstStyle/>
          <a:p>
            <a:r>
              <a:rPr lang="en-GB" dirty="0"/>
              <a:t>In the conclusion, you should briefly summarise the findings of your research, present major conclusions or ideas, propose further research or give recommendations. Your final sentence should give your audience/readers a clear signal that the discussion or argumentation has come to an end and that the writing is finished.</a:t>
            </a:r>
            <a:endParaRPr lang="en-US"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13</TotalTime>
  <Words>769</Words>
  <Application>Microsoft Office PowerPoint</Application>
  <PresentationFormat>On-screen Show (4:3)</PresentationFormat>
  <Paragraphs>45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Origin</vt:lpstr>
      <vt:lpstr>Academic writing</vt:lpstr>
      <vt:lpstr>Introduction</vt:lpstr>
      <vt:lpstr>Topic</vt:lpstr>
      <vt:lpstr>Sources</vt:lpstr>
      <vt:lpstr>Organization of the text</vt:lpstr>
      <vt:lpstr>Abstract</vt:lpstr>
      <vt:lpstr>Introduction</vt:lpstr>
      <vt:lpstr>Body</vt:lpstr>
      <vt:lpstr>Conclusion</vt:lpstr>
      <vt:lpstr>References</vt:lpstr>
      <vt:lpstr>Paragraph</vt:lpstr>
      <vt:lpstr>Style</vt:lpstr>
      <vt:lpstr>Referencing</vt:lpstr>
      <vt:lpstr>Final steps</vt:lpstr>
      <vt:lpstr>Feedback</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writing</dc:title>
  <dc:creator>Katarina</dc:creator>
  <cp:lastModifiedBy>Katarina</cp:lastModifiedBy>
  <cp:revision>3</cp:revision>
  <dcterms:created xsi:type="dcterms:W3CDTF">2017-03-06T08:10:04Z</dcterms:created>
  <dcterms:modified xsi:type="dcterms:W3CDTF">2017-03-06T08:23:28Z</dcterms:modified>
</cp:coreProperties>
</file>