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7"/>
  </p:handoutMasterIdLst>
  <p:sldIdLst>
    <p:sldId id="256" r:id="rId2"/>
    <p:sldId id="260" r:id="rId3"/>
    <p:sldId id="295" r:id="rId4"/>
    <p:sldId id="274" r:id="rId5"/>
    <p:sldId id="276" r:id="rId6"/>
    <p:sldId id="294" r:id="rId7"/>
    <p:sldId id="289" r:id="rId8"/>
    <p:sldId id="275" r:id="rId9"/>
    <p:sldId id="288" r:id="rId10"/>
    <p:sldId id="296" r:id="rId11"/>
    <p:sldId id="278" r:id="rId12"/>
    <p:sldId id="297" r:id="rId13"/>
    <p:sldId id="283" r:id="rId14"/>
    <p:sldId id="298" r:id="rId15"/>
    <p:sldId id="293" r:id="rId16"/>
  </p:sldIdLst>
  <p:sldSz cx="12192000" cy="6858000"/>
  <p:notesSz cx="6858000" cy="92122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a Dragičević Prtenjača" initials="MDP" lastIdx="1" clrIdx="0">
    <p:extLst>
      <p:ext uri="{19B8F6BF-5375-455C-9EA6-DF929625EA0E}">
        <p15:presenceInfo xmlns:p15="http://schemas.microsoft.com/office/powerpoint/2012/main" userId="Marta Dragičević Prtenjač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213"/>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62213"/>
          </a:xfrm>
          <a:prstGeom prst="rect">
            <a:avLst/>
          </a:prstGeom>
        </p:spPr>
        <p:txBody>
          <a:bodyPr vert="horz" lIns="91440" tIns="45720" rIns="91440" bIns="45720" rtlCol="0"/>
          <a:lstStyle>
            <a:lvl1pPr algn="r">
              <a:defRPr sz="1200"/>
            </a:lvl1pPr>
          </a:lstStyle>
          <a:p>
            <a:fld id="{BD7718AC-1D90-4B17-9B60-64E60ACA3F5D}" type="datetimeFigureOut">
              <a:rPr lang="hr-HR" smtClean="0"/>
              <a:t>27.11.2019.</a:t>
            </a:fld>
            <a:endParaRPr lang="hr-HR"/>
          </a:p>
        </p:txBody>
      </p:sp>
      <p:sp>
        <p:nvSpPr>
          <p:cNvPr id="4" name="Footer Placeholder 3"/>
          <p:cNvSpPr>
            <a:spLocks noGrp="1"/>
          </p:cNvSpPr>
          <p:nvPr>
            <p:ph type="ftr" sz="quarter" idx="2"/>
          </p:nvPr>
        </p:nvSpPr>
        <p:spPr>
          <a:xfrm>
            <a:off x="0" y="8750052"/>
            <a:ext cx="2971800" cy="462212"/>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750052"/>
            <a:ext cx="2971800" cy="462212"/>
          </a:xfrm>
          <a:prstGeom prst="rect">
            <a:avLst/>
          </a:prstGeom>
        </p:spPr>
        <p:txBody>
          <a:bodyPr vert="horz" lIns="91440" tIns="45720" rIns="91440" bIns="45720" rtlCol="0" anchor="b"/>
          <a:lstStyle>
            <a:lvl1pPr algn="r">
              <a:defRPr sz="1200"/>
            </a:lvl1pPr>
          </a:lstStyle>
          <a:p>
            <a:fld id="{3C51B772-D072-4F80-B134-C8BD44A501A3}" type="slidenum">
              <a:rPr lang="hr-HR" smtClean="0"/>
              <a:t>‹#›</a:t>
            </a:fld>
            <a:endParaRPr lang="hr-HR"/>
          </a:p>
        </p:txBody>
      </p:sp>
    </p:spTree>
    <p:extLst>
      <p:ext uri="{BB962C8B-B14F-4D97-AF65-F5344CB8AC3E}">
        <p14:creationId xmlns:p14="http://schemas.microsoft.com/office/powerpoint/2010/main" val="18910090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grpSp>
      <p:sp>
        <p:nvSpPr>
          <p:cNvPr id="720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914400" y="1768476"/>
            <a:ext cx="103632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850DBE12-0FF4-47CA-A833-49A12C01A76E}"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417076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B48D6BAE-AD87-4F3C-BC8B-932E8C855DF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84619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7CE540B-7C56-4A27-A306-F81AFCF7860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69939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15B5E17-C8E4-4922-AF23-545B775B8287}"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21256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1E7BAE2E-34CE-4B4C-AC82-B97F7BE42120}"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52695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5B02D951-DB86-42BC-AC8C-516FD3BE4D9A}"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307284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13F2EA30-005A-4027-88E0-BD58A7C862B1}"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86326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76CECC57-42E4-44C5-BA5D-19E1CC8013B2}"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62863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D3B5F769-0A5C-4A74-B2FB-ACFB6DA94109}"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5081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93383AB4-390D-4971-BB19-F9DCFC0FA99F}"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215018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23C0F4BB-C85E-42E5-8F4D-ABE412B468E6}" type="slidenum">
              <a:rPr lang="en-US" altLang="sr-Latn-RS">
                <a:solidFill>
                  <a:srgbClr val="FFFFFF"/>
                </a:solidFill>
              </a:rPr>
              <a:pPr>
                <a:defRPr/>
              </a:pPr>
              <a:t>‹#›</a:t>
            </a:fld>
            <a:endParaRPr lang="en-US" altLang="sr-Latn-RS">
              <a:solidFill>
                <a:srgbClr val="FFFFFF"/>
              </a:solidFill>
            </a:endParaRPr>
          </a:p>
        </p:txBody>
      </p:sp>
    </p:spTree>
    <p:extLst>
      <p:ext uri="{BB962C8B-B14F-4D97-AF65-F5344CB8AC3E}">
        <p14:creationId xmlns:p14="http://schemas.microsoft.com/office/powerpoint/2010/main" val="136446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hr-HR" sz="1800">
                <a:solidFill>
                  <a:srgbClr val="FFFFFF"/>
                </a:solidFill>
                <a:ea typeface="ＭＳ Ｐゴシック" panose="020B0600070205080204" pitchFamily="34" charset="-128"/>
              </a:endParaRPr>
            </a:p>
          </p:txBody>
        </p:sp>
      </p:grpSp>
      <p:sp>
        <p:nvSpPr>
          <p:cNvPr id="6181"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82"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3"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4"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ea typeface="+mn-ea"/>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05C97F85-FF95-4D5B-A680-3B9E26EC1696}" type="slidenum">
              <a:rPr lang="en-US" altLang="sr-Latn-RS">
                <a:solidFill>
                  <a:srgbClr val="FFFFFF"/>
                </a:solidFill>
                <a:ea typeface="ＭＳ Ｐゴシック" panose="020B0600070205080204" pitchFamily="34" charset="-128"/>
              </a:rPr>
              <a:pPr fontAlgn="base">
                <a:spcBef>
                  <a:spcPct val="0"/>
                </a:spcBef>
                <a:spcAft>
                  <a:spcPct val="0"/>
                </a:spcAft>
                <a:defRPr/>
              </a:pPr>
              <a:t>‹#›</a:t>
            </a:fld>
            <a:endParaRPr lang="en-US" altLang="sr-Latn-R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713583837"/>
      </p:ext>
    </p:extLst>
  </p:cSld>
  <p:clrMap bg1="dk2" tx1="lt1" bg2="dk1"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ＭＳ Ｐゴシック" pitchFamily="-65" charset="-128"/>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ＭＳ Ｐゴシック" pitchFamily="-65" charset="-128"/>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ＭＳ Ｐゴシック" pitchFamily="-65" charset="-128"/>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ＭＳ Ｐゴシック" pitchFamily="-65" charset="-128"/>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asetext.com/case/brackett-v-pet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40480" y="5095701"/>
            <a:ext cx="6951259" cy="387389"/>
          </a:xfrm>
        </p:spPr>
        <p:txBody>
          <a:bodyPr>
            <a:normAutofit fontScale="70000" lnSpcReduction="20000"/>
          </a:bodyPr>
          <a:lstStyle/>
          <a:p>
            <a:pPr algn="r"/>
            <a:r>
              <a:rPr lang="en-US" dirty="0" smtClean="0"/>
              <a:t>Zagreb, November 27th 2019</a:t>
            </a:r>
            <a:endParaRPr lang="en-US" dirty="0"/>
          </a:p>
        </p:txBody>
      </p:sp>
      <p:sp>
        <p:nvSpPr>
          <p:cNvPr id="2" name="Title 1"/>
          <p:cNvSpPr>
            <a:spLocks noGrp="1"/>
          </p:cNvSpPr>
          <p:nvPr>
            <p:ph type="ctrTitle"/>
          </p:nvPr>
        </p:nvSpPr>
        <p:spPr/>
        <p:txBody>
          <a:bodyPr/>
          <a:lstStyle/>
          <a:p>
            <a:r>
              <a:rPr lang="hr-HR" dirty="0"/>
              <a:t>E</a:t>
            </a:r>
            <a:r>
              <a:rPr lang="en-US" dirty="0" err="1" smtClean="0"/>
              <a:t>lements</a:t>
            </a:r>
            <a:r>
              <a:rPr lang="en-US" dirty="0" smtClean="0"/>
              <a:t> of </a:t>
            </a:r>
            <a:r>
              <a:rPr lang="hr-HR" dirty="0"/>
              <a:t>a</a:t>
            </a:r>
            <a:r>
              <a:rPr lang="en-US" dirty="0" smtClean="0"/>
              <a:t> </a:t>
            </a:r>
            <a:r>
              <a:rPr lang="hr-HR" dirty="0"/>
              <a:t>C</a:t>
            </a:r>
            <a:r>
              <a:rPr lang="en-US" dirty="0" err="1" smtClean="0"/>
              <a:t>riminal</a:t>
            </a:r>
            <a:r>
              <a:rPr lang="en-US" dirty="0" smtClean="0"/>
              <a:t> </a:t>
            </a:r>
            <a:r>
              <a:rPr lang="hr-HR" dirty="0"/>
              <a:t>O</a:t>
            </a:r>
            <a:r>
              <a:rPr lang="en-US" dirty="0" err="1" smtClean="0"/>
              <a:t>ffence</a:t>
            </a:r>
            <a:r>
              <a:rPr lang="hr-HR" dirty="0" smtClean="0"/>
              <a:t>- II</a:t>
            </a:r>
            <a:endParaRPr lang="en-US" dirty="0"/>
          </a:p>
        </p:txBody>
      </p:sp>
    </p:spTree>
    <p:extLst>
      <p:ext uri="{BB962C8B-B14F-4D97-AF65-F5344CB8AC3E}">
        <p14:creationId xmlns:p14="http://schemas.microsoft.com/office/powerpoint/2010/main" val="301171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33005"/>
            <a:ext cx="10766738" cy="1172094"/>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a:t>
            </a:r>
            <a:r>
              <a:rPr lang="en-GB" sz="3600" b="1" dirty="0" smtClean="0">
                <a:ea typeface="Times New Roman" panose="02020603050405020304" pitchFamily="18" charset="0"/>
              </a:rPr>
              <a:t>offence</a:t>
            </a:r>
            <a:r>
              <a:rPr lang="hr-HR" sz="3600" b="1" dirty="0" smtClean="0">
                <a:ea typeface="Times New Roman" panose="02020603050405020304" pitchFamily="18" charset="0"/>
              </a:rPr>
              <a:t>- </a:t>
            </a:r>
            <a:r>
              <a:rPr lang="hr-HR" sz="3600" b="1" i="1" dirty="0" err="1" smtClean="0">
                <a:ea typeface="Times New Roman" panose="02020603050405020304" pitchFamily="18" charset="0"/>
              </a:rPr>
              <a:t>actus</a:t>
            </a:r>
            <a:r>
              <a:rPr lang="hr-HR" sz="3600" b="1" i="1" dirty="0" smtClean="0">
                <a:ea typeface="Times New Roman" panose="02020603050405020304" pitchFamily="18" charset="0"/>
              </a:rPr>
              <a:t> </a:t>
            </a:r>
            <a:r>
              <a:rPr lang="hr-HR" sz="3600" b="1" i="1" dirty="0" err="1" smtClean="0">
                <a:ea typeface="Times New Roman" panose="02020603050405020304" pitchFamily="18" charset="0"/>
              </a:rPr>
              <a:t>reus</a:t>
            </a:r>
            <a:r>
              <a:rPr lang="hr-HR" sz="3600" b="1" i="1" dirty="0" smtClean="0">
                <a:ea typeface="Times New Roman" panose="02020603050405020304" pitchFamily="18" charset="0"/>
              </a:rPr>
              <a:t> </a:t>
            </a:r>
            <a:r>
              <a:rPr lang="en-US" sz="3600" b="1" dirty="0" smtClean="0">
                <a:ea typeface="Times New Roman" panose="02020603050405020304" pitchFamily="18" charset="0"/>
              </a:rPr>
              <a:t>in Common Law</a:t>
            </a:r>
            <a:endParaRPr lang="en-US" dirty="0"/>
          </a:p>
        </p:txBody>
      </p:sp>
      <p:sp>
        <p:nvSpPr>
          <p:cNvPr id="3" name="Content Placeholder 2"/>
          <p:cNvSpPr>
            <a:spLocks noGrp="1"/>
          </p:cNvSpPr>
          <p:nvPr>
            <p:ph idx="1"/>
          </p:nvPr>
        </p:nvSpPr>
        <p:spPr>
          <a:xfrm>
            <a:off x="270456" y="1305100"/>
            <a:ext cx="11921543" cy="5443430"/>
          </a:xfrm>
        </p:spPr>
        <p:txBody>
          <a:bodyPr>
            <a:normAutofit/>
          </a:bodyPr>
          <a:lstStyle/>
          <a:p>
            <a:pPr lvl="1">
              <a:lnSpc>
                <a:spcPct val="107000"/>
              </a:lnSpc>
              <a:spcBef>
                <a:spcPts val="0"/>
              </a:spcBef>
              <a:spcAft>
                <a:spcPts val="0"/>
              </a:spcAft>
            </a:pPr>
            <a:r>
              <a:rPr lang="en-US" sz="2300" b="1" dirty="0" smtClean="0"/>
              <a:t>The Issue: </a:t>
            </a:r>
            <a:r>
              <a:rPr lang="en-US" sz="2300" dirty="0" smtClean="0"/>
              <a:t>Whether </a:t>
            </a:r>
            <a:r>
              <a:rPr lang="en-US" sz="2300" dirty="0"/>
              <a:t>a defendant’s asphyxiation after being fed through a syringe constitutes sufficient causation of death after a beating and rape, such that defendant can be convicted of felony murder</a:t>
            </a:r>
            <a:r>
              <a:rPr lang="en-US" sz="2300" dirty="0" smtClean="0"/>
              <a:t>.</a:t>
            </a:r>
            <a:endParaRPr lang="hr-HR" sz="2300" dirty="0" smtClean="0"/>
          </a:p>
          <a:p>
            <a:pPr lvl="1">
              <a:lnSpc>
                <a:spcPct val="107000"/>
              </a:lnSpc>
              <a:spcBef>
                <a:spcPts val="0"/>
              </a:spcBef>
              <a:spcAft>
                <a:spcPts val="0"/>
              </a:spcAft>
            </a:pPr>
            <a:r>
              <a:rPr lang="en-US" sz="2300" b="1" dirty="0" smtClean="0"/>
              <a:t>Rule: </a:t>
            </a:r>
            <a:r>
              <a:rPr lang="hr-HR" sz="2300" dirty="0" smtClean="0"/>
              <a:t>„..a</a:t>
            </a:r>
            <a:r>
              <a:rPr lang="en-US" sz="2300" dirty="0" smtClean="0"/>
              <a:t>n </a:t>
            </a:r>
            <a:r>
              <a:rPr lang="en-US" sz="2300" dirty="0"/>
              <a:t>act is a cause of an event if 2 conditions are satisfied: </a:t>
            </a:r>
          </a:p>
          <a:p>
            <a:pPr lvl="1">
              <a:lnSpc>
                <a:spcPct val="107000"/>
              </a:lnSpc>
              <a:spcBef>
                <a:spcPts val="0"/>
              </a:spcBef>
              <a:spcAft>
                <a:spcPts val="0"/>
              </a:spcAft>
            </a:pPr>
            <a:r>
              <a:rPr lang="en-US" sz="2300" dirty="0"/>
              <a:t>(1) the event would not have occurred without the act (but-for doctrine); </a:t>
            </a:r>
          </a:p>
          <a:p>
            <a:pPr lvl="1">
              <a:lnSpc>
                <a:spcPct val="107000"/>
              </a:lnSpc>
              <a:spcBef>
                <a:spcPts val="0"/>
              </a:spcBef>
              <a:spcAft>
                <a:spcPts val="0"/>
              </a:spcAft>
            </a:pPr>
            <a:r>
              <a:rPr lang="en-US" sz="2300" dirty="0"/>
              <a:t>(2) the act made the event more </a:t>
            </a:r>
            <a:r>
              <a:rPr lang="en-US" sz="2300" dirty="0" smtClean="0"/>
              <a:t>likely</a:t>
            </a:r>
            <a:endParaRPr lang="en-US" sz="2300" dirty="0"/>
          </a:p>
          <a:p>
            <a:pPr lvl="0">
              <a:lnSpc>
                <a:spcPct val="107000"/>
              </a:lnSpc>
              <a:spcBef>
                <a:spcPts val="0"/>
              </a:spcBef>
              <a:spcAft>
                <a:spcPts val="0"/>
              </a:spcAft>
            </a:pPr>
            <a:r>
              <a:rPr lang="en-US" sz="2300" dirty="0">
                <a:solidFill>
                  <a:prstClr val="black"/>
                </a:solidFill>
                <a:ea typeface="Calibri" panose="020F0502020204030204" pitchFamily="34" charset="0"/>
                <a:cs typeface="Times New Roman" panose="02020603050405020304" pitchFamily="18" charset="0"/>
                <a:hlinkClick r:id="rId2"/>
              </a:rPr>
              <a:t>https://</a:t>
            </a:r>
            <a:r>
              <a:rPr lang="en-US" sz="2300" dirty="0" smtClean="0">
                <a:solidFill>
                  <a:prstClr val="black"/>
                </a:solidFill>
                <a:ea typeface="Calibri" panose="020F0502020204030204" pitchFamily="34" charset="0"/>
                <a:cs typeface="Times New Roman" panose="02020603050405020304" pitchFamily="18" charset="0"/>
                <a:hlinkClick r:id="rId2"/>
              </a:rPr>
              <a:t>casetext.com/case/brackett-v-peters</a:t>
            </a:r>
            <a:r>
              <a:rPr lang="hr-HR" sz="2300" dirty="0" smtClean="0">
                <a:solidFill>
                  <a:prstClr val="black"/>
                </a:solidFill>
                <a:ea typeface="Calibri" panose="020F0502020204030204" pitchFamily="34" charset="0"/>
                <a:cs typeface="Times New Roman" panose="02020603050405020304" pitchFamily="18" charset="0"/>
              </a:rPr>
              <a:t> (28.10.2019.)</a:t>
            </a:r>
            <a:endParaRPr lang="en-US" sz="23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579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128790"/>
            <a:ext cx="11127347" cy="1236371"/>
          </a:xfrm>
        </p:spPr>
        <p:txBody>
          <a:bodyPr>
            <a:normAutofit/>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55313"/>
            <a:ext cx="11565228" cy="5087155"/>
          </a:xfrm>
        </p:spPr>
        <p:txBody>
          <a:bodyPr>
            <a:normAutofit fontScale="85000" lnSpcReduction="20000"/>
          </a:bodyPr>
          <a:lstStyle/>
          <a:p>
            <a:pPr marL="457200" indent="-457200">
              <a:buFont typeface="+mj-lt"/>
              <a:buAutoNum type="arabicPeriod" startAt="2"/>
            </a:pPr>
            <a:r>
              <a:rPr lang="en-US" sz="3100" b="1" dirty="0">
                <a:solidFill>
                  <a:srgbClr val="FFFF00"/>
                </a:solidFill>
              </a:rPr>
              <a:t>proximate cause and</a:t>
            </a:r>
            <a:r>
              <a:rPr lang="en-US" sz="3100" b="1" u="sng" dirty="0">
                <a:solidFill>
                  <a:srgbClr val="FFFF00"/>
                </a:solidFill>
              </a:rPr>
              <a:t> intervening </a:t>
            </a:r>
            <a:r>
              <a:rPr lang="en-US" sz="3100" b="1" u="sng" dirty="0" smtClean="0">
                <a:solidFill>
                  <a:srgbClr val="FFFF00"/>
                </a:solidFill>
              </a:rPr>
              <a:t>cause</a:t>
            </a:r>
            <a:r>
              <a:rPr lang="hr-HR" sz="3100" b="1" i="1" dirty="0" smtClean="0"/>
              <a:t> </a:t>
            </a:r>
            <a:endParaRPr lang="hr-HR" sz="3100" dirty="0" smtClean="0"/>
          </a:p>
          <a:p>
            <a:pPr algn="just"/>
            <a:r>
              <a:rPr lang="hr-HR" b="1" dirty="0" smtClean="0"/>
              <a:t>Scenario a) „</a:t>
            </a:r>
            <a:r>
              <a:rPr lang="en-US" dirty="0" smtClean="0"/>
              <a:t>Defense </a:t>
            </a:r>
            <a:r>
              <a:rPr lang="en-US" dirty="0"/>
              <a:t>lawyers often try </a:t>
            </a:r>
            <a:r>
              <a:rPr lang="en-US" dirty="0" smtClean="0"/>
              <a:t>to</a:t>
            </a:r>
            <a:r>
              <a:rPr lang="hr-HR" dirty="0" smtClean="0"/>
              <a:t> </a:t>
            </a:r>
            <a:r>
              <a:rPr lang="en-US" dirty="0" smtClean="0"/>
              <a:t>mount </a:t>
            </a:r>
            <a:r>
              <a:rPr lang="en-US" dirty="0"/>
              <a:t>the argument that their clients seemingly fatal blow to the </a:t>
            </a:r>
            <a:r>
              <a:rPr lang="en-US" dirty="0" smtClean="0"/>
              <a:t>victim</a:t>
            </a:r>
            <a:r>
              <a:rPr lang="hr-HR" dirty="0" smtClean="0"/>
              <a:t> </a:t>
            </a:r>
            <a:r>
              <a:rPr lang="en-US" dirty="0" smtClean="0"/>
              <a:t>did </a:t>
            </a:r>
            <a:r>
              <a:rPr lang="en-US" dirty="0"/>
              <a:t>not cause the victim's death because after being shot or stabbed</a:t>
            </a:r>
            <a:r>
              <a:rPr lang="en-US" dirty="0" smtClean="0"/>
              <a:t>,</a:t>
            </a:r>
            <a:r>
              <a:rPr lang="hr-HR" dirty="0" smtClean="0"/>
              <a:t> </a:t>
            </a:r>
            <a:r>
              <a:rPr lang="en-US" dirty="0" smtClean="0"/>
              <a:t>the </a:t>
            </a:r>
            <a:r>
              <a:rPr lang="en-US" dirty="0"/>
              <a:t>victim received negligent medical care. The defense tried this </a:t>
            </a:r>
            <a:r>
              <a:rPr lang="en-US" dirty="0" smtClean="0"/>
              <a:t>argument</a:t>
            </a:r>
            <a:r>
              <a:rPr lang="hr-HR" dirty="0" smtClean="0"/>
              <a:t> </a:t>
            </a:r>
            <a:r>
              <a:rPr lang="en-US" dirty="0" smtClean="0"/>
              <a:t>in </a:t>
            </a:r>
            <a:r>
              <a:rPr lang="en-US" dirty="0"/>
              <a:t>the trial of </a:t>
            </a:r>
            <a:r>
              <a:rPr lang="en-US" i="1" dirty="0"/>
              <a:t>Bernhard Goetz</a:t>
            </a:r>
            <a:r>
              <a:rPr lang="en-US" dirty="0"/>
              <a:t>: Darrell </a:t>
            </a:r>
            <a:r>
              <a:rPr lang="en-US" dirty="0" err="1"/>
              <a:t>Cabey</a:t>
            </a:r>
            <a:r>
              <a:rPr lang="en-US" dirty="0"/>
              <a:t> was </a:t>
            </a:r>
            <a:r>
              <a:rPr lang="en-US" dirty="0" smtClean="0"/>
              <a:t>supposedly</a:t>
            </a:r>
            <a:r>
              <a:rPr lang="hr-HR" dirty="0" smtClean="0"/>
              <a:t> </a:t>
            </a:r>
            <a:r>
              <a:rPr lang="en-US" dirty="0" smtClean="0"/>
              <a:t>paralyzed </a:t>
            </a:r>
            <a:r>
              <a:rPr lang="en-US" dirty="0"/>
              <a:t>for life not because of the gunshot wound that Goetz </a:t>
            </a:r>
            <a:r>
              <a:rPr lang="en-US" dirty="0" smtClean="0"/>
              <a:t>delivered</a:t>
            </a:r>
            <a:r>
              <a:rPr lang="hr-HR" dirty="0" smtClean="0"/>
              <a:t> </a:t>
            </a:r>
            <a:r>
              <a:rPr lang="en-US" dirty="0" smtClean="0"/>
              <a:t>to </a:t>
            </a:r>
            <a:r>
              <a:rPr lang="en-US" dirty="0" err="1"/>
              <a:t>Cabey</a:t>
            </a:r>
            <a:r>
              <a:rPr lang="en-US" dirty="0"/>
              <a:t> but because of the subsequent negligent care in the hospital</a:t>
            </a:r>
            <a:r>
              <a:rPr lang="en-US" dirty="0" smtClean="0"/>
              <a:t>.</a:t>
            </a:r>
            <a:r>
              <a:rPr lang="hr-HR" dirty="0" smtClean="0"/>
              <a:t> </a:t>
            </a:r>
          </a:p>
          <a:p>
            <a:pPr algn="just"/>
            <a:r>
              <a:rPr lang="en-US" dirty="0" smtClean="0"/>
              <a:t>The </a:t>
            </a:r>
            <a:r>
              <a:rPr lang="en-US" dirty="0"/>
              <a:t>same argument came forward in the trial of </a:t>
            </a:r>
            <a:r>
              <a:rPr lang="en-US" i="1" dirty="0" err="1"/>
              <a:t>Lemrick</a:t>
            </a:r>
            <a:r>
              <a:rPr lang="en-US" i="1" dirty="0"/>
              <a:t> </a:t>
            </a:r>
            <a:r>
              <a:rPr lang="en-US" i="1" dirty="0" smtClean="0"/>
              <a:t>Nelson</a:t>
            </a:r>
            <a:r>
              <a:rPr lang="hr-HR" i="1" dirty="0" smtClean="0"/>
              <a:t> </a:t>
            </a:r>
            <a:r>
              <a:rPr lang="en-US" dirty="0" smtClean="0"/>
              <a:t>for </a:t>
            </a:r>
            <a:r>
              <a:rPr lang="en-US" dirty="0"/>
              <a:t>having allegedly stabbed and killed </a:t>
            </a:r>
            <a:r>
              <a:rPr lang="en-US" dirty="0" err="1"/>
              <a:t>Yankel</a:t>
            </a:r>
            <a:r>
              <a:rPr lang="en-US" dirty="0"/>
              <a:t> Rosenbaum</a:t>
            </a:r>
            <a:r>
              <a:rPr lang="en-US" dirty="0" smtClean="0"/>
              <a:t>.</a:t>
            </a:r>
            <a:r>
              <a:rPr lang="hr-HR" dirty="0" smtClean="0"/>
              <a:t> </a:t>
            </a:r>
            <a:r>
              <a:rPr lang="en-US" dirty="0" smtClean="0"/>
              <a:t>Rosenbaum</a:t>
            </a:r>
            <a:r>
              <a:rPr lang="hr-HR" dirty="0" smtClean="0"/>
              <a:t> </a:t>
            </a:r>
            <a:r>
              <a:rPr lang="en-US" dirty="0" smtClean="0"/>
              <a:t>was </a:t>
            </a:r>
            <a:r>
              <a:rPr lang="en-US" dirty="0"/>
              <a:t>taken to the hospital and as the argument goes, if he </a:t>
            </a:r>
            <a:r>
              <a:rPr lang="en-US" dirty="0" smtClean="0"/>
              <a:t>had</a:t>
            </a:r>
            <a:r>
              <a:rPr lang="hr-HR" dirty="0" smtClean="0"/>
              <a:t> </a:t>
            </a:r>
            <a:r>
              <a:rPr lang="en-US" dirty="0" smtClean="0"/>
              <a:t>received </a:t>
            </a:r>
            <a:r>
              <a:rPr lang="en-US" dirty="0"/>
              <a:t>proper care for his wounds he would have survived. There </a:t>
            </a:r>
            <a:r>
              <a:rPr lang="en-US" dirty="0" smtClean="0"/>
              <a:t>the</a:t>
            </a:r>
            <a:r>
              <a:rPr lang="hr-HR" dirty="0" smtClean="0"/>
              <a:t> </a:t>
            </a:r>
            <a:r>
              <a:rPr lang="en-US" dirty="0" smtClean="0"/>
              <a:t>negligent </a:t>
            </a:r>
            <a:r>
              <a:rPr lang="en-US" dirty="0"/>
              <a:t>medical care is like the intersecting tributary that </a:t>
            </a:r>
            <a:r>
              <a:rPr lang="en-US" dirty="0" smtClean="0"/>
              <a:t>overwhelms</a:t>
            </a:r>
            <a:r>
              <a:rPr lang="hr-HR" dirty="0" smtClean="0"/>
              <a:t> </a:t>
            </a:r>
            <a:r>
              <a:rPr lang="en-US" dirty="0" smtClean="0"/>
              <a:t>and </a:t>
            </a:r>
            <a:r>
              <a:rPr lang="en-US" dirty="0"/>
              <a:t>dominates the original causal </a:t>
            </a:r>
            <a:r>
              <a:rPr lang="en-US" dirty="0" smtClean="0"/>
              <a:t>stream</a:t>
            </a:r>
            <a:r>
              <a:rPr lang="hr-HR" dirty="0" smtClean="0"/>
              <a:t> </a:t>
            </a:r>
            <a:r>
              <a:rPr lang="en-US" dirty="0" smtClean="0"/>
              <a:t>(of proximate cause)”.</a:t>
            </a:r>
            <a:r>
              <a:rPr lang="hr-HR" dirty="0" smtClean="0"/>
              <a:t> (p. 65 </a:t>
            </a:r>
            <a:r>
              <a:rPr lang="en-US" dirty="0" err="1" smtClean="0"/>
              <a:t>Fl</a:t>
            </a:r>
            <a:r>
              <a:rPr lang="en-US" dirty="0" smtClean="0"/>
              <a:t>)</a:t>
            </a:r>
            <a:endParaRPr lang="hr-HR" dirty="0" smtClean="0"/>
          </a:p>
        </p:txBody>
      </p:sp>
    </p:spTree>
    <p:extLst>
      <p:ext uri="{BB962C8B-B14F-4D97-AF65-F5344CB8AC3E}">
        <p14:creationId xmlns:p14="http://schemas.microsoft.com/office/powerpoint/2010/main" val="3398185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128790"/>
            <a:ext cx="11127347" cy="1236371"/>
          </a:xfrm>
        </p:spPr>
        <p:txBody>
          <a:bodyPr>
            <a:normAutofit/>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55313"/>
            <a:ext cx="11565228" cy="5087155"/>
          </a:xfrm>
        </p:spPr>
        <p:txBody>
          <a:bodyPr>
            <a:normAutofit/>
          </a:bodyPr>
          <a:lstStyle/>
          <a:p>
            <a:pPr marL="457200" indent="-457200">
              <a:buFont typeface="+mj-lt"/>
              <a:buAutoNum type="arabicPeriod" startAt="2"/>
            </a:pPr>
            <a:r>
              <a:rPr lang="en-US" sz="3100" b="1" dirty="0">
                <a:solidFill>
                  <a:srgbClr val="FFFF00"/>
                </a:solidFill>
              </a:rPr>
              <a:t>proximate cause and</a:t>
            </a:r>
            <a:r>
              <a:rPr lang="en-US" sz="3100" b="1" u="sng" dirty="0">
                <a:solidFill>
                  <a:srgbClr val="FFFF00"/>
                </a:solidFill>
              </a:rPr>
              <a:t> intervening </a:t>
            </a:r>
            <a:r>
              <a:rPr lang="en-US" sz="3100" b="1" u="sng" dirty="0" smtClean="0">
                <a:solidFill>
                  <a:srgbClr val="FFFF00"/>
                </a:solidFill>
              </a:rPr>
              <a:t>cause</a:t>
            </a:r>
            <a:r>
              <a:rPr lang="hr-HR" sz="3100" b="1" i="1" dirty="0" smtClean="0"/>
              <a:t> </a:t>
            </a:r>
            <a:endParaRPr lang="hr-HR" sz="3100" dirty="0" smtClean="0"/>
          </a:p>
          <a:p>
            <a:pPr algn="just"/>
            <a:r>
              <a:rPr lang="en-US" sz="3100" b="1" u="sng" dirty="0" smtClean="0"/>
              <a:t>intervening cause</a:t>
            </a:r>
            <a:r>
              <a:rPr lang="en-US" sz="3100" dirty="0" smtClean="0"/>
              <a:t>- YES they were held responsible (if circumstance is made by negligent doing  first actors (which acted with intent) are responsible// </a:t>
            </a:r>
            <a:r>
              <a:rPr lang="en-US" sz="3100" b="1" dirty="0" smtClean="0"/>
              <a:t>Intent/ negligent</a:t>
            </a:r>
            <a:r>
              <a:rPr lang="en-US" sz="3100" dirty="0" smtClean="0"/>
              <a:t>)- </a:t>
            </a:r>
            <a:r>
              <a:rPr lang="en-US" sz="3100" u="sng" dirty="0" smtClean="0"/>
              <a:t>Common Law- </a:t>
            </a:r>
            <a:r>
              <a:rPr lang="en-US" sz="3100" dirty="0" smtClean="0"/>
              <a:t>first responsible for all</a:t>
            </a:r>
            <a:endParaRPr lang="hr-HR" sz="3100" dirty="0"/>
          </a:p>
          <a:p>
            <a:pPr algn="just"/>
            <a:r>
              <a:rPr lang="en-US" sz="3100" u="sng" dirty="0" smtClean="0"/>
              <a:t>Civil law</a:t>
            </a:r>
            <a:r>
              <a:rPr lang="hr-HR" sz="3100" u="sng" dirty="0" smtClean="0"/>
              <a:t>:</a:t>
            </a:r>
          </a:p>
          <a:p>
            <a:pPr lvl="1" algn="just"/>
            <a:r>
              <a:rPr lang="en-US" sz="2700" dirty="0" smtClean="0"/>
              <a:t>first attempted murder</a:t>
            </a:r>
            <a:r>
              <a:rPr lang="hr-HR" sz="2700" dirty="0" smtClean="0"/>
              <a:t> +</a:t>
            </a:r>
          </a:p>
          <a:p>
            <a:pPr lvl="1" algn="just"/>
            <a:r>
              <a:rPr lang="en-US" sz="2700" dirty="0" smtClean="0"/>
              <a:t>Unconscientious Medical Treatment or better Medical Malpractice (Art 181 CPC)</a:t>
            </a:r>
          </a:p>
        </p:txBody>
      </p:sp>
    </p:spTree>
    <p:extLst>
      <p:ext uri="{BB962C8B-B14F-4D97-AF65-F5344CB8AC3E}">
        <p14:creationId xmlns:p14="http://schemas.microsoft.com/office/powerpoint/2010/main" val="3315020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4546"/>
            <a:ext cx="10316094" cy="1341745"/>
          </a:xfrm>
        </p:spPr>
        <p:txBody>
          <a:bodyPr>
            <a:normAutofit fontScale="90000"/>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96292"/>
            <a:ext cx="11314207" cy="5278582"/>
          </a:xfrm>
        </p:spPr>
        <p:txBody>
          <a:bodyPr>
            <a:noAutofit/>
          </a:bodyPr>
          <a:lstStyle/>
          <a:p>
            <a:pPr marL="457200" indent="-457200">
              <a:buFont typeface="+mj-lt"/>
              <a:buAutoNum type="arabicPeriod" startAt="2"/>
            </a:pPr>
            <a:r>
              <a:rPr lang="en-US" sz="2000" b="1" dirty="0">
                <a:solidFill>
                  <a:srgbClr val="FFFF00"/>
                </a:solidFill>
              </a:rPr>
              <a:t>proximate cause and</a:t>
            </a:r>
            <a:r>
              <a:rPr lang="en-US" sz="2000" b="1" u="sng" dirty="0">
                <a:solidFill>
                  <a:srgbClr val="FFFF00"/>
                </a:solidFill>
              </a:rPr>
              <a:t> intervening cause</a:t>
            </a:r>
            <a:r>
              <a:rPr lang="en-US" sz="2000" dirty="0" smtClean="0"/>
              <a:t>;</a:t>
            </a:r>
            <a:r>
              <a:rPr lang="hr-HR" sz="2000" b="1" i="1" dirty="0"/>
              <a:t> </a:t>
            </a:r>
            <a:r>
              <a:rPr lang="hr-HR" sz="2000" b="1" i="1" dirty="0" smtClean="0"/>
              <a:t> </a:t>
            </a:r>
            <a:endParaRPr lang="hr-HR" sz="2000" dirty="0" smtClean="0"/>
          </a:p>
          <a:p>
            <a:pPr marL="0" indent="0" algn="just">
              <a:buNone/>
            </a:pPr>
            <a:r>
              <a:rPr lang="hr-HR" sz="2000" b="1" dirty="0" err="1" smtClean="0"/>
              <a:t>Scenario</a:t>
            </a:r>
            <a:r>
              <a:rPr lang="hr-HR" sz="2000" b="1" dirty="0" smtClean="0"/>
              <a:t> b)</a:t>
            </a:r>
            <a:r>
              <a:rPr lang="en-US" sz="2000" b="1" dirty="0"/>
              <a:t> </a:t>
            </a:r>
            <a:r>
              <a:rPr lang="hr-HR" sz="2000" b="1" dirty="0" smtClean="0"/>
              <a:t>„</a:t>
            </a:r>
            <a:r>
              <a:rPr lang="en-US" sz="2300" dirty="0" smtClean="0"/>
              <a:t>Suppose </a:t>
            </a:r>
            <a:r>
              <a:rPr lang="en-US" sz="2300" dirty="0"/>
              <a:t>Jack </a:t>
            </a:r>
            <a:r>
              <a:rPr lang="en-US" sz="2300" dirty="0">
                <a:solidFill>
                  <a:srgbClr val="FFFF00"/>
                </a:solidFill>
              </a:rPr>
              <a:t>negligently</a:t>
            </a:r>
            <a:r>
              <a:rPr lang="en-US" sz="2300" dirty="0"/>
              <a:t> runs down the mob boss Gabe. While Gabe is recuperating in the hospital, his nemesis in the criminal underground, Mike, finds him in the room  and </a:t>
            </a:r>
            <a:r>
              <a:rPr lang="en-US" sz="2300" dirty="0">
                <a:solidFill>
                  <a:srgbClr val="FFFF00"/>
                </a:solidFill>
              </a:rPr>
              <a:t>executes him, mob style, with a rope around the neck</a:t>
            </a:r>
            <a:r>
              <a:rPr lang="en-US" sz="2300" dirty="0"/>
              <a:t>. In this situation the party responsible for Gabe's death appears to be Mike, not Jack. Jack's negligence merely explains why Mike finds his victim in the hospital rather than at home. </a:t>
            </a:r>
            <a:endParaRPr lang="hr-HR" sz="2300" dirty="0" smtClean="0"/>
          </a:p>
          <a:p>
            <a:pPr algn="just"/>
            <a:r>
              <a:rPr lang="hr-HR" sz="2000" dirty="0" smtClean="0"/>
              <a:t>i</a:t>
            </a:r>
            <a:r>
              <a:rPr lang="en-US" sz="2000" dirty="0" smtClean="0"/>
              <a:t>n </a:t>
            </a:r>
            <a:r>
              <a:rPr lang="en-US" sz="2000" dirty="0"/>
              <a:t>other words, Mike's actions emerge in the foreground as the responsible cause and Jack's bringing about the car accident recedes into the background. There is good authority for the conclusion that Jack would not be liable for Gabe's death. </a:t>
            </a:r>
            <a:endParaRPr lang="hr-HR" sz="2000" dirty="0" smtClean="0"/>
          </a:p>
          <a:p>
            <a:pPr algn="just"/>
            <a:r>
              <a:rPr lang="hr-HR" sz="2000" dirty="0"/>
              <a:t>n</a:t>
            </a:r>
            <a:r>
              <a:rPr lang="en-US" sz="2000" dirty="0" smtClean="0"/>
              <a:t>ow </a:t>
            </a:r>
            <a:r>
              <a:rPr lang="en-US" sz="2000" dirty="0"/>
              <a:t>what is the difference between medical negligence in treating Darrell </a:t>
            </a:r>
            <a:r>
              <a:rPr lang="en-US" sz="2000" dirty="0" err="1"/>
              <a:t>Cabey</a:t>
            </a:r>
            <a:r>
              <a:rPr lang="en-US" sz="2000" dirty="0"/>
              <a:t> and Mike's executing Gabe? </a:t>
            </a:r>
            <a:endParaRPr lang="hr-HR" sz="2000" dirty="0" smtClean="0"/>
          </a:p>
          <a:p>
            <a:pPr algn="just"/>
            <a:r>
              <a:rPr lang="hr-HR" sz="2000" dirty="0"/>
              <a:t>i</a:t>
            </a:r>
            <a:r>
              <a:rPr lang="en-US" sz="2000" dirty="0" smtClean="0"/>
              <a:t>s </a:t>
            </a:r>
            <a:r>
              <a:rPr lang="en-US" sz="2000" dirty="0"/>
              <a:t>it a matter of probability? </a:t>
            </a:r>
            <a:endParaRPr lang="hr-HR" sz="2000" dirty="0" smtClean="0"/>
          </a:p>
          <a:p>
            <a:pPr algn="just"/>
            <a:r>
              <a:rPr lang="hr-HR" sz="2000" dirty="0" err="1" smtClean="0"/>
              <a:t>or</a:t>
            </a:r>
            <a:r>
              <a:rPr lang="hr-HR" sz="2000" dirty="0" smtClean="0"/>
              <a:t> o</a:t>
            </a:r>
            <a:r>
              <a:rPr lang="en-US" sz="2000" dirty="0" smtClean="0"/>
              <a:t>f </a:t>
            </a:r>
            <a:r>
              <a:rPr lang="en-US" sz="2000" dirty="0"/>
              <a:t>foreseeability, as lawyers say? </a:t>
            </a:r>
            <a:endParaRPr lang="hr-HR" sz="2000" dirty="0"/>
          </a:p>
        </p:txBody>
      </p:sp>
    </p:spTree>
    <p:extLst>
      <p:ext uri="{BB962C8B-B14F-4D97-AF65-F5344CB8AC3E}">
        <p14:creationId xmlns:p14="http://schemas.microsoft.com/office/powerpoint/2010/main" val="1759798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4546"/>
            <a:ext cx="10316094" cy="1341745"/>
          </a:xfrm>
        </p:spPr>
        <p:txBody>
          <a:bodyPr>
            <a:normAutofit fontScale="90000"/>
          </a:bodyPr>
          <a:lstStyle/>
          <a:p>
            <a:r>
              <a:rPr lang="hr-HR" sz="3200" dirty="0" smtClean="0">
                <a:ea typeface="Calibri" panose="020F0502020204030204" pitchFamily="34" charset="0"/>
                <a:cs typeface="Times New Roman" panose="02020603050405020304" pitchFamily="18" charset="0"/>
              </a:rPr>
              <a:t>2.2</a:t>
            </a:r>
            <a:r>
              <a:rPr lang="hr-HR" sz="3200" dirty="0">
                <a:ea typeface="Calibri" panose="020F0502020204030204" pitchFamily="34" charset="0"/>
                <a:cs typeface="Times New Roman" panose="02020603050405020304" pitchFamily="18" charset="0"/>
              </a:rPr>
              <a:t>. E</a:t>
            </a:r>
            <a:r>
              <a:rPr lang="en-US" sz="3200" dirty="0" err="1">
                <a:ea typeface="Calibri" panose="020F0502020204030204" pitchFamily="34" charset="0"/>
                <a:cs typeface="Times New Roman" panose="02020603050405020304" pitchFamily="18" charset="0"/>
              </a:rPr>
              <a:t>ssence</a:t>
            </a:r>
            <a:r>
              <a:rPr lang="en-US" sz="3200" dirty="0">
                <a:ea typeface="Calibri" panose="020F0502020204030204" pitchFamily="34" charset="0"/>
                <a:cs typeface="Times New Roman" panose="02020603050405020304" pitchFamily="18" charset="0"/>
              </a:rPr>
              <a:t> of the criminal offence</a:t>
            </a:r>
            <a:r>
              <a:rPr lang="hr-HR" sz="3200" dirty="0">
                <a:ea typeface="Calibri" panose="020F0502020204030204" pitchFamily="34" charset="0"/>
                <a:cs typeface="Times New Roman" panose="02020603050405020304" pitchFamily="18" charset="0"/>
              </a:rPr>
              <a:t>/ </a:t>
            </a:r>
            <a:r>
              <a:rPr lang="en-GB" sz="3200" b="1" dirty="0">
                <a:ea typeface="Times New Roman" panose="02020603050405020304" pitchFamily="18" charset="0"/>
              </a:rPr>
              <a:t>elements constituting an offence</a:t>
            </a:r>
            <a:r>
              <a:rPr lang="hr-HR" sz="3200" b="1" dirty="0">
                <a:ea typeface="Times New Roman" panose="02020603050405020304" pitchFamily="18" charset="0"/>
              </a:rPr>
              <a:t>- </a:t>
            </a:r>
            <a:r>
              <a:rPr lang="hr-HR" sz="3200" b="1" i="1" dirty="0" err="1">
                <a:ea typeface="Times New Roman" panose="02020603050405020304" pitchFamily="18" charset="0"/>
              </a:rPr>
              <a:t>actus</a:t>
            </a:r>
            <a:r>
              <a:rPr lang="hr-HR" sz="3200" b="1" i="1" dirty="0">
                <a:ea typeface="Times New Roman" panose="02020603050405020304" pitchFamily="18" charset="0"/>
              </a:rPr>
              <a:t> </a:t>
            </a:r>
            <a:r>
              <a:rPr lang="hr-HR" sz="3200" b="1" i="1" dirty="0" err="1">
                <a:ea typeface="Times New Roman" panose="02020603050405020304" pitchFamily="18" charset="0"/>
              </a:rPr>
              <a:t>reus</a:t>
            </a:r>
            <a:r>
              <a:rPr lang="hr-HR" sz="3200" b="1" i="1" dirty="0">
                <a:ea typeface="Times New Roman" panose="02020603050405020304" pitchFamily="18" charset="0"/>
              </a:rPr>
              <a:t> </a:t>
            </a:r>
            <a:r>
              <a:rPr lang="en-US" sz="3200" b="1" dirty="0">
                <a:ea typeface="Times New Roman" panose="02020603050405020304" pitchFamily="18" charset="0"/>
              </a:rPr>
              <a:t>in Common </a:t>
            </a:r>
            <a:r>
              <a:rPr lang="en-US" sz="3200" b="1" dirty="0" smtClean="0">
                <a:ea typeface="Times New Roman" panose="02020603050405020304" pitchFamily="18" charset="0"/>
              </a:rPr>
              <a:t>Law</a:t>
            </a:r>
            <a:r>
              <a:rPr lang="hr-HR" sz="3200" b="1" dirty="0" smtClean="0">
                <a:ea typeface="Times New Roman" panose="02020603050405020304" pitchFamily="18" charset="0"/>
              </a:rPr>
              <a:t>- </a:t>
            </a:r>
            <a:r>
              <a:rPr lang="en-US" sz="3200" b="1" dirty="0">
                <a:ea typeface="Times New Roman" panose="02020603050405020304" pitchFamily="18" charset="0"/>
              </a:rPr>
              <a:t>causation</a:t>
            </a:r>
            <a:endParaRPr lang="hr-HR" dirty="0"/>
          </a:p>
        </p:txBody>
      </p:sp>
      <p:sp>
        <p:nvSpPr>
          <p:cNvPr id="3" name="Content Placeholder 2"/>
          <p:cNvSpPr>
            <a:spLocks noGrp="1"/>
          </p:cNvSpPr>
          <p:nvPr>
            <p:ph idx="1"/>
          </p:nvPr>
        </p:nvSpPr>
        <p:spPr>
          <a:xfrm>
            <a:off x="373487" y="1496292"/>
            <a:ext cx="11314207" cy="5110570"/>
          </a:xfrm>
        </p:spPr>
        <p:txBody>
          <a:bodyPr>
            <a:noAutofit/>
          </a:bodyPr>
          <a:lstStyle/>
          <a:p>
            <a:pPr marL="457200" indent="-457200">
              <a:buFont typeface="+mj-lt"/>
              <a:buAutoNum type="arabicPeriod" startAt="2"/>
            </a:pPr>
            <a:r>
              <a:rPr lang="en-US" sz="2000" b="1" dirty="0">
                <a:solidFill>
                  <a:srgbClr val="FFFF00"/>
                </a:solidFill>
              </a:rPr>
              <a:t>proximate cause and</a:t>
            </a:r>
            <a:r>
              <a:rPr lang="en-US" sz="2000" b="1" u="sng" dirty="0">
                <a:solidFill>
                  <a:srgbClr val="FFFF00"/>
                </a:solidFill>
              </a:rPr>
              <a:t> intervening cause</a:t>
            </a:r>
            <a:r>
              <a:rPr lang="en-US" sz="2000" dirty="0" smtClean="0"/>
              <a:t>;</a:t>
            </a:r>
            <a:r>
              <a:rPr lang="hr-HR" sz="2000" b="1" i="1" dirty="0"/>
              <a:t> </a:t>
            </a:r>
            <a:r>
              <a:rPr lang="hr-HR" sz="2000" b="1" i="1" dirty="0" smtClean="0"/>
              <a:t> </a:t>
            </a:r>
          </a:p>
          <a:p>
            <a:pPr marL="0" indent="0">
              <a:buNone/>
            </a:pPr>
            <a:endParaRPr lang="hr-HR" sz="2000" b="1" i="1" dirty="0"/>
          </a:p>
          <a:p>
            <a:pPr marL="0" indent="0">
              <a:buNone/>
            </a:pPr>
            <a:r>
              <a:rPr lang="en-US" sz="2800" b="1" i="1" dirty="0" smtClean="0"/>
              <a:t>Matter in question:</a:t>
            </a:r>
          </a:p>
          <a:p>
            <a:pPr marL="457200" indent="-457200">
              <a:buAutoNum type="alphaUcParenR"/>
            </a:pPr>
            <a:r>
              <a:rPr lang="en-US" sz="2800" b="1" i="1" dirty="0" smtClean="0"/>
              <a:t>intent/negligence</a:t>
            </a:r>
            <a:r>
              <a:rPr lang="hr-HR" sz="2800" b="1" i="1" dirty="0" smtClean="0"/>
              <a:t>- </a:t>
            </a:r>
            <a:r>
              <a:rPr lang="en-US" sz="2800" b="1" i="1" dirty="0" smtClean="0"/>
              <a:t>causal link exists  </a:t>
            </a:r>
          </a:p>
          <a:p>
            <a:pPr marL="457200" indent="-457200">
              <a:buAutoNum type="alphaUcParenR"/>
            </a:pPr>
            <a:r>
              <a:rPr lang="hr-HR" sz="2800" b="1" i="1" dirty="0"/>
              <a:t>n</a:t>
            </a:r>
            <a:r>
              <a:rPr lang="en-US" sz="2800" b="1" i="1" dirty="0" err="1" smtClean="0"/>
              <a:t>egligence</a:t>
            </a:r>
            <a:r>
              <a:rPr lang="en-US" sz="2800" b="1" i="1" dirty="0" smtClean="0"/>
              <a:t>/ intent -  break o</a:t>
            </a:r>
            <a:r>
              <a:rPr lang="hr-HR" sz="2800" b="1" i="1" dirty="0" smtClean="0"/>
              <a:t>f</a:t>
            </a:r>
            <a:r>
              <a:rPr lang="en-US" sz="2800" b="1" i="1" dirty="0" smtClean="0"/>
              <a:t> causal link</a:t>
            </a:r>
            <a:endParaRPr lang="en-US" sz="2800" dirty="0" smtClean="0"/>
          </a:p>
        </p:txBody>
      </p:sp>
    </p:spTree>
    <p:extLst>
      <p:ext uri="{BB962C8B-B14F-4D97-AF65-F5344CB8AC3E}">
        <p14:creationId xmlns:p14="http://schemas.microsoft.com/office/powerpoint/2010/main" val="206128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0152"/>
            <a:ext cx="11329115" cy="1510049"/>
          </a:xfrm>
        </p:spPr>
        <p:txBody>
          <a:bodyPr/>
          <a:lstStyle/>
          <a:p>
            <a:r>
              <a:rPr lang="en-US" sz="3600" dirty="0"/>
              <a:t>2.2. Essence of the criminal offence/ elements constituting an offence- </a:t>
            </a:r>
            <a:r>
              <a:rPr lang="en-US" sz="3600" i="1" dirty="0"/>
              <a:t>actus </a:t>
            </a:r>
            <a:r>
              <a:rPr lang="en-US" sz="3600" i="1" dirty="0" err="1"/>
              <a:t>reus</a:t>
            </a:r>
            <a:r>
              <a:rPr lang="en-US" sz="3600" i="1" dirty="0"/>
              <a:t> </a:t>
            </a:r>
            <a:r>
              <a:rPr lang="en-US" sz="3600" dirty="0"/>
              <a:t>in Common Law- causation</a:t>
            </a:r>
            <a:endParaRPr lang="hr-HR" sz="3600" dirty="0"/>
          </a:p>
        </p:txBody>
      </p:sp>
      <p:sp>
        <p:nvSpPr>
          <p:cNvPr id="3" name="Content Placeholder 2"/>
          <p:cNvSpPr>
            <a:spLocks noGrp="1"/>
          </p:cNvSpPr>
          <p:nvPr>
            <p:ph idx="1"/>
          </p:nvPr>
        </p:nvSpPr>
        <p:spPr>
          <a:xfrm>
            <a:off x="425003" y="1600202"/>
            <a:ext cx="11513711" cy="5045298"/>
          </a:xfrm>
        </p:spPr>
        <p:txBody>
          <a:bodyPr/>
          <a:lstStyle/>
          <a:p>
            <a:pPr marL="457200" lvl="0" indent="-457200">
              <a:buClr>
                <a:srgbClr val="FFCC66"/>
              </a:buClr>
              <a:buFont typeface="+mj-lt"/>
              <a:buAutoNum type="arabicPeriod" startAt="2"/>
            </a:pPr>
            <a:r>
              <a:rPr lang="en-US" sz="2000" b="1" dirty="0">
                <a:solidFill>
                  <a:srgbClr val="FFFF00"/>
                </a:solidFill>
              </a:rPr>
              <a:t>proximate cause and</a:t>
            </a:r>
            <a:r>
              <a:rPr lang="en-US" sz="2000" b="1" u="sng" dirty="0">
                <a:solidFill>
                  <a:srgbClr val="FFFF00"/>
                </a:solidFill>
              </a:rPr>
              <a:t> intervening cause</a:t>
            </a:r>
            <a:r>
              <a:rPr lang="en-US" sz="2000" dirty="0">
                <a:solidFill>
                  <a:srgbClr val="FFFFFF"/>
                </a:solidFill>
              </a:rPr>
              <a:t>;</a:t>
            </a:r>
            <a:r>
              <a:rPr lang="hr-HR" sz="2000" b="1" i="1" dirty="0">
                <a:solidFill>
                  <a:srgbClr val="FFFFFF"/>
                </a:solidFill>
              </a:rPr>
              <a:t>  </a:t>
            </a:r>
            <a:r>
              <a:rPr lang="en-US" sz="2000" b="1" i="1" dirty="0" smtClean="0">
                <a:solidFill>
                  <a:srgbClr val="FFFFFF"/>
                </a:solidFill>
              </a:rPr>
              <a:t>different standpoints</a:t>
            </a:r>
            <a:endParaRPr lang="en-US" sz="2000" dirty="0" smtClean="0">
              <a:solidFill>
                <a:srgbClr val="FFFFFF"/>
              </a:solidFill>
            </a:endParaRPr>
          </a:p>
          <a:p>
            <a:r>
              <a:rPr lang="hr-HR" sz="2400" dirty="0" smtClean="0"/>
              <a:t>s</a:t>
            </a:r>
            <a:r>
              <a:rPr lang="en-US" sz="2400" dirty="0" err="1" smtClean="0"/>
              <a:t>ome</a:t>
            </a:r>
            <a:r>
              <a:rPr lang="en-US" sz="2400" dirty="0" smtClean="0"/>
              <a:t> </a:t>
            </a:r>
            <a:r>
              <a:rPr lang="en-US" sz="2400" dirty="0"/>
              <a:t>prominent judges, notably Justice Benjamin Cardozo, have reasoned that analyzing proximate cause is nothing more than assessing "the eye of vigilance" and the degree of </a:t>
            </a:r>
            <a:r>
              <a:rPr lang="en-US" sz="2400" dirty="0" smtClean="0"/>
              <a:t>foreseeability</a:t>
            </a:r>
            <a:endParaRPr lang="hr-HR" sz="2400" dirty="0" smtClean="0"/>
          </a:p>
          <a:p>
            <a:r>
              <a:rPr lang="en-US" sz="2400" dirty="0" smtClean="0"/>
              <a:t>this </a:t>
            </a:r>
            <a:r>
              <a:rPr lang="en-US" sz="2400" dirty="0"/>
              <a:t>seems to be an </a:t>
            </a:r>
            <a:r>
              <a:rPr lang="en-US" sz="2400" dirty="0" smtClean="0"/>
              <a:t>oversimplification </a:t>
            </a:r>
            <a:endParaRPr lang="hr-HR" sz="2400" dirty="0" smtClean="0"/>
          </a:p>
          <a:p>
            <a:r>
              <a:rPr lang="en-US" sz="2400" dirty="0" smtClean="0"/>
              <a:t>the perspective of probability ignores the key factor in the situation, namely, that the wound injuring Darrell </a:t>
            </a:r>
            <a:r>
              <a:rPr lang="en-US" sz="2400" dirty="0" err="1" smtClean="0"/>
              <a:t>Cabey</a:t>
            </a:r>
            <a:r>
              <a:rPr lang="en-US" sz="2400" dirty="0" smtClean="0"/>
              <a:t> in the hospital was merely negligence</a:t>
            </a:r>
          </a:p>
          <a:p>
            <a:r>
              <a:rPr lang="en-US" sz="2400" dirty="0" smtClean="0"/>
              <a:t>the mode of Mike's killing Gabe was intentional and willful </a:t>
            </a:r>
          </a:p>
          <a:p>
            <a:r>
              <a:rPr lang="en-US" sz="2400" dirty="0" smtClean="0"/>
              <a:t>it could well be the case that the intentional killing of a mob boss in the hospital was more </a:t>
            </a:r>
            <a:r>
              <a:rPr lang="en-US" sz="2400" dirty="0"/>
              <a:t>probable, more foreseeable, than the hospital staff's negligent treatment after a gunshot wound”. (p. 65 </a:t>
            </a:r>
            <a:r>
              <a:rPr lang="en-US" sz="2400" dirty="0" err="1"/>
              <a:t>Fl</a:t>
            </a:r>
            <a:r>
              <a:rPr lang="en-US" sz="2400" dirty="0"/>
              <a:t>) </a:t>
            </a:r>
            <a:r>
              <a:rPr lang="en-US" sz="2400" dirty="0" smtClean="0"/>
              <a:t>– </a:t>
            </a:r>
            <a:endParaRPr lang="hr-HR" sz="2400" dirty="0" smtClean="0"/>
          </a:p>
          <a:p>
            <a:r>
              <a:rPr lang="en-US" sz="2400" dirty="0" smtClean="0"/>
              <a:t>break </a:t>
            </a:r>
            <a:r>
              <a:rPr lang="en-US" sz="2400" dirty="0"/>
              <a:t>of causal link/chain -intervening cause (</a:t>
            </a:r>
            <a:r>
              <a:rPr lang="en-US" sz="2400" b="1" dirty="0"/>
              <a:t>negligent/intent</a:t>
            </a:r>
            <a:r>
              <a:rPr lang="en-US" sz="2400" dirty="0"/>
              <a:t>)</a:t>
            </a:r>
          </a:p>
          <a:p>
            <a:endParaRPr lang="hr-HR" sz="2400" dirty="0"/>
          </a:p>
        </p:txBody>
      </p:sp>
    </p:spTree>
    <p:extLst>
      <p:ext uri="{BB962C8B-B14F-4D97-AF65-F5344CB8AC3E}">
        <p14:creationId xmlns:p14="http://schemas.microsoft.com/office/powerpoint/2010/main" val="29331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6256"/>
            <a:ext cx="9601200" cy="1246908"/>
          </a:xfrm>
        </p:spPr>
        <p:txBody>
          <a:bodyPr>
            <a:normAutofit/>
          </a:bodyPr>
          <a:lstStyle/>
          <a:p>
            <a:r>
              <a:rPr lang="hr-HR" sz="3200" dirty="0" smtClean="0">
                <a:ea typeface="Calibri" panose="020F0502020204030204" pitchFamily="34" charset="0"/>
                <a:cs typeface="Times New Roman" panose="02020603050405020304" pitchFamily="18" charset="0"/>
              </a:rPr>
              <a:t>2.2. </a:t>
            </a:r>
            <a:r>
              <a:rPr lang="hr-HR" sz="3200" dirty="0">
                <a:ea typeface="Calibri" panose="020F0502020204030204" pitchFamily="34" charset="0"/>
                <a:cs typeface="Times New Roman" panose="02020603050405020304" pitchFamily="18" charset="0"/>
              </a:rPr>
              <a:t>E</a:t>
            </a:r>
            <a:r>
              <a:rPr lang="en-US" sz="3200" dirty="0" err="1" smtClean="0">
                <a:ea typeface="Calibri" panose="020F0502020204030204" pitchFamily="34" charset="0"/>
                <a:cs typeface="Times New Roman" panose="02020603050405020304" pitchFamily="18" charset="0"/>
              </a:rPr>
              <a:t>ssence</a:t>
            </a:r>
            <a:r>
              <a:rPr lang="en-US" sz="3200" dirty="0" smtClean="0">
                <a:ea typeface="Calibri" panose="020F0502020204030204" pitchFamily="34" charset="0"/>
                <a:cs typeface="Times New Roman" panose="02020603050405020304" pitchFamily="18" charset="0"/>
              </a:rPr>
              <a:t> </a:t>
            </a:r>
            <a:r>
              <a:rPr lang="en-US" sz="3200" dirty="0">
                <a:ea typeface="Calibri" panose="020F0502020204030204" pitchFamily="34" charset="0"/>
                <a:cs typeface="Times New Roman" panose="02020603050405020304" pitchFamily="18" charset="0"/>
              </a:rPr>
              <a:t>of the criminal </a:t>
            </a:r>
            <a:r>
              <a:rPr lang="en-US" sz="3200" dirty="0" smtClean="0">
                <a:ea typeface="Calibri" panose="020F0502020204030204" pitchFamily="34" charset="0"/>
                <a:cs typeface="Times New Roman" panose="02020603050405020304" pitchFamily="18" charset="0"/>
              </a:rPr>
              <a:t>offence</a:t>
            </a:r>
            <a:r>
              <a:rPr lang="hr-HR" sz="3200" dirty="0" smtClean="0">
                <a:ea typeface="Calibri" panose="020F0502020204030204" pitchFamily="34" charset="0"/>
                <a:cs typeface="Times New Roman" panose="02020603050405020304" pitchFamily="18" charset="0"/>
              </a:rPr>
              <a:t>/ </a:t>
            </a:r>
            <a:r>
              <a:rPr lang="en-GB" sz="3200" b="1" dirty="0">
                <a:ea typeface="Times New Roman" panose="02020603050405020304" pitchFamily="18" charset="0"/>
                <a:cs typeface="+mn-cs"/>
              </a:rPr>
              <a:t>elements constituting an offence</a:t>
            </a:r>
            <a:r>
              <a:rPr lang="en-US" sz="3200" dirty="0" smtClean="0">
                <a:ea typeface="Calibri" panose="020F0502020204030204" pitchFamily="34" charset="0"/>
                <a:cs typeface="Times New Roman" panose="02020603050405020304" pitchFamily="18" charset="0"/>
              </a:rPr>
              <a:t> </a:t>
            </a:r>
            <a:endParaRPr lang="hr-HR" sz="3200" dirty="0"/>
          </a:p>
        </p:txBody>
      </p:sp>
      <p:sp>
        <p:nvSpPr>
          <p:cNvPr id="3" name="Content Placeholder 2"/>
          <p:cNvSpPr>
            <a:spLocks noGrp="1"/>
          </p:cNvSpPr>
          <p:nvPr>
            <p:ph idx="1"/>
          </p:nvPr>
        </p:nvSpPr>
        <p:spPr>
          <a:xfrm>
            <a:off x="502276" y="1778923"/>
            <a:ext cx="11500834" cy="4879453"/>
          </a:xfrm>
        </p:spPr>
        <p:txBody>
          <a:bodyPr>
            <a:normAutofit/>
          </a:bodyPr>
          <a:lstStyle/>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essence of the criminal offence/statutory element (</a:t>
            </a:r>
            <a:r>
              <a:rPr lang="en-US" sz="2400" dirty="0" err="1" smtClean="0">
                <a:ea typeface="Calibri" panose="020F0502020204030204" pitchFamily="34" charset="0"/>
                <a:cs typeface="Times New Roman" panose="02020603050405020304" pitchFamily="18" charset="0"/>
              </a:rPr>
              <a:t>StGB</a:t>
            </a:r>
            <a:r>
              <a:rPr lang="en-US" sz="2400" dirty="0" smtClean="0">
                <a:ea typeface="Calibri" panose="020F0502020204030204" pitchFamily="34" charset="0"/>
                <a:cs typeface="Times New Roman" panose="02020603050405020304" pitchFamily="18" charset="0"/>
              </a:rPr>
              <a:t>)/</a:t>
            </a:r>
            <a:r>
              <a:rPr lang="en-US" sz="2400" b="1" dirty="0" smtClean="0">
                <a:ea typeface="Times New Roman" panose="02020603050405020304" pitchFamily="18" charset="0"/>
                <a:cs typeface="+mj-cs"/>
              </a:rPr>
              <a:t>elements constituting an offence (CPC)</a:t>
            </a:r>
            <a:r>
              <a:rPr lang="en-US" sz="2400" dirty="0" smtClean="0">
                <a:ea typeface="Calibri" panose="020F0502020204030204" pitchFamily="34" charset="0"/>
                <a:cs typeface="Times New Roman" panose="02020603050405020304" pitchFamily="18" charset="0"/>
              </a:rPr>
              <a:t> ;</a:t>
            </a:r>
          </a:p>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objective/subjective elements of the offence</a:t>
            </a:r>
          </a:p>
          <a:p>
            <a:pPr algn="just">
              <a:lnSpc>
                <a:spcPct val="107000"/>
              </a:lnSpc>
              <a:spcBef>
                <a:spcPts val="0"/>
              </a:spcBef>
              <a:spcAft>
                <a:spcPts val="0"/>
              </a:spcAft>
            </a:pPr>
            <a:r>
              <a:rPr lang="en-US" sz="2400" b="1" i="1" u="sng" dirty="0" smtClean="0">
                <a:ea typeface="Calibri" panose="020F0502020204030204" pitchFamily="34" charset="0"/>
                <a:cs typeface="Times New Roman" panose="02020603050405020304" pitchFamily="18" charset="0"/>
              </a:rPr>
              <a:t>In civil law system</a:t>
            </a:r>
            <a:r>
              <a:rPr lang="hr-HR" sz="2400" dirty="0" smtClean="0">
                <a:ea typeface="Calibri" panose="020F0502020204030204" pitchFamily="34" charset="0"/>
                <a:cs typeface="Times New Roman" panose="02020603050405020304" pitchFamily="18" charset="0"/>
              </a:rPr>
              <a:t> -</a:t>
            </a:r>
            <a:r>
              <a:rPr lang="en-US" sz="2400" dirty="0" smtClean="0">
                <a:ea typeface="Calibri" panose="020F0502020204030204" pitchFamily="34" charset="0"/>
                <a:cs typeface="Times New Roman" panose="02020603050405020304" pitchFamily="18" charset="0"/>
              </a:rPr>
              <a:t>set of characteristics;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conduct,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perpetrator,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causation (causational link);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object, </a:t>
            </a:r>
            <a:endParaRPr lang="hr-HR" sz="2400" dirty="0" smtClean="0">
              <a:ea typeface="Calibri" panose="020F0502020204030204" pitchFamily="34" charset="0"/>
              <a:cs typeface="Times New Roman" panose="02020603050405020304" pitchFamily="18" charset="0"/>
            </a:endParaRPr>
          </a:p>
          <a:p>
            <a:pPr marL="987552" lvl="1" indent="-457200" algn="just">
              <a:lnSpc>
                <a:spcPct val="107000"/>
              </a:lnSpc>
              <a:spcBef>
                <a:spcPts val="0"/>
              </a:spcBef>
              <a:spcAft>
                <a:spcPts val="0"/>
              </a:spcAft>
              <a:buFont typeface="+mj-lt"/>
              <a:buAutoNum type="alphaLcParenR"/>
            </a:pPr>
            <a:r>
              <a:rPr lang="en-US" sz="2400" dirty="0" smtClean="0">
                <a:ea typeface="Calibri" panose="020F0502020204030204" pitchFamily="34" charset="0"/>
                <a:cs typeface="Times New Roman" panose="02020603050405020304" pitchFamily="18" charset="0"/>
              </a:rPr>
              <a:t>consequences </a:t>
            </a:r>
          </a:p>
          <a:p>
            <a:pPr algn="just">
              <a:lnSpc>
                <a:spcPct val="107000"/>
              </a:lnSpc>
              <a:spcBef>
                <a:spcPts val="0"/>
              </a:spcBef>
              <a:spcAft>
                <a:spcPts val="0"/>
              </a:spcAft>
            </a:pPr>
            <a:r>
              <a:rPr lang="en-US" sz="2400" dirty="0" smtClean="0">
                <a:ea typeface="Calibri" panose="020F0502020204030204" pitchFamily="34" charset="0"/>
                <a:cs typeface="Times New Roman" panose="02020603050405020304" pitchFamily="18" charset="0"/>
              </a:rPr>
              <a:t>very similar to legal description of criminal offence (criminal offence in Code) BUT not the same (it can be broader or narrower)</a:t>
            </a:r>
            <a:endParaRPr lang="hr-HR" sz="2400" dirty="0" smtClean="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2400" b="1" i="1" u="sng" dirty="0">
                <a:ea typeface="Calibri" panose="020F0502020204030204" pitchFamily="34" charset="0"/>
                <a:cs typeface="Times New Roman" panose="02020603050405020304" pitchFamily="18" charset="0"/>
              </a:rPr>
              <a:t>In common law system- </a:t>
            </a:r>
            <a:r>
              <a:rPr lang="en-US" sz="2400" dirty="0">
                <a:ea typeface="Calibri" panose="020F0502020204030204" pitchFamily="34" charset="0"/>
                <a:cs typeface="Times New Roman" panose="02020603050405020304" pitchFamily="18" charset="0"/>
              </a:rPr>
              <a:t>causation </a:t>
            </a:r>
          </a:p>
          <a:p>
            <a:pPr marL="0" indent="0" algn="just">
              <a:lnSpc>
                <a:spcPct val="107000"/>
              </a:lnSpc>
              <a:spcBef>
                <a:spcPts val="0"/>
              </a:spcBef>
              <a:spcAft>
                <a:spcPts val="0"/>
              </a:spcAft>
              <a:buNone/>
            </a:pPr>
            <a:endParaRPr lang="en-US" sz="5000" dirty="0" smtClean="0">
              <a:solidFill>
                <a:prstClr val="black"/>
              </a:solidFill>
              <a:ea typeface="Calibri" panose="020F0502020204030204" pitchFamily="34" charset="0"/>
              <a:cs typeface="Times New Roman" panose="02020603050405020304" pitchFamily="18" charset="0"/>
            </a:endParaRPr>
          </a:p>
          <a:p>
            <a:endParaRPr lang="en-US" sz="5500" dirty="0"/>
          </a:p>
        </p:txBody>
      </p:sp>
    </p:spTree>
    <p:extLst>
      <p:ext uri="{BB962C8B-B14F-4D97-AF65-F5344CB8AC3E}">
        <p14:creationId xmlns:p14="http://schemas.microsoft.com/office/powerpoint/2010/main" val="187537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6256"/>
            <a:ext cx="9601200" cy="1246908"/>
          </a:xfrm>
        </p:spPr>
        <p:txBody>
          <a:bodyPr>
            <a:normAutofit/>
          </a:bodyPr>
          <a:lstStyle/>
          <a:p>
            <a:r>
              <a:rPr lang="hr-HR" sz="3200" dirty="0" smtClean="0">
                <a:ea typeface="Calibri" panose="020F0502020204030204" pitchFamily="34" charset="0"/>
                <a:cs typeface="Times New Roman" panose="02020603050405020304" pitchFamily="18" charset="0"/>
              </a:rPr>
              <a:t>2.2. </a:t>
            </a:r>
            <a:r>
              <a:rPr lang="hr-HR" sz="3200" dirty="0">
                <a:ea typeface="Calibri" panose="020F0502020204030204" pitchFamily="34" charset="0"/>
                <a:cs typeface="Times New Roman" panose="02020603050405020304" pitchFamily="18" charset="0"/>
              </a:rPr>
              <a:t>E</a:t>
            </a:r>
            <a:r>
              <a:rPr lang="en-US" sz="3200" dirty="0" err="1" smtClean="0">
                <a:ea typeface="Calibri" panose="020F0502020204030204" pitchFamily="34" charset="0"/>
                <a:cs typeface="Times New Roman" panose="02020603050405020304" pitchFamily="18" charset="0"/>
              </a:rPr>
              <a:t>ssence</a:t>
            </a:r>
            <a:r>
              <a:rPr lang="en-US" sz="3200" dirty="0" smtClean="0">
                <a:ea typeface="Calibri" panose="020F0502020204030204" pitchFamily="34" charset="0"/>
                <a:cs typeface="Times New Roman" panose="02020603050405020304" pitchFamily="18" charset="0"/>
              </a:rPr>
              <a:t> </a:t>
            </a:r>
            <a:r>
              <a:rPr lang="en-US" sz="3200" dirty="0">
                <a:ea typeface="Calibri" panose="020F0502020204030204" pitchFamily="34" charset="0"/>
                <a:cs typeface="Times New Roman" panose="02020603050405020304" pitchFamily="18" charset="0"/>
              </a:rPr>
              <a:t>of the criminal </a:t>
            </a:r>
            <a:r>
              <a:rPr lang="en-US" sz="3200" dirty="0" smtClean="0">
                <a:ea typeface="Calibri" panose="020F0502020204030204" pitchFamily="34" charset="0"/>
                <a:cs typeface="Times New Roman" panose="02020603050405020304" pitchFamily="18" charset="0"/>
              </a:rPr>
              <a:t>offence</a:t>
            </a:r>
            <a:r>
              <a:rPr lang="hr-HR" sz="3200" dirty="0" smtClean="0">
                <a:ea typeface="Calibri" panose="020F0502020204030204" pitchFamily="34" charset="0"/>
                <a:cs typeface="Times New Roman" panose="02020603050405020304" pitchFamily="18" charset="0"/>
              </a:rPr>
              <a:t>/ </a:t>
            </a:r>
            <a:r>
              <a:rPr lang="en-GB" sz="3200" b="1" dirty="0">
                <a:ea typeface="Times New Roman" panose="02020603050405020304" pitchFamily="18" charset="0"/>
                <a:cs typeface="+mn-cs"/>
              </a:rPr>
              <a:t>elements constituting an offence</a:t>
            </a:r>
            <a:r>
              <a:rPr lang="en-US" sz="3200" dirty="0" smtClean="0">
                <a:ea typeface="Calibri" panose="020F0502020204030204" pitchFamily="34" charset="0"/>
                <a:cs typeface="Times New Roman" panose="02020603050405020304" pitchFamily="18" charset="0"/>
              </a:rPr>
              <a:t> </a:t>
            </a:r>
            <a:endParaRPr lang="hr-HR" sz="3200" dirty="0"/>
          </a:p>
        </p:txBody>
      </p:sp>
      <p:sp>
        <p:nvSpPr>
          <p:cNvPr id="3" name="Content Placeholder 2"/>
          <p:cNvSpPr>
            <a:spLocks noGrp="1"/>
          </p:cNvSpPr>
          <p:nvPr>
            <p:ph idx="1"/>
          </p:nvPr>
        </p:nvSpPr>
        <p:spPr>
          <a:xfrm>
            <a:off x="502276" y="1778923"/>
            <a:ext cx="11500834" cy="4879453"/>
          </a:xfrm>
        </p:spPr>
        <p:txBody>
          <a:bodyPr>
            <a:normAutofit fontScale="92500" lnSpcReduction="20000"/>
          </a:bodyPr>
          <a:lstStyle/>
          <a:p>
            <a:pPr marL="0" indent="0" algn="just">
              <a:lnSpc>
                <a:spcPct val="107000"/>
              </a:lnSpc>
              <a:spcBef>
                <a:spcPts val="0"/>
              </a:spcBef>
              <a:spcAft>
                <a:spcPts val="0"/>
              </a:spcAft>
              <a:buNone/>
            </a:pPr>
            <a:r>
              <a:rPr lang="en-US" sz="5000" dirty="0" smtClean="0">
                <a:ea typeface="Calibri" panose="020F0502020204030204" pitchFamily="34" charset="0"/>
                <a:cs typeface="Times New Roman" panose="02020603050405020304" pitchFamily="18" charset="0"/>
              </a:rPr>
              <a:t>Theories of causation in Croatian Penal Law:</a:t>
            </a:r>
          </a:p>
          <a:p>
            <a:pPr marL="914400" indent="-914400" algn="just">
              <a:lnSpc>
                <a:spcPct val="107000"/>
              </a:lnSpc>
              <a:spcBef>
                <a:spcPts val="0"/>
              </a:spcBef>
              <a:spcAft>
                <a:spcPts val="0"/>
              </a:spcAft>
              <a:buFont typeface="+mj-lt"/>
              <a:buAutoNum type="arabicPeriod"/>
            </a:pPr>
            <a:r>
              <a:rPr lang="en-US" sz="4200" b="1" dirty="0" smtClean="0">
                <a:ea typeface="Calibri" panose="020F0502020204030204" pitchFamily="34" charset="0"/>
                <a:cs typeface="Times New Roman" panose="02020603050405020304" pitchFamily="18" charset="0"/>
              </a:rPr>
              <a:t>Theory of equivalency </a:t>
            </a:r>
            <a:r>
              <a:rPr lang="en-US" sz="4200" dirty="0" smtClean="0">
                <a:ea typeface="Calibri" panose="020F0502020204030204" pitchFamily="34" charset="0"/>
                <a:cs typeface="Times New Roman" panose="02020603050405020304" pitchFamily="18" charset="0"/>
              </a:rPr>
              <a:t>(</a:t>
            </a:r>
            <a:r>
              <a:rPr lang="en-US" sz="3500" i="1" dirty="0" err="1" smtClean="0">
                <a:ea typeface="Calibri" panose="020F0502020204030204" pitchFamily="34" charset="0"/>
                <a:cs typeface="Times New Roman" panose="02020603050405020304" pitchFamily="18" charset="0"/>
              </a:rPr>
              <a:t>conditio</a:t>
            </a:r>
            <a:r>
              <a:rPr lang="en-US" sz="3500" i="1" dirty="0" smtClean="0">
                <a:ea typeface="Calibri" panose="020F0502020204030204" pitchFamily="34" charset="0"/>
                <a:cs typeface="Times New Roman" panose="02020603050405020304" pitchFamily="18" charset="0"/>
              </a:rPr>
              <a:t> sine qua non</a:t>
            </a:r>
            <a:r>
              <a:rPr lang="en-US" sz="4200" dirty="0" smtClean="0">
                <a:ea typeface="Calibri" panose="020F0502020204030204" pitchFamily="34" charset="0"/>
                <a:cs typeface="Times New Roman" panose="02020603050405020304" pitchFamily="18" charset="0"/>
              </a:rPr>
              <a:t>)</a:t>
            </a:r>
          </a:p>
          <a:p>
            <a:pPr marL="914400" indent="-914400" algn="just">
              <a:lnSpc>
                <a:spcPct val="107000"/>
              </a:lnSpc>
              <a:spcBef>
                <a:spcPts val="0"/>
              </a:spcBef>
              <a:spcAft>
                <a:spcPts val="0"/>
              </a:spcAft>
              <a:buFont typeface="+mj-lt"/>
              <a:buAutoNum type="arabicPeriod"/>
            </a:pPr>
            <a:r>
              <a:rPr lang="en-US" sz="4200" b="1" dirty="0" smtClean="0">
                <a:ea typeface="Calibri" panose="020F0502020204030204" pitchFamily="34" charset="0"/>
                <a:cs typeface="Times New Roman" panose="02020603050405020304" pitchFamily="18" charset="0"/>
              </a:rPr>
              <a:t>Theory of adequacy </a:t>
            </a:r>
            <a:r>
              <a:rPr lang="en-US" sz="4200" dirty="0" smtClean="0">
                <a:ea typeface="Calibri" panose="020F0502020204030204" pitchFamily="34" charset="0"/>
                <a:cs typeface="Times New Roman" panose="02020603050405020304" pitchFamily="18" charset="0"/>
              </a:rPr>
              <a:t>(adequate con</a:t>
            </a:r>
            <a:r>
              <a:rPr lang="hr-HR" sz="4200" dirty="0" err="1" smtClean="0">
                <a:ea typeface="Calibri" panose="020F0502020204030204" pitchFamily="34" charset="0"/>
                <a:cs typeface="Times New Roman" panose="02020603050405020304" pitchFamily="18" charset="0"/>
              </a:rPr>
              <a:t>sequence</a:t>
            </a:r>
            <a:r>
              <a:rPr lang="hr-HR" sz="4200" dirty="0" smtClean="0">
                <a:ea typeface="Calibri" panose="020F0502020204030204" pitchFamily="34" charset="0"/>
                <a:cs typeface="Times New Roman" panose="02020603050405020304" pitchFamily="18" charset="0"/>
              </a:rPr>
              <a:t> </a:t>
            </a:r>
            <a:r>
              <a:rPr lang="en-US" sz="4200" dirty="0" smtClean="0">
                <a:ea typeface="Calibri" panose="020F0502020204030204" pitchFamily="34" charset="0"/>
                <a:cs typeface="Times New Roman" panose="02020603050405020304" pitchFamily="18" charset="0"/>
              </a:rPr>
              <a:t>of action)</a:t>
            </a:r>
          </a:p>
          <a:p>
            <a:pPr marL="914400" indent="-914400" algn="just">
              <a:lnSpc>
                <a:spcPct val="107000"/>
              </a:lnSpc>
              <a:spcBef>
                <a:spcPts val="0"/>
              </a:spcBef>
              <a:spcAft>
                <a:spcPts val="0"/>
              </a:spcAft>
              <a:buFont typeface="+mj-lt"/>
              <a:buAutoNum type="arabicPeriod"/>
            </a:pPr>
            <a:r>
              <a:rPr lang="en-US" sz="4200" b="1" dirty="0" smtClean="0">
                <a:ea typeface="Calibri" panose="020F0502020204030204" pitchFamily="34" charset="0"/>
                <a:cs typeface="Times New Roman" panose="02020603050405020304" pitchFamily="18" charset="0"/>
              </a:rPr>
              <a:t>Theory of objective accounting</a:t>
            </a:r>
            <a:r>
              <a:rPr lang="hr-HR" sz="4200" b="1" dirty="0" smtClean="0">
                <a:ea typeface="Calibri" panose="020F0502020204030204" pitchFamily="34" charset="0"/>
                <a:cs typeface="Times New Roman" panose="02020603050405020304" pitchFamily="18" charset="0"/>
              </a:rPr>
              <a:t> (+)</a:t>
            </a:r>
            <a:r>
              <a:rPr lang="en-US" sz="4200" b="1" dirty="0" smtClean="0">
                <a:ea typeface="Calibri" panose="020F0502020204030204" pitchFamily="34" charset="0"/>
                <a:cs typeface="Times New Roman" panose="02020603050405020304" pitchFamily="18" charset="0"/>
              </a:rPr>
              <a:t> </a:t>
            </a:r>
            <a:r>
              <a:rPr lang="en-US" sz="4200" dirty="0" smtClean="0">
                <a:ea typeface="Calibri" panose="020F0502020204030204" pitchFamily="34" charset="0"/>
                <a:cs typeface="Times New Roman" panose="02020603050405020304" pitchFamily="18" charset="0"/>
              </a:rPr>
              <a:t>(or criminal law causation- special danger must be realized in some specific consequence)</a:t>
            </a:r>
          </a:p>
          <a:p>
            <a:endParaRPr lang="en-US" sz="5500" dirty="0"/>
          </a:p>
        </p:txBody>
      </p:sp>
    </p:spTree>
    <p:extLst>
      <p:ext uri="{BB962C8B-B14F-4D97-AF65-F5344CB8AC3E}">
        <p14:creationId xmlns:p14="http://schemas.microsoft.com/office/powerpoint/2010/main" val="3088923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33005"/>
            <a:ext cx="10766738" cy="1172094"/>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a:t>
            </a:r>
            <a:r>
              <a:rPr lang="en-GB" sz="3600" b="1" dirty="0" smtClean="0">
                <a:ea typeface="Times New Roman" panose="02020603050405020304" pitchFamily="18" charset="0"/>
              </a:rPr>
              <a:t>offence</a:t>
            </a:r>
            <a:r>
              <a:rPr lang="hr-HR" sz="3600" b="1" dirty="0" smtClean="0">
                <a:ea typeface="Times New Roman" panose="02020603050405020304" pitchFamily="18" charset="0"/>
              </a:rPr>
              <a:t>- </a:t>
            </a:r>
            <a:r>
              <a:rPr lang="hr-HR" sz="3600" b="1" i="1" dirty="0" err="1" smtClean="0">
                <a:ea typeface="Times New Roman" panose="02020603050405020304" pitchFamily="18" charset="0"/>
              </a:rPr>
              <a:t>actus</a:t>
            </a:r>
            <a:r>
              <a:rPr lang="hr-HR" sz="3600" b="1" i="1" dirty="0" smtClean="0">
                <a:ea typeface="Times New Roman" panose="02020603050405020304" pitchFamily="18" charset="0"/>
              </a:rPr>
              <a:t> </a:t>
            </a:r>
            <a:r>
              <a:rPr lang="hr-HR" sz="3600" b="1" i="1" dirty="0" err="1" smtClean="0">
                <a:ea typeface="Times New Roman" panose="02020603050405020304" pitchFamily="18" charset="0"/>
              </a:rPr>
              <a:t>reus</a:t>
            </a:r>
            <a:r>
              <a:rPr lang="hr-HR" sz="3600" b="1" i="1" dirty="0" smtClean="0">
                <a:ea typeface="Times New Roman" panose="02020603050405020304" pitchFamily="18" charset="0"/>
              </a:rPr>
              <a:t> </a:t>
            </a:r>
            <a:r>
              <a:rPr lang="en-US" sz="3600" b="1" dirty="0" smtClean="0">
                <a:ea typeface="Times New Roman" panose="02020603050405020304" pitchFamily="18" charset="0"/>
              </a:rPr>
              <a:t>in Common Law</a:t>
            </a:r>
            <a:endParaRPr lang="en-US" dirty="0"/>
          </a:p>
        </p:txBody>
      </p:sp>
      <p:sp>
        <p:nvSpPr>
          <p:cNvPr id="3" name="Content Placeholder 2"/>
          <p:cNvSpPr>
            <a:spLocks noGrp="1"/>
          </p:cNvSpPr>
          <p:nvPr>
            <p:ph idx="1"/>
          </p:nvPr>
        </p:nvSpPr>
        <p:spPr>
          <a:xfrm>
            <a:off x="321972" y="1305100"/>
            <a:ext cx="11870027" cy="5394960"/>
          </a:xfrm>
        </p:spPr>
        <p:txBody>
          <a:bodyPr>
            <a:noAutofit/>
          </a:bodyPr>
          <a:lstStyle/>
          <a:p>
            <a:pPr lvl="0">
              <a:lnSpc>
                <a:spcPct val="107000"/>
              </a:lnSpc>
              <a:spcBef>
                <a:spcPts val="0"/>
              </a:spcBef>
              <a:spcAft>
                <a:spcPts val="0"/>
              </a:spcAft>
            </a:pPr>
            <a:r>
              <a:rPr lang="en-US" sz="2800" dirty="0"/>
              <a:t>common law – act must be the actual and legal (proximate) cause of the result </a:t>
            </a:r>
          </a:p>
          <a:p>
            <a:pPr lvl="0">
              <a:lnSpc>
                <a:spcPct val="107000"/>
              </a:lnSpc>
              <a:spcBef>
                <a:spcPts val="0"/>
              </a:spcBef>
              <a:spcAft>
                <a:spcPts val="0"/>
              </a:spcAft>
            </a:pPr>
            <a:r>
              <a:rPr lang="en-US" sz="2800" dirty="0"/>
              <a:t> MPC – </a:t>
            </a:r>
            <a:r>
              <a:rPr lang="hr-HR" sz="2800" dirty="0"/>
              <a:t>„</a:t>
            </a:r>
            <a:r>
              <a:rPr lang="en-US" sz="2800" dirty="0"/>
              <a:t>BUT-FOR</a:t>
            </a:r>
            <a:r>
              <a:rPr lang="hr-HR" sz="2800" dirty="0"/>
              <a:t>” test</a:t>
            </a:r>
            <a:r>
              <a:rPr lang="en-US" sz="2800" dirty="0"/>
              <a:t> (</a:t>
            </a:r>
            <a:r>
              <a:rPr lang="en-US" sz="2800" i="1" dirty="0" err="1"/>
              <a:t>conditio</a:t>
            </a:r>
            <a:r>
              <a:rPr lang="en-US" sz="2800" i="1" dirty="0"/>
              <a:t> sine qua non</a:t>
            </a:r>
            <a:r>
              <a:rPr lang="en-US" sz="2800" dirty="0"/>
              <a:t>) + PROXIMATE </a:t>
            </a:r>
            <a:r>
              <a:rPr lang="en-US" sz="2800" dirty="0" smtClean="0"/>
              <a:t>cause</a:t>
            </a:r>
            <a:endParaRPr lang="hr-HR" sz="2800" dirty="0" smtClean="0"/>
          </a:p>
          <a:p>
            <a:pPr lvl="0">
              <a:lnSpc>
                <a:spcPct val="107000"/>
              </a:lnSpc>
              <a:spcBef>
                <a:spcPts val="0"/>
              </a:spcBef>
              <a:spcAft>
                <a:spcPts val="0"/>
              </a:spcAft>
            </a:pPr>
            <a:r>
              <a:rPr lang="hr-HR" sz="2800" dirty="0" smtClean="0"/>
              <a:t>„</a:t>
            </a:r>
            <a:r>
              <a:rPr lang="en-US" sz="2800" dirty="0" smtClean="0"/>
              <a:t>BUT-FOR</a:t>
            </a:r>
            <a:r>
              <a:rPr lang="hr-HR" sz="2800" dirty="0" smtClean="0"/>
              <a:t>” test: </a:t>
            </a:r>
            <a:r>
              <a:rPr lang="en-US" sz="2800" dirty="0" smtClean="0"/>
              <a:t>What would have happened if the suspect's actions were absent?</a:t>
            </a:r>
            <a:endParaRPr lang="en-US" sz="2800" dirty="0"/>
          </a:p>
          <a:p>
            <a:pPr>
              <a:lnSpc>
                <a:spcPct val="107000"/>
              </a:lnSpc>
              <a:spcBef>
                <a:spcPts val="0"/>
              </a:spcBef>
              <a:spcAft>
                <a:spcPts val="0"/>
              </a:spcAft>
            </a:pPr>
            <a:r>
              <a:rPr lang="en-US" sz="2800" dirty="0" smtClean="0">
                <a:ea typeface="Calibri" panose="020F0502020204030204" pitchFamily="34" charset="0"/>
                <a:cs typeface="Times New Roman" panose="02020603050405020304" pitchFamily="18" charset="0"/>
              </a:rPr>
              <a:t>BUT-FOR” test </a:t>
            </a:r>
            <a:r>
              <a:rPr lang="hr-HR" sz="2800" dirty="0" smtClean="0">
                <a:ea typeface="Calibri" panose="020F0502020204030204" pitchFamily="34" charset="0"/>
                <a:cs typeface="Times New Roman" panose="02020603050405020304" pitchFamily="18" charset="0"/>
              </a:rPr>
              <a:t>-</a:t>
            </a:r>
            <a:r>
              <a:rPr lang="en-US" sz="2800" dirty="0" smtClean="0">
                <a:ea typeface="Calibri" panose="020F0502020204030204" pitchFamily="34" charset="0"/>
                <a:cs typeface="Times New Roman" panose="02020603050405020304" pitchFamily="18" charset="0"/>
              </a:rPr>
              <a:t>suffers from three major deficiencies</a:t>
            </a:r>
            <a:r>
              <a:rPr lang="hr-HR" sz="2800" dirty="0" smtClean="0">
                <a:ea typeface="Calibri" panose="020F0502020204030204" pitchFamily="34" charset="0"/>
                <a:cs typeface="Times New Roman" panose="02020603050405020304" pitchFamily="18" charset="0"/>
              </a:rPr>
              <a:t>-</a:t>
            </a:r>
            <a:r>
              <a:rPr lang="en-US" sz="2800" dirty="0" smtClean="0">
                <a:ea typeface="Calibri" panose="020F0502020204030204" pitchFamily="34" charset="0"/>
                <a:cs typeface="Times New Roman" panose="02020603050405020304" pitchFamily="18" charset="0"/>
              </a:rPr>
              <a:t>Problem with: </a:t>
            </a:r>
            <a:endParaRPr lang="hr-HR" sz="2800"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1) alternative sufficient causes;</a:t>
            </a:r>
            <a:r>
              <a:rPr lang="en-US" dirty="0">
                <a:latin typeface="Times-Roman"/>
              </a:rPr>
              <a:t> if Y would have occurred without</a:t>
            </a:r>
            <a:r>
              <a:rPr lang="hr-HR" dirty="0">
                <a:latin typeface="Times-Roman"/>
              </a:rPr>
              <a:t> </a:t>
            </a:r>
            <a:r>
              <a:rPr lang="en-US" dirty="0">
                <a:latin typeface="Times-Roman"/>
              </a:rPr>
              <a:t>X, then X is not a cause of Y</a:t>
            </a:r>
            <a:r>
              <a:rPr lang="hr-HR" dirty="0">
                <a:latin typeface="Times-Roman"/>
              </a:rPr>
              <a:t> (</a:t>
            </a:r>
            <a:r>
              <a:rPr lang="en-US" sz="3000" b="1" i="1" dirty="0">
                <a:solidFill>
                  <a:srgbClr val="FFFFFF"/>
                </a:solidFill>
              </a:rPr>
              <a:t>People v. </a:t>
            </a:r>
            <a:r>
              <a:rPr lang="en-US" sz="3000" b="1" i="1" dirty="0" err="1">
                <a:solidFill>
                  <a:srgbClr val="FFFFFF"/>
                </a:solidFill>
              </a:rPr>
              <a:t>Arzon</a:t>
            </a:r>
            <a:r>
              <a:rPr lang="hr-HR" sz="3000" b="1" i="1" dirty="0">
                <a:solidFill>
                  <a:srgbClr val="FFFFFF"/>
                </a:solidFill>
              </a:rPr>
              <a:t> -</a:t>
            </a:r>
            <a:r>
              <a:rPr lang="en-US" dirty="0">
                <a:latin typeface="Times-Roman"/>
              </a:rPr>
              <a:t>merging fires</a:t>
            </a:r>
            <a:r>
              <a:rPr lang="hr-HR" dirty="0" smtClean="0">
                <a:latin typeface="Times-Roman"/>
              </a:rPr>
              <a:t>)</a:t>
            </a:r>
            <a:endParaRPr lang="hr-HR"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 2) proximate cause and </a:t>
            </a:r>
            <a:r>
              <a:rPr lang="en-US" b="1" u="sng" dirty="0" smtClean="0">
                <a:ea typeface="Calibri" panose="020F0502020204030204" pitchFamily="34" charset="0"/>
                <a:cs typeface="Times New Roman" panose="02020603050405020304" pitchFamily="18" charset="0"/>
              </a:rPr>
              <a:t>intervening cause</a:t>
            </a:r>
            <a:r>
              <a:rPr lang="en-US" dirty="0" smtClean="0">
                <a:ea typeface="Calibri" panose="020F0502020204030204" pitchFamily="34" charset="0"/>
                <a:cs typeface="Times New Roman" panose="02020603050405020304" pitchFamily="18" charset="0"/>
              </a:rPr>
              <a:t>; </a:t>
            </a:r>
            <a:endParaRPr lang="hr-HR" dirty="0" smtClean="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dirty="0" smtClean="0">
                <a:ea typeface="Calibri" panose="020F0502020204030204" pitchFamily="34" charset="0"/>
                <a:cs typeface="Times New Roman" panose="02020603050405020304" pitchFamily="18" charset="0"/>
              </a:rPr>
              <a:t>3) liability for omissions</a:t>
            </a:r>
            <a:r>
              <a:rPr lang="hr-HR" dirty="0" smtClean="0">
                <a:ea typeface="Calibri" panose="020F0502020204030204" pitchFamily="34" charset="0"/>
                <a:cs typeface="Times New Roman" panose="02020603050405020304" pitchFamily="18" charset="0"/>
              </a:rPr>
              <a:t> (p.63-69, </a:t>
            </a:r>
            <a:r>
              <a:rPr lang="hr-HR" dirty="0" err="1" smtClean="0">
                <a:ea typeface="Calibri" panose="020F0502020204030204" pitchFamily="34" charset="0"/>
                <a:cs typeface="Times New Roman" panose="02020603050405020304" pitchFamily="18" charset="0"/>
              </a:rPr>
              <a:t>Fl</a:t>
            </a:r>
            <a:r>
              <a:rPr lang="hr-HR" dirty="0" smtClean="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4043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4444"/>
            <a:ext cx="9601200" cy="1313411"/>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endParaRPr lang="en-US" dirty="0"/>
          </a:p>
        </p:txBody>
      </p:sp>
      <p:sp>
        <p:nvSpPr>
          <p:cNvPr id="3" name="Content Placeholder 2"/>
          <p:cNvSpPr>
            <a:spLocks noGrp="1"/>
          </p:cNvSpPr>
          <p:nvPr>
            <p:ph idx="1"/>
          </p:nvPr>
        </p:nvSpPr>
        <p:spPr>
          <a:xfrm>
            <a:off x="373486" y="1770611"/>
            <a:ext cx="11668259" cy="4971011"/>
          </a:xfrm>
        </p:spPr>
        <p:txBody>
          <a:bodyPr>
            <a:normAutofit/>
          </a:bodyPr>
          <a:lstStyle/>
          <a:p>
            <a:pPr marL="457200" lvl="0" indent="-457200">
              <a:buClr>
                <a:srgbClr val="FFCC66"/>
              </a:buClr>
              <a:buFont typeface="+mj-lt"/>
              <a:buAutoNum type="arabicPeriod"/>
            </a:pPr>
            <a:r>
              <a:rPr lang="en-US" b="1" u="sng" dirty="0">
                <a:solidFill>
                  <a:srgbClr val="FFFF00"/>
                </a:solidFill>
              </a:rPr>
              <a:t>alternative sufficient causes</a:t>
            </a:r>
            <a:r>
              <a:rPr lang="en-US" b="1" u="sng" dirty="0">
                <a:solidFill>
                  <a:srgbClr val="FFFFFF"/>
                </a:solidFill>
              </a:rPr>
              <a:t>; </a:t>
            </a:r>
            <a:r>
              <a:rPr lang="en-US" b="1" i="1" dirty="0">
                <a:solidFill>
                  <a:srgbClr val="FFFFFF"/>
                </a:solidFill>
              </a:rPr>
              <a:t>People v. </a:t>
            </a:r>
            <a:r>
              <a:rPr lang="en-US" b="1" i="1" dirty="0" err="1" smtClean="0">
                <a:solidFill>
                  <a:srgbClr val="FFFFFF"/>
                </a:solidFill>
              </a:rPr>
              <a:t>Arzon</a:t>
            </a:r>
            <a:r>
              <a:rPr lang="hr-HR" b="1" i="1" dirty="0" smtClean="0">
                <a:solidFill>
                  <a:srgbClr val="FFFFFF"/>
                </a:solidFill>
              </a:rPr>
              <a:t> </a:t>
            </a:r>
            <a:r>
              <a:rPr lang="en-US" dirty="0" smtClean="0"/>
              <a:t>(causation) </a:t>
            </a:r>
            <a:r>
              <a:rPr lang="hr-HR" dirty="0" smtClean="0"/>
              <a:t>1978</a:t>
            </a:r>
            <a:endParaRPr lang="en-US" dirty="0" smtClean="0"/>
          </a:p>
          <a:p>
            <a:pPr algn="just">
              <a:lnSpc>
                <a:spcPct val="107000"/>
              </a:lnSpc>
              <a:spcBef>
                <a:spcPts val="0"/>
              </a:spcBef>
              <a:spcAft>
                <a:spcPts val="0"/>
              </a:spcAft>
            </a:pPr>
            <a:r>
              <a:rPr lang="en-US" sz="2100" b="1" i="0" u="sng" dirty="0" err="1" smtClean="0"/>
              <a:t>Casebriefs</a:t>
            </a:r>
            <a:r>
              <a:rPr lang="en-US" sz="2100" b="1" i="0" u="sng" dirty="0" smtClean="0"/>
              <a:t>/Brief </a:t>
            </a:r>
            <a:r>
              <a:rPr lang="en-US" sz="2100" b="1" i="0" u="sng" dirty="0"/>
              <a:t>fact</a:t>
            </a:r>
            <a:r>
              <a:rPr lang="en-US" sz="2100" b="1" i="0" dirty="0"/>
              <a:t>: </a:t>
            </a:r>
            <a:r>
              <a:rPr lang="en-US" sz="2100" dirty="0"/>
              <a:t>The Defendant, </a:t>
            </a:r>
            <a:r>
              <a:rPr lang="en-US" sz="2100" dirty="0" err="1"/>
              <a:t>Arzon</a:t>
            </a:r>
            <a:r>
              <a:rPr lang="en-US" sz="2100" dirty="0"/>
              <a:t>, was charged with the murder of a fireman who had received fatal injuries when, responding to an arson that Defendant committed, he encountered a separate arson fire in the same building.</a:t>
            </a:r>
            <a:endParaRPr lang="hr-HR" sz="2100" dirty="0"/>
          </a:p>
          <a:p>
            <a:pPr algn="just">
              <a:lnSpc>
                <a:spcPct val="107000"/>
              </a:lnSpc>
              <a:spcBef>
                <a:spcPts val="0"/>
              </a:spcBef>
              <a:spcAft>
                <a:spcPts val="0"/>
              </a:spcAft>
            </a:pPr>
            <a:r>
              <a:rPr lang="en-US" sz="2100" b="1" dirty="0">
                <a:latin typeface="Roboto"/>
              </a:rPr>
              <a:t>Facts.</a:t>
            </a:r>
            <a:r>
              <a:rPr lang="en-US" sz="2100" dirty="0">
                <a:latin typeface="Roboto"/>
              </a:rPr>
              <a:t> The Defendant set fire to a couch on the fifth floor of an abandoned building. Firemen attempted to put out the blaze, but decided to give up when they saw they were having no effect. In retreating from the building, they encountered another fire on the second floor of the building and one of the fireman received fatal injuries from this blaze. The second fire was also determined to be caused by arson, but there was no evidence that it had been committed by Defendant. He was nonetheless charged with the fireman’s murder.</a:t>
            </a:r>
            <a:r>
              <a:rPr lang="en-US" sz="2100" dirty="0"/>
              <a:t> </a:t>
            </a:r>
            <a:endParaRPr lang="hr-HR" sz="2100" dirty="0"/>
          </a:p>
        </p:txBody>
      </p:sp>
    </p:spTree>
    <p:extLst>
      <p:ext uri="{BB962C8B-B14F-4D97-AF65-F5344CB8AC3E}">
        <p14:creationId xmlns:p14="http://schemas.microsoft.com/office/powerpoint/2010/main" val="424425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4444"/>
            <a:ext cx="9601200" cy="1313411"/>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endParaRPr lang="en-US" dirty="0"/>
          </a:p>
        </p:txBody>
      </p:sp>
      <p:sp>
        <p:nvSpPr>
          <p:cNvPr id="3" name="Content Placeholder 2"/>
          <p:cNvSpPr>
            <a:spLocks noGrp="1"/>
          </p:cNvSpPr>
          <p:nvPr>
            <p:ph idx="1"/>
          </p:nvPr>
        </p:nvSpPr>
        <p:spPr>
          <a:xfrm>
            <a:off x="373486" y="1770611"/>
            <a:ext cx="11668259" cy="4971011"/>
          </a:xfrm>
        </p:spPr>
        <p:txBody>
          <a:bodyPr>
            <a:normAutofit/>
          </a:bodyPr>
          <a:lstStyle/>
          <a:p>
            <a:pPr marL="457200" lvl="0" indent="-457200">
              <a:buClr>
                <a:srgbClr val="FFCC66"/>
              </a:buClr>
              <a:buFont typeface="+mj-lt"/>
              <a:buAutoNum type="arabicPeriod"/>
            </a:pPr>
            <a:r>
              <a:rPr lang="en-US" b="1" u="sng" dirty="0">
                <a:solidFill>
                  <a:srgbClr val="FFFF00"/>
                </a:solidFill>
              </a:rPr>
              <a:t>alternative sufficient causes</a:t>
            </a:r>
            <a:r>
              <a:rPr lang="en-US" b="1" u="sng" dirty="0">
                <a:solidFill>
                  <a:srgbClr val="FFFFFF"/>
                </a:solidFill>
              </a:rPr>
              <a:t>; </a:t>
            </a:r>
            <a:r>
              <a:rPr lang="en-US" b="1" i="1" dirty="0">
                <a:solidFill>
                  <a:srgbClr val="FFFFFF"/>
                </a:solidFill>
              </a:rPr>
              <a:t>People v. </a:t>
            </a:r>
            <a:r>
              <a:rPr lang="en-US" b="1" i="1" dirty="0" err="1" smtClean="0">
                <a:solidFill>
                  <a:srgbClr val="FFFFFF"/>
                </a:solidFill>
              </a:rPr>
              <a:t>Arzon</a:t>
            </a:r>
            <a:r>
              <a:rPr lang="hr-HR" b="1" i="1" dirty="0" smtClean="0">
                <a:solidFill>
                  <a:srgbClr val="FFFFFF"/>
                </a:solidFill>
              </a:rPr>
              <a:t> </a:t>
            </a:r>
            <a:r>
              <a:rPr lang="en-US" dirty="0" smtClean="0"/>
              <a:t>(causation) </a:t>
            </a:r>
            <a:r>
              <a:rPr lang="hr-HR" dirty="0" smtClean="0"/>
              <a:t>1978</a:t>
            </a:r>
            <a:endParaRPr lang="en-US" dirty="0" smtClean="0"/>
          </a:p>
          <a:p>
            <a:pPr algn="just">
              <a:lnSpc>
                <a:spcPct val="107000"/>
              </a:lnSpc>
              <a:spcBef>
                <a:spcPts val="0"/>
              </a:spcBef>
              <a:spcAft>
                <a:spcPts val="0"/>
              </a:spcAft>
            </a:pPr>
            <a:r>
              <a:rPr lang="en-US" sz="2100" b="1" i="0" u="sng" dirty="0" err="1" smtClean="0"/>
              <a:t>Casebriefs</a:t>
            </a:r>
            <a:r>
              <a:rPr lang="en-US" sz="2100" b="1" i="0" u="sng" dirty="0" smtClean="0"/>
              <a:t>/Brief </a:t>
            </a:r>
            <a:r>
              <a:rPr lang="en-US" sz="2100" b="1" i="0" u="sng" dirty="0"/>
              <a:t>fact</a:t>
            </a:r>
            <a:r>
              <a:rPr lang="en-US" sz="2100" b="1" i="0" dirty="0"/>
              <a:t>: </a:t>
            </a:r>
            <a:r>
              <a:rPr lang="en-US" sz="2100" dirty="0"/>
              <a:t>The Defendant, </a:t>
            </a:r>
            <a:r>
              <a:rPr lang="en-US" sz="2100" dirty="0" err="1"/>
              <a:t>Arzon</a:t>
            </a:r>
            <a:r>
              <a:rPr lang="en-US" sz="2100" dirty="0"/>
              <a:t>, was charged with the murder of a fireman who had received fatal injuries when, responding to an arson that Defendant committed, he encountered a separate arson fire in the same building.</a:t>
            </a:r>
            <a:endParaRPr lang="hr-HR" sz="2100" dirty="0"/>
          </a:p>
          <a:p>
            <a:pPr algn="just">
              <a:lnSpc>
                <a:spcPct val="107000"/>
              </a:lnSpc>
              <a:spcBef>
                <a:spcPts val="0"/>
              </a:spcBef>
              <a:spcAft>
                <a:spcPts val="0"/>
              </a:spcAft>
            </a:pPr>
            <a:r>
              <a:rPr lang="en-US" sz="2100" b="1" i="0" dirty="0">
                <a:latin typeface="Roboto"/>
              </a:rPr>
              <a:t>Synopsis of Rule of Law.</a:t>
            </a:r>
            <a:r>
              <a:rPr lang="en-US" sz="2100" i="0" dirty="0">
                <a:latin typeface="Roboto"/>
              </a:rPr>
              <a:t> An individual is criminally liable for the death of another if his conduct is a sufficiently direct cause of death that could have been reasonably foreseen as a consequence of his actions.</a:t>
            </a:r>
            <a:endParaRPr lang="hr-HR" sz="2100" dirty="0"/>
          </a:p>
          <a:p>
            <a:pPr algn="just">
              <a:lnSpc>
                <a:spcPct val="107000"/>
              </a:lnSpc>
              <a:spcBef>
                <a:spcPts val="0"/>
              </a:spcBef>
              <a:spcAft>
                <a:spcPts val="0"/>
              </a:spcAft>
            </a:pPr>
            <a:r>
              <a:rPr lang="en-US" sz="2100" b="1" i="0" dirty="0" smtClean="0">
                <a:latin typeface="Roboto"/>
              </a:rPr>
              <a:t>Issue</a:t>
            </a:r>
            <a:r>
              <a:rPr lang="en-US" sz="2100" b="1" i="0" dirty="0">
                <a:latin typeface="Roboto"/>
              </a:rPr>
              <a:t>.</a:t>
            </a:r>
            <a:r>
              <a:rPr lang="en-US" sz="2100" i="0" dirty="0">
                <a:latin typeface="Roboto"/>
              </a:rPr>
              <a:t> Was Defendant criminally liable for the fireman’s death notwithstanding that the victim’s fatal injuries were received by an independent intervening cause not attributable to Defendant?</a:t>
            </a:r>
            <a:endParaRPr lang="hr-HR" sz="2100" i="0" dirty="0">
              <a:latin typeface="Roboto"/>
            </a:endParaRPr>
          </a:p>
          <a:p>
            <a:pPr algn="just">
              <a:lnSpc>
                <a:spcPct val="107000"/>
              </a:lnSpc>
              <a:spcBef>
                <a:spcPts val="0"/>
              </a:spcBef>
              <a:spcAft>
                <a:spcPts val="0"/>
              </a:spcAft>
            </a:pPr>
            <a:r>
              <a:rPr lang="en-US" sz="2100" i="1" u="sng" dirty="0"/>
              <a:t>No break </a:t>
            </a:r>
            <a:r>
              <a:rPr lang="en-US" sz="2100" dirty="0"/>
              <a:t>of causal chain because </a:t>
            </a:r>
            <a:r>
              <a:rPr lang="en-US" sz="2100" dirty="0" err="1"/>
              <a:t>Arzon</a:t>
            </a:r>
            <a:r>
              <a:rPr lang="en-US" sz="2100" dirty="0"/>
              <a:t> should have foreseen the result </a:t>
            </a:r>
            <a:endParaRPr lang="hr-HR" sz="2100" dirty="0" smtClean="0"/>
          </a:p>
          <a:p>
            <a:pPr algn="just">
              <a:lnSpc>
                <a:spcPct val="107000"/>
              </a:lnSpc>
              <a:spcBef>
                <a:spcPts val="0"/>
              </a:spcBef>
              <a:spcAft>
                <a:spcPts val="0"/>
              </a:spcAft>
            </a:pPr>
            <a:r>
              <a:rPr lang="en-US" sz="2200" i="0" dirty="0" smtClean="0">
                <a:ea typeface="Calibri" panose="020F0502020204030204" pitchFamily="34" charset="0"/>
                <a:cs typeface="Times New Roman" panose="02020603050405020304" pitchFamily="18" charset="0"/>
              </a:rPr>
              <a:t>Problem in question</a:t>
            </a:r>
            <a:r>
              <a:rPr lang="hr-HR" sz="2200" b="1" i="0" u="sng" dirty="0" smtClean="0">
                <a:ea typeface="Calibri" panose="020F0502020204030204" pitchFamily="34" charset="0"/>
                <a:cs typeface="Times New Roman" panose="02020603050405020304" pitchFamily="18" charset="0"/>
              </a:rPr>
              <a:t>: </a:t>
            </a:r>
            <a:r>
              <a:rPr lang="en-US" sz="2200" b="1" i="0" u="sng" dirty="0" smtClean="0">
                <a:ea typeface="Calibri" panose="020F0502020204030204" pitchFamily="34" charset="0"/>
                <a:cs typeface="Times New Roman" panose="02020603050405020304" pitchFamily="18" charset="0"/>
              </a:rPr>
              <a:t>1</a:t>
            </a:r>
            <a:r>
              <a:rPr lang="en-US" sz="2200" b="1" i="0" u="sng" dirty="0">
                <a:ea typeface="Calibri" panose="020F0502020204030204" pitchFamily="34" charset="0"/>
                <a:cs typeface="Times New Roman" panose="02020603050405020304" pitchFamily="18" charset="0"/>
              </a:rPr>
              <a:t>) alternative sufficient causes</a:t>
            </a:r>
            <a:endParaRPr lang="en-US" sz="2100" dirty="0"/>
          </a:p>
          <a:p>
            <a:endParaRPr lang="hr-HR" dirty="0"/>
          </a:p>
        </p:txBody>
      </p:sp>
    </p:spTree>
    <p:extLst>
      <p:ext uri="{BB962C8B-B14F-4D97-AF65-F5344CB8AC3E}">
        <p14:creationId xmlns:p14="http://schemas.microsoft.com/office/powerpoint/2010/main" val="47461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7730"/>
            <a:ext cx="10033462" cy="1530946"/>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r>
              <a:rPr lang="hr-HR" sz="3600" b="1" dirty="0" smtClean="0">
                <a:ea typeface="Times New Roman" panose="02020603050405020304" pitchFamily="18" charset="0"/>
              </a:rPr>
              <a:t>- </a:t>
            </a:r>
            <a:r>
              <a:rPr lang="en-US" sz="3600" b="1" dirty="0" smtClean="0">
                <a:ea typeface="Times New Roman" panose="02020603050405020304" pitchFamily="18" charset="0"/>
              </a:rPr>
              <a:t>causation</a:t>
            </a:r>
            <a:endParaRPr lang="en-US" dirty="0"/>
          </a:p>
        </p:txBody>
      </p:sp>
      <p:sp>
        <p:nvSpPr>
          <p:cNvPr id="3" name="Content Placeholder 2"/>
          <p:cNvSpPr>
            <a:spLocks noGrp="1"/>
          </p:cNvSpPr>
          <p:nvPr>
            <p:ph idx="1"/>
          </p:nvPr>
        </p:nvSpPr>
        <p:spPr>
          <a:xfrm>
            <a:off x="347730" y="1878676"/>
            <a:ext cx="11677039" cy="4792579"/>
          </a:xfrm>
        </p:spPr>
        <p:txBody>
          <a:bodyPr>
            <a:normAutofit fontScale="85000" lnSpcReduction="10000"/>
          </a:bodyPr>
          <a:lstStyle/>
          <a:p>
            <a:pPr marL="457200" indent="-457200">
              <a:buFont typeface="+mj-lt"/>
              <a:buAutoNum type="arabicPeriod"/>
            </a:pPr>
            <a:r>
              <a:rPr lang="hr-HR" sz="3200" dirty="0" smtClean="0"/>
              <a:t> </a:t>
            </a:r>
            <a:r>
              <a:rPr lang="en-US" sz="3200" b="1" u="sng" dirty="0" smtClean="0">
                <a:solidFill>
                  <a:srgbClr val="FFFF00"/>
                </a:solidFill>
              </a:rPr>
              <a:t>alternative sufficient causes</a:t>
            </a:r>
            <a:r>
              <a:rPr lang="en-US" sz="3200" b="1" u="sng" dirty="0" smtClean="0"/>
              <a:t>; </a:t>
            </a:r>
            <a:r>
              <a:rPr lang="en-US" dirty="0" smtClean="0"/>
              <a:t>if </a:t>
            </a:r>
            <a:r>
              <a:rPr lang="en-US" dirty="0"/>
              <a:t>Y would have occurred </a:t>
            </a:r>
            <a:r>
              <a:rPr lang="en-US" dirty="0" smtClean="0"/>
              <a:t>without</a:t>
            </a:r>
            <a:r>
              <a:rPr lang="hr-HR" dirty="0" smtClean="0"/>
              <a:t>  </a:t>
            </a:r>
            <a:r>
              <a:rPr lang="en-US" dirty="0" smtClean="0"/>
              <a:t>X</a:t>
            </a:r>
            <a:r>
              <a:rPr lang="en-US" dirty="0"/>
              <a:t>, then X is not a cause of </a:t>
            </a:r>
            <a:r>
              <a:rPr lang="en-US" dirty="0" smtClean="0"/>
              <a:t>Y</a:t>
            </a:r>
            <a:endParaRPr lang="hr-HR" dirty="0" smtClean="0"/>
          </a:p>
          <a:p>
            <a:pPr marL="0" indent="0" algn="just">
              <a:buNone/>
            </a:pPr>
            <a:r>
              <a:rPr lang="en-US" b="1" dirty="0" smtClean="0"/>
              <a:t>Scenario a)</a:t>
            </a:r>
            <a:r>
              <a:rPr lang="hr-HR" dirty="0" smtClean="0"/>
              <a:t> T</a:t>
            </a:r>
            <a:r>
              <a:rPr lang="en-US" dirty="0" smtClean="0"/>
              <a:t>he </a:t>
            </a:r>
            <a:r>
              <a:rPr lang="en-US" dirty="0"/>
              <a:t>problem </a:t>
            </a:r>
            <a:r>
              <a:rPr lang="en-US" dirty="0" smtClean="0"/>
              <a:t>of</a:t>
            </a:r>
            <a:r>
              <a:rPr lang="hr-HR" dirty="0" smtClean="0"/>
              <a:t>  </a:t>
            </a:r>
            <a:r>
              <a:rPr lang="en-US" dirty="0" smtClean="0"/>
              <a:t>merging </a:t>
            </a:r>
            <a:r>
              <a:rPr lang="en-US" dirty="0"/>
              <a:t>fires</a:t>
            </a:r>
            <a:r>
              <a:rPr lang="en-US" dirty="0" smtClean="0"/>
              <a:t>.</a:t>
            </a:r>
            <a:r>
              <a:rPr lang="hr-HR" dirty="0" smtClean="0"/>
              <a:t>- </a:t>
            </a:r>
          </a:p>
          <a:p>
            <a:pPr marL="0" indent="0" algn="just">
              <a:buNone/>
            </a:pPr>
            <a:r>
              <a:rPr lang="hr-HR" dirty="0" smtClean="0"/>
              <a:t>„</a:t>
            </a:r>
            <a:r>
              <a:rPr lang="en-US" dirty="0" smtClean="0"/>
              <a:t>Suppose </a:t>
            </a:r>
            <a:r>
              <a:rPr lang="en-US" dirty="0"/>
              <a:t>that both Joe and Karl set fires that </a:t>
            </a:r>
            <a:r>
              <a:rPr lang="en-US" dirty="0" smtClean="0"/>
              <a:t>converge</a:t>
            </a:r>
            <a:r>
              <a:rPr lang="hr-HR" dirty="0" smtClean="0"/>
              <a:t> </a:t>
            </a:r>
            <a:r>
              <a:rPr lang="en-US" dirty="0" smtClean="0"/>
              <a:t>and </a:t>
            </a:r>
            <a:r>
              <a:rPr lang="en-US" dirty="0"/>
              <a:t>destroy the plaintiff's house. Either fire alone would have </a:t>
            </a:r>
            <a:r>
              <a:rPr lang="en-US" dirty="0" smtClean="0"/>
              <a:t>been</a:t>
            </a:r>
            <a:r>
              <a:rPr lang="hr-HR" dirty="0" smtClean="0"/>
              <a:t> </a:t>
            </a:r>
            <a:r>
              <a:rPr lang="en-US" dirty="0" smtClean="0"/>
              <a:t>sufficient </a:t>
            </a:r>
            <a:r>
              <a:rPr lang="en-US" dirty="0"/>
              <a:t>to destroy the house. Therefore both Joe and Karl can </a:t>
            </a:r>
            <a:r>
              <a:rPr lang="en-US" dirty="0" smtClean="0"/>
              <a:t>point</a:t>
            </a:r>
            <a:r>
              <a:rPr lang="hr-HR" dirty="0" smtClean="0"/>
              <a:t> </a:t>
            </a:r>
            <a:r>
              <a:rPr lang="en-US" dirty="0" smtClean="0"/>
              <a:t>the </a:t>
            </a:r>
            <a:r>
              <a:rPr lang="en-US" dirty="0"/>
              <a:t>finger at the other and say: He was the cause; I was not the </a:t>
            </a:r>
            <a:r>
              <a:rPr lang="en-US" dirty="0" smtClean="0"/>
              <a:t>cause</a:t>
            </a:r>
            <a:r>
              <a:rPr lang="hr-HR" dirty="0" smtClean="0"/>
              <a:t>  </a:t>
            </a:r>
            <a:r>
              <a:rPr lang="en-US" dirty="0" smtClean="0"/>
              <a:t>because </a:t>
            </a:r>
            <a:r>
              <a:rPr lang="en-US" dirty="0"/>
              <a:t>the harm to the plaintiff's house would have happened </a:t>
            </a:r>
            <a:r>
              <a:rPr lang="en-US" dirty="0" smtClean="0"/>
              <a:t>even</a:t>
            </a:r>
            <a:r>
              <a:rPr lang="hr-HR" dirty="0" smtClean="0"/>
              <a:t> </a:t>
            </a:r>
            <a:r>
              <a:rPr lang="en-US" dirty="0" smtClean="0"/>
              <a:t>without </a:t>
            </a:r>
            <a:r>
              <a:rPr lang="en-US" dirty="0"/>
              <a:t>my fire. </a:t>
            </a:r>
            <a:endParaRPr lang="hr-HR" dirty="0" smtClean="0"/>
          </a:p>
          <a:p>
            <a:pPr algn="just"/>
            <a:r>
              <a:rPr lang="en-US" dirty="0" smtClean="0"/>
              <a:t>This </a:t>
            </a:r>
            <a:r>
              <a:rPr lang="en-US" dirty="0"/>
              <a:t>is a serious challenge </a:t>
            </a:r>
            <a:r>
              <a:rPr lang="en-US" dirty="0" smtClean="0"/>
              <a:t>to the "but for" test for in fact if that test is applied, neither Joe nor Karl is responsible for the  damage to the plaintiff's house. …Together they generate a single fire that in fact destroys the house”.-</a:t>
            </a:r>
            <a:r>
              <a:rPr lang="en-US" sz="2400" dirty="0" smtClean="0"/>
              <a:t>YES both responsible- parallel perpetrators</a:t>
            </a:r>
          </a:p>
          <a:p>
            <a:pPr marL="0" indent="0">
              <a:buNone/>
            </a:pPr>
            <a:endParaRPr lang="hr-HR" dirty="0"/>
          </a:p>
        </p:txBody>
      </p:sp>
    </p:spTree>
    <p:extLst>
      <p:ext uri="{BB962C8B-B14F-4D97-AF65-F5344CB8AC3E}">
        <p14:creationId xmlns:p14="http://schemas.microsoft.com/office/powerpoint/2010/main" val="387861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47730"/>
            <a:ext cx="10033462" cy="1530946"/>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offence</a:t>
            </a:r>
            <a:r>
              <a:rPr lang="hr-HR" sz="3600" b="1" dirty="0">
                <a:ea typeface="Times New Roman" panose="02020603050405020304" pitchFamily="18" charset="0"/>
              </a:rPr>
              <a:t>- </a:t>
            </a:r>
            <a:r>
              <a:rPr lang="hr-HR" sz="3600" b="1" i="1" dirty="0" err="1">
                <a:ea typeface="Times New Roman" panose="02020603050405020304" pitchFamily="18" charset="0"/>
              </a:rPr>
              <a:t>actus</a:t>
            </a:r>
            <a:r>
              <a:rPr lang="hr-HR" sz="3600" b="1" i="1" dirty="0">
                <a:ea typeface="Times New Roman" panose="02020603050405020304" pitchFamily="18" charset="0"/>
              </a:rPr>
              <a:t> </a:t>
            </a:r>
            <a:r>
              <a:rPr lang="hr-HR" sz="3600" b="1" i="1" dirty="0" err="1">
                <a:ea typeface="Times New Roman" panose="02020603050405020304" pitchFamily="18" charset="0"/>
              </a:rPr>
              <a:t>reus</a:t>
            </a:r>
            <a:r>
              <a:rPr lang="hr-HR" sz="3600" b="1" i="1" dirty="0">
                <a:ea typeface="Times New Roman" panose="02020603050405020304" pitchFamily="18" charset="0"/>
              </a:rPr>
              <a:t> </a:t>
            </a:r>
            <a:r>
              <a:rPr lang="en-US" sz="3600" b="1" dirty="0">
                <a:ea typeface="Times New Roman" panose="02020603050405020304" pitchFamily="18" charset="0"/>
              </a:rPr>
              <a:t>in </a:t>
            </a:r>
            <a:r>
              <a:rPr lang="en-US" sz="3600" b="1" dirty="0" smtClean="0">
                <a:ea typeface="Times New Roman" panose="02020603050405020304" pitchFamily="18" charset="0"/>
              </a:rPr>
              <a:t>Common Law</a:t>
            </a:r>
            <a:r>
              <a:rPr lang="hr-HR" sz="3600" b="1" dirty="0" smtClean="0">
                <a:ea typeface="Times New Roman" panose="02020603050405020304" pitchFamily="18" charset="0"/>
              </a:rPr>
              <a:t>- </a:t>
            </a:r>
            <a:r>
              <a:rPr lang="en-US" sz="3600" b="1" dirty="0" smtClean="0">
                <a:ea typeface="Times New Roman" panose="02020603050405020304" pitchFamily="18" charset="0"/>
              </a:rPr>
              <a:t>causation</a:t>
            </a:r>
            <a:endParaRPr lang="en-US" dirty="0"/>
          </a:p>
        </p:txBody>
      </p:sp>
      <p:sp>
        <p:nvSpPr>
          <p:cNvPr id="3" name="Content Placeholder 2"/>
          <p:cNvSpPr>
            <a:spLocks noGrp="1"/>
          </p:cNvSpPr>
          <p:nvPr>
            <p:ph idx="1"/>
          </p:nvPr>
        </p:nvSpPr>
        <p:spPr>
          <a:xfrm>
            <a:off x="347730" y="1878676"/>
            <a:ext cx="11677039" cy="4792579"/>
          </a:xfrm>
        </p:spPr>
        <p:txBody>
          <a:bodyPr>
            <a:normAutofit fontScale="70000" lnSpcReduction="20000"/>
          </a:bodyPr>
          <a:lstStyle/>
          <a:p>
            <a:pPr marL="457200" indent="-457200">
              <a:buFont typeface="+mj-lt"/>
              <a:buAutoNum type="arabicPeriod"/>
            </a:pPr>
            <a:r>
              <a:rPr lang="hr-HR" sz="3200" dirty="0" smtClean="0"/>
              <a:t> </a:t>
            </a:r>
            <a:r>
              <a:rPr lang="en-US" b="1" u="sng" dirty="0" smtClean="0">
                <a:solidFill>
                  <a:srgbClr val="FFFF00"/>
                </a:solidFill>
              </a:rPr>
              <a:t>alternative</a:t>
            </a:r>
            <a:r>
              <a:rPr lang="hr-HR" b="1" u="sng" dirty="0" smtClean="0">
                <a:solidFill>
                  <a:srgbClr val="FFFF00"/>
                </a:solidFill>
              </a:rPr>
              <a:t> (</a:t>
            </a:r>
            <a:r>
              <a:rPr lang="en-US" b="1" u="sng" dirty="0" smtClean="0">
                <a:solidFill>
                  <a:srgbClr val="FFFF00"/>
                </a:solidFill>
              </a:rPr>
              <a:t>independent</a:t>
            </a:r>
            <a:r>
              <a:rPr lang="hr-HR" b="1" u="sng" dirty="0" smtClean="0">
                <a:solidFill>
                  <a:srgbClr val="FFFF00"/>
                </a:solidFill>
              </a:rPr>
              <a:t>)</a:t>
            </a:r>
            <a:r>
              <a:rPr lang="en-US" b="1" u="sng" dirty="0" smtClean="0">
                <a:solidFill>
                  <a:srgbClr val="FFFF00"/>
                </a:solidFill>
              </a:rPr>
              <a:t> </a:t>
            </a:r>
            <a:r>
              <a:rPr lang="en-US" sz="3200" b="1" u="sng" dirty="0" smtClean="0">
                <a:solidFill>
                  <a:srgbClr val="FFFF00"/>
                </a:solidFill>
              </a:rPr>
              <a:t>sufficient causes</a:t>
            </a:r>
            <a:r>
              <a:rPr lang="en-US" sz="3200" b="1" u="sng" dirty="0" smtClean="0"/>
              <a:t>; </a:t>
            </a:r>
            <a:r>
              <a:rPr lang="en-US" dirty="0" smtClean="0"/>
              <a:t>if </a:t>
            </a:r>
            <a:r>
              <a:rPr lang="en-US" dirty="0"/>
              <a:t>Y would have occurred </a:t>
            </a:r>
            <a:r>
              <a:rPr lang="en-US" dirty="0" smtClean="0"/>
              <a:t>without</a:t>
            </a:r>
            <a:r>
              <a:rPr lang="hr-HR" dirty="0" smtClean="0"/>
              <a:t>  </a:t>
            </a:r>
            <a:r>
              <a:rPr lang="en-US" dirty="0" smtClean="0"/>
              <a:t>X</a:t>
            </a:r>
            <a:r>
              <a:rPr lang="en-US" dirty="0"/>
              <a:t>, then X is not a cause of </a:t>
            </a:r>
            <a:r>
              <a:rPr lang="en-US" dirty="0" smtClean="0"/>
              <a:t>Y</a:t>
            </a:r>
            <a:endParaRPr lang="hr-HR" dirty="0" smtClean="0"/>
          </a:p>
          <a:p>
            <a:pPr marL="0" indent="0" algn="just">
              <a:buNone/>
            </a:pPr>
            <a:r>
              <a:rPr lang="en-US" sz="3300" b="1" dirty="0" smtClean="0"/>
              <a:t>Scenario </a:t>
            </a:r>
            <a:r>
              <a:rPr lang="hr-HR" sz="3300" b="1" dirty="0" smtClean="0"/>
              <a:t>b</a:t>
            </a:r>
            <a:r>
              <a:rPr lang="en-US" sz="3300" b="1" dirty="0" smtClean="0"/>
              <a:t>) </a:t>
            </a:r>
            <a:r>
              <a:rPr lang="hr-HR" sz="3300" b="1" dirty="0" smtClean="0"/>
              <a:t>„</a:t>
            </a:r>
            <a:r>
              <a:rPr lang="en-US" dirty="0" smtClean="0"/>
              <a:t>Joe </a:t>
            </a:r>
            <a:r>
              <a:rPr lang="en-US" dirty="0"/>
              <a:t>wants to kill Paul and therefore on the eve of Paul's </a:t>
            </a:r>
            <a:r>
              <a:rPr lang="en-US" dirty="0" smtClean="0"/>
              <a:t>setting</a:t>
            </a:r>
            <a:r>
              <a:rPr lang="hr-HR" dirty="0" smtClean="0"/>
              <a:t>  </a:t>
            </a:r>
            <a:r>
              <a:rPr lang="en-US" dirty="0" smtClean="0"/>
              <a:t>forth </a:t>
            </a:r>
            <a:r>
              <a:rPr lang="en-US" dirty="0"/>
              <a:t>on a hike across the desert, Joe sneaks into Paul's room and </a:t>
            </a:r>
            <a:r>
              <a:rPr lang="en-US" dirty="0" smtClean="0"/>
              <a:t>replaces</a:t>
            </a:r>
            <a:r>
              <a:rPr lang="hr-HR" dirty="0" smtClean="0"/>
              <a:t>  </a:t>
            </a:r>
            <a:r>
              <a:rPr lang="en-US" dirty="0" smtClean="0"/>
              <a:t>the </a:t>
            </a:r>
            <a:r>
              <a:rPr lang="en-US" dirty="0"/>
              <a:t>water in his canteen with scentless and colorless poison. </a:t>
            </a:r>
            <a:r>
              <a:rPr lang="en-US" dirty="0" smtClean="0"/>
              <a:t>Karl</a:t>
            </a:r>
            <a:r>
              <a:rPr lang="hr-HR" dirty="0" smtClean="0"/>
              <a:t> </a:t>
            </a:r>
            <a:r>
              <a:rPr lang="en-US" dirty="0" smtClean="0"/>
              <a:t>also </a:t>
            </a:r>
            <a:r>
              <a:rPr lang="en-US" dirty="0"/>
              <a:t>wants to kill Paul and therefore later the same evening he </a:t>
            </a:r>
            <a:r>
              <a:rPr lang="en-US" dirty="0" smtClean="0"/>
              <a:t>sneaks</a:t>
            </a:r>
            <a:r>
              <a:rPr lang="hr-HR" dirty="0" smtClean="0"/>
              <a:t> </a:t>
            </a:r>
            <a:r>
              <a:rPr lang="en-US" dirty="0" smtClean="0"/>
              <a:t>into </a:t>
            </a:r>
            <a:r>
              <a:rPr lang="en-US" dirty="0"/>
              <a:t>Paul's room and drills a small hole in the bottom of Paul's canteen</a:t>
            </a:r>
            <a:r>
              <a:rPr lang="en-US" dirty="0" smtClean="0"/>
              <a:t>.</a:t>
            </a:r>
            <a:r>
              <a:rPr lang="hr-HR" dirty="0" smtClean="0"/>
              <a:t> </a:t>
            </a:r>
            <a:r>
              <a:rPr lang="en-US" dirty="0" smtClean="0"/>
              <a:t>Paul </a:t>
            </a:r>
            <a:r>
              <a:rPr lang="en-US" dirty="0"/>
              <a:t>leaves the next morning without noticing the hole in his canteen</a:t>
            </a:r>
            <a:r>
              <a:rPr lang="en-US" dirty="0" smtClean="0"/>
              <a:t>.</a:t>
            </a:r>
            <a:r>
              <a:rPr lang="hr-HR" dirty="0" smtClean="0"/>
              <a:t> </a:t>
            </a:r>
            <a:r>
              <a:rPr lang="en-US" dirty="0" smtClean="0"/>
              <a:t>After </a:t>
            </a:r>
            <a:r>
              <a:rPr lang="en-US" dirty="0"/>
              <a:t>two hours in the desert he decides that it is time to drink but </a:t>
            </a:r>
            <a:r>
              <a:rPr lang="en-US" dirty="0" smtClean="0"/>
              <a:t>by</a:t>
            </a:r>
            <a:r>
              <a:rPr lang="hr-HR" dirty="0" smtClean="0"/>
              <a:t> </a:t>
            </a:r>
            <a:r>
              <a:rPr lang="en-US" dirty="0" smtClean="0"/>
              <a:t>now </a:t>
            </a:r>
            <a:r>
              <a:rPr lang="en-US" dirty="0"/>
              <a:t>the canteen is empty. Without other sources of water he dies </a:t>
            </a:r>
            <a:r>
              <a:rPr lang="en-US" dirty="0" smtClean="0"/>
              <a:t>of</a:t>
            </a:r>
            <a:r>
              <a:rPr lang="hr-HR" dirty="0" smtClean="0"/>
              <a:t> </a:t>
            </a:r>
            <a:r>
              <a:rPr lang="en-US" dirty="0" smtClean="0"/>
              <a:t>dehydration </a:t>
            </a:r>
            <a:r>
              <a:rPr lang="en-US" dirty="0"/>
              <a:t>in the desert. Who is responsible for the death? Karl </a:t>
            </a:r>
            <a:r>
              <a:rPr lang="en-US" dirty="0" smtClean="0"/>
              <a:t>can</a:t>
            </a:r>
            <a:r>
              <a:rPr lang="hr-HR" dirty="0" smtClean="0"/>
              <a:t> </a:t>
            </a:r>
            <a:r>
              <a:rPr lang="en-US" dirty="0" smtClean="0"/>
              <a:t>claim </a:t>
            </a:r>
            <a:r>
              <a:rPr lang="en-US" dirty="0"/>
              <a:t>that if he had not drilled the hole in the canteen, Paul </a:t>
            </a:r>
            <a:r>
              <a:rPr lang="en-US" dirty="0" smtClean="0"/>
              <a:t>would</a:t>
            </a:r>
            <a:r>
              <a:rPr lang="hr-HR" dirty="0" smtClean="0"/>
              <a:t> </a:t>
            </a:r>
            <a:r>
              <a:rPr lang="en-US" dirty="0" smtClean="0"/>
              <a:t>have </a:t>
            </a:r>
            <a:r>
              <a:rPr lang="en-US" dirty="0"/>
              <a:t>died of poison. But Joe can maintain that in view of Karl's </a:t>
            </a:r>
            <a:r>
              <a:rPr lang="en-US" dirty="0" smtClean="0"/>
              <a:t>subsequent</a:t>
            </a:r>
            <a:r>
              <a:rPr lang="hr-HR" dirty="0" smtClean="0"/>
              <a:t> </a:t>
            </a:r>
            <a:r>
              <a:rPr lang="en-US" dirty="0" smtClean="0"/>
              <a:t>action</a:t>
            </a:r>
            <a:r>
              <a:rPr lang="en-US" dirty="0"/>
              <a:t>, replacing the water with poison was an irrelevant </a:t>
            </a:r>
            <a:r>
              <a:rPr lang="en-US" dirty="0" smtClean="0"/>
              <a:t>act</a:t>
            </a:r>
            <a:r>
              <a:rPr lang="hr-HR" dirty="0" smtClean="0"/>
              <a:t>”</a:t>
            </a:r>
            <a:r>
              <a:rPr lang="en-US" dirty="0" smtClean="0"/>
              <a:t>.</a:t>
            </a:r>
            <a:r>
              <a:rPr lang="hr-HR" dirty="0" smtClean="0"/>
              <a:t> –</a:t>
            </a:r>
            <a:r>
              <a:rPr lang="en-US" dirty="0" smtClean="0"/>
              <a:t>Karl</a:t>
            </a:r>
            <a:r>
              <a:rPr lang="hr-HR" dirty="0" smtClean="0"/>
              <a:t> </a:t>
            </a:r>
            <a:r>
              <a:rPr lang="en-US" dirty="0" smtClean="0"/>
              <a:t>responsible; </a:t>
            </a:r>
            <a:r>
              <a:rPr lang="hr-HR" dirty="0" smtClean="0"/>
              <a:t>Joe </a:t>
            </a:r>
            <a:r>
              <a:rPr lang="en-US" dirty="0" smtClean="0"/>
              <a:t>attempted murder</a:t>
            </a:r>
          </a:p>
          <a:p>
            <a:pPr algn="just"/>
            <a:r>
              <a:rPr lang="en-US" i="1" dirty="0" smtClean="0">
                <a:solidFill>
                  <a:srgbClr val="FFFF00"/>
                </a:solidFill>
              </a:rPr>
              <a:t>These </a:t>
            </a:r>
            <a:r>
              <a:rPr lang="en-US" i="1" dirty="0">
                <a:solidFill>
                  <a:srgbClr val="FFFF00"/>
                </a:solidFill>
              </a:rPr>
              <a:t>scenarios illustrate the limitations of counterfactual </a:t>
            </a:r>
            <a:r>
              <a:rPr lang="en-US" i="1" dirty="0" smtClean="0">
                <a:solidFill>
                  <a:srgbClr val="FFFF00"/>
                </a:solidFill>
              </a:rPr>
              <a:t>thinking</a:t>
            </a:r>
            <a:r>
              <a:rPr lang="hr-HR" i="1" dirty="0" smtClean="0">
                <a:solidFill>
                  <a:srgbClr val="FFFF00"/>
                </a:solidFill>
              </a:rPr>
              <a:t> </a:t>
            </a:r>
            <a:r>
              <a:rPr lang="en-US" i="1" dirty="0" smtClean="0">
                <a:solidFill>
                  <a:srgbClr val="FFFF00"/>
                </a:solidFill>
              </a:rPr>
              <a:t>in </a:t>
            </a:r>
            <a:r>
              <a:rPr lang="en-US" i="1" dirty="0">
                <a:solidFill>
                  <a:srgbClr val="FFFF00"/>
                </a:solidFill>
              </a:rPr>
              <a:t>assessing causation. In these cases, where there are alternative sufficient conditions, the question should </a:t>
            </a:r>
            <a:r>
              <a:rPr lang="en-US" i="1" u="sng" dirty="0">
                <a:solidFill>
                  <a:srgbClr val="FFFF00"/>
                </a:solidFill>
              </a:rPr>
              <a:t>be not what would have happened</a:t>
            </a:r>
            <a:r>
              <a:rPr lang="en-US" i="1" u="sng" dirty="0" smtClean="0">
                <a:solidFill>
                  <a:srgbClr val="FFFF00"/>
                </a:solidFill>
              </a:rPr>
              <a:t>,</a:t>
            </a:r>
            <a:r>
              <a:rPr lang="hr-HR" i="1" u="sng" dirty="0" smtClean="0">
                <a:solidFill>
                  <a:srgbClr val="FFFF00"/>
                </a:solidFill>
              </a:rPr>
              <a:t> </a:t>
            </a:r>
            <a:r>
              <a:rPr lang="en-US" i="1" u="sng" dirty="0" smtClean="0">
                <a:solidFill>
                  <a:srgbClr val="FFFF00"/>
                </a:solidFill>
              </a:rPr>
              <a:t>but </a:t>
            </a:r>
            <a:r>
              <a:rPr lang="en-US" i="1" u="sng" dirty="0">
                <a:solidFill>
                  <a:srgbClr val="FFFF00"/>
                </a:solidFill>
              </a:rPr>
              <a:t>what in fact did happen</a:t>
            </a:r>
            <a:r>
              <a:rPr lang="en-US" u="sng" dirty="0" smtClean="0"/>
              <a:t>.</a:t>
            </a:r>
            <a:r>
              <a:rPr lang="hr-HR" u="sng" dirty="0" smtClean="0"/>
              <a:t> </a:t>
            </a:r>
            <a:r>
              <a:rPr lang="hr-HR" dirty="0" smtClean="0"/>
              <a:t>(p. 63,64 </a:t>
            </a:r>
            <a:r>
              <a:rPr lang="hr-HR" dirty="0" err="1" smtClean="0"/>
              <a:t>Fl</a:t>
            </a:r>
            <a:r>
              <a:rPr lang="hr-HR" dirty="0" smtClean="0"/>
              <a:t>)</a:t>
            </a:r>
          </a:p>
          <a:p>
            <a:pPr marL="0" indent="0">
              <a:buNone/>
            </a:pPr>
            <a:endParaRPr lang="hr-HR" dirty="0"/>
          </a:p>
        </p:txBody>
      </p:sp>
    </p:spTree>
    <p:extLst>
      <p:ext uri="{BB962C8B-B14F-4D97-AF65-F5344CB8AC3E}">
        <p14:creationId xmlns:p14="http://schemas.microsoft.com/office/powerpoint/2010/main" val="261097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133005"/>
            <a:ext cx="10766738" cy="1172094"/>
          </a:xfrm>
        </p:spPr>
        <p:txBody>
          <a:bodyPr>
            <a:normAutofit fontScale="90000"/>
          </a:bodyPr>
          <a:lstStyle/>
          <a:p>
            <a:r>
              <a:rPr lang="hr-HR" sz="3600" dirty="0" smtClean="0">
                <a:ea typeface="Calibri" panose="020F0502020204030204" pitchFamily="34" charset="0"/>
                <a:cs typeface="Times New Roman" panose="02020603050405020304" pitchFamily="18" charset="0"/>
              </a:rPr>
              <a:t>2.2. E</a:t>
            </a:r>
            <a:r>
              <a:rPr lang="en-US" sz="3600" dirty="0" err="1">
                <a:ea typeface="Calibri" panose="020F0502020204030204" pitchFamily="34" charset="0"/>
                <a:cs typeface="Times New Roman" panose="02020603050405020304" pitchFamily="18" charset="0"/>
              </a:rPr>
              <a:t>ssence</a:t>
            </a:r>
            <a:r>
              <a:rPr lang="en-US" sz="3600" dirty="0">
                <a:ea typeface="Calibri" panose="020F0502020204030204" pitchFamily="34" charset="0"/>
                <a:cs typeface="Times New Roman" panose="02020603050405020304" pitchFamily="18" charset="0"/>
              </a:rPr>
              <a:t> of the criminal offence</a:t>
            </a:r>
            <a:r>
              <a:rPr lang="hr-HR" sz="3600" dirty="0">
                <a:ea typeface="Calibri" panose="020F0502020204030204" pitchFamily="34" charset="0"/>
                <a:cs typeface="Times New Roman" panose="02020603050405020304" pitchFamily="18" charset="0"/>
              </a:rPr>
              <a:t>/ </a:t>
            </a:r>
            <a:r>
              <a:rPr lang="en-GB" sz="3600" b="1" dirty="0">
                <a:ea typeface="Times New Roman" panose="02020603050405020304" pitchFamily="18" charset="0"/>
              </a:rPr>
              <a:t>elements constituting an </a:t>
            </a:r>
            <a:r>
              <a:rPr lang="en-GB" sz="3600" b="1" dirty="0" smtClean="0">
                <a:ea typeface="Times New Roman" panose="02020603050405020304" pitchFamily="18" charset="0"/>
              </a:rPr>
              <a:t>offence</a:t>
            </a:r>
            <a:r>
              <a:rPr lang="hr-HR" sz="3600" b="1" dirty="0" smtClean="0">
                <a:ea typeface="Times New Roman" panose="02020603050405020304" pitchFamily="18" charset="0"/>
              </a:rPr>
              <a:t>- </a:t>
            </a:r>
            <a:r>
              <a:rPr lang="hr-HR" sz="3600" b="1" i="1" dirty="0" err="1" smtClean="0">
                <a:ea typeface="Times New Roman" panose="02020603050405020304" pitchFamily="18" charset="0"/>
              </a:rPr>
              <a:t>actus</a:t>
            </a:r>
            <a:r>
              <a:rPr lang="hr-HR" sz="3600" b="1" i="1" dirty="0" smtClean="0">
                <a:ea typeface="Times New Roman" panose="02020603050405020304" pitchFamily="18" charset="0"/>
              </a:rPr>
              <a:t> </a:t>
            </a:r>
            <a:r>
              <a:rPr lang="hr-HR" sz="3600" b="1" i="1" dirty="0" err="1" smtClean="0">
                <a:ea typeface="Times New Roman" panose="02020603050405020304" pitchFamily="18" charset="0"/>
              </a:rPr>
              <a:t>reus</a:t>
            </a:r>
            <a:r>
              <a:rPr lang="hr-HR" sz="3600" b="1" i="1" dirty="0" smtClean="0">
                <a:ea typeface="Times New Roman" panose="02020603050405020304" pitchFamily="18" charset="0"/>
              </a:rPr>
              <a:t> </a:t>
            </a:r>
            <a:r>
              <a:rPr lang="en-US" sz="3600" b="1" dirty="0" smtClean="0">
                <a:ea typeface="Times New Roman" panose="02020603050405020304" pitchFamily="18" charset="0"/>
              </a:rPr>
              <a:t>in Common Law</a:t>
            </a:r>
            <a:endParaRPr lang="en-US" dirty="0"/>
          </a:p>
        </p:txBody>
      </p:sp>
      <p:sp>
        <p:nvSpPr>
          <p:cNvPr id="3" name="Content Placeholder 2"/>
          <p:cNvSpPr>
            <a:spLocks noGrp="1"/>
          </p:cNvSpPr>
          <p:nvPr>
            <p:ph idx="1"/>
          </p:nvPr>
        </p:nvSpPr>
        <p:spPr>
          <a:xfrm>
            <a:off x="270456" y="1305100"/>
            <a:ext cx="11921543" cy="5443430"/>
          </a:xfrm>
        </p:spPr>
        <p:txBody>
          <a:bodyPr>
            <a:normAutofit/>
          </a:bodyPr>
          <a:lstStyle/>
          <a:p>
            <a:pPr>
              <a:lnSpc>
                <a:spcPct val="107000"/>
              </a:lnSpc>
              <a:spcBef>
                <a:spcPts val="0"/>
              </a:spcBef>
              <a:spcAft>
                <a:spcPts val="0"/>
              </a:spcAft>
            </a:pPr>
            <a:r>
              <a:rPr lang="en-US" sz="1800" b="1" i="1" dirty="0" smtClean="0"/>
              <a:t>Brackett </a:t>
            </a:r>
            <a:r>
              <a:rPr lang="en-US" sz="1800" b="1" i="1" dirty="0"/>
              <a:t>v. Peters</a:t>
            </a:r>
            <a:r>
              <a:rPr lang="en-US" sz="1800" i="1" dirty="0"/>
              <a:t>: </a:t>
            </a:r>
            <a:endParaRPr lang="hr-HR" sz="1800" i="1" dirty="0" smtClean="0"/>
          </a:p>
          <a:p>
            <a:pPr lvl="1" algn="just">
              <a:lnSpc>
                <a:spcPct val="107000"/>
              </a:lnSpc>
              <a:spcBef>
                <a:spcPts val="0"/>
              </a:spcBef>
              <a:spcAft>
                <a:spcPts val="0"/>
              </a:spcAft>
            </a:pPr>
            <a:r>
              <a:rPr lang="en-US" sz="2300" b="1" dirty="0" smtClean="0"/>
              <a:t>The Facts: </a:t>
            </a:r>
            <a:r>
              <a:rPr lang="en-US" sz="2300" dirty="0" smtClean="0"/>
              <a:t>Defendant</a:t>
            </a:r>
            <a:r>
              <a:rPr lang="hr-HR" sz="2300" dirty="0" smtClean="0"/>
              <a:t> B.</a:t>
            </a:r>
            <a:r>
              <a:rPr lang="en-US" sz="2300" dirty="0" smtClean="0"/>
              <a:t>, </a:t>
            </a:r>
            <a:r>
              <a:rPr lang="en-US" sz="2300" dirty="0"/>
              <a:t>a prisoner in state prison was convicted of felony murder.  At the time of the crime, defendant </a:t>
            </a:r>
            <a:r>
              <a:rPr lang="hr-HR" sz="2300" dirty="0" smtClean="0"/>
              <a:t>B. </a:t>
            </a:r>
            <a:r>
              <a:rPr lang="en-US" sz="2300" dirty="0" smtClean="0"/>
              <a:t>was </a:t>
            </a:r>
            <a:r>
              <a:rPr lang="en-US" sz="2300" dirty="0"/>
              <a:t>21 and had raped and severely beaten an 85 year old widow, who he had previously done yard work for.  Her hospital records show a broken arm, a broken rib, and extensive bruising.  While at the hospital, </a:t>
            </a:r>
            <a:r>
              <a:rPr lang="en-US" sz="2300" dirty="0" smtClean="0"/>
              <a:t>defendant </a:t>
            </a:r>
            <a:r>
              <a:rPr lang="hr-HR" sz="2300" dirty="0" smtClean="0"/>
              <a:t>P. </a:t>
            </a:r>
            <a:r>
              <a:rPr lang="en-US" sz="2300" dirty="0" smtClean="0"/>
              <a:t>became </a:t>
            </a:r>
            <a:r>
              <a:rPr lang="en-US" sz="2300" dirty="0"/>
              <a:t>depressed and refused to eat or be fed and became progressively weaker. </a:t>
            </a:r>
            <a:r>
              <a:rPr lang="en-US" sz="2300" dirty="0" smtClean="0"/>
              <a:t>Her </a:t>
            </a:r>
            <a:r>
              <a:rPr lang="en-US" sz="2300" dirty="0"/>
              <a:t>physical injuries were healing when she was transferred to a nursing home, but her mental status deteriorated as she continued her resistance to food.  “Her doctor ordered a nasal gastric feeding tube for her but the tube could not be inserted, in part because facial injuries inflicted by Bracket made insertion of the tube too painful.”  Defendant died ten days after admission to the nursing home while a nurse was feeding her through a syringe.  The autopsy revealed that she died from a large amount of food being stuck in her trachea, from which she asphyxiated</a:t>
            </a:r>
            <a:r>
              <a:rPr lang="en-US" sz="2300" dirty="0" smtClean="0"/>
              <a:t>.</a:t>
            </a:r>
            <a:endParaRPr lang="hr-HR" sz="2300" dirty="0" smtClean="0"/>
          </a:p>
        </p:txBody>
      </p:sp>
    </p:spTree>
    <p:extLst>
      <p:ext uri="{BB962C8B-B14F-4D97-AF65-F5344CB8AC3E}">
        <p14:creationId xmlns:p14="http://schemas.microsoft.com/office/powerpoint/2010/main" val="1900257637"/>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1931</TotalTime>
  <Words>1866</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Arial</vt:lpstr>
      <vt:lpstr>Calibri</vt:lpstr>
      <vt:lpstr>Roboto</vt:lpstr>
      <vt:lpstr>Tahoma</vt:lpstr>
      <vt:lpstr>Times New Roman</vt:lpstr>
      <vt:lpstr>Times-Roman</vt:lpstr>
      <vt:lpstr>Wingdings</vt:lpstr>
      <vt:lpstr>Balance</vt:lpstr>
      <vt:lpstr>Elements of a Criminal Offence- II</vt:lpstr>
      <vt:lpstr>2.2. Essence of the criminal offence/ elements constituting an offence </vt:lpstr>
      <vt:lpstr>2.2. Essence of the criminal offence/ elements constituting an offence </vt:lpstr>
      <vt:lpstr>2.2. Essence of the criminal offence/ elements constituting an offence- actus reus in Common Law</vt:lpstr>
      <vt:lpstr>2.2. Essence of the criminal offence/ elements constituting an offence- actus reus in Common Law</vt:lpstr>
      <vt:lpstr>2.2. Essence of the criminal offence/ elements constituting an offence- actus reus in Common Law</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vt:lpstr>
      <vt:lpstr>2.2. Essence of the criminal offence/ elements constituting an offence- actus reus in Common Law</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 causation</vt:lpstr>
      <vt:lpstr>2.2. Essence of the criminal offence/ elements constituting an offence- actus reus in Common Law- causation</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Dragičević Prtenjača</dc:creator>
  <cp:lastModifiedBy>Marta Dragičević Prtenjača</cp:lastModifiedBy>
  <cp:revision>187</cp:revision>
  <cp:lastPrinted>2017-10-25T08:15:22Z</cp:lastPrinted>
  <dcterms:created xsi:type="dcterms:W3CDTF">2016-10-25T07:33:54Z</dcterms:created>
  <dcterms:modified xsi:type="dcterms:W3CDTF">2019-11-27T08:04:21Z</dcterms:modified>
</cp:coreProperties>
</file>