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28" r:id="rId2"/>
    <p:sldId id="332" r:id="rId3"/>
    <p:sldId id="333" r:id="rId4"/>
    <p:sldId id="256" r:id="rId5"/>
    <p:sldId id="257" r:id="rId6"/>
    <p:sldId id="264" r:id="rId7"/>
    <p:sldId id="258" r:id="rId8"/>
    <p:sldId id="261" r:id="rId9"/>
    <p:sldId id="265" r:id="rId10"/>
    <p:sldId id="259" r:id="rId11"/>
    <p:sldId id="260" r:id="rId12"/>
    <p:sldId id="262" r:id="rId13"/>
    <p:sldId id="263" r:id="rId14"/>
    <p:sldId id="313" r:id="rId15"/>
    <p:sldId id="315" r:id="rId16"/>
    <p:sldId id="316" r:id="rId17"/>
    <p:sldId id="318" r:id="rId18"/>
    <p:sldId id="317" r:id="rId19"/>
    <p:sldId id="319" r:id="rId20"/>
    <p:sldId id="320" r:id="rId21"/>
    <p:sldId id="266" r:id="rId22"/>
    <p:sldId id="267" r:id="rId23"/>
    <p:sldId id="278" r:id="rId24"/>
    <p:sldId id="298" r:id="rId25"/>
    <p:sldId id="299" r:id="rId26"/>
    <p:sldId id="329" r:id="rId27"/>
    <p:sldId id="330" r:id="rId28"/>
    <p:sldId id="331" r:id="rId29"/>
    <p:sldId id="300" r:id="rId30"/>
    <p:sldId id="304" r:id="rId31"/>
    <p:sldId id="302" r:id="rId32"/>
    <p:sldId id="301" r:id="rId33"/>
    <p:sldId id="283" r:id="rId34"/>
    <p:sldId id="296" r:id="rId35"/>
    <p:sldId id="295" r:id="rId36"/>
    <p:sldId id="297" r:id="rId37"/>
    <p:sldId id="321" r:id="rId38"/>
    <p:sldId id="292" r:id="rId39"/>
    <p:sldId id="322" r:id="rId40"/>
    <p:sldId id="279" r:id="rId41"/>
    <p:sldId id="273" r:id="rId42"/>
    <p:sldId id="326" r:id="rId43"/>
    <p:sldId id="327" r:id="rId44"/>
    <p:sldId id="323" r:id="rId45"/>
    <p:sldId id="286" r:id="rId46"/>
    <p:sldId id="290" r:id="rId47"/>
    <p:sldId id="282" r:id="rId48"/>
    <p:sldId id="305" r:id="rId49"/>
    <p:sldId id="308" r:id="rId50"/>
    <p:sldId id="310" r:id="rId51"/>
    <p:sldId id="311" r:id="rId52"/>
    <p:sldId id="312" r:id="rId53"/>
    <p:sldId id="307" r:id="rId54"/>
    <p:sldId id="303" r:id="rId55"/>
    <p:sldId id="325" r:id="rId56"/>
  </p:sldIdLst>
  <p:sldSz cx="9144000" cy="6858000" type="screen4x3"/>
  <p:notesSz cx="6797675" cy="9926638"/>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adana sekcija" id="{B9EC7381-F59F-4953-B846-9166448B828C}">
          <p14:sldIdLst>
            <p14:sldId id="328"/>
            <p14:sldId id="332"/>
            <p14:sldId id="333"/>
            <p14:sldId id="256"/>
            <p14:sldId id="257"/>
            <p14:sldId id="264"/>
            <p14:sldId id="258"/>
            <p14:sldId id="261"/>
            <p14:sldId id="265"/>
            <p14:sldId id="259"/>
            <p14:sldId id="260"/>
            <p14:sldId id="262"/>
            <p14:sldId id="263"/>
            <p14:sldId id="313"/>
            <p14:sldId id="315"/>
            <p14:sldId id="316"/>
            <p14:sldId id="318"/>
            <p14:sldId id="317"/>
            <p14:sldId id="319"/>
            <p14:sldId id="320"/>
            <p14:sldId id="266"/>
            <p14:sldId id="267"/>
            <p14:sldId id="278"/>
            <p14:sldId id="298"/>
            <p14:sldId id="299"/>
            <p14:sldId id="329"/>
            <p14:sldId id="330"/>
            <p14:sldId id="331"/>
            <p14:sldId id="300"/>
            <p14:sldId id="304"/>
            <p14:sldId id="302"/>
            <p14:sldId id="301"/>
            <p14:sldId id="283"/>
            <p14:sldId id="296"/>
            <p14:sldId id="295"/>
            <p14:sldId id="297"/>
            <p14:sldId id="321"/>
            <p14:sldId id="292"/>
            <p14:sldId id="322"/>
            <p14:sldId id="279"/>
            <p14:sldId id="273"/>
            <p14:sldId id="326"/>
            <p14:sldId id="327"/>
            <p14:sldId id="323"/>
            <p14:sldId id="286"/>
            <p14:sldId id="290"/>
            <p14:sldId id="282"/>
            <p14:sldId id="305"/>
            <p14:sldId id="308"/>
            <p14:sldId id="310"/>
            <p14:sldId id="311"/>
            <p14:sldId id="312"/>
            <p14:sldId id="307"/>
            <p14:sldId id="303"/>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556" autoAdjust="0"/>
    <p:restoredTop sz="86398" autoAdjust="0"/>
  </p:normalViewPr>
  <p:slideViewPr>
    <p:cSldViewPr>
      <p:cViewPr varScale="1">
        <p:scale>
          <a:sx n="111" d="100"/>
          <a:sy n="111" d="100"/>
        </p:scale>
        <p:origin x="2576" y="208"/>
      </p:cViewPr>
      <p:guideLst>
        <p:guide orient="horz" pos="2160"/>
        <p:guide pos="2880"/>
      </p:guideLst>
    </p:cSldViewPr>
  </p:slideViewPr>
  <p:outlineViewPr>
    <p:cViewPr>
      <p:scale>
        <a:sx n="33" d="100"/>
        <a:sy n="33" d="100"/>
      </p:scale>
      <p:origin x="0" y="2667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98"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46301" cy="496574"/>
          </a:xfrm>
          <a:prstGeom prst="rect">
            <a:avLst/>
          </a:prstGeom>
        </p:spPr>
        <p:txBody>
          <a:bodyPr vert="horz" lIns="92676" tIns="46338" rIns="92676" bIns="46338" rtlCol="0"/>
          <a:lstStyle>
            <a:lvl1pPr algn="l">
              <a:defRPr sz="1200"/>
            </a:lvl1pPr>
          </a:lstStyle>
          <a:p>
            <a:endParaRPr lang="hr-HR"/>
          </a:p>
        </p:txBody>
      </p:sp>
      <p:sp>
        <p:nvSpPr>
          <p:cNvPr id="3" name="Rezervirano mjesto datuma 2"/>
          <p:cNvSpPr>
            <a:spLocks noGrp="1"/>
          </p:cNvSpPr>
          <p:nvPr>
            <p:ph type="dt" sz="quarter" idx="1"/>
          </p:nvPr>
        </p:nvSpPr>
        <p:spPr>
          <a:xfrm>
            <a:off x="3849770" y="0"/>
            <a:ext cx="2946301" cy="496574"/>
          </a:xfrm>
          <a:prstGeom prst="rect">
            <a:avLst/>
          </a:prstGeom>
        </p:spPr>
        <p:txBody>
          <a:bodyPr vert="horz" lIns="92676" tIns="46338" rIns="92676" bIns="46338" rtlCol="0"/>
          <a:lstStyle>
            <a:lvl1pPr algn="r">
              <a:defRPr sz="1200"/>
            </a:lvl1pPr>
          </a:lstStyle>
          <a:p>
            <a:fld id="{4E20C89C-7401-45FB-8141-1E49B1591600}" type="datetimeFigureOut">
              <a:rPr lang="hr-HR" smtClean="0"/>
              <a:t>06.03.2023.</a:t>
            </a:fld>
            <a:endParaRPr lang="hr-HR"/>
          </a:p>
        </p:txBody>
      </p:sp>
      <p:sp>
        <p:nvSpPr>
          <p:cNvPr id="4" name="Rezervirano mjesto podnožja 3"/>
          <p:cNvSpPr>
            <a:spLocks noGrp="1"/>
          </p:cNvSpPr>
          <p:nvPr>
            <p:ph type="ftr" sz="quarter" idx="2"/>
          </p:nvPr>
        </p:nvSpPr>
        <p:spPr>
          <a:xfrm>
            <a:off x="0" y="9428452"/>
            <a:ext cx="2946301" cy="496574"/>
          </a:xfrm>
          <a:prstGeom prst="rect">
            <a:avLst/>
          </a:prstGeom>
        </p:spPr>
        <p:txBody>
          <a:bodyPr vert="horz" lIns="92676" tIns="46338" rIns="92676" bIns="46338" rtlCol="0" anchor="b"/>
          <a:lstStyle>
            <a:lvl1pPr algn="l">
              <a:defRPr sz="1200"/>
            </a:lvl1pPr>
          </a:lstStyle>
          <a:p>
            <a:endParaRPr lang="hr-HR"/>
          </a:p>
        </p:txBody>
      </p:sp>
      <p:sp>
        <p:nvSpPr>
          <p:cNvPr id="5" name="Rezervirano mjesto broja slajda 4"/>
          <p:cNvSpPr>
            <a:spLocks noGrp="1"/>
          </p:cNvSpPr>
          <p:nvPr>
            <p:ph type="sldNum" sz="quarter" idx="3"/>
          </p:nvPr>
        </p:nvSpPr>
        <p:spPr>
          <a:xfrm>
            <a:off x="3849770" y="9428452"/>
            <a:ext cx="2946301" cy="496574"/>
          </a:xfrm>
          <a:prstGeom prst="rect">
            <a:avLst/>
          </a:prstGeom>
        </p:spPr>
        <p:txBody>
          <a:bodyPr vert="horz" lIns="92676" tIns="46338" rIns="92676" bIns="46338" rtlCol="0" anchor="b"/>
          <a:lstStyle>
            <a:lvl1pPr algn="r">
              <a:defRPr sz="1200"/>
            </a:lvl1pPr>
          </a:lstStyle>
          <a:p>
            <a:fld id="{DAEEACD7-DF95-4623-A2D5-E29F2B6E7004}" type="slidenum">
              <a:rPr lang="hr-HR" smtClean="0"/>
              <a:t>‹#›</a:t>
            </a:fld>
            <a:endParaRPr lang="hr-HR"/>
          </a:p>
        </p:txBody>
      </p:sp>
    </p:spTree>
    <p:extLst>
      <p:ext uri="{BB962C8B-B14F-4D97-AF65-F5344CB8AC3E}">
        <p14:creationId xmlns:p14="http://schemas.microsoft.com/office/powerpoint/2010/main" val="532355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1" y="0"/>
            <a:ext cx="2945659" cy="496332"/>
          </a:xfrm>
          <a:prstGeom prst="rect">
            <a:avLst/>
          </a:prstGeom>
        </p:spPr>
        <p:txBody>
          <a:bodyPr vert="horz" lIns="92676" tIns="46338" rIns="92676" bIns="46338" rtlCol="0"/>
          <a:lstStyle>
            <a:lvl1pPr algn="l">
              <a:defRPr sz="1200"/>
            </a:lvl1pPr>
          </a:lstStyle>
          <a:p>
            <a:endParaRPr lang="hr-HR"/>
          </a:p>
        </p:txBody>
      </p:sp>
      <p:sp>
        <p:nvSpPr>
          <p:cNvPr id="3" name="Rezervirano mjesto datuma 2"/>
          <p:cNvSpPr>
            <a:spLocks noGrp="1"/>
          </p:cNvSpPr>
          <p:nvPr>
            <p:ph type="dt" idx="1"/>
          </p:nvPr>
        </p:nvSpPr>
        <p:spPr>
          <a:xfrm>
            <a:off x="3850444" y="0"/>
            <a:ext cx="2945659" cy="496332"/>
          </a:xfrm>
          <a:prstGeom prst="rect">
            <a:avLst/>
          </a:prstGeom>
        </p:spPr>
        <p:txBody>
          <a:bodyPr vert="horz" lIns="92676" tIns="46338" rIns="92676" bIns="46338" rtlCol="0"/>
          <a:lstStyle>
            <a:lvl1pPr algn="r">
              <a:defRPr sz="1200"/>
            </a:lvl1pPr>
          </a:lstStyle>
          <a:p>
            <a:fld id="{2DDB327F-2B69-45D5-A9D9-40541B858653}" type="datetimeFigureOut">
              <a:rPr lang="hr-HR" smtClean="0"/>
              <a:pPr/>
              <a:t>06.03.2023.</a:t>
            </a:fld>
            <a:endParaRPr lang="hr-HR"/>
          </a:p>
        </p:txBody>
      </p:sp>
      <p:sp>
        <p:nvSpPr>
          <p:cNvPr id="4" name="Rezervirano mjesto slike slajd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676" tIns="46338" rIns="92676" bIns="46338" rtlCol="0" anchor="ctr"/>
          <a:lstStyle/>
          <a:p>
            <a:endParaRPr lang="hr-HR"/>
          </a:p>
        </p:txBody>
      </p:sp>
      <p:sp>
        <p:nvSpPr>
          <p:cNvPr id="5" name="Rezervirano mjesto bilježaka 4"/>
          <p:cNvSpPr>
            <a:spLocks noGrp="1"/>
          </p:cNvSpPr>
          <p:nvPr>
            <p:ph type="body" sz="quarter" idx="3"/>
          </p:nvPr>
        </p:nvSpPr>
        <p:spPr>
          <a:xfrm>
            <a:off x="679768" y="4715154"/>
            <a:ext cx="5438140" cy="4466987"/>
          </a:xfrm>
          <a:prstGeom prst="rect">
            <a:avLst/>
          </a:prstGeom>
        </p:spPr>
        <p:txBody>
          <a:bodyPr vert="horz" lIns="92676" tIns="46338" rIns="92676" bIns="46338"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1" y="9428584"/>
            <a:ext cx="2945659" cy="496332"/>
          </a:xfrm>
          <a:prstGeom prst="rect">
            <a:avLst/>
          </a:prstGeom>
        </p:spPr>
        <p:txBody>
          <a:bodyPr vert="horz" lIns="92676" tIns="46338" rIns="92676" bIns="46338"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50444" y="9428584"/>
            <a:ext cx="2945659" cy="496332"/>
          </a:xfrm>
          <a:prstGeom prst="rect">
            <a:avLst/>
          </a:prstGeom>
        </p:spPr>
        <p:txBody>
          <a:bodyPr vert="horz" lIns="92676" tIns="46338" rIns="92676" bIns="46338" rtlCol="0" anchor="b"/>
          <a:lstStyle>
            <a:lvl1pPr algn="r">
              <a:defRPr sz="1200"/>
            </a:lvl1pPr>
          </a:lstStyle>
          <a:p>
            <a:fld id="{16356291-D32C-480B-9CFE-F91883EB504D}" type="slidenum">
              <a:rPr lang="hr-HR" smtClean="0"/>
              <a:pPr/>
              <a:t>‹#›</a:t>
            </a:fld>
            <a:endParaRPr lang="hr-HR"/>
          </a:p>
        </p:txBody>
      </p:sp>
    </p:spTree>
    <p:extLst>
      <p:ext uri="{BB962C8B-B14F-4D97-AF65-F5344CB8AC3E}">
        <p14:creationId xmlns:p14="http://schemas.microsoft.com/office/powerpoint/2010/main" val="386356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16356291-D32C-480B-9CFE-F91883EB504D}" type="slidenum">
              <a:rPr lang="hr-HR" smtClean="0"/>
              <a:pPr/>
              <a:t>4</a:t>
            </a:fld>
            <a:endParaRPr lang="hr-HR"/>
          </a:p>
        </p:txBody>
      </p:sp>
    </p:spTree>
    <p:extLst>
      <p:ext uri="{BB962C8B-B14F-4D97-AF65-F5344CB8AC3E}">
        <p14:creationId xmlns:p14="http://schemas.microsoft.com/office/powerpoint/2010/main" val="311182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16356291-D32C-480B-9CFE-F91883EB504D}" type="slidenum">
              <a:rPr lang="hr-HR" smtClean="0"/>
              <a:pPr/>
              <a:t>10</a:t>
            </a:fld>
            <a:endParaRPr lang="hr-HR"/>
          </a:p>
        </p:txBody>
      </p:sp>
    </p:spTree>
    <p:extLst>
      <p:ext uri="{BB962C8B-B14F-4D97-AF65-F5344CB8AC3E}">
        <p14:creationId xmlns:p14="http://schemas.microsoft.com/office/powerpoint/2010/main" val="346496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Uredite stil podnaslova matrice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45BE753-C2E2-4E2E-90DF-80AF5D5BAEEC}" type="datetime1">
              <a:rPr lang="hr-HR" smtClean="0"/>
              <a:t>06.03.2023.</a:t>
            </a:fld>
            <a:endParaRPr lang="hr-H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29851840-FDFA-49A8-9E6C-BE33F9B3A8E9}" type="slidenum">
              <a:rPr lang="hr-HR" smtClean="0"/>
              <a:pPr/>
              <a:t>‹#›</a:t>
            </a:fld>
            <a:endParaRPr lang="hr-HR"/>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hr-H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hr-HR"/>
              <a:t>Uredite stil naslova matrice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4" name="Date Placeholder 3"/>
          <p:cNvSpPr>
            <a:spLocks noGrp="1"/>
          </p:cNvSpPr>
          <p:nvPr>
            <p:ph type="dt" sz="half" idx="10"/>
          </p:nvPr>
        </p:nvSpPr>
        <p:spPr/>
        <p:txBody>
          <a:bodyPr/>
          <a:lstStyle/>
          <a:p>
            <a:fld id="{274F3625-8821-468E-AA06-8997315312A5}" type="datetime1">
              <a:rPr lang="hr-HR" smtClean="0"/>
              <a:t>06.03.2023.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9851840-FDFA-49A8-9E6C-BE33F9B3A8E9}"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hr-HR"/>
              <a:t>Uredite stil naslova matrice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0E5DCE19-602B-44C3-B2A3-2F9DD701E905}" type="datetime1">
              <a:rPr lang="hr-HR" smtClean="0"/>
              <a:t>06.03.2023.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9851840-FDFA-49A8-9E6C-BE33F9B3A8E9}"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CE4833E0-1552-4671-A646-4F82D8BB3556}" type="datetime1">
              <a:rPr lang="hr-HR" smtClean="0"/>
              <a:t>06.03.2023.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9851840-FDFA-49A8-9E6C-BE33F9B3A8E9}" type="slidenum">
              <a:rPr lang="hr-HR" smtClean="0"/>
              <a:pPr/>
              <a:t>‹#›</a:t>
            </a:fld>
            <a:endParaRPr lang="hr-HR"/>
          </a:p>
        </p:txBody>
      </p:sp>
      <p:sp>
        <p:nvSpPr>
          <p:cNvPr id="7" name="Title 6"/>
          <p:cNvSpPr>
            <a:spLocks noGrp="1"/>
          </p:cNvSpPr>
          <p:nvPr>
            <p:ph type="title"/>
          </p:nvPr>
        </p:nvSpPr>
        <p:spPr/>
        <p:txBody>
          <a:bodyPr/>
          <a:lstStyle/>
          <a:p>
            <a:r>
              <a:rPr lang="hr-HR"/>
              <a:t>Uredite stil naslova matrice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odjeljka">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9" name="Date Placeholder 8"/>
          <p:cNvSpPr>
            <a:spLocks noGrp="1"/>
          </p:cNvSpPr>
          <p:nvPr>
            <p:ph type="dt" sz="half" idx="10"/>
          </p:nvPr>
        </p:nvSpPr>
        <p:spPr/>
        <p:txBody>
          <a:bodyPr/>
          <a:lstStyle>
            <a:lvl1pPr>
              <a:defRPr>
                <a:solidFill>
                  <a:srgbClr val="FFFFFF"/>
                </a:solidFill>
              </a:defRPr>
            </a:lvl1pPr>
          </a:lstStyle>
          <a:p>
            <a:fld id="{8EBB9559-F6B8-4F1D-8204-013CBC005335}" type="datetime1">
              <a:rPr lang="hr-HR" smtClean="0"/>
              <a:t>06.03.2023.</a:t>
            </a:fld>
            <a:endParaRPr lang="hr-HR"/>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29851840-FDFA-49A8-9E6C-BE33F9B3A8E9}" type="slidenum">
              <a:rPr lang="hr-HR" smtClean="0"/>
              <a:pPr/>
              <a:t>‹#›</a:t>
            </a:fld>
            <a:endParaRPr lang="hr-H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hr-H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hr-HR"/>
              <a:t>Uredite stil naslova matrice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749B9BA4-45EA-4463-9BFA-2DF0FBD20DFD}" type="datetime1">
              <a:rPr lang="hr-HR" smtClean="0"/>
              <a:t>06.03.2023.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9851840-FDFA-49A8-9E6C-BE33F9B3A8E9}" type="slidenum">
              <a:rPr lang="hr-HR" smtClean="0"/>
              <a:pPr/>
              <a:t>‹#›</a:t>
            </a:fld>
            <a:endParaRPr lang="hr-HR"/>
          </a:p>
        </p:txBody>
      </p:sp>
      <p:sp>
        <p:nvSpPr>
          <p:cNvPr id="8" name="Title 7"/>
          <p:cNvSpPr>
            <a:spLocks noGrp="1"/>
          </p:cNvSpPr>
          <p:nvPr>
            <p:ph type="title"/>
          </p:nvPr>
        </p:nvSpPr>
        <p:spPr/>
        <p:txBody>
          <a:bodyPr/>
          <a:lstStyle/>
          <a:p>
            <a:r>
              <a:rPr lang="hr-HR"/>
              <a:t>Uredite stil naslova matrice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FA23C48B-7020-4BFB-B86F-14D845A63625}" type="datetime1">
              <a:rPr lang="hr-HR" smtClean="0"/>
              <a:t>06.03.2023.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29851840-FDFA-49A8-9E6C-BE33F9B3A8E9}" type="slidenum">
              <a:rPr lang="hr-HR" smtClean="0"/>
              <a:pPr/>
              <a:t>‹#›</a:t>
            </a:fld>
            <a:endParaRPr lang="hr-HR"/>
          </a:p>
        </p:txBody>
      </p:sp>
      <p:sp>
        <p:nvSpPr>
          <p:cNvPr id="10" name="Title 9"/>
          <p:cNvSpPr>
            <a:spLocks noGrp="1"/>
          </p:cNvSpPr>
          <p:nvPr>
            <p:ph type="title"/>
          </p:nvPr>
        </p:nvSpPr>
        <p:spPr/>
        <p:txBody>
          <a:bodyPr/>
          <a:lstStyle/>
          <a:p>
            <a:r>
              <a:rPr lang="hr-HR"/>
              <a:t>Uredite stil naslova matrice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961004-F41D-4340-BA88-BC824EACA2F8}" type="datetime1">
              <a:rPr lang="hr-HR" smtClean="0"/>
              <a:t>06.03.2023.</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9851840-FDFA-49A8-9E6C-BE33F9B3A8E9}" type="slidenum">
              <a:rPr lang="hr-HR" smtClean="0"/>
              <a:pPr/>
              <a:t>‹#›</a:t>
            </a:fld>
            <a:endParaRPr lang="hr-HR"/>
          </a:p>
        </p:txBody>
      </p:sp>
      <p:sp>
        <p:nvSpPr>
          <p:cNvPr id="6" name="Title 5"/>
          <p:cNvSpPr>
            <a:spLocks noGrp="1"/>
          </p:cNvSpPr>
          <p:nvPr>
            <p:ph type="title"/>
          </p:nvPr>
        </p:nvSpPr>
        <p:spPr/>
        <p:txBody>
          <a:bodyPr/>
          <a:lstStyle/>
          <a:p>
            <a:r>
              <a:rPr lang="hr-HR"/>
              <a:t>Uredite stil naslova matrice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74CA405-BFDC-4793-AF24-F86B6F7115F8}" type="datetime1">
              <a:rPr lang="hr-HR" smtClean="0"/>
              <a:t>06.03.2023.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29851840-FDFA-49A8-9E6C-BE33F9B3A8E9}"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D8E40D2A-2418-4761-8FA6-962095A3ABB8}" type="datetime1">
              <a:rPr lang="hr-HR" smtClean="0"/>
              <a:t>06.03.2023.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9851840-FDFA-49A8-9E6C-BE33F9B3A8E9}" type="slidenum">
              <a:rPr lang="hr-HR" smtClean="0"/>
              <a:pPr/>
              <a:t>‹#›</a:t>
            </a:fld>
            <a:endParaRPr lang="hr-H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hr-HR"/>
              <a:t>Uredite stil naslova matrice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971A6784-BDEE-4BDC-A5A9-A2A6246BF332}" type="datetime1">
              <a:rPr lang="hr-HR" smtClean="0"/>
              <a:t>06.03.2023.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9851840-FDFA-49A8-9E6C-BE33F9B3A8E9}" type="slidenum">
              <a:rPr lang="hr-HR" smtClean="0"/>
              <a:pPr/>
              <a:t>‹#›</a:t>
            </a:fld>
            <a:endParaRPr lang="hr-H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hr-HR"/>
              <a:t>Uredite stil naslova matrice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hr-HR"/>
              <a:t>Uredite stil naslova matrice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68819171-8E6F-4376-975B-D8E6483DA506}" type="datetime1">
              <a:rPr lang="hr-HR" smtClean="0"/>
              <a:t>06.03.2023.</a:t>
            </a:fld>
            <a:endParaRPr lang="hr-H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hr-H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29851840-FDFA-49A8-9E6C-BE33F9B3A8E9}"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slov 1"/>
          <p:cNvSpPr>
            <a:spLocks noGrp="1"/>
          </p:cNvSpPr>
          <p:nvPr>
            <p:ph type="subTitle" idx="1"/>
          </p:nvPr>
        </p:nvSpPr>
        <p:spPr>
          <a:xfrm>
            <a:off x="7020272" y="620688"/>
            <a:ext cx="1981200" cy="1540768"/>
          </a:xfrm>
        </p:spPr>
        <p:txBody>
          <a:bodyPr>
            <a:normAutofit fontScale="70000" lnSpcReduction="20000"/>
          </a:bodyPr>
          <a:lstStyle/>
          <a:p>
            <a:endParaRPr lang="hr-HR" sz="1500" dirty="0"/>
          </a:p>
          <a:p>
            <a:r>
              <a:rPr lang="hr-HR" sz="1500" dirty="0"/>
              <a:t>Za potrebe kolegija (terenska nastava):</a:t>
            </a:r>
          </a:p>
          <a:p>
            <a:endParaRPr lang="hr-HR" sz="1500" dirty="0"/>
          </a:p>
          <a:p>
            <a:r>
              <a:rPr lang="hr-HR" sz="1700" dirty="0"/>
              <a:t>SOCIJALNI RAD S POČINITELJIMA KAZNENIH DJELA</a:t>
            </a:r>
          </a:p>
          <a:p>
            <a:r>
              <a:rPr lang="hr-HR" sz="1700" dirty="0"/>
              <a:t>Doc.dr.sc. Marijana Majdak</a:t>
            </a:r>
          </a:p>
          <a:p>
            <a:endParaRPr lang="hr-HR" sz="1700" dirty="0"/>
          </a:p>
          <a:p>
            <a:endParaRPr lang="hr-HR" sz="1700" dirty="0"/>
          </a:p>
        </p:txBody>
      </p:sp>
      <p:sp>
        <p:nvSpPr>
          <p:cNvPr id="3" name="Naslov 2"/>
          <p:cNvSpPr>
            <a:spLocks noGrp="1"/>
          </p:cNvSpPr>
          <p:nvPr>
            <p:ph type="title"/>
          </p:nvPr>
        </p:nvSpPr>
        <p:spPr/>
        <p:txBody>
          <a:bodyPr/>
          <a:lstStyle/>
          <a:p>
            <a:br>
              <a:rPr lang="hr-HR" sz="3600" dirty="0"/>
            </a:br>
            <a:br>
              <a:rPr lang="hr-HR" sz="3600" dirty="0"/>
            </a:br>
            <a:r>
              <a:rPr lang="hr-HR" sz="3600" dirty="0"/>
              <a:t>Zatvorski sustav iz perspektive socijalnog radnika</a:t>
            </a:r>
            <a:br>
              <a:rPr lang="hr-HR" dirty="0"/>
            </a:br>
            <a:r>
              <a:rPr lang="hr-HR" sz="1800" dirty="0"/>
              <a:t>06</a:t>
            </a:r>
            <a:r>
              <a:rPr lang="hr-HR" sz="1400" dirty="0"/>
              <a:t>. ožujka 2023.</a:t>
            </a:r>
            <a:br>
              <a:rPr lang="hr-HR" dirty="0"/>
            </a:br>
            <a:br>
              <a:rPr lang="hr-HR" dirty="0"/>
            </a:br>
            <a:r>
              <a:rPr lang="hr-HR" sz="1200" cap="none" dirty="0"/>
              <a:t>Rajka Papić</a:t>
            </a:r>
            <a:br>
              <a:rPr lang="hr-HR" sz="1200" cap="none" dirty="0"/>
            </a:br>
            <a:r>
              <a:rPr lang="hr-HR" sz="1200" cap="none" dirty="0"/>
              <a:t>vod. Odjela tretmana </a:t>
            </a:r>
            <a:br>
              <a:rPr lang="hr-HR" sz="1200" cap="none" dirty="0"/>
            </a:br>
            <a:r>
              <a:rPr lang="hr-HR" sz="1200" cap="none" dirty="0"/>
              <a:t>Zatvora u Rijeci</a:t>
            </a:r>
          </a:p>
        </p:txBody>
      </p:sp>
    </p:spTree>
    <p:extLst>
      <p:ext uri="{BB962C8B-B14F-4D97-AF65-F5344CB8AC3E}">
        <p14:creationId xmlns:p14="http://schemas.microsoft.com/office/powerpoint/2010/main" val="3893766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aobljeni pravokutnik 4"/>
          <p:cNvSpPr/>
          <p:nvPr/>
        </p:nvSpPr>
        <p:spPr>
          <a:xfrm>
            <a:off x="1187624" y="116632"/>
            <a:ext cx="4392488" cy="1728192"/>
          </a:xfrm>
          <a:prstGeom prst="roundRect">
            <a:avLst/>
          </a:prstGeom>
        </p:spPr>
        <p:style>
          <a:lnRef idx="3">
            <a:schemeClr val="lt1"/>
          </a:lnRef>
          <a:fillRef idx="1">
            <a:schemeClr val="accent4"/>
          </a:fillRef>
          <a:effectRef idx="1">
            <a:schemeClr val="accent4"/>
          </a:effectRef>
          <a:fontRef idx="minor">
            <a:schemeClr val="lt1"/>
          </a:fontRef>
        </p:style>
        <p:txBody>
          <a:bodyPr rtlCol="0" anchor="t"/>
          <a:lstStyle/>
          <a:p>
            <a:pPr algn="ctr"/>
            <a:r>
              <a:rPr lang="hr-HR" sz="1600" dirty="0">
                <a:solidFill>
                  <a:schemeClr val="tx2"/>
                </a:solidFill>
                <a:latin typeface="Times New Roman" panose="02020603050405020304" pitchFamily="18" charset="0"/>
                <a:cs typeface="Times New Roman" panose="02020603050405020304" pitchFamily="18" charset="0"/>
              </a:rPr>
              <a:t>MINISTARSTVO PRAVOSUĐA I UPRH</a:t>
            </a:r>
          </a:p>
          <a:p>
            <a:pPr algn="ctr"/>
            <a:r>
              <a:rPr lang="hr-HR" sz="1600" dirty="0">
                <a:solidFill>
                  <a:schemeClr val="tx2"/>
                </a:solidFill>
                <a:latin typeface="Times New Roman" panose="02020603050405020304" pitchFamily="18" charset="0"/>
                <a:cs typeface="Times New Roman" panose="02020603050405020304" pitchFamily="18" charset="0"/>
              </a:rPr>
              <a:t>UPRAVA ZA ZATVORSKI SUSTAV</a:t>
            </a:r>
          </a:p>
          <a:p>
            <a:pPr algn="ctr"/>
            <a:r>
              <a:rPr lang="hr-HR" sz="1600" dirty="0">
                <a:solidFill>
                  <a:schemeClr val="tx2"/>
                </a:solidFill>
                <a:latin typeface="Times New Roman" panose="02020603050405020304" pitchFamily="18" charset="0"/>
                <a:cs typeface="Times New Roman" panose="02020603050405020304" pitchFamily="18" charset="0"/>
              </a:rPr>
              <a:t>ZATVOR U RIJECI</a:t>
            </a:r>
            <a:endParaRPr lang="hr-HR" sz="1050" dirty="0">
              <a:solidFill>
                <a:schemeClr val="tx2"/>
              </a:solidFill>
              <a:latin typeface="Times New Roman" panose="02020603050405020304" pitchFamily="18" charset="0"/>
              <a:cs typeface="Times New Roman" panose="02020603050405020304" pitchFamily="18" charset="0"/>
            </a:endParaRPr>
          </a:p>
          <a:p>
            <a:pPr algn="ctr"/>
            <a:endParaRPr lang="hr-HR" sz="1050" dirty="0">
              <a:solidFill>
                <a:schemeClr val="tx2"/>
              </a:solidFill>
              <a:latin typeface="Times New Roman" panose="02020603050405020304" pitchFamily="18" charset="0"/>
              <a:cs typeface="Times New Roman" panose="02020603050405020304" pitchFamily="18" charset="0"/>
            </a:endParaRPr>
          </a:p>
          <a:p>
            <a:pPr algn="ctr"/>
            <a:r>
              <a:rPr lang="hr-HR" sz="1150" dirty="0">
                <a:solidFill>
                  <a:schemeClr val="tx1"/>
                </a:solidFill>
                <a:latin typeface="Times New Roman" panose="02020603050405020304" pitchFamily="18" charset="0"/>
                <a:cs typeface="Times New Roman" panose="02020603050405020304" pitchFamily="18" charset="0"/>
              </a:rPr>
              <a:t>MINISTRY OF JUSTICE OF THE </a:t>
            </a:r>
            <a:r>
              <a:rPr lang="hr-HR" sz="1150" dirty="0" err="1">
                <a:solidFill>
                  <a:schemeClr val="tx1"/>
                </a:solidFill>
                <a:latin typeface="Times New Roman" panose="02020603050405020304" pitchFamily="18" charset="0"/>
                <a:cs typeface="Times New Roman" panose="02020603050405020304" pitchFamily="18" charset="0"/>
              </a:rPr>
              <a:t>RoC</a:t>
            </a:r>
            <a:endParaRPr lang="hr-HR" sz="1150" dirty="0">
              <a:solidFill>
                <a:schemeClr val="tx1"/>
              </a:solidFill>
              <a:latin typeface="Times New Roman" panose="02020603050405020304" pitchFamily="18" charset="0"/>
              <a:cs typeface="Times New Roman" panose="02020603050405020304" pitchFamily="18" charset="0"/>
            </a:endParaRPr>
          </a:p>
          <a:p>
            <a:pPr algn="ctr"/>
            <a:r>
              <a:rPr lang="hr-HR" sz="1150" dirty="0">
                <a:solidFill>
                  <a:schemeClr val="tx1"/>
                </a:solidFill>
                <a:latin typeface="Times New Roman" panose="02020603050405020304" pitchFamily="18" charset="0"/>
                <a:cs typeface="Times New Roman" panose="02020603050405020304" pitchFamily="18" charset="0"/>
              </a:rPr>
              <a:t>HEAD OFFICE OF PRISON SYSTEM DIRECTORATE</a:t>
            </a:r>
          </a:p>
          <a:p>
            <a:pPr algn="ctr"/>
            <a:r>
              <a:rPr lang="hr-HR" sz="1150" dirty="0">
                <a:solidFill>
                  <a:schemeClr val="tx1"/>
                </a:solidFill>
                <a:latin typeface="Times New Roman" panose="02020603050405020304" pitchFamily="18" charset="0"/>
                <a:cs typeface="Times New Roman" panose="02020603050405020304" pitchFamily="18" charset="0"/>
              </a:rPr>
              <a:t>PRISON IN RIJEKA</a:t>
            </a:r>
          </a:p>
        </p:txBody>
      </p:sp>
      <p:cxnSp>
        <p:nvCxnSpPr>
          <p:cNvPr id="7" name="Ravni poveznik sa strelicom 6"/>
          <p:cNvCxnSpPr/>
          <p:nvPr/>
        </p:nvCxnSpPr>
        <p:spPr>
          <a:xfrm>
            <a:off x="3383868" y="1844824"/>
            <a:ext cx="0" cy="3600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Zaobljeni pravokutnik 7"/>
          <p:cNvSpPr/>
          <p:nvPr/>
        </p:nvSpPr>
        <p:spPr>
          <a:xfrm>
            <a:off x="2411760" y="2204864"/>
            <a:ext cx="1944216" cy="79208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dirty="0">
                <a:solidFill>
                  <a:schemeClr val="tx2"/>
                </a:solidFill>
                <a:latin typeface="Times New Roman" panose="02020603050405020304" pitchFamily="18" charset="0"/>
                <a:cs typeface="Times New Roman" panose="02020603050405020304" pitchFamily="18" charset="0"/>
              </a:rPr>
              <a:t>UPRAVITELJ</a:t>
            </a:r>
          </a:p>
          <a:p>
            <a:pPr algn="ctr"/>
            <a:endParaRPr lang="hr-HR" sz="1150" dirty="0">
              <a:solidFill>
                <a:schemeClr val="tx2"/>
              </a:solidFill>
              <a:latin typeface="Times New Roman" panose="02020603050405020304" pitchFamily="18" charset="0"/>
              <a:cs typeface="Times New Roman" panose="02020603050405020304" pitchFamily="18" charset="0"/>
            </a:endParaRPr>
          </a:p>
          <a:p>
            <a:pPr algn="ctr"/>
            <a:r>
              <a:rPr lang="hr-HR" sz="1150" dirty="0">
                <a:solidFill>
                  <a:schemeClr val="tx1"/>
                </a:solidFill>
                <a:latin typeface="Times New Roman" panose="02020603050405020304" pitchFamily="18" charset="0"/>
                <a:cs typeface="Times New Roman" panose="02020603050405020304" pitchFamily="18" charset="0"/>
              </a:rPr>
              <a:t>THE PRISON GOVERNOR</a:t>
            </a:r>
          </a:p>
        </p:txBody>
      </p:sp>
      <p:cxnSp>
        <p:nvCxnSpPr>
          <p:cNvPr id="12" name="Ravni poveznik sa strelicom 11"/>
          <p:cNvCxnSpPr>
            <a:stCxn id="8" idx="2"/>
            <a:endCxn id="13" idx="0"/>
          </p:cNvCxnSpPr>
          <p:nvPr/>
        </p:nvCxnSpPr>
        <p:spPr>
          <a:xfrm>
            <a:off x="3383868" y="2996952"/>
            <a:ext cx="0" cy="62041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Zaobljeni pravokutnik 12"/>
          <p:cNvSpPr/>
          <p:nvPr/>
        </p:nvSpPr>
        <p:spPr>
          <a:xfrm>
            <a:off x="2411760" y="3617371"/>
            <a:ext cx="1944216" cy="115212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dirty="0">
                <a:solidFill>
                  <a:schemeClr val="tx2"/>
                </a:solidFill>
                <a:latin typeface="Times New Roman" panose="02020603050405020304" pitchFamily="18" charset="0"/>
                <a:cs typeface="Times New Roman" panose="02020603050405020304" pitchFamily="18" charset="0"/>
              </a:rPr>
              <a:t>POMOĆNIK UPRAVITELJA</a:t>
            </a:r>
            <a:endParaRPr lang="hr-HR" sz="1150" dirty="0">
              <a:solidFill>
                <a:schemeClr val="tx2"/>
              </a:solidFill>
              <a:latin typeface="Times New Roman" panose="02020603050405020304" pitchFamily="18" charset="0"/>
              <a:cs typeface="Times New Roman" panose="02020603050405020304" pitchFamily="18" charset="0"/>
            </a:endParaRPr>
          </a:p>
          <a:p>
            <a:pPr algn="ctr"/>
            <a:endParaRPr lang="hr-HR" sz="1150" dirty="0">
              <a:solidFill>
                <a:schemeClr val="tx2"/>
              </a:solidFill>
              <a:latin typeface="Times New Roman" panose="02020603050405020304" pitchFamily="18" charset="0"/>
              <a:cs typeface="Times New Roman" panose="02020603050405020304" pitchFamily="18" charset="0"/>
            </a:endParaRPr>
          </a:p>
          <a:p>
            <a:pPr algn="ctr"/>
            <a:r>
              <a:rPr lang="hr-HR" sz="1150" dirty="0">
                <a:solidFill>
                  <a:schemeClr val="tx1"/>
                </a:solidFill>
                <a:latin typeface="Times New Roman" panose="02020603050405020304" pitchFamily="18" charset="0"/>
                <a:cs typeface="Times New Roman" panose="02020603050405020304" pitchFamily="18" charset="0"/>
              </a:rPr>
              <a:t>THE ASSISTANT OF THE PRISON GOVERNOR</a:t>
            </a:r>
          </a:p>
        </p:txBody>
      </p:sp>
      <p:cxnSp>
        <p:nvCxnSpPr>
          <p:cNvPr id="15" name="Ravni poveznik sa strelicom 14"/>
          <p:cNvCxnSpPr>
            <a:stCxn id="13" idx="2"/>
          </p:cNvCxnSpPr>
          <p:nvPr/>
        </p:nvCxnSpPr>
        <p:spPr>
          <a:xfrm>
            <a:off x="3383868" y="4769499"/>
            <a:ext cx="0" cy="5760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Zaobljeni pravokutnik 16"/>
          <p:cNvSpPr/>
          <p:nvPr/>
        </p:nvSpPr>
        <p:spPr>
          <a:xfrm>
            <a:off x="2411760" y="5345563"/>
            <a:ext cx="1944216" cy="97034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dirty="0">
                <a:solidFill>
                  <a:schemeClr val="tx2"/>
                </a:solidFill>
                <a:latin typeface="Times New Roman" panose="02020603050405020304" pitchFamily="18" charset="0"/>
                <a:cs typeface="Times New Roman" panose="02020603050405020304" pitchFamily="18" charset="0"/>
              </a:rPr>
              <a:t>ODJELI</a:t>
            </a:r>
          </a:p>
          <a:p>
            <a:pPr algn="ctr"/>
            <a:endParaRPr lang="hr-HR" sz="1150" dirty="0">
              <a:solidFill>
                <a:schemeClr val="tx2"/>
              </a:solidFill>
              <a:latin typeface="Times New Roman" panose="02020603050405020304" pitchFamily="18" charset="0"/>
              <a:cs typeface="Times New Roman" panose="02020603050405020304" pitchFamily="18" charset="0"/>
            </a:endParaRPr>
          </a:p>
          <a:p>
            <a:pPr algn="ctr"/>
            <a:r>
              <a:rPr lang="hr-HR" sz="1150" dirty="0">
                <a:solidFill>
                  <a:schemeClr val="tx1"/>
                </a:solidFill>
                <a:latin typeface="Times New Roman" panose="02020603050405020304" pitchFamily="18" charset="0"/>
                <a:cs typeface="Times New Roman" panose="02020603050405020304" pitchFamily="18" charset="0"/>
              </a:rPr>
              <a:t>DEPARTMENTS</a:t>
            </a:r>
          </a:p>
        </p:txBody>
      </p:sp>
      <p:pic>
        <p:nvPicPr>
          <p:cNvPr id="2" name="Slika 1"/>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7020271" y="764704"/>
            <a:ext cx="1980065" cy="5289060"/>
          </a:xfrm>
          <a:prstGeom prst="rect">
            <a:avLst/>
          </a:prstGeom>
          <a:ln>
            <a:noFill/>
          </a:ln>
          <a:effectLst>
            <a:softEdge rad="112500"/>
          </a:effectLst>
        </p:spPr>
      </p:pic>
    </p:spTree>
    <p:extLst>
      <p:ext uri="{BB962C8B-B14F-4D97-AF65-F5344CB8AC3E}">
        <p14:creationId xmlns:p14="http://schemas.microsoft.com/office/powerpoint/2010/main" val="249849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out)">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Zaobljeni pravokutnik 4"/>
          <p:cNvSpPr/>
          <p:nvPr/>
        </p:nvSpPr>
        <p:spPr>
          <a:xfrm>
            <a:off x="3202294" y="260648"/>
            <a:ext cx="2664296" cy="86409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dirty="0">
                <a:solidFill>
                  <a:schemeClr val="bg2"/>
                </a:solidFill>
                <a:latin typeface="Times New Roman" panose="02020603050405020304" pitchFamily="18" charset="0"/>
                <a:cs typeface="Times New Roman" panose="02020603050405020304" pitchFamily="18" charset="0"/>
              </a:rPr>
              <a:t>ODJELI</a:t>
            </a:r>
          </a:p>
          <a:p>
            <a:pPr algn="ctr"/>
            <a:endParaRPr lang="hr-HR" sz="1150" dirty="0">
              <a:solidFill>
                <a:schemeClr val="bg2"/>
              </a:solidFill>
              <a:latin typeface="Times New Roman" panose="02020603050405020304" pitchFamily="18" charset="0"/>
              <a:cs typeface="Times New Roman" panose="02020603050405020304" pitchFamily="18" charset="0"/>
            </a:endParaRPr>
          </a:p>
          <a:p>
            <a:pPr algn="ctr"/>
            <a:r>
              <a:rPr lang="hr-HR" sz="1150" dirty="0">
                <a:solidFill>
                  <a:schemeClr val="bg1"/>
                </a:solidFill>
                <a:latin typeface="Times New Roman" panose="02020603050405020304" pitchFamily="18" charset="0"/>
                <a:cs typeface="Times New Roman" panose="02020603050405020304" pitchFamily="18" charset="0"/>
              </a:rPr>
              <a:t>DEPARTMENTS</a:t>
            </a:r>
          </a:p>
        </p:txBody>
      </p:sp>
      <p:cxnSp>
        <p:nvCxnSpPr>
          <p:cNvPr id="14" name="Ravni poveznik 13"/>
          <p:cNvCxnSpPr>
            <a:stCxn id="5" idx="3"/>
          </p:cNvCxnSpPr>
          <p:nvPr/>
        </p:nvCxnSpPr>
        <p:spPr>
          <a:xfrm>
            <a:off x="5866590" y="692696"/>
            <a:ext cx="2016224" cy="0"/>
          </a:xfrm>
          <a:prstGeom prst="line">
            <a:avLst/>
          </a:prstGeom>
        </p:spPr>
        <p:style>
          <a:lnRef idx="1">
            <a:schemeClr val="dk1"/>
          </a:lnRef>
          <a:fillRef idx="0">
            <a:schemeClr val="dk1"/>
          </a:fillRef>
          <a:effectRef idx="0">
            <a:schemeClr val="dk1"/>
          </a:effectRef>
          <a:fontRef idx="minor">
            <a:schemeClr val="tx1"/>
          </a:fontRef>
        </p:style>
      </p:cxnSp>
      <p:cxnSp>
        <p:nvCxnSpPr>
          <p:cNvPr id="16" name="Ravni poveznik sa strelicom 15"/>
          <p:cNvCxnSpPr/>
          <p:nvPr/>
        </p:nvCxnSpPr>
        <p:spPr>
          <a:xfrm>
            <a:off x="7884368" y="692696"/>
            <a:ext cx="0" cy="5760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Ravni poveznik 17"/>
          <p:cNvCxnSpPr>
            <a:stCxn id="5" idx="1"/>
          </p:cNvCxnSpPr>
          <p:nvPr/>
        </p:nvCxnSpPr>
        <p:spPr>
          <a:xfrm flipH="1">
            <a:off x="1186070" y="692696"/>
            <a:ext cx="2016224" cy="0"/>
          </a:xfrm>
          <a:prstGeom prst="line">
            <a:avLst/>
          </a:prstGeom>
        </p:spPr>
        <p:style>
          <a:lnRef idx="1">
            <a:schemeClr val="dk1"/>
          </a:lnRef>
          <a:fillRef idx="0">
            <a:schemeClr val="dk1"/>
          </a:fillRef>
          <a:effectRef idx="0">
            <a:schemeClr val="dk1"/>
          </a:effectRef>
          <a:fontRef idx="minor">
            <a:schemeClr val="tx1"/>
          </a:fontRef>
        </p:style>
      </p:cxnSp>
      <p:cxnSp>
        <p:nvCxnSpPr>
          <p:cNvPr id="20" name="Ravni poveznik sa strelicom 19"/>
          <p:cNvCxnSpPr/>
          <p:nvPr/>
        </p:nvCxnSpPr>
        <p:spPr>
          <a:xfrm>
            <a:off x="1187624" y="692696"/>
            <a:ext cx="0" cy="5760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Ravni poveznik sa strelicom 23"/>
          <p:cNvCxnSpPr/>
          <p:nvPr/>
        </p:nvCxnSpPr>
        <p:spPr>
          <a:xfrm>
            <a:off x="3203848" y="980728"/>
            <a:ext cx="0" cy="16561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Ravni poveznik sa strelicom 25"/>
          <p:cNvCxnSpPr/>
          <p:nvPr/>
        </p:nvCxnSpPr>
        <p:spPr>
          <a:xfrm>
            <a:off x="5868144" y="980728"/>
            <a:ext cx="0" cy="16561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Ravni poveznik 27"/>
          <p:cNvCxnSpPr>
            <a:stCxn id="5" idx="2"/>
          </p:cNvCxnSpPr>
          <p:nvPr/>
        </p:nvCxnSpPr>
        <p:spPr>
          <a:xfrm>
            <a:off x="4534442" y="1124744"/>
            <a:ext cx="0" cy="3024336"/>
          </a:xfrm>
          <a:prstGeom prst="line">
            <a:avLst/>
          </a:prstGeom>
        </p:spPr>
        <p:style>
          <a:lnRef idx="1">
            <a:schemeClr val="dk1"/>
          </a:lnRef>
          <a:fillRef idx="0">
            <a:schemeClr val="dk1"/>
          </a:fillRef>
          <a:effectRef idx="0">
            <a:schemeClr val="dk1"/>
          </a:effectRef>
          <a:fontRef idx="minor">
            <a:schemeClr val="tx1"/>
          </a:fontRef>
        </p:style>
      </p:cxnSp>
      <p:cxnSp>
        <p:nvCxnSpPr>
          <p:cNvPr id="34" name="Ravni poveznik sa strelicom 33"/>
          <p:cNvCxnSpPr/>
          <p:nvPr/>
        </p:nvCxnSpPr>
        <p:spPr>
          <a:xfrm>
            <a:off x="4534442" y="4055368"/>
            <a:ext cx="1554" cy="2377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7" name="Zaobljeni pravokutnik 36"/>
          <p:cNvSpPr/>
          <p:nvPr/>
        </p:nvSpPr>
        <p:spPr>
          <a:xfrm>
            <a:off x="66004" y="1268759"/>
            <a:ext cx="2273748" cy="206626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sz="1500" dirty="0">
                <a:solidFill>
                  <a:schemeClr val="bg2"/>
                </a:solidFill>
                <a:latin typeface="Times New Roman" panose="02020603050405020304" pitchFamily="18" charset="0"/>
                <a:cs typeface="Times New Roman" panose="02020603050405020304" pitchFamily="18" charset="0"/>
              </a:rPr>
              <a:t>ODJEL UPRAVNIH POSLOVA</a:t>
            </a:r>
          </a:p>
          <a:p>
            <a:pPr algn="ctr"/>
            <a:endParaRPr lang="hr-HR" dirty="0"/>
          </a:p>
          <a:p>
            <a:pPr algn="ctr"/>
            <a:r>
              <a:rPr lang="en-US" sz="1150" dirty="0">
                <a:solidFill>
                  <a:schemeClr val="bg1"/>
                </a:solidFill>
                <a:latin typeface="Times New Roman" panose="02020603050405020304" pitchFamily="18" charset="0"/>
                <a:cs typeface="Times New Roman" panose="02020603050405020304" pitchFamily="18" charset="0"/>
              </a:rPr>
              <a:t>DEPARTMENT OF ADMINISTRATIVE </a:t>
            </a:r>
            <a:r>
              <a:rPr lang="hr-HR" sz="1150" dirty="0">
                <a:solidFill>
                  <a:schemeClr val="bg1"/>
                </a:solidFill>
                <a:latin typeface="Times New Roman" panose="02020603050405020304" pitchFamily="18" charset="0"/>
                <a:cs typeface="Times New Roman" panose="02020603050405020304" pitchFamily="18" charset="0"/>
              </a:rPr>
              <a:t>A</a:t>
            </a:r>
            <a:r>
              <a:rPr lang="en-US" sz="1150" dirty="0">
                <a:solidFill>
                  <a:schemeClr val="bg1"/>
                </a:solidFill>
                <a:latin typeface="Times New Roman" panose="02020603050405020304" pitchFamily="18" charset="0"/>
                <a:cs typeface="Times New Roman" panose="02020603050405020304" pitchFamily="18" charset="0"/>
              </a:rPr>
              <a:t>FFAIRS</a:t>
            </a:r>
            <a:endParaRPr lang="hr-HR" sz="1150" dirty="0"/>
          </a:p>
        </p:txBody>
      </p:sp>
      <p:sp>
        <p:nvSpPr>
          <p:cNvPr id="38" name="Zaobljeni pravokutnik 37"/>
          <p:cNvSpPr/>
          <p:nvPr/>
        </p:nvSpPr>
        <p:spPr>
          <a:xfrm>
            <a:off x="2375756" y="2636912"/>
            <a:ext cx="1656184" cy="14184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sz="1500" dirty="0">
                <a:solidFill>
                  <a:schemeClr val="bg2"/>
                </a:solidFill>
                <a:latin typeface="Times New Roman" panose="02020603050405020304" pitchFamily="18" charset="0"/>
                <a:cs typeface="Times New Roman" panose="02020603050405020304" pitchFamily="18" charset="0"/>
              </a:rPr>
              <a:t>ODJEL TRETMANA</a:t>
            </a:r>
          </a:p>
          <a:p>
            <a:pPr algn="ctr"/>
            <a:endParaRPr lang="hr-HR" sz="1500" dirty="0">
              <a:solidFill>
                <a:schemeClr val="bg2"/>
              </a:solidFill>
              <a:latin typeface="Times New Roman" panose="02020603050405020304" pitchFamily="18" charset="0"/>
              <a:cs typeface="Times New Roman" panose="02020603050405020304" pitchFamily="18" charset="0"/>
            </a:endParaRPr>
          </a:p>
          <a:p>
            <a:pPr algn="ctr"/>
            <a:r>
              <a:rPr lang="en-US" sz="1150" dirty="0">
                <a:solidFill>
                  <a:schemeClr val="bg1"/>
                </a:solidFill>
                <a:latin typeface="Times New Roman" panose="02020603050405020304" pitchFamily="18" charset="0"/>
                <a:cs typeface="Times New Roman" panose="02020603050405020304" pitchFamily="18" charset="0"/>
              </a:rPr>
              <a:t>DEPARTMENT OF </a:t>
            </a:r>
            <a:r>
              <a:rPr lang="hr-HR" sz="1150" dirty="0">
                <a:solidFill>
                  <a:schemeClr val="bg1"/>
                </a:solidFill>
                <a:latin typeface="Times New Roman" panose="02020603050405020304" pitchFamily="18" charset="0"/>
                <a:cs typeface="Times New Roman" panose="02020603050405020304" pitchFamily="18" charset="0"/>
              </a:rPr>
              <a:t>T</a:t>
            </a:r>
            <a:r>
              <a:rPr lang="en-US" sz="1150" dirty="0">
                <a:solidFill>
                  <a:schemeClr val="bg1"/>
                </a:solidFill>
                <a:latin typeface="Times New Roman" panose="02020603050405020304" pitchFamily="18" charset="0"/>
                <a:cs typeface="Times New Roman" panose="02020603050405020304" pitchFamily="18" charset="0"/>
              </a:rPr>
              <a:t>REATMENTS</a:t>
            </a:r>
            <a:endParaRPr lang="hr-HR" sz="1150" dirty="0">
              <a:solidFill>
                <a:schemeClr val="bg2"/>
              </a:solidFill>
              <a:latin typeface="Times New Roman" panose="02020603050405020304" pitchFamily="18" charset="0"/>
              <a:cs typeface="Times New Roman" panose="02020603050405020304" pitchFamily="18" charset="0"/>
            </a:endParaRPr>
          </a:p>
        </p:txBody>
      </p:sp>
      <p:sp>
        <p:nvSpPr>
          <p:cNvPr id="39" name="Zaobljeni pravokutnik 38"/>
          <p:cNvSpPr/>
          <p:nvPr/>
        </p:nvSpPr>
        <p:spPr>
          <a:xfrm>
            <a:off x="5076056" y="2622586"/>
            <a:ext cx="1584176" cy="140734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sz="1500" dirty="0">
                <a:solidFill>
                  <a:schemeClr val="bg2"/>
                </a:solidFill>
                <a:latin typeface="Times New Roman" panose="02020603050405020304" pitchFamily="18" charset="0"/>
                <a:cs typeface="Times New Roman" panose="02020603050405020304" pitchFamily="18" charset="0"/>
              </a:rPr>
              <a:t>ODJEL OSIGURANJA</a:t>
            </a:r>
          </a:p>
          <a:p>
            <a:pPr algn="ctr"/>
            <a:endParaRPr lang="hr-HR" sz="1500" dirty="0">
              <a:solidFill>
                <a:schemeClr val="bg2"/>
              </a:solidFill>
              <a:latin typeface="Times New Roman" panose="02020603050405020304" pitchFamily="18" charset="0"/>
              <a:cs typeface="Times New Roman" panose="02020603050405020304" pitchFamily="18" charset="0"/>
            </a:endParaRPr>
          </a:p>
          <a:p>
            <a:pPr algn="ctr"/>
            <a:r>
              <a:rPr lang="en-US" sz="1150" dirty="0">
                <a:solidFill>
                  <a:schemeClr val="bg1"/>
                </a:solidFill>
                <a:latin typeface="Times New Roman" panose="02020603050405020304" pitchFamily="18" charset="0"/>
                <a:cs typeface="Times New Roman" panose="02020603050405020304" pitchFamily="18" charset="0"/>
              </a:rPr>
              <a:t>DEPARTMENT OF</a:t>
            </a:r>
            <a:r>
              <a:rPr lang="hr-HR" sz="1150" dirty="0">
                <a:solidFill>
                  <a:schemeClr val="bg1"/>
                </a:solidFill>
                <a:latin typeface="Times New Roman" panose="02020603050405020304" pitchFamily="18" charset="0"/>
                <a:cs typeface="Times New Roman" panose="02020603050405020304" pitchFamily="18" charset="0"/>
              </a:rPr>
              <a:t> SECURITY</a:t>
            </a:r>
            <a:endParaRPr lang="hr-HR" sz="1150" dirty="0">
              <a:solidFill>
                <a:schemeClr val="bg2"/>
              </a:solidFill>
              <a:latin typeface="Times New Roman" panose="02020603050405020304" pitchFamily="18" charset="0"/>
              <a:cs typeface="Times New Roman" panose="02020603050405020304" pitchFamily="18" charset="0"/>
            </a:endParaRPr>
          </a:p>
        </p:txBody>
      </p:sp>
      <p:sp>
        <p:nvSpPr>
          <p:cNvPr id="41" name="Zaobljeni pravokutnik 40"/>
          <p:cNvSpPr/>
          <p:nvPr/>
        </p:nvSpPr>
        <p:spPr>
          <a:xfrm>
            <a:off x="3487708" y="4293096"/>
            <a:ext cx="2096576" cy="216024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sz="1500" dirty="0">
                <a:solidFill>
                  <a:schemeClr val="bg2"/>
                </a:solidFill>
                <a:latin typeface="Times New Roman" panose="02020603050405020304" pitchFamily="18" charset="0"/>
                <a:cs typeface="Times New Roman" panose="02020603050405020304" pitchFamily="18" charset="0"/>
              </a:rPr>
              <a:t>ODJEL ZDRAVSTVENE ZAŠTITE ZATVORENIKA</a:t>
            </a:r>
          </a:p>
          <a:p>
            <a:pPr algn="ctr"/>
            <a:endParaRPr lang="hr-HR" sz="1500" dirty="0">
              <a:solidFill>
                <a:schemeClr val="bg2"/>
              </a:solidFill>
              <a:latin typeface="Times New Roman" panose="02020603050405020304" pitchFamily="18" charset="0"/>
              <a:cs typeface="Times New Roman" panose="02020603050405020304" pitchFamily="18" charset="0"/>
            </a:endParaRPr>
          </a:p>
          <a:p>
            <a:pPr algn="ctr"/>
            <a:r>
              <a:rPr lang="en-US" sz="1150" dirty="0">
                <a:solidFill>
                  <a:schemeClr val="bg1"/>
                </a:solidFill>
                <a:latin typeface="Times New Roman" panose="02020603050405020304" pitchFamily="18" charset="0"/>
                <a:cs typeface="Times New Roman" panose="02020603050405020304" pitchFamily="18" charset="0"/>
              </a:rPr>
              <a:t>DEPARTMENT OF </a:t>
            </a:r>
            <a:r>
              <a:rPr lang="hr-HR" sz="1150" dirty="0">
                <a:solidFill>
                  <a:schemeClr val="bg1"/>
                </a:solidFill>
                <a:latin typeface="Times New Roman" panose="02020603050405020304" pitchFamily="18" charset="0"/>
                <a:cs typeface="Times New Roman" panose="02020603050405020304" pitchFamily="18" charset="0"/>
              </a:rPr>
              <a:t>H</a:t>
            </a:r>
            <a:r>
              <a:rPr lang="en-US" sz="1150" dirty="0">
                <a:solidFill>
                  <a:schemeClr val="bg1"/>
                </a:solidFill>
                <a:latin typeface="Times New Roman" panose="02020603050405020304" pitchFamily="18" charset="0"/>
                <a:cs typeface="Times New Roman" panose="02020603050405020304" pitchFamily="18" charset="0"/>
              </a:rPr>
              <a:t>EALTH PROTECTION OF PRISONERS</a:t>
            </a:r>
            <a:endParaRPr lang="hr-HR" sz="1150" dirty="0">
              <a:solidFill>
                <a:schemeClr val="bg2"/>
              </a:solidFill>
              <a:latin typeface="Times New Roman" panose="02020603050405020304" pitchFamily="18" charset="0"/>
              <a:cs typeface="Times New Roman" panose="02020603050405020304" pitchFamily="18" charset="0"/>
            </a:endParaRPr>
          </a:p>
        </p:txBody>
      </p:sp>
      <p:sp>
        <p:nvSpPr>
          <p:cNvPr id="43" name="Zaobljeni pravokutnik 42"/>
          <p:cNvSpPr/>
          <p:nvPr/>
        </p:nvSpPr>
        <p:spPr>
          <a:xfrm>
            <a:off x="6700783" y="1273994"/>
            <a:ext cx="2357292" cy="206103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hr-HR" sz="1500" dirty="0">
                <a:solidFill>
                  <a:schemeClr val="bg2"/>
                </a:solidFill>
                <a:latin typeface="Times New Roman" panose="02020603050405020304" pitchFamily="18" charset="0"/>
                <a:cs typeface="Times New Roman" panose="02020603050405020304" pitchFamily="18" charset="0"/>
              </a:rPr>
              <a:t>ODJEL FINANCIJSKO-KNJIGOVODSTVENIH POSLOVA</a:t>
            </a:r>
          </a:p>
          <a:p>
            <a:pPr algn="ctr"/>
            <a:endParaRPr lang="hr-HR" sz="1500" dirty="0">
              <a:solidFill>
                <a:schemeClr val="bg2"/>
              </a:solidFill>
              <a:latin typeface="Times New Roman" panose="02020603050405020304" pitchFamily="18" charset="0"/>
              <a:cs typeface="Times New Roman" panose="02020603050405020304" pitchFamily="18" charset="0"/>
            </a:endParaRPr>
          </a:p>
          <a:p>
            <a:pPr algn="ctr"/>
            <a:r>
              <a:rPr lang="en-US" sz="1150" dirty="0">
                <a:solidFill>
                  <a:schemeClr val="bg1"/>
                </a:solidFill>
                <a:latin typeface="Times New Roman" panose="02020603050405020304" pitchFamily="18" charset="0"/>
                <a:cs typeface="Times New Roman" panose="02020603050405020304" pitchFamily="18" charset="0"/>
              </a:rPr>
              <a:t>DEPARTMENT OF </a:t>
            </a:r>
            <a:r>
              <a:rPr lang="hr-HR" sz="1150" dirty="0">
                <a:solidFill>
                  <a:schemeClr val="bg1"/>
                </a:solidFill>
                <a:latin typeface="Times New Roman" panose="02020603050405020304" pitchFamily="18" charset="0"/>
                <a:cs typeface="Times New Roman" panose="02020603050405020304" pitchFamily="18" charset="0"/>
              </a:rPr>
              <a:t>F</a:t>
            </a:r>
            <a:r>
              <a:rPr lang="en-US" sz="1150" dirty="0">
                <a:solidFill>
                  <a:schemeClr val="bg1"/>
                </a:solidFill>
                <a:latin typeface="Times New Roman" panose="02020603050405020304" pitchFamily="18" charset="0"/>
                <a:cs typeface="Times New Roman" panose="02020603050405020304" pitchFamily="18" charset="0"/>
              </a:rPr>
              <a:t>INANCIAL AND BOOKKEEPING AFFAIR</a:t>
            </a:r>
            <a:r>
              <a:rPr lang="hr-HR" sz="1150" dirty="0">
                <a:solidFill>
                  <a:schemeClr val="bg1"/>
                </a:solidFill>
                <a:latin typeface="Times New Roman" panose="02020603050405020304" pitchFamily="18" charset="0"/>
                <a:cs typeface="Times New Roman" panose="02020603050405020304" pitchFamily="18" charset="0"/>
              </a:rPr>
              <a:t>S</a:t>
            </a:r>
            <a:endParaRPr lang="hr-HR" sz="1150" dirty="0">
              <a:solidFill>
                <a:schemeClr val="bg2"/>
              </a:solidFill>
              <a:latin typeface="Times New Roman" panose="02020603050405020304" pitchFamily="18" charset="0"/>
              <a:cs typeface="Times New Roman" panose="02020603050405020304" pitchFamily="18" charset="0"/>
            </a:endParaRPr>
          </a:p>
        </p:txBody>
      </p:sp>
      <p:pic>
        <p:nvPicPr>
          <p:cNvPr id="6" name="Slika 5"/>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6004" y="4055368"/>
            <a:ext cx="3561548" cy="2686000"/>
          </a:xfrm>
          <a:prstGeom prst="rect">
            <a:avLst/>
          </a:prstGeom>
          <a:ln>
            <a:noFill/>
          </a:ln>
          <a:effectLst>
            <a:softEdge rad="635000"/>
          </a:effectLst>
        </p:spPr>
      </p:pic>
      <p:pic>
        <p:nvPicPr>
          <p:cNvPr id="8" name="Slika 7"/>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084168" y="3669147"/>
            <a:ext cx="3024336" cy="2979942"/>
          </a:xfrm>
          <a:prstGeom prst="rect">
            <a:avLst/>
          </a:prstGeom>
          <a:ln>
            <a:noFill/>
          </a:ln>
          <a:effectLst>
            <a:softEdge rad="635000"/>
          </a:effectLst>
        </p:spPr>
      </p:pic>
    </p:spTree>
    <p:extLst>
      <p:ext uri="{BB962C8B-B14F-4D97-AF65-F5344CB8AC3E}">
        <p14:creationId xmlns:p14="http://schemas.microsoft.com/office/powerpoint/2010/main" val="62869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1000"/>
                                        <p:tgtEl>
                                          <p:spTgt spid="41"/>
                                        </p:tgtEl>
                                      </p:cBhvr>
                                    </p:animEffect>
                                    <p:anim calcmode="lin" valueType="num">
                                      <p:cBhvr>
                                        <p:cTn id="83" dur="1000" fill="hold"/>
                                        <p:tgtEl>
                                          <p:spTgt spid="41"/>
                                        </p:tgtEl>
                                        <p:attrNameLst>
                                          <p:attrName>ppt_x</p:attrName>
                                        </p:attrNameLst>
                                      </p:cBhvr>
                                      <p:tavLst>
                                        <p:tav tm="0">
                                          <p:val>
                                            <p:strVal val="#ppt_x"/>
                                          </p:val>
                                        </p:tav>
                                        <p:tav tm="100000">
                                          <p:val>
                                            <p:strVal val="#ppt_x"/>
                                          </p:val>
                                        </p:tav>
                                      </p:tavLst>
                                    </p:anim>
                                    <p:anim calcmode="lin" valueType="num">
                                      <p:cBhvr>
                                        <p:cTn id="8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1000"/>
                                        <p:tgtEl>
                                          <p:spTgt spid="8"/>
                                        </p:tgtEl>
                                      </p:cBhvr>
                                    </p:animEffect>
                                    <p:anim calcmode="lin" valueType="num">
                                      <p:cBhvr>
                                        <p:cTn id="97" dur="1000" fill="hold"/>
                                        <p:tgtEl>
                                          <p:spTgt spid="8"/>
                                        </p:tgtEl>
                                        <p:attrNameLst>
                                          <p:attrName>ppt_x</p:attrName>
                                        </p:attrNameLst>
                                      </p:cBhvr>
                                      <p:tavLst>
                                        <p:tav tm="0">
                                          <p:val>
                                            <p:strVal val="#ppt_x"/>
                                          </p:val>
                                        </p:tav>
                                        <p:tav tm="100000">
                                          <p:val>
                                            <p:strVal val="#ppt_x"/>
                                          </p:val>
                                        </p:tav>
                                      </p:tavLst>
                                    </p:anim>
                                    <p:anim calcmode="lin" valueType="num">
                                      <p:cBhvr>
                                        <p:cTn id="9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P spid="39" grpId="0" animBg="1"/>
      <p:bldP spid="41"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260648"/>
            <a:ext cx="8381260" cy="1054394"/>
          </a:xfrm>
        </p:spPr>
        <p:txBody>
          <a:bodyPr/>
          <a:lstStyle/>
          <a:p>
            <a:pPr algn="ctr"/>
            <a:r>
              <a:rPr lang="hr-HR" sz="1500" dirty="0">
                <a:latin typeface="Times New Roman" panose="02020603050405020304" pitchFamily="18" charset="0"/>
                <a:cs typeface="Times New Roman" panose="02020603050405020304" pitchFamily="18" charset="0"/>
              </a:rPr>
              <a:t>ODJEL ZDRAVSTVENE ZAŠTITE ZATVORENIKA</a:t>
            </a:r>
            <a:br>
              <a:rPr lang="hr-HR" sz="1500" dirty="0">
                <a:latin typeface="Times New Roman" panose="02020603050405020304" pitchFamily="18" charset="0"/>
                <a:cs typeface="Times New Roman" panose="02020603050405020304" pitchFamily="18" charset="0"/>
              </a:rPr>
            </a:br>
            <a:br>
              <a:rPr lang="hr-HR" sz="1500" dirty="0">
                <a:latin typeface="Times New Roman" panose="02020603050405020304" pitchFamily="18" charset="0"/>
                <a:cs typeface="Times New Roman" panose="02020603050405020304" pitchFamily="18" charset="0"/>
              </a:rPr>
            </a:br>
            <a:br>
              <a:rPr lang="hr-HR" sz="1500" dirty="0">
                <a:latin typeface="Times New Roman" panose="02020603050405020304" pitchFamily="18" charset="0"/>
                <a:cs typeface="Times New Roman" panose="02020603050405020304" pitchFamily="18" charset="0"/>
              </a:rPr>
            </a:br>
            <a:r>
              <a:rPr lang="hr-HR" sz="1500" dirty="0">
                <a:latin typeface="Times New Roman" panose="02020603050405020304" pitchFamily="18" charset="0"/>
                <a:cs typeface="Times New Roman" panose="02020603050405020304" pitchFamily="18" charset="0"/>
              </a:rPr>
              <a:t>DEPARTMENT OF HEALTH PROTECTION OF PRISONERS</a:t>
            </a:r>
          </a:p>
        </p:txBody>
      </p:sp>
      <p:sp>
        <p:nvSpPr>
          <p:cNvPr id="4" name="Rezervirano mjesto teksta 3"/>
          <p:cNvSpPr>
            <a:spLocks noGrp="1"/>
          </p:cNvSpPr>
          <p:nvPr>
            <p:ph type="body" sz="half" idx="4294967295"/>
          </p:nvPr>
        </p:nvSpPr>
        <p:spPr>
          <a:xfrm>
            <a:off x="107504" y="1700808"/>
            <a:ext cx="4176464" cy="4680520"/>
          </a:xfrm>
          <a:noFill/>
        </p:spPr>
        <p:txBody>
          <a:bodyPr>
            <a:normAutofit fontScale="77500" lnSpcReduction="20000"/>
          </a:bodyPr>
          <a:lstStyle/>
          <a:p>
            <a:pPr marL="45720" indent="0">
              <a:spcBef>
                <a:spcPts val="0"/>
              </a:spcBef>
              <a:buNone/>
            </a:pPr>
            <a:r>
              <a:rPr lang="hr-HR" sz="1400" b="1" spc="0" dirty="0">
                <a:solidFill>
                  <a:schemeClr val="tx1"/>
                </a:solidFill>
                <a:latin typeface="Times New Roman" panose="02020603050405020304" pitchFamily="18" charset="0"/>
                <a:cs typeface="Times New Roman" panose="02020603050405020304" pitchFamily="18" charset="0"/>
              </a:rPr>
              <a:t>CILJ:</a:t>
            </a:r>
            <a:r>
              <a:rPr lang="hr-HR" sz="1400" spc="0" dirty="0">
                <a:solidFill>
                  <a:schemeClr val="tx1"/>
                </a:solidFill>
                <a:latin typeface="Times New Roman" panose="02020603050405020304" pitchFamily="18" charset="0"/>
                <a:cs typeface="Times New Roman" panose="02020603050405020304" pitchFamily="18" charset="0"/>
              </a:rPr>
              <a:t> zaštita zdravlja zatvorenika</a:t>
            </a:r>
          </a:p>
          <a:p>
            <a:pPr marL="45720" indent="0">
              <a:spcBef>
                <a:spcPts val="0"/>
              </a:spcBef>
              <a:buNone/>
            </a:pPr>
            <a:endParaRPr lang="hr-HR" sz="1400" spc="0" dirty="0">
              <a:solidFill>
                <a:schemeClr val="tx1"/>
              </a:solidFill>
              <a:latin typeface="Times New Roman" panose="02020603050405020304" pitchFamily="18" charset="0"/>
              <a:cs typeface="Times New Roman" panose="02020603050405020304" pitchFamily="18" charset="0"/>
            </a:endParaRPr>
          </a:p>
          <a:p>
            <a:pPr marL="45720" indent="0">
              <a:spcBef>
                <a:spcPts val="0"/>
              </a:spcBef>
              <a:buNone/>
            </a:pPr>
            <a:r>
              <a:rPr lang="hr-HR" sz="1400" b="1" spc="0" dirty="0">
                <a:solidFill>
                  <a:schemeClr val="tx1"/>
                </a:solidFill>
                <a:latin typeface="Times New Roman" panose="02020603050405020304" pitchFamily="18" charset="0"/>
                <a:cs typeface="Times New Roman" panose="02020603050405020304" pitchFamily="18" charset="0"/>
              </a:rPr>
              <a:t>ZAPOSLENICI:</a:t>
            </a:r>
            <a:r>
              <a:rPr lang="hr-HR" sz="1400" spc="0" dirty="0">
                <a:solidFill>
                  <a:schemeClr val="tx1"/>
                </a:solidFill>
                <a:latin typeface="Times New Roman" panose="02020603050405020304" pitchFamily="18" charset="0"/>
                <a:cs typeface="Times New Roman" panose="02020603050405020304" pitchFamily="18" charset="0"/>
              </a:rPr>
              <a:t> 	- voditelj Odjela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dvije medicinske sestre</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a:t>
            </a:r>
            <a:r>
              <a:rPr lang="hr-HR" sz="1400" i="1" spc="0" dirty="0">
                <a:solidFill>
                  <a:schemeClr val="tx1"/>
                </a:solidFill>
                <a:latin typeface="Times New Roman" panose="02020603050405020304" pitchFamily="18" charset="0"/>
                <a:cs typeface="Times New Roman" panose="02020603050405020304" pitchFamily="18" charset="0"/>
              </a:rPr>
              <a:t>strukovni učitelj za 			  higijenu</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a:t>
            </a:r>
            <a:r>
              <a:rPr lang="hr-HR" sz="1400" i="1" spc="0" dirty="0">
                <a:solidFill>
                  <a:schemeClr val="tx1"/>
                </a:solidFill>
                <a:latin typeface="Times New Roman" panose="02020603050405020304" pitchFamily="18" charset="0"/>
                <a:cs typeface="Times New Roman" panose="02020603050405020304" pitchFamily="18" charset="0"/>
              </a:rPr>
              <a:t>ugovorno stomatolog</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ugovorno dr. </a:t>
            </a:r>
            <a:r>
              <a:rPr lang="hr-HR" sz="1400" spc="0" dirty="0" err="1">
                <a:solidFill>
                  <a:schemeClr val="tx1"/>
                </a:solidFill>
                <a:latin typeface="Times New Roman" panose="02020603050405020304" pitchFamily="18" charset="0"/>
                <a:cs typeface="Times New Roman" panose="02020603050405020304" pitchFamily="18" charset="0"/>
              </a:rPr>
              <a:t>spec</a:t>
            </a:r>
            <a:r>
              <a:rPr lang="hr-HR" sz="1400" spc="0" dirty="0">
                <a:solidFill>
                  <a:schemeClr val="tx1"/>
                </a:solidFill>
                <a:latin typeface="Times New Roman" panose="02020603050405020304" pitchFamily="18" charset="0"/>
                <a:cs typeface="Times New Roman" panose="02020603050405020304" pitchFamily="18" charset="0"/>
              </a:rPr>
              <a:t> 			  psihijatar</a:t>
            </a:r>
          </a:p>
          <a:p>
            <a:pPr marL="45720" indent="0">
              <a:spcBef>
                <a:spcPts val="0"/>
              </a:spcBef>
              <a:buNone/>
            </a:pPr>
            <a:endParaRPr lang="hr-HR" sz="1400" spc="0" dirty="0">
              <a:solidFill>
                <a:schemeClr val="tx1"/>
              </a:solidFill>
              <a:latin typeface="Times New Roman" panose="02020603050405020304" pitchFamily="18" charset="0"/>
              <a:cs typeface="Times New Roman" panose="02020603050405020304" pitchFamily="18" charset="0"/>
            </a:endParaRPr>
          </a:p>
          <a:p>
            <a:pPr marL="45720" indent="0">
              <a:spcBef>
                <a:spcPts val="0"/>
              </a:spcBef>
              <a:buNone/>
            </a:pPr>
            <a:r>
              <a:rPr lang="hr-HR" sz="1400" b="1" spc="0" dirty="0">
                <a:solidFill>
                  <a:schemeClr val="tx1"/>
                </a:solidFill>
                <a:latin typeface="Times New Roman" panose="02020603050405020304" pitchFamily="18" charset="0"/>
                <a:cs typeface="Times New Roman" panose="02020603050405020304" pitchFamily="18" charset="0"/>
              </a:rPr>
              <a:t>ZADACI:</a:t>
            </a:r>
            <a:r>
              <a:rPr lang="hr-HR" sz="1400" spc="0" dirty="0">
                <a:solidFill>
                  <a:schemeClr val="tx1"/>
                </a:solidFill>
                <a:latin typeface="Times New Roman" panose="02020603050405020304" pitchFamily="18" charset="0"/>
                <a:cs typeface="Times New Roman" panose="02020603050405020304" pitchFamily="18" charset="0"/>
              </a:rPr>
              <a:t>     </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pružanje zdravstvene zaštite 	  	  	  zatvorenicima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liječnički pregledi</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pripremanje i podjela terapije</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upućivanje na specijalističke preglede u ustanove 	  javnog zdravstva izvan zatvorskog sustava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upućivanje na hospitalizaciju u 	  	  Zatvorsku bolnicu u Zagrebu</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pružanje prve medicinske pomoći </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testiranja na opojna i </a:t>
            </a:r>
            <a:r>
              <a:rPr lang="hr-HR" sz="1400" spc="0" dirty="0" err="1">
                <a:solidFill>
                  <a:schemeClr val="tx1"/>
                </a:solidFill>
                <a:latin typeface="Times New Roman" panose="02020603050405020304" pitchFamily="18" charset="0"/>
                <a:cs typeface="Times New Roman" panose="02020603050405020304" pitchFamily="18" charset="0"/>
              </a:rPr>
              <a:t>psihoaktivna</a:t>
            </a:r>
            <a:r>
              <a:rPr lang="hr-HR" sz="1400" spc="0" dirty="0">
                <a:solidFill>
                  <a:schemeClr val="tx1"/>
                </a:solidFill>
                <a:latin typeface="Times New Roman" panose="02020603050405020304" pitchFamily="18" charset="0"/>
                <a:cs typeface="Times New Roman" panose="02020603050405020304" pitchFamily="18" charset="0"/>
              </a:rPr>
              <a:t> 	  	  sredstva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zdravstveni odgoj zatvorenika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vođenje potrebnih zdravstvenih 	 	  evidencija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kontrola higijene zatvorskih prostorija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sudjelovanje u izradi jelovnika za 	 	  zatvorenike</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suradnja s ostalim zdravstvenim 	 	  ustanovama izvan zatvorskog sustava</a:t>
            </a:r>
          </a:p>
          <a:p>
            <a:pPr marL="45720" indent="0">
              <a:spcBef>
                <a:spcPts val="0"/>
              </a:spcBef>
              <a:buNone/>
            </a:pPr>
            <a:r>
              <a:rPr lang="hr-HR" sz="1400" spc="0" dirty="0">
                <a:solidFill>
                  <a:schemeClr val="tx1"/>
                </a:solidFill>
                <a:latin typeface="Times New Roman" panose="02020603050405020304" pitchFamily="18" charset="0"/>
                <a:cs typeface="Times New Roman" panose="02020603050405020304" pitchFamily="18" charset="0"/>
              </a:rPr>
              <a:t>	- međusobna suradnja s ostalim  	  	  	  odjelima Zatvora u Rijeci</a:t>
            </a:r>
            <a:r>
              <a:rPr lang="hr-HR" spc="0" dirty="0">
                <a:solidFill>
                  <a:schemeClr val="bg1"/>
                </a:solidFill>
              </a:rPr>
              <a:t>   </a:t>
            </a:r>
          </a:p>
        </p:txBody>
      </p:sp>
      <p:cxnSp>
        <p:nvCxnSpPr>
          <p:cNvPr id="7" name="Ravni poveznik 6"/>
          <p:cNvCxnSpPr/>
          <p:nvPr/>
        </p:nvCxnSpPr>
        <p:spPr>
          <a:xfrm>
            <a:off x="4211960" y="2636912"/>
            <a:ext cx="0" cy="2844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niOkvir 12"/>
          <p:cNvSpPr txBox="1"/>
          <p:nvPr/>
        </p:nvSpPr>
        <p:spPr>
          <a:xfrm>
            <a:off x="4424933" y="1691412"/>
            <a:ext cx="4320480" cy="4939814"/>
          </a:xfrm>
          <a:prstGeom prst="rect">
            <a:avLst/>
          </a:prstGeom>
          <a:noFill/>
        </p:spPr>
        <p:txBody>
          <a:bodyPr wrap="square" rtlCol="0">
            <a:spAutoFit/>
          </a:bodyPr>
          <a:lstStyle/>
          <a:p>
            <a:pPr>
              <a:spcBef>
                <a:spcPts val="0"/>
              </a:spcBef>
            </a:pPr>
            <a:r>
              <a:rPr lang="en-US" sz="1100" b="1" dirty="0">
                <a:latin typeface="Times New Roman" panose="02020603050405020304" pitchFamily="18" charset="0"/>
                <a:cs typeface="Times New Roman" panose="02020603050405020304" pitchFamily="18" charset="0"/>
              </a:rPr>
              <a:t>OBJECTIVE:</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provide </a:t>
            </a:r>
            <a:r>
              <a:rPr lang="en-US" sz="1100" dirty="0">
                <a:latin typeface="Times New Roman" panose="02020603050405020304" pitchFamily="18" charset="0"/>
                <a:cs typeface="Times New Roman" panose="02020603050405020304" pitchFamily="18" charset="0"/>
              </a:rPr>
              <a:t>health </a:t>
            </a:r>
            <a:r>
              <a:rPr lang="hr-HR" sz="1100" dirty="0">
                <a:latin typeface="Times New Roman" panose="02020603050405020304" pitchFamily="18" charset="0"/>
                <a:cs typeface="Times New Roman" panose="02020603050405020304" pitchFamily="18" charset="0"/>
              </a:rPr>
              <a:t>care to</a:t>
            </a:r>
            <a:r>
              <a:rPr lang="en-US" sz="1100" dirty="0">
                <a:latin typeface="Times New Roman" panose="02020603050405020304" pitchFamily="18" charset="0"/>
                <a:cs typeface="Times New Roman" panose="02020603050405020304" pitchFamily="18" charset="0"/>
              </a:rPr>
              <a:t> prisoners</a:t>
            </a:r>
            <a:br>
              <a:rPr lang="en-US" sz="1100" dirty="0">
                <a:latin typeface="Times New Roman" panose="02020603050405020304" pitchFamily="18" charset="0"/>
                <a:cs typeface="Times New Roman" panose="02020603050405020304" pitchFamily="18" charset="0"/>
              </a:rPr>
            </a:br>
            <a:br>
              <a:rPr lang="en-US" sz="1100"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EMPLOYEES: </a:t>
            </a:r>
            <a:r>
              <a:rPr lang="hr-HR" sz="1100" dirty="0">
                <a:latin typeface="Times New Roman" panose="02020603050405020304" pitchFamily="18" charset="0"/>
                <a:cs typeface="Times New Roman" panose="02020603050405020304" pitchFamily="18" charset="0"/>
              </a:rPr>
              <a:t>	- h</a:t>
            </a:r>
            <a:r>
              <a:rPr lang="en-US" sz="1100" dirty="0" err="1">
                <a:latin typeface="Times New Roman" panose="02020603050405020304" pitchFamily="18" charset="0"/>
                <a:cs typeface="Times New Roman" panose="02020603050405020304" pitchFamily="18" charset="0"/>
              </a:rPr>
              <a:t>ead</a:t>
            </a:r>
            <a:r>
              <a:rPr lang="hr-HR" sz="1100" dirty="0">
                <a:latin typeface="Times New Roman" panose="02020603050405020304" pitchFamily="18" charset="0"/>
                <a:cs typeface="Times New Roman" panose="02020603050405020304" pitchFamily="18" charset="0"/>
              </a:rPr>
              <a:t> </a:t>
            </a:r>
            <a:r>
              <a:rPr lang="hr-HR" sz="1100" dirty="0" err="1">
                <a:latin typeface="Times New Roman" panose="02020603050405020304" pitchFamily="18" charset="0"/>
                <a:cs typeface="Times New Roman" panose="02020603050405020304" pitchFamily="18" charset="0"/>
              </a:rPr>
              <a:t>of</a:t>
            </a:r>
            <a:r>
              <a:rPr lang="hr-HR" sz="1100" dirty="0">
                <a:latin typeface="Times New Roman" panose="02020603050405020304" pitchFamily="18" charset="0"/>
                <a:cs typeface="Times New Roman" panose="02020603050405020304" pitchFamily="18" charset="0"/>
              </a:rPr>
              <a:t> </a:t>
            </a:r>
            <a:r>
              <a:rPr lang="hr-HR" sz="1100" dirty="0" err="1">
                <a:latin typeface="Times New Roman" panose="02020603050405020304" pitchFamily="18" charset="0"/>
                <a:cs typeface="Times New Roman" panose="02020603050405020304" pitchFamily="18" charset="0"/>
              </a:rPr>
              <a:t>department</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two nurses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 </a:t>
            </a:r>
            <a:r>
              <a:rPr lang="en-US" sz="1100" i="1" dirty="0">
                <a:latin typeface="Times New Roman" panose="02020603050405020304" pitchFamily="18" charset="0"/>
                <a:cs typeface="Times New Roman" panose="02020603050405020304" pitchFamily="18" charset="0"/>
              </a:rPr>
              <a:t>professional hygiene</a:t>
            </a:r>
            <a:r>
              <a:rPr lang="hr-HR" sz="1100" i="1"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teacher</a:t>
            </a:r>
            <a:br>
              <a:rPr lang="en-US" sz="1100" i="1" dirty="0">
                <a:latin typeface="Times New Roman" panose="02020603050405020304" pitchFamily="18" charset="0"/>
                <a:cs typeface="Times New Roman" panose="02020603050405020304" pitchFamily="18" charset="0"/>
              </a:rPr>
            </a:br>
            <a:r>
              <a:rPr lang="hr-HR" sz="1100" i="1" dirty="0">
                <a:latin typeface="Times New Roman" panose="02020603050405020304" pitchFamily="18" charset="0"/>
                <a:cs typeface="Times New Roman" panose="02020603050405020304" pitchFamily="18" charset="0"/>
              </a:rPr>
              <a:t>	   	- </a:t>
            </a:r>
            <a:r>
              <a:rPr lang="en-US" sz="1100" i="1" dirty="0">
                <a:latin typeface="Times New Roman" panose="02020603050405020304" pitchFamily="18" charset="0"/>
                <a:cs typeface="Times New Roman" panose="02020603050405020304" pitchFamily="18" charset="0"/>
              </a:rPr>
              <a:t>contractual dentist</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 </a:t>
            </a:r>
            <a:r>
              <a:rPr lang="en-US" sz="1100" dirty="0">
                <a:latin typeface="Times New Roman" panose="02020603050405020304" pitchFamily="18" charset="0"/>
                <a:cs typeface="Times New Roman" panose="02020603050405020304" pitchFamily="18" charset="0"/>
              </a:rPr>
              <a:t>contractual </a:t>
            </a:r>
            <a:r>
              <a:rPr lang="en-US" sz="1100" dirty="0" err="1">
                <a:latin typeface="Times New Roman" panose="02020603050405020304" pitchFamily="18" charset="0"/>
                <a:cs typeface="Times New Roman" panose="02020603050405020304" pitchFamily="18" charset="0"/>
              </a:rPr>
              <a:t>psychiatr</a:t>
            </a:r>
            <a:r>
              <a:rPr lang="hr-HR" sz="1100" dirty="0">
                <a:latin typeface="Times New Roman" panose="02020603050405020304" pitchFamily="18" charset="0"/>
                <a:cs typeface="Times New Roman" panose="02020603050405020304" pitchFamily="18" charset="0"/>
              </a:rPr>
              <a:t>y</a:t>
            </a:r>
            <a:r>
              <a:rPr lang="en-US" sz="1100" dirty="0">
                <a:latin typeface="Times New Roman" panose="02020603050405020304" pitchFamily="18" charset="0"/>
                <a:cs typeface="Times New Roman" panose="02020603050405020304" pitchFamily="18" charset="0"/>
              </a:rPr>
              <a:t> spec</a:t>
            </a:r>
            <a:r>
              <a:rPr lang="hr-HR" sz="1100" dirty="0" err="1">
                <a:latin typeface="Times New Roman" panose="02020603050405020304" pitchFamily="18" charset="0"/>
                <a:cs typeface="Times New Roman" panose="02020603050405020304" pitchFamily="18" charset="0"/>
              </a:rPr>
              <a:t>ialist</a:t>
            </a:r>
            <a:br>
              <a:rPr lang="en-US" sz="1100" dirty="0">
                <a:latin typeface="Times New Roman" panose="02020603050405020304" pitchFamily="18" charset="0"/>
                <a:cs typeface="Times New Roman" panose="02020603050405020304" pitchFamily="18" charset="0"/>
              </a:rPr>
            </a:br>
            <a:br>
              <a:rPr lang="en-US" sz="1100"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TASKS: </a:t>
            </a:r>
            <a:endParaRPr lang="hr-HR" sz="1100" b="1" dirty="0">
              <a:latin typeface="Times New Roman" panose="02020603050405020304" pitchFamily="18" charset="0"/>
              <a:cs typeface="Times New Roman" panose="02020603050405020304" pitchFamily="18" charset="0"/>
            </a:endParaRPr>
          </a:p>
          <a:p>
            <a:pPr>
              <a:spcBef>
                <a:spcPts val="0"/>
              </a:spcBef>
            </a:pP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providing health care </a:t>
            </a:r>
            <a:r>
              <a:rPr lang="hr-HR" sz="1100" dirty="0">
                <a:latin typeface="Times New Roman" panose="02020603050405020304" pitchFamily="18" charset="0"/>
                <a:cs typeface="Times New Roman" panose="02020603050405020304" pitchFamily="18" charset="0"/>
              </a:rPr>
              <a:t>for </a:t>
            </a:r>
            <a:r>
              <a:rPr lang="hr-HR" sz="1100" dirty="0" err="1">
                <a:latin typeface="Times New Roman" panose="02020603050405020304" pitchFamily="18" charset="0"/>
                <a:cs typeface="Times New Roman" panose="02020603050405020304" pitchFamily="18" charset="0"/>
              </a:rPr>
              <a:t>prisoners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m</a:t>
            </a:r>
            <a:r>
              <a:rPr lang="en-US" sz="1100" dirty="0" err="1">
                <a:latin typeface="Times New Roman" panose="02020603050405020304" pitchFamily="18" charset="0"/>
                <a:cs typeface="Times New Roman" panose="02020603050405020304" pitchFamily="18" charset="0"/>
              </a:rPr>
              <a:t>edical</a:t>
            </a:r>
            <a:r>
              <a:rPr lang="en-US" sz="1100" dirty="0">
                <a:latin typeface="Times New Roman" panose="02020603050405020304" pitchFamily="18" charset="0"/>
                <a:cs typeface="Times New Roman" panose="02020603050405020304" pitchFamily="18" charset="0"/>
              </a:rPr>
              <a:t> examinations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err="1">
                <a:latin typeface="Times New Roman" panose="02020603050405020304" pitchFamily="18" charset="0"/>
                <a:cs typeface="Times New Roman" panose="02020603050405020304" pitchFamily="18" charset="0"/>
              </a:rPr>
              <a:t>therapy</a:t>
            </a:r>
            <a:r>
              <a:rPr lang="hr-HR" sz="1100" dirty="0">
                <a:latin typeface="Times New Roman" panose="02020603050405020304" pitchFamily="18" charset="0"/>
                <a:cs typeface="Times New Roman" panose="02020603050405020304" pitchFamily="18" charset="0"/>
              </a:rPr>
              <a:t> </a:t>
            </a:r>
            <a:r>
              <a:rPr lang="hr-HR" sz="1100" dirty="0" err="1">
                <a:latin typeface="Times New Roman" panose="02020603050405020304" pitchFamily="18" charset="0"/>
                <a:cs typeface="Times New Roman" panose="02020603050405020304" pitchFamily="18" charset="0"/>
              </a:rPr>
              <a:t>preparation</a:t>
            </a:r>
            <a:r>
              <a:rPr lang="en-US" sz="1100" dirty="0">
                <a:latin typeface="Times New Roman" panose="02020603050405020304" pitchFamily="18" charset="0"/>
                <a:cs typeface="Times New Roman" panose="02020603050405020304" pitchFamily="18" charset="0"/>
              </a:rPr>
              <a:t> and distribution</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referring to specialists in public health </a:t>
            </a:r>
            <a:r>
              <a:rPr lang="hr-HR" sz="1100" dirty="0">
                <a:latin typeface="Times New Roman" panose="02020603050405020304" pitchFamily="18" charset="0"/>
                <a:cs typeface="Times New Roman" panose="02020603050405020304" pitchFamily="18" charset="0"/>
              </a:rPr>
              <a:t>care </a:t>
            </a:r>
            <a:r>
              <a:rPr lang="en-US" sz="1100" dirty="0">
                <a:latin typeface="Times New Roman" panose="02020603050405020304" pitchFamily="18" charset="0"/>
                <a:cs typeface="Times New Roman" panose="02020603050405020304" pitchFamily="18" charset="0"/>
              </a:rPr>
              <a:t>facilities </a:t>
            </a: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outside the prison system</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a</a:t>
            </a:r>
            <a:r>
              <a:rPr lang="en-US" sz="1100" dirty="0">
                <a:latin typeface="Times New Roman" panose="02020603050405020304" pitchFamily="18" charset="0"/>
                <a:cs typeface="Times New Roman" panose="02020603050405020304" pitchFamily="18" charset="0"/>
              </a:rPr>
              <a:t> reference to hospitalization in Zagreb Prison </a:t>
            </a: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Hospital</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a:t>
            </a:r>
            <a:r>
              <a:rPr lang="en-US" sz="1100" dirty="0" err="1">
                <a:latin typeface="Times New Roman" panose="02020603050405020304" pitchFamily="18" charset="0"/>
                <a:cs typeface="Times New Roman" panose="02020603050405020304" pitchFamily="18" charset="0"/>
              </a:rPr>
              <a:t>rovide</a:t>
            </a:r>
            <a:r>
              <a:rPr lang="en-US" sz="1100" dirty="0">
                <a:latin typeface="Times New Roman" panose="02020603050405020304" pitchFamily="18" charset="0"/>
                <a:cs typeface="Times New Roman" panose="02020603050405020304" pitchFamily="18" charset="0"/>
              </a:rPr>
              <a:t> first aid</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testing </a:t>
            </a:r>
            <a:r>
              <a:rPr lang="hr-HR" sz="1100" dirty="0">
                <a:latin typeface="Times New Roman" panose="02020603050405020304" pitchFamily="18" charset="0"/>
                <a:cs typeface="Times New Roman" panose="02020603050405020304" pitchFamily="18" charset="0"/>
              </a:rPr>
              <a:t>for</a:t>
            </a:r>
            <a:r>
              <a:rPr lang="en-US" sz="1100" dirty="0">
                <a:latin typeface="Times New Roman" panose="02020603050405020304" pitchFamily="18" charset="0"/>
                <a:cs typeface="Times New Roman" panose="02020603050405020304" pitchFamily="18" charset="0"/>
              </a:rPr>
              <a:t> narcotic</a:t>
            </a:r>
            <a:r>
              <a:rPr lang="hr-HR" sz="1100" dirty="0">
                <a:latin typeface="Times New Roman" panose="02020603050405020304" pitchFamily="18" charset="0"/>
                <a:cs typeface="Times New Roman" panose="02020603050405020304" pitchFamily="18" charset="0"/>
              </a:rPr>
              <a:t>s</a:t>
            </a:r>
            <a:r>
              <a:rPr lang="en-US" sz="1100" dirty="0">
                <a:latin typeface="Times New Roman" panose="02020603050405020304" pitchFamily="18" charset="0"/>
                <a:cs typeface="Times New Roman" panose="02020603050405020304" pitchFamily="18" charset="0"/>
              </a:rPr>
              <a:t> and psychoactive substances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h</a:t>
            </a:r>
            <a:r>
              <a:rPr lang="en-US" sz="1100" dirty="0" err="1">
                <a:latin typeface="Times New Roman" panose="02020603050405020304" pitchFamily="18" charset="0"/>
                <a:cs typeface="Times New Roman" panose="02020603050405020304" pitchFamily="18" charset="0"/>
              </a:rPr>
              <a:t>ealth</a:t>
            </a:r>
            <a:r>
              <a:rPr lang="en-US" sz="1100" dirty="0">
                <a:latin typeface="Times New Roman" panose="02020603050405020304" pitchFamily="18" charset="0"/>
                <a:cs typeface="Times New Roman" panose="02020603050405020304" pitchFamily="18" charset="0"/>
              </a:rPr>
              <a:t> education of prisoners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keeping the necessary medical records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h</a:t>
            </a:r>
            <a:r>
              <a:rPr lang="en-US" sz="1100" dirty="0" err="1">
                <a:latin typeface="Times New Roman" panose="02020603050405020304" pitchFamily="18" charset="0"/>
                <a:cs typeface="Times New Roman" panose="02020603050405020304" pitchFamily="18" charset="0"/>
              </a:rPr>
              <a:t>ygiene</a:t>
            </a:r>
            <a:r>
              <a:rPr lang="en-US" sz="1100" dirty="0">
                <a:latin typeface="Times New Roman" panose="02020603050405020304" pitchFamily="18" charset="0"/>
                <a:cs typeface="Times New Roman" panose="02020603050405020304" pitchFamily="18" charset="0"/>
              </a:rPr>
              <a:t> control of of prison facilities</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p</a:t>
            </a:r>
            <a:r>
              <a:rPr lang="en-US" sz="1100" dirty="0" err="1">
                <a:latin typeface="Times New Roman" panose="02020603050405020304" pitchFamily="18" charset="0"/>
                <a:cs typeface="Times New Roman" panose="02020603050405020304" pitchFamily="18" charset="0"/>
              </a:rPr>
              <a:t>articipation</a:t>
            </a:r>
            <a:r>
              <a:rPr lang="en-US" sz="1100" dirty="0">
                <a:latin typeface="Times New Roman" panose="02020603050405020304" pitchFamily="18" charset="0"/>
                <a:cs typeface="Times New Roman" panose="02020603050405020304" pitchFamily="18" charset="0"/>
              </a:rPr>
              <a:t> in the </a:t>
            </a:r>
            <a:r>
              <a:rPr lang="hr-HR" sz="1100" dirty="0" err="1">
                <a:latin typeface="Times New Roman" panose="02020603050405020304" pitchFamily="18" charset="0"/>
                <a:cs typeface="Times New Roman" panose="02020603050405020304" pitchFamily="18" charset="0"/>
              </a:rPr>
              <a:t>prisoners</a:t>
            </a:r>
            <a:r>
              <a:rPr lang="hr-HR"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 menu </a:t>
            </a:r>
            <a:r>
              <a:rPr lang="hr-HR" sz="1100" dirty="0" err="1">
                <a:latin typeface="Times New Roman" panose="02020603050405020304" pitchFamily="18" charset="0"/>
                <a:cs typeface="Times New Roman" panose="02020603050405020304" pitchFamily="18" charset="0"/>
              </a:rPr>
              <a:t>preparation</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c</a:t>
            </a:r>
            <a:r>
              <a:rPr lang="en-US" sz="1100" dirty="0" err="1">
                <a:latin typeface="Times New Roman" panose="02020603050405020304" pitchFamily="18" charset="0"/>
                <a:cs typeface="Times New Roman" panose="02020603050405020304" pitchFamily="18" charset="0"/>
              </a:rPr>
              <a:t>ollaboration</a:t>
            </a:r>
            <a:r>
              <a:rPr lang="en-US" sz="1100" dirty="0">
                <a:latin typeface="Times New Roman" panose="02020603050405020304" pitchFamily="18" charset="0"/>
                <a:cs typeface="Times New Roman" panose="02020603050405020304" pitchFamily="18" charset="0"/>
              </a:rPr>
              <a:t> with other health care facilities outside </a:t>
            </a: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prison system</a:t>
            </a:r>
            <a:br>
              <a:rPr lang="en-US" sz="1100" dirty="0">
                <a:latin typeface="Times New Roman" panose="02020603050405020304" pitchFamily="18" charset="0"/>
                <a:cs typeface="Times New Roman" panose="02020603050405020304" pitchFamily="18" charset="0"/>
              </a:rPr>
            </a:b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c</a:t>
            </a:r>
            <a:r>
              <a:rPr lang="en-US" sz="1100" dirty="0" err="1">
                <a:latin typeface="Times New Roman" panose="02020603050405020304" pitchFamily="18" charset="0"/>
                <a:cs typeface="Times New Roman" panose="02020603050405020304" pitchFamily="18" charset="0"/>
              </a:rPr>
              <a:t>ooperation</a:t>
            </a:r>
            <a:r>
              <a:rPr lang="en-US" sz="1100" dirty="0">
                <a:latin typeface="Times New Roman" panose="02020603050405020304" pitchFamily="18" charset="0"/>
                <a:cs typeface="Times New Roman" panose="02020603050405020304" pitchFamily="18" charset="0"/>
              </a:rPr>
              <a:t> with other departments of the prison </a:t>
            </a:r>
            <a:r>
              <a:rPr lang="hr-HR" sz="1100" dirty="0" err="1">
                <a:latin typeface="Times New Roman" panose="02020603050405020304" pitchFamily="18" charset="0"/>
                <a:cs typeface="Times New Roman" panose="02020603050405020304" pitchFamily="18" charset="0"/>
              </a:rPr>
              <a:t>of</a:t>
            </a:r>
            <a:r>
              <a:rPr lang="en-US" sz="1100" dirty="0">
                <a:latin typeface="Times New Roman" panose="02020603050405020304" pitchFamily="18" charset="0"/>
                <a:cs typeface="Times New Roman" panose="02020603050405020304" pitchFamily="18" charset="0"/>
              </a:rPr>
              <a:t> </a:t>
            </a:r>
            <a:r>
              <a:rPr lang="hr-HR"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Rijeka</a:t>
            </a:r>
            <a:endParaRPr lang="hr-HR" sz="1100" dirty="0">
              <a:latin typeface="Times New Roman" panose="02020603050405020304" pitchFamily="18" charset="0"/>
              <a:cs typeface="Times New Roman" panose="02020603050405020304" pitchFamily="18" charset="0"/>
            </a:endParaRPr>
          </a:p>
          <a:p>
            <a:endParaRPr lang="hr-HR" dirty="0"/>
          </a:p>
        </p:txBody>
      </p:sp>
    </p:spTree>
    <p:extLst>
      <p:ext uri="{BB962C8B-B14F-4D97-AF65-F5344CB8AC3E}">
        <p14:creationId xmlns:p14="http://schemas.microsoft.com/office/powerpoint/2010/main" val="26092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anim calcmode="lin" valueType="num">
                                      <p:cBhvr>
                                        <p:cTn id="4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1000"/>
                                        <p:tgtEl>
                                          <p:spTgt spid="4">
                                            <p:txEl>
                                              <p:pRg st="11" end="11"/>
                                            </p:txEl>
                                          </p:spTgt>
                                        </p:tgtEl>
                                      </p:cBhvr>
                                    </p:animEffect>
                                    <p:anim calcmode="lin" valueType="num">
                                      <p:cBhvr>
                                        <p:cTn id="5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13" end="13"/>
                                            </p:txEl>
                                          </p:spTgt>
                                        </p:tgtEl>
                                        <p:attrNameLst>
                                          <p:attrName>style.visibility</p:attrName>
                                        </p:attrNameLst>
                                      </p:cBhvr>
                                      <p:to>
                                        <p:strVal val="visible"/>
                                      </p:to>
                                    </p:set>
                                    <p:animEffect transition="in" filter="fade">
                                      <p:cBhvr>
                                        <p:cTn id="62" dur="1000"/>
                                        <p:tgtEl>
                                          <p:spTgt spid="4">
                                            <p:txEl>
                                              <p:pRg st="13" end="13"/>
                                            </p:txEl>
                                          </p:spTgt>
                                        </p:tgtEl>
                                      </p:cBhvr>
                                    </p:animEffect>
                                    <p:anim calcmode="lin" valueType="num">
                                      <p:cBhvr>
                                        <p:cTn id="6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xEl>
                                              <p:pRg st="14" end="14"/>
                                            </p:txEl>
                                          </p:spTgt>
                                        </p:tgtEl>
                                        <p:attrNameLst>
                                          <p:attrName>style.visibility</p:attrName>
                                        </p:attrNameLst>
                                      </p:cBhvr>
                                      <p:to>
                                        <p:strVal val="visible"/>
                                      </p:to>
                                    </p:set>
                                    <p:animEffect transition="in" filter="fade">
                                      <p:cBhvr>
                                        <p:cTn id="67" dur="1000"/>
                                        <p:tgtEl>
                                          <p:spTgt spid="4">
                                            <p:txEl>
                                              <p:pRg st="14" end="14"/>
                                            </p:txEl>
                                          </p:spTgt>
                                        </p:tgtEl>
                                      </p:cBhvr>
                                    </p:animEffect>
                                    <p:anim calcmode="lin" valueType="num">
                                      <p:cBhvr>
                                        <p:cTn id="68"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15" end="15"/>
                                            </p:txEl>
                                          </p:spTgt>
                                        </p:tgtEl>
                                        <p:attrNameLst>
                                          <p:attrName>style.visibility</p:attrName>
                                        </p:attrNameLst>
                                      </p:cBhvr>
                                      <p:to>
                                        <p:strVal val="visible"/>
                                      </p:to>
                                    </p:set>
                                    <p:animEffect transition="in" filter="fade">
                                      <p:cBhvr>
                                        <p:cTn id="72" dur="1000"/>
                                        <p:tgtEl>
                                          <p:spTgt spid="4">
                                            <p:txEl>
                                              <p:pRg st="15" end="15"/>
                                            </p:txEl>
                                          </p:spTgt>
                                        </p:tgtEl>
                                      </p:cBhvr>
                                    </p:animEffect>
                                    <p:anim calcmode="lin" valueType="num">
                                      <p:cBhvr>
                                        <p:cTn id="73"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5" end="15"/>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xEl>
                                              <p:pRg st="16" end="16"/>
                                            </p:txEl>
                                          </p:spTgt>
                                        </p:tgtEl>
                                        <p:attrNameLst>
                                          <p:attrName>style.visibility</p:attrName>
                                        </p:attrNameLst>
                                      </p:cBhvr>
                                      <p:to>
                                        <p:strVal val="visible"/>
                                      </p:to>
                                    </p:set>
                                    <p:animEffect transition="in" filter="fade">
                                      <p:cBhvr>
                                        <p:cTn id="77" dur="1000"/>
                                        <p:tgtEl>
                                          <p:spTgt spid="4">
                                            <p:txEl>
                                              <p:pRg st="16" end="16"/>
                                            </p:txEl>
                                          </p:spTgt>
                                        </p:tgtEl>
                                      </p:cBhvr>
                                    </p:animEffect>
                                    <p:anim calcmode="lin" valueType="num">
                                      <p:cBhvr>
                                        <p:cTn id="78"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6" end="16"/>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
                                            <p:txEl>
                                              <p:pRg st="17" end="17"/>
                                            </p:txEl>
                                          </p:spTgt>
                                        </p:tgtEl>
                                        <p:attrNameLst>
                                          <p:attrName>style.visibility</p:attrName>
                                        </p:attrNameLst>
                                      </p:cBhvr>
                                      <p:to>
                                        <p:strVal val="visible"/>
                                      </p:to>
                                    </p:set>
                                    <p:animEffect transition="in" filter="fade">
                                      <p:cBhvr>
                                        <p:cTn id="82" dur="1000"/>
                                        <p:tgtEl>
                                          <p:spTgt spid="4">
                                            <p:txEl>
                                              <p:pRg st="17" end="17"/>
                                            </p:txEl>
                                          </p:spTgt>
                                        </p:tgtEl>
                                      </p:cBhvr>
                                    </p:animEffect>
                                    <p:anim calcmode="lin" valueType="num">
                                      <p:cBhvr>
                                        <p:cTn id="83"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17" end="17"/>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
                                            <p:txEl>
                                              <p:pRg st="18" end="18"/>
                                            </p:txEl>
                                          </p:spTgt>
                                        </p:tgtEl>
                                        <p:attrNameLst>
                                          <p:attrName>style.visibility</p:attrName>
                                        </p:attrNameLst>
                                      </p:cBhvr>
                                      <p:to>
                                        <p:strVal val="visible"/>
                                      </p:to>
                                    </p:set>
                                    <p:animEffect transition="in" filter="fade">
                                      <p:cBhvr>
                                        <p:cTn id="87" dur="1000"/>
                                        <p:tgtEl>
                                          <p:spTgt spid="4">
                                            <p:txEl>
                                              <p:pRg st="18" end="18"/>
                                            </p:txEl>
                                          </p:spTgt>
                                        </p:tgtEl>
                                      </p:cBhvr>
                                    </p:animEffect>
                                    <p:anim calcmode="lin" valueType="num">
                                      <p:cBhvr>
                                        <p:cTn id="88" dur="1000" fill="hold"/>
                                        <p:tgtEl>
                                          <p:spTgt spid="4">
                                            <p:txEl>
                                              <p:pRg st="18" end="18"/>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18" end="18"/>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xEl>
                                              <p:pRg st="19" end="19"/>
                                            </p:txEl>
                                          </p:spTgt>
                                        </p:tgtEl>
                                        <p:attrNameLst>
                                          <p:attrName>style.visibility</p:attrName>
                                        </p:attrNameLst>
                                      </p:cBhvr>
                                      <p:to>
                                        <p:strVal val="visible"/>
                                      </p:to>
                                    </p:set>
                                    <p:animEffect transition="in" filter="fade">
                                      <p:cBhvr>
                                        <p:cTn id="92" dur="1000"/>
                                        <p:tgtEl>
                                          <p:spTgt spid="4">
                                            <p:txEl>
                                              <p:pRg st="19" end="19"/>
                                            </p:txEl>
                                          </p:spTgt>
                                        </p:tgtEl>
                                      </p:cBhvr>
                                    </p:animEffect>
                                    <p:anim calcmode="lin" valueType="num">
                                      <p:cBhvr>
                                        <p:cTn id="93" dur="1000" fill="hold"/>
                                        <p:tgtEl>
                                          <p:spTgt spid="4">
                                            <p:txEl>
                                              <p:pRg st="19" end="19"/>
                                            </p:txEl>
                                          </p:spTgt>
                                        </p:tgtEl>
                                        <p:attrNameLst>
                                          <p:attrName>ppt_x</p:attrName>
                                        </p:attrNameLst>
                                      </p:cBhvr>
                                      <p:tavLst>
                                        <p:tav tm="0">
                                          <p:val>
                                            <p:strVal val="#ppt_x"/>
                                          </p:val>
                                        </p:tav>
                                        <p:tav tm="100000">
                                          <p:val>
                                            <p:strVal val="#ppt_x"/>
                                          </p:val>
                                        </p:tav>
                                      </p:tavLst>
                                    </p:anim>
                                    <p:anim calcmode="lin" valueType="num">
                                      <p:cBhvr>
                                        <p:cTn id="94" dur="1000" fill="hold"/>
                                        <p:tgtEl>
                                          <p:spTgt spid="4">
                                            <p:txEl>
                                              <p:pRg st="19" end="19"/>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
                                            <p:txEl>
                                              <p:pRg st="20" end="20"/>
                                            </p:txEl>
                                          </p:spTgt>
                                        </p:tgtEl>
                                        <p:attrNameLst>
                                          <p:attrName>style.visibility</p:attrName>
                                        </p:attrNameLst>
                                      </p:cBhvr>
                                      <p:to>
                                        <p:strVal val="visible"/>
                                      </p:to>
                                    </p:set>
                                    <p:animEffect transition="in" filter="fade">
                                      <p:cBhvr>
                                        <p:cTn id="97" dur="1000"/>
                                        <p:tgtEl>
                                          <p:spTgt spid="4">
                                            <p:txEl>
                                              <p:pRg st="20" end="20"/>
                                            </p:txEl>
                                          </p:spTgt>
                                        </p:tgtEl>
                                      </p:cBhvr>
                                    </p:animEffect>
                                    <p:anim calcmode="lin" valueType="num">
                                      <p:cBhvr>
                                        <p:cTn id="98" dur="1000" fill="hold"/>
                                        <p:tgtEl>
                                          <p:spTgt spid="4">
                                            <p:txEl>
                                              <p:pRg st="20" end="20"/>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20" end="20"/>
                                            </p:txEl>
                                          </p:spTgt>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
                                            <p:txEl>
                                              <p:pRg st="21" end="21"/>
                                            </p:txEl>
                                          </p:spTgt>
                                        </p:tgtEl>
                                        <p:attrNameLst>
                                          <p:attrName>style.visibility</p:attrName>
                                        </p:attrNameLst>
                                      </p:cBhvr>
                                      <p:to>
                                        <p:strVal val="visible"/>
                                      </p:to>
                                    </p:set>
                                    <p:animEffect transition="in" filter="fade">
                                      <p:cBhvr>
                                        <p:cTn id="102" dur="1000"/>
                                        <p:tgtEl>
                                          <p:spTgt spid="4">
                                            <p:txEl>
                                              <p:pRg st="21" end="21"/>
                                            </p:txEl>
                                          </p:spTgt>
                                        </p:tgtEl>
                                      </p:cBhvr>
                                    </p:animEffect>
                                    <p:anim calcmode="lin" valueType="num">
                                      <p:cBhvr>
                                        <p:cTn id="103" dur="1000" fill="hold"/>
                                        <p:tgtEl>
                                          <p:spTgt spid="4">
                                            <p:txEl>
                                              <p:pRg st="21" end="21"/>
                                            </p:txEl>
                                          </p:spTgt>
                                        </p:tgtEl>
                                        <p:attrNameLst>
                                          <p:attrName>ppt_x</p:attrName>
                                        </p:attrNameLst>
                                      </p:cBhvr>
                                      <p:tavLst>
                                        <p:tav tm="0">
                                          <p:val>
                                            <p:strVal val="#ppt_x"/>
                                          </p:val>
                                        </p:tav>
                                        <p:tav tm="100000">
                                          <p:val>
                                            <p:strVal val="#ppt_x"/>
                                          </p:val>
                                        </p:tav>
                                      </p:tavLst>
                                    </p:anim>
                                    <p:anim calcmode="lin" valueType="num">
                                      <p:cBhvr>
                                        <p:cTn id="104" dur="1000" fill="hold"/>
                                        <p:tgtEl>
                                          <p:spTgt spid="4">
                                            <p:txEl>
                                              <p:pRg st="21" end="21"/>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13">
                                            <p:txEl>
                                              <p:pRg st="0" end="0"/>
                                            </p:txEl>
                                          </p:spTgt>
                                        </p:tgtEl>
                                        <p:attrNameLst>
                                          <p:attrName>style.visibility</p:attrName>
                                        </p:attrNameLst>
                                      </p:cBhvr>
                                      <p:to>
                                        <p:strVal val="visible"/>
                                      </p:to>
                                    </p:set>
                                    <p:animEffect transition="in" filter="fade">
                                      <p:cBhvr>
                                        <p:cTn id="109" dur="1000"/>
                                        <p:tgtEl>
                                          <p:spTgt spid="13">
                                            <p:txEl>
                                              <p:pRg st="0" end="0"/>
                                            </p:txEl>
                                          </p:spTgt>
                                        </p:tgtEl>
                                      </p:cBhvr>
                                    </p:animEffect>
                                    <p:anim calcmode="lin" valueType="num">
                                      <p:cBhvr>
                                        <p:cTn id="11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1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13">
                                            <p:txEl>
                                              <p:pRg st="1" end="1"/>
                                            </p:txEl>
                                          </p:spTgt>
                                        </p:tgtEl>
                                        <p:attrNameLst>
                                          <p:attrName>style.visibility</p:attrName>
                                        </p:attrNameLst>
                                      </p:cBhvr>
                                      <p:to>
                                        <p:strVal val="visible"/>
                                      </p:to>
                                    </p:set>
                                    <p:animEffect transition="in" filter="fade">
                                      <p:cBhvr>
                                        <p:cTn id="114" dur="1000"/>
                                        <p:tgtEl>
                                          <p:spTgt spid="13">
                                            <p:txEl>
                                              <p:pRg st="1" end="1"/>
                                            </p:txEl>
                                          </p:spTgt>
                                        </p:tgtEl>
                                      </p:cBhvr>
                                    </p:animEffect>
                                    <p:anim calcmode="lin" valueType="num">
                                      <p:cBhvr>
                                        <p:cTn id="1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half" idx="2"/>
          </p:nvPr>
        </p:nvSpPr>
        <p:spPr>
          <a:xfrm>
            <a:off x="179512" y="188640"/>
            <a:ext cx="6696744" cy="6480720"/>
          </a:xfrm>
          <a:solidFill>
            <a:schemeClr val="tx2"/>
          </a:solidFill>
        </p:spPr>
        <p:txBody>
          <a:bodyPr>
            <a:normAutofit fontScale="77500" lnSpcReduction="20000"/>
          </a:bodyPr>
          <a:lstStyle/>
          <a:p>
            <a:endParaRPr lang="hr-HR" dirty="0">
              <a:solidFill>
                <a:schemeClr val="bg1"/>
              </a:solidFill>
              <a:latin typeface="Times New Roman" panose="02020603050405020304" pitchFamily="18" charset="0"/>
              <a:cs typeface="Times New Roman" panose="02020603050405020304" pitchFamily="18" charset="0"/>
            </a:endParaRPr>
          </a:p>
          <a:p>
            <a:r>
              <a:rPr lang="hr-HR" b="1" dirty="0">
                <a:solidFill>
                  <a:schemeClr val="bg1"/>
                </a:solidFill>
                <a:latin typeface="Times New Roman" panose="02020603050405020304" pitchFamily="18" charset="0"/>
                <a:cs typeface="Times New Roman" panose="02020603050405020304" pitchFamily="18" charset="0"/>
              </a:rPr>
              <a:t>OSNOVNA PROBLEMATIKA</a:t>
            </a:r>
          </a:p>
          <a:p>
            <a:r>
              <a:rPr lang="hr-HR" b="1" dirty="0">
                <a:solidFill>
                  <a:schemeClr val="bg1"/>
                </a:solidFill>
                <a:latin typeface="Times New Roman" panose="02020603050405020304" pitchFamily="18" charset="0"/>
                <a:cs typeface="Times New Roman" panose="02020603050405020304" pitchFamily="18" charset="0"/>
              </a:rPr>
              <a:t>	LIJEČENJE OPIJATSKIH OVISNIKA</a:t>
            </a:r>
          </a:p>
          <a:p>
            <a:endParaRPr lang="hr-HR" dirty="0">
              <a:solidFill>
                <a:schemeClr val="bg1"/>
              </a:solidFill>
              <a:latin typeface="Times New Roman" panose="02020603050405020304" pitchFamily="18" charset="0"/>
              <a:cs typeface="Times New Roman" panose="02020603050405020304" pitchFamily="18" charset="0"/>
            </a:endParaRPr>
          </a:p>
          <a:p>
            <a:r>
              <a:rPr lang="hr-HR" dirty="0">
                <a:solidFill>
                  <a:schemeClr val="bg1"/>
                </a:solidFill>
                <a:latin typeface="Times New Roman" panose="02020603050405020304" pitchFamily="18" charset="0"/>
                <a:cs typeface="Times New Roman" panose="02020603050405020304" pitchFamily="18" charset="0"/>
              </a:rPr>
              <a:t>-  </a:t>
            </a:r>
            <a:r>
              <a:rPr lang="hr-HR" sz="1300" dirty="0">
                <a:solidFill>
                  <a:schemeClr val="bg1"/>
                </a:solidFill>
                <a:latin typeface="Times New Roman" panose="02020603050405020304" pitchFamily="18" charset="0"/>
                <a:cs typeface="Times New Roman" panose="02020603050405020304" pitchFamily="18" charset="0"/>
              </a:rPr>
              <a:t>¼ svih zatvorenika liječi se od bolesti ovisnosti o opijatima</a:t>
            </a:r>
          </a:p>
          <a:p>
            <a:r>
              <a:rPr lang="hr-HR" sz="1300" dirty="0">
                <a:solidFill>
                  <a:schemeClr val="bg1"/>
                </a:solidFill>
                <a:latin typeface="Times New Roman" panose="02020603050405020304" pitchFamily="18" charset="0"/>
                <a:cs typeface="Times New Roman" panose="02020603050405020304" pitchFamily="18" charset="0"/>
              </a:rPr>
              <a:t>-  dvije vrste supstitucijskog liječenja:</a:t>
            </a:r>
          </a:p>
          <a:p>
            <a:pPr lvl="1"/>
            <a:r>
              <a:rPr lang="hr-HR" sz="1300" dirty="0">
                <a:solidFill>
                  <a:schemeClr val="bg1"/>
                </a:solidFill>
                <a:latin typeface="Times New Roman" panose="02020603050405020304" pitchFamily="18" charset="0"/>
                <a:cs typeface="Times New Roman" panose="02020603050405020304" pitchFamily="18" charset="0"/>
              </a:rPr>
              <a:t>	</a:t>
            </a:r>
            <a:r>
              <a:rPr lang="hr-HR" sz="1300" b="1" dirty="0">
                <a:solidFill>
                  <a:schemeClr val="bg1"/>
                </a:solidFill>
                <a:latin typeface="Times New Roman" panose="02020603050405020304" pitchFamily="18" charset="0"/>
                <a:cs typeface="Times New Roman" panose="02020603050405020304" pitchFamily="18" charset="0"/>
              </a:rPr>
              <a:t>1.</a:t>
            </a:r>
            <a:r>
              <a:rPr lang="hr-HR" sz="1300" dirty="0">
                <a:solidFill>
                  <a:schemeClr val="bg1"/>
                </a:solidFill>
                <a:latin typeface="Times New Roman" panose="02020603050405020304" pitchFamily="18" charset="0"/>
                <a:cs typeface="Times New Roman" panose="02020603050405020304" pitchFamily="18" charset="0"/>
              </a:rPr>
              <a:t> </a:t>
            </a:r>
            <a:r>
              <a:rPr lang="hr-HR" sz="1300" b="1" i="1" dirty="0">
                <a:solidFill>
                  <a:schemeClr val="bg1"/>
                </a:solidFill>
                <a:latin typeface="Times New Roman" panose="02020603050405020304" pitchFamily="18" charset="0"/>
                <a:cs typeface="Times New Roman" panose="02020603050405020304" pitchFamily="18" charset="0"/>
              </a:rPr>
              <a:t>METADON</a:t>
            </a:r>
            <a:r>
              <a:rPr lang="hr-HR" sz="1300" dirty="0">
                <a:solidFill>
                  <a:schemeClr val="bg1"/>
                </a:solidFill>
                <a:latin typeface="Times New Roman" panose="02020603050405020304" pitchFamily="18" charset="0"/>
                <a:cs typeface="Times New Roman" panose="02020603050405020304" pitchFamily="18" charset="0"/>
              </a:rPr>
              <a:t> – nema terapije održavanja već se provodi </a:t>
            </a:r>
            <a:r>
              <a:rPr lang="hr-HR" sz="1300" dirty="0" err="1">
                <a:solidFill>
                  <a:schemeClr val="bg1"/>
                </a:solidFill>
                <a:latin typeface="Times New Roman" panose="02020603050405020304" pitchFamily="18" charset="0"/>
                <a:cs typeface="Times New Roman" panose="02020603050405020304" pitchFamily="18" charset="0"/>
              </a:rPr>
              <a:t>detoksifikacijski</a:t>
            </a:r>
            <a:r>
              <a:rPr lang="hr-HR" sz="1300" dirty="0">
                <a:solidFill>
                  <a:schemeClr val="bg1"/>
                </a:solidFill>
                <a:latin typeface="Times New Roman" panose="02020603050405020304" pitchFamily="18" charset="0"/>
                <a:cs typeface="Times New Roman" panose="02020603050405020304" pitchFamily="18" charset="0"/>
              </a:rPr>
              <a:t> 	program odnosno smanjivanje doze metadona u razdoblju od dva mjeseca</a:t>
            </a:r>
          </a:p>
          <a:p>
            <a:pPr lvl="1"/>
            <a:r>
              <a:rPr lang="hr-HR" sz="1300" dirty="0">
                <a:solidFill>
                  <a:schemeClr val="bg1"/>
                </a:solidFill>
                <a:latin typeface="Times New Roman" panose="02020603050405020304" pitchFamily="18" charset="0"/>
                <a:cs typeface="Times New Roman" panose="02020603050405020304" pitchFamily="18" charset="0"/>
              </a:rPr>
              <a:t>	</a:t>
            </a:r>
            <a:r>
              <a:rPr lang="hr-HR" sz="1300" b="1" dirty="0">
                <a:solidFill>
                  <a:schemeClr val="bg1"/>
                </a:solidFill>
                <a:latin typeface="Times New Roman" panose="02020603050405020304" pitchFamily="18" charset="0"/>
                <a:cs typeface="Times New Roman" panose="02020603050405020304" pitchFamily="18" charset="0"/>
              </a:rPr>
              <a:t>2.</a:t>
            </a:r>
            <a:r>
              <a:rPr lang="hr-HR" sz="1300" dirty="0">
                <a:solidFill>
                  <a:schemeClr val="bg1"/>
                </a:solidFill>
                <a:latin typeface="Times New Roman" panose="02020603050405020304" pitchFamily="18" charset="0"/>
                <a:cs typeface="Times New Roman" panose="02020603050405020304" pitchFamily="18" charset="0"/>
              </a:rPr>
              <a:t> </a:t>
            </a:r>
            <a:r>
              <a:rPr lang="hr-HR" sz="1300" b="1" i="1" dirty="0">
                <a:solidFill>
                  <a:schemeClr val="bg1"/>
                </a:solidFill>
                <a:latin typeface="Times New Roman" panose="02020603050405020304" pitchFamily="18" charset="0"/>
                <a:cs typeface="Times New Roman" panose="02020603050405020304" pitchFamily="18" charset="0"/>
              </a:rPr>
              <a:t>BUPRENORFIN/NALOXON (SUBOXON) </a:t>
            </a:r>
            <a:r>
              <a:rPr lang="hr-HR" sz="1300" dirty="0">
                <a:solidFill>
                  <a:schemeClr val="bg1"/>
                </a:solidFill>
                <a:latin typeface="Times New Roman" panose="02020603050405020304" pitchFamily="18" charset="0"/>
                <a:cs typeface="Times New Roman" panose="02020603050405020304" pitchFamily="18" charset="0"/>
              </a:rPr>
              <a:t>– kao terapija održavanja</a:t>
            </a:r>
          </a:p>
          <a:p>
            <a:pPr lvl="1"/>
            <a:r>
              <a:rPr lang="hr-HR" sz="1300" dirty="0">
                <a:solidFill>
                  <a:schemeClr val="bg1"/>
                </a:solidFill>
                <a:latin typeface="Times New Roman" panose="02020603050405020304" pitchFamily="18" charset="0"/>
                <a:cs typeface="Times New Roman" panose="02020603050405020304" pitchFamily="18" charset="0"/>
              </a:rPr>
              <a:t>	osnovni problem – zlouporaba propisane terapije (skrivanje, prodaja)</a:t>
            </a:r>
          </a:p>
          <a:p>
            <a:pPr lvl="1"/>
            <a:r>
              <a:rPr lang="hr-HR" sz="1300" dirty="0">
                <a:solidFill>
                  <a:schemeClr val="bg1"/>
                </a:solidFill>
                <a:latin typeface="Times New Roman" panose="02020603050405020304" pitchFamily="18" charset="0"/>
                <a:cs typeface="Times New Roman" panose="02020603050405020304" pitchFamily="18" charset="0"/>
              </a:rPr>
              <a:t>	uz odgovarajuću psihološku potporu cilj je postepeno smanjivanje pa i ukidanje 	supstitucijske terapije, kada se zatvorenici nastoje uključiti u okupacioni rad</a:t>
            </a:r>
          </a:p>
          <a:p>
            <a:pPr lvl="1"/>
            <a:endParaRPr lang="hr-HR" sz="1300" dirty="0">
              <a:solidFill>
                <a:schemeClr val="bg1"/>
              </a:solidFill>
              <a:latin typeface="Times New Roman" panose="02020603050405020304" pitchFamily="18" charset="0"/>
              <a:cs typeface="Times New Roman" panose="02020603050405020304" pitchFamily="18" charset="0"/>
            </a:endParaRPr>
          </a:p>
          <a:p>
            <a:pPr lvl="1"/>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35</a:t>
            </a:r>
            <a:r>
              <a:rPr lang="hr-HR" sz="1300" dirty="0">
                <a:solidFill>
                  <a:schemeClr val="bg1"/>
                </a:solidFill>
                <a:latin typeface="Times New Roman" panose="02020603050405020304" pitchFamily="18" charset="0"/>
                <a:cs typeface="Times New Roman" panose="02020603050405020304" pitchFamily="18" charset="0"/>
              </a:rPr>
              <a:t>% zatvorenika koji se liječe od bolesti ovisnosti boluju i od kroničnog hepatitisa C</a:t>
            </a:r>
          </a:p>
          <a:p>
            <a:pPr lvl="1"/>
            <a:r>
              <a:rPr lang="hr-HR" sz="1300" dirty="0">
                <a:solidFill>
                  <a:schemeClr val="bg1"/>
                </a:solidFill>
                <a:latin typeface="Times New Roman" panose="02020603050405020304" pitchFamily="18" charset="0"/>
                <a:cs typeface="Times New Roman" panose="02020603050405020304" pitchFamily="18" charset="0"/>
              </a:rPr>
              <a:t>	dva puta godišnje u prostorijama zatvorske ambulante organizira se testiranje 	zatvorenika na hepatitis C, B i HIV u suradnji sa Zavodom za javno zdravstvo 	</a:t>
            </a:r>
            <a:r>
              <a:rPr lang="hr-HR" sz="1300" dirty="0" err="1">
                <a:solidFill>
                  <a:schemeClr val="bg1"/>
                </a:solidFill>
                <a:latin typeface="Times New Roman" panose="02020603050405020304" pitchFamily="18" charset="0"/>
                <a:cs typeface="Times New Roman" panose="02020603050405020304" pitchFamily="18" charset="0"/>
              </a:rPr>
              <a:t>PGŽ</a:t>
            </a:r>
            <a:endParaRPr lang="hr-HR" sz="1300" dirty="0">
              <a:solidFill>
                <a:schemeClr val="bg1"/>
              </a:solidFill>
              <a:latin typeface="Times New Roman" panose="02020603050405020304" pitchFamily="18" charset="0"/>
              <a:cs typeface="Times New Roman" panose="02020603050405020304" pitchFamily="18" charset="0"/>
            </a:endParaRPr>
          </a:p>
          <a:p>
            <a:pPr lvl="1"/>
            <a:endParaRPr lang="hr-HR" sz="1300" dirty="0">
              <a:solidFill>
                <a:schemeClr val="bg1"/>
              </a:solidFill>
              <a:latin typeface="Times New Roman" panose="02020603050405020304" pitchFamily="18" charset="0"/>
              <a:cs typeface="Times New Roman" panose="02020603050405020304" pitchFamily="18" charset="0"/>
            </a:endParaRPr>
          </a:p>
          <a:p>
            <a:pPr lvl="1"/>
            <a:r>
              <a:rPr lang="hr-HR" sz="1300" dirty="0">
                <a:solidFill>
                  <a:schemeClr val="bg1"/>
                </a:solidFill>
                <a:latin typeface="Times New Roman" panose="02020603050405020304" pitchFamily="18" charset="0"/>
                <a:cs typeface="Times New Roman" panose="02020603050405020304" pitchFamily="18" charset="0"/>
              </a:rPr>
              <a:t>	zatvorenicima oboljelim od kroničnog hepatitisa C omogućuje se u suradnji s KBC-om 	Rijeka cjelokupna dijagnostička obrada i ukoliko je potrebno liječenje </a:t>
            </a:r>
            <a:r>
              <a:rPr lang="hr-HR" sz="1300" dirty="0" err="1">
                <a:solidFill>
                  <a:schemeClr val="bg1"/>
                </a:solidFill>
                <a:latin typeface="Times New Roman" panose="02020603050405020304" pitchFamily="18" charset="0"/>
                <a:cs typeface="Times New Roman" panose="02020603050405020304" pitchFamily="18" charset="0"/>
              </a:rPr>
              <a:t>interferonom</a:t>
            </a:r>
            <a:endParaRPr lang="hr-HR" dirty="0">
              <a:solidFill>
                <a:schemeClr val="bg1"/>
              </a:solidFill>
              <a:latin typeface="Times New Roman" panose="02020603050405020304" pitchFamily="18" charset="0"/>
              <a:cs typeface="Times New Roman" panose="02020603050405020304" pitchFamily="18" charset="0"/>
            </a:endParaRPr>
          </a:p>
          <a:p>
            <a:pPr lvl="1"/>
            <a:endParaRPr lang="hr-HR" dirty="0">
              <a:solidFill>
                <a:schemeClr val="bg1"/>
              </a:solidFill>
              <a:latin typeface="Times New Roman" panose="02020603050405020304" pitchFamily="18" charset="0"/>
              <a:cs typeface="Times New Roman" panose="02020603050405020304" pitchFamily="18" charset="0"/>
            </a:endParaRPr>
          </a:p>
          <a:p>
            <a:pPr lvl="1" algn="ctr"/>
            <a:endParaRPr lang="hr-HR" dirty="0">
              <a:solidFill>
                <a:schemeClr val="bg1"/>
              </a:solidFill>
              <a:latin typeface="Times New Roman" panose="02020603050405020304" pitchFamily="18" charset="0"/>
              <a:cs typeface="Times New Roman" panose="02020603050405020304" pitchFamily="18" charset="0"/>
            </a:endParaRPr>
          </a:p>
          <a:p>
            <a:pPr lvl="1" algn="ctr"/>
            <a:endParaRPr lang="hr-HR" dirty="0">
              <a:solidFill>
                <a:schemeClr val="bg1"/>
              </a:solidFill>
              <a:latin typeface="Times New Roman" panose="02020603050405020304" pitchFamily="18" charset="0"/>
              <a:cs typeface="Times New Roman" panose="02020603050405020304" pitchFamily="18" charset="0"/>
            </a:endParaRPr>
          </a:p>
          <a:p>
            <a:pPr lvl="1" algn="ctr"/>
            <a:endParaRPr lang="hr-HR" dirty="0">
              <a:solidFill>
                <a:schemeClr val="bg1"/>
              </a:solidFill>
              <a:latin typeface="Times New Roman" panose="02020603050405020304" pitchFamily="18" charset="0"/>
              <a:cs typeface="Times New Roman" panose="02020603050405020304" pitchFamily="18" charset="0"/>
            </a:endParaRPr>
          </a:p>
          <a:p>
            <a:pPr lvl="1" algn="ctr"/>
            <a:endParaRPr lang="hr-HR" dirty="0">
              <a:solidFill>
                <a:schemeClr val="bg1"/>
              </a:solidFill>
              <a:latin typeface="Times New Roman" panose="02020603050405020304" pitchFamily="18" charset="0"/>
              <a:cs typeface="Times New Roman" panose="02020603050405020304" pitchFamily="18" charset="0"/>
            </a:endParaRPr>
          </a:p>
          <a:p>
            <a:pPr lvl="1" algn="ctr"/>
            <a:endParaRPr lang="hr-HR" dirty="0">
              <a:solidFill>
                <a:schemeClr val="bg1"/>
              </a:solidFill>
              <a:latin typeface="Times New Roman" panose="02020603050405020304" pitchFamily="18" charset="0"/>
              <a:cs typeface="Times New Roman" panose="02020603050405020304" pitchFamily="18" charset="0"/>
            </a:endParaRPr>
          </a:p>
          <a:p>
            <a:pPr marL="0" lvl="1">
              <a:spcBef>
                <a:spcPts val="0"/>
              </a:spcBef>
            </a:pPr>
            <a:r>
              <a:rPr lang="en-US" sz="1400" b="1" dirty="0">
                <a:solidFill>
                  <a:schemeClr val="bg1"/>
                </a:solidFill>
                <a:latin typeface="Times New Roman" panose="02020603050405020304" pitchFamily="18" charset="0"/>
                <a:cs typeface="Times New Roman" panose="02020603050405020304" pitchFamily="18" charset="0"/>
              </a:rPr>
              <a:t>PRIMARY ISSUES </a:t>
            </a:r>
            <a:br>
              <a:rPr lang="en-US" sz="1400" b="1" dirty="0">
                <a:solidFill>
                  <a:schemeClr val="bg1"/>
                </a:solidFill>
                <a:latin typeface="Times New Roman" panose="02020603050405020304" pitchFamily="18" charset="0"/>
                <a:cs typeface="Times New Roman" panose="02020603050405020304" pitchFamily="18" charset="0"/>
              </a:rPr>
            </a:br>
            <a:r>
              <a:rPr lang="hr-HR" sz="1400" b="1"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TREATMENT OF OPIATE ADDICTS </a:t>
            </a:r>
            <a:br>
              <a:rPr lang="en-US" sz="1400" b="1" dirty="0">
                <a:solidFill>
                  <a:schemeClr val="bg1"/>
                </a:solidFill>
                <a:latin typeface="Times New Roman" panose="02020603050405020304" pitchFamily="18" charset="0"/>
                <a:cs typeface="Times New Roman" panose="02020603050405020304" pitchFamily="18" charset="0"/>
              </a:rPr>
            </a:br>
            <a:br>
              <a:rPr lang="en-US" sz="1400" b="1" dirty="0">
                <a:solidFill>
                  <a:schemeClr val="bg1"/>
                </a:solidFill>
                <a:latin typeface="Times New Roman" panose="02020603050405020304" pitchFamily="18" charset="0"/>
                <a:cs typeface="Times New Roman" panose="02020603050405020304" pitchFamily="18" charset="0"/>
              </a:rPr>
            </a:br>
            <a:r>
              <a:rPr lang="en-US" sz="1300" dirty="0">
                <a:solidFill>
                  <a:schemeClr val="bg1"/>
                </a:solidFill>
                <a:latin typeface="Times New Roman" panose="02020603050405020304" pitchFamily="18" charset="0"/>
                <a:cs typeface="Times New Roman" panose="02020603050405020304" pitchFamily="18" charset="0"/>
              </a:rPr>
              <a:t>- ¼ of all prisoners are </a:t>
            </a:r>
            <a:r>
              <a:rPr lang="hr-HR" sz="1300" dirty="0" err="1">
                <a:solidFill>
                  <a:schemeClr val="bg1"/>
                </a:solidFill>
                <a:latin typeface="Times New Roman" panose="02020603050405020304" pitchFamily="18" charset="0"/>
                <a:cs typeface="Times New Roman" panose="02020603050405020304" pitchFamily="18" charset="0"/>
              </a:rPr>
              <a:t>treated</a:t>
            </a:r>
            <a:r>
              <a:rPr lang="hr-HR" sz="1300" dirty="0">
                <a:solidFill>
                  <a:schemeClr val="bg1"/>
                </a:solidFill>
                <a:latin typeface="Times New Roman" panose="02020603050405020304" pitchFamily="18" charset="0"/>
                <a:cs typeface="Times New Roman" panose="02020603050405020304" pitchFamily="18" charset="0"/>
              </a:rPr>
              <a:t> for </a:t>
            </a:r>
            <a:r>
              <a:rPr lang="hr-HR" sz="1300" dirty="0" err="1">
                <a:solidFill>
                  <a:schemeClr val="bg1"/>
                </a:solidFill>
                <a:latin typeface="Times New Roman" panose="02020603050405020304" pitchFamily="18" charset="0"/>
                <a:cs typeface="Times New Roman" panose="02020603050405020304" pitchFamily="18" charset="0"/>
              </a:rPr>
              <a:t>substance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abuse</a:t>
            </a:r>
            <a:r>
              <a:rPr lang="en-US" sz="1300" dirty="0">
                <a:solidFill>
                  <a:schemeClr val="bg1"/>
                </a:solidFill>
                <a:latin typeface="Times New Roman" panose="02020603050405020304" pitchFamily="18" charset="0"/>
                <a:cs typeface="Times New Roman" panose="02020603050405020304" pitchFamily="18" charset="0"/>
              </a:rPr>
              <a:t> </a:t>
            </a:r>
            <a:br>
              <a:rPr lang="en-US" sz="1300" dirty="0">
                <a:solidFill>
                  <a:schemeClr val="bg1"/>
                </a:solidFill>
                <a:latin typeface="Times New Roman" panose="02020603050405020304" pitchFamily="18" charset="0"/>
                <a:cs typeface="Times New Roman" panose="02020603050405020304" pitchFamily="18" charset="0"/>
              </a:rPr>
            </a:br>
            <a:r>
              <a:rPr lang="en-US" sz="1300" dirty="0">
                <a:solidFill>
                  <a:schemeClr val="bg1"/>
                </a:solidFill>
                <a:latin typeface="Times New Roman" panose="02020603050405020304" pitchFamily="18" charset="0"/>
                <a:cs typeface="Times New Roman" panose="02020603050405020304" pitchFamily="18" charset="0"/>
              </a:rPr>
              <a:t>- </a:t>
            </a:r>
            <a:r>
              <a:rPr lang="hr-HR" sz="1300" dirty="0">
                <a:solidFill>
                  <a:schemeClr val="bg1"/>
                </a:solidFill>
                <a:latin typeface="Times New Roman" panose="02020603050405020304" pitchFamily="18" charset="0"/>
                <a:cs typeface="Times New Roman" panose="02020603050405020304" pitchFamily="18" charset="0"/>
              </a:rPr>
              <a:t>t</a:t>
            </a:r>
            <a:r>
              <a:rPr lang="en-US" sz="1300" dirty="0" err="1">
                <a:solidFill>
                  <a:schemeClr val="bg1"/>
                </a:solidFill>
                <a:latin typeface="Times New Roman" panose="02020603050405020304" pitchFamily="18" charset="0"/>
                <a:cs typeface="Times New Roman" panose="02020603050405020304" pitchFamily="18" charset="0"/>
              </a:rPr>
              <a:t>wo</a:t>
            </a:r>
            <a:r>
              <a:rPr lang="en-US" sz="1300" dirty="0">
                <a:solidFill>
                  <a:schemeClr val="bg1"/>
                </a:solidFill>
                <a:latin typeface="Times New Roman" panose="02020603050405020304" pitchFamily="18" charset="0"/>
                <a:cs typeface="Times New Roman" panose="02020603050405020304" pitchFamily="18" charset="0"/>
              </a:rPr>
              <a:t> types of substitution</a:t>
            </a:r>
            <a:r>
              <a:rPr lang="hr-HR" sz="1300" dirty="0" err="1">
                <a:solidFill>
                  <a:schemeClr val="bg1"/>
                </a:solidFill>
                <a:latin typeface="Times New Roman" panose="02020603050405020304" pitchFamily="18" charset="0"/>
                <a:cs typeface="Times New Roman" panose="02020603050405020304" pitchFamily="18" charset="0"/>
              </a:rPr>
              <a:t>ary</a:t>
            </a:r>
            <a:r>
              <a:rPr lang="en-US" sz="1300" dirty="0">
                <a:solidFill>
                  <a:schemeClr val="bg1"/>
                </a:solidFill>
                <a:latin typeface="Times New Roman" panose="02020603050405020304" pitchFamily="18" charset="0"/>
                <a:cs typeface="Times New Roman" panose="02020603050405020304" pitchFamily="18" charset="0"/>
              </a:rPr>
              <a:t> treatment: </a:t>
            </a:r>
            <a:endParaRPr lang="hr-HR" sz="1300" dirty="0">
              <a:solidFill>
                <a:schemeClr val="bg1"/>
              </a:solidFill>
              <a:latin typeface="Times New Roman" panose="02020603050405020304" pitchFamily="18" charset="0"/>
              <a:cs typeface="Times New Roman" panose="02020603050405020304" pitchFamily="18" charset="0"/>
            </a:endParaRPr>
          </a:p>
          <a:p>
            <a:pPr marL="0" lvl="1">
              <a:spcBef>
                <a:spcPts val="0"/>
              </a:spcBef>
            </a:pPr>
            <a:r>
              <a:rPr lang="hr-HR" sz="1300" dirty="0">
                <a:solidFill>
                  <a:schemeClr val="bg1"/>
                </a:solidFill>
                <a:latin typeface="Times New Roman" panose="02020603050405020304" pitchFamily="18" charset="0"/>
                <a:cs typeface="Times New Roman" panose="02020603050405020304" pitchFamily="18" charset="0"/>
              </a:rPr>
              <a:t>	</a:t>
            </a:r>
            <a:r>
              <a:rPr lang="en-US" sz="1300" b="1" dirty="0">
                <a:solidFill>
                  <a:schemeClr val="bg1"/>
                </a:solidFill>
                <a:latin typeface="Times New Roman" panose="02020603050405020304" pitchFamily="18" charset="0"/>
                <a:cs typeface="Times New Roman" panose="02020603050405020304" pitchFamily="18" charset="0"/>
              </a:rPr>
              <a:t>1st </a:t>
            </a:r>
            <a:r>
              <a:rPr lang="en-US" sz="1300" b="1" i="1" dirty="0">
                <a:solidFill>
                  <a:schemeClr val="bg1"/>
                </a:solidFill>
                <a:latin typeface="Times New Roman" panose="02020603050405020304" pitchFamily="18" charset="0"/>
                <a:cs typeface="Times New Roman" panose="02020603050405020304" pitchFamily="18" charset="0"/>
              </a:rPr>
              <a:t>METHADONE</a:t>
            </a:r>
            <a:r>
              <a:rPr lang="en-US" sz="1300" b="1"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 no maintenance therapy but </a:t>
            </a:r>
            <a:r>
              <a:rPr lang="hr-HR" sz="1300" dirty="0">
                <a:solidFill>
                  <a:schemeClr val="bg1"/>
                </a:solidFill>
                <a:latin typeface="Times New Roman" panose="02020603050405020304" pitchFamily="18" charset="0"/>
                <a:cs typeface="Times New Roman" panose="02020603050405020304" pitchFamily="18" charset="0"/>
              </a:rPr>
              <a:t>a </a:t>
            </a:r>
            <a:r>
              <a:rPr lang="en-US" sz="1300" dirty="0">
                <a:solidFill>
                  <a:schemeClr val="bg1"/>
                </a:solidFill>
                <a:latin typeface="Times New Roman" panose="02020603050405020304" pitchFamily="18" charset="0"/>
                <a:cs typeface="Times New Roman" panose="02020603050405020304" pitchFamily="18" charset="0"/>
              </a:rPr>
              <a:t>detoxification program </a:t>
            </a:r>
            <a:r>
              <a:rPr lang="hr-HR" sz="1300" dirty="0">
                <a:solidFill>
                  <a:schemeClr val="bg1"/>
                </a:solidFill>
                <a:latin typeface="Times New Roman" panose="02020603050405020304" pitchFamily="18" charset="0"/>
                <a:cs typeface="Times New Roman" panose="02020603050405020304" pitchFamily="18" charset="0"/>
              </a:rPr>
              <a:t>is </a:t>
            </a:r>
            <a:r>
              <a:rPr lang="hr-HR" sz="1300" dirty="0" err="1">
                <a:solidFill>
                  <a:schemeClr val="bg1"/>
                </a:solidFill>
                <a:latin typeface="Times New Roman" panose="02020603050405020304" pitchFamily="18" charset="0"/>
                <a:cs typeface="Times New Roman" panose="02020603050405020304" pitchFamily="18" charset="0"/>
              </a:rPr>
              <a:t>carried</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out</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i.e</a:t>
            </a:r>
            <a:r>
              <a:rPr lang="hr-HR" sz="1300" dirty="0">
                <a:solidFill>
                  <a:schemeClr val="bg1"/>
                </a:solidFill>
                <a:latin typeface="Times New Roman" panose="02020603050405020304" pitchFamily="18" charset="0"/>
                <a:cs typeface="Times New Roman" panose="02020603050405020304" pitchFamily="18" charset="0"/>
              </a:rPr>
              <a:t>. a </a:t>
            </a:r>
            <a:r>
              <a:rPr lang="hr-HR" sz="1300" dirty="0" err="1">
                <a:solidFill>
                  <a:schemeClr val="bg1"/>
                </a:solidFill>
                <a:latin typeface="Times New Roman" panose="02020603050405020304" pitchFamily="18" charset="0"/>
                <a:cs typeface="Times New Roman" panose="02020603050405020304" pitchFamily="18" charset="0"/>
              </a:rPr>
              <a:t>methadone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dosage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reduction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over</a:t>
            </a:r>
            <a:r>
              <a:rPr lang="hr-HR" sz="1300" dirty="0">
                <a:solidFill>
                  <a:schemeClr val="bg1"/>
                </a:solidFill>
                <a:latin typeface="Times New Roman" panose="02020603050405020304" pitchFamily="18" charset="0"/>
                <a:cs typeface="Times New Roman" panose="02020603050405020304" pitchFamily="18" charset="0"/>
              </a:rPr>
              <a:t> a period </a:t>
            </a:r>
            <a:r>
              <a:rPr lang="hr-HR" sz="1300" dirty="0" err="1">
                <a:solidFill>
                  <a:schemeClr val="bg1"/>
                </a:solidFill>
                <a:latin typeface="Times New Roman" panose="02020603050405020304" pitchFamily="18" charset="0"/>
                <a:cs typeface="Times New Roman" panose="02020603050405020304" pitchFamily="18" charset="0"/>
              </a:rPr>
              <a:t>of</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two</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months</a:t>
            </a:r>
            <a:br>
              <a:rPr lang="en-US" sz="1300" dirty="0">
                <a:solidFill>
                  <a:schemeClr val="bg1"/>
                </a:solidFill>
                <a:latin typeface="Times New Roman" panose="02020603050405020304" pitchFamily="18" charset="0"/>
                <a:cs typeface="Times New Roman" panose="02020603050405020304" pitchFamily="18" charset="0"/>
              </a:rPr>
            </a:br>
            <a:r>
              <a:rPr lang="hr-HR" sz="1300" dirty="0">
                <a:solidFill>
                  <a:schemeClr val="bg1"/>
                </a:solidFill>
                <a:latin typeface="Times New Roman" panose="02020603050405020304" pitchFamily="18" charset="0"/>
                <a:cs typeface="Times New Roman" panose="02020603050405020304" pitchFamily="18" charset="0"/>
              </a:rPr>
              <a:t>	</a:t>
            </a:r>
            <a:r>
              <a:rPr lang="en-US" sz="1300" b="1" dirty="0">
                <a:solidFill>
                  <a:schemeClr val="bg1"/>
                </a:solidFill>
                <a:latin typeface="Times New Roman" panose="02020603050405020304" pitchFamily="18" charset="0"/>
                <a:cs typeface="Times New Roman" panose="02020603050405020304" pitchFamily="18" charset="0"/>
              </a:rPr>
              <a:t>2nd</a:t>
            </a:r>
            <a:r>
              <a:rPr lang="en-US" sz="1300" dirty="0">
                <a:solidFill>
                  <a:schemeClr val="bg1"/>
                </a:solidFill>
                <a:latin typeface="Times New Roman" panose="02020603050405020304" pitchFamily="18" charset="0"/>
                <a:cs typeface="Times New Roman" panose="02020603050405020304" pitchFamily="18" charset="0"/>
              </a:rPr>
              <a:t> </a:t>
            </a:r>
            <a:r>
              <a:rPr lang="en-US" sz="1300" b="1" i="1" dirty="0">
                <a:solidFill>
                  <a:schemeClr val="bg1"/>
                </a:solidFill>
                <a:latin typeface="Times New Roman" panose="02020603050405020304" pitchFamily="18" charset="0"/>
                <a:cs typeface="Times New Roman" panose="02020603050405020304" pitchFamily="18" charset="0"/>
              </a:rPr>
              <a:t>BUPRENORPHINE / NALOXONE (SUBOXONE) </a:t>
            </a:r>
            <a:r>
              <a:rPr lang="en-US" sz="1300" dirty="0">
                <a:solidFill>
                  <a:schemeClr val="bg1"/>
                </a:solidFill>
                <a:latin typeface="Times New Roman" panose="02020603050405020304" pitchFamily="18" charset="0"/>
                <a:cs typeface="Times New Roman" panose="02020603050405020304" pitchFamily="18" charset="0"/>
              </a:rPr>
              <a:t>- as maintenance</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therapy </a:t>
            </a:r>
            <a:br>
              <a:rPr lang="en-US" sz="1300" dirty="0">
                <a:solidFill>
                  <a:schemeClr val="bg1"/>
                </a:solidFill>
                <a:latin typeface="Times New Roman" panose="02020603050405020304" pitchFamily="18" charset="0"/>
                <a:cs typeface="Times New Roman" panose="02020603050405020304" pitchFamily="18" charset="0"/>
              </a:rPr>
            </a:b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basic problem - misuse of </a:t>
            </a:r>
            <a:r>
              <a:rPr lang="en-US" sz="1300" dirty="0" err="1">
                <a:solidFill>
                  <a:schemeClr val="bg1"/>
                </a:solidFill>
                <a:latin typeface="Times New Roman" panose="02020603050405020304" pitchFamily="18" charset="0"/>
                <a:cs typeface="Times New Roman" panose="02020603050405020304" pitchFamily="18" charset="0"/>
              </a:rPr>
              <a:t>prescri</a:t>
            </a:r>
            <a:r>
              <a:rPr lang="hr-HR" sz="1300" dirty="0" err="1">
                <a:solidFill>
                  <a:schemeClr val="bg1"/>
                </a:solidFill>
                <a:latin typeface="Times New Roman" panose="02020603050405020304" pitchFamily="18" charset="0"/>
                <a:cs typeface="Times New Roman" panose="02020603050405020304" pitchFamily="18" charset="0"/>
              </a:rPr>
              <a:t>ption</a:t>
            </a:r>
            <a:r>
              <a:rPr lang="en-US"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drugs</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(hiding, s</a:t>
            </a:r>
            <a:r>
              <a:rPr lang="hr-HR" sz="1300" dirty="0" err="1">
                <a:solidFill>
                  <a:schemeClr val="bg1"/>
                </a:solidFill>
                <a:latin typeface="Times New Roman" panose="02020603050405020304" pitchFamily="18" charset="0"/>
                <a:cs typeface="Times New Roman" panose="02020603050405020304" pitchFamily="18" charset="0"/>
              </a:rPr>
              <a:t>elling</a:t>
            </a:r>
            <a:r>
              <a:rPr lang="en-US" sz="1300" dirty="0">
                <a:solidFill>
                  <a:schemeClr val="bg1"/>
                </a:solidFill>
                <a:latin typeface="Times New Roman" panose="02020603050405020304" pitchFamily="18" charset="0"/>
                <a:cs typeface="Times New Roman" panose="02020603050405020304" pitchFamily="18" charset="0"/>
              </a:rPr>
              <a:t>) </a:t>
            </a:r>
            <a:br>
              <a:rPr lang="en-US" sz="1300" dirty="0">
                <a:solidFill>
                  <a:schemeClr val="bg1"/>
                </a:solidFill>
                <a:latin typeface="Times New Roman" panose="02020603050405020304" pitchFamily="18" charset="0"/>
                <a:cs typeface="Times New Roman" panose="02020603050405020304" pitchFamily="18" charset="0"/>
              </a:rPr>
            </a:b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with proper psychological support, the goal is the gradual</a:t>
            </a:r>
            <a:r>
              <a:rPr lang="hr-HR" sz="1300" dirty="0" err="1">
                <a:solidFill>
                  <a:schemeClr val="bg1"/>
                </a:solidFill>
                <a:latin typeface="Times New Roman" panose="02020603050405020304" pitchFamily="18" charset="0"/>
                <a:cs typeface="Times New Roman" panose="02020603050405020304" pitchFamily="18" charset="0"/>
              </a:rPr>
              <a:t>ly</a:t>
            </a:r>
            <a:r>
              <a:rPr lang="en-US" sz="1300" dirty="0">
                <a:solidFill>
                  <a:schemeClr val="bg1"/>
                </a:solidFill>
                <a:latin typeface="Times New Roman" panose="02020603050405020304" pitchFamily="18" charset="0"/>
                <a:cs typeface="Times New Roman" panose="02020603050405020304" pitchFamily="18" charset="0"/>
              </a:rPr>
              <a:t> </a:t>
            </a:r>
            <a:r>
              <a:rPr lang="en-US" sz="1300" dirty="0" err="1">
                <a:solidFill>
                  <a:schemeClr val="bg1"/>
                </a:solidFill>
                <a:latin typeface="Times New Roman" panose="02020603050405020304" pitchFamily="18" charset="0"/>
                <a:cs typeface="Times New Roman" panose="02020603050405020304" pitchFamily="18" charset="0"/>
              </a:rPr>
              <a:t>reduc</a:t>
            </a:r>
            <a:r>
              <a:rPr lang="hr-HR" sz="1300" dirty="0">
                <a:solidFill>
                  <a:schemeClr val="bg1"/>
                </a:solidFill>
                <a:latin typeface="Times New Roman" panose="02020603050405020304" pitchFamily="18" charset="0"/>
                <a:cs typeface="Times New Roman" panose="02020603050405020304" pitchFamily="18" charset="0"/>
              </a:rPr>
              <a:t>e</a:t>
            </a:r>
            <a:r>
              <a:rPr lang="en-US" sz="1300" dirty="0">
                <a:solidFill>
                  <a:schemeClr val="bg1"/>
                </a:solidFill>
                <a:latin typeface="Times New Roman" panose="02020603050405020304" pitchFamily="18" charset="0"/>
                <a:cs typeface="Times New Roman" panose="02020603050405020304" pitchFamily="18" charset="0"/>
              </a:rPr>
              <a:t> and </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even </a:t>
            </a:r>
            <a:r>
              <a:rPr lang="hr-HR" sz="1300" dirty="0" err="1">
                <a:solidFill>
                  <a:schemeClr val="bg1"/>
                </a:solidFill>
                <a:latin typeface="Times New Roman" panose="02020603050405020304" pitchFamily="18" charset="0"/>
                <a:cs typeface="Times New Roman" panose="02020603050405020304" pitchFamily="18" charset="0"/>
              </a:rPr>
              <a:t>cease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with</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substitution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therapy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when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prisoners</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try</a:t>
            </a:r>
            <a:r>
              <a:rPr lang="hr-HR" sz="1300" dirty="0">
                <a:solidFill>
                  <a:schemeClr val="bg1"/>
                </a:solidFill>
                <a:latin typeface="Times New Roman" panose="02020603050405020304" pitchFamily="18" charset="0"/>
                <a:cs typeface="Times New Roman" panose="02020603050405020304" pitchFamily="18" charset="0"/>
              </a:rPr>
              <a:t> to </a:t>
            </a:r>
            <a:r>
              <a:rPr lang="hr-HR" sz="1300" dirty="0" err="1">
                <a:solidFill>
                  <a:schemeClr val="bg1"/>
                </a:solidFill>
                <a:latin typeface="Times New Roman" panose="02020603050405020304" pitchFamily="18" charset="0"/>
                <a:cs typeface="Times New Roman" panose="02020603050405020304" pitchFamily="18" charset="0"/>
              </a:rPr>
              <a:t>join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occupational</a:t>
            </a:r>
            <a:br>
              <a:rPr lang="en-US" sz="1300" dirty="0">
                <a:solidFill>
                  <a:schemeClr val="bg1"/>
                </a:solidFill>
                <a:latin typeface="Times New Roman" panose="02020603050405020304" pitchFamily="18" charset="0"/>
                <a:cs typeface="Times New Roman" panose="02020603050405020304" pitchFamily="18" charset="0"/>
              </a:rPr>
            </a:br>
            <a:br>
              <a:rPr lang="en-US" sz="1300" dirty="0">
                <a:solidFill>
                  <a:schemeClr val="bg1"/>
                </a:solidFill>
                <a:latin typeface="Times New Roman" panose="02020603050405020304" pitchFamily="18" charset="0"/>
                <a:cs typeface="Times New Roman" panose="02020603050405020304" pitchFamily="18" charset="0"/>
              </a:rPr>
            </a:b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35% of prisoners who are being treated for </a:t>
            </a:r>
            <a:r>
              <a:rPr lang="hr-HR" sz="1300" dirty="0" err="1">
                <a:solidFill>
                  <a:schemeClr val="bg1"/>
                </a:solidFill>
                <a:latin typeface="Times New Roman" panose="02020603050405020304" pitchFamily="18" charset="0"/>
                <a:cs typeface="Times New Roman" panose="02020603050405020304" pitchFamily="18" charset="0"/>
              </a:rPr>
              <a:t>addiction</a:t>
            </a:r>
            <a:r>
              <a:rPr lang="hr-HR" sz="1300" dirty="0">
                <a:solidFill>
                  <a:schemeClr val="bg1"/>
                </a:solidFill>
                <a:latin typeface="Times New Roman" panose="02020603050405020304" pitchFamily="18" charset="0"/>
                <a:cs typeface="Times New Roman" panose="02020603050405020304" pitchFamily="18" charset="0"/>
              </a:rPr>
              <a:t>,</a:t>
            </a:r>
            <a:r>
              <a:rPr lang="en-US" sz="1300" dirty="0">
                <a:solidFill>
                  <a:schemeClr val="bg1"/>
                </a:solidFill>
                <a:latin typeface="Times New Roman" panose="02020603050405020304" pitchFamily="18" charset="0"/>
                <a:cs typeface="Times New Roman" panose="02020603050405020304" pitchFamily="18" charset="0"/>
              </a:rPr>
              <a:t> suffer from</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chronic hepatitis C </a:t>
            </a:r>
            <a:br>
              <a:rPr lang="en-US" sz="1300" dirty="0">
                <a:solidFill>
                  <a:schemeClr val="bg1"/>
                </a:solidFill>
                <a:latin typeface="Times New Roman" panose="02020603050405020304" pitchFamily="18" charset="0"/>
                <a:cs typeface="Times New Roman" panose="02020603050405020304" pitchFamily="18" charset="0"/>
              </a:rPr>
            </a:b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twice a year prison clinic </a:t>
            </a:r>
            <a:r>
              <a:rPr lang="hr-HR" sz="1300" dirty="0" err="1">
                <a:solidFill>
                  <a:schemeClr val="bg1"/>
                </a:solidFill>
                <a:latin typeface="Times New Roman" panose="02020603050405020304" pitchFamily="18" charset="0"/>
                <a:cs typeface="Times New Roman" panose="02020603050405020304" pitchFamily="18" charset="0"/>
              </a:rPr>
              <a:t>facilities</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organize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collaboration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with</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the</a:t>
            </a:r>
            <a:r>
              <a:rPr lang="hr-HR" sz="1300" dirty="0">
                <a:solidFill>
                  <a:schemeClr val="bg1"/>
                </a:solidFill>
                <a:latin typeface="Times New Roman" panose="02020603050405020304" pitchFamily="18" charset="0"/>
                <a:cs typeface="Times New Roman" panose="02020603050405020304" pitchFamily="18" charset="0"/>
              </a:rPr>
              <a:t> Primorsko-	Goranska </a:t>
            </a:r>
            <a:r>
              <a:rPr lang="hr-HR" sz="1300" dirty="0" err="1">
                <a:solidFill>
                  <a:schemeClr val="bg1"/>
                </a:solidFill>
                <a:latin typeface="Times New Roman" panose="02020603050405020304" pitchFamily="18" charset="0"/>
                <a:cs typeface="Times New Roman" panose="02020603050405020304" pitchFamily="18" charset="0"/>
              </a:rPr>
              <a:t>county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Public</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Healt</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Bureau</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testing</a:t>
            </a:r>
            <a:r>
              <a:rPr lang="hr-HR" sz="1300" dirty="0">
                <a:solidFill>
                  <a:schemeClr val="bg1"/>
                </a:solidFill>
                <a:latin typeface="Times New Roman" panose="02020603050405020304" pitchFamily="18" charset="0"/>
                <a:cs typeface="Times New Roman" panose="02020603050405020304" pitchFamily="18" charset="0"/>
              </a:rPr>
              <a:t> for Hepatitis C, B </a:t>
            </a:r>
            <a:r>
              <a:rPr lang="hr-HR" sz="1300" dirty="0" err="1">
                <a:solidFill>
                  <a:schemeClr val="bg1"/>
                </a:solidFill>
                <a:latin typeface="Times New Roman" panose="02020603050405020304" pitchFamily="18" charset="0"/>
                <a:cs typeface="Times New Roman" panose="02020603050405020304" pitchFamily="18" charset="0"/>
              </a:rPr>
              <a:t>and</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HIV</a:t>
            </a:r>
            <a:r>
              <a:rPr lang="hr-HR" sz="1300" dirty="0">
                <a:solidFill>
                  <a:schemeClr val="bg1"/>
                </a:solidFill>
                <a:latin typeface="Times New Roman" panose="02020603050405020304" pitchFamily="18" charset="0"/>
                <a:cs typeface="Times New Roman" panose="02020603050405020304" pitchFamily="18" charset="0"/>
              </a:rPr>
              <a:t> for </a:t>
            </a:r>
            <a:r>
              <a:rPr lang="hr-HR" sz="1300" dirty="0" err="1">
                <a:solidFill>
                  <a:schemeClr val="bg1"/>
                </a:solidFill>
                <a:latin typeface="Times New Roman" panose="02020603050405020304" pitchFamily="18" charset="0"/>
                <a:cs typeface="Times New Roman" panose="02020603050405020304" pitchFamily="18" charset="0"/>
              </a:rPr>
              <a:t>prisoners</a:t>
            </a:r>
            <a:r>
              <a:rPr lang="hr-HR" sz="1300" dirty="0">
                <a:solidFill>
                  <a:schemeClr val="bg1"/>
                </a:solidFill>
                <a:latin typeface="Times New Roman" panose="02020603050405020304" pitchFamily="18" charset="0"/>
                <a:cs typeface="Times New Roman" panose="02020603050405020304" pitchFamily="18" charset="0"/>
              </a:rPr>
              <a:t> 	</a:t>
            </a:r>
          </a:p>
          <a:p>
            <a:pPr marL="0" lvl="1">
              <a:spcBef>
                <a:spcPts val="0"/>
              </a:spcBef>
            </a:pP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collaboration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with</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the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University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Hospital</a:t>
            </a:r>
            <a:r>
              <a:rPr lang="hr-HR" sz="1300" dirty="0">
                <a:solidFill>
                  <a:schemeClr val="bg1"/>
                </a:solidFill>
                <a:latin typeface="Times New Roman" panose="02020603050405020304" pitchFamily="18" charset="0"/>
                <a:cs typeface="Times New Roman" panose="02020603050405020304" pitchFamily="18" charset="0"/>
              </a:rPr>
              <a:t> Rijeka, </a:t>
            </a:r>
            <a:r>
              <a:rPr lang="hr-HR" sz="1300" dirty="0" err="1">
                <a:solidFill>
                  <a:schemeClr val="bg1"/>
                </a:solidFill>
                <a:latin typeface="Times New Roman" panose="02020603050405020304" pitchFamily="18" charset="0"/>
                <a:cs typeface="Times New Roman" panose="02020603050405020304" pitchFamily="18" charset="0"/>
              </a:rPr>
              <a:t>prisoners</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suffering</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from</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chronic</a:t>
            </a:r>
            <a:r>
              <a:rPr lang="hr-HR" sz="1300" dirty="0">
                <a:solidFill>
                  <a:schemeClr val="bg1"/>
                </a:solidFill>
                <a:latin typeface="Times New Roman" panose="02020603050405020304" pitchFamily="18" charset="0"/>
                <a:cs typeface="Times New Roman" panose="02020603050405020304" pitchFamily="18" charset="0"/>
              </a:rPr>
              <a:t> 	Hepatitis C </a:t>
            </a:r>
            <a:r>
              <a:rPr lang="hr-HR" sz="1300" dirty="0" err="1">
                <a:solidFill>
                  <a:schemeClr val="bg1"/>
                </a:solidFill>
                <a:latin typeface="Times New Roman" panose="02020603050405020304" pitchFamily="18" charset="0"/>
                <a:cs typeface="Times New Roman" panose="02020603050405020304" pitchFamily="18" charset="0"/>
              </a:rPr>
              <a:t>can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recieve</a:t>
            </a:r>
            <a:r>
              <a:rPr lang="hr-HR" sz="1300" dirty="0">
                <a:solidFill>
                  <a:schemeClr val="bg1"/>
                </a:solidFill>
                <a:latin typeface="Times New Roman" panose="02020603050405020304" pitchFamily="18" charset="0"/>
                <a:cs typeface="Times New Roman" panose="02020603050405020304" pitchFamily="18" charset="0"/>
              </a:rPr>
              <a:t> a </a:t>
            </a:r>
            <a:r>
              <a:rPr lang="hr-HR" sz="1300" dirty="0" err="1">
                <a:solidFill>
                  <a:schemeClr val="bg1"/>
                </a:solidFill>
                <a:latin typeface="Times New Roman" panose="02020603050405020304" pitchFamily="18" charset="0"/>
                <a:cs typeface="Times New Roman" panose="02020603050405020304" pitchFamily="18" charset="0"/>
              </a:rPr>
              <a:t>complete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diagnosis</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and</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if</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necessary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interferon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treatment</a:t>
            </a:r>
            <a:endParaRPr lang="hr-HR" sz="1300" dirty="0">
              <a:solidFill>
                <a:schemeClr val="bg1"/>
              </a:solidFill>
              <a:latin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3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26113" y="337244"/>
            <a:ext cx="1925176" cy="1917575"/>
          </a:xfrm>
          <a:prstGeom prst="rect">
            <a:avLst/>
          </a:prstGeom>
          <a:ln>
            <a:noFill/>
          </a:ln>
          <a:effectLst>
            <a:softEdge rad="317500"/>
          </a:effectLst>
        </p:spPr>
      </p:pic>
      <p:cxnSp>
        <p:nvCxnSpPr>
          <p:cNvPr id="4" name="Ravni poveznik 3"/>
          <p:cNvCxnSpPr/>
          <p:nvPr/>
        </p:nvCxnSpPr>
        <p:spPr>
          <a:xfrm>
            <a:off x="1907704" y="3501008"/>
            <a:ext cx="295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34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1000"/>
                                        <p:tgtEl>
                                          <p:spTgt spid="3">
                                            <p:txEl>
                                              <p:pRg st="12" end="12"/>
                                            </p:txEl>
                                          </p:spTgt>
                                        </p:tgtEl>
                                      </p:cBhvr>
                                    </p:animEffect>
                                    <p:anim calcmode="lin" valueType="num">
                                      <p:cBhvr>
                                        <p:cTn id="5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1000"/>
                                        <p:tgtEl>
                                          <p:spTgt spid="3">
                                            <p:txEl>
                                              <p:pRg st="14" end="14"/>
                                            </p:txEl>
                                          </p:spTgt>
                                        </p:tgtEl>
                                      </p:cBhvr>
                                    </p:animEffect>
                                    <p:anim calcmode="lin" valueType="num">
                                      <p:cBhvr>
                                        <p:cTn id="58"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xEl>
                                              <p:pRg st="21" end="21"/>
                                            </p:txEl>
                                          </p:spTgt>
                                        </p:tgtEl>
                                        <p:attrNameLst>
                                          <p:attrName>style.visibility</p:attrName>
                                        </p:attrNameLst>
                                      </p:cBhvr>
                                      <p:to>
                                        <p:strVal val="visible"/>
                                      </p:to>
                                    </p:set>
                                    <p:animEffect transition="in" filter="fade">
                                      <p:cBhvr>
                                        <p:cTn id="64" dur="1000"/>
                                        <p:tgtEl>
                                          <p:spTgt spid="3">
                                            <p:txEl>
                                              <p:pRg st="21" end="21"/>
                                            </p:txEl>
                                          </p:spTgt>
                                        </p:tgtEl>
                                      </p:cBhvr>
                                    </p:animEffect>
                                    <p:anim calcmode="lin" valueType="num">
                                      <p:cBhvr>
                                        <p:cTn id="65"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21" end="2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22" end="22"/>
                                            </p:txEl>
                                          </p:spTgt>
                                        </p:tgtEl>
                                        <p:attrNameLst>
                                          <p:attrName>style.visibility</p:attrName>
                                        </p:attrNameLst>
                                      </p:cBhvr>
                                      <p:to>
                                        <p:strVal val="visible"/>
                                      </p:to>
                                    </p:set>
                                    <p:animEffect transition="in" filter="fade">
                                      <p:cBhvr>
                                        <p:cTn id="69" dur="1000"/>
                                        <p:tgtEl>
                                          <p:spTgt spid="3">
                                            <p:txEl>
                                              <p:pRg st="22" end="22"/>
                                            </p:txEl>
                                          </p:spTgt>
                                        </p:tgtEl>
                                      </p:cBhvr>
                                    </p:animEffect>
                                    <p:anim calcmode="lin" valueType="num">
                                      <p:cBhvr>
                                        <p:cTn id="70" dur="1000" fill="hold"/>
                                        <p:tgtEl>
                                          <p:spTgt spid="3">
                                            <p:txEl>
                                              <p:pRg st="22" end="22"/>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22" end="22"/>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
                                            <p:txEl>
                                              <p:pRg st="23" end="23"/>
                                            </p:txEl>
                                          </p:spTgt>
                                        </p:tgtEl>
                                        <p:attrNameLst>
                                          <p:attrName>style.visibility</p:attrName>
                                        </p:attrNameLst>
                                      </p:cBhvr>
                                      <p:to>
                                        <p:strVal val="visible"/>
                                      </p:to>
                                    </p:set>
                                    <p:animEffect transition="in" filter="fade">
                                      <p:cBhvr>
                                        <p:cTn id="74" dur="1000"/>
                                        <p:tgtEl>
                                          <p:spTgt spid="3">
                                            <p:txEl>
                                              <p:pRg st="23" end="23"/>
                                            </p:txEl>
                                          </p:spTgt>
                                        </p:tgtEl>
                                      </p:cBhvr>
                                    </p:animEffect>
                                    <p:anim calcmode="lin" valueType="num">
                                      <p:cBhvr>
                                        <p:cTn id="75" dur="1000" fill="hold"/>
                                        <p:tgtEl>
                                          <p:spTgt spid="3">
                                            <p:txEl>
                                              <p:pRg st="23" end="23"/>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23" end="2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5"/>
                                        </p:tgtEl>
                                      </p:cBhvr>
                                    </p:animEffect>
                                    <p:animScale>
                                      <p:cBhvr>
                                        <p:cTn id="8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04664"/>
            <a:ext cx="6480720" cy="5616624"/>
          </a:xfrm>
        </p:spPr>
      </p:pic>
      <p:sp>
        <p:nvSpPr>
          <p:cNvPr id="3" name="Rezervirano mjesto teksta 2"/>
          <p:cNvSpPr>
            <a:spLocks noGrp="1"/>
          </p:cNvSpPr>
          <p:nvPr>
            <p:ph type="body" sz="half" idx="2"/>
          </p:nvPr>
        </p:nvSpPr>
        <p:spPr/>
        <p:txBody>
          <a:bodyPr>
            <a:normAutofit/>
          </a:bodyPr>
          <a:lstStyle/>
          <a:p>
            <a:r>
              <a:rPr lang="hr-HR" sz="2000" dirty="0"/>
              <a:t>Za posjetitelje zatvorenika</a:t>
            </a:r>
          </a:p>
        </p:txBody>
      </p:sp>
      <p:sp>
        <p:nvSpPr>
          <p:cNvPr id="4" name="Naslov 3"/>
          <p:cNvSpPr>
            <a:spLocks noGrp="1"/>
          </p:cNvSpPr>
          <p:nvPr>
            <p:ph type="title"/>
          </p:nvPr>
        </p:nvSpPr>
        <p:spPr/>
        <p:txBody>
          <a:bodyPr/>
          <a:lstStyle/>
          <a:p>
            <a:r>
              <a:rPr lang="hr-HR" dirty="0"/>
              <a:t>Ulaz u čekaonicu</a:t>
            </a:r>
          </a:p>
        </p:txBody>
      </p:sp>
    </p:spTree>
    <p:extLst>
      <p:ext uri="{BB962C8B-B14F-4D97-AF65-F5344CB8AC3E}">
        <p14:creationId xmlns:p14="http://schemas.microsoft.com/office/powerpoint/2010/main" val="419966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12676"/>
            <a:ext cx="7776864" cy="5832648"/>
          </a:xfrm>
          <a:prstGeom prst="rect">
            <a:avLst/>
          </a:prstGeom>
        </p:spPr>
      </p:pic>
    </p:spTree>
    <p:extLst>
      <p:ext uri="{BB962C8B-B14F-4D97-AF65-F5344CB8AC3E}">
        <p14:creationId xmlns:p14="http://schemas.microsoft.com/office/powerpoint/2010/main" val="1273953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92" y="548680"/>
            <a:ext cx="6032816" cy="5472608"/>
          </a:xfrm>
          <a:prstGeom prst="rect">
            <a:avLst/>
          </a:prstGeom>
        </p:spPr>
      </p:pic>
      <p:pic>
        <p:nvPicPr>
          <p:cNvPr id="8" name="Rezervirano mjesto slike 7"/>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7" name="Rezervirano mjesto teksta 6"/>
          <p:cNvSpPr>
            <a:spLocks noGrp="1"/>
          </p:cNvSpPr>
          <p:nvPr>
            <p:ph type="body" sz="half" idx="2"/>
          </p:nvPr>
        </p:nvSpPr>
        <p:spPr/>
        <p:txBody>
          <a:bodyPr/>
          <a:lstStyle/>
          <a:p>
            <a:r>
              <a:rPr lang="hr-HR" dirty="0"/>
              <a:t>Prostor za posjete - strana posjetitelja</a:t>
            </a:r>
          </a:p>
        </p:txBody>
      </p:sp>
      <p:sp>
        <p:nvSpPr>
          <p:cNvPr id="5" name="Naslov 4"/>
          <p:cNvSpPr>
            <a:spLocks noGrp="1"/>
          </p:cNvSpPr>
          <p:nvPr>
            <p:ph type="title"/>
          </p:nvPr>
        </p:nvSpPr>
        <p:spPr/>
        <p:txBody>
          <a:bodyPr/>
          <a:lstStyle/>
          <a:p>
            <a:r>
              <a:rPr lang="hr-HR" dirty="0" err="1"/>
              <a:t>Razgovo</a:t>
            </a:r>
            <a:r>
              <a:rPr lang="hr-HR" dirty="0"/>
              <a:t>-</a:t>
            </a:r>
            <a:br>
              <a:rPr lang="hr-HR" dirty="0"/>
            </a:br>
            <a:r>
              <a:rPr lang="hr-HR" dirty="0" err="1"/>
              <a:t>rnica</a:t>
            </a:r>
            <a:endParaRPr lang="hr-HR" dirty="0"/>
          </a:p>
        </p:txBody>
      </p:sp>
    </p:spTree>
    <p:extLst>
      <p:ext uri="{BB962C8B-B14F-4D97-AF65-F5344CB8AC3E}">
        <p14:creationId xmlns:p14="http://schemas.microsoft.com/office/powerpoint/2010/main" val="370815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50658"/>
            <a:ext cx="8064896" cy="6048672"/>
          </a:xfrm>
          <a:prstGeom prst="rect">
            <a:avLst/>
          </a:prstGeom>
        </p:spPr>
      </p:pic>
    </p:spTree>
    <p:extLst>
      <p:ext uri="{BB962C8B-B14F-4D97-AF65-F5344CB8AC3E}">
        <p14:creationId xmlns:p14="http://schemas.microsoft.com/office/powerpoint/2010/main" val="71685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2646"/>
            <a:ext cx="8208912" cy="6156684"/>
          </a:xfrm>
          <a:prstGeom prst="rect">
            <a:avLst/>
          </a:prstGeom>
        </p:spPr>
      </p:pic>
    </p:spTree>
    <p:extLst>
      <p:ext uri="{BB962C8B-B14F-4D97-AF65-F5344CB8AC3E}">
        <p14:creationId xmlns:p14="http://schemas.microsoft.com/office/powerpoint/2010/main" val="1011940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(neposredni kontakt/ bez </a:t>
            </a:r>
            <a:r>
              <a:rPr lang="hr-HR" dirty="0" err="1"/>
              <a:t>fiz.pregrade</a:t>
            </a:r>
            <a:r>
              <a:rPr lang="hr-HR" dirty="0"/>
              <a:t>)</a:t>
            </a:r>
          </a:p>
          <a:p>
            <a:endParaRPr lang="hr-HR" dirty="0"/>
          </a:p>
          <a:p>
            <a:r>
              <a:rPr lang="hr-HR" sz="1200" dirty="0"/>
              <a:t>Donedavno su se ovdje održavale uz prilagodbu i dodatnu opremu prostora </a:t>
            </a:r>
          </a:p>
          <a:p>
            <a:endParaRPr lang="hr-HR" dirty="0"/>
          </a:p>
        </p:txBody>
      </p:sp>
      <p:sp>
        <p:nvSpPr>
          <p:cNvPr id="4" name="Naslov 3"/>
          <p:cNvSpPr>
            <a:spLocks noGrp="1"/>
          </p:cNvSpPr>
          <p:nvPr>
            <p:ph type="title"/>
          </p:nvPr>
        </p:nvSpPr>
        <p:spPr/>
        <p:txBody>
          <a:bodyPr/>
          <a:lstStyle/>
          <a:p>
            <a:r>
              <a:rPr lang="hr-HR" dirty="0"/>
              <a:t>Otvorene posjete</a:t>
            </a:r>
          </a:p>
        </p:txBody>
      </p:sp>
    </p:spTree>
    <p:extLst>
      <p:ext uri="{BB962C8B-B14F-4D97-AF65-F5344CB8AC3E}">
        <p14:creationId xmlns:p14="http://schemas.microsoft.com/office/powerpoint/2010/main" val="140742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549400"/>
            <a:ext cx="7143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029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280920" cy="6210690"/>
          </a:xfrm>
          <a:prstGeom prst="rect">
            <a:avLst/>
          </a:prstGeom>
        </p:spPr>
      </p:pic>
    </p:spTree>
    <p:extLst>
      <p:ext uri="{BB962C8B-B14F-4D97-AF65-F5344CB8AC3E}">
        <p14:creationId xmlns:p14="http://schemas.microsoft.com/office/powerpoint/2010/main" val="42019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sz="half" idx="1"/>
          </p:nvPr>
        </p:nvSpPr>
        <p:spPr/>
        <p:txBody>
          <a:bodyPr>
            <a:normAutofit/>
          </a:bodyPr>
          <a:lstStyle/>
          <a:p>
            <a:r>
              <a:rPr lang="hr-HR" sz="2000" dirty="0">
                <a:solidFill>
                  <a:schemeClr val="tx1"/>
                </a:solidFill>
              </a:rPr>
              <a:t>A) MATIČNA EVIDENCIJA ZATVORENIKA</a:t>
            </a:r>
          </a:p>
          <a:p>
            <a:endParaRPr lang="hr-HR" sz="2000" dirty="0">
              <a:solidFill>
                <a:schemeClr val="tx1"/>
              </a:solidFill>
            </a:endParaRPr>
          </a:p>
          <a:p>
            <a:r>
              <a:rPr lang="hr-HR" sz="2000" dirty="0">
                <a:solidFill>
                  <a:schemeClr val="tx1"/>
                </a:solidFill>
              </a:rPr>
              <a:t>B) TRETMAN ZATVORENIKA</a:t>
            </a:r>
          </a:p>
        </p:txBody>
      </p:sp>
      <p:sp>
        <p:nvSpPr>
          <p:cNvPr id="2" name="Rezervirano mjesto sadržaja 1"/>
          <p:cNvSpPr>
            <a:spLocks noGrp="1"/>
          </p:cNvSpPr>
          <p:nvPr>
            <p:ph sz="half" idx="2"/>
          </p:nvPr>
        </p:nvSpPr>
        <p:spPr/>
        <p:txBody>
          <a:bodyPr>
            <a:normAutofit/>
          </a:bodyPr>
          <a:lstStyle/>
          <a:p>
            <a:r>
              <a:rPr lang="pl-PL" sz="2000" dirty="0"/>
              <a:t>A) Section of Register </a:t>
            </a:r>
            <a:r>
              <a:rPr lang="pl-PL" sz="2000"/>
              <a:t>of prisoners’ </a:t>
            </a:r>
            <a:r>
              <a:rPr lang="pl-PL" sz="2000" dirty="0"/>
              <a:t>data  </a:t>
            </a:r>
          </a:p>
          <a:p>
            <a:endParaRPr lang="pl-PL" sz="2000" dirty="0"/>
          </a:p>
          <a:p>
            <a:endParaRPr lang="pl-PL" sz="2000" dirty="0"/>
          </a:p>
          <a:p>
            <a:r>
              <a:rPr lang="pl-PL" sz="2000" dirty="0"/>
              <a:t>B) treatment  </a:t>
            </a:r>
          </a:p>
        </p:txBody>
      </p:sp>
      <p:sp>
        <p:nvSpPr>
          <p:cNvPr id="4" name="Naslov 3"/>
          <p:cNvSpPr>
            <a:spLocks noGrp="1"/>
          </p:cNvSpPr>
          <p:nvPr>
            <p:ph type="title"/>
          </p:nvPr>
        </p:nvSpPr>
        <p:spPr/>
        <p:txBody>
          <a:bodyPr/>
          <a:lstStyle/>
          <a:p>
            <a:pPr algn="ctr"/>
            <a:br>
              <a:rPr lang="hr-HR" sz="1900" dirty="0">
                <a:latin typeface="Times New Roman" panose="02020603050405020304" pitchFamily="18" charset="0"/>
                <a:cs typeface="Times New Roman" panose="02020603050405020304" pitchFamily="18" charset="0"/>
              </a:rPr>
            </a:br>
            <a:r>
              <a:rPr lang="hr-HR" sz="2400" dirty="0">
                <a:latin typeface="Times New Roman" panose="02020603050405020304" pitchFamily="18" charset="0"/>
                <a:cs typeface="Times New Roman" panose="02020603050405020304" pitchFamily="18" charset="0"/>
              </a:rPr>
              <a:t>ODJEL TRETMANA</a:t>
            </a:r>
            <a:br>
              <a:rPr lang="hr-HR" sz="2400" dirty="0">
                <a:latin typeface="Times New Roman" panose="02020603050405020304" pitchFamily="18" charset="0"/>
                <a:cs typeface="Times New Roman" panose="02020603050405020304" pitchFamily="18" charset="0"/>
              </a:rPr>
            </a:br>
            <a:r>
              <a:rPr lang="hr-HR" sz="2400" dirty="0">
                <a:latin typeface="Times New Roman" panose="02020603050405020304" pitchFamily="18" charset="0"/>
                <a:cs typeface="Times New Roman" panose="02020603050405020304" pitchFamily="18" charset="0"/>
              </a:rPr>
              <a:t>DEPARTMENT OF TREATMENTS</a:t>
            </a:r>
            <a:br>
              <a:rPr lang="hr-HR" sz="2000" dirty="0">
                <a:latin typeface="Times New Roman" panose="02020603050405020304" pitchFamily="18" charset="0"/>
                <a:cs typeface="Times New Roman" panose="02020603050405020304" pitchFamily="18" charset="0"/>
              </a:rPr>
            </a:br>
            <a:endParaRPr lang="hr-HR" sz="2000" dirty="0">
              <a:latin typeface="Times New Roman" panose="02020603050405020304" pitchFamily="18" charset="0"/>
              <a:cs typeface="Times New Roman" panose="02020603050405020304" pitchFamily="18" charset="0"/>
            </a:endParaRPr>
          </a:p>
        </p:txBody>
      </p:sp>
      <p:pic>
        <p:nvPicPr>
          <p:cNvPr id="5" name="Rezervirano mjesto slik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22903" b="22903"/>
          <a:stretch>
            <a:fillRect/>
          </a:stretch>
        </p:blipFill>
        <p:spPr>
          <a:xfrm>
            <a:off x="2202424" y="4221088"/>
            <a:ext cx="4518255" cy="18364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7582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sadržaja 5"/>
          <p:cNvSpPr>
            <a:spLocks noGrp="1"/>
          </p:cNvSpPr>
          <p:nvPr>
            <p:ph sz="half" idx="1"/>
          </p:nvPr>
        </p:nvSpPr>
        <p:spPr/>
        <p:txBody>
          <a:bodyPr/>
          <a:lstStyle/>
          <a:p>
            <a:pPr marL="0" lvl="0" indent="0">
              <a:buClrTx/>
              <a:buNone/>
            </a:pPr>
            <a:r>
              <a:rPr lang="hr-HR" sz="1100" spc="0" dirty="0">
                <a:solidFill>
                  <a:prstClr val="white"/>
                </a:solidFill>
                <a:latin typeface="Times New Roman" panose="02020603050405020304" pitchFamily="18" charset="0"/>
                <a:cs typeface="Times New Roman" panose="02020603050405020304" pitchFamily="18" charset="0"/>
              </a:rPr>
              <a:t>„</a:t>
            </a:r>
            <a:r>
              <a:rPr lang="hr-HR" sz="2000" spc="0" dirty="0">
                <a:solidFill>
                  <a:schemeClr val="tx1"/>
                </a:solidFill>
                <a:latin typeface="Times New Roman" panose="02020603050405020304" pitchFamily="18" charset="0"/>
                <a:cs typeface="Times New Roman" panose="02020603050405020304" pitchFamily="18" charset="0"/>
              </a:rPr>
              <a:t>Pravilnik o matici, </a:t>
            </a:r>
            <a:r>
              <a:rPr lang="hr-HR" sz="2000" spc="0" dirty="0" err="1">
                <a:solidFill>
                  <a:schemeClr val="tx1"/>
                </a:solidFill>
                <a:latin typeface="Times New Roman" panose="02020603050405020304" pitchFamily="18" charset="0"/>
                <a:cs typeface="Times New Roman" panose="02020603050405020304" pitchFamily="18" charset="0"/>
              </a:rPr>
              <a:t>osobniku</a:t>
            </a:r>
            <a:r>
              <a:rPr lang="hr-HR" sz="2000" spc="0" dirty="0">
                <a:solidFill>
                  <a:schemeClr val="tx1"/>
                </a:solidFill>
                <a:latin typeface="Times New Roman" panose="02020603050405020304" pitchFamily="18" charset="0"/>
                <a:cs typeface="Times New Roman" panose="02020603050405020304" pitchFamily="18" charset="0"/>
              </a:rPr>
              <a:t> i drugim evidencijama koje se vode u kaznionicama i zatvorima”</a:t>
            </a:r>
          </a:p>
          <a:p>
            <a:pPr marL="0" lvl="0" indent="0">
              <a:buClrTx/>
              <a:buNone/>
            </a:pPr>
            <a:endParaRPr lang="hr-HR" sz="2000" spc="0" dirty="0">
              <a:solidFill>
                <a:schemeClr val="tx1"/>
              </a:solidFill>
              <a:latin typeface="Times New Roman" panose="02020603050405020304" pitchFamily="18" charset="0"/>
              <a:cs typeface="Times New Roman" panose="02020603050405020304" pitchFamily="18" charset="0"/>
            </a:endParaRPr>
          </a:p>
          <a:p>
            <a:pPr marL="514350" lvl="0" indent="-514350">
              <a:buClrTx/>
              <a:buFont typeface="Arial" panose="020B0604020202020204" pitchFamily="34" charset="0"/>
              <a:buAutoNum type="alphaLcPeriod"/>
            </a:pPr>
            <a:r>
              <a:rPr lang="hr-HR" sz="2000" spc="0" dirty="0">
                <a:solidFill>
                  <a:schemeClr val="tx1"/>
                </a:solidFill>
                <a:latin typeface="Times New Roman" panose="02020603050405020304" pitchFamily="18" charset="0"/>
                <a:cs typeface="Times New Roman" panose="02020603050405020304" pitchFamily="18" charset="0"/>
              </a:rPr>
              <a:t>Matica zatvorenika</a:t>
            </a:r>
          </a:p>
          <a:p>
            <a:pPr marL="514350" lvl="0" indent="-514350">
              <a:buClrTx/>
              <a:buFont typeface="Arial" panose="020B0604020202020204" pitchFamily="34" charset="0"/>
              <a:buAutoNum type="alphaLcPeriod"/>
            </a:pPr>
            <a:r>
              <a:rPr lang="hr-HR" sz="2000" spc="0" dirty="0">
                <a:solidFill>
                  <a:schemeClr val="tx1"/>
                </a:solidFill>
                <a:latin typeface="Times New Roman" panose="02020603050405020304" pitchFamily="18" charset="0"/>
                <a:cs typeface="Times New Roman" panose="02020603050405020304" pitchFamily="18" charset="0"/>
              </a:rPr>
              <a:t>Matica istražnih zatvorenika </a:t>
            </a:r>
          </a:p>
          <a:p>
            <a:pPr marL="514350" lvl="0" indent="-514350">
              <a:buClrTx/>
              <a:buFont typeface="Arial" panose="020B0604020202020204" pitchFamily="34" charset="0"/>
              <a:buAutoNum type="alphaLcPeriod"/>
            </a:pPr>
            <a:r>
              <a:rPr lang="hr-HR" sz="2000" spc="0" dirty="0">
                <a:solidFill>
                  <a:schemeClr val="tx1"/>
                </a:solidFill>
                <a:latin typeface="Times New Roman" panose="02020603050405020304" pitchFamily="18" charset="0"/>
                <a:cs typeface="Times New Roman" panose="02020603050405020304" pitchFamily="18" charset="0"/>
              </a:rPr>
              <a:t>Matica kažnjenika</a:t>
            </a:r>
          </a:p>
          <a:p>
            <a:pPr marL="514350" lvl="0" indent="-514350">
              <a:buClrTx/>
              <a:buFont typeface="Arial" panose="020B0604020202020204" pitchFamily="34" charset="0"/>
              <a:buAutoNum type="alphaLcPeriod"/>
            </a:pPr>
            <a:r>
              <a:rPr lang="hr-HR" sz="2000" spc="0" dirty="0">
                <a:solidFill>
                  <a:schemeClr val="tx1"/>
                </a:solidFill>
                <a:latin typeface="Times New Roman" panose="02020603050405020304" pitchFamily="18" charset="0"/>
                <a:cs typeface="Times New Roman" panose="02020603050405020304" pitchFamily="18" charset="0"/>
              </a:rPr>
              <a:t>Pomoćne evidencije</a:t>
            </a:r>
          </a:p>
          <a:p>
            <a:pPr marL="0" lvl="0" indent="0">
              <a:buClr>
                <a:srgbClr val="C66951"/>
              </a:buClr>
              <a:buNone/>
            </a:pPr>
            <a:endParaRPr lang="hr-HR" sz="2000" dirty="0">
              <a:solidFill>
                <a:srgbClr val="FFFFFF"/>
              </a:solidFill>
            </a:endParaRPr>
          </a:p>
          <a:p>
            <a:pPr marL="0" lvl="0" indent="0">
              <a:buClr>
                <a:srgbClr val="C66951"/>
              </a:buClr>
              <a:buNone/>
            </a:pPr>
            <a:endParaRPr lang="hr-HR" sz="2000" dirty="0">
              <a:solidFill>
                <a:srgbClr val="FFFFFF"/>
              </a:solidFill>
            </a:endParaRPr>
          </a:p>
          <a:p>
            <a:endParaRPr lang="hr-HR" dirty="0"/>
          </a:p>
        </p:txBody>
      </p:sp>
      <p:sp>
        <p:nvSpPr>
          <p:cNvPr id="7" name="Rezervirano mjesto sadržaja 6"/>
          <p:cNvSpPr>
            <a:spLocks noGrp="1"/>
          </p:cNvSpPr>
          <p:nvPr>
            <p:ph sz="half" idx="2"/>
          </p:nvPr>
        </p:nvSpPr>
        <p:spPr/>
        <p:txBody>
          <a:bodyPr>
            <a:normAutofit/>
          </a:bodyPr>
          <a:lstStyle/>
          <a:p>
            <a:r>
              <a:rPr lang="hr-HR" sz="2000" dirty="0"/>
              <a:t>„</a:t>
            </a:r>
            <a:r>
              <a:rPr lang="hr-HR" sz="2000" dirty="0" err="1"/>
              <a:t>Regulation</a:t>
            </a:r>
            <a:r>
              <a:rPr lang="hr-HR" sz="2000" dirty="0"/>
              <a:t> </a:t>
            </a:r>
            <a:r>
              <a:rPr lang="hr-HR" sz="2000" dirty="0" err="1"/>
              <a:t>about</a:t>
            </a:r>
            <a:r>
              <a:rPr lang="hr-HR" sz="2000" dirty="0"/>
              <a:t> date base </a:t>
            </a:r>
            <a:r>
              <a:rPr lang="hr-HR" sz="2000" dirty="0" err="1"/>
              <a:t>of</a:t>
            </a:r>
            <a:r>
              <a:rPr lang="hr-HR" sz="2000" dirty="0"/>
              <a:t> </a:t>
            </a:r>
            <a:r>
              <a:rPr lang="hr-HR" sz="2000" dirty="0" err="1"/>
              <a:t>prisoners</a:t>
            </a:r>
            <a:r>
              <a:rPr lang="hr-HR" sz="2000" dirty="0"/>
              <a:t>” (sub-</a:t>
            </a:r>
            <a:r>
              <a:rPr lang="hr-HR" sz="2000" dirty="0" err="1"/>
              <a:t>law</a:t>
            </a:r>
            <a:r>
              <a:rPr lang="hr-HR" sz="2000" dirty="0"/>
              <a:t> </a:t>
            </a:r>
            <a:r>
              <a:rPr lang="hr-HR" sz="2000" dirty="0" err="1"/>
              <a:t>act</a:t>
            </a:r>
            <a:r>
              <a:rPr lang="hr-HR" sz="2000" dirty="0"/>
              <a:t>)</a:t>
            </a:r>
          </a:p>
          <a:p>
            <a:endParaRPr lang="hr-HR" sz="2000" dirty="0"/>
          </a:p>
          <a:p>
            <a:r>
              <a:rPr lang="hr-HR" sz="2000" dirty="0"/>
              <a:t>a) Data base </a:t>
            </a:r>
            <a:r>
              <a:rPr lang="hr-HR" sz="2000" dirty="0" err="1"/>
              <a:t>of</a:t>
            </a:r>
            <a:r>
              <a:rPr lang="hr-HR" sz="2000" dirty="0"/>
              <a:t> </a:t>
            </a:r>
            <a:r>
              <a:rPr lang="hr-HR" sz="2000" dirty="0" err="1"/>
              <a:t>prisoners</a:t>
            </a:r>
            <a:r>
              <a:rPr lang="hr-HR" sz="2000" dirty="0"/>
              <a:t> (</a:t>
            </a:r>
            <a:r>
              <a:rPr lang="hr-HR" sz="2000" dirty="0" err="1"/>
              <a:t>with</a:t>
            </a:r>
            <a:r>
              <a:rPr lang="hr-HR" sz="2000" dirty="0"/>
              <a:t> </a:t>
            </a:r>
            <a:r>
              <a:rPr lang="hr-HR" sz="2000" dirty="0" err="1"/>
              <a:t>final</a:t>
            </a:r>
            <a:r>
              <a:rPr lang="hr-HR" sz="2000" dirty="0"/>
              <a:t> sentence)</a:t>
            </a:r>
          </a:p>
          <a:p>
            <a:r>
              <a:rPr lang="hr-HR" sz="2000" dirty="0"/>
              <a:t>b) Data base od </a:t>
            </a:r>
            <a:r>
              <a:rPr lang="hr-HR" sz="2000" dirty="0" err="1"/>
              <a:t>investigative</a:t>
            </a:r>
            <a:r>
              <a:rPr lang="hr-HR" sz="2000" dirty="0"/>
              <a:t> </a:t>
            </a:r>
            <a:r>
              <a:rPr lang="hr-HR" sz="2000" dirty="0" err="1"/>
              <a:t>prisoners</a:t>
            </a:r>
            <a:endParaRPr lang="hr-HR" sz="2000" dirty="0"/>
          </a:p>
          <a:p>
            <a:r>
              <a:rPr lang="hr-HR" sz="2000" dirty="0"/>
              <a:t>c) Date base </a:t>
            </a:r>
            <a:r>
              <a:rPr lang="hr-HR" sz="2000" dirty="0" err="1"/>
              <a:t>of</a:t>
            </a:r>
            <a:r>
              <a:rPr lang="hr-HR" sz="2000" dirty="0"/>
              <a:t> </a:t>
            </a:r>
            <a:r>
              <a:rPr lang="hr-HR" sz="2000" dirty="0" err="1"/>
              <a:t>convicted</a:t>
            </a:r>
            <a:r>
              <a:rPr lang="hr-HR" sz="2000" dirty="0"/>
              <a:t> (</a:t>
            </a:r>
            <a:r>
              <a:rPr lang="hr-HR" sz="2000" dirty="0" err="1"/>
              <a:t>misdemanear</a:t>
            </a:r>
            <a:r>
              <a:rPr lang="hr-HR" sz="2000" dirty="0"/>
              <a:t>) </a:t>
            </a:r>
          </a:p>
          <a:p>
            <a:r>
              <a:rPr lang="hr-HR" sz="2000" dirty="0"/>
              <a:t>d) </a:t>
            </a:r>
            <a:r>
              <a:rPr lang="hr-HR" sz="2000" dirty="0" err="1"/>
              <a:t>Additional</a:t>
            </a:r>
            <a:r>
              <a:rPr lang="hr-HR" sz="2000" dirty="0"/>
              <a:t> </a:t>
            </a:r>
            <a:r>
              <a:rPr lang="hr-HR" sz="2000" dirty="0" err="1"/>
              <a:t>evidences</a:t>
            </a:r>
            <a:r>
              <a:rPr lang="hr-HR" sz="2000" dirty="0"/>
              <a:t> </a:t>
            </a:r>
          </a:p>
        </p:txBody>
      </p:sp>
      <p:sp>
        <p:nvSpPr>
          <p:cNvPr id="4" name="Naslov 3"/>
          <p:cNvSpPr>
            <a:spLocks noGrp="1"/>
          </p:cNvSpPr>
          <p:nvPr>
            <p:ph type="title"/>
          </p:nvPr>
        </p:nvSpPr>
        <p:spPr/>
        <p:txBody>
          <a:bodyPr/>
          <a:lstStyle/>
          <a:p>
            <a:pPr algn="ctr"/>
            <a:r>
              <a:rPr lang="hr-HR" sz="2200" cap="none" spc="0" dirty="0">
                <a:latin typeface="Times New Roman" panose="02020603050405020304" pitchFamily="18" charset="0"/>
                <a:cs typeface="Times New Roman" panose="02020603050405020304" pitchFamily="18" charset="0"/>
              </a:rPr>
              <a:t> MATIČNA EVIDENCIJA</a:t>
            </a:r>
            <a:endParaRPr lang="hr-HR"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94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pPr lvl="0">
              <a:buClr>
                <a:srgbClr val="C66951"/>
              </a:buClr>
            </a:pPr>
            <a:r>
              <a:rPr lang="pl-PL" sz="1900" dirty="0">
                <a:solidFill>
                  <a:srgbClr val="534949"/>
                </a:solidFill>
              </a:rPr>
              <a:t>Brojno stanje zatvorenika na dan  06.03.2023. :</a:t>
            </a:r>
          </a:p>
          <a:p>
            <a:pPr marL="45720" lvl="0" indent="0">
              <a:buClr>
                <a:srgbClr val="C66951"/>
              </a:buClr>
              <a:buNone/>
            </a:pPr>
            <a:endParaRPr lang="pl-PL" sz="1900" dirty="0">
              <a:solidFill>
                <a:srgbClr val="534949"/>
              </a:solidFill>
            </a:endParaRPr>
          </a:p>
          <a:p>
            <a:pPr marL="45720" lvl="0" indent="0">
              <a:buClr>
                <a:srgbClr val="C66951"/>
              </a:buClr>
              <a:buNone/>
            </a:pPr>
            <a:r>
              <a:rPr lang="pl-PL" sz="1900" dirty="0">
                <a:solidFill>
                  <a:srgbClr val="534949"/>
                </a:solidFill>
              </a:rPr>
              <a:t>             </a:t>
            </a:r>
            <a:r>
              <a:rPr lang="pl-PL" sz="1900" u="sng" dirty="0">
                <a:solidFill>
                  <a:srgbClr val="534949"/>
                </a:solidFill>
              </a:rPr>
              <a:t>UKUPNO-  170</a:t>
            </a:r>
          </a:p>
          <a:p>
            <a:pPr marL="45720" lvl="0" indent="0">
              <a:buClr>
                <a:srgbClr val="C66951"/>
              </a:buClr>
              <a:buNone/>
            </a:pPr>
            <a:r>
              <a:rPr lang="pl-PL" sz="1900" dirty="0">
                <a:solidFill>
                  <a:srgbClr val="534949"/>
                </a:solidFill>
              </a:rPr>
              <a:t>   - </a:t>
            </a:r>
            <a:r>
              <a:rPr lang="pl-PL" sz="1600" dirty="0">
                <a:solidFill>
                  <a:srgbClr val="534949"/>
                </a:solidFill>
              </a:rPr>
              <a:t>ISTRAŽNIH ZAT. – 129 (7 žena)</a:t>
            </a:r>
          </a:p>
          <a:p>
            <a:pPr marL="45720" lvl="0" indent="0">
              <a:buClr>
                <a:srgbClr val="C66951"/>
              </a:buClr>
              <a:buNone/>
            </a:pPr>
            <a:r>
              <a:rPr lang="pl-PL" sz="1600" dirty="0">
                <a:solidFill>
                  <a:srgbClr val="534949"/>
                </a:solidFill>
              </a:rPr>
              <a:t>    - ZATVORENIKA   -    37 (2 žena)</a:t>
            </a:r>
          </a:p>
          <a:p>
            <a:pPr marL="45720" lvl="0" indent="0">
              <a:buClr>
                <a:srgbClr val="C66951"/>
              </a:buClr>
              <a:buNone/>
            </a:pPr>
            <a:r>
              <a:rPr lang="pl-PL" sz="1600" dirty="0">
                <a:solidFill>
                  <a:srgbClr val="534949"/>
                </a:solidFill>
              </a:rPr>
              <a:t>    - KAŽNJENIKA     -      0</a:t>
            </a:r>
          </a:p>
          <a:p>
            <a:pPr marL="45720" lvl="0" indent="0">
              <a:buClr>
                <a:srgbClr val="C66951"/>
              </a:buClr>
              <a:buNone/>
            </a:pPr>
            <a:r>
              <a:rPr lang="pl-PL" sz="1600" dirty="0">
                <a:solidFill>
                  <a:srgbClr val="534949"/>
                </a:solidFill>
              </a:rPr>
              <a:t>    - K supletorni             -</a:t>
            </a:r>
          </a:p>
          <a:p>
            <a:pPr marL="45720" lvl="0" indent="0">
              <a:buClr>
                <a:srgbClr val="C66951"/>
              </a:buClr>
              <a:buNone/>
            </a:pPr>
            <a:r>
              <a:rPr lang="pl-PL" sz="1600" dirty="0">
                <a:solidFill>
                  <a:srgbClr val="534949"/>
                </a:solidFill>
              </a:rPr>
              <a:t>    - K zadržavanje          1</a:t>
            </a:r>
          </a:p>
          <a:p>
            <a:pPr marL="45720" lvl="0" indent="0">
              <a:buClr>
                <a:srgbClr val="C66951"/>
              </a:buClr>
              <a:buNone/>
            </a:pPr>
            <a:r>
              <a:rPr lang="pl-PL" sz="1600" dirty="0">
                <a:solidFill>
                  <a:srgbClr val="534949"/>
                </a:solidFill>
              </a:rPr>
              <a:t>    Prolazni: iz dr.k.t. - 2</a:t>
            </a:r>
          </a:p>
          <a:p>
            <a:pPr marL="45720" lvl="0" indent="0">
              <a:buClr>
                <a:srgbClr val="C66951"/>
              </a:buClr>
              <a:buNone/>
            </a:pPr>
            <a:r>
              <a:rPr lang="pl-PL" sz="1600" dirty="0">
                <a:solidFill>
                  <a:srgbClr val="534949"/>
                </a:solidFill>
              </a:rPr>
              <a:t>                  do upuć. - 1</a:t>
            </a:r>
          </a:p>
          <a:p>
            <a:pPr marL="45720" lvl="0" indent="0">
              <a:buClr>
                <a:srgbClr val="C66951"/>
              </a:buClr>
              <a:buNone/>
            </a:pPr>
            <a:r>
              <a:rPr lang="pl-PL" sz="1600" dirty="0">
                <a:solidFill>
                  <a:srgbClr val="534949"/>
                </a:solidFill>
              </a:rPr>
              <a:t>    </a:t>
            </a:r>
          </a:p>
          <a:p>
            <a:pPr marL="45720" lvl="0" indent="0">
              <a:buClr>
                <a:srgbClr val="C66951"/>
              </a:buClr>
              <a:buNone/>
            </a:pPr>
            <a:r>
              <a:rPr lang="pl-PL" sz="1600" dirty="0">
                <a:solidFill>
                  <a:srgbClr val="534949"/>
                </a:solidFill>
              </a:rPr>
              <a:t>                 RASHOD –   09    </a:t>
            </a:r>
          </a:p>
          <a:p>
            <a:pPr marL="45720" lvl="0" indent="0">
              <a:buClr>
                <a:srgbClr val="C66951"/>
              </a:buClr>
              <a:buNone/>
            </a:pPr>
            <a:r>
              <a:rPr lang="pl-PL" sz="1600" dirty="0">
                <a:solidFill>
                  <a:srgbClr val="534949"/>
                </a:solidFill>
              </a:rPr>
              <a:t>      </a:t>
            </a:r>
            <a:r>
              <a:rPr lang="pl-PL" sz="1600" u="sng" dirty="0">
                <a:solidFill>
                  <a:srgbClr val="534949"/>
                </a:solidFill>
              </a:rPr>
              <a:t>NA LICU MJESTA - 161</a:t>
            </a:r>
            <a:endParaRPr lang="pl-PL" sz="1900" dirty="0">
              <a:solidFill>
                <a:srgbClr val="534949"/>
              </a:solidFill>
            </a:endParaRPr>
          </a:p>
          <a:p>
            <a:pPr lvl="0">
              <a:buClr>
                <a:srgbClr val="C66951"/>
              </a:buClr>
            </a:pPr>
            <a:endParaRPr lang="pl-PL" sz="1900" dirty="0">
              <a:solidFill>
                <a:srgbClr val="534949"/>
              </a:solidFill>
            </a:endParaRPr>
          </a:p>
          <a:p>
            <a:pPr lvl="0">
              <a:buClr>
                <a:srgbClr val="C66951"/>
              </a:buClr>
            </a:pPr>
            <a:r>
              <a:rPr lang="pl-PL" sz="1900" dirty="0">
                <a:solidFill>
                  <a:srgbClr val="534949"/>
                </a:solidFill>
              </a:rPr>
              <a:t>SMJEŠTAJNI KAPACITET: </a:t>
            </a:r>
            <a:r>
              <a:rPr lang="pl-PL" sz="1900" u="sng" dirty="0">
                <a:solidFill>
                  <a:srgbClr val="534949"/>
                </a:solidFill>
              </a:rPr>
              <a:t>116</a:t>
            </a:r>
            <a:endParaRPr lang="pl-PL" sz="1900" dirty="0">
              <a:solidFill>
                <a:srgbClr val="534949"/>
              </a:solidFill>
            </a:endParaRPr>
          </a:p>
          <a:p>
            <a:endParaRPr lang="hr-HR" dirty="0"/>
          </a:p>
        </p:txBody>
      </p:sp>
      <p:sp>
        <p:nvSpPr>
          <p:cNvPr id="3" name="Rezervirano mjesto sadržaja 2"/>
          <p:cNvSpPr>
            <a:spLocks noGrp="1"/>
          </p:cNvSpPr>
          <p:nvPr>
            <p:ph type="body" sz="half" idx="2"/>
          </p:nvPr>
        </p:nvSpPr>
        <p:spPr/>
        <p:txBody>
          <a:bodyPr>
            <a:normAutofit/>
          </a:bodyPr>
          <a:lstStyle/>
          <a:p>
            <a:r>
              <a:rPr lang="hr-HR" sz="1600" b="1" dirty="0"/>
              <a:t>Važno- </a:t>
            </a:r>
          </a:p>
          <a:p>
            <a:r>
              <a:rPr lang="hr-HR" sz="1600" b="1" dirty="0"/>
              <a:t>Ne samo zbog propisa i dnevnog izvještavanja već i zbog velike fluktuacije</a:t>
            </a:r>
          </a:p>
          <a:p>
            <a:r>
              <a:rPr lang="hr-HR" sz="1600" b="1" dirty="0"/>
              <a:t>zatvorenika</a:t>
            </a:r>
          </a:p>
        </p:txBody>
      </p:sp>
      <p:sp>
        <p:nvSpPr>
          <p:cNvPr id="4" name="Naslov 3"/>
          <p:cNvSpPr>
            <a:spLocks noGrp="1"/>
          </p:cNvSpPr>
          <p:nvPr>
            <p:ph type="title"/>
          </p:nvPr>
        </p:nvSpPr>
        <p:spPr/>
        <p:txBody>
          <a:bodyPr/>
          <a:lstStyle/>
          <a:p>
            <a:r>
              <a:rPr lang="hr-HR" sz="2400" dirty="0"/>
              <a:t>DNEVNO BROJNO STANJE</a:t>
            </a:r>
            <a:br>
              <a:rPr lang="hr-HR" sz="2400" dirty="0"/>
            </a:br>
            <a:endParaRPr lang="hr-HR" sz="2400" dirty="0"/>
          </a:p>
        </p:txBody>
      </p:sp>
    </p:spTree>
    <p:extLst>
      <p:ext uri="{BB962C8B-B14F-4D97-AF65-F5344CB8AC3E}">
        <p14:creationId xmlns:p14="http://schemas.microsoft.com/office/powerpoint/2010/main" val="286502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lvl="0">
              <a:buClr>
                <a:srgbClr val="C66951"/>
              </a:buClr>
            </a:pPr>
            <a:r>
              <a:rPr lang="hr-HR" sz="1900" dirty="0">
                <a:solidFill>
                  <a:srgbClr val="534949"/>
                </a:solidFill>
              </a:rPr>
              <a:t>Sadrži svu propisanu i prikupljenu dokumentaciju o osobi lišenoj slobode</a:t>
            </a:r>
            <a:endParaRPr lang="hr-HR" spc="0" dirty="0">
              <a:solidFill>
                <a:prstClr val="black"/>
              </a:solidFill>
              <a:latin typeface="Calibri"/>
            </a:endParaRPr>
          </a:p>
          <a:p>
            <a:pPr marL="342900" lvl="0" indent="-342900">
              <a:buClrTx/>
              <a:buFont typeface="Arial" panose="020B0604020202020204" pitchFamily="34" charset="0"/>
              <a:buChar char="•"/>
            </a:pPr>
            <a:endParaRPr lang="hr-HR" spc="0" dirty="0">
              <a:solidFill>
                <a:prstClr val="black"/>
              </a:solidFill>
              <a:latin typeface="Calibri"/>
            </a:endParaRPr>
          </a:p>
          <a:p>
            <a:pPr marL="342900" lvl="0" indent="-342900">
              <a:buClrTx/>
              <a:buFont typeface="Arial" panose="020B0604020202020204" pitchFamily="34" charset="0"/>
              <a:buChar char="•"/>
            </a:pPr>
            <a:r>
              <a:rPr lang="hr-HR" spc="0" dirty="0">
                <a:solidFill>
                  <a:prstClr val="black"/>
                </a:solidFill>
                <a:latin typeface="Calibri"/>
              </a:rPr>
              <a:t>Mapa I.</a:t>
            </a:r>
          </a:p>
          <a:p>
            <a:pPr marL="514350" lvl="0" indent="-514350">
              <a:buClrTx/>
              <a:buFont typeface="Arial" panose="020B0604020202020204" pitchFamily="34" charset="0"/>
              <a:buAutoNum type="alphaLcParenR"/>
            </a:pPr>
            <a:r>
              <a:rPr lang="hr-HR" spc="0" dirty="0">
                <a:solidFill>
                  <a:prstClr val="black"/>
                </a:solidFill>
                <a:latin typeface="Calibri"/>
              </a:rPr>
              <a:t>Osobni podaci</a:t>
            </a:r>
          </a:p>
          <a:p>
            <a:pPr marL="514350" lvl="0" indent="-514350">
              <a:buClrTx/>
              <a:buFont typeface="Arial" panose="020B0604020202020204" pitchFamily="34" charset="0"/>
              <a:buAutoNum type="alphaLcParenR"/>
            </a:pPr>
            <a:r>
              <a:rPr lang="hr-HR" spc="0" dirty="0">
                <a:solidFill>
                  <a:prstClr val="black"/>
                </a:solidFill>
                <a:latin typeface="Calibri"/>
              </a:rPr>
              <a:t>Podaci o kazni</a:t>
            </a:r>
          </a:p>
          <a:p>
            <a:pPr marL="514350" lvl="0" indent="-514350">
              <a:buClrTx/>
              <a:buFont typeface="Arial" panose="020B0604020202020204" pitchFamily="34" charset="0"/>
              <a:buAutoNum type="alphaLcParenR"/>
            </a:pPr>
            <a:r>
              <a:rPr lang="hr-HR" spc="0" dirty="0">
                <a:solidFill>
                  <a:prstClr val="black"/>
                </a:solidFill>
                <a:latin typeface="Calibri"/>
              </a:rPr>
              <a:t>Podaci o osuđivanosti</a:t>
            </a:r>
          </a:p>
          <a:p>
            <a:pPr marL="514350" lvl="0" indent="-514350">
              <a:buClrTx/>
              <a:buFont typeface="Arial" panose="020B0604020202020204" pitchFamily="34" charset="0"/>
              <a:buAutoNum type="alphaLcParenR"/>
            </a:pPr>
            <a:r>
              <a:rPr lang="hr-HR" spc="0" dirty="0">
                <a:solidFill>
                  <a:prstClr val="black"/>
                </a:solidFill>
                <a:latin typeface="Calibri"/>
              </a:rPr>
              <a:t>Podaci o tijeku izdržavanja kazne</a:t>
            </a:r>
          </a:p>
          <a:p>
            <a:pPr marL="514350" lvl="0" indent="-514350">
              <a:buClrTx/>
              <a:buFont typeface="Arial" panose="020B0604020202020204" pitchFamily="34" charset="0"/>
              <a:buAutoNum type="alphaLcParenR"/>
            </a:pPr>
            <a:r>
              <a:rPr lang="hr-HR" spc="0" dirty="0">
                <a:solidFill>
                  <a:prstClr val="black"/>
                </a:solidFill>
                <a:latin typeface="Calibri"/>
              </a:rPr>
              <a:t>Podaci o obitelji</a:t>
            </a:r>
          </a:p>
          <a:p>
            <a:pPr marL="514350" lvl="0" indent="-514350">
              <a:buClrTx/>
              <a:buFont typeface="Arial" panose="020B0604020202020204" pitchFamily="34" charset="0"/>
              <a:buAutoNum type="alphaLcParenR"/>
            </a:pPr>
            <a:r>
              <a:rPr lang="hr-HR" spc="0" dirty="0">
                <a:solidFill>
                  <a:prstClr val="black"/>
                </a:solidFill>
                <a:latin typeface="Calibri"/>
              </a:rPr>
              <a:t>Podaci o izmjeni kazne tijekom izdržavanja</a:t>
            </a:r>
          </a:p>
          <a:p>
            <a:pPr marL="514350" lvl="0" indent="-514350">
              <a:buClrTx/>
              <a:buFont typeface="Arial" panose="020B0604020202020204" pitchFamily="34" charset="0"/>
              <a:buAutoNum type="alphaLcParenR"/>
            </a:pPr>
            <a:r>
              <a:rPr lang="hr-HR" spc="0" dirty="0">
                <a:solidFill>
                  <a:prstClr val="black"/>
                </a:solidFill>
                <a:latin typeface="Calibri"/>
              </a:rPr>
              <a:t>Osobni opis</a:t>
            </a:r>
          </a:p>
          <a:p>
            <a:endParaRPr lang="hr-HR" dirty="0"/>
          </a:p>
        </p:txBody>
      </p:sp>
      <p:sp>
        <p:nvSpPr>
          <p:cNvPr id="4" name="Naslov 3"/>
          <p:cNvSpPr>
            <a:spLocks noGrp="1"/>
          </p:cNvSpPr>
          <p:nvPr>
            <p:ph type="title"/>
          </p:nvPr>
        </p:nvSpPr>
        <p:spPr/>
        <p:txBody>
          <a:bodyPr/>
          <a:lstStyle/>
          <a:p>
            <a:r>
              <a:rPr lang="hr-HR" dirty="0" err="1"/>
              <a:t>Osobnik</a:t>
            </a:r>
            <a:br>
              <a:rPr lang="hr-HR" dirty="0"/>
            </a:br>
            <a:r>
              <a:rPr lang="hr-HR" sz="2400" dirty="0"/>
              <a:t>(VII mapa)</a:t>
            </a:r>
          </a:p>
        </p:txBody>
      </p:sp>
      <p:sp>
        <p:nvSpPr>
          <p:cNvPr id="3" name="Rezervirano mjesto teksta 2"/>
          <p:cNvSpPr>
            <a:spLocks noGrp="1"/>
          </p:cNvSpPr>
          <p:nvPr>
            <p:ph type="body" sz="half" idx="4294967295"/>
          </p:nvPr>
        </p:nvSpPr>
        <p:spPr>
          <a:xfrm>
            <a:off x="7470775" y="2130425"/>
            <a:ext cx="1673225" cy="2816225"/>
          </a:xfrm>
        </p:spPr>
        <p:txBody>
          <a:bodyPr>
            <a:normAutofit/>
          </a:bodyPr>
          <a:lstStyle/>
          <a:p>
            <a:endParaRPr lang="hr-HR" dirty="0"/>
          </a:p>
        </p:txBody>
      </p:sp>
    </p:spTree>
    <p:extLst>
      <p:ext uri="{BB962C8B-B14F-4D97-AF65-F5344CB8AC3E}">
        <p14:creationId xmlns:p14="http://schemas.microsoft.com/office/powerpoint/2010/main" val="307484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marL="342900" lvl="0" indent="-342900">
              <a:buClrTx/>
              <a:buFont typeface="Arial" panose="020B0604020202020204" pitchFamily="34" charset="0"/>
              <a:buChar char="•"/>
            </a:pPr>
            <a:r>
              <a:rPr lang="hr-HR" spc="0" dirty="0">
                <a:solidFill>
                  <a:prstClr val="black"/>
                </a:solidFill>
                <a:latin typeface="Calibri"/>
              </a:rPr>
              <a:t>Mapa II.</a:t>
            </a:r>
          </a:p>
          <a:p>
            <a:pPr marL="0" lvl="0" indent="0">
              <a:buClrTx/>
              <a:buNone/>
            </a:pPr>
            <a:r>
              <a:rPr lang="hr-HR" spc="0" dirty="0">
                <a:solidFill>
                  <a:prstClr val="black"/>
                </a:solidFill>
                <a:latin typeface="Calibri"/>
              </a:rPr>
              <a:t>      - presude koje se izvršavaju i izvadak iz KE</a:t>
            </a:r>
          </a:p>
          <a:p>
            <a:pPr marL="0" lvl="0" indent="0">
              <a:buClrTx/>
              <a:buNone/>
            </a:pPr>
            <a:endParaRPr lang="hr-HR" spc="0" dirty="0">
              <a:solidFill>
                <a:prstClr val="black"/>
              </a:solidFill>
              <a:latin typeface="Calibri"/>
            </a:endParaRPr>
          </a:p>
          <a:p>
            <a:pPr marL="342900" lvl="0" indent="-342900">
              <a:buClrTx/>
              <a:buFont typeface="Arial" panose="020B0604020202020204" pitchFamily="34" charset="0"/>
              <a:buChar char="•"/>
            </a:pPr>
            <a:r>
              <a:rPr lang="hr-HR" spc="0" dirty="0">
                <a:solidFill>
                  <a:prstClr val="black"/>
                </a:solidFill>
                <a:latin typeface="Calibri"/>
              </a:rPr>
              <a:t>Mapa III.</a:t>
            </a:r>
          </a:p>
          <a:p>
            <a:pPr marL="0" lvl="0" indent="0">
              <a:buClrTx/>
              <a:buNone/>
            </a:pPr>
            <a:r>
              <a:rPr lang="hr-HR" spc="0" dirty="0">
                <a:solidFill>
                  <a:prstClr val="black"/>
                </a:solidFill>
                <a:latin typeface="Calibri"/>
              </a:rPr>
              <a:t>       - izvješće stručnog tima Odjela za dijagnostiku, pojedinačni nalazi i liječnički karton</a:t>
            </a:r>
          </a:p>
          <a:p>
            <a:endParaRPr lang="hr-HR" dirty="0"/>
          </a:p>
        </p:txBody>
      </p:sp>
      <p:sp>
        <p:nvSpPr>
          <p:cNvPr id="3" name="Rezervirano mjesto teksta 2"/>
          <p:cNvSpPr>
            <a:spLocks noGrp="1"/>
          </p:cNvSpPr>
          <p:nvPr>
            <p:ph type="body" sz="half" idx="2"/>
          </p:nvPr>
        </p:nvSpPr>
        <p:spPr/>
        <p:txBody>
          <a:bodyPr/>
          <a:lstStyle/>
          <a:p>
            <a:endParaRPr lang="hr-HR"/>
          </a:p>
        </p:txBody>
      </p:sp>
      <p:sp>
        <p:nvSpPr>
          <p:cNvPr id="4" name="Naslov 3"/>
          <p:cNvSpPr>
            <a:spLocks noGrp="1"/>
          </p:cNvSpPr>
          <p:nvPr>
            <p:ph type="title"/>
          </p:nvPr>
        </p:nvSpPr>
        <p:spPr/>
        <p:txBody>
          <a:bodyPr/>
          <a:lstStyle/>
          <a:p>
            <a:endParaRPr lang="hr-HR" dirty="0"/>
          </a:p>
        </p:txBody>
      </p:sp>
    </p:spTree>
    <p:extLst>
      <p:ext uri="{BB962C8B-B14F-4D97-AF65-F5344CB8AC3E}">
        <p14:creationId xmlns:p14="http://schemas.microsoft.com/office/powerpoint/2010/main" val="63186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85000" lnSpcReduction="20000"/>
          </a:bodyPr>
          <a:lstStyle/>
          <a:p>
            <a:r>
              <a:rPr lang="hr-HR" dirty="0"/>
              <a:t>Sukladno Zakonu o izvršavanju kazne zatvora, svrha izvršavanja kazne zatvora je, uz čovječno postupanje i poštovanje dostojanstva osobe koja se nalazi na izdržavanju kazne zatvora, njeno osposobljavanje za život na slobodi u skladu sa zakonom i društvenim pravilima.</a:t>
            </a:r>
          </a:p>
          <a:p>
            <a:r>
              <a:rPr lang="hr-HR" dirty="0"/>
              <a:t>rehabilitacijski pristup</a:t>
            </a:r>
          </a:p>
          <a:p>
            <a:r>
              <a:rPr lang="hr-HR" dirty="0"/>
              <a:t>individualizacija kazne kroz pojedinačni program izvršavanja kazne zatvora te niz specijaliziranih programa tretmana za selekcionirane skupine zatvorenika.</a:t>
            </a:r>
          </a:p>
        </p:txBody>
      </p:sp>
      <p:sp>
        <p:nvSpPr>
          <p:cNvPr id="3" name="Rezervirano mjesto teksta 2"/>
          <p:cNvSpPr>
            <a:spLocks noGrp="1"/>
          </p:cNvSpPr>
          <p:nvPr>
            <p:ph type="body" sz="half" idx="2"/>
          </p:nvPr>
        </p:nvSpPr>
        <p:spPr/>
        <p:txBody>
          <a:bodyPr/>
          <a:lstStyle/>
          <a:p>
            <a:r>
              <a:rPr lang="hr-HR" dirty="0"/>
              <a:t>TRETMAN ZATVORENIKA</a:t>
            </a:r>
          </a:p>
        </p:txBody>
      </p:sp>
      <p:sp>
        <p:nvSpPr>
          <p:cNvPr id="4" name="Naslov 3"/>
          <p:cNvSpPr>
            <a:spLocks noGrp="1"/>
          </p:cNvSpPr>
          <p:nvPr>
            <p:ph type="title"/>
          </p:nvPr>
        </p:nvSpPr>
        <p:spPr/>
        <p:txBody>
          <a:bodyPr/>
          <a:lstStyle/>
          <a:p>
            <a:r>
              <a:rPr lang="hr-HR" dirty="0"/>
              <a:t>TRETMAN ZATVORENIKA</a:t>
            </a:r>
          </a:p>
        </p:txBody>
      </p:sp>
    </p:spTree>
    <p:extLst>
      <p:ext uri="{BB962C8B-B14F-4D97-AF65-F5344CB8AC3E}">
        <p14:creationId xmlns:p14="http://schemas.microsoft.com/office/powerpoint/2010/main" val="3993179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r>
              <a:rPr lang="hr-HR" dirty="0"/>
              <a:t>Pojedinačni program izvršavanja kazne zatvora sastoji se od pedagoških, radnih, zdravstvenih, psiholoških, socijalnih i sigurnosnih postupaka primjerenih osobinama i potrebama zatvorenika te primjerenih vrsti i mogućnostima kaznionice, odnosno zatvora.</a:t>
            </a:r>
          </a:p>
          <a:p>
            <a:endParaRPr lang="hr-HR" dirty="0"/>
          </a:p>
        </p:txBody>
      </p:sp>
      <p:sp>
        <p:nvSpPr>
          <p:cNvPr id="3" name="Rezervirano mjesto teksta 2"/>
          <p:cNvSpPr>
            <a:spLocks noGrp="1"/>
          </p:cNvSpPr>
          <p:nvPr>
            <p:ph type="body" sz="half" idx="2"/>
          </p:nvPr>
        </p:nvSpPr>
        <p:spPr/>
        <p:txBody>
          <a:bodyPr/>
          <a:lstStyle/>
          <a:p>
            <a:endParaRPr lang="hr-HR" dirty="0"/>
          </a:p>
        </p:txBody>
      </p:sp>
      <p:sp>
        <p:nvSpPr>
          <p:cNvPr id="4" name="Naslov 3"/>
          <p:cNvSpPr>
            <a:spLocks noGrp="1"/>
          </p:cNvSpPr>
          <p:nvPr>
            <p:ph type="title"/>
          </p:nvPr>
        </p:nvSpPr>
        <p:spPr/>
        <p:txBody>
          <a:bodyPr/>
          <a:lstStyle/>
          <a:p>
            <a:r>
              <a:rPr lang="hr-HR" sz="3600" dirty="0" err="1"/>
              <a:t>ppikz</a:t>
            </a:r>
            <a:endParaRPr lang="hr-HR" sz="3600" dirty="0"/>
          </a:p>
        </p:txBody>
      </p:sp>
    </p:spTree>
    <p:extLst>
      <p:ext uri="{BB962C8B-B14F-4D97-AF65-F5344CB8AC3E}">
        <p14:creationId xmlns:p14="http://schemas.microsoft.com/office/powerpoint/2010/main" val="3668569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47500" lnSpcReduction="20000"/>
          </a:bodyPr>
          <a:lstStyle/>
          <a:p>
            <a:pPr marL="45720" indent="0">
              <a:buNone/>
            </a:pPr>
            <a:r>
              <a:rPr lang="hr-HR" b="1" dirty="0"/>
              <a:t>Pojedinačni program za svakog zatvorenika sadrži</a:t>
            </a:r>
            <a:r>
              <a:rPr lang="hr-HR" dirty="0"/>
              <a:t>:</a:t>
            </a:r>
          </a:p>
          <a:p>
            <a:pPr marL="45720" indent="0">
              <a:buNone/>
            </a:pPr>
            <a:endParaRPr lang="hr-HR" dirty="0"/>
          </a:p>
          <a:p>
            <a:r>
              <a:rPr lang="hr-HR" sz="3400" dirty="0"/>
              <a:t>procjenu rizičnosti za vrijeme izvršavanja kazne zatvora o čemu ovisi upućivanje u kaznionice prema stupnju sigurnosti (zatvorena, poluotvorena, otvorena)</a:t>
            </a:r>
          </a:p>
          <a:p>
            <a:r>
              <a:rPr lang="hr-HR" sz="3400" dirty="0"/>
              <a:t>radnu sposobnost, radne navike, vrstu posla i uvjete rada na koje se zatvorenika može rasporediti</a:t>
            </a:r>
          </a:p>
          <a:p>
            <a:r>
              <a:rPr lang="hr-HR" sz="3400" dirty="0"/>
              <a:t>obrazovnu razinu i potrebu za obrazovanjem ili stručnim osposobljavanjem</a:t>
            </a:r>
          </a:p>
          <a:p>
            <a:r>
              <a:rPr lang="hr-HR" sz="3400" dirty="0"/>
              <a:t>zdravstveno stanje, potreba za liječenjem</a:t>
            </a:r>
          </a:p>
          <a:p>
            <a:r>
              <a:rPr lang="hr-HR" sz="3400" dirty="0"/>
              <a:t>prijedlog posebnih oblika individualnog ili skupnog rada</a:t>
            </a:r>
          </a:p>
          <a:p>
            <a:r>
              <a:rPr lang="hr-HR" sz="3400" dirty="0"/>
              <a:t>uključivanje u posebne programe (za ovisnike o drogama, alkoholu, počinitelje nasilja, počinitelje seksualnih delikata i dr.), po odluci suda ili procjeni stručnog tima</a:t>
            </a:r>
          </a:p>
          <a:p>
            <a:r>
              <a:rPr lang="hr-HR" sz="3400" dirty="0"/>
              <a:t>potrebu za psihijatrijskom ili psihološkom pomoći</a:t>
            </a:r>
          </a:p>
          <a:p>
            <a:r>
              <a:rPr lang="hr-HR" sz="3400" dirty="0"/>
              <a:t>sadržaje i oblike korištenja slobodnog vremena (kulturne i sportske aktivnosti)</a:t>
            </a:r>
          </a:p>
          <a:p>
            <a:r>
              <a:rPr lang="hr-HR" sz="3400" dirty="0"/>
              <a:t>kontakt s vanjskim svijetom (dopisivanje, telefoniranje, posjete obitelji i drugih osoba)</a:t>
            </a:r>
          </a:p>
          <a:p>
            <a:r>
              <a:rPr lang="hr-HR" sz="3400" dirty="0"/>
              <a:t>program pripreme za otpust na slobodu i pomoć nakon otpusta.</a:t>
            </a:r>
          </a:p>
          <a:p>
            <a:endParaRPr lang="hr-HR" dirty="0"/>
          </a:p>
        </p:txBody>
      </p:sp>
      <p:sp>
        <p:nvSpPr>
          <p:cNvPr id="3" name="Rezervirano mjesto teksta 2"/>
          <p:cNvSpPr>
            <a:spLocks noGrp="1"/>
          </p:cNvSpPr>
          <p:nvPr>
            <p:ph type="body" sz="half" idx="2"/>
          </p:nvPr>
        </p:nvSpPr>
        <p:spPr/>
        <p:txBody>
          <a:bodyPr/>
          <a:lstStyle/>
          <a:p>
            <a:endParaRPr lang="hr-HR" dirty="0"/>
          </a:p>
        </p:txBody>
      </p:sp>
      <p:sp>
        <p:nvSpPr>
          <p:cNvPr id="4" name="Naslov 3"/>
          <p:cNvSpPr>
            <a:spLocks noGrp="1"/>
          </p:cNvSpPr>
          <p:nvPr>
            <p:ph type="title"/>
          </p:nvPr>
        </p:nvSpPr>
        <p:spPr/>
        <p:txBody>
          <a:bodyPr/>
          <a:lstStyle/>
          <a:p>
            <a:r>
              <a:rPr lang="hr-HR" dirty="0" err="1"/>
              <a:t>ppikz</a:t>
            </a:r>
            <a:endParaRPr lang="hr-HR" dirty="0"/>
          </a:p>
        </p:txBody>
      </p:sp>
    </p:spTree>
    <p:extLst>
      <p:ext uri="{BB962C8B-B14F-4D97-AF65-F5344CB8AC3E}">
        <p14:creationId xmlns:p14="http://schemas.microsoft.com/office/powerpoint/2010/main" val="3296456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92500" lnSpcReduction="10000"/>
          </a:bodyPr>
          <a:lstStyle/>
          <a:p>
            <a:pPr marL="0" lvl="0" indent="0">
              <a:buClrTx/>
              <a:buNone/>
            </a:pPr>
            <a:r>
              <a:rPr lang="hr-HR" sz="2200" spc="0" dirty="0">
                <a:solidFill>
                  <a:prstClr val="black"/>
                </a:solidFill>
                <a:latin typeface="Calibri"/>
              </a:rPr>
              <a:t>1. PPIKZ (Pojedinačni program izvršavanja kazne z)  </a:t>
            </a:r>
          </a:p>
          <a:p>
            <a:pPr marL="0" lvl="0" indent="0">
              <a:buClrTx/>
              <a:buNone/>
            </a:pPr>
            <a:r>
              <a:rPr lang="hr-HR" sz="2200" spc="0" dirty="0">
                <a:solidFill>
                  <a:prstClr val="black"/>
                </a:solidFill>
                <a:latin typeface="Calibri"/>
              </a:rPr>
              <a:t>2. Mišljenje liječnika</a:t>
            </a:r>
          </a:p>
          <a:p>
            <a:pPr marL="0" lvl="0" indent="0">
              <a:buClrTx/>
              <a:buNone/>
            </a:pPr>
            <a:r>
              <a:rPr lang="hr-HR" sz="2200" spc="0" dirty="0">
                <a:solidFill>
                  <a:prstClr val="black"/>
                </a:solidFill>
                <a:latin typeface="Calibri"/>
              </a:rPr>
              <a:t>3. Izviješće o proceduri prijema i prijedlog PPIKZ-a</a:t>
            </a:r>
          </a:p>
          <a:p>
            <a:pPr marL="0" lvl="0" indent="0">
              <a:buClrTx/>
              <a:buNone/>
            </a:pPr>
            <a:r>
              <a:rPr lang="hr-HR" sz="2200" spc="0" dirty="0">
                <a:solidFill>
                  <a:prstClr val="black"/>
                </a:solidFill>
                <a:latin typeface="Calibri"/>
              </a:rPr>
              <a:t>4. Evidencija pogodnosti izlazaka i GO</a:t>
            </a:r>
          </a:p>
          <a:p>
            <a:pPr marL="0" lvl="0" indent="0">
              <a:buClrTx/>
              <a:buNone/>
            </a:pPr>
            <a:r>
              <a:rPr lang="hr-HR" sz="2200" spc="0" dirty="0">
                <a:solidFill>
                  <a:prstClr val="black"/>
                </a:solidFill>
                <a:latin typeface="Calibri"/>
              </a:rPr>
              <a:t>5. Razgovori sa zatvorenikom</a:t>
            </a:r>
          </a:p>
          <a:p>
            <a:pPr marL="0" lvl="0" indent="0">
              <a:buClrTx/>
              <a:buNone/>
            </a:pPr>
            <a:r>
              <a:rPr lang="hr-HR" sz="2200" spc="0" dirty="0">
                <a:solidFill>
                  <a:prstClr val="black"/>
                </a:solidFill>
                <a:latin typeface="Calibri"/>
              </a:rPr>
              <a:t>6. Obrazloženja procjena uspješnosti provedbe PPIKZ-a i drugih odluka upravitelja</a:t>
            </a:r>
          </a:p>
          <a:p>
            <a:pPr marL="0" lvl="0" indent="0">
              <a:buClrTx/>
              <a:buNone/>
            </a:pPr>
            <a:r>
              <a:rPr lang="hr-HR" sz="2200" spc="0" dirty="0">
                <a:solidFill>
                  <a:prstClr val="black"/>
                </a:solidFill>
                <a:latin typeface="Calibri"/>
              </a:rPr>
              <a:t>6.a. Tablica mjesečnih ocjena TTS-a (Tima                                 </a:t>
            </a:r>
            <a:r>
              <a:rPr lang="hr-HR" sz="2200" spc="0" dirty="0" err="1">
                <a:solidFill>
                  <a:prstClr val="black"/>
                </a:solidFill>
                <a:latin typeface="Calibri"/>
              </a:rPr>
              <a:t>tretmanske</a:t>
            </a:r>
            <a:r>
              <a:rPr lang="hr-HR" sz="2200" spc="0" dirty="0">
                <a:solidFill>
                  <a:prstClr val="black"/>
                </a:solidFill>
                <a:latin typeface="Calibri"/>
              </a:rPr>
              <a:t> skupine)</a:t>
            </a:r>
          </a:p>
          <a:p>
            <a:pPr marL="0" lvl="0" indent="0">
              <a:buClrTx/>
              <a:buNone/>
            </a:pPr>
            <a:r>
              <a:rPr lang="hr-HR" sz="2200" spc="0" dirty="0">
                <a:solidFill>
                  <a:prstClr val="black"/>
                </a:solidFill>
                <a:latin typeface="Calibri"/>
              </a:rPr>
              <a:t>7. Ocjena rezultata tretmana u posebnom programu i obrazovanju</a:t>
            </a:r>
          </a:p>
          <a:p>
            <a:pPr marL="0" lvl="0" indent="0">
              <a:buClrTx/>
              <a:buNone/>
            </a:pPr>
            <a:r>
              <a:rPr lang="hr-HR" sz="2200" spc="0" dirty="0">
                <a:solidFill>
                  <a:prstClr val="black"/>
                </a:solidFill>
                <a:latin typeface="Calibri"/>
              </a:rPr>
              <a:t>8. Molbe zatvorenika</a:t>
            </a:r>
          </a:p>
          <a:p>
            <a:pPr marL="0" lvl="0" indent="0">
              <a:buClrTx/>
              <a:buNone/>
            </a:pPr>
            <a:r>
              <a:rPr lang="hr-HR" sz="2200" spc="0" dirty="0">
                <a:solidFill>
                  <a:prstClr val="black"/>
                </a:solidFill>
                <a:latin typeface="Calibri"/>
              </a:rPr>
              <a:t>9. Evidencija stegovnih postupaka i mjera</a:t>
            </a:r>
          </a:p>
          <a:p>
            <a:pPr marL="0" lvl="0" indent="0">
              <a:buClrTx/>
              <a:buNone/>
            </a:pPr>
            <a:r>
              <a:rPr lang="hr-HR" sz="2200" spc="0" dirty="0">
                <a:solidFill>
                  <a:prstClr val="black"/>
                </a:solidFill>
                <a:latin typeface="Calibri"/>
              </a:rPr>
              <a:t>9.a. Posebne mjere održavanja reda i sigurnosti </a:t>
            </a:r>
          </a:p>
          <a:p>
            <a:pPr marL="0" lvl="0" indent="0">
              <a:buClrTx/>
              <a:buNone/>
            </a:pPr>
            <a:r>
              <a:rPr lang="hr-HR" sz="2200" spc="0" dirty="0">
                <a:solidFill>
                  <a:prstClr val="black"/>
                </a:solidFill>
                <a:latin typeface="Calibri"/>
              </a:rPr>
              <a:t>10. Evidencija podnesaka (molbi, pritužbi, zahtjeva i rješenja istih)</a:t>
            </a:r>
          </a:p>
          <a:p>
            <a:pPr marL="0" lvl="0" indent="0">
              <a:buClrTx/>
              <a:buNone/>
            </a:pPr>
            <a:r>
              <a:rPr lang="hr-HR" sz="2200" spc="0" dirty="0">
                <a:solidFill>
                  <a:prstClr val="black"/>
                </a:solidFill>
                <a:latin typeface="Calibri"/>
              </a:rPr>
              <a:t>11. Bilješke i zapažanja Odjela osiguranja</a:t>
            </a:r>
          </a:p>
          <a:p>
            <a:pPr marL="0" lvl="0" indent="0">
              <a:buClrTx/>
              <a:buNone/>
            </a:pPr>
            <a:r>
              <a:rPr lang="hr-HR" sz="2200" spc="0" dirty="0">
                <a:solidFill>
                  <a:prstClr val="black"/>
                </a:solidFill>
                <a:latin typeface="Calibri"/>
              </a:rPr>
              <a:t>12. Radna lista</a:t>
            </a:r>
          </a:p>
          <a:p>
            <a:endParaRPr lang="hr-HR" dirty="0"/>
          </a:p>
        </p:txBody>
      </p:sp>
      <p:sp>
        <p:nvSpPr>
          <p:cNvPr id="3" name="Rezervirano mjesto teksta 2"/>
          <p:cNvSpPr>
            <a:spLocks noGrp="1"/>
          </p:cNvSpPr>
          <p:nvPr>
            <p:ph type="body" sz="half" idx="2"/>
          </p:nvPr>
        </p:nvSpPr>
        <p:spPr/>
        <p:txBody>
          <a:bodyPr/>
          <a:lstStyle/>
          <a:p>
            <a:r>
              <a:rPr lang="hr-HR" dirty="0"/>
              <a:t>VODE JU ISKLJUČIVO TRETMANSKI SLUŽBENICI</a:t>
            </a:r>
          </a:p>
        </p:txBody>
      </p:sp>
      <p:sp>
        <p:nvSpPr>
          <p:cNvPr id="4" name="Naslov 3"/>
          <p:cNvSpPr>
            <a:spLocks noGrp="1"/>
          </p:cNvSpPr>
          <p:nvPr>
            <p:ph type="title"/>
          </p:nvPr>
        </p:nvSpPr>
        <p:spPr/>
        <p:txBody>
          <a:bodyPr/>
          <a:lstStyle/>
          <a:p>
            <a:r>
              <a:rPr lang="hr-HR" sz="2800" dirty="0"/>
              <a:t>MAPA </a:t>
            </a:r>
            <a:r>
              <a:rPr lang="hr-HR" sz="2800" dirty="0" err="1"/>
              <a:t>iv</a:t>
            </a:r>
            <a:endParaRPr lang="hr-HR" sz="2800" dirty="0"/>
          </a:p>
        </p:txBody>
      </p:sp>
    </p:spTree>
    <p:extLst>
      <p:ext uri="{BB962C8B-B14F-4D97-AF65-F5344CB8AC3E}">
        <p14:creationId xmlns:p14="http://schemas.microsoft.com/office/powerpoint/2010/main" val="175046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92500" lnSpcReduction="10000"/>
          </a:bodyPr>
          <a:lstStyle/>
          <a:p>
            <a:pPr marL="45720" indent="0">
              <a:buNone/>
            </a:pPr>
            <a:r>
              <a:rPr lang="hr-HR" sz="2300" b="1" dirty="0"/>
              <a:t>Obavlja:</a:t>
            </a:r>
          </a:p>
          <a:p>
            <a:pPr marL="45720" indent="0">
              <a:buNone/>
            </a:pPr>
            <a:endParaRPr lang="hr-HR" dirty="0"/>
          </a:p>
          <a:p>
            <a:r>
              <a:rPr lang="hr-HR" dirty="0"/>
              <a:t>poslove u vezi s izvršavanjem kazne zatvora izrečene u kaznenom, prekršajnom i drugom sudskom postupku, kazne maloljetničkog zatvora, novčane kazne zamijenjene kaznom zatvora u kaznenom i prekršajnom postupku, istražnog zatvora, odgojne mjere upućivanja u odgojni zavod</a:t>
            </a:r>
          </a:p>
          <a:p>
            <a:r>
              <a:rPr lang="hr-HR" dirty="0"/>
              <a:t>nadzor nad zakonitosti i pravilnosti rada i postupanja ustrojstvenih jedinica: kaznionica, zatvora, odgojnih zavoda, Centra za dijagnostiku u Zagrebu (kaznena tijela) i Centra za izobrazbu</a:t>
            </a:r>
          </a:p>
          <a:p>
            <a:r>
              <a:rPr lang="hr-HR" dirty="0"/>
              <a:t>stručnu izobrazbu službenika zatvorskog sustava u obavljanju poslova izvršavanja kaznenopravnih sankcija i mjera iz djelokruga Uprave</a:t>
            </a:r>
          </a:p>
          <a:p>
            <a:r>
              <a:rPr lang="hr-HR" dirty="0"/>
              <a:t>vodi evidencije</a:t>
            </a:r>
          </a:p>
        </p:txBody>
      </p:sp>
      <p:sp>
        <p:nvSpPr>
          <p:cNvPr id="3" name="Naslov 2"/>
          <p:cNvSpPr>
            <a:spLocks noGrp="1"/>
          </p:cNvSpPr>
          <p:nvPr>
            <p:ph type="title"/>
          </p:nvPr>
        </p:nvSpPr>
        <p:spPr/>
        <p:txBody>
          <a:bodyPr/>
          <a:lstStyle/>
          <a:p>
            <a:r>
              <a:rPr lang="hr-HR" dirty="0"/>
              <a:t>Uprava za zatvorski sustav</a:t>
            </a:r>
          </a:p>
        </p:txBody>
      </p:sp>
    </p:spTree>
    <p:extLst>
      <p:ext uri="{BB962C8B-B14F-4D97-AF65-F5344CB8AC3E}">
        <p14:creationId xmlns:p14="http://schemas.microsoft.com/office/powerpoint/2010/main" val="2864111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pPr marL="342900" lvl="0" indent="-342900">
              <a:buClrTx/>
              <a:buFont typeface="Arial" panose="020B0604020202020204" pitchFamily="34" charset="0"/>
              <a:buChar char="•"/>
            </a:pPr>
            <a:r>
              <a:rPr lang="hr-HR" spc="0" dirty="0">
                <a:solidFill>
                  <a:prstClr val="black"/>
                </a:solidFill>
                <a:latin typeface="Calibri"/>
              </a:rPr>
              <a:t>Mapa V.</a:t>
            </a:r>
          </a:p>
          <a:p>
            <a:pPr marL="0" lvl="0" indent="0">
              <a:buClrTx/>
              <a:buNone/>
            </a:pPr>
            <a:r>
              <a:rPr lang="hr-HR" spc="0" dirty="0">
                <a:solidFill>
                  <a:prstClr val="black"/>
                </a:solidFill>
                <a:latin typeface="Calibri"/>
              </a:rPr>
              <a:t>    - socijalna anketa, vještačenje, podaci i izvješća s terena</a:t>
            </a:r>
          </a:p>
          <a:p>
            <a:pPr marL="0" lvl="0" indent="0">
              <a:buClrTx/>
              <a:buNone/>
            </a:pPr>
            <a:endParaRPr lang="hr-HR" spc="0" dirty="0">
              <a:solidFill>
                <a:prstClr val="black"/>
              </a:solidFill>
              <a:latin typeface="Calibri"/>
            </a:endParaRPr>
          </a:p>
          <a:p>
            <a:pPr marL="457200" lvl="0" indent="-457200">
              <a:buClrTx/>
              <a:buFont typeface="Arial" panose="020B0604020202020204" pitchFamily="34" charset="0"/>
              <a:buChar char="•"/>
            </a:pPr>
            <a:r>
              <a:rPr lang="hr-HR" spc="0" dirty="0">
                <a:solidFill>
                  <a:prstClr val="black"/>
                </a:solidFill>
                <a:latin typeface="Calibri"/>
              </a:rPr>
              <a:t>Mapa VI.</a:t>
            </a:r>
          </a:p>
          <a:p>
            <a:pPr marL="0" lvl="0" indent="0">
              <a:buClrTx/>
              <a:buNone/>
            </a:pPr>
            <a:r>
              <a:rPr lang="hr-HR" spc="0" dirty="0">
                <a:solidFill>
                  <a:prstClr val="black"/>
                </a:solidFill>
                <a:latin typeface="Calibri"/>
              </a:rPr>
              <a:t>     - dokumenti</a:t>
            </a:r>
          </a:p>
          <a:p>
            <a:pPr marL="0" lvl="0" indent="0">
              <a:buClrTx/>
              <a:buNone/>
            </a:pPr>
            <a:endParaRPr lang="hr-HR" spc="0" dirty="0">
              <a:solidFill>
                <a:prstClr val="black"/>
              </a:solidFill>
              <a:latin typeface="Calibri"/>
            </a:endParaRPr>
          </a:p>
          <a:p>
            <a:pPr marL="457200" lvl="0" indent="-457200">
              <a:buClrTx/>
              <a:buFont typeface="Arial" panose="020B0604020202020204" pitchFamily="34" charset="0"/>
              <a:buChar char="•"/>
            </a:pPr>
            <a:r>
              <a:rPr lang="hr-HR" spc="0" dirty="0">
                <a:solidFill>
                  <a:prstClr val="black"/>
                </a:solidFill>
                <a:latin typeface="Calibri"/>
              </a:rPr>
              <a:t>Mapa VII.</a:t>
            </a:r>
          </a:p>
          <a:p>
            <a:pPr marL="0" lvl="0" indent="0">
              <a:buClrTx/>
              <a:buNone/>
            </a:pPr>
            <a:r>
              <a:rPr lang="hr-HR" spc="0" dirty="0">
                <a:solidFill>
                  <a:prstClr val="black"/>
                </a:solidFill>
                <a:latin typeface="Calibri"/>
              </a:rPr>
              <a:t>      - stegovni postupci i mjere</a:t>
            </a:r>
          </a:p>
          <a:p>
            <a:pPr marL="0" lvl="0" indent="0">
              <a:buClrTx/>
              <a:buNone/>
            </a:pPr>
            <a:endParaRPr lang="hr-HR" spc="0" dirty="0">
              <a:solidFill>
                <a:prstClr val="black"/>
              </a:solidFill>
              <a:latin typeface="Calibri"/>
            </a:endParaRPr>
          </a:p>
          <a:p>
            <a:endParaRPr lang="hr-HR" sz="2000" dirty="0"/>
          </a:p>
        </p:txBody>
      </p:sp>
      <p:sp>
        <p:nvSpPr>
          <p:cNvPr id="3" name="Rezervirano mjesto teksta 2"/>
          <p:cNvSpPr>
            <a:spLocks noGrp="1"/>
          </p:cNvSpPr>
          <p:nvPr>
            <p:ph type="body" sz="half" idx="2"/>
          </p:nvPr>
        </p:nvSpPr>
        <p:spPr/>
        <p:txBody>
          <a:bodyPr/>
          <a:lstStyle/>
          <a:p>
            <a:endParaRPr lang="hr-HR"/>
          </a:p>
        </p:txBody>
      </p:sp>
      <p:sp>
        <p:nvSpPr>
          <p:cNvPr id="4" name="Naslov 3"/>
          <p:cNvSpPr>
            <a:spLocks noGrp="1"/>
          </p:cNvSpPr>
          <p:nvPr>
            <p:ph type="title"/>
          </p:nvPr>
        </p:nvSpPr>
        <p:spPr/>
        <p:txBody>
          <a:bodyPr/>
          <a:lstStyle/>
          <a:p>
            <a:endParaRPr lang="hr-HR" dirty="0"/>
          </a:p>
        </p:txBody>
      </p:sp>
    </p:spTree>
    <p:extLst>
      <p:ext uri="{BB962C8B-B14F-4D97-AF65-F5344CB8AC3E}">
        <p14:creationId xmlns:p14="http://schemas.microsoft.com/office/powerpoint/2010/main" val="39955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marL="381000" lvl="0" indent="-381000" fontAlgn="base">
              <a:lnSpc>
                <a:spcPct val="90000"/>
              </a:lnSpc>
              <a:spcAft>
                <a:spcPct val="0"/>
              </a:spcAft>
              <a:buClr>
                <a:srgbClr val="4477DE"/>
              </a:buClr>
              <a:buSzPct val="65000"/>
              <a:buNone/>
            </a:pPr>
            <a:r>
              <a:rPr lang="hr-HR" altLang="sr-Latn-RS" sz="1800" b="1" kern="0" spc="0" dirty="0">
                <a:solidFill>
                  <a:srgbClr val="006600"/>
                </a:solidFill>
                <a:latin typeface="Arial" charset="0"/>
                <a:cs typeface="Arial" charset="0"/>
              </a:rPr>
              <a:t>Programom izvršavanja utvrđuje se:</a:t>
            </a:r>
          </a:p>
          <a:p>
            <a:pPr marL="381000" lvl="0" indent="-381000" fontAlgn="base">
              <a:lnSpc>
                <a:spcPct val="90000"/>
              </a:lnSpc>
              <a:spcBef>
                <a:spcPct val="60000"/>
              </a:spcBef>
              <a:spcAft>
                <a:spcPct val="0"/>
              </a:spcAft>
              <a:buClr>
                <a:srgbClr val="4477DE"/>
              </a:buClr>
              <a:buSzPct val="65000"/>
              <a:buNone/>
            </a:pPr>
            <a:r>
              <a:rPr lang="hr-HR" altLang="sr-Latn-RS" sz="1800" b="1" kern="0" spc="0" dirty="0">
                <a:solidFill>
                  <a:srgbClr val="000000"/>
                </a:solidFill>
                <a:latin typeface="Arial" charset="0"/>
                <a:cs typeface="Arial" charset="0"/>
              </a:rPr>
              <a:t> </a:t>
            </a:r>
            <a:r>
              <a:rPr lang="hr-HR" altLang="sr-Latn-RS" sz="1800" b="1" kern="0" spc="0" dirty="0">
                <a:solidFill>
                  <a:srgbClr val="CC0000"/>
                </a:solidFill>
                <a:latin typeface="Arial" charset="0"/>
                <a:cs typeface="Arial" charset="0"/>
              </a:rPr>
              <a:t>1. smještaj na odjel i </a:t>
            </a:r>
            <a:r>
              <a:rPr lang="hr-HR" altLang="sr-Latn-RS" sz="1800" b="1" kern="0" spc="0" dirty="0" err="1">
                <a:solidFill>
                  <a:srgbClr val="CC0000"/>
                </a:solidFill>
                <a:latin typeface="Arial" charset="0"/>
                <a:cs typeface="Arial" charset="0"/>
              </a:rPr>
              <a:t>tretmansku</a:t>
            </a:r>
            <a:r>
              <a:rPr lang="hr-HR" altLang="sr-Latn-RS" sz="1800" b="1" kern="0" spc="0" dirty="0">
                <a:solidFill>
                  <a:srgbClr val="CC0000"/>
                </a:solidFill>
                <a:latin typeface="Arial" charset="0"/>
                <a:cs typeface="Arial" charset="0"/>
              </a:rPr>
              <a:t> skupinu</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2. rad i radna sposobnost</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3. predviđeni posebni programi, grupni i individualni rad</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4. strukovno usavršavanje i izobrazba</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5. slobodno vrijeme</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6. dodir s vanjskim svijetom</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7. mišljenje terena i procjena rizičnosti zlouporabe pogodnosti</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8. pogodnosti</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09. posebne mjere održavanja reda i sigurnosti</a:t>
            </a:r>
          </a:p>
          <a:p>
            <a:pPr marL="381000" lvl="0" indent="-381000" fontAlgn="base">
              <a:lnSpc>
                <a:spcPct val="90000"/>
              </a:lnSpc>
              <a:spcBef>
                <a:spcPct val="40000"/>
              </a:spcBef>
              <a:spcAft>
                <a:spcPct val="0"/>
              </a:spcAft>
              <a:buClr>
                <a:srgbClr val="4477DE"/>
              </a:buClr>
              <a:buSzPct val="65000"/>
              <a:buNone/>
            </a:pPr>
            <a:r>
              <a:rPr lang="hr-HR" altLang="sr-Latn-RS" sz="1800" b="1" kern="0" spc="0" dirty="0">
                <a:solidFill>
                  <a:srgbClr val="CC0000"/>
                </a:solidFill>
                <a:latin typeface="Arial" charset="0"/>
                <a:cs typeface="Arial" charset="0"/>
              </a:rPr>
              <a:t> 10. program pripreme za otpust </a:t>
            </a:r>
          </a:p>
          <a:p>
            <a:endParaRPr lang="hr-HR" dirty="0"/>
          </a:p>
        </p:txBody>
      </p:sp>
      <p:sp>
        <p:nvSpPr>
          <p:cNvPr id="3" name="Rezervirano mjesto teksta 2"/>
          <p:cNvSpPr>
            <a:spLocks noGrp="1"/>
          </p:cNvSpPr>
          <p:nvPr>
            <p:ph type="body" sz="half" idx="2"/>
          </p:nvPr>
        </p:nvSpPr>
        <p:spPr/>
        <p:txBody>
          <a:bodyPr/>
          <a:lstStyle/>
          <a:p>
            <a:r>
              <a:rPr lang="hr-HR" dirty="0"/>
              <a:t>PRIMJERI DOKUMENTA </a:t>
            </a:r>
          </a:p>
          <a:p>
            <a:r>
              <a:rPr lang="hr-HR" dirty="0"/>
              <a:t>U PRILOGU</a:t>
            </a:r>
          </a:p>
        </p:txBody>
      </p:sp>
      <p:sp>
        <p:nvSpPr>
          <p:cNvPr id="4" name="Naslov 3"/>
          <p:cNvSpPr>
            <a:spLocks noGrp="1"/>
          </p:cNvSpPr>
          <p:nvPr>
            <p:ph type="title"/>
          </p:nvPr>
        </p:nvSpPr>
        <p:spPr/>
        <p:txBody>
          <a:bodyPr/>
          <a:lstStyle/>
          <a:p>
            <a:r>
              <a:rPr lang="hr-HR" sz="2800" dirty="0"/>
              <a:t>PPIKZ</a:t>
            </a:r>
          </a:p>
        </p:txBody>
      </p:sp>
    </p:spTree>
    <p:extLst>
      <p:ext uri="{BB962C8B-B14F-4D97-AF65-F5344CB8AC3E}">
        <p14:creationId xmlns:p14="http://schemas.microsoft.com/office/powerpoint/2010/main" val="3415247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85000" lnSpcReduction="10000"/>
          </a:bodyPr>
          <a:lstStyle/>
          <a:p>
            <a:endParaRPr lang="hr-HR" dirty="0"/>
          </a:p>
          <a:p>
            <a:r>
              <a:rPr lang="hr-HR" dirty="0"/>
              <a:t>Regulirano Zakonom o izvršavanju kazne zatvora(ZIKZ) i Pravilnikom o unutarnjem redu Ministarstva pravosuđa i uprave</a:t>
            </a:r>
          </a:p>
          <a:p>
            <a:r>
              <a:rPr lang="hr-HR" dirty="0"/>
              <a:t>Službenici Odjela tretmana mogu biti slijedećih struka: </a:t>
            </a:r>
          </a:p>
          <a:p>
            <a:pPr marL="45720" indent="0">
              <a:buNone/>
            </a:pPr>
            <a:r>
              <a:rPr lang="hr-HR" dirty="0"/>
              <a:t>   </a:t>
            </a:r>
            <a:r>
              <a:rPr lang="hr-HR" u="sng" dirty="0"/>
              <a:t>socijalni pedagozi, socijalni radnici i psiholozi </a:t>
            </a:r>
            <a:r>
              <a:rPr lang="hr-HR" dirty="0"/>
              <a:t>(čl.27. ZIKZ- a)</a:t>
            </a:r>
          </a:p>
          <a:p>
            <a:pPr>
              <a:buFontTx/>
              <a:buChar char="-"/>
            </a:pPr>
            <a:r>
              <a:rPr lang="hr-HR" u="sng" dirty="0"/>
              <a:t>Radna mjesta</a:t>
            </a:r>
            <a:r>
              <a:rPr lang="hr-HR" dirty="0"/>
              <a:t>: stručni suradnik za tretman, viši stručni savjetnik za tretman i voditelj odjela tretmana</a:t>
            </a:r>
          </a:p>
          <a:p>
            <a:pPr>
              <a:buFont typeface="Wingdings" panose="05000000000000000000" pitchFamily="2" charset="2"/>
              <a:buChar char="§"/>
            </a:pPr>
            <a:r>
              <a:rPr lang="hr-HR" u="sng" dirty="0"/>
              <a:t>Stručni poslovi</a:t>
            </a:r>
            <a:r>
              <a:rPr lang="hr-HR" dirty="0"/>
              <a:t> obuhvaćaju: procjenu kriminogenih  rizika i </a:t>
            </a:r>
            <a:r>
              <a:rPr lang="hr-HR" dirty="0" err="1"/>
              <a:t>tretmanskih</a:t>
            </a:r>
            <a:r>
              <a:rPr lang="hr-HR" dirty="0"/>
              <a:t> potreba zatvorenika; izradu, provedbu, preispitivanje i procjenjivanje uspješnosti provedbe PPIKZ; predlaganje vrste i opsega pogodnosti; provođenje psihosocijalnih i socijalno- pedagoških intervencija i posebnih programa; provođenje sigurnosnih mjera iz svog djelokruga; vođenje TTS-a i neposredna suradnja sa službenicima drugih odjela; izrada izvješća i mišljenja u svezi premještaja zatvorenika, uvjetnih otpusta, prekida kazne i drugih podnesaka zatvorenika i na traženje nadležnih tijela te vođenje propisane dokumentacije; organizacija slobodnih aktivnosti </a:t>
            </a:r>
            <a:r>
              <a:rPr lang="hr-HR" dirty="0" err="1"/>
              <a:t>zatvorenika.</a:t>
            </a:r>
            <a:r>
              <a:rPr lang="hr-HR" dirty="0"/>
              <a:t>.</a:t>
            </a:r>
          </a:p>
          <a:p>
            <a:pPr marL="45720" indent="0">
              <a:buNone/>
            </a:pPr>
            <a:endParaRPr lang="hr-HR" dirty="0"/>
          </a:p>
        </p:txBody>
      </p:sp>
      <p:sp>
        <p:nvSpPr>
          <p:cNvPr id="3" name="Naslov 2"/>
          <p:cNvSpPr>
            <a:spLocks noGrp="1"/>
          </p:cNvSpPr>
          <p:nvPr>
            <p:ph type="title"/>
          </p:nvPr>
        </p:nvSpPr>
        <p:spPr/>
        <p:txBody>
          <a:bodyPr/>
          <a:lstStyle/>
          <a:p>
            <a:r>
              <a:rPr lang="hr-HR" dirty="0"/>
              <a:t>Službenici i poslovi Tretmana</a:t>
            </a:r>
          </a:p>
        </p:txBody>
      </p:sp>
    </p:spTree>
    <p:extLst>
      <p:ext uri="{BB962C8B-B14F-4D97-AF65-F5344CB8AC3E}">
        <p14:creationId xmlns:p14="http://schemas.microsoft.com/office/powerpoint/2010/main" val="1943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marL="45720" indent="0">
              <a:buNone/>
            </a:pPr>
            <a:r>
              <a:rPr lang="hr-HR" dirty="0"/>
              <a:t>                    </a:t>
            </a:r>
          </a:p>
          <a:p>
            <a:r>
              <a:rPr lang="hr-HR" dirty="0"/>
              <a:t>Rad (unutarnji, vanjski ) </a:t>
            </a:r>
          </a:p>
          <a:p>
            <a:r>
              <a:rPr lang="hr-HR" dirty="0"/>
              <a:t>Strukovno usavršavanje i izobrazba</a:t>
            </a:r>
          </a:p>
          <a:p>
            <a:r>
              <a:rPr lang="hr-HR" dirty="0"/>
              <a:t>Organizacija slobodnog vremena</a:t>
            </a:r>
          </a:p>
        </p:txBody>
      </p:sp>
      <p:sp>
        <p:nvSpPr>
          <p:cNvPr id="4" name="Naslov 3"/>
          <p:cNvSpPr>
            <a:spLocks noGrp="1"/>
          </p:cNvSpPr>
          <p:nvPr>
            <p:ph type="title"/>
          </p:nvPr>
        </p:nvSpPr>
        <p:spPr/>
        <p:txBody>
          <a:bodyPr/>
          <a:lstStyle/>
          <a:p>
            <a:r>
              <a:rPr lang="hr-HR" dirty="0"/>
              <a:t>a) Opći programi</a:t>
            </a:r>
            <a:br>
              <a:rPr lang="hr-HR" dirty="0"/>
            </a:br>
            <a:r>
              <a:rPr lang="hr-HR" dirty="0"/>
              <a:t>tretmana</a:t>
            </a: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429000"/>
            <a:ext cx="3251200" cy="2438400"/>
          </a:xfrm>
          <a:prstGeom prst="rect">
            <a:avLst/>
          </a:prstGeom>
          <a:ln>
            <a:noFill/>
          </a:ln>
          <a:effectLst>
            <a:softEdge rad="112500"/>
          </a:effectLst>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829962"/>
            <a:ext cx="3251200" cy="2438400"/>
          </a:xfrm>
          <a:prstGeom prst="rect">
            <a:avLst/>
          </a:prstGeom>
        </p:spPr>
      </p:pic>
    </p:spTree>
    <p:extLst>
      <p:ext uri="{BB962C8B-B14F-4D97-AF65-F5344CB8AC3E}">
        <p14:creationId xmlns:p14="http://schemas.microsoft.com/office/powerpoint/2010/main" val="1918776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POMOĆNI KUHARI</a:t>
            </a:r>
          </a:p>
        </p:txBody>
      </p:sp>
      <p:sp>
        <p:nvSpPr>
          <p:cNvPr id="4" name="Naslov 3"/>
          <p:cNvSpPr>
            <a:spLocks noGrp="1"/>
          </p:cNvSpPr>
          <p:nvPr>
            <p:ph type="title"/>
          </p:nvPr>
        </p:nvSpPr>
        <p:spPr/>
        <p:txBody>
          <a:bodyPr/>
          <a:lstStyle/>
          <a:p>
            <a:r>
              <a:rPr lang="hr-HR" dirty="0"/>
              <a:t>KUHINJA</a:t>
            </a:r>
          </a:p>
        </p:txBody>
      </p:sp>
    </p:spTree>
    <p:extLst>
      <p:ext uri="{BB962C8B-B14F-4D97-AF65-F5344CB8AC3E}">
        <p14:creationId xmlns:p14="http://schemas.microsoft.com/office/powerpoint/2010/main" val="3135120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I ODRŽAVANJE</a:t>
            </a:r>
          </a:p>
          <a:p>
            <a:r>
              <a:rPr lang="hr-HR" dirty="0"/>
              <a:t>ZATVORA</a:t>
            </a:r>
          </a:p>
        </p:txBody>
      </p:sp>
      <p:sp>
        <p:nvSpPr>
          <p:cNvPr id="4" name="Naslov 3"/>
          <p:cNvSpPr>
            <a:spLocks noGrp="1"/>
          </p:cNvSpPr>
          <p:nvPr>
            <p:ph type="title"/>
          </p:nvPr>
        </p:nvSpPr>
        <p:spPr/>
        <p:txBody>
          <a:bodyPr/>
          <a:lstStyle/>
          <a:p>
            <a:r>
              <a:rPr lang="hr-HR" dirty="0"/>
              <a:t>PRAONICA</a:t>
            </a:r>
          </a:p>
        </p:txBody>
      </p:sp>
    </p:spTree>
    <p:extLst>
      <p:ext uri="{BB962C8B-B14F-4D97-AF65-F5344CB8AC3E}">
        <p14:creationId xmlns:p14="http://schemas.microsoft.com/office/powerpoint/2010/main" val="1370826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OKUPACIJSKI POSLOVI ugovoreni sa VANJSKIM POSLODAVCIMA</a:t>
            </a:r>
          </a:p>
        </p:txBody>
      </p:sp>
      <p:sp>
        <p:nvSpPr>
          <p:cNvPr id="4" name="Naslov 3"/>
          <p:cNvSpPr>
            <a:spLocks noGrp="1"/>
          </p:cNvSpPr>
          <p:nvPr>
            <p:ph type="title"/>
          </p:nvPr>
        </p:nvSpPr>
        <p:spPr/>
        <p:txBody>
          <a:bodyPr/>
          <a:lstStyle/>
          <a:p>
            <a:r>
              <a:rPr lang="hr-HR" dirty="0"/>
              <a:t>Kućna radinost</a:t>
            </a:r>
            <a:br>
              <a:rPr lang="hr-HR" dirty="0"/>
            </a:br>
            <a:endParaRPr lang="hr-HR" dirty="0"/>
          </a:p>
        </p:txBody>
      </p:sp>
    </p:spTree>
    <p:extLst>
      <p:ext uri="{BB962C8B-B14F-4D97-AF65-F5344CB8AC3E}">
        <p14:creationId xmlns:p14="http://schemas.microsoft.com/office/powerpoint/2010/main" val="1156794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endParaRPr lang="hr-HR" dirty="0"/>
          </a:p>
          <a:p>
            <a:r>
              <a:rPr lang="hr-HR" dirty="0"/>
              <a:t>TURNIRI u ŠAHU, KOŠARCI, STOLNOM NOGOMETU</a:t>
            </a:r>
          </a:p>
          <a:p>
            <a:r>
              <a:rPr lang="hr-HR" dirty="0"/>
              <a:t>Koncerti, priredbe, kazališne predstave</a:t>
            </a:r>
          </a:p>
          <a:p>
            <a:r>
              <a:rPr lang="hr-HR" dirty="0"/>
              <a:t>Gostovanja poznatih osoba</a:t>
            </a:r>
          </a:p>
          <a:p>
            <a:r>
              <a:rPr lang="hr-HR" dirty="0"/>
              <a:t>Prezentacije programa i rada lokalnih Udruga sa kojima surađujemo</a:t>
            </a:r>
          </a:p>
          <a:p>
            <a:r>
              <a:rPr lang="hr-HR" dirty="0"/>
              <a:t>Tematske radionice i gostovanja stručnjaka</a:t>
            </a:r>
          </a:p>
          <a:p>
            <a:r>
              <a:rPr lang="hr-HR" dirty="0"/>
              <a:t>Knjižnica sa </a:t>
            </a:r>
            <a:r>
              <a:rPr lang="hr-HR" dirty="0" err="1"/>
              <a:t>cca</a:t>
            </a:r>
            <a:r>
              <a:rPr lang="hr-HR" dirty="0"/>
              <a:t> 4500 naslova</a:t>
            </a:r>
          </a:p>
          <a:p>
            <a:r>
              <a:rPr lang="hr-HR" dirty="0"/>
              <a:t>Praćenje televizijskog i radijskog programa i dnevnog tiska</a:t>
            </a:r>
          </a:p>
          <a:p>
            <a:pPr marL="45720" indent="0">
              <a:buNone/>
            </a:pPr>
            <a:endParaRPr lang="hr-HR" dirty="0"/>
          </a:p>
          <a:p>
            <a:endParaRPr lang="hr-HR" dirty="0"/>
          </a:p>
        </p:txBody>
      </p:sp>
      <p:sp>
        <p:nvSpPr>
          <p:cNvPr id="3" name="Naslov 2"/>
          <p:cNvSpPr>
            <a:spLocks noGrp="1"/>
          </p:cNvSpPr>
          <p:nvPr>
            <p:ph type="title"/>
          </p:nvPr>
        </p:nvSpPr>
        <p:spPr/>
        <p:txBody>
          <a:bodyPr/>
          <a:lstStyle/>
          <a:p>
            <a:r>
              <a:rPr lang="hr-HR" dirty="0"/>
              <a:t>Slobodno vrijeme</a:t>
            </a:r>
          </a:p>
        </p:txBody>
      </p:sp>
    </p:spTree>
    <p:extLst>
      <p:ext uri="{BB962C8B-B14F-4D97-AF65-F5344CB8AC3E}">
        <p14:creationId xmlns:p14="http://schemas.microsoft.com/office/powerpoint/2010/main" val="224754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2400" y="914400"/>
            <a:ext cx="6705600" cy="5029200"/>
          </a:xfrm>
        </p:spPr>
      </p:pic>
      <p:sp>
        <p:nvSpPr>
          <p:cNvPr id="3" name="Rezervirano mjesto teksta 2"/>
          <p:cNvSpPr>
            <a:spLocks noGrp="1"/>
          </p:cNvSpPr>
          <p:nvPr>
            <p:ph type="body" sz="half" idx="2"/>
          </p:nvPr>
        </p:nvSpPr>
        <p:spPr/>
        <p:txBody>
          <a:bodyPr/>
          <a:lstStyle/>
          <a:p>
            <a:endParaRPr lang="hr-HR" dirty="0"/>
          </a:p>
          <a:p>
            <a:r>
              <a:rPr lang="hr-HR" dirty="0"/>
              <a:t>+ 4500  </a:t>
            </a:r>
            <a:r>
              <a:rPr lang="hr-HR" dirty="0" err="1"/>
              <a:t>books</a:t>
            </a:r>
            <a:endParaRPr lang="hr-HR" dirty="0"/>
          </a:p>
        </p:txBody>
      </p:sp>
      <p:sp>
        <p:nvSpPr>
          <p:cNvPr id="4" name="Naslov 3"/>
          <p:cNvSpPr>
            <a:spLocks noGrp="1"/>
          </p:cNvSpPr>
          <p:nvPr>
            <p:ph type="title"/>
          </p:nvPr>
        </p:nvSpPr>
        <p:spPr/>
        <p:txBody>
          <a:bodyPr/>
          <a:lstStyle/>
          <a:p>
            <a:r>
              <a:rPr lang="hr-HR" dirty="0"/>
              <a:t>Knjižnica-</a:t>
            </a:r>
            <a:br>
              <a:rPr lang="hr-HR" dirty="0"/>
            </a:br>
            <a:r>
              <a:rPr lang="hr-HR" dirty="0"/>
              <a:t>LIBRARY</a:t>
            </a:r>
          </a:p>
        </p:txBody>
      </p:sp>
    </p:spTree>
    <p:extLst>
      <p:ext uri="{BB962C8B-B14F-4D97-AF65-F5344CB8AC3E}">
        <p14:creationId xmlns:p14="http://schemas.microsoft.com/office/powerpoint/2010/main" val="392748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56939"/>
            <a:ext cx="7920880" cy="5940661"/>
          </a:xfrm>
          <a:prstGeom prst="rect">
            <a:avLst/>
          </a:prstGeom>
        </p:spPr>
      </p:pic>
    </p:spTree>
    <p:extLst>
      <p:ext uri="{BB962C8B-B14F-4D97-AF65-F5344CB8AC3E}">
        <p14:creationId xmlns:p14="http://schemas.microsoft.com/office/powerpoint/2010/main" val="135964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like 6"/>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79512" y="116631"/>
            <a:ext cx="8928992" cy="6611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Naslov 1"/>
          <p:cNvSpPr>
            <a:spLocks noGrp="1"/>
          </p:cNvSpPr>
          <p:nvPr>
            <p:ph type="title"/>
          </p:nvPr>
        </p:nvSpPr>
        <p:spPr>
          <a:xfrm>
            <a:off x="1907704" y="2780928"/>
            <a:ext cx="5544616" cy="1152127"/>
          </a:xfrm>
          <a:effectLst>
            <a:outerShdw blurRad="50800" dist="38100" dir="13500000" algn="br" rotWithShape="0">
              <a:prstClr val="black">
                <a:alpha val="40000"/>
              </a:prstClr>
            </a:outerShdw>
          </a:effectLst>
        </p:spPr>
        <p:txBody>
          <a:bodyPr>
            <a:normAutofit/>
          </a:bodyPr>
          <a:lstStyle/>
          <a:p>
            <a:pPr algn="r"/>
            <a:r>
              <a:rPr lang="hr-HR" sz="4500" b="1" cap="none" spc="50" dirty="0">
                <a:ln w="13500">
                  <a:solidFill>
                    <a:schemeClr val="accent1">
                      <a:shade val="2500"/>
                      <a:alpha val="6500"/>
                    </a:schemeClr>
                  </a:solidFill>
                  <a:prstDash val="solid"/>
                </a:ln>
                <a:solidFill>
                  <a:schemeClr val="tx2">
                    <a:lumMod val="60000"/>
                    <a:lumOff val="40000"/>
                  </a:schemeClr>
                </a:solidFill>
                <a:effectLst>
                  <a:innerShdw blurRad="50900" dist="38500" dir="13500000">
                    <a:srgbClr val="000000">
                      <a:alpha val="60000"/>
                    </a:srgbClr>
                  </a:innerShdw>
                </a:effectLst>
                <a:latin typeface="Times New Roman" panose="02020603050405020304" pitchFamily="18" charset="0"/>
                <a:cs typeface="Times New Roman" panose="02020603050405020304" pitchFamily="18" charset="0"/>
              </a:rPr>
              <a:t>ZATVOR U RIJECI</a:t>
            </a:r>
            <a:br>
              <a:rPr lang="hr-HR" b="1" dirty="0">
                <a:solidFill>
                  <a:schemeClr val="tx2">
                    <a:lumMod val="60000"/>
                    <a:lumOff val="40000"/>
                  </a:schemeClr>
                </a:solidFill>
                <a:latin typeface="Times New Roman" panose="02020603050405020304" pitchFamily="18" charset="0"/>
                <a:cs typeface="Times New Roman" panose="02020603050405020304" pitchFamily="18" charset="0"/>
              </a:rPr>
            </a:br>
            <a:endParaRPr lang="hr-HR" dirty="0">
              <a:solidFill>
                <a:schemeClr val="tx2">
                  <a:lumMod val="60000"/>
                  <a:lumOff val="40000"/>
                </a:schemeClr>
              </a:solidFill>
            </a:endParaRPr>
          </a:p>
        </p:txBody>
      </p:sp>
    </p:spTree>
    <p:extLst>
      <p:ext uri="{BB962C8B-B14F-4D97-AF65-F5344CB8AC3E}">
        <p14:creationId xmlns:p14="http://schemas.microsoft.com/office/powerpoint/2010/main" val="5131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endParaRPr lang="hr-HR" dirty="0"/>
          </a:p>
          <a:p>
            <a:pPr lvl="0">
              <a:buClr>
                <a:srgbClr val="C66951"/>
              </a:buClr>
            </a:pPr>
            <a:r>
              <a:rPr lang="hr-HR" dirty="0">
                <a:solidFill>
                  <a:srgbClr val="534949"/>
                </a:solidFill>
              </a:rPr>
              <a:t>1 x mjesečno sveta misa RMK</a:t>
            </a:r>
          </a:p>
          <a:p>
            <a:pPr lvl="0">
              <a:buClr>
                <a:srgbClr val="C66951"/>
              </a:buClr>
            </a:pPr>
            <a:r>
              <a:rPr lang="hr-HR" dirty="0">
                <a:solidFill>
                  <a:srgbClr val="534949"/>
                </a:solidFill>
              </a:rPr>
              <a:t>Udruga „Korak nade”- dopisni biblijski tečaj</a:t>
            </a:r>
          </a:p>
          <a:p>
            <a:pPr lvl="0">
              <a:buClr>
                <a:srgbClr val="C66951"/>
              </a:buClr>
            </a:pPr>
            <a:r>
              <a:rPr lang="hr-HR" dirty="0">
                <a:solidFill>
                  <a:srgbClr val="534949"/>
                </a:solidFill>
              </a:rPr>
              <a:t>Ostalo sukladno individualnim potrebama zatvorenika</a:t>
            </a:r>
          </a:p>
          <a:p>
            <a:pPr marL="45720" indent="0">
              <a:buNone/>
            </a:pPr>
            <a:r>
              <a:rPr lang="hr-HR" dirty="0"/>
              <a:t>   </a:t>
            </a:r>
            <a:r>
              <a:rPr lang="hr-HR" sz="1400" dirty="0"/>
              <a:t>(odobravanje i organiziranje posjeta svećenika drugih vjerskih zajednica koji mogu </a:t>
            </a:r>
          </a:p>
          <a:p>
            <a:pPr marL="45720" indent="0">
              <a:buNone/>
            </a:pPr>
            <a:r>
              <a:rPr lang="hr-HR" sz="1400" dirty="0"/>
              <a:t>      vjerski  obred održati individualno ili grupno) </a:t>
            </a:r>
          </a:p>
        </p:txBody>
      </p:sp>
      <p:sp>
        <p:nvSpPr>
          <p:cNvPr id="3" name="Naslov 2"/>
          <p:cNvSpPr>
            <a:spLocks noGrp="1"/>
          </p:cNvSpPr>
          <p:nvPr>
            <p:ph type="title"/>
          </p:nvPr>
        </p:nvSpPr>
        <p:spPr/>
        <p:txBody>
          <a:bodyPr/>
          <a:lstStyle/>
          <a:p>
            <a:r>
              <a:rPr lang="hr-HR" sz="2000" dirty="0" err="1"/>
              <a:t>Dušebrižništvo</a:t>
            </a:r>
            <a:endParaRPr lang="hr-HR" sz="2000" dirty="0"/>
          </a:p>
        </p:txBody>
      </p:sp>
    </p:spTree>
    <p:extLst>
      <p:ext uri="{BB962C8B-B14F-4D97-AF65-F5344CB8AC3E}">
        <p14:creationId xmlns:p14="http://schemas.microsoft.com/office/powerpoint/2010/main" val="614308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lnSpcReduction="10000"/>
          </a:bodyPr>
          <a:lstStyle/>
          <a:p>
            <a:pPr marL="45720" indent="0">
              <a:buNone/>
            </a:pPr>
            <a:endParaRPr lang="hr-HR" b="1" u="sng" dirty="0"/>
          </a:p>
          <a:p>
            <a:pPr marL="45720" indent="0">
              <a:buNone/>
            </a:pPr>
            <a:r>
              <a:rPr lang="hr-HR" dirty="0"/>
              <a:t>1.”</a:t>
            </a:r>
            <a:r>
              <a:rPr lang="hr-HR" dirty="0" err="1"/>
              <a:t>PORTOs</a:t>
            </a:r>
            <a:r>
              <a:rPr lang="hr-HR" dirty="0"/>
              <a:t>”-Prevencija </a:t>
            </a:r>
            <a:r>
              <a:rPr lang="hr-HR" u="sng" dirty="0"/>
              <a:t>ovisničkog</a:t>
            </a:r>
            <a:r>
              <a:rPr lang="hr-HR" dirty="0"/>
              <a:t> recidiva treningom i </a:t>
            </a:r>
          </a:p>
          <a:p>
            <a:pPr marL="45720" indent="0">
              <a:buNone/>
            </a:pPr>
            <a:r>
              <a:rPr lang="hr-HR" dirty="0"/>
              <a:t>                 osnaživanjem (17 radionica)</a:t>
            </a:r>
          </a:p>
          <a:p>
            <a:pPr marL="45720" indent="0">
              <a:buNone/>
            </a:pPr>
            <a:r>
              <a:rPr lang="hr-HR" dirty="0"/>
              <a:t>2. „Zatvorenik kao </a:t>
            </a:r>
            <a:r>
              <a:rPr lang="hr-HR" u="sng" dirty="0"/>
              <a:t>roditelj”</a:t>
            </a:r>
            <a:r>
              <a:rPr lang="hr-HR" dirty="0"/>
              <a:t>(14 radionica)</a:t>
            </a:r>
          </a:p>
          <a:p>
            <a:pPr marL="45720" indent="0">
              <a:buNone/>
            </a:pPr>
            <a:r>
              <a:rPr lang="hr-HR" dirty="0"/>
              <a:t>3. Preventivni </a:t>
            </a:r>
            <a:r>
              <a:rPr lang="hr-HR" u="sng" dirty="0"/>
              <a:t>prometni</a:t>
            </a:r>
            <a:r>
              <a:rPr lang="hr-HR" dirty="0"/>
              <a:t> program: </a:t>
            </a:r>
          </a:p>
          <a:p>
            <a:pPr marL="45720" indent="0">
              <a:buNone/>
            </a:pPr>
            <a:r>
              <a:rPr lang="hr-HR" dirty="0"/>
              <a:t>    „Vozač kao čimbenik sigurnosti</a:t>
            </a:r>
          </a:p>
          <a:p>
            <a:pPr marL="45720" indent="0">
              <a:buNone/>
            </a:pPr>
            <a:r>
              <a:rPr lang="hr-HR" dirty="0"/>
              <a:t>     u prometu” (10 radionica)</a:t>
            </a:r>
          </a:p>
          <a:p>
            <a:pPr marL="45720" indent="0">
              <a:buNone/>
            </a:pPr>
            <a:r>
              <a:rPr lang="hr-HR" dirty="0"/>
              <a:t>4. „Edukacija zatvorenika s </a:t>
            </a:r>
            <a:r>
              <a:rPr lang="hr-HR" u="sng" dirty="0"/>
              <a:t>alkoholom</a:t>
            </a:r>
            <a:r>
              <a:rPr lang="hr-HR" dirty="0"/>
              <a:t> </a:t>
            </a:r>
          </a:p>
          <a:p>
            <a:pPr marL="45720" indent="0">
              <a:buNone/>
            </a:pPr>
            <a:r>
              <a:rPr lang="hr-HR" dirty="0"/>
              <a:t>     uzrokovanim poremećajima”(16 r.)</a:t>
            </a:r>
          </a:p>
          <a:p>
            <a:pPr marL="45720" indent="0">
              <a:buNone/>
            </a:pPr>
            <a:r>
              <a:rPr lang="hr-HR" dirty="0"/>
              <a:t>5. „Trening </a:t>
            </a:r>
            <a:r>
              <a:rPr lang="hr-HR" u="sng" dirty="0"/>
              <a:t>socijalnih vještina</a:t>
            </a:r>
            <a:r>
              <a:rPr lang="hr-HR" dirty="0"/>
              <a:t>” </a:t>
            </a:r>
          </a:p>
          <a:p>
            <a:pPr marL="45720" indent="0">
              <a:buNone/>
            </a:pPr>
            <a:r>
              <a:rPr lang="hr-HR" dirty="0"/>
              <a:t>6. „NAS”- tretman počinitelja nasilnih </a:t>
            </a:r>
          </a:p>
          <a:p>
            <a:pPr marL="45720" indent="0">
              <a:buNone/>
            </a:pPr>
            <a:r>
              <a:rPr lang="hr-HR" dirty="0"/>
              <a:t>      </a:t>
            </a:r>
            <a:r>
              <a:rPr lang="hr-HR" dirty="0" err="1"/>
              <a:t>k.d</a:t>
            </a:r>
            <a:r>
              <a:rPr lang="hr-HR" dirty="0"/>
              <a:t>. (16 radionica)</a:t>
            </a:r>
          </a:p>
        </p:txBody>
      </p:sp>
      <p:sp>
        <p:nvSpPr>
          <p:cNvPr id="3" name="Naslov 2"/>
          <p:cNvSpPr>
            <a:spLocks noGrp="1"/>
          </p:cNvSpPr>
          <p:nvPr>
            <p:ph type="title"/>
          </p:nvPr>
        </p:nvSpPr>
        <p:spPr/>
        <p:txBody>
          <a:bodyPr/>
          <a:lstStyle/>
          <a:p>
            <a:br>
              <a:rPr lang="hr-HR" b="1" u="sng" dirty="0"/>
            </a:br>
            <a:r>
              <a:rPr lang="hr-HR" b="1" u="sng" dirty="0"/>
              <a:t>b) POSEBNI PROGRAMI</a:t>
            </a:r>
            <a:br>
              <a:rPr lang="hr-HR" b="1" u="sng" dirty="0"/>
            </a:br>
            <a:endParaRPr lang="hr-HR"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3573016"/>
            <a:ext cx="3251200" cy="2438400"/>
          </a:xfrm>
          <a:prstGeom prst="rect">
            <a:avLst/>
          </a:prstGeom>
        </p:spPr>
      </p:pic>
    </p:spTree>
    <p:extLst>
      <p:ext uri="{BB962C8B-B14F-4D97-AF65-F5344CB8AC3E}">
        <p14:creationId xmlns:p14="http://schemas.microsoft.com/office/powerpoint/2010/main" val="3530602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fontScale="92500"/>
          </a:bodyPr>
          <a:lstStyle/>
          <a:p>
            <a:endParaRPr lang="hr-HR" sz="1600" dirty="0"/>
          </a:p>
          <a:p>
            <a:r>
              <a:rPr lang="hr-HR" sz="1600" dirty="0"/>
              <a:t>SELEKCIJA ZATVORENIKA na temelju kriminoloških, dijagnostičkih i </a:t>
            </a:r>
            <a:r>
              <a:rPr lang="hr-HR" sz="1600" dirty="0" err="1"/>
              <a:t>socioanamnestičkih</a:t>
            </a:r>
            <a:r>
              <a:rPr lang="hr-HR" sz="1600" dirty="0"/>
              <a:t> podataka</a:t>
            </a:r>
          </a:p>
          <a:p>
            <a:r>
              <a:rPr lang="hr-HR" sz="1600" dirty="0"/>
              <a:t>Primjeri KRITERIJA za uključivanje u određeni program: razina pismenosti, duljina </a:t>
            </a:r>
            <a:r>
              <a:rPr lang="hr-HR" sz="1600" dirty="0" err="1"/>
              <a:t>neizdržanog</a:t>
            </a:r>
            <a:r>
              <a:rPr lang="hr-HR" sz="1600" dirty="0"/>
              <a:t> dijela kazne, vrsta kaznenog djela ili izrečena sigurnosna mjera, tijek izdržavanja kazne, psihički status, razina </a:t>
            </a:r>
            <a:r>
              <a:rPr lang="hr-HR" sz="1600" dirty="0" err="1"/>
              <a:t>samouvida</a:t>
            </a:r>
            <a:r>
              <a:rPr lang="hr-HR" sz="1600" dirty="0"/>
              <a:t>, kapaciteti za uključivanje u grupni oblik rada, </a:t>
            </a:r>
            <a:r>
              <a:rPr lang="hr-HR" sz="1600" dirty="0" err="1"/>
              <a:t>kapacitiranost</a:t>
            </a:r>
            <a:r>
              <a:rPr lang="hr-HR" sz="1600" dirty="0"/>
              <a:t> za praćenje i razumijevanje programskog sadržaja (psihopatološke, intelektualne  i druge karakteristike)</a:t>
            </a:r>
          </a:p>
          <a:p>
            <a:r>
              <a:rPr lang="hr-HR" sz="1600" dirty="0"/>
              <a:t>MOTIVACIJSKI INTERVJU provodi se sa  zatvorenicima koji ispunjavaju kriterije</a:t>
            </a:r>
          </a:p>
          <a:p>
            <a:r>
              <a:rPr lang="hr-HR" sz="1600" dirty="0"/>
              <a:t>DOBROVOLJNI INFORMIRANI PRISTANAK zatvorenika – preduvjet je svrhovitosti provođenja programa- bez obzira na eventualno postojanje obveze iz PPIKZ-a </a:t>
            </a:r>
          </a:p>
          <a:p>
            <a:r>
              <a:rPr lang="hr-HR" sz="1600" dirty="0"/>
              <a:t>EKSTRINZIČNA MOTIVACIJA zatvorenika vanjskim dobitima od sudjelovanja u grupi je očekivana te se mora promatrati kao ulaz, mogućnost i poligon za ekspertno djelovanje stručnjaka s ciljem postizanja barem minimalne intrinzične motivacije (ukoliko nije postojala u početku), radi ostvarenja svrhe programa. </a:t>
            </a:r>
          </a:p>
          <a:p>
            <a:pPr marL="45720" indent="0">
              <a:buNone/>
            </a:pPr>
            <a:r>
              <a:rPr lang="hr-HR" sz="1600" dirty="0"/>
              <a:t> </a:t>
            </a:r>
          </a:p>
          <a:p>
            <a:endParaRPr lang="hr-HR" sz="1600" dirty="0"/>
          </a:p>
          <a:p>
            <a:pPr marL="45720" indent="0">
              <a:buNone/>
            </a:pPr>
            <a:endParaRPr lang="hr-HR" sz="1600" dirty="0"/>
          </a:p>
          <a:p>
            <a:pPr marL="45720" indent="0">
              <a:buNone/>
            </a:pPr>
            <a:endParaRPr lang="hr-HR" sz="1600" dirty="0"/>
          </a:p>
        </p:txBody>
      </p:sp>
      <p:sp>
        <p:nvSpPr>
          <p:cNvPr id="3" name="Rezervirano mjesto teksta 2"/>
          <p:cNvSpPr>
            <a:spLocks noGrp="1"/>
          </p:cNvSpPr>
          <p:nvPr>
            <p:ph type="body" sz="half" idx="2"/>
          </p:nvPr>
        </p:nvSpPr>
        <p:spPr/>
        <p:txBody>
          <a:bodyPr/>
          <a:lstStyle/>
          <a:p>
            <a:r>
              <a:rPr lang="hr-HR" dirty="0"/>
              <a:t>SVIH grupnih POSEBNIH PROGRAMA</a:t>
            </a:r>
          </a:p>
          <a:p>
            <a:r>
              <a:rPr lang="hr-HR" sz="1050" dirty="0">
                <a:solidFill>
                  <a:srgbClr val="534949"/>
                </a:solidFill>
              </a:rPr>
              <a:t>Iznimno,  u specifičnim okolnostima i samo pojedini programi, mogu se izvoditi  individualno s polaznikom </a:t>
            </a:r>
            <a:endParaRPr lang="hr-HR" sz="1050" dirty="0"/>
          </a:p>
        </p:txBody>
      </p:sp>
      <p:sp>
        <p:nvSpPr>
          <p:cNvPr id="4" name="Naslov 3"/>
          <p:cNvSpPr>
            <a:spLocks noGrp="1"/>
          </p:cNvSpPr>
          <p:nvPr>
            <p:ph type="title"/>
          </p:nvPr>
        </p:nvSpPr>
        <p:spPr/>
        <p:txBody>
          <a:bodyPr/>
          <a:lstStyle/>
          <a:p>
            <a:r>
              <a:rPr lang="hr-HR" sz="2400" dirty="0"/>
              <a:t>PRIPRE-</a:t>
            </a:r>
            <a:br>
              <a:rPr lang="hr-HR" sz="2400" dirty="0"/>
            </a:br>
            <a:r>
              <a:rPr lang="hr-HR" sz="2400" dirty="0"/>
              <a:t>MNA FAZA</a:t>
            </a:r>
          </a:p>
        </p:txBody>
      </p:sp>
    </p:spTree>
    <p:extLst>
      <p:ext uri="{BB962C8B-B14F-4D97-AF65-F5344CB8AC3E}">
        <p14:creationId xmlns:p14="http://schemas.microsoft.com/office/powerpoint/2010/main" val="1455967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r>
              <a:rPr lang="hr-HR" sz="2000" dirty="0"/>
              <a:t>U </a:t>
            </a:r>
            <a:r>
              <a:rPr lang="hr-HR" sz="1800" dirty="0"/>
              <a:t>nekim</a:t>
            </a:r>
            <a:r>
              <a:rPr lang="hr-HR" sz="2000" dirty="0"/>
              <a:t> se programima </a:t>
            </a:r>
            <a:r>
              <a:rPr lang="hr-HR" sz="2000" dirty="0">
                <a:solidFill>
                  <a:srgbClr val="534949"/>
                </a:solidFill>
              </a:rPr>
              <a:t>evaluacija </a:t>
            </a:r>
            <a:r>
              <a:rPr lang="hr-HR" sz="2000" dirty="0"/>
              <a:t>provodi na 3 razine: na razini polaznika, na razini voditelja programa i na razini Središnjeg ureda Ministarstva </a:t>
            </a:r>
            <a:r>
              <a:rPr lang="hr-HR" sz="1200" dirty="0"/>
              <a:t>(provođenje, implementacija i rezultati određenog programa)</a:t>
            </a:r>
          </a:p>
          <a:p>
            <a:r>
              <a:rPr lang="hr-HR" sz="1800" dirty="0"/>
              <a:t>Kada govorimo o polaznicima; ulazni (inicijalni) i izlazni (finalni</a:t>
            </a:r>
            <a:r>
              <a:rPr lang="hr-HR" sz="1800"/>
              <a:t>) upitnici </a:t>
            </a:r>
            <a:r>
              <a:rPr lang="hr-HR" sz="1800" dirty="0"/>
              <a:t>koje ispunjavaju zatvorenici, prate promjene u njihovom znanju, mišljenjima, stavovima…</a:t>
            </a:r>
          </a:p>
          <a:p>
            <a:r>
              <a:rPr lang="hr-HR" sz="1800" dirty="0"/>
              <a:t>Većina programa predviđa domaće zadaće kojima se zatvorenici bave tijekom vremena do slijedećeg grupnog susreta na kojem se iste prorađuju.  </a:t>
            </a:r>
          </a:p>
          <a:p>
            <a:r>
              <a:rPr lang="hr-HR" sz="1800" dirty="0"/>
              <a:t>Povratne informacije polaznika na kraju svakog susreta također su dio evaluacijskog procesa</a:t>
            </a:r>
          </a:p>
          <a:p>
            <a:endParaRPr lang="hr-HR" sz="1200" dirty="0"/>
          </a:p>
          <a:p>
            <a:pPr marL="45720" indent="0">
              <a:buNone/>
            </a:pPr>
            <a:endParaRPr lang="hr-HR" sz="2000" dirty="0"/>
          </a:p>
          <a:p>
            <a:pPr marL="45720" indent="0">
              <a:buNone/>
            </a:pPr>
            <a:endParaRPr lang="hr-HR" sz="2000" dirty="0"/>
          </a:p>
          <a:p>
            <a:pPr marL="45720" indent="0">
              <a:buNone/>
            </a:pPr>
            <a:endParaRPr lang="hr-HR" sz="1200" dirty="0"/>
          </a:p>
        </p:txBody>
      </p:sp>
      <p:sp>
        <p:nvSpPr>
          <p:cNvPr id="3" name="Rezervirano mjesto teksta 2"/>
          <p:cNvSpPr>
            <a:spLocks noGrp="1"/>
          </p:cNvSpPr>
          <p:nvPr>
            <p:ph type="body" sz="half" idx="2"/>
          </p:nvPr>
        </p:nvSpPr>
        <p:spPr/>
        <p:txBody>
          <a:bodyPr/>
          <a:lstStyle/>
          <a:p>
            <a:r>
              <a:rPr lang="hr-HR" dirty="0"/>
              <a:t>POSEBNIH PROGRAMA</a:t>
            </a:r>
          </a:p>
        </p:txBody>
      </p:sp>
      <p:sp>
        <p:nvSpPr>
          <p:cNvPr id="4" name="Naslov 3"/>
          <p:cNvSpPr>
            <a:spLocks noGrp="1"/>
          </p:cNvSpPr>
          <p:nvPr>
            <p:ph type="title"/>
          </p:nvPr>
        </p:nvSpPr>
        <p:spPr/>
        <p:txBody>
          <a:bodyPr/>
          <a:lstStyle/>
          <a:p>
            <a:r>
              <a:rPr lang="hr-HR" dirty="0"/>
              <a:t>evaluacija</a:t>
            </a:r>
          </a:p>
        </p:txBody>
      </p:sp>
    </p:spTree>
    <p:extLst>
      <p:ext uri="{BB962C8B-B14F-4D97-AF65-F5344CB8AC3E}">
        <p14:creationId xmlns:p14="http://schemas.microsoft.com/office/powerpoint/2010/main" val="260271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70638"/>
            <a:ext cx="8496944" cy="6372708"/>
          </a:xfrm>
          <a:prstGeom prst="rect">
            <a:avLst/>
          </a:prstGeom>
        </p:spPr>
      </p:pic>
    </p:spTree>
    <p:extLst>
      <p:ext uri="{BB962C8B-B14F-4D97-AF65-F5344CB8AC3E}">
        <p14:creationId xmlns:p14="http://schemas.microsoft.com/office/powerpoint/2010/main" val="2336591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zervirano mjesto sadržaja 13"/>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11" name="Rezervirano mjesto teksta 10"/>
          <p:cNvSpPr>
            <a:spLocks noGrp="1"/>
          </p:cNvSpPr>
          <p:nvPr>
            <p:ph type="body" sz="half" idx="2"/>
          </p:nvPr>
        </p:nvSpPr>
        <p:spPr/>
        <p:txBody>
          <a:bodyPr>
            <a:normAutofit/>
          </a:bodyPr>
          <a:lstStyle/>
          <a:p>
            <a:r>
              <a:rPr lang="hr-HR" sz="1600" dirty="0"/>
              <a:t>I </a:t>
            </a:r>
            <a:r>
              <a:rPr lang="hr-HR" dirty="0"/>
              <a:t>ORGANIZIRANO SLOBODNO VRIJEME</a:t>
            </a:r>
          </a:p>
          <a:p>
            <a:r>
              <a:rPr lang="hr-HR" dirty="0"/>
              <a:t>ZATVORENIKA </a:t>
            </a:r>
          </a:p>
          <a:p>
            <a:r>
              <a:rPr lang="hr-HR" dirty="0"/>
              <a:t> </a:t>
            </a:r>
          </a:p>
          <a:p>
            <a:r>
              <a:rPr lang="hr-HR" dirty="0"/>
              <a:t>AND ACCTIVITIES IN LEISURE TIME</a:t>
            </a:r>
          </a:p>
        </p:txBody>
      </p:sp>
      <p:sp>
        <p:nvSpPr>
          <p:cNvPr id="9" name="Naslov 8"/>
          <p:cNvSpPr>
            <a:spLocks noGrp="1"/>
          </p:cNvSpPr>
          <p:nvPr>
            <p:ph type="title"/>
          </p:nvPr>
        </p:nvSpPr>
        <p:spPr/>
        <p:txBody>
          <a:bodyPr/>
          <a:lstStyle/>
          <a:p>
            <a:r>
              <a:rPr lang="hr-HR" sz="1600" dirty="0"/>
              <a:t>SOBA ZA GRUPNI RAD – </a:t>
            </a:r>
            <a:r>
              <a:rPr lang="hr-HR" sz="1600" dirty="0" err="1"/>
              <a:t>room</a:t>
            </a:r>
            <a:r>
              <a:rPr lang="hr-HR" sz="1600" dirty="0"/>
              <a:t> for </a:t>
            </a:r>
            <a:r>
              <a:rPr lang="hr-HR" sz="1600" dirty="0" err="1"/>
              <a:t>group</a:t>
            </a:r>
            <a:r>
              <a:rPr lang="hr-HR" sz="1600" dirty="0"/>
              <a:t> </a:t>
            </a:r>
            <a:r>
              <a:rPr lang="hr-HR" sz="1600" dirty="0" err="1"/>
              <a:t>workshops</a:t>
            </a:r>
            <a:endParaRPr lang="hr-HR" sz="1600" dirty="0"/>
          </a:p>
        </p:txBody>
      </p:sp>
    </p:spTree>
    <p:extLst>
      <p:ext uri="{BB962C8B-B14F-4D97-AF65-F5344CB8AC3E}">
        <p14:creationId xmlns:p14="http://schemas.microsoft.com/office/powerpoint/2010/main" val="1746458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I ORGANIZIRANO SLOBODNO VRIJEME</a:t>
            </a:r>
          </a:p>
        </p:txBody>
      </p:sp>
      <p:sp>
        <p:nvSpPr>
          <p:cNvPr id="4" name="Naslov 3"/>
          <p:cNvSpPr>
            <a:spLocks noGrp="1"/>
          </p:cNvSpPr>
          <p:nvPr>
            <p:ph type="title"/>
          </p:nvPr>
        </p:nvSpPr>
        <p:spPr/>
        <p:txBody>
          <a:bodyPr/>
          <a:lstStyle/>
          <a:p>
            <a:r>
              <a:rPr lang="hr-HR" dirty="0"/>
              <a:t>SOBA ZA GRUPNI RAD</a:t>
            </a:r>
          </a:p>
        </p:txBody>
      </p:sp>
    </p:spTree>
    <p:extLst>
      <p:ext uri="{BB962C8B-B14F-4D97-AF65-F5344CB8AC3E}">
        <p14:creationId xmlns:p14="http://schemas.microsoft.com/office/powerpoint/2010/main" val="2798917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lnSpcReduction="10000"/>
          </a:bodyPr>
          <a:lstStyle/>
          <a:p>
            <a:endParaRPr lang="hr-HR" dirty="0"/>
          </a:p>
          <a:p>
            <a:r>
              <a:rPr lang="hr-HR" dirty="0"/>
              <a:t>Udruga TERRA, Projekt: „Jačanje osobnih kapaciteta zatvorenika za uspješnu reintegraciju u društvo” financirano od strane MP (</a:t>
            </a:r>
            <a:r>
              <a:rPr lang="hr-HR" sz="1600" dirty="0"/>
              <a:t>individualna savjetovanja u okviru pripreme za </a:t>
            </a:r>
            <a:r>
              <a:rPr lang="hr-HR" sz="1600" dirty="0" err="1"/>
              <a:t>postpenalni</a:t>
            </a:r>
            <a:r>
              <a:rPr lang="hr-HR" sz="1600" dirty="0"/>
              <a:t> prihvat, osiguravanje smještaja i osnovnih životnih potreba pri otpustu, forum kazalište, tehnike relaksacije, informiranje i edukacija za povećanje </a:t>
            </a:r>
            <a:r>
              <a:rPr lang="hr-HR" sz="1600" dirty="0" err="1"/>
              <a:t>zapošljivosti</a:t>
            </a:r>
            <a:r>
              <a:rPr lang="hr-HR" sz="1600" dirty="0"/>
              <a:t> </a:t>
            </a:r>
          </a:p>
          <a:p>
            <a:r>
              <a:rPr lang="hr-HR" dirty="0"/>
              <a:t>Udruga VIDA: projekti „</a:t>
            </a:r>
            <a:r>
              <a:rPr lang="hr-HR" dirty="0" err="1"/>
              <a:t>Libero</a:t>
            </a:r>
            <a:r>
              <a:rPr lang="hr-HR" dirty="0"/>
              <a:t>”, „Pakt” i „Kodeks”</a:t>
            </a:r>
          </a:p>
          <a:p>
            <a:r>
              <a:rPr lang="hr-HR" dirty="0"/>
              <a:t>NZZJZ PGŽ (Centar za izvanbolničko liječenje ovisnosti i dr.)</a:t>
            </a:r>
          </a:p>
          <a:p>
            <a:pPr lvl="0">
              <a:buClr>
                <a:srgbClr val="C66951"/>
              </a:buClr>
            </a:pPr>
            <a:r>
              <a:rPr lang="hr-HR" dirty="0"/>
              <a:t>Udruge: „</a:t>
            </a:r>
            <a:r>
              <a:rPr lang="hr-HR" dirty="0" err="1"/>
              <a:t>Hepatos</a:t>
            </a:r>
            <a:r>
              <a:rPr lang="hr-HR" dirty="0"/>
              <a:t>”, „Za bolji život”, </a:t>
            </a:r>
            <a:r>
              <a:rPr lang="hr-HR" dirty="0">
                <a:solidFill>
                  <a:srgbClr val="534949"/>
                </a:solidFill>
              </a:rPr>
              <a:t>„Oaza”</a:t>
            </a:r>
          </a:p>
          <a:p>
            <a:pPr lvl="0">
              <a:buClr>
                <a:srgbClr val="C66951"/>
              </a:buClr>
            </a:pPr>
            <a:r>
              <a:rPr lang="hr-HR" dirty="0">
                <a:solidFill>
                  <a:srgbClr val="534949"/>
                </a:solidFill>
              </a:rPr>
              <a:t>Udruga RODA: „Neprekinute veze”, Čitateljski program</a:t>
            </a:r>
          </a:p>
          <a:p>
            <a:pPr lvl="0">
              <a:buClr>
                <a:srgbClr val="C66951"/>
              </a:buClr>
            </a:pPr>
            <a:r>
              <a:rPr lang="hr-HR" dirty="0">
                <a:solidFill>
                  <a:srgbClr val="534949"/>
                </a:solidFill>
              </a:rPr>
              <a:t>Amatersko kazalište Kalvarija</a:t>
            </a:r>
          </a:p>
          <a:p>
            <a:pPr lvl="0">
              <a:buClr>
                <a:srgbClr val="C66951"/>
              </a:buClr>
            </a:pPr>
            <a:r>
              <a:rPr lang="hr-HR" dirty="0">
                <a:solidFill>
                  <a:srgbClr val="534949"/>
                </a:solidFill>
              </a:rPr>
              <a:t>Prihvatilište za beskućnike „Ruže </a:t>
            </a:r>
            <a:r>
              <a:rPr lang="hr-HR" dirty="0" err="1">
                <a:solidFill>
                  <a:srgbClr val="534949"/>
                </a:solidFill>
              </a:rPr>
              <a:t>Sv.Franje</a:t>
            </a:r>
            <a:r>
              <a:rPr lang="hr-HR" dirty="0">
                <a:solidFill>
                  <a:srgbClr val="534949"/>
                </a:solidFill>
              </a:rPr>
              <a:t>”</a:t>
            </a:r>
            <a:endParaRPr lang="hr-HR" dirty="0"/>
          </a:p>
          <a:p>
            <a:r>
              <a:rPr lang="hr-HR" dirty="0"/>
              <a:t>Centri za socijalnu skrb, Caritas, Narodno učilište…</a:t>
            </a:r>
          </a:p>
          <a:p>
            <a:pPr marL="45720" indent="0">
              <a:buNone/>
            </a:pPr>
            <a:endParaRPr lang="hr-HR" dirty="0"/>
          </a:p>
        </p:txBody>
      </p:sp>
      <p:sp>
        <p:nvSpPr>
          <p:cNvPr id="3" name="Naslov 2"/>
          <p:cNvSpPr>
            <a:spLocks noGrp="1"/>
          </p:cNvSpPr>
          <p:nvPr>
            <p:ph type="title"/>
          </p:nvPr>
        </p:nvSpPr>
        <p:spPr/>
        <p:txBody>
          <a:bodyPr/>
          <a:lstStyle/>
          <a:p>
            <a:br>
              <a:rPr lang="hr-HR" dirty="0"/>
            </a:br>
            <a:r>
              <a:rPr lang="hr-HR" dirty="0"/>
              <a:t>SURADNJA SA LOKALNOM ZAJEDNICOM</a:t>
            </a:r>
            <a:br>
              <a:rPr lang="hr-HR" dirty="0"/>
            </a:br>
            <a:endParaRPr lang="hr-HR" dirty="0"/>
          </a:p>
        </p:txBody>
      </p:sp>
    </p:spTree>
    <p:extLst>
      <p:ext uri="{BB962C8B-B14F-4D97-AF65-F5344CB8AC3E}">
        <p14:creationId xmlns:p14="http://schemas.microsoft.com/office/powerpoint/2010/main" val="2459810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lik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628" r="11628"/>
          <a:stretch>
            <a:fillRect/>
          </a:stretch>
        </p:blipFill>
        <p:spPr/>
      </p:pic>
      <p:sp>
        <p:nvSpPr>
          <p:cNvPr id="3" name="Rezervirano mjesto teksta 2"/>
          <p:cNvSpPr>
            <a:spLocks noGrp="1"/>
          </p:cNvSpPr>
          <p:nvPr>
            <p:ph type="body" sz="half" idx="2"/>
          </p:nvPr>
        </p:nvSpPr>
        <p:spPr/>
        <p:txBody>
          <a:bodyPr/>
          <a:lstStyle/>
          <a:p>
            <a:r>
              <a:rPr lang="hr-HR" dirty="0"/>
              <a:t>UDRUGA „RODA”</a:t>
            </a:r>
          </a:p>
          <a:p>
            <a:r>
              <a:rPr lang="hr-HR" dirty="0"/>
              <a:t>Projekt:</a:t>
            </a:r>
          </a:p>
          <a:p>
            <a:r>
              <a:rPr lang="hr-HR" dirty="0"/>
              <a:t>„Neprekinute veze”</a:t>
            </a:r>
          </a:p>
        </p:txBody>
      </p:sp>
      <p:sp>
        <p:nvSpPr>
          <p:cNvPr id="4" name="Naslov 3"/>
          <p:cNvSpPr>
            <a:spLocks noGrp="1"/>
          </p:cNvSpPr>
          <p:nvPr>
            <p:ph type="title"/>
          </p:nvPr>
        </p:nvSpPr>
        <p:spPr/>
        <p:txBody>
          <a:bodyPr/>
          <a:lstStyle/>
          <a:p>
            <a:r>
              <a:rPr lang="hr-HR" dirty="0"/>
              <a:t>DONACIJA </a:t>
            </a:r>
          </a:p>
        </p:txBody>
      </p:sp>
    </p:spTree>
    <p:extLst>
      <p:ext uri="{BB962C8B-B14F-4D97-AF65-F5344CB8AC3E}">
        <p14:creationId xmlns:p14="http://schemas.microsoft.com/office/powerpoint/2010/main" val="3689695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98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092280" y="4293096"/>
            <a:ext cx="1800200" cy="1296144"/>
          </a:xfrm>
          <a:effectLst>
            <a:outerShdw blurRad="50800" dist="38100" dir="18900000" algn="bl" rotWithShape="0">
              <a:prstClr val="black">
                <a:alpha val="40000"/>
              </a:prstClr>
            </a:outerShdw>
          </a:effectLst>
        </p:spPr>
        <p:txBody>
          <a:bodyPr/>
          <a:lstStyle/>
          <a:p>
            <a:pPr algn="ctr"/>
            <a:r>
              <a:rPr lang="hr-HR" sz="2500" dirty="0">
                <a:latin typeface="Times New Roman" panose="02020603050405020304" pitchFamily="18" charset="0"/>
                <a:cs typeface="Times New Roman" panose="02020603050405020304" pitchFamily="18" charset="0"/>
              </a:rPr>
              <a:t>POVIJEST PALAČE PRAVDE</a:t>
            </a:r>
            <a:br>
              <a:rPr lang="hr-HR" sz="2500" dirty="0">
                <a:latin typeface="Times New Roman" panose="02020603050405020304" pitchFamily="18" charset="0"/>
                <a:cs typeface="Times New Roman" panose="02020603050405020304" pitchFamily="18" charset="0"/>
              </a:rPr>
            </a:br>
            <a:br>
              <a:rPr lang="hr-HR" sz="2500" dirty="0">
                <a:latin typeface="Times New Roman" panose="02020603050405020304" pitchFamily="18" charset="0"/>
                <a:cs typeface="Times New Roman" panose="02020603050405020304" pitchFamily="18" charset="0"/>
              </a:rPr>
            </a:br>
            <a:br>
              <a:rPr lang="hr-HR" sz="2500" dirty="0">
                <a:latin typeface="Times New Roman" panose="02020603050405020304" pitchFamily="18" charset="0"/>
                <a:cs typeface="Times New Roman" panose="02020603050405020304" pitchFamily="18" charset="0"/>
              </a:rPr>
            </a:br>
            <a:br>
              <a:rPr lang="hr-HR" sz="2500" dirty="0">
                <a:latin typeface="Times New Roman" panose="02020603050405020304" pitchFamily="18" charset="0"/>
                <a:cs typeface="Times New Roman" panose="02020603050405020304" pitchFamily="18" charset="0"/>
              </a:rPr>
            </a:br>
            <a:r>
              <a:rPr lang="hr-HR" sz="2500" dirty="0">
                <a:latin typeface="Times New Roman" panose="02020603050405020304" pitchFamily="18" charset="0"/>
                <a:cs typeface="Times New Roman" panose="02020603050405020304" pitchFamily="18" charset="0"/>
              </a:rPr>
              <a:t>HISTORY OF</a:t>
            </a:r>
            <a:br>
              <a:rPr lang="hr-HR" sz="2500" dirty="0">
                <a:latin typeface="Times New Roman" panose="02020603050405020304" pitchFamily="18" charset="0"/>
                <a:cs typeface="Times New Roman" panose="02020603050405020304" pitchFamily="18" charset="0"/>
              </a:rPr>
            </a:br>
            <a:r>
              <a:rPr lang="hr-HR" sz="2500" dirty="0">
                <a:latin typeface="Times New Roman" panose="02020603050405020304" pitchFamily="18" charset="0"/>
                <a:cs typeface="Times New Roman" panose="02020603050405020304" pitchFamily="18" charset="0"/>
              </a:rPr>
              <a:t>the JUDICIAL PALACE</a:t>
            </a:r>
          </a:p>
        </p:txBody>
      </p:sp>
      <p:sp>
        <p:nvSpPr>
          <p:cNvPr id="7" name="TekstniOkvir 6"/>
          <p:cNvSpPr txBox="1"/>
          <p:nvPr/>
        </p:nvSpPr>
        <p:spPr>
          <a:xfrm>
            <a:off x="323528" y="112519"/>
            <a:ext cx="6480720" cy="6647974"/>
          </a:xfrm>
          <a:prstGeom prst="rect">
            <a:avLst/>
          </a:prstGeom>
          <a:noFill/>
        </p:spPr>
        <p:txBody>
          <a:bodyPr wrap="square" rtlCol="0">
            <a:spAutoFit/>
          </a:bodyPr>
          <a:lstStyle/>
          <a:p>
            <a:pPr algn="just"/>
            <a:r>
              <a:rPr lang="hr-HR" sz="1300" dirty="0">
                <a:solidFill>
                  <a:schemeClr val="bg1"/>
                </a:solidFill>
                <a:latin typeface="Times New Roman" panose="02020603050405020304" pitchFamily="18" charset="0"/>
                <a:cs typeface="Times New Roman" panose="02020603050405020304" pitchFamily="18" charset="0"/>
              </a:rPr>
              <a:t>    Uzimajući u obzir povećanje administracije tijekom XIX. stoljeća i neprikladnost sudskih prostorija, početkom XX. stoljeća počelo se razmišljati o izgradnji zajedničke zgrade za smještaj sudova u Rijeci. </a:t>
            </a:r>
          </a:p>
          <a:p>
            <a:pPr algn="just"/>
            <a:r>
              <a:rPr lang="hr-HR" sz="1300" dirty="0">
                <a:solidFill>
                  <a:schemeClr val="bg1"/>
                </a:solidFill>
                <a:latin typeface="Times New Roman" panose="02020603050405020304" pitchFamily="18" charset="0"/>
                <a:cs typeface="Times New Roman" panose="02020603050405020304" pitchFamily="18" charset="0"/>
              </a:rPr>
              <a:t>   </a:t>
            </a:r>
          </a:p>
          <a:p>
            <a:pPr algn="just"/>
            <a:r>
              <a:rPr lang="hr-HR" sz="1300" dirty="0">
                <a:solidFill>
                  <a:schemeClr val="bg1"/>
                </a:solidFill>
                <a:latin typeface="Times New Roman" panose="02020603050405020304" pitchFamily="18" charset="0"/>
                <a:cs typeface="Times New Roman" panose="02020603050405020304" pitchFamily="18" charset="0"/>
              </a:rPr>
              <a:t>     Obzirom da je veliko doseljavanje stanovništva izazvalo porast kriminaliteta, gradnja zatvora se pokazala potrebnom zbog toga što se u staroj zatvorskoj zgradi u sklopu Kaštela moglo smjestiti svega 32 prijestupnika.</a:t>
            </a: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r>
              <a:rPr lang="hr-HR" sz="1050" dirty="0">
                <a:solidFill>
                  <a:schemeClr val="bg1"/>
                </a:solidFill>
                <a:latin typeface="Times New Roman" panose="02020603050405020304" pitchFamily="18" charset="0"/>
                <a:cs typeface="Times New Roman" panose="02020603050405020304" pitchFamily="18" charset="0"/>
              </a:rPr>
              <a:t>_________________________________________________________________________</a:t>
            </a: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ctr"/>
            <a:endParaRPr lang="hr-HR" sz="1050" dirty="0">
              <a:solidFill>
                <a:schemeClr val="bg1"/>
              </a:solidFill>
              <a:latin typeface="Times New Roman" panose="02020603050405020304" pitchFamily="18" charset="0"/>
              <a:cs typeface="Times New Roman" panose="02020603050405020304" pitchFamily="18" charset="0"/>
            </a:endParaRPr>
          </a:p>
          <a:p>
            <a:pPr algn="just"/>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Considering</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the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increase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of</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administration</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during</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the</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19</a:t>
            </a:r>
            <a:r>
              <a:rPr lang="hr-HR" sz="1300" baseline="30000" dirty="0" err="1">
                <a:solidFill>
                  <a:schemeClr val="bg1"/>
                </a:solidFill>
                <a:latin typeface="Times New Roman" panose="02020603050405020304" pitchFamily="18" charset="0"/>
                <a:cs typeface="Times New Roman" panose="02020603050405020304" pitchFamily="18" charset="0"/>
              </a:rPr>
              <a:t>th</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century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and</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the inadequacy of court room</a:t>
            </a:r>
            <a:r>
              <a:rPr lang="hr-HR" sz="1300" dirty="0">
                <a:solidFill>
                  <a:schemeClr val="bg1"/>
                </a:solidFill>
                <a:latin typeface="Times New Roman" panose="02020603050405020304" pitchFamily="18" charset="0"/>
                <a:cs typeface="Times New Roman" panose="02020603050405020304" pitchFamily="18" charset="0"/>
              </a:rPr>
              <a:t>s</a:t>
            </a:r>
            <a:r>
              <a:rPr lang="en-US" sz="1300" dirty="0">
                <a:solidFill>
                  <a:schemeClr val="bg1"/>
                </a:solidFill>
                <a:latin typeface="Times New Roman" panose="02020603050405020304" pitchFamily="18" charset="0"/>
                <a:cs typeface="Times New Roman" panose="02020603050405020304" pitchFamily="18" charset="0"/>
              </a:rPr>
              <a:t>,</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city</a:t>
            </a:r>
            <a:r>
              <a:rPr lang="hr-HR" sz="1300" dirty="0">
                <a:solidFill>
                  <a:schemeClr val="bg1"/>
                </a:solidFill>
                <a:latin typeface="Times New Roman" panose="02020603050405020304" pitchFamily="18" charset="0"/>
                <a:cs typeface="Times New Roman" panose="02020603050405020304" pitchFamily="18" charset="0"/>
              </a:rPr>
              <a:t> </a:t>
            </a:r>
            <a:r>
              <a:rPr lang="hr-HR" sz="1300" dirty="0" err="1">
                <a:solidFill>
                  <a:schemeClr val="bg1"/>
                </a:solidFill>
                <a:latin typeface="Times New Roman" panose="02020603050405020304" pitchFamily="18" charset="0"/>
                <a:cs typeface="Times New Roman" panose="02020603050405020304" pitchFamily="18" charset="0"/>
              </a:rPr>
              <a:t>authorities</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in early </a:t>
            </a:r>
            <a:r>
              <a:rPr lang="hr-HR" sz="1300" dirty="0" err="1">
                <a:solidFill>
                  <a:schemeClr val="bg1"/>
                </a:solidFill>
                <a:latin typeface="Times New Roman" panose="02020603050405020304" pitchFamily="18" charset="0"/>
                <a:cs typeface="Times New Roman" panose="02020603050405020304" pitchFamily="18" charset="0"/>
              </a:rPr>
              <a:t>20</a:t>
            </a:r>
            <a:r>
              <a:rPr lang="hr-HR" sz="1300" baseline="30000" dirty="0" err="1">
                <a:solidFill>
                  <a:schemeClr val="bg1"/>
                </a:solidFill>
                <a:latin typeface="Times New Roman" panose="02020603050405020304" pitchFamily="18" charset="0"/>
                <a:cs typeface="Times New Roman" panose="02020603050405020304" pitchFamily="18" charset="0"/>
              </a:rPr>
              <a:t>th</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century,</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 began to think about </a:t>
            </a:r>
            <a:r>
              <a:rPr lang="hr-HR" sz="1300" dirty="0" err="1">
                <a:solidFill>
                  <a:schemeClr val="bg1"/>
                </a:solidFill>
                <a:latin typeface="Times New Roman" panose="02020603050405020304" pitchFamily="18" charset="0"/>
                <a:cs typeface="Times New Roman" panose="02020603050405020304" pitchFamily="18" charset="0"/>
              </a:rPr>
              <a:t>constructing</a:t>
            </a:r>
            <a:r>
              <a:rPr lang="en-US" sz="1300" dirty="0">
                <a:solidFill>
                  <a:schemeClr val="bg1"/>
                </a:solidFill>
                <a:latin typeface="Times New Roman" panose="02020603050405020304" pitchFamily="18" charset="0"/>
                <a:cs typeface="Times New Roman" panose="02020603050405020304" pitchFamily="18" charset="0"/>
              </a:rPr>
              <a:t> a common building </a:t>
            </a:r>
            <a:r>
              <a:rPr lang="hr-HR" sz="1300" dirty="0">
                <a:solidFill>
                  <a:schemeClr val="bg1"/>
                </a:solidFill>
                <a:latin typeface="Times New Roman" panose="02020603050405020304" pitchFamily="18" charset="0"/>
                <a:cs typeface="Times New Roman" panose="02020603050405020304" pitchFamily="18" charset="0"/>
              </a:rPr>
              <a:t>for all</a:t>
            </a:r>
            <a:r>
              <a:rPr lang="en-US" sz="1300" dirty="0">
                <a:solidFill>
                  <a:schemeClr val="bg1"/>
                </a:solidFill>
                <a:latin typeface="Times New Roman" panose="02020603050405020304" pitchFamily="18" charset="0"/>
                <a:cs typeface="Times New Roman" panose="02020603050405020304" pitchFamily="18" charset="0"/>
              </a:rPr>
              <a:t> courts in Rijeka. </a:t>
            </a:r>
            <a:r>
              <a:rPr lang="en-US" sz="1300" dirty="0">
                <a:latin typeface="Times New Roman" panose="02020603050405020304" pitchFamily="18" charset="0"/>
                <a:cs typeface="Times New Roman" panose="02020603050405020304" pitchFamily="18" charset="0"/>
              </a:rPr>
              <a:t>to think</a:t>
            </a:r>
            <a:endParaRPr lang="hr-HR" sz="1300" dirty="0">
              <a:latin typeface="Times New Roman" panose="02020603050405020304" pitchFamily="18" charset="0"/>
              <a:cs typeface="Times New Roman" panose="02020603050405020304" pitchFamily="18" charset="0"/>
            </a:endParaRPr>
          </a:p>
          <a:p>
            <a:pPr algn="just"/>
            <a:r>
              <a:rPr lang="hr-HR" sz="1300" dirty="0">
                <a:solidFill>
                  <a:schemeClr val="bg1"/>
                </a:solidFill>
                <a:latin typeface="Times New Roman" panose="02020603050405020304" pitchFamily="18" charset="0"/>
                <a:cs typeface="Times New Roman" panose="02020603050405020304" pitchFamily="18" charset="0"/>
              </a:rPr>
              <a:t>   </a:t>
            </a:r>
          </a:p>
          <a:p>
            <a:pPr algn="just"/>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Due to a growing crime rate caused by increased population immigration, prison construction proved necessary because the old prison building, part of the </a:t>
            </a:r>
            <a:r>
              <a:rPr lang="hr-HR" sz="1300" dirty="0" err="1">
                <a:solidFill>
                  <a:schemeClr val="bg1"/>
                </a:solidFill>
                <a:latin typeface="Times New Roman" panose="02020603050405020304" pitchFamily="18" charset="0"/>
                <a:cs typeface="Times New Roman" panose="02020603050405020304" pitchFamily="18" charset="0"/>
              </a:rPr>
              <a:t>old</a:t>
            </a:r>
            <a:r>
              <a:rPr lang="hr-HR" sz="1300" dirty="0">
                <a:solidFill>
                  <a:schemeClr val="bg1"/>
                </a:solidFill>
                <a:latin typeface="Times New Roman" panose="02020603050405020304" pitchFamily="18" charset="0"/>
                <a:cs typeface="Times New Roman" panose="02020603050405020304" pitchFamily="18" charset="0"/>
              </a:rPr>
              <a:t> Kaštel, </a:t>
            </a:r>
            <a:r>
              <a:rPr lang="en-US" sz="1300" dirty="0">
                <a:solidFill>
                  <a:schemeClr val="bg1"/>
                </a:solidFill>
                <a:latin typeface="Times New Roman" panose="02020603050405020304" pitchFamily="18" charset="0"/>
                <a:cs typeface="Times New Roman" panose="02020603050405020304" pitchFamily="18" charset="0"/>
              </a:rPr>
              <a:t>could only accommodate 32 offenders.</a:t>
            </a:r>
            <a:endParaRPr lang="hr-HR" sz="1300" dirty="0">
              <a:solidFill>
                <a:schemeClr val="bg1"/>
              </a:solidFill>
              <a:latin typeface="Times New Roman" panose="02020603050405020304" pitchFamily="18" charset="0"/>
              <a:cs typeface="Times New Roman" panose="02020603050405020304" pitchFamily="18" charset="0"/>
            </a:endParaRPr>
          </a:p>
          <a:p>
            <a:endParaRPr lang="hr-HR" sz="1300" dirty="0">
              <a:solidFill>
                <a:schemeClr val="bg1"/>
              </a:solidFill>
              <a:latin typeface="Times New Roman" panose="02020603050405020304" pitchFamily="18" charset="0"/>
              <a:cs typeface="Times New Roman" panose="02020603050405020304" pitchFamily="18" charset="0"/>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55" y="2179560"/>
            <a:ext cx="5967821" cy="2513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261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24" end="24"/>
                                            </p:txEl>
                                          </p:spTgt>
                                        </p:tgtEl>
                                        <p:attrNameLst>
                                          <p:attrName>style.visibility</p:attrName>
                                        </p:attrNameLst>
                                      </p:cBhvr>
                                      <p:to>
                                        <p:strVal val="visible"/>
                                      </p:to>
                                    </p:set>
                                    <p:animEffect transition="in" filter="fade">
                                      <p:cBhvr>
                                        <p:cTn id="24" dur="1000"/>
                                        <p:tgtEl>
                                          <p:spTgt spid="7">
                                            <p:txEl>
                                              <p:pRg st="24" end="24"/>
                                            </p:txEl>
                                          </p:spTgt>
                                        </p:tgtEl>
                                      </p:cBhvr>
                                    </p:animEffect>
                                    <p:anim calcmode="lin" valueType="num">
                                      <p:cBhvr>
                                        <p:cTn id="25" dur="1000" fill="hold"/>
                                        <p:tgtEl>
                                          <p:spTgt spid="7">
                                            <p:txEl>
                                              <p:pRg st="24" end="24"/>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4" end="2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25" end="25"/>
                                            </p:txEl>
                                          </p:spTgt>
                                        </p:tgtEl>
                                        <p:attrNameLst>
                                          <p:attrName>style.visibility</p:attrName>
                                        </p:attrNameLst>
                                      </p:cBhvr>
                                      <p:to>
                                        <p:strVal val="visible"/>
                                      </p:to>
                                    </p:set>
                                    <p:animEffect transition="in" filter="fade">
                                      <p:cBhvr>
                                        <p:cTn id="29" dur="1000"/>
                                        <p:tgtEl>
                                          <p:spTgt spid="7">
                                            <p:txEl>
                                              <p:pRg st="25" end="25"/>
                                            </p:txEl>
                                          </p:spTgt>
                                        </p:tgtEl>
                                      </p:cBhvr>
                                    </p:animEffect>
                                    <p:anim calcmode="lin" valueType="num">
                                      <p:cBhvr>
                                        <p:cTn id="30" dur="1000" fill="hold"/>
                                        <p:tgtEl>
                                          <p:spTgt spid="7">
                                            <p:txEl>
                                              <p:pRg st="25" end="25"/>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5" end="2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26" end="26"/>
                                            </p:txEl>
                                          </p:spTgt>
                                        </p:tgtEl>
                                        <p:attrNameLst>
                                          <p:attrName>style.visibility</p:attrName>
                                        </p:attrNameLst>
                                      </p:cBhvr>
                                      <p:to>
                                        <p:strVal val="visible"/>
                                      </p:to>
                                    </p:set>
                                    <p:animEffect transition="in" filter="fade">
                                      <p:cBhvr>
                                        <p:cTn id="34" dur="1000"/>
                                        <p:tgtEl>
                                          <p:spTgt spid="7">
                                            <p:txEl>
                                              <p:pRg st="26" end="26"/>
                                            </p:txEl>
                                          </p:spTgt>
                                        </p:tgtEl>
                                      </p:cBhvr>
                                    </p:animEffect>
                                    <p:anim calcmode="lin" valueType="num">
                                      <p:cBhvr>
                                        <p:cTn id="35" dur="1000" fill="hold"/>
                                        <p:tgtEl>
                                          <p:spTgt spid="7">
                                            <p:txEl>
                                              <p:pRg st="26" end="26"/>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6" end="2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4254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085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3757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076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p:cNvSpPr>
            <a:spLocks noGrp="1"/>
          </p:cNvSpPr>
          <p:nvPr>
            <p:ph idx="1"/>
          </p:nvPr>
        </p:nvSpPr>
        <p:spPr/>
        <p:txBody>
          <a:bodyPr>
            <a:normAutofit fontScale="85000" lnSpcReduction="20000"/>
          </a:bodyPr>
          <a:lstStyle/>
          <a:p>
            <a:r>
              <a:rPr lang="hr-HR" sz="1600" dirty="0"/>
              <a:t>U ZATVORIMA RADIMO I S OSTALIM KATEGORIJAMA OSOBA LIŠENIH SLOBODE (istražni zatvorenici, kažnjenici (+</a:t>
            </a:r>
            <a:r>
              <a:rPr lang="hr-HR" sz="1600" dirty="0" err="1"/>
              <a:t>supletorni</a:t>
            </a:r>
            <a:r>
              <a:rPr lang="hr-HR" sz="1600" dirty="0"/>
              <a:t> i zadržavanje u prekršaju) i tzv. prolazni)</a:t>
            </a:r>
          </a:p>
          <a:p>
            <a:r>
              <a:rPr lang="hr-HR" sz="1600" dirty="0"/>
              <a:t>Ti poslovi obuhvaćaju: praćenje procesa adaptacije na </a:t>
            </a:r>
            <a:r>
              <a:rPr lang="hr-HR" sz="1600" dirty="0" err="1"/>
              <a:t>penalne</a:t>
            </a:r>
            <a:r>
              <a:rPr lang="hr-HR" sz="1600" dirty="0"/>
              <a:t> uvjete; izrada operativnog plana aktivnosti s ciljem sprečavanja suicida; poslovi vezani za postupak upućivanje na izdržavanje kazne prije pravomoćnosti presude; obrada prijedloga za premještaje </a:t>
            </a:r>
            <a:r>
              <a:rPr lang="hr-HR" sz="1600"/>
              <a:t>u dr.k.t</a:t>
            </a:r>
            <a:r>
              <a:rPr lang="hr-HR" sz="1600" dirty="0"/>
              <a:t>.;  izrada kartona telefona i posjeta; izrada potvrda o izdržanoj kazni/putni troškovi; predlaganje radnika i praćenje radno angažiranih zatvorenika; organizacija video posjeta; </a:t>
            </a:r>
            <a:r>
              <a:rPr lang="hr-HR" sz="1600" dirty="0" err="1"/>
              <a:t>dušebrižništvo</a:t>
            </a:r>
            <a:r>
              <a:rPr lang="hr-HR" sz="1600" dirty="0"/>
              <a:t>; rješavanje po dnevnim zamolbama, prijava ZO i ishođenje DZO </a:t>
            </a:r>
          </a:p>
          <a:p>
            <a:r>
              <a:rPr lang="hr-HR" sz="1600" dirty="0"/>
              <a:t>Poticanje, savjetovanje i pomoć kod uspostave kontakta i komunikacije sa vanjskim svijetom, kao što su: </a:t>
            </a:r>
            <a:r>
              <a:rPr lang="hr-HR" sz="1600" dirty="0" err="1"/>
              <a:t>mlt</a:t>
            </a:r>
            <a:r>
              <a:rPr lang="hr-HR" sz="1600" dirty="0"/>
              <a:t>. djeca, partneri i drugi članovi obitelji, poslodavci, konzulati, sudovi, Centri za socijalnu skrb, organizacije civilnog društva, javni bilježnici, MUP i drugo </a:t>
            </a:r>
          </a:p>
          <a:p>
            <a:r>
              <a:rPr lang="hr-HR" sz="1600" dirty="0"/>
              <a:t>Poučavanje o, primjerice zakonskim propisima i promjenama istih, pisanju raznih podnesaka i slično</a:t>
            </a:r>
          </a:p>
          <a:p>
            <a:r>
              <a:rPr lang="hr-HR" sz="1600" dirty="0"/>
              <a:t>Interveniranje na poziv službenika drugih odjela i/ili na inicijativu </a:t>
            </a:r>
            <a:r>
              <a:rPr lang="hr-HR" sz="1600" dirty="0" err="1"/>
              <a:t>istr.zatvorenika</a:t>
            </a:r>
            <a:r>
              <a:rPr lang="hr-HR" sz="1600" dirty="0"/>
              <a:t>, u raznim okolnostima i sa svrhom prevladavanja određenih teškoća, primjerice: pritužbe i nezadovoljstva odlukom ili postupanjem; sukobi sa drugim zatvorenicima; izrada osobnih dokumenata; priznavanje očinstva; smrt člana obitelji i druga obiteljska problematika; zdravstveni problemi u suradnji sa Odjelom ZZZ i dr.</a:t>
            </a:r>
          </a:p>
          <a:p>
            <a:pPr lvl="0">
              <a:buClr>
                <a:srgbClr val="C66951"/>
              </a:buClr>
            </a:pPr>
            <a:r>
              <a:rPr lang="hr-HR" sz="1500" dirty="0">
                <a:solidFill>
                  <a:srgbClr val="534949"/>
                </a:solidFill>
              </a:rPr>
              <a:t>Održavanje knjižnice i tzv. Caritasovog ormara i drugo</a:t>
            </a:r>
          </a:p>
          <a:p>
            <a:endParaRPr lang="hr-HR" sz="1600" dirty="0"/>
          </a:p>
          <a:p>
            <a:endParaRPr lang="hr-HR" sz="1600" dirty="0"/>
          </a:p>
          <a:p>
            <a:endParaRPr lang="hr-HR" sz="1600" dirty="0"/>
          </a:p>
        </p:txBody>
      </p:sp>
      <p:sp>
        <p:nvSpPr>
          <p:cNvPr id="3" name="Naslov 2"/>
          <p:cNvSpPr>
            <a:spLocks noGrp="1"/>
          </p:cNvSpPr>
          <p:nvPr>
            <p:ph type="title"/>
          </p:nvPr>
        </p:nvSpPr>
        <p:spPr/>
        <p:txBody>
          <a:bodyPr/>
          <a:lstStyle/>
          <a:p>
            <a:r>
              <a:rPr lang="hr-HR" dirty="0"/>
              <a:t>OSTALI POSLOVI</a:t>
            </a:r>
            <a:br>
              <a:rPr lang="hr-HR" dirty="0"/>
            </a:br>
            <a:r>
              <a:rPr lang="hr-HR" dirty="0"/>
              <a:t>ODJELA TRETMANA  </a:t>
            </a:r>
          </a:p>
        </p:txBody>
      </p:sp>
      <p:sp>
        <p:nvSpPr>
          <p:cNvPr id="5" name="Rezervirano mjesto teksta 4"/>
          <p:cNvSpPr>
            <a:spLocks noGrp="1"/>
          </p:cNvSpPr>
          <p:nvPr>
            <p:ph type="body" sz="half" idx="4294967295"/>
          </p:nvPr>
        </p:nvSpPr>
        <p:spPr>
          <a:xfrm>
            <a:off x="7470775" y="2130425"/>
            <a:ext cx="1673225" cy="2816225"/>
          </a:xfrm>
        </p:spPr>
        <p:txBody>
          <a:bodyPr/>
          <a:lstStyle/>
          <a:p>
            <a:endParaRPr lang="hr-HR" dirty="0"/>
          </a:p>
          <a:p>
            <a:pPr marL="45720" indent="0">
              <a:buNone/>
            </a:pPr>
            <a:endParaRPr lang="hr-HR" dirty="0"/>
          </a:p>
        </p:txBody>
      </p:sp>
    </p:spTree>
    <p:extLst>
      <p:ext uri="{BB962C8B-B14F-4D97-AF65-F5344CB8AC3E}">
        <p14:creationId xmlns:p14="http://schemas.microsoft.com/office/powerpoint/2010/main" val="1333833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7" y="1412776"/>
            <a:ext cx="5400601" cy="3528392"/>
          </a:xfrm>
          <a:prstGeom prst="rect">
            <a:avLst/>
          </a:prstGeom>
        </p:spPr>
      </p:pic>
    </p:spTree>
    <p:extLst>
      <p:ext uri="{BB962C8B-B14F-4D97-AF65-F5344CB8AC3E}">
        <p14:creationId xmlns:p14="http://schemas.microsoft.com/office/powerpoint/2010/main" val="374104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like 6"/>
          <p:cNvPicPr>
            <a:picLocks noGrp="1" noChangeAspect="1"/>
          </p:cNvPicPr>
          <p:nvPr>
            <p:ph type="pic"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l="2136" r="2136"/>
          <a:stretch>
            <a:fillRect/>
          </a:stretch>
        </p:blipFill>
        <p:spPr>
          <a:xfrm>
            <a:off x="1259632" y="2780928"/>
            <a:ext cx="4936068" cy="34913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zervirano mjesto teksta 2"/>
          <p:cNvSpPr>
            <a:spLocks noGrp="1"/>
          </p:cNvSpPr>
          <p:nvPr>
            <p:ph type="body" sz="half" idx="2"/>
          </p:nvPr>
        </p:nvSpPr>
        <p:spPr>
          <a:xfrm>
            <a:off x="251520" y="548680"/>
            <a:ext cx="6624736" cy="3888432"/>
          </a:xfrm>
        </p:spPr>
        <p:txBody>
          <a:bodyPr/>
          <a:lstStyle/>
          <a:p>
            <a:pPr algn="just"/>
            <a:r>
              <a:rPr lang="hr-HR" sz="1300" spc="0" dirty="0">
                <a:solidFill>
                  <a:prstClr val="black"/>
                </a:solidFill>
                <a:latin typeface="Times New Roman" panose="02020603050405020304" pitchFamily="18" charset="0"/>
                <a:cs typeface="Times New Roman" panose="02020603050405020304" pitchFamily="18" charset="0"/>
              </a:rPr>
              <a:t>          Za gradnju Sudbene palače i zatvora predloženo je područje starog Kaštela. Rušenje istog i gradnja Sudbene palače započeto je </a:t>
            </a:r>
            <a:r>
              <a:rPr lang="hr-HR" sz="1300" spc="0" dirty="0" err="1">
                <a:solidFill>
                  <a:prstClr val="black"/>
                </a:solidFill>
                <a:latin typeface="Times New Roman" panose="02020603050405020304" pitchFamily="18" charset="0"/>
                <a:cs typeface="Times New Roman" panose="02020603050405020304" pitchFamily="18" charset="0"/>
              </a:rPr>
              <a:t>1904</a:t>
            </a:r>
            <a:r>
              <a:rPr lang="hr-HR" sz="1300" spc="0" dirty="0">
                <a:solidFill>
                  <a:prstClr val="black"/>
                </a:solidFill>
                <a:latin typeface="Times New Roman" panose="02020603050405020304" pitchFamily="18" charset="0"/>
                <a:cs typeface="Times New Roman" panose="02020603050405020304" pitchFamily="18" charset="0"/>
              </a:rPr>
              <a:t>., a trajalo je do </a:t>
            </a:r>
            <a:r>
              <a:rPr lang="hr-HR" sz="1300" spc="0" dirty="0" err="1">
                <a:solidFill>
                  <a:prstClr val="black"/>
                </a:solidFill>
                <a:latin typeface="Times New Roman" panose="02020603050405020304" pitchFamily="18" charset="0"/>
                <a:cs typeface="Times New Roman" panose="02020603050405020304" pitchFamily="18" charset="0"/>
              </a:rPr>
              <a:t>11</a:t>
            </a:r>
            <a:r>
              <a:rPr lang="hr-HR" sz="1300" spc="0" dirty="0">
                <a:solidFill>
                  <a:prstClr val="black"/>
                </a:solidFill>
                <a:latin typeface="Times New Roman" panose="02020603050405020304" pitchFamily="18" charset="0"/>
                <a:cs typeface="Times New Roman" panose="02020603050405020304" pitchFamily="18" charset="0"/>
              </a:rPr>
              <a:t>. svibnja </a:t>
            </a:r>
            <a:r>
              <a:rPr lang="hr-HR" sz="1300" spc="0" dirty="0" err="1">
                <a:solidFill>
                  <a:prstClr val="black"/>
                </a:solidFill>
                <a:latin typeface="Times New Roman" panose="02020603050405020304" pitchFamily="18" charset="0"/>
                <a:cs typeface="Times New Roman" panose="02020603050405020304" pitchFamily="18" charset="0"/>
              </a:rPr>
              <a:t>1906</a:t>
            </a:r>
            <a:r>
              <a:rPr lang="hr-HR" sz="1300" spc="0" dirty="0">
                <a:solidFill>
                  <a:prstClr val="black"/>
                </a:solidFill>
                <a:latin typeface="Times New Roman" panose="02020603050405020304" pitchFamily="18" charset="0"/>
                <a:cs typeface="Times New Roman" panose="02020603050405020304" pitchFamily="18" charset="0"/>
              </a:rPr>
              <a:t>. godine.</a:t>
            </a:r>
          </a:p>
          <a:p>
            <a:endParaRPr lang="hr-HR" sz="1300" spc="0" dirty="0">
              <a:solidFill>
                <a:prstClr val="black"/>
              </a:solidFill>
              <a:latin typeface="Times New Roman" panose="02020603050405020304" pitchFamily="18" charset="0"/>
              <a:cs typeface="Times New Roman" panose="02020603050405020304" pitchFamily="18" charset="0"/>
            </a:endParaRPr>
          </a:p>
          <a:p>
            <a:endParaRPr lang="hr-HR" sz="1300" spc="0" dirty="0">
              <a:solidFill>
                <a:prstClr val="black"/>
              </a:solidFill>
              <a:latin typeface="Times New Roman" panose="02020603050405020304" pitchFamily="18" charset="0"/>
              <a:cs typeface="Times New Roman" panose="02020603050405020304" pitchFamily="18" charset="0"/>
            </a:endParaRPr>
          </a:p>
          <a:p>
            <a:pPr lvl="0" algn="just">
              <a:spcBef>
                <a:spcPts val="0"/>
              </a:spcBef>
              <a:buClrTx/>
            </a:pPr>
            <a:endParaRPr lang="hr-HR" sz="1300" spc="0" dirty="0">
              <a:solidFill>
                <a:prstClr val="black"/>
              </a:solidFill>
              <a:latin typeface="Times New Roman" panose="02020603050405020304" pitchFamily="18" charset="0"/>
              <a:cs typeface="Times New Roman" panose="02020603050405020304" pitchFamily="18" charset="0"/>
            </a:endParaRPr>
          </a:p>
          <a:p>
            <a:pPr lvl="0" algn="just">
              <a:spcBef>
                <a:spcPts val="0"/>
              </a:spcBef>
              <a:buClrTx/>
            </a:pP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The</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area</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of</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the</a:t>
            </a:r>
            <a:r>
              <a:rPr lang="hr-HR" sz="1300" spc="0" dirty="0">
                <a:solidFill>
                  <a:prstClr val="black"/>
                </a:solidFill>
                <a:latin typeface="Times New Roman" panose="02020603050405020304" pitchFamily="18" charset="0"/>
                <a:cs typeface="Times New Roman" panose="02020603050405020304" pitchFamily="18" charset="0"/>
              </a:rPr>
              <a:t> </a:t>
            </a:r>
            <a:r>
              <a:rPr lang="en-US" sz="1300" spc="0" dirty="0">
                <a:solidFill>
                  <a:prstClr val="black"/>
                </a:solidFill>
                <a:latin typeface="Times New Roman" panose="02020603050405020304" pitchFamily="18" charset="0"/>
                <a:cs typeface="Times New Roman" panose="02020603050405020304" pitchFamily="18" charset="0"/>
              </a:rPr>
              <a:t>old</a:t>
            </a:r>
            <a:r>
              <a:rPr lang="hr-HR" sz="1300" spc="0" dirty="0">
                <a:solidFill>
                  <a:prstClr val="black"/>
                </a:solidFill>
                <a:latin typeface="Times New Roman" panose="02020603050405020304" pitchFamily="18" charset="0"/>
                <a:cs typeface="Times New Roman" panose="02020603050405020304" pitchFamily="18" charset="0"/>
              </a:rPr>
              <a:t> Kaštel </a:t>
            </a:r>
            <a:r>
              <a:rPr lang="hr-HR" sz="1300" spc="0" dirty="0" err="1">
                <a:solidFill>
                  <a:prstClr val="black"/>
                </a:solidFill>
                <a:latin typeface="Times New Roman" panose="02020603050405020304" pitchFamily="18" charset="0"/>
                <a:cs typeface="Times New Roman" panose="02020603050405020304" pitchFamily="18" charset="0"/>
              </a:rPr>
              <a:t>was</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suggested</a:t>
            </a:r>
            <a:r>
              <a:rPr lang="hr-HR" sz="1300" spc="0" dirty="0">
                <a:solidFill>
                  <a:prstClr val="black"/>
                </a:solidFill>
                <a:latin typeface="Times New Roman" panose="02020603050405020304" pitchFamily="18" charset="0"/>
                <a:cs typeface="Times New Roman" panose="02020603050405020304" pitchFamily="18" charset="0"/>
              </a:rPr>
              <a:t> as </a:t>
            </a:r>
            <a:r>
              <a:rPr lang="en-US" sz="1300" spc="0" dirty="0">
                <a:solidFill>
                  <a:prstClr val="black"/>
                </a:solidFill>
                <a:latin typeface="Times New Roman" panose="02020603050405020304" pitchFamily="18" charset="0"/>
                <a:cs typeface="Times New Roman" panose="02020603050405020304" pitchFamily="18" charset="0"/>
              </a:rPr>
              <a:t>the construction site for the Judicial Palace</a:t>
            </a:r>
            <a:r>
              <a:rPr lang="hr-HR" sz="1300" spc="0" dirty="0">
                <a:solidFill>
                  <a:prstClr val="black"/>
                </a:solidFill>
                <a:latin typeface="Times New Roman" panose="02020603050405020304" pitchFamily="18" charset="0"/>
                <a:cs typeface="Times New Roman" panose="02020603050405020304" pitchFamily="18" charset="0"/>
              </a:rPr>
              <a:t> </a:t>
            </a:r>
            <a:r>
              <a:rPr lang="en-US" sz="1300" spc="0" dirty="0">
                <a:solidFill>
                  <a:prstClr val="black"/>
                </a:solidFill>
                <a:latin typeface="Times New Roman" panose="02020603050405020304" pitchFamily="18" charset="0"/>
                <a:cs typeface="Times New Roman" panose="02020603050405020304" pitchFamily="18" charset="0"/>
              </a:rPr>
              <a:t> Demolition</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of</a:t>
            </a:r>
            <a:r>
              <a:rPr lang="hr-HR" sz="1300" spc="0" dirty="0">
                <a:solidFill>
                  <a:prstClr val="black"/>
                </a:solidFill>
                <a:latin typeface="Times New Roman" panose="02020603050405020304" pitchFamily="18" charset="0"/>
                <a:cs typeface="Times New Roman" panose="02020603050405020304" pitchFamily="18" charset="0"/>
              </a:rPr>
              <a:t> </a:t>
            </a:r>
            <a:r>
              <a:rPr lang="hr-HR" sz="1300" spc="0" dirty="0" err="1">
                <a:solidFill>
                  <a:prstClr val="black"/>
                </a:solidFill>
                <a:latin typeface="Times New Roman" panose="02020603050405020304" pitchFamily="18" charset="0"/>
                <a:cs typeface="Times New Roman" panose="02020603050405020304" pitchFamily="18" charset="0"/>
              </a:rPr>
              <a:t>this</a:t>
            </a:r>
            <a:r>
              <a:rPr lang="hr-HR" sz="1300" spc="0" dirty="0">
                <a:solidFill>
                  <a:prstClr val="black"/>
                </a:solidFill>
                <a:latin typeface="Times New Roman" panose="02020603050405020304" pitchFamily="18" charset="0"/>
                <a:cs typeface="Times New Roman" panose="02020603050405020304" pitchFamily="18" charset="0"/>
              </a:rPr>
              <a:t> site</a:t>
            </a:r>
            <a:r>
              <a:rPr lang="en-US" sz="1300" spc="0" dirty="0">
                <a:solidFill>
                  <a:prstClr val="black"/>
                </a:solidFill>
                <a:latin typeface="Times New Roman" panose="02020603050405020304" pitchFamily="18" charset="0"/>
                <a:cs typeface="Times New Roman" panose="02020603050405020304" pitchFamily="18" charset="0"/>
              </a:rPr>
              <a:t> and construction of the Judicial Palace began in 1904</a:t>
            </a:r>
            <a:r>
              <a:rPr lang="hr-HR" sz="1300" spc="0" dirty="0">
                <a:solidFill>
                  <a:prstClr val="black"/>
                </a:solidFill>
                <a:latin typeface="Times New Roman" panose="02020603050405020304" pitchFamily="18" charset="0"/>
                <a:cs typeface="Times New Roman" panose="02020603050405020304" pitchFamily="18" charset="0"/>
              </a:rPr>
              <a:t>  a</a:t>
            </a:r>
            <a:r>
              <a:rPr lang="en-US" sz="1300" spc="0" dirty="0" err="1">
                <a:solidFill>
                  <a:prstClr val="black"/>
                </a:solidFill>
                <a:latin typeface="Times New Roman" panose="02020603050405020304" pitchFamily="18" charset="0"/>
                <a:cs typeface="Times New Roman" panose="02020603050405020304" pitchFamily="18" charset="0"/>
              </a:rPr>
              <a:t>nd</a:t>
            </a:r>
            <a:r>
              <a:rPr lang="en-US" sz="1300" spc="0" dirty="0">
                <a:solidFill>
                  <a:prstClr val="black"/>
                </a:solidFill>
                <a:latin typeface="Times New Roman" panose="02020603050405020304" pitchFamily="18" charset="0"/>
                <a:cs typeface="Times New Roman" panose="02020603050405020304" pitchFamily="18" charset="0"/>
              </a:rPr>
              <a:t> lasted until May 11</a:t>
            </a:r>
            <a:r>
              <a:rPr lang="hr-HR" sz="1300" spc="0" dirty="0">
                <a:solidFill>
                  <a:prstClr val="black"/>
                </a:solidFill>
                <a:latin typeface="Times New Roman" panose="02020603050405020304" pitchFamily="18" charset="0"/>
                <a:cs typeface="Times New Roman" panose="02020603050405020304" pitchFamily="18" charset="0"/>
              </a:rPr>
              <a:t>,</a:t>
            </a:r>
            <a:r>
              <a:rPr lang="en-US" sz="1300" spc="0" dirty="0">
                <a:solidFill>
                  <a:prstClr val="black"/>
                </a:solidFill>
                <a:latin typeface="Times New Roman" panose="02020603050405020304" pitchFamily="18" charset="0"/>
                <a:cs typeface="Times New Roman" panose="02020603050405020304" pitchFamily="18" charset="0"/>
              </a:rPr>
              <a:t> 1906</a:t>
            </a:r>
            <a:r>
              <a:rPr lang="hr-HR" sz="1300" spc="0" dirty="0">
                <a:solidFill>
                  <a:prstClr val="black"/>
                </a:solidFill>
                <a:latin typeface="Times New Roman" panose="02020603050405020304" pitchFamily="18" charset="0"/>
                <a:cs typeface="Times New Roman" panose="02020603050405020304" pitchFamily="18" charset="0"/>
              </a:rPr>
              <a:t>.</a:t>
            </a:r>
          </a:p>
          <a:p>
            <a:endParaRPr lang="hr-HR" dirty="0"/>
          </a:p>
        </p:txBody>
      </p:sp>
      <p:cxnSp>
        <p:nvCxnSpPr>
          <p:cNvPr id="6" name="Ravni poveznik 5"/>
          <p:cNvCxnSpPr/>
          <p:nvPr/>
        </p:nvCxnSpPr>
        <p:spPr>
          <a:xfrm>
            <a:off x="1547664" y="1268760"/>
            <a:ext cx="3456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4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half" idx="2"/>
          </p:nvPr>
        </p:nvSpPr>
        <p:spPr>
          <a:xfrm>
            <a:off x="4283968" y="188640"/>
            <a:ext cx="2484276" cy="4032448"/>
          </a:xfrm>
        </p:spPr>
        <p:txBody>
          <a:bodyPr>
            <a:normAutofit lnSpcReduction="10000"/>
          </a:bodyPr>
          <a:lstStyle/>
          <a:p>
            <a:pPr algn="just"/>
            <a:r>
              <a:rPr lang="hr-HR" sz="1250" dirty="0">
                <a:solidFill>
                  <a:schemeClr val="bg1"/>
                </a:solidFill>
                <a:latin typeface="Times New Roman" panose="02020603050405020304" pitchFamily="18" charset="0"/>
                <a:cs typeface="Times New Roman" panose="02020603050405020304" pitchFamily="18" charset="0"/>
              </a:rPr>
              <a:t>    </a:t>
            </a:r>
            <a:r>
              <a:rPr lang="hr-HR" sz="1300" dirty="0">
                <a:solidFill>
                  <a:schemeClr val="bg1"/>
                </a:solidFill>
                <a:latin typeface="Times New Roman" panose="02020603050405020304" pitchFamily="18" charset="0"/>
                <a:cs typeface="Times New Roman" panose="02020603050405020304" pitchFamily="18" charset="0"/>
              </a:rPr>
              <a:t>Zatvori koji su građeni 1905. godine postali su za vrijeme II. Svjetskog rata mučilište domoljuba, žrtava fašizma. Narod je uzdisao: „</a:t>
            </a:r>
            <a:r>
              <a:rPr lang="hr-HR" sz="1300" dirty="0" err="1">
                <a:solidFill>
                  <a:schemeClr val="bg1"/>
                </a:solidFill>
                <a:latin typeface="Times New Roman" panose="02020603050405020304" pitchFamily="18" charset="0"/>
                <a:cs typeface="Times New Roman" panose="02020603050405020304" pitchFamily="18" charset="0"/>
              </a:rPr>
              <a:t>Via</a:t>
            </a:r>
            <a:r>
              <a:rPr lang="hr-HR" sz="1300" dirty="0">
                <a:solidFill>
                  <a:schemeClr val="bg1"/>
                </a:solidFill>
                <a:latin typeface="Times New Roman" panose="02020603050405020304" pitchFamily="18" charset="0"/>
                <a:cs typeface="Times New Roman" panose="02020603050405020304" pitchFamily="18" charset="0"/>
              </a:rPr>
              <a:t> Roma, nikad doma”.</a:t>
            </a:r>
          </a:p>
          <a:p>
            <a:pPr algn="just"/>
            <a:r>
              <a:rPr lang="hr-HR" sz="1300" dirty="0">
                <a:solidFill>
                  <a:schemeClr val="bg1"/>
                </a:solidFill>
                <a:latin typeface="Times New Roman" panose="02020603050405020304" pitchFamily="18" charset="0"/>
                <a:cs typeface="Times New Roman" panose="02020603050405020304" pitchFamily="18" charset="0"/>
              </a:rPr>
              <a:t>    </a:t>
            </a:r>
          </a:p>
          <a:p>
            <a:pPr algn="just"/>
            <a:r>
              <a:rPr lang="hr-HR" sz="1300" dirty="0">
                <a:solidFill>
                  <a:schemeClr val="bg1"/>
                </a:solidFill>
                <a:latin typeface="Times New Roman" panose="02020603050405020304" pitchFamily="18" charset="0"/>
                <a:cs typeface="Times New Roman" panose="02020603050405020304" pitchFamily="18" charset="0"/>
              </a:rPr>
              <a:t>    Kao trajni znak sjećanja na patnje antifašističkih domoljuba u zatvoru Sudbene palače, danas ulica nosi ime Ulica žrtava fašizma. Tom su ulicom osloboditelji Rijeke 03. svibnja 1945. godine krenuli od mosta na Rječini prema Guvernerovoj palači da na njoj istaknu zastavu slobode</a:t>
            </a:r>
            <a:r>
              <a:rPr lang="hr-HR" sz="1250" dirty="0">
                <a:solidFill>
                  <a:schemeClr val="bg1"/>
                </a:solidFill>
                <a:latin typeface="Times New Roman" panose="02020603050405020304" pitchFamily="18" charset="0"/>
                <a:cs typeface="Times New Roman" panose="02020603050405020304" pitchFamily="18" charset="0"/>
              </a:rPr>
              <a:t>.</a:t>
            </a:r>
          </a:p>
        </p:txBody>
      </p:sp>
      <p:sp>
        <p:nvSpPr>
          <p:cNvPr id="4" name="Naslov 3"/>
          <p:cNvSpPr>
            <a:spLocks noGrp="1"/>
          </p:cNvSpPr>
          <p:nvPr>
            <p:ph type="title"/>
          </p:nvPr>
        </p:nvSpPr>
        <p:spPr>
          <a:xfrm>
            <a:off x="7164288" y="1844824"/>
            <a:ext cx="1676400" cy="1673352"/>
          </a:xfrm>
          <a:effectLst>
            <a:outerShdw blurRad="50800" dist="38100" dir="18900000" algn="bl" rotWithShape="0">
              <a:prstClr val="black">
                <a:alpha val="40000"/>
              </a:prstClr>
            </a:outerShdw>
          </a:effectLst>
        </p:spPr>
        <p:txBody>
          <a:bodyPr/>
          <a:lstStyle/>
          <a:p>
            <a:pPr algn="ctr"/>
            <a:br>
              <a:rPr lang="hr-HR" sz="2800" dirty="0"/>
            </a:br>
            <a:br>
              <a:rPr lang="hr-HR" sz="2800" dirty="0"/>
            </a:br>
            <a:br>
              <a:rPr lang="hr-HR" sz="2800" dirty="0"/>
            </a:br>
            <a:br>
              <a:rPr lang="hr-HR" sz="2800" dirty="0"/>
            </a:br>
            <a:br>
              <a:rPr lang="hr-HR" sz="2800" dirty="0"/>
            </a:br>
            <a:r>
              <a:rPr lang="hr-HR" sz="2600" dirty="0">
                <a:latin typeface="Times New Roman" panose="02020603050405020304" pitchFamily="18" charset="0"/>
                <a:cs typeface="Times New Roman" panose="02020603050405020304" pitchFamily="18" charset="0"/>
              </a:rPr>
              <a:t>VIA ROMA</a:t>
            </a:r>
          </a:p>
        </p:txBody>
      </p:sp>
      <p:pic>
        <p:nvPicPr>
          <p:cNvPr id="2" name="Slika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51520" y="188640"/>
            <a:ext cx="3833857" cy="3861048"/>
          </a:xfrm>
          <a:prstGeom prst="rect">
            <a:avLst/>
          </a:prstGeom>
          <a:ln>
            <a:noFill/>
          </a:ln>
          <a:effectLst>
            <a:outerShdw blurRad="190500" algn="tl" rotWithShape="0">
              <a:srgbClr val="000000">
                <a:alpha val="70000"/>
              </a:srgbClr>
            </a:outerShdw>
          </a:effectLst>
        </p:spPr>
      </p:pic>
      <p:sp>
        <p:nvSpPr>
          <p:cNvPr id="8" name="TekstniOkvir 7"/>
          <p:cNvSpPr txBox="1"/>
          <p:nvPr/>
        </p:nvSpPr>
        <p:spPr>
          <a:xfrm>
            <a:off x="215516" y="4667364"/>
            <a:ext cx="6552728" cy="292388"/>
          </a:xfrm>
          <a:prstGeom prst="rect">
            <a:avLst/>
          </a:prstGeom>
          <a:noFill/>
        </p:spPr>
        <p:txBody>
          <a:bodyPr wrap="square" rtlCol="0">
            <a:spAutoFit/>
          </a:bodyPr>
          <a:lstStyle/>
          <a:p>
            <a:pPr algn="just"/>
            <a:r>
              <a:rPr lang="hr-HR" sz="1300" dirty="0">
                <a:solidFill>
                  <a:schemeClr val="bg1"/>
                </a:solidFill>
                <a:latin typeface="Times New Roman" panose="02020603050405020304" pitchFamily="18" charset="0"/>
                <a:cs typeface="Times New Roman" panose="02020603050405020304" pitchFamily="18" charset="0"/>
              </a:rPr>
              <a:t>    </a:t>
            </a:r>
          </a:p>
        </p:txBody>
      </p:sp>
      <p:sp>
        <p:nvSpPr>
          <p:cNvPr id="9" name="TekstniOkvir 8"/>
          <p:cNvSpPr txBox="1"/>
          <p:nvPr/>
        </p:nvSpPr>
        <p:spPr>
          <a:xfrm>
            <a:off x="107504" y="4610300"/>
            <a:ext cx="6660740" cy="1515800"/>
          </a:xfrm>
          <a:prstGeom prst="rect">
            <a:avLst/>
          </a:prstGeom>
          <a:noFill/>
        </p:spPr>
        <p:txBody>
          <a:bodyPr wrap="square" rtlCol="0">
            <a:spAutoFit/>
          </a:bodyPr>
          <a:lstStyle/>
          <a:p>
            <a:pPr algn="just"/>
            <a:r>
              <a:rPr lang="hr-HR" sz="1300" dirty="0">
                <a:solidFill>
                  <a:schemeClr val="bg1"/>
                </a:solidFill>
                <a:latin typeface="Times New Roman" panose="02020603050405020304" pitchFamily="18" charset="0"/>
                <a:cs typeface="Times New Roman" panose="02020603050405020304" pitchFamily="18" charset="0"/>
              </a:rPr>
              <a:t>       Prisons built in 1905 became torture chambers for patriots victims of fascism during World War II. The people lamented: “Via Roma, nikad doma” (Once at Via Roma, never go home again).</a:t>
            </a:r>
          </a:p>
          <a:p>
            <a:pPr algn="just"/>
            <a:r>
              <a:rPr lang="hr-HR" sz="1300" dirty="0">
                <a:solidFill>
                  <a:schemeClr val="bg1"/>
                </a:solidFill>
                <a:latin typeface="Times New Roman" panose="02020603050405020304" pitchFamily="18" charset="0"/>
                <a:cs typeface="Times New Roman" panose="02020603050405020304" pitchFamily="18" charset="0"/>
              </a:rPr>
              <a:t>    </a:t>
            </a:r>
          </a:p>
          <a:p>
            <a:pPr algn="just"/>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To commemorate the sufferings</a:t>
            </a:r>
            <a:r>
              <a:rPr lang="hr-HR" sz="1300" dirty="0">
                <a:solidFill>
                  <a:schemeClr val="bg1"/>
                </a:solidFill>
                <a:latin typeface="Times New Roman" panose="02020603050405020304" pitchFamily="18" charset="0"/>
                <a:cs typeface="Times New Roman" panose="02020603050405020304" pitchFamily="18" charset="0"/>
              </a:rPr>
              <a:t> of</a:t>
            </a:r>
            <a:r>
              <a:rPr lang="en-US" sz="1300" dirty="0">
                <a:solidFill>
                  <a:schemeClr val="bg1"/>
                </a:solidFill>
                <a:latin typeface="Times New Roman" panose="02020603050405020304" pitchFamily="18" charset="0"/>
                <a:cs typeface="Times New Roman" panose="02020603050405020304" pitchFamily="18" charset="0"/>
              </a:rPr>
              <a:t> antifascist patriots in prison, the street is now named </a:t>
            </a:r>
            <a:r>
              <a:rPr lang="en-US" sz="1300" i="1" dirty="0" err="1">
                <a:solidFill>
                  <a:schemeClr val="bg1"/>
                </a:solidFill>
                <a:latin typeface="Times New Roman" panose="02020603050405020304" pitchFamily="18" charset="0"/>
                <a:cs typeface="Times New Roman" panose="02020603050405020304" pitchFamily="18" charset="0"/>
              </a:rPr>
              <a:t>Ulica</a:t>
            </a:r>
            <a:r>
              <a:rPr lang="en-US" sz="1300" dirty="0">
                <a:solidFill>
                  <a:schemeClr val="bg1"/>
                </a:solidFill>
                <a:latin typeface="Times New Roman" panose="02020603050405020304" pitchFamily="18" charset="0"/>
                <a:cs typeface="Times New Roman" panose="02020603050405020304" pitchFamily="18" charset="0"/>
              </a:rPr>
              <a:t> </a:t>
            </a:r>
            <a:r>
              <a:rPr lang="hr-HR" sz="1300" i="1" dirty="0">
                <a:solidFill>
                  <a:schemeClr val="bg1"/>
                </a:solidFill>
                <a:latin typeface="Times New Roman" panose="02020603050405020304" pitchFamily="18" charset="0"/>
                <a:cs typeface="Times New Roman" panose="02020603050405020304" pitchFamily="18" charset="0"/>
              </a:rPr>
              <a:t>žrtava fašizma </a:t>
            </a:r>
            <a:r>
              <a:rPr lang="hr-HR" sz="1300" dirty="0">
                <a:solidFill>
                  <a:schemeClr val="bg1"/>
                </a:solidFill>
                <a:latin typeface="Times New Roman" panose="02020603050405020304" pitchFamily="18" charset="0"/>
                <a:cs typeface="Times New Roman" panose="02020603050405020304" pitchFamily="18" charset="0"/>
              </a:rPr>
              <a:t>(Fascism Victims Street)</a:t>
            </a:r>
            <a:r>
              <a:rPr lang="en-US" sz="1300" i="1"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On </a:t>
            </a:r>
            <a:r>
              <a:rPr lang="hr-HR" sz="1300" dirty="0">
                <a:solidFill>
                  <a:schemeClr val="bg1"/>
                </a:solidFill>
                <a:latin typeface="Times New Roman" panose="02020603050405020304" pitchFamily="18" charset="0"/>
                <a:cs typeface="Times New Roman" panose="02020603050405020304" pitchFamily="18" charset="0"/>
              </a:rPr>
              <a:t>May the 3</a:t>
            </a:r>
            <a:r>
              <a:rPr lang="hr-HR" sz="1300" baseline="30000" dirty="0">
                <a:solidFill>
                  <a:schemeClr val="bg1"/>
                </a:solidFill>
                <a:latin typeface="Times New Roman" panose="02020603050405020304" pitchFamily="18" charset="0"/>
                <a:cs typeface="Times New Roman" panose="02020603050405020304" pitchFamily="18" charset="0"/>
              </a:rPr>
              <a:t>rd </a:t>
            </a:r>
            <a:r>
              <a:rPr lang="hr-HR" sz="1300" dirty="0">
                <a:solidFill>
                  <a:schemeClr val="bg1"/>
                </a:solidFill>
                <a:latin typeface="Times New Roman" panose="02020603050405020304" pitchFamily="18" charset="0"/>
                <a:cs typeface="Times New Roman" panose="02020603050405020304" pitchFamily="18" charset="0"/>
              </a:rPr>
              <a:t> 1945,</a:t>
            </a:r>
            <a:r>
              <a:rPr lang="en-US" sz="1300" dirty="0">
                <a:solidFill>
                  <a:schemeClr val="bg1"/>
                </a:solidFill>
                <a:latin typeface="Times New Roman" panose="02020603050405020304" pitchFamily="18" charset="0"/>
                <a:cs typeface="Times New Roman" panose="02020603050405020304" pitchFamily="18" charset="0"/>
              </a:rPr>
              <a:t> liberators of Rijeka headed down this street toward the Governor's Palace</a:t>
            </a:r>
            <a:r>
              <a:rPr lang="hr-HR" sz="1300" dirty="0">
                <a:solidFill>
                  <a:schemeClr val="bg1"/>
                </a:solidFill>
                <a:latin typeface="Times New Roman" panose="02020603050405020304" pitchFamily="18" charset="0"/>
                <a:cs typeface="Times New Roman" panose="02020603050405020304" pitchFamily="18" charset="0"/>
              </a:rPr>
              <a:t> </a:t>
            </a:r>
            <a:r>
              <a:rPr lang="en-US" sz="1300" dirty="0">
                <a:solidFill>
                  <a:schemeClr val="bg1"/>
                </a:solidFill>
                <a:latin typeface="Times New Roman" panose="02020603050405020304" pitchFamily="18" charset="0"/>
                <a:cs typeface="Times New Roman" panose="02020603050405020304" pitchFamily="18" charset="0"/>
              </a:rPr>
              <a:t>to display the freedom flag</a:t>
            </a:r>
            <a:r>
              <a:rPr lang="en-US" sz="1450" dirty="0">
                <a:solidFill>
                  <a:schemeClr val="bg1"/>
                </a:solidFill>
                <a:latin typeface="Times New Roman" panose="02020603050405020304" pitchFamily="18" charset="0"/>
                <a:cs typeface="Times New Roman" panose="02020603050405020304" pitchFamily="18" charset="0"/>
              </a:rPr>
              <a:t>.</a:t>
            </a:r>
            <a:endParaRPr lang="hr-HR" sz="1450" dirty="0">
              <a:solidFill>
                <a:schemeClr val="bg1"/>
              </a:solidFill>
              <a:latin typeface="Times New Roman" panose="02020603050405020304" pitchFamily="18" charset="0"/>
              <a:cs typeface="Times New Roman" panose="02020603050405020304" pitchFamily="18" charset="0"/>
            </a:endParaRPr>
          </a:p>
        </p:txBody>
      </p:sp>
      <p:cxnSp>
        <p:nvCxnSpPr>
          <p:cNvPr id="6" name="Ravni poveznik 5"/>
          <p:cNvCxnSpPr/>
          <p:nvPr/>
        </p:nvCxnSpPr>
        <p:spPr>
          <a:xfrm>
            <a:off x="2168448" y="4365104"/>
            <a:ext cx="2547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3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1000"/>
                                        <p:tgtEl>
                                          <p:spTgt spid="9">
                                            <p:txEl>
                                              <p:pRg st="1" end="1"/>
                                            </p:txEl>
                                          </p:spTgt>
                                        </p:tgtEl>
                                      </p:cBhvr>
                                    </p:animEffect>
                                    <p:anim calcmode="lin" valueType="num">
                                      <p:cBhvr>
                                        <p:cTn id="3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fade">
                                      <p:cBhvr>
                                        <p:cTn id="39" dur="1000"/>
                                        <p:tgtEl>
                                          <p:spTgt spid="9">
                                            <p:txEl>
                                              <p:pRg st="2" end="2"/>
                                            </p:txEl>
                                          </p:spTgt>
                                        </p:tgtEl>
                                      </p:cBhvr>
                                    </p:animEffect>
                                    <p:anim calcmode="lin" valueType="num">
                                      <p:cBhvr>
                                        <p:cTn id="4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half" idx="2"/>
          </p:nvPr>
        </p:nvSpPr>
        <p:spPr>
          <a:xfrm>
            <a:off x="323528" y="188640"/>
            <a:ext cx="6480720" cy="6480720"/>
          </a:xfrm>
        </p:spPr>
        <p:txBody>
          <a:bodyPr>
            <a:normAutofit/>
          </a:bodyPr>
          <a:lstStyle/>
          <a:p>
            <a:pPr marL="285750" indent="-285750" algn="just">
              <a:buClr>
                <a:schemeClr val="accent4"/>
              </a:buClr>
              <a:buFont typeface="Arial" panose="020B0604020202020204" pitchFamily="34" charset="0"/>
              <a:buChar char="•"/>
            </a:pPr>
            <a:r>
              <a:rPr lang="hr-HR" dirty="0">
                <a:solidFill>
                  <a:schemeClr val="bg1"/>
                </a:solidFill>
                <a:latin typeface="Times New Roman" panose="02020603050405020304" pitchFamily="18" charset="0"/>
                <a:cs typeface="Times New Roman" panose="02020603050405020304" pitchFamily="18" charset="0"/>
              </a:rPr>
              <a:t>Zatvor u Rijeci je ustrojstvena jedinica UPRAVE ZA ZATVORSKI SUSTAV i PROBACIJU, MINISTARSTVA PRAVOSUĐA i UPRAVE</a:t>
            </a:r>
          </a:p>
          <a:p>
            <a:pPr marL="285750" indent="-285750" algn="just">
              <a:buClr>
                <a:schemeClr val="accent4"/>
              </a:buClr>
              <a:buFont typeface="Arial" panose="020B0604020202020204" pitchFamily="34" charset="0"/>
              <a:buChar char="•"/>
            </a:pPr>
            <a:r>
              <a:rPr lang="hr-HR" dirty="0">
                <a:solidFill>
                  <a:schemeClr val="bg1"/>
                </a:solidFill>
                <a:latin typeface="Times New Roman" panose="02020603050405020304" pitchFamily="18" charset="0"/>
                <a:cs typeface="Times New Roman" panose="02020603050405020304" pitchFamily="18" charset="0"/>
              </a:rPr>
              <a:t>na čelu zatvora je upravitelj</a:t>
            </a:r>
          </a:p>
          <a:p>
            <a:pPr marL="285750" indent="-285750" algn="just">
              <a:buClr>
                <a:schemeClr val="accent4"/>
              </a:buClr>
              <a:buFont typeface="Arial" panose="020B0604020202020204" pitchFamily="34" charset="0"/>
              <a:buChar char="•"/>
            </a:pPr>
            <a:r>
              <a:rPr lang="hr-HR" dirty="0">
                <a:solidFill>
                  <a:schemeClr val="bg1"/>
                </a:solidFill>
                <a:latin typeface="Times New Roman" panose="02020603050405020304" pitchFamily="18" charset="0"/>
                <a:cs typeface="Times New Roman" panose="02020603050405020304" pitchFamily="18" charset="0"/>
              </a:rPr>
              <a:t>unutarnje ustrojstvo Zatvora sastoji se od 5 odjela i 1 odsjeka</a:t>
            </a:r>
          </a:p>
          <a:p>
            <a:pPr algn="ctr">
              <a:buClr>
                <a:schemeClr val="accent4"/>
              </a:buClr>
            </a:pPr>
            <a:endParaRPr lang="hr-HR" sz="1300" dirty="0">
              <a:solidFill>
                <a:schemeClr val="bg1"/>
              </a:solidFill>
              <a:latin typeface="Times New Roman" panose="02020603050405020304" pitchFamily="18" charset="0"/>
              <a:ea typeface="BatangChe" panose="02030609000101010101" pitchFamily="49" charset="-127"/>
              <a:cs typeface="Times New Roman" panose="02020603050405020304" pitchFamily="18" charset="0"/>
            </a:endParaRPr>
          </a:p>
          <a:p>
            <a:pPr marL="285750" indent="-285750" algn="just">
              <a:buClr>
                <a:schemeClr val="accent4"/>
              </a:buClr>
              <a:buFont typeface="Arial" panose="020B0604020202020204" pitchFamily="34" charset="0"/>
              <a:buChar char="•"/>
            </a:pPr>
            <a:r>
              <a:rPr lang="hr-HR" dirty="0">
                <a:solidFill>
                  <a:schemeClr val="bg1"/>
                </a:solidFill>
                <a:latin typeface="Times New Roman" panose="02020603050405020304" pitchFamily="18" charset="0"/>
                <a:cs typeface="Times New Roman" panose="02020603050405020304" pitchFamily="18" charset="0"/>
              </a:rPr>
              <a:t>Kazneno tijelo ZATVORENOG TIPA - SIGURNOST I UPRAVLJANJE SIGURNOSNIM RIZICIMA SU IMPERATIV</a:t>
            </a:r>
          </a:p>
          <a:p>
            <a:pPr marL="285750" indent="-285750" algn="just">
              <a:buClr>
                <a:schemeClr val="accent4"/>
              </a:buClr>
              <a:buFont typeface="Arial" panose="020B0604020202020204" pitchFamily="34" charset="0"/>
              <a:buChar char="•"/>
            </a:pPr>
            <a:endParaRPr lang="hr-HR" dirty="0">
              <a:solidFill>
                <a:schemeClr val="bg1"/>
              </a:solidFill>
              <a:latin typeface="Times New Roman" panose="02020603050405020304" pitchFamily="18" charset="0"/>
              <a:cs typeface="Times New Roman" panose="02020603050405020304" pitchFamily="18" charset="0"/>
            </a:endParaRPr>
          </a:p>
          <a:p>
            <a:pPr marL="285750" indent="-285750" algn="just">
              <a:buClr>
                <a:schemeClr val="accent4"/>
              </a:buCl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The prison of Rijeka is an organizational unit of the </a:t>
            </a:r>
            <a:r>
              <a:rPr lang="hr-HR" dirty="0">
                <a:solidFill>
                  <a:schemeClr val="bg1"/>
                </a:solidFill>
                <a:latin typeface="Times New Roman" panose="02020603050405020304" pitchFamily="18" charset="0"/>
                <a:cs typeface="Times New Roman" panose="02020603050405020304" pitchFamily="18" charset="0"/>
              </a:rPr>
              <a:t>Head Office of the </a:t>
            </a:r>
            <a:r>
              <a:rPr lang="en-US" dirty="0">
                <a:solidFill>
                  <a:schemeClr val="bg1"/>
                </a:solidFill>
                <a:latin typeface="Times New Roman" panose="02020603050405020304" pitchFamily="18" charset="0"/>
                <a:cs typeface="Times New Roman" panose="02020603050405020304" pitchFamily="18" charset="0"/>
              </a:rPr>
              <a:t>Prison </a:t>
            </a:r>
            <a:r>
              <a:rPr lang="hr-HR" dirty="0" err="1">
                <a:solidFill>
                  <a:schemeClr val="bg1"/>
                </a:solidFill>
                <a:latin typeface="Times New Roman" panose="02020603050405020304" pitchFamily="18" charset="0"/>
                <a:cs typeface="Times New Roman" panose="02020603050405020304" pitchFamily="18" charset="0"/>
              </a:rPr>
              <a:t>System</a:t>
            </a:r>
            <a:r>
              <a:rPr lang="hr-HR" dirty="0">
                <a:solidFill>
                  <a:schemeClr val="bg1"/>
                </a:solidFill>
                <a:latin typeface="Times New Roman" panose="02020603050405020304" pitchFamily="18" charset="0"/>
                <a:cs typeface="Times New Roman" panose="02020603050405020304" pitchFamily="18" charset="0"/>
              </a:rPr>
              <a:t> </a:t>
            </a:r>
            <a:r>
              <a:rPr lang="hr-HR" dirty="0" err="1">
                <a:solidFill>
                  <a:schemeClr val="bg1"/>
                </a:solidFill>
                <a:latin typeface="Times New Roman" panose="02020603050405020304" pitchFamily="18" charset="0"/>
                <a:cs typeface="Times New Roman" panose="02020603050405020304" pitchFamily="18" charset="0"/>
              </a:rPr>
              <a:t>Directorate</a:t>
            </a:r>
            <a:r>
              <a:rPr lang="en-US" dirty="0">
                <a:solidFill>
                  <a:schemeClr val="bg1"/>
                </a:solidFill>
                <a:latin typeface="Times New Roman" panose="02020603050405020304" pitchFamily="18" charset="0"/>
                <a:cs typeface="Times New Roman" panose="02020603050405020304" pitchFamily="18" charset="0"/>
              </a:rPr>
              <a:t> of the Ministry of Justice </a:t>
            </a:r>
            <a:endParaRPr lang="hr-HR" dirty="0">
              <a:solidFill>
                <a:schemeClr val="bg1"/>
              </a:solidFill>
              <a:latin typeface="Times New Roman" panose="02020603050405020304" pitchFamily="18" charset="0"/>
              <a:cs typeface="Times New Roman" panose="02020603050405020304" pitchFamily="18" charset="0"/>
            </a:endParaRPr>
          </a:p>
          <a:p>
            <a:pPr marL="285750" indent="-285750">
              <a:buClr>
                <a:schemeClr val="accent4"/>
              </a:buCl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led by the prison governor </a:t>
            </a:r>
            <a:endParaRPr lang="hr-HR" dirty="0">
              <a:solidFill>
                <a:schemeClr val="bg1"/>
              </a:solidFill>
              <a:latin typeface="Times New Roman" panose="02020603050405020304" pitchFamily="18" charset="0"/>
              <a:cs typeface="Times New Roman" panose="02020603050405020304" pitchFamily="18" charset="0"/>
            </a:endParaRPr>
          </a:p>
          <a:p>
            <a:pPr marL="285750" indent="-285750" algn="just">
              <a:buClr>
                <a:schemeClr val="accent4"/>
              </a:buClr>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internal structure of Prison </a:t>
            </a:r>
            <a:r>
              <a:rPr lang="hr-HR" dirty="0" err="1">
                <a:solidFill>
                  <a:schemeClr val="bg1"/>
                </a:solidFill>
                <a:latin typeface="Times New Roman" panose="02020603050405020304" pitchFamily="18" charset="0"/>
                <a:cs typeface="Times New Roman" panose="02020603050405020304" pitchFamily="18" charset="0"/>
              </a:rPr>
              <a:t>includes</a:t>
            </a:r>
            <a:r>
              <a:rPr lang="en-US" dirty="0">
                <a:solidFill>
                  <a:schemeClr val="bg1"/>
                </a:solidFill>
                <a:latin typeface="Times New Roman" panose="02020603050405020304" pitchFamily="18" charset="0"/>
                <a:cs typeface="Times New Roman" panose="02020603050405020304" pitchFamily="18" charset="0"/>
              </a:rPr>
              <a:t> five </a:t>
            </a:r>
            <a:r>
              <a:rPr lang="hr-HR" dirty="0">
                <a:solidFill>
                  <a:schemeClr val="bg1"/>
                </a:solidFill>
                <a:latin typeface="Times New Roman" panose="02020603050405020304" pitchFamily="18" charset="0"/>
                <a:cs typeface="Times New Roman" panose="02020603050405020304" pitchFamily="18" charset="0"/>
              </a:rPr>
              <a:t>D</a:t>
            </a:r>
            <a:r>
              <a:rPr lang="en-US" dirty="0" err="1">
                <a:solidFill>
                  <a:schemeClr val="bg1"/>
                </a:solidFill>
                <a:latin typeface="Times New Roman" panose="02020603050405020304" pitchFamily="18" charset="0"/>
                <a:cs typeface="Times New Roman" panose="02020603050405020304" pitchFamily="18" charset="0"/>
              </a:rPr>
              <a:t>epartments</a:t>
            </a:r>
            <a:r>
              <a:rPr lang="en-US" dirty="0">
                <a:solidFill>
                  <a:schemeClr val="bg1"/>
                </a:solidFill>
                <a:latin typeface="Times New Roman" panose="02020603050405020304" pitchFamily="18" charset="0"/>
                <a:cs typeface="Times New Roman" panose="02020603050405020304" pitchFamily="18" charset="0"/>
              </a:rPr>
              <a:t> and one Section </a:t>
            </a:r>
            <a:endParaRPr lang="hr-HR" dirty="0">
              <a:solidFill>
                <a:schemeClr val="bg1"/>
              </a:solidFill>
              <a:latin typeface="Times New Roman" panose="02020603050405020304" pitchFamily="18" charset="0"/>
              <a:cs typeface="Times New Roman" panose="02020603050405020304" pitchFamily="18" charset="0"/>
            </a:endParaRPr>
          </a:p>
          <a:p>
            <a:pPr algn="just"/>
            <a:endParaRPr lang="hr-HR" sz="1300" dirty="0">
              <a:solidFill>
                <a:schemeClr val="bg1"/>
              </a:solidFill>
              <a:latin typeface="Times New Roman" panose="02020603050405020304" pitchFamily="18" charset="0"/>
              <a:cs typeface="Times New Roman" panose="02020603050405020304" pitchFamily="18" charset="0"/>
            </a:endParaRPr>
          </a:p>
        </p:txBody>
      </p:sp>
      <p:sp>
        <p:nvSpPr>
          <p:cNvPr id="4" name="Naslov 3"/>
          <p:cNvSpPr>
            <a:spLocks noGrp="1"/>
          </p:cNvSpPr>
          <p:nvPr>
            <p:ph type="title"/>
          </p:nvPr>
        </p:nvSpPr>
        <p:spPr>
          <a:xfrm>
            <a:off x="6911752" y="3429000"/>
            <a:ext cx="2232248" cy="1673352"/>
          </a:xfrm>
        </p:spPr>
        <p:txBody>
          <a:bodyPr/>
          <a:lstStyle/>
          <a:p>
            <a:pPr algn="ctr"/>
            <a:r>
              <a:rPr lang="hr-HR" sz="1850" dirty="0">
                <a:latin typeface="Times New Roman" panose="02020603050405020304" pitchFamily="18" charset="0"/>
                <a:cs typeface="Times New Roman" panose="02020603050405020304" pitchFamily="18" charset="0"/>
              </a:rPr>
              <a:t>UNUTARNJE USTROJSTVO ZATVORA U RIJECI</a:t>
            </a:r>
            <a:br>
              <a:rPr lang="hr-HR" sz="1850" dirty="0">
                <a:latin typeface="Times New Roman" panose="02020603050405020304" pitchFamily="18" charset="0"/>
                <a:cs typeface="Times New Roman" panose="02020603050405020304" pitchFamily="18" charset="0"/>
              </a:rPr>
            </a:br>
            <a:br>
              <a:rPr lang="hr-HR" sz="1850" dirty="0">
                <a:latin typeface="Times New Roman" panose="02020603050405020304" pitchFamily="18" charset="0"/>
                <a:cs typeface="Times New Roman" panose="02020603050405020304" pitchFamily="18" charset="0"/>
              </a:rPr>
            </a:br>
            <a:br>
              <a:rPr lang="hr-HR" sz="1850" dirty="0">
                <a:latin typeface="Times New Roman" panose="02020603050405020304" pitchFamily="18" charset="0"/>
                <a:cs typeface="Times New Roman" panose="02020603050405020304" pitchFamily="18" charset="0"/>
              </a:rPr>
            </a:br>
            <a:br>
              <a:rPr lang="hr-HR" sz="1850" dirty="0">
                <a:latin typeface="Times New Roman" panose="02020603050405020304" pitchFamily="18" charset="0"/>
                <a:cs typeface="Times New Roman" panose="02020603050405020304" pitchFamily="18" charset="0"/>
              </a:rPr>
            </a:br>
            <a:br>
              <a:rPr lang="hr-HR" sz="1850" dirty="0">
                <a:latin typeface="Times New Roman" panose="02020603050405020304" pitchFamily="18" charset="0"/>
                <a:cs typeface="Times New Roman" panose="02020603050405020304" pitchFamily="18" charset="0"/>
              </a:rPr>
            </a:br>
            <a:br>
              <a:rPr lang="hr-HR" sz="1850" dirty="0">
                <a:latin typeface="Times New Roman" panose="02020603050405020304" pitchFamily="18" charset="0"/>
                <a:cs typeface="Times New Roman" panose="02020603050405020304" pitchFamily="18" charset="0"/>
              </a:rPr>
            </a:br>
            <a:r>
              <a:rPr lang="hr-HR" sz="1850" dirty="0">
                <a:latin typeface="Times New Roman" panose="02020603050405020304" pitchFamily="18" charset="0"/>
                <a:cs typeface="Times New Roman" panose="02020603050405020304" pitchFamily="18" charset="0"/>
              </a:rPr>
              <a:t>INTERNAL</a:t>
            </a:r>
            <a:br>
              <a:rPr lang="hr-HR" sz="1850" dirty="0">
                <a:latin typeface="Times New Roman" panose="02020603050405020304" pitchFamily="18" charset="0"/>
                <a:cs typeface="Times New Roman" panose="02020603050405020304" pitchFamily="18" charset="0"/>
              </a:rPr>
            </a:br>
            <a:r>
              <a:rPr lang="hr-HR" sz="1850" dirty="0">
                <a:latin typeface="Times New Roman" panose="02020603050405020304" pitchFamily="18" charset="0"/>
                <a:cs typeface="Times New Roman" panose="02020603050405020304" pitchFamily="18" charset="0"/>
              </a:rPr>
              <a:t>ORGANIZATION OF the PRISON IN RIJEKA</a:t>
            </a:r>
            <a:endParaRPr lang="hr-HR" sz="1850" dirty="0"/>
          </a:p>
        </p:txBody>
      </p:sp>
      <p:cxnSp>
        <p:nvCxnSpPr>
          <p:cNvPr id="5" name="Ravni poveznik 4"/>
          <p:cNvCxnSpPr/>
          <p:nvPr/>
        </p:nvCxnSpPr>
        <p:spPr>
          <a:xfrm>
            <a:off x="2230785" y="1471811"/>
            <a:ext cx="2304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5616" y="3393065"/>
            <a:ext cx="4824536" cy="3203939"/>
          </a:xfrm>
          <a:prstGeom prst="rect">
            <a:avLst/>
          </a:prstGeom>
          <a:effectLst>
            <a:softEdge rad="127000"/>
          </a:effectLst>
        </p:spPr>
      </p:pic>
    </p:spTree>
    <p:extLst>
      <p:ext uri="{BB962C8B-B14F-4D97-AF65-F5344CB8AC3E}">
        <p14:creationId xmlns:p14="http://schemas.microsoft.com/office/powerpoint/2010/main" val="13547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out)">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zervirano mjesto teksta 2"/>
          <p:cNvSpPr>
            <a:spLocks noGrp="1"/>
          </p:cNvSpPr>
          <p:nvPr>
            <p:ph type="body" sz="half" idx="2"/>
          </p:nvPr>
        </p:nvSpPr>
        <p:spPr>
          <a:xfrm>
            <a:off x="179512" y="188640"/>
            <a:ext cx="6696744" cy="6408712"/>
          </a:xfrm>
        </p:spPr>
        <p:txBody>
          <a:bodyPr/>
          <a:lstStyle/>
          <a:p>
            <a:pPr marL="285750" lvl="0" indent="-285750" algn="just">
              <a:buClr>
                <a:srgbClr val="87706B"/>
              </a:buClr>
              <a:buFont typeface="Arial" panose="020B0604020202020204" pitchFamily="34" charset="0"/>
              <a:buChar char="•"/>
            </a:pPr>
            <a:r>
              <a:rPr lang="hr-HR" dirty="0">
                <a:solidFill>
                  <a:prstClr val="black"/>
                </a:solidFill>
                <a:latin typeface="Times New Roman" panose="02020603050405020304" pitchFamily="18" charset="0"/>
                <a:cs typeface="Times New Roman" panose="02020603050405020304" pitchFamily="18" charset="0"/>
              </a:rPr>
              <a:t>Odjeli su:   </a:t>
            </a:r>
          </a:p>
          <a:p>
            <a:pPr lvl="1">
              <a:buClr>
                <a:srgbClr val="87706B"/>
              </a:buClr>
            </a:pPr>
            <a:r>
              <a:rPr lang="hr-HR" sz="1400" dirty="0">
                <a:solidFill>
                  <a:prstClr val="black"/>
                </a:solidFill>
                <a:latin typeface="Times New Roman" panose="02020603050405020304" pitchFamily="18" charset="0"/>
                <a:cs typeface="Times New Roman" panose="02020603050405020304" pitchFamily="18" charset="0"/>
              </a:rPr>
              <a:t>	Odjel upravnih poslova</a:t>
            </a:r>
          </a:p>
          <a:p>
            <a:pPr lvl="0">
              <a:buClr>
                <a:srgbClr val="C66951"/>
              </a:buClr>
            </a:pPr>
            <a:r>
              <a:rPr lang="hr-HR" dirty="0">
                <a:solidFill>
                  <a:prstClr val="black"/>
                </a:solidFill>
                <a:latin typeface="Times New Roman" panose="02020603050405020304" pitchFamily="18" charset="0"/>
                <a:cs typeface="Times New Roman" panose="02020603050405020304" pitchFamily="18" charset="0"/>
              </a:rPr>
              <a:t>	Odjel tretmana</a:t>
            </a:r>
          </a:p>
          <a:p>
            <a:pPr lvl="0">
              <a:buClr>
                <a:srgbClr val="C66951"/>
              </a:buClr>
            </a:pPr>
            <a:r>
              <a:rPr lang="hr-HR" dirty="0">
                <a:solidFill>
                  <a:prstClr val="black"/>
                </a:solidFill>
                <a:latin typeface="Times New Roman" panose="02020603050405020304" pitchFamily="18" charset="0"/>
                <a:cs typeface="Times New Roman" panose="02020603050405020304" pitchFamily="18" charset="0"/>
              </a:rPr>
              <a:t>	Odjel osiguranja</a:t>
            </a:r>
          </a:p>
          <a:p>
            <a:pPr lvl="0">
              <a:buClr>
                <a:srgbClr val="C66951"/>
              </a:buClr>
            </a:pPr>
            <a:r>
              <a:rPr lang="hr-HR" dirty="0">
                <a:solidFill>
                  <a:prstClr val="black"/>
                </a:solidFill>
                <a:latin typeface="Times New Roman" panose="02020603050405020304" pitchFamily="18" charset="0"/>
                <a:cs typeface="Times New Roman" panose="02020603050405020304" pitchFamily="18" charset="0"/>
              </a:rPr>
              <a:t>	Odjel zdravstvene zaštite zatvorenika</a:t>
            </a:r>
          </a:p>
          <a:p>
            <a:pPr lvl="0">
              <a:buClr>
                <a:srgbClr val="C66951"/>
              </a:buClr>
            </a:pPr>
            <a:r>
              <a:rPr lang="hr-HR" dirty="0">
                <a:solidFill>
                  <a:prstClr val="black"/>
                </a:solidFill>
                <a:latin typeface="Times New Roman" panose="02020603050405020304" pitchFamily="18" charset="0"/>
                <a:cs typeface="Times New Roman" panose="02020603050405020304" pitchFamily="18" charset="0"/>
              </a:rPr>
              <a:t>	Odjel financijsko–knjigovodstvenih poslova</a:t>
            </a:r>
          </a:p>
          <a:p>
            <a:pPr lvl="0">
              <a:buClr>
                <a:srgbClr val="C66951"/>
              </a:buClr>
            </a:pPr>
            <a:r>
              <a:rPr lang="hr-HR" dirty="0">
                <a:solidFill>
                  <a:prstClr val="black"/>
                </a:solidFill>
                <a:latin typeface="Times New Roman" panose="02020603050405020304" pitchFamily="18" charset="0"/>
                <a:cs typeface="Times New Roman" panose="02020603050405020304" pitchFamily="18" charset="0"/>
              </a:rPr>
              <a:t>                        -  Odsjek prehrane</a:t>
            </a:r>
          </a:p>
          <a:p>
            <a:pPr marL="285750" lvl="0" indent="-285750" algn="just">
              <a:buClr>
                <a:srgbClr val="87706B"/>
              </a:buClr>
              <a:buFont typeface="Arial" panose="020B0604020202020204" pitchFamily="34" charset="0"/>
              <a:buChar char="•"/>
            </a:pPr>
            <a:r>
              <a:rPr lang="hr-HR" b="1" dirty="0">
                <a:solidFill>
                  <a:prstClr val="black"/>
                </a:solidFill>
                <a:latin typeface="Times New Roman" panose="02020603050405020304" pitchFamily="18" charset="0"/>
                <a:cs typeface="Times New Roman" panose="02020603050405020304" pitchFamily="18" charset="0"/>
              </a:rPr>
              <a:t>Pravilnikom o unutarnjem redu predviđena su 105 izvršitelja, a popunjeno je 75 radna mjesta.</a:t>
            </a:r>
          </a:p>
          <a:p>
            <a:endParaRPr lang="hr-HR" dirty="0"/>
          </a:p>
          <a:p>
            <a:endParaRPr lang="hr-HR" dirty="0"/>
          </a:p>
          <a:p>
            <a:endParaRPr lang="hr-HR" dirty="0"/>
          </a:p>
          <a:p>
            <a:endParaRPr lang="hr-HR" dirty="0"/>
          </a:p>
          <a:p>
            <a:pPr marL="285750" lvl="0" indent="-285750">
              <a:buClr>
                <a:srgbClr val="87706B"/>
              </a:buClr>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Departments are: </a:t>
            </a:r>
            <a:br>
              <a:rPr lang="en-US" dirty="0">
                <a:solidFill>
                  <a:prstClr val="black"/>
                </a:solidFill>
                <a:latin typeface="Times New Roman" panose="02020603050405020304" pitchFamily="18" charset="0"/>
                <a:cs typeface="Times New Roman" panose="02020603050405020304" pitchFamily="18" charset="0"/>
              </a:rPr>
            </a:br>
            <a:r>
              <a:rPr lang="hr-H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Department of Administrative </a:t>
            </a:r>
            <a:r>
              <a:rPr lang="hr-HR" dirty="0">
                <a:solidFill>
                  <a:prstClr val="black"/>
                </a:solidFill>
                <a:latin typeface="Times New Roman" panose="02020603050405020304" pitchFamily="18" charset="0"/>
                <a:cs typeface="Times New Roman" panose="02020603050405020304" pitchFamily="18" charset="0"/>
              </a:rPr>
              <a:t>a</a:t>
            </a:r>
            <a:r>
              <a:rPr lang="en-US" dirty="0" err="1">
                <a:solidFill>
                  <a:prstClr val="black"/>
                </a:solidFill>
                <a:latin typeface="Times New Roman" panose="02020603050405020304" pitchFamily="18" charset="0"/>
                <a:cs typeface="Times New Roman" panose="02020603050405020304" pitchFamily="18" charset="0"/>
              </a:rPr>
              <a:t>ffairs</a:t>
            </a:r>
            <a:endParaRPr lang="hr-HR" dirty="0">
              <a:solidFill>
                <a:prstClr val="black"/>
              </a:solidFill>
              <a:latin typeface="Times New Roman" panose="02020603050405020304" pitchFamily="18" charset="0"/>
              <a:cs typeface="Times New Roman" panose="02020603050405020304" pitchFamily="18" charset="0"/>
            </a:endParaRPr>
          </a:p>
          <a:p>
            <a:pPr lvl="0">
              <a:buClr>
                <a:srgbClr val="87706B"/>
              </a:buClr>
            </a:pPr>
            <a:r>
              <a:rPr lang="hr-H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Department of </a:t>
            </a:r>
            <a:r>
              <a:rPr lang="hr-HR" dirty="0">
                <a:solidFill>
                  <a:prstClr val="black"/>
                </a:solidFill>
                <a:latin typeface="Times New Roman" panose="02020603050405020304" pitchFamily="18" charset="0"/>
                <a:cs typeface="Times New Roman" panose="02020603050405020304" pitchFamily="18" charset="0"/>
              </a:rPr>
              <a:t>T</a:t>
            </a:r>
            <a:r>
              <a:rPr lang="en-US" dirty="0" err="1">
                <a:solidFill>
                  <a:prstClr val="black"/>
                </a:solidFill>
                <a:latin typeface="Times New Roman" panose="02020603050405020304" pitchFamily="18" charset="0"/>
                <a:cs typeface="Times New Roman" panose="02020603050405020304" pitchFamily="18" charset="0"/>
              </a:rPr>
              <a:t>reatments</a:t>
            </a:r>
            <a:r>
              <a:rPr lang="en-US" dirty="0">
                <a:solidFill>
                  <a:prstClr val="black"/>
                </a:solidFill>
                <a:latin typeface="Times New Roman" panose="02020603050405020304" pitchFamily="18" charset="0"/>
                <a:cs typeface="Times New Roman" panose="02020603050405020304" pitchFamily="18" charset="0"/>
              </a:rPr>
              <a:t> </a:t>
            </a:r>
            <a:br>
              <a:rPr lang="en-US" dirty="0">
                <a:solidFill>
                  <a:prstClr val="black"/>
                </a:solidFill>
                <a:latin typeface="Times New Roman" panose="02020603050405020304" pitchFamily="18" charset="0"/>
                <a:cs typeface="Times New Roman" panose="02020603050405020304" pitchFamily="18" charset="0"/>
              </a:rPr>
            </a:br>
            <a:r>
              <a:rPr lang="hr-H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Department of</a:t>
            </a:r>
            <a:r>
              <a:rPr lang="hr-HR" dirty="0">
                <a:solidFill>
                  <a:prstClr val="black"/>
                </a:solidFill>
                <a:latin typeface="Times New Roman" panose="02020603050405020304" pitchFamily="18" charset="0"/>
                <a:cs typeface="Times New Roman" panose="02020603050405020304" pitchFamily="18" charset="0"/>
              </a:rPr>
              <a:t> </a:t>
            </a:r>
            <a:r>
              <a:rPr lang="hr-HR" dirty="0" err="1">
                <a:solidFill>
                  <a:prstClr val="black"/>
                </a:solidFill>
                <a:latin typeface="Times New Roman" panose="02020603050405020304" pitchFamily="18" charset="0"/>
                <a:cs typeface="Times New Roman" panose="02020603050405020304" pitchFamily="18" charset="0"/>
              </a:rPr>
              <a:t>Security</a:t>
            </a:r>
            <a:br>
              <a:rPr lang="en-US" dirty="0">
                <a:solidFill>
                  <a:prstClr val="black"/>
                </a:solidFill>
                <a:latin typeface="Times New Roman" panose="02020603050405020304" pitchFamily="18" charset="0"/>
                <a:cs typeface="Times New Roman" panose="02020603050405020304" pitchFamily="18" charset="0"/>
              </a:rPr>
            </a:br>
            <a:r>
              <a:rPr lang="hr-H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Department of </a:t>
            </a:r>
            <a:r>
              <a:rPr lang="hr-HR" dirty="0">
                <a:solidFill>
                  <a:prstClr val="black"/>
                </a:solidFill>
                <a:latin typeface="Times New Roman" panose="02020603050405020304" pitchFamily="18" charset="0"/>
                <a:cs typeface="Times New Roman" panose="02020603050405020304" pitchFamily="18" charset="0"/>
              </a:rPr>
              <a:t>H</a:t>
            </a:r>
            <a:r>
              <a:rPr lang="en-US" dirty="0" err="1">
                <a:solidFill>
                  <a:prstClr val="black"/>
                </a:solidFill>
                <a:latin typeface="Times New Roman" panose="02020603050405020304" pitchFamily="18" charset="0"/>
                <a:cs typeface="Times New Roman" panose="02020603050405020304" pitchFamily="18" charset="0"/>
              </a:rPr>
              <a:t>ealth</a:t>
            </a:r>
            <a:r>
              <a:rPr lang="en-US" dirty="0">
                <a:solidFill>
                  <a:prstClr val="black"/>
                </a:solidFill>
                <a:latin typeface="Times New Roman" panose="02020603050405020304" pitchFamily="18" charset="0"/>
                <a:cs typeface="Times New Roman" panose="02020603050405020304" pitchFamily="18" charset="0"/>
              </a:rPr>
              <a:t> protection of prisoners </a:t>
            </a:r>
            <a:br>
              <a:rPr lang="en-US" dirty="0">
                <a:solidFill>
                  <a:prstClr val="black"/>
                </a:solidFill>
                <a:latin typeface="Times New Roman" panose="02020603050405020304" pitchFamily="18" charset="0"/>
                <a:cs typeface="Times New Roman" panose="02020603050405020304" pitchFamily="18" charset="0"/>
              </a:rPr>
            </a:br>
            <a:r>
              <a:rPr lang="hr-HR"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Department of </a:t>
            </a:r>
            <a:r>
              <a:rPr lang="hr-HR" dirty="0">
                <a:solidFill>
                  <a:prstClr val="black"/>
                </a:solidFill>
                <a:latin typeface="Times New Roman" panose="02020603050405020304" pitchFamily="18" charset="0"/>
                <a:cs typeface="Times New Roman" panose="02020603050405020304" pitchFamily="18" charset="0"/>
              </a:rPr>
              <a:t>F</a:t>
            </a:r>
            <a:r>
              <a:rPr lang="en-US" dirty="0" err="1">
                <a:solidFill>
                  <a:prstClr val="black"/>
                </a:solidFill>
                <a:latin typeface="Times New Roman" panose="02020603050405020304" pitchFamily="18" charset="0"/>
                <a:cs typeface="Times New Roman" panose="02020603050405020304" pitchFamily="18" charset="0"/>
              </a:rPr>
              <a:t>inancial</a:t>
            </a:r>
            <a:r>
              <a:rPr lang="en-US" dirty="0">
                <a:solidFill>
                  <a:prstClr val="black"/>
                </a:solidFill>
                <a:latin typeface="Times New Roman" panose="02020603050405020304" pitchFamily="18" charset="0"/>
                <a:cs typeface="Times New Roman" panose="02020603050405020304" pitchFamily="18" charset="0"/>
              </a:rPr>
              <a:t> and bookkeeping affairs </a:t>
            </a:r>
            <a:endParaRPr lang="hr-HR" dirty="0">
              <a:solidFill>
                <a:prstClr val="black"/>
              </a:solidFill>
              <a:latin typeface="Times New Roman" panose="02020603050405020304" pitchFamily="18" charset="0"/>
              <a:cs typeface="Times New Roman" panose="02020603050405020304" pitchFamily="18" charset="0"/>
            </a:endParaRPr>
          </a:p>
          <a:p>
            <a:pPr lvl="3">
              <a:buClr>
                <a:srgbClr val="87706B"/>
              </a:buClr>
            </a:pPr>
            <a:r>
              <a:rPr lang="hr-HR"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Section of </a:t>
            </a:r>
            <a:r>
              <a:rPr lang="hr-HR" sz="1400" dirty="0">
                <a:solidFill>
                  <a:prstClr val="black"/>
                </a:solidFill>
                <a:latin typeface="Times New Roman" panose="02020603050405020304" pitchFamily="18" charset="0"/>
                <a:cs typeface="Times New Roman" panose="02020603050405020304" pitchFamily="18" charset="0"/>
              </a:rPr>
              <a:t>D</a:t>
            </a:r>
            <a:r>
              <a:rPr lang="en-US" sz="1400" dirty="0" err="1">
                <a:solidFill>
                  <a:prstClr val="black"/>
                </a:solidFill>
                <a:latin typeface="Times New Roman" panose="02020603050405020304" pitchFamily="18" charset="0"/>
                <a:cs typeface="Times New Roman" panose="02020603050405020304" pitchFamily="18" charset="0"/>
              </a:rPr>
              <a:t>iet</a:t>
            </a:r>
            <a:endParaRPr lang="hr-HR" sz="1400" dirty="0">
              <a:solidFill>
                <a:prstClr val="black"/>
              </a:solidFill>
              <a:latin typeface="Times New Roman" panose="02020603050405020304" pitchFamily="18" charset="0"/>
              <a:cs typeface="Times New Roman" panose="02020603050405020304" pitchFamily="18" charset="0"/>
            </a:endParaRPr>
          </a:p>
          <a:p>
            <a:pPr lvl="0">
              <a:buClr>
                <a:srgbClr val="87706B"/>
              </a:buClr>
            </a:pPr>
            <a:endParaRPr lang="hr-HR" dirty="0">
              <a:solidFill>
                <a:prstClr val="black"/>
              </a:solidFill>
              <a:latin typeface="Times New Roman" panose="02020603050405020304" pitchFamily="18" charset="0"/>
              <a:cs typeface="Times New Roman" panose="02020603050405020304" pitchFamily="18" charset="0"/>
            </a:endParaRPr>
          </a:p>
          <a:p>
            <a:pPr marL="285750" lvl="0" indent="-285750" algn="just">
              <a:buClr>
                <a:srgbClr val="87706B"/>
              </a:buClr>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Ordinance on internal order predicted</a:t>
            </a:r>
            <a:r>
              <a:rPr lang="hr-HR" b="1" dirty="0">
                <a:solidFill>
                  <a:prstClr val="black"/>
                </a:solidFill>
                <a:latin typeface="Times New Roman" panose="02020603050405020304" pitchFamily="18" charset="0"/>
                <a:cs typeface="Times New Roman" panose="02020603050405020304" pitchFamily="18" charset="0"/>
              </a:rPr>
              <a:t> 105 </a:t>
            </a:r>
            <a:r>
              <a:rPr lang="en-US" b="1" dirty="0">
                <a:solidFill>
                  <a:prstClr val="black"/>
                </a:solidFill>
                <a:latin typeface="Times New Roman" panose="02020603050405020304" pitchFamily="18" charset="0"/>
                <a:cs typeface="Times New Roman" panose="02020603050405020304" pitchFamily="18" charset="0"/>
              </a:rPr>
              <a:t>executors, and is filled with </a:t>
            </a:r>
            <a:r>
              <a:rPr lang="hr-HR" b="1" dirty="0">
                <a:solidFill>
                  <a:prstClr val="black"/>
                </a:solidFill>
                <a:latin typeface="Times New Roman" panose="02020603050405020304" pitchFamily="18" charset="0"/>
                <a:cs typeface="Times New Roman" panose="02020603050405020304" pitchFamily="18" charset="0"/>
              </a:rPr>
              <a:t>82</a:t>
            </a:r>
            <a:r>
              <a:rPr lang="en-US" b="1" dirty="0">
                <a:solidFill>
                  <a:prstClr val="black"/>
                </a:solidFill>
                <a:latin typeface="Times New Roman" panose="02020603050405020304" pitchFamily="18" charset="0"/>
                <a:cs typeface="Times New Roman" panose="02020603050405020304" pitchFamily="18" charset="0"/>
              </a:rPr>
              <a:t> employees.</a:t>
            </a:r>
            <a:endParaRPr lang="hr-HR" b="1" dirty="0">
              <a:solidFill>
                <a:prstClr val="black"/>
              </a:solidFill>
              <a:latin typeface="Times New Roman" panose="02020603050405020304" pitchFamily="18" charset="0"/>
              <a:cs typeface="Times New Roman" panose="02020603050405020304" pitchFamily="18" charset="0"/>
            </a:endParaRPr>
          </a:p>
          <a:p>
            <a:endParaRPr lang="hr-HR" dirty="0"/>
          </a:p>
        </p:txBody>
      </p:sp>
      <p:cxnSp>
        <p:nvCxnSpPr>
          <p:cNvPr id="6" name="Ravni poveznik 5"/>
          <p:cNvCxnSpPr/>
          <p:nvPr/>
        </p:nvCxnSpPr>
        <p:spPr>
          <a:xfrm>
            <a:off x="1835696" y="2852936"/>
            <a:ext cx="31683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019742" y="908720"/>
            <a:ext cx="1944746" cy="4861866"/>
          </a:xfrm>
          <a:prstGeom prst="rect">
            <a:avLst/>
          </a:prstGeom>
          <a:ln>
            <a:noFill/>
          </a:ln>
          <a:effectLst>
            <a:softEdge rad="635000"/>
          </a:effectLst>
        </p:spPr>
      </p:pic>
    </p:spTree>
    <p:extLst>
      <p:ext uri="{BB962C8B-B14F-4D97-AF65-F5344CB8AC3E}">
        <p14:creationId xmlns:p14="http://schemas.microsoft.com/office/powerpoint/2010/main" val="10183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1000"/>
                                        <p:tgtEl>
                                          <p:spTgt spid="3">
                                            <p:txEl>
                                              <p:pRg st="13" end="13"/>
                                            </p:txEl>
                                          </p:spTgt>
                                        </p:tgtEl>
                                      </p:cBhvr>
                                    </p:animEffect>
                                    <p:anim calcmode="lin" valueType="num">
                                      <p:cBhvr>
                                        <p:cTn id="5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fade">
                                      <p:cBhvr>
                                        <p:cTn id="61" dur="1000"/>
                                        <p:tgtEl>
                                          <p:spTgt spid="3">
                                            <p:txEl>
                                              <p:pRg st="14" end="14"/>
                                            </p:txEl>
                                          </p:spTgt>
                                        </p:tgtEl>
                                      </p:cBhvr>
                                    </p:animEffect>
                                    <p:anim calcmode="lin" valueType="num">
                                      <p:cBhvr>
                                        <p:cTn id="6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6" end="16"/>
                                            </p:txEl>
                                          </p:spTgt>
                                        </p:tgtEl>
                                        <p:attrNameLst>
                                          <p:attrName>style.visibility</p:attrName>
                                        </p:attrNameLst>
                                      </p:cBhvr>
                                      <p:to>
                                        <p:strVal val="visible"/>
                                      </p:to>
                                    </p:set>
                                    <p:animEffect transition="in" filter="fade">
                                      <p:cBhvr>
                                        <p:cTn id="66" dur="1000"/>
                                        <p:tgtEl>
                                          <p:spTgt spid="3">
                                            <p:txEl>
                                              <p:pRg st="16" end="16"/>
                                            </p:txEl>
                                          </p:spTgt>
                                        </p:tgtEl>
                                      </p:cBhvr>
                                    </p:animEffect>
                                    <p:anim calcmode="lin" valueType="num">
                                      <p:cBhvr>
                                        <p:cTn id="6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šetka">
  <a:themeElements>
    <a:clrScheme name="Rešetk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Rešetk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ešet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6015</TotalTime>
  <Words>3434</Words>
  <Application>Microsoft Macintosh PowerPoint</Application>
  <PresentationFormat>On-screen Show (4:3)</PresentationFormat>
  <Paragraphs>389</Paragraphs>
  <Slides>55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Franklin Gothic Medium</vt:lpstr>
      <vt:lpstr>Times New Roman</vt:lpstr>
      <vt:lpstr>Wingdings</vt:lpstr>
      <vt:lpstr>Wingdings 2</vt:lpstr>
      <vt:lpstr>Rešetka</vt:lpstr>
      <vt:lpstr>  Zatvorski sustav iz perspektive socijalnog radnika 06. ožujka 2023.  Rajka Papić vod. Odjela tretmana  Zatvora u Rijeci</vt:lpstr>
      <vt:lpstr>PowerPoint Presentation</vt:lpstr>
      <vt:lpstr>Uprava za zatvorski sustav</vt:lpstr>
      <vt:lpstr>ZATVOR U RIJECI </vt:lpstr>
      <vt:lpstr>POVIJEST PALAČE PRAVDE    HISTORY OF the JUDICIAL PALACE</vt:lpstr>
      <vt:lpstr>PowerPoint Presentation</vt:lpstr>
      <vt:lpstr>     VIA ROMA</vt:lpstr>
      <vt:lpstr>UNUTARNJE USTROJSTVO ZATVORA U RIJECI      INTERNAL ORGANIZATION OF the PRISON IN RIJEKA</vt:lpstr>
      <vt:lpstr>PowerPoint Presentation</vt:lpstr>
      <vt:lpstr>PowerPoint Presentation</vt:lpstr>
      <vt:lpstr>PowerPoint Presentation</vt:lpstr>
      <vt:lpstr>ODJEL ZDRAVSTVENE ZAŠTITE ZATVORENIKA   DEPARTMENT OF HEALTH PROTECTION OF PRISONERS</vt:lpstr>
      <vt:lpstr>PowerPoint Presentation</vt:lpstr>
      <vt:lpstr>Ulaz u čekaonicu</vt:lpstr>
      <vt:lpstr>PowerPoint Presentation</vt:lpstr>
      <vt:lpstr>Razgovo- rnica</vt:lpstr>
      <vt:lpstr>PowerPoint Presentation</vt:lpstr>
      <vt:lpstr>PowerPoint Presentation</vt:lpstr>
      <vt:lpstr>Otvorene posjete</vt:lpstr>
      <vt:lpstr>PowerPoint Presentation</vt:lpstr>
      <vt:lpstr> ODJEL TRETMANA DEPARTMENT OF TREATMENTS </vt:lpstr>
      <vt:lpstr> MATIČNA EVIDENCIJA</vt:lpstr>
      <vt:lpstr>DNEVNO BROJNO STANJE </vt:lpstr>
      <vt:lpstr>Osobnik (VII mapa)</vt:lpstr>
      <vt:lpstr>PowerPoint Presentation</vt:lpstr>
      <vt:lpstr>TRETMAN ZATVORENIKA</vt:lpstr>
      <vt:lpstr>ppikz</vt:lpstr>
      <vt:lpstr>ppikz</vt:lpstr>
      <vt:lpstr>MAPA iv</vt:lpstr>
      <vt:lpstr>PowerPoint Presentation</vt:lpstr>
      <vt:lpstr>PPIKZ</vt:lpstr>
      <vt:lpstr>Službenici i poslovi Tretmana</vt:lpstr>
      <vt:lpstr>a) Opći programi tretmana</vt:lpstr>
      <vt:lpstr>KUHINJA</vt:lpstr>
      <vt:lpstr>PRAONICA</vt:lpstr>
      <vt:lpstr>Kućna radinost </vt:lpstr>
      <vt:lpstr>Slobodno vrijeme</vt:lpstr>
      <vt:lpstr>Knjižnica- LIBRARY</vt:lpstr>
      <vt:lpstr>PowerPoint Presentation</vt:lpstr>
      <vt:lpstr>Dušebrižništvo</vt:lpstr>
      <vt:lpstr> b) POSEBNI PROGRAMI </vt:lpstr>
      <vt:lpstr>PRIPRE- MNA FAZA</vt:lpstr>
      <vt:lpstr>evaluacija</vt:lpstr>
      <vt:lpstr>PowerPoint Presentation</vt:lpstr>
      <vt:lpstr>SOBA ZA GRUPNI RAD – room for group workshops</vt:lpstr>
      <vt:lpstr>SOBA ZA GRUPNI RAD</vt:lpstr>
      <vt:lpstr> SURADNJA SA LOKALNOM ZAJEDNICOM </vt:lpstr>
      <vt:lpstr>DONACIJA </vt:lpstr>
      <vt:lpstr>PowerPoint Presentation</vt:lpstr>
      <vt:lpstr>PowerPoint Presentation</vt:lpstr>
      <vt:lpstr>PowerPoint Presentation</vt:lpstr>
      <vt:lpstr>PowerPoint Presentation</vt:lpstr>
      <vt:lpstr>PowerPoint Presentation</vt:lpstr>
      <vt:lpstr>OSTALI POSLOVI ODJELA TRETMANA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ZATVOR U RIJECI</dc:title>
  <dc:creator>Korisnik</dc:creator>
  <cp:lastModifiedBy>Marijana Majdak</cp:lastModifiedBy>
  <cp:revision>206</cp:revision>
  <cp:lastPrinted>2018-07-19T13:11:03Z</cp:lastPrinted>
  <dcterms:created xsi:type="dcterms:W3CDTF">2014-06-27T08:57:33Z</dcterms:created>
  <dcterms:modified xsi:type="dcterms:W3CDTF">2023-03-06T07:55:02Z</dcterms:modified>
</cp:coreProperties>
</file>