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3" r:id="rId4"/>
    <p:sldId id="285" r:id="rId5"/>
    <p:sldId id="282" r:id="rId6"/>
    <p:sldId id="259" r:id="rId7"/>
    <p:sldId id="262" r:id="rId8"/>
    <p:sldId id="263" r:id="rId9"/>
    <p:sldId id="264" r:id="rId10"/>
    <p:sldId id="265" r:id="rId11"/>
    <p:sldId id="266" r:id="rId12"/>
    <p:sldId id="271" r:id="rId13"/>
    <p:sldId id="276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30019-6A38-429C-AFC3-C392D75B46B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BA"/>
        </a:p>
      </dgm:t>
    </dgm:pt>
    <dgm:pt modelId="{08C661E3-5B5F-4949-8F99-D4A238184B5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rPr>
            <a:t>Konkretno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rPr>
            <a:t>iskustvo/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rPr>
            <a:t>Slučaj koji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rPr>
            <a:t>donosim u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rPr>
            <a:t>superviziju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sz="18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sz="11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0B1598B-1A1B-4538-85E7-DDCCD2CADFD6}" type="parTrans" cxnId="{9AA53DE6-388C-4A00-905B-28F51764EED1}">
      <dgm:prSet/>
      <dgm:spPr/>
      <dgm:t>
        <a:bodyPr/>
        <a:lstStyle/>
        <a:p>
          <a:endParaRPr lang="hr-BA"/>
        </a:p>
      </dgm:t>
    </dgm:pt>
    <dgm:pt modelId="{54D66290-DAA5-4DD3-9795-A012AF35AF15}" type="sibTrans" cxnId="{9AA53DE6-388C-4A00-905B-28F51764EED1}">
      <dgm:prSet/>
      <dgm:spPr/>
      <dgm:t>
        <a:bodyPr/>
        <a:lstStyle/>
        <a:p>
          <a:endParaRPr lang="hr-BA"/>
        </a:p>
      </dgm:t>
    </dgm:pt>
    <dgm:pt modelId="{94F800C0-5EB1-4DAC-A4AE-D45ED603FC8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rPr>
            <a:t>Refleksija iskustva – osvještavanje, analiza, razmišljanje o činiteljima koji su djelovali na iskustvo i ponašanje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sz="14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8419EA8-9B70-4269-A278-696902694C00}" type="parTrans" cxnId="{A45C6A6F-1259-4884-AB15-1010C1222B0A}">
      <dgm:prSet/>
      <dgm:spPr/>
      <dgm:t>
        <a:bodyPr/>
        <a:lstStyle/>
        <a:p>
          <a:endParaRPr lang="hr-BA"/>
        </a:p>
      </dgm:t>
    </dgm:pt>
    <dgm:pt modelId="{6AF4E7E1-120E-4FCB-8066-8B42A4767A16}" type="sibTrans" cxnId="{A45C6A6F-1259-4884-AB15-1010C1222B0A}">
      <dgm:prSet/>
      <dgm:spPr/>
      <dgm:t>
        <a:bodyPr/>
        <a:lstStyle/>
        <a:p>
          <a:endParaRPr lang="hr-BA"/>
        </a:p>
      </dgm:t>
    </dgm:pt>
    <dgm:pt modelId="{96992C26-2356-42FE-9EDF-5AA5A94ECA7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Konceptualizacija -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koja je teorija,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zakonski okvir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slučaja, u kakvoj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je to vezi s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intervencijama,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Koji jezaključak? Integrcija novih spoznaja.</a:t>
          </a:r>
        </a:p>
      </dgm:t>
    </dgm:pt>
    <dgm:pt modelId="{51A27866-D221-410E-9CB6-877922C0FD8A}" type="parTrans" cxnId="{1CB9DC0A-8147-4C16-9071-7DF4F24A34F1}">
      <dgm:prSet/>
      <dgm:spPr/>
      <dgm:t>
        <a:bodyPr/>
        <a:lstStyle/>
        <a:p>
          <a:endParaRPr lang="hr-BA"/>
        </a:p>
      </dgm:t>
    </dgm:pt>
    <dgm:pt modelId="{62D07413-36A8-40EC-92EC-0CC69FC4A1D6}" type="sibTrans" cxnId="{1CB9DC0A-8147-4C16-9071-7DF4F24A34F1}">
      <dgm:prSet/>
      <dgm:spPr/>
      <dgm:t>
        <a:bodyPr/>
        <a:lstStyle/>
        <a:p>
          <a:endParaRPr lang="hr-BA"/>
        </a:p>
      </dgm:t>
    </dgm:pt>
    <dgm:pt modelId="{7D3092BF-BCF7-4424-952F-A1051CF54BC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Implementacija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Što mogu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učiniti drugačije?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Kako ću 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provesti?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Planiranje novih obrazaca i strategija</a:t>
          </a:r>
        </a:p>
      </dgm:t>
    </dgm:pt>
    <dgm:pt modelId="{550B7189-749D-4F44-8CF7-D303CD86FA45}" type="parTrans" cxnId="{EFCE1644-9B16-4727-9597-CB12793995AB}">
      <dgm:prSet/>
      <dgm:spPr/>
      <dgm:t>
        <a:bodyPr/>
        <a:lstStyle/>
        <a:p>
          <a:endParaRPr lang="hr-BA"/>
        </a:p>
      </dgm:t>
    </dgm:pt>
    <dgm:pt modelId="{7B0F15C8-8FEA-4A85-BF97-ED9F215D5A2D}" type="sibTrans" cxnId="{EFCE1644-9B16-4727-9597-CB12793995AB}">
      <dgm:prSet/>
      <dgm:spPr/>
      <dgm:t>
        <a:bodyPr/>
        <a:lstStyle/>
        <a:p>
          <a:endParaRPr lang="hr-BA"/>
        </a:p>
      </dgm:t>
    </dgm:pt>
    <dgm:pt modelId="{6A282009-7DE7-4811-ADD0-95BD79C6F292}" type="pres">
      <dgm:prSet presAssocID="{9CC30019-6A38-429C-AFC3-C392D75B46B5}" presName="cycle" presStyleCnt="0">
        <dgm:presLayoutVars>
          <dgm:dir val="rev"/>
          <dgm:resizeHandles val="exact"/>
        </dgm:presLayoutVars>
      </dgm:prSet>
      <dgm:spPr/>
    </dgm:pt>
    <dgm:pt modelId="{D5966C4E-106D-406F-809E-FC7CA703ADE4}" type="pres">
      <dgm:prSet presAssocID="{08C661E3-5B5F-4949-8F99-D4A238184B5C}" presName="dummy" presStyleCnt="0"/>
      <dgm:spPr/>
    </dgm:pt>
    <dgm:pt modelId="{E9F6C18D-2588-4AD6-8680-B4266653FD1D}" type="pres">
      <dgm:prSet presAssocID="{08C661E3-5B5F-4949-8F99-D4A238184B5C}" presName="node" presStyleLbl="revTx" presStyleIdx="0" presStyleCnt="4" custScaleX="57059" custScaleY="69443" custRadScaleRad="165005" custRadScaleInc="-50467">
        <dgm:presLayoutVars>
          <dgm:bulletEnabled val="1"/>
        </dgm:presLayoutVars>
      </dgm:prSet>
      <dgm:spPr/>
    </dgm:pt>
    <dgm:pt modelId="{7E03260E-1F2B-4A0D-A245-4FA176CA73AB}" type="pres">
      <dgm:prSet presAssocID="{54D66290-DAA5-4DD3-9795-A012AF35AF15}" presName="sibTrans" presStyleLbl="node1" presStyleIdx="0" presStyleCnt="4" custLinFactNeighborX="50320" custLinFactNeighborY="-5389"/>
      <dgm:spPr/>
    </dgm:pt>
    <dgm:pt modelId="{BAE44ED3-FC6E-48AE-ADF9-3FA5D0847422}" type="pres">
      <dgm:prSet presAssocID="{94F800C0-5EB1-4DAC-A4AE-D45ED603FC88}" presName="dummy" presStyleCnt="0"/>
      <dgm:spPr/>
    </dgm:pt>
    <dgm:pt modelId="{73E29971-27AA-4B67-A3D3-C613A9F76ED6}" type="pres">
      <dgm:prSet presAssocID="{94F800C0-5EB1-4DAC-A4AE-D45ED603FC88}" presName="node" presStyleLbl="revTx" presStyleIdx="1" presStyleCnt="4" custScaleX="98087" custScaleY="92857" custRadScaleRad="154639" custRadScaleInc="62727">
        <dgm:presLayoutVars>
          <dgm:bulletEnabled val="1"/>
        </dgm:presLayoutVars>
      </dgm:prSet>
      <dgm:spPr/>
    </dgm:pt>
    <dgm:pt modelId="{A575E36D-7BCD-49BC-8D46-7AFE666AF464}" type="pres">
      <dgm:prSet presAssocID="{6AF4E7E1-120E-4FCB-8066-8B42A4767A16}" presName="sibTrans" presStyleLbl="node1" presStyleIdx="1" presStyleCnt="4" custLinFactNeighborX="-2004" custLinFactNeighborY="-30217"/>
      <dgm:spPr/>
    </dgm:pt>
    <dgm:pt modelId="{CDE3472D-80EF-4A12-953B-145F5E2CB9AB}" type="pres">
      <dgm:prSet presAssocID="{96992C26-2356-42FE-9EDF-5AA5A94ECA7C}" presName="dummy" presStyleCnt="0"/>
      <dgm:spPr/>
    </dgm:pt>
    <dgm:pt modelId="{EC201880-3AF5-4792-8627-F974D31D4A69}" type="pres">
      <dgm:prSet presAssocID="{96992C26-2356-42FE-9EDF-5AA5A94ECA7C}" presName="node" presStyleLbl="revTx" presStyleIdx="2" presStyleCnt="4" custScaleX="171024" custRadScaleRad="145871" custRadScaleInc="-47169">
        <dgm:presLayoutVars>
          <dgm:bulletEnabled val="1"/>
        </dgm:presLayoutVars>
      </dgm:prSet>
      <dgm:spPr/>
    </dgm:pt>
    <dgm:pt modelId="{AF78BE9C-E2CE-4C40-B0FE-F791C5D492A8}" type="pres">
      <dgm:prSet presAssocID="{62D07413-36A8-40EC-92EC-0CC69FC4A1D6}" presName="sibTrans" presStyleLbl="node1" presStyleIdx="2" presStyleCnt="4" custLinFactNeighborX="-66442" custLinFactNeighborY="-13723"/>
      <dgm:spPr/>
    </dgm:pt>
    <dgm:pt modelId="{F90CD996-547E-44CF-8AD5-39D52C04F24C}" type="pres">
      <dgm:prSet presAssocID="{7D3092BF-BCF7-4424-952F-A1051CF54BCA}" presName="dummy" presStyleCnt="0"/>
      <dgm:spPr/>
    </dgm:pt>
    <dgm:pt modelId="{AA4F990D-2104-4223-8084-8B8FD3760E80}" type="pres">
      <dgm:prSet presAssocID="{7D3092BF-BCF7-4424-952F-A1051CF54BCA}" presName="node" presStyleLbl="revTx" presStyleIdx="3" presStyleCnt="4" custScaleX="92741" custRadScaleRad="220921" custRadScaleInc="55472">
        <dgm:presLayoutVars>
          <dgm:bulletEnabled val="1"/>
        </dgm:presLayoutVars>
      </dgm:prSet>
      <dgm:spPr/>
    </dgm:pt>
    <dgm:pt modelId="{2D463ABF-0AF1-472D-8DB3-69CE28DDB9D6}" type="pres">
      <dgm:prSet presAssocID="{7B0F15C8-8FEA-4A85-BF97-ED9F215D5A2D}" presName="sibTrans" presStyleLbl="node1" presStyleIdx="3" presStyleCnt="4" custLinFactNeighborX="-16821" custLinFactNeighborY="10016"/>
      <dgm:spPr/>
    </dgm:pt>
  </dgm:ptLst>
  <dgm:cxnLst>
    <dgm:cxn modelId="{1CB9DC0A-8147-4C16-9071-7DF4F24A34F1}" srcId="{9CC30019-6A38-429C-AFC3-C392D75B46B5}" destId="{96992C26-2356-42FE-9EDF-5AA5A94ECA7C}" srcOrd="2" destOrd="0" parTransId="{51A27866-D221-410E-9CB6-877922C0FD8A}" sibTransId="{62D07413-36A8-40EC-92EC-0CC69FC4A1D6}"/>
    <dgm:cxn modelId="{39593A25-855B-4B56-809B-14718629CA94}" type="presOf" srcId="{94F800C0-5EB1-4DAC-A4AE-D45ED603FC88}" destId="{73E29971-27AA-4B67-A3D3-C613A9F76ED6}" srcOrd="0" destOrd="0" presId="urn:microsoft.com/office/officeart/2005/8/layout/cycle1"/>
    <dgm:cxn modelId="{7191A32D-837C-4B6F-B7F6-F6574E09D774}" type="presOf" srcId="{54D66290-DAA5-4DD3-9795-A012AF35AF15}" destId="{7E03260E-1F2B-4A0D-A245-4FA176CA73AB}" srcOrd="0" destOrd="0" presId="urn:microsoft.com/office/officeart/2005/8/layout/cycle1"/>
    <dgm:cxn modelId="{EFCE1644-9B16-4727-9597-CB12793995AB}" srcId="{9CC30019-6A38-429C-AFC3-C392D75B46B5}" destId="{7D3092BF-BCF7-4424-952F-A1051CF54BCA}" srcOrd="3" destOrd="0" parTransId="{550B7189-749D-4F44-8CF7-D303CD86FA45}" sibTransId="{7B0F15C8-8FEA-4A85-BF97-ED9F215D5A2D}"/>
    <dgm:cxn modelId="{A45C6A6F-1259-4884-AB15-1010C1222B0A}" srcId="{9CC30019-6A38-429C-AFC3-C392D75B46B5}" destId="{94F800C0-5EB1-4DAC-A4AE-D45ED603FC88}" srcOrd="1" destOrd="0" parTransId="{E8419EA8-9B70-4269-A278-696902694C00}" sibTransId="{6AF4E7E1-120E-4FCB-8066-8B42A4767A16}"/>
    <dgm:cxn modelId="{72605A80-A6DB-41BC-B68E-294ABFC9ADFB}" type="presOf" srcId="{7B0F15C8-8FEA-4A85-BF97-ED9F215D5A2D}" destId="{2D463ABF-0AF1-472D-8DB3-69CE28DDB9D6}" srcOrd="0" destOrd="0" presId="urn:microsoft.com/office/officeart/2005/8/layout/cycle1"/>
    <dgm:cxn modelId="{CF470782-3940-4439-A48E-D5FA18DF9E46}" type="presOf" srcId="{9CC30019-6A38-429C-AFC3-C392D75B46B5}" destId="{6A282009-7DE7-4811-ADD0-95BD79C6F292}" srcOrd="0" destOrd="0" presId="urn:microsoft.com/office/officeart/2005/8/layout/cycle1"/>
    <dgm:cxn modelId="{68EDDE9B-E8E3-4D84-801E-FCF55288047A}" type="presOf" srcId="{62D07413-36A8-40EC-92EC-0CC69FC4A1D6}" destId="{AF78BE9C-E2CE-4C40-B0FE-F791C5D492A8}" srcOrd="0" destOrd="0" presId="urn:microsoft.com/office/officeart/2005/8/layout/cycle1"/>
    <dgm:cxn modelId="{4671ABAB-1C8F-464D-9959-228D1DB4BF15}" type="presOf" srcId="{6AF4E7E1-120E-4FCB-8066-8B42A4767A16}" destId="{A575E36D-7BCD-49BC-8D46-7AFE666AF464}" srcOrd="0" destOrd="0" presId="urn:microsoft.com/office/officeart/2005/8/layout/cycle1"/>
    <dgm:cxn modelId="{9F4F67C3-640C-489E-A45B-03E86B03C939}" type="presOf" srcId="{7D3092BF-BCF7-4424-952F-A1051CF54BCA}" destId="{AA4F990D-2104-4223-8084-8B8FD3760E80}" srcOrd="0" destOrd="0" presId="urn:microsoft.com/office/officeart/2005/8/layout/cycle1"/>
    <dgm:cxn modelId="{063A43E4-10BE-481D-8359-90B71ECA9BC6}" type="presOf" srcId="{96992C26-2356-42FE-9EDF-5AA5A94ECA7C}" destId="{EC201880-3AF5-4792-8627-F974D31D4A69}" srcOrd="0" destOrd="0" presId="urn:microsoft.com/office/officeart/2005/8/layout/cycle1"/>
    <dgm:cxn modelId="{9AA53DE6-388C-4A00-905B-28F51764EED1}" srcId="{9CC30019-6A38-429C-AFC3-C392D75B46B5}" destId="{08C661E3-5B5F-4949-8F99-D4A238184B5C}" srcOrd="0" destOrd="0" parTransId="{40B1598B-1A1B-4538-85E7-DDCCD2CADFD6}" sibTransId="{54D66290-DAA5-4DD3-9795-A012AF35AF15}"/>
    <dgm:cxn modelId="{4A1E2EFE-DE05-4039-8B2A-4E46B5FA316C}" type="presOf" srcId="{08C661E3-5B5F-4949-8F99-D4A238184B5C}" destId="{E9F6C18D-2588-4AD6-8680-B4266653FD1D}" srcOrd="0" destOrd="0" presId="urn:microsoft.com/office/officeart/2005/8/layout/cycle1"/>
    <dgm:cxn modelId="{A712548F-4DE0-47A0-B791-26D34328F79A}" type="presParOf" srcId="{6A282009-7DE7-4811-ADD0-95BD79C6F292}" destId="{D5966C4E-106D-406F-809E-FC7CA703ADE4}" srcOrd="0" destOrd="0" presId="urn:microsoft.com/office/officeart/2005/8/layout/cycle1"/>
    <dgm:cxn modelId="{E63B5861-1B95-4627-A22C-EBF4D1632397}" type="presParOf" srcId="{6A282009-7DE7-4811-ADD0-95BD79C6F292}" destId="{E9F6C18D-2588-4AD6-8680-B4266653FD1D}" srcOrd="1" destOrd="0" presId="urn:microsoft.com/office/officeart/2005/8/layout/cycle1"/>
    <dgm:cxn modelId="{27FEC6DD-7DB5-4488-8FEE-676628FC9D9F}" type="presParOf" srcId="{6A282009-7DE7-4811-ADD0-95BD79C6F292}" destId="{7E03260E-1F2B-4A0D-A245-4FA176CA73AB}" srcOrd="2" destOrd="0" presId="urn:microsoft.com/office/officeart/2005/8/layout/cycle1"/>
    <dgm:cxn modelId="{30F395C8-86C1-428C-B680-076B1D5FAFD1}" type="presParOf" srcId="{6A282009-7DE7-4811-ADD0-95BD79C6F292}" destId="{BAE44ED3-FC6E-48AE-ADF9-3FA5D0847422}" srcOrd="3" destOrd="0" presId="urn:microsoft.com/office/officeart/2005/8/layout/cycle1"/>
    <dgm:cxn modelId="{09AD2253-B905-4223-BDBF-191933F9D606}" type="presParOf" srcId="{6A282009-7DE7-4811-ADD0-95BD79C6F292}" destId="{73E29971-27AA-4B67-A3D3-C613A9F76ED6}" srcOrd="4" destOrd="0" presId="urn:microsoft.com/office/officeart/2005/8/layout/cycle1"/>
    <dgm:cxn modelId="{1A887CDA-5E09-4856-879D-42B1ED27427E}" type="presParOf" srcId="{6A282009-7DE7-4811-ADD0-95BD79C6F292}" destId="{A575E36D-7BCD-49BC-8D46-7AFE666AF464}" srcOrd="5" destOrd="0" presId="urn:microsoft.com/office/officeart/2005/8/layout/cycle1"/>
    <dgm:cxn modelId="{6D9F1E6C-E15F-4C7F-8CEC-93AEB27152FF}" type="presParOf" srcId="{6A282009-7DE7-4811-ADD0-95BD79C6F292}" destId="{CDE3472D-80EF-4A12-953B-145F5E2CB9AB}" srcOrd="6" destOrd="0" presId="urn:microsoft.com/office/officeart/2005/8/layout/cycle1"/>
    <dgm:cxn modelId="{41B7BA76-636F-4921-9653-09EE05CC60EC}" type="presParOf" srcId="{6A282009-7DE7-4811-ADD0-95BD79C6F292}" destId="{EC201880-3AF5-4792-8627-F974D31D4A69}" srcOrd="7" destOrd="0" presId="urn:microsoft.com/office/officeart/2005/8/layout/cycle1"/>
    <dgm:cxn modelId="{1C340F13-A763-49B9-87C5-FA776319E9E3}" type="presParOf" srcId="{6A282009-7DE7-4811-ADD0-95BD79C6F292}" destId="{AF78BE9C-E2CE-4C40-B0FE-F791C5D492A8}" srcOrd="8" destOrd="0" presId="urn:microsoft.com/office/officeart/2005/8/layout/cycle1"/>
    <dgm:cxn modelId="{08466292-3813-479E-92F0-35F086A94AF2}" type="presParOf" srcId="{6A282009-7DE7-4811-ADD0-95BD79C6F292}" destId="{F90CD996-547E-44CF-8AD5-39D52C04F24C}" srcOrd="9" destOrd="0" presId="urn:microsoft.com/office/officeart/2005/8/layout/cycle1"/>
    <dgm:cxn modelId="{EF0D56AD-A5FF-4594-B0DA-B71A10929E25}" type="presParOf" srcId="{6A282009-7DE7-4811-ADD0-95BD79C6F292}" destId="{AA4F990D-2104-4223-8084-8B8FD3760E80}" srcOrd="10" destOrd="0" presId="urn:microsoft.com/office/officeart/2005/8/layout/cycle1"/>
    <dgm:cxn modelId="{E51D3DA9-BA77-4CD5-8FD6-C7B311DE7B14}" type="presParOf" srcId="{6A282009-7DE7-4811-ADD0-95BD79C6F292}" destId="{2D463ABF-0AF1-472D-8DB3-69CE28DDB9D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6C18D-2588-4AD6-8680-B4266653FD1D}">
      <dsp:nvSpPr>
        <dsp:cNvPr id="0" name=""/>
        <dsp:cNvSpPr/>
      </dsp:nvSpPr>
      <dsp:spPr>
        <a:xfrm>
          <a:off x="673985" y="148413"/>
          <a:ext cx="1077326" cy="1311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rPr>
            <a:t>Konkretno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rPr>
            <a:t>iskustvo/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rPr>
            <a:t>Slučaj koji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rPr>
            <a:t>donosim u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</a:rPr>
            <a:t>superviziju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sz="18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sz="11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73985" y="148413"/>
        <a:ext cx="1077326" cy="1311148"/>
      </dsp:txXfrm>
    </dsp:sp>
    <dsp:sp modelId="{7E03260E-1F2B-4A0D-A245-4FA176CA73AB}">
      <dsp:nvSpPr>
        <dsp:cNvPr id="0" name=""/>
        <dsp:cNvSpPr/>
      </dsp:nvSpPr>
      <dsp:spPr>
        <a:xfrm>
          <a:off x="1825416" y="-562719"/>
          <a:ext cx="5743641" cy="5743641"/>
        </a:xfrm>
        <a:prstGeom prst="leftCircularArrow">
          <a:avLst>
            <a:gd name="adj1" fmla="val 6410"/>
            <a:gd name="adj2" fmla="val 426788"/>
            <a:gd name="adj3" fmla="val 5664683"/>
            <a:gd name="adj4" fmla="val 16037895"/>
            <a:gd name="adj5" fmla="val 74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E29971-27AA-4B67-A3D3-C613A9F76ED6}">
      <dsp:nvSpPr>
        <dsp:cNvPr id="0" name=""/>
        <dsp:cNvSpPr/>
      </dsp:nvSpPr>
      <dsp:spPr>
        <a:xfrm>
          <a:off x="384731" y="3335611"/>
          <a:ext cx="1851973" cy="1753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1" i="0" u="none" strike="noStrike" kern="1200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rPr>
            <a:t>Refleksija iskustva – osvještavanje, analiza, razmišljanje o činiteljima koji su djelovali na iskustvo i ponašanje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sz="14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84731" y="3335611"/>
        <a:ext cx="1851973" cy="1753226"/>
      </dsp:txXfrm>
    </dsp:sp>
    <dsp:sp modelId="{A575E36D-7BCD-49BC-8D46-7AFE666AF464}">
      <dsp:nvSpPr>
        <dsp:cNvPr id="0" name=""/>
        <dsp:cNvSpPr/>
      </dsp:nvSpPr>
      <dsp:spPr>
        <a:xfrm>
          <a:off x="467152" y="-2606099"/>
          <a:ext cx="7457824" cy="7457824"/>
        </a:xfrm>
        <a:prstGeom prst="leftCircularArrow">
          <a:avLst>
            <a:gd name="adj1" fmla="val 4937"/>
            <a:gd name="adj2" fmla="val 316850"/>
            <a:gd name="adj3" fmla="val 358899"/>
            <a:gd name="adj4" fmla="val 10842050"/>
            <a:gd name="adj5" fmla="val 57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01880-3AF5-4792-8627-F974D31D4A69}">
      <dsp:nvSpPr>
        <dsp:cNvPr id="0" name=""/>
        <dsp:cNvSpPr/>
      </dsp:nvSpPr>
      <dsp:spPr>
        <a:xfrm>
          <a:off x="5679520" y="3417074"/>
          <a:ext cx="3229092" cy="1888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1" i="0" u="none" strike="noStrike" kern="1200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Konceptualizacija -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500" b="1" i="0" u="none" strike="noStrike" kern="1200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koja je teorija,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500" b="1" i="0" u="none" strike="noStrike" kern="1200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zakonski okvir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500" b="1" i="0" u="none" strike="noStrike" kern="1200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slučaja, u kakvoj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500" b="1" i="0" u="none" strike="noStrike" kern="1200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je to vezi s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500" b="1" i="0" u="none" strike="noStrike" kern="1200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intervencijama,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500" b="1" i="0" u="none" strike="noStrike" kern="1200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rPr>
            <a:t>Koji jezaključak? Integrcija novih spoznaja.</a:t>
          </a:r>
        </a:p>
      </dsp:txBody>
      <dsp:txXfrm>
        <a:off x="5679520" y="3417074"/>
        <a:ext cx="3229092" cy="1888092"/>
      </dsp:txXfrm>
    </dsp:sp>
    <dsp:sp modelId="{AF78BE9C-E2CE-4C40-B0FE-F791C5D492A8}">
      <dsp:nvSpPr>
        <dsp:cNvPr id="0" name=""/>
        <dsp:cNvSpPr/>
      </dsp:nvSpPr>
      <dsp:spPr>
        <a:xfrm>
          <a:off x="-133135" y="-1388243"/>
          <a:ext cx="6341237" cy="6341237"/>
        </a:xfrm>
        <a:prstGeom prst="leftCircularArrow">
          <a:avLst>
            <a:gd name="adj1" fmla="val 5806"/>
            <a:gd name="adj2" fmla="val 380730"/>
            <a:gd name="adj3" fmla="val 17592479"/>
            <a:gd name="adj4" fmla="val 6411749"/>
            <a:gd name="adj5" fmla="val 67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F990D-2104-4223-8084-8B8FD3760E80}">
      <dsp:nvSpPr>
        <dsp:cNvPr id="0" name=""/>
        <dsp:cNvSpPr/>
      </dsp:nvSpPr>
      <dsp:spPr>
        <a:xfrm>
          <a:off x="7714849" y="0"/>
          <a:ext cx="1751036" cy="1888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Implementacija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Što mogu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učiniti drugačije?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Kako ću 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provesti?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600" b="1" i="0" u="none" strike="noStrike" kern="1200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rPr>
            <a:t>Planiranje novih obrazaca i strategija</a:t>
          </a:r>
        </a:p>
      </dsp:txBody>
      <dsp:txXfrm>
        <a:off x="7714849" y="0"/>
        <a:ext cx="1751036" cy="1888092"/>
      </dsp:txXfrm>
    </dsp:sp>
    <dsp:sp modelId="{2D463ABF-0AF1-472D-8DB3-69CE28DDB9D6}">
      <dsp:nvSpPr>
        <dsp:cNvPr id="0" name=""/>
        <dsp:cNvSpPr/>
      </dsp:nvSpPr>
      <dsp:spPr>
        <a:xfrm>
          <a:off x="-961990" y="-1828639"/>
          <a:ext cx="8759671" cy="8759671"/>
        </a:xfrm>
        <a:prstGeom prst="leftCircularArrow">
          <a:avLst>
            <a:gd name="adj1" fmla="val 4203"/>
            <a:gd name="adj2" fmla="val 265014"/>
            <a:gd name="adj3" fmla="val 11250131"/>
            <a:gd name="adj4" fmla="val 185117"/>
            <a:gd name="adj5" fmla="val 490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0558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62735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33444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1497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5532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14533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654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26286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1909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6938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r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49130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52619E-7ADE-4041-BA08-0C699556223A}" type="datetimeFigureOut">
              <a:rPr lang="hr-BA" smtClean="0"/>
              <a:t>11. 3. 23.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A85FA90-522C-4F42-ACCD-7942045B757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317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b="1" dirty="0"/>
              <a:t>Refleksija i učenje u supervizijskom procesu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Metode supervizije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2023.</a:t>
            </a:r>
          </a:p>
        </p:txBody>
      </p:sp>
    </p:spTree>
    <p:extLst>
      <p:ext uri="{BB962C8B-B14F-4D97-AF65-F5344CB8AC3E}">
        <p14:creationId xmlns:p14="http://schemas.microsoft.com/office/powerpoint/2010/main" val="3616555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dirty="0"/>
              <a:t>Teoretičarski stil obilježava: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 problemu razmišljaju na logičan “korak po korak” način</a:t>
            </a:r>
            <a:endParaRPr lang="hr-BA" dirty="0"/>
          </a:p>
          <a:p>
            <a:r>
              <a:rPr lang="hr-HR" dirty="0"/>
              <a:t>Raspršene činjenice  objedinjavaju u koherentne teorijske cjeline</a:t>
            </a:r>
            <a:endParaRPr lang="hr-BA" dirty="0"/>
          </a:p>
          <a:p>
            <a:r>
              <a:rPr lang="hr-HR" dirty="0"/>
              <a:t>Vole analizu i sintezu</a:t>
            </a:r>
            <a:endParaRPr lang="hr-BA" dirty="0"/>
          </a:p>
          <a:p>
            <a:r>
              <a:rPr lang="hr-HR" dirty="0"/>
              <a:t>Česta pitanja:Ima li to smisla? </a:t>
            </a:r>
            <a:endParaRPr lang="hr-BA" dirty="0"/>
          </a:p>
          <a:p>
            <a:r>
              <a:rPr lang="hr-HR" dirty="0"/>
              <a:t>Kako ovo „novo” odgovara prethodnim iskustvima, saznanjima </a:t>
            </a:r>
            <a:endParaRPr lang="hr-BA" dirty="0"/>
          </a:p>
          <a:p>
            <a:r>
              <a:rPr lang="hr-HR" dirty="0"/>
              <a:t>Predani su racionalnoj  objektivnosti </a:t>
            </a:r>
            <a:endParaRPr lang="hr-BA" dirty="0"/>
          </a:p>
          <a:p>
            <a:r>
              <a:rPr lang="hr-HR" dirty="0"/>
              <a:t>Ako je nešto logično,</a:t>
            </a:r>
            <a:r>
              <a:rPr lang="hr-BA" dirty="0"/>
              <a:t> </a:t>
            </a:r>
            <a:r>
              <a:rPr lang="hr-HR" dirty="0"/>
              <a:t>onda je dobro! </a:t>
            </a:r>
            <a:endParaRPr lang="hr-BA" dirty="0"/>
          </a:p>
          <a:p>
            <a:r>
              <a:rPr lang="hr-HR" dirty="0"/>
              <a:t>Teško se nose s neizvjesnošću i iščekivanjem</a:t>
            </a:r>
            <a:endParaRPr lang="hr-BA" dirty="0"/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Logičko mišljenje, analiziranje, propitivanje i “korak po korak” naučena logička procedura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Propitivanje svega novog, provjeravanje odgovara li to “novo” logičkim obrascima i ima li smisla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Nerijetko perfekcionizam </a:t>
            </a:r>
          </a:p>
        </p:txBody>
      </p:sp>
    </p:spTree>
    <p:extLst>
      <p:ext uri="{BB962C8B-B14F-4D97-AF65-F5344CB8AC3E}">
        <p14:creationId xmlns:p14="http://schemas.microsoft.com/office/powerpoint/2010/main" val="55262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dirty="0"/>
              <a:t>Pragmatičarski stil obilježava</a:t>
            </a:r>
            <a:r>
              <a:rPr lang="hr-HR" altLang="sr-Latn-RS" dirty="0"/>
              <a:t>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Oduševljeni su iskušavanjem novih ideja, teorija i tehnika u praksi</a:t>
            </a:r>
            <a:endParaRPr lang="hr-BA" dirty="0"/>
          </a:p>
          <a:p>
            <a:r>
              <a:rPr lang="hr-HR" dirty="0"/>
              <a:t>Jedva čekaju priliku da eksperimentiraju</a:t>
            </a:r>
            <a:endParaRPr lang="hr-BA" dirty="0"/>
          </a:p>
          <a:p>
            <a:r>
              <a:rPr lang="hr-HR" dirty="0"/>
              <a:t>S edukacije odlaze s hrpom novih ideja koje čim prije žele primijeniti</a:t>
            </a:r>
            <a:endParaRPr lang="hr-BA" dirty="0"/>
          </a:p>
          <a:p>
            <a:r>
              <a:rPr lang="hr-HR" dirty="0"/>
              <a:t>Nisu oličenje strpljivosti</a:t>
            </a:r>
            <a:endParaRPr lang="hr-BA" dirty="0"/>
          </a:p>
          <a:p>
            <a:r>
              <a:rPr lang="hr-HR" dirty="0"/>
              <a:t>Ne okolišaju i ne uživaju u otvorenim</a:t>
            </a:r>
            <a:r>
              <a:rPr lang="hr-BA" dirty="0"/>
              <a:t> </a:t>
            </a:r>
            <a:r>
              <a:rPr lang="hr-HR" dirty="0"/>
              <a:t>raspravama</a:t>
            </a:r>
            <a:endParaRPr lang="hr-BA" dirty="0"/>
          </a:p>
          <a:p>
            <a:r>
              <a:rPr lang="hr-HR" dirty="0"/>
              <a:t>Praktični su, stoje s obje noge na zemlji</a:t>
            </a:r>
            <a:endParaRPr lang="hr-BA" dirty="0"/>
          </a:p>
          <a:p>
            <a:r>
              <a:rPr lang="hr-HR" dirty="0"/>
              <a:t>Ako funkcionira, dobro je!</a:t>
            </a:r>
            <a:r>
              <a:rPr lang="hr-HR" altLang="sr-Latn-RS" dirty="0"/>
              <a:t>Potreba da se isproba funkcioniraju li nove zamisli u praksi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Često koriste tzv. “problem solving” pristup u učenju,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Neposredno primjenjuju naučeno, no ako ne funkcionira, nisu skloni ponovo to upotrijebiti – umjesto toga, radije će traže nešto novo što će isprobati </a:t>
            </a:r>
          </a:p>
        </p:txBody>
      </p:sp>
    </p:spTree>
    <p:extLst>
      <p:ext uri="{BB962C8B-B14F-4D97-AF65-F5344CB8AC3E}">
        <p14:creationId xmlns:p14="http://schemas.microsoft.com/office/powerpoint/2010/main" val="91510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dirty="0"/>
              <a:t>Vježba: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hr-HR" altLang="sr-Latn-RS" sz="2400" dirty="0"/>
              <a:t>Pročitajte predložak s opisima četiriju stilova učenja i razmislite o tome koji najbolje opisuje vaš način učenja i svakodnevnog obavljanja prof. zadataka?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dirty="0"/>
              <a:t>Pogledajte i ostale pristupe učenju i pronađite one u kojima se (više) prepoznajete. 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dirty="0"/>
              <a:t>Koja obilježja vašeg osobnog stila učenja biste željeli promijeniti? 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dirty="0"/>
              <a:t>Koja biste željeli dalje razvijati? 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dirty="0"/>
              <a:t>U supervizijskim grupama sudjelujemo s kolegama koji imaju različite stilove učenja. Kako vi reagirate u situacijama kada zajedno radite s osobama koje imaju u potpunosti drugačiji stil učenja/rada? </a:t>
            </a:r>
          </a:p>
        </p:txBody>
      </p:sp>
    </p:spTree>
    <p:extLst>
      <p:ext uri="{BB962C8B-B14F-4D97-AF65-F5344CB8AC3E}">
        <p14:creationId xmlns:p14="http://schemas.microsoft.com/office/powerpoint/2010/main" val="2875586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400" b="1" dirty="0"/>
              <a:t>Pitanja koja olakšavaju reflektiranje o slučaju u supervizijskom kontekstu </a:t>
            </a:r>
            <a:br>
              <a:rPr lang="hr-HR" altLang="sr-Latn-RS" sz="2400" b="1" dirty="0"/>
            </a:br>
            <a:r>
              <a:rPr lang="hr-HR" altLang="sr-Latn-RS" sz="2400" b="1" dirty="0"/>
              <a:t>(Munson, 1993.)</a:t>
            </a:r>
            <a:br>
              <a:rPr lang="hr-HR" altLang="sr-Latn-RS" sz="2800" b="1" dirty="0"/>
            </a:br>
            <a:endParaRPr lang="hr-HR" altLang="sr-Latn-RS" sz="2800" b="1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hr-HR" altLang="sr-Latn-RS" sz="2000" b="1" dirty="0"/>
              <a:t>Što vam se sviđa kod korisnika?</a:t>
            </a:r>
            <a:endParaRPr lang="hr-HR" altLang="sr-Latn-RS" sz="2000" dirty="0"/>
          </a:p>
          <a:p>
            <a:pPr marL="609600" indent="-609600">
              <a:buFontTx/>
              <a:buAutoNum type="arabicPeriod"/>
            </a:pPr>
            <a:r>
              <a:rPr lang="hr-HR" altLang="sr-Latn-RS" sz="2000" b="1" dirty="0"/>
              <a:t> Što mislite da se korisniku sviđa kod vas?</a:t>
            </a:r>
            <a:endParaRPr lang="hr-HR" altLang="sr-Latn-RS" sz="2000" dirty="0"/>
          </a:p>
          <a:p>
            <a:pPr marL="609600" indent="-609600">
              <a:buFontTx/>
              <a:buAutoNum type="arabicPeriod"/>
            </a:pPr>
            <a:r>
              <a:rPr lang="hr-HR" altLang="sr-Latn-RS" sz="2000" b="1" dirty="0"/>
              <a:t> Koliko i koje svoje osobine vidite u korisniku?</a:t>
            </a:r>
            <a:endParaRPr lang="hr-HR" altLang="sr-Latn-RS" sz="2000" dirty="0"/>
          </a:p>
          <a:p>
            <a:pPr marL="609600" indent="-609600">
              <a:buFontTx/>
              <a:buAutoNum type="arabicPeriod"/>
            </a:pPr>
            <a:r>
              <a:rPr lang="hr-HR" altLang="sr-Latn-RS" sz="2000" b="1" dirty="0"/>
              <a:t> Što osjećate u sebi kad ste s tim korisnikom?</a:t>
            </a:r>
            <a:endParaRPr lang="hr-HR" altLang="sr-Latn-RS" sz="2000" dirty="0"/>
          </a:p>
          <a:p>
            <a:pPr marL="609600" indent="-609600">
              <a:buFontTx/>
              <a:buAutoNum type="arabicPeriod"/>
            </a:pPr>
            <a:r>
              <a:rPr lang="hr-HR" altLang="sr-Latn-RS" sz="2000" b="1" dirty="0"/>
              <a:t> Gdje su u vašem tijelu koncentrirani ti osjećaji?</a:t>
            </a:r>
            <a:endParaRPr lang="hr-HR" altLang="sr-Latn-RS" sz="2000" dirty="0"/>
          </a:p>
          <a:p>
            <a:pPr marL="609600" indent="-609600">
              <a:buFontTx/>
              <a:buAutoNum type="arabicPeriod"/>
            </a:pPr>
            <a:r>
              <a:rPr lang="hr-HR" altLang="sr-Latn-RS" sz="2000" b="1" dirty="0"/>
              <a:t>Teoretski, na čemu se temelji to što ste prezentirali o tom korisniku?</a:t>
            </a:r>
            <a:endParaRPr lang="hr-HR" altLang="sr-Latn-RS" sz="2000" dirty="0"/>
          </a:p>
          <a:p>
            <a:pPr marL="609600" indent="-609600">
              <a:buFontTx/>
              <a:buAutoNum type="arabicPeriod"/>
            </a:pPr>
            <a:r>
              <a:rPr lang="hr-HR" altLang="sr-Latn-RS" sz="2000" b="1" dirty="0"/>
              <a:t>Temeljem čega ste odlučili da upotrijebite određeni pristup u radu s tim korisnikom?</a:t>
            </a:r>
            <a:endParaRPr lang="hr-HR" altLang="sr-Latn-RS" sz="2000" dirty="0"/>
          </a:p>
          <a:p>
            <a:pPr marL="609600" indent="-609600">
              <a:buFontTx/>
              <a:buAutoNum type="arabicPeriod"/>
            </a:pPr>
            <a:r>
              <a:rPr lang="hr-HR" altLang="sr-Latn-RS" sz="2000" b="1" dirty="0"/>
              <a:t>Što je glavni fokus vašeg rada?</a:t>
            </a:r>
            <a:endParaRPr lang="hr-HR" altLang="sr-Latn-RS" sz="2000" dirty="0"/>
          </a:p>
          <a:p>
            <a:pPr marL="609600" indent="-609600">
              <a:buFontTx/>
              <a:buAutoNum type="arabicPeriod"/>
            </a:pPr>
            <a:r>
              <a:rPr lang="hr-HR" altLang="sr-Latn-RS" sz="2000" b="1" dirty="0"/>
              <a:t>Što vas najviše brine u tom slučaju?</a:t>
            </a:r>
            <a:endParaRPr lang="hr-HR" altLang="sr-Latn-RS" sz="2000" dirty="0"/>
          </a:p>
          <a:p>
            <a:pPr marL="609600" indent="-609600">
              <a:buFontTx/>
              <a:buAutoNum type="arabicPeriod"/>
            </a:pPr>
            <a:r>
              <a:rPr lang="hr-HR" altLang="sr-Latn-RS" sz="2000" b="1" dirty="0"/>
              <a:t>Što ćete slijedeće napraviti?</a:t>
            </a:r>
          </a:p>
        </p:txBody>
      </p:sp>
    </p:spTree>
    <p:extLst>
      <p:ext uri="{BB962C8B-B14F-4D97-AF65-F5344CB8AC3E}">
        <p14:creationId xmlns:p14="http://schemas.microsoft.com/office/powerpoint/2010/main" val="357313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dirty="0"/>
              <a:t>Vježba: promislite i podijelite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/>
              <a:t>Vaše prve asocijacije na temu: učenje</a:t>
            </a:r>
          </a:p>
          <a:p>
            <a:pPr eaLnBrk="1" hangingPunct="1"/>
            <a:r>
              <a:rPr lang="hr-HR" altLang="sr-Latn-RS" dirty="0"/>
              <a:t>Prisjetite se nekog vama ugodnog iskustva učenja i podijelite ga (gdje, u kojem kontekstu, s kime, kakvo je bilo okruženje, sudionici)</a:t>
            </a:r>
          </a:p>
          <a:p>
            <a:pPr eaLnBrk="1" hangingPunct="1"/>
            <a:r>
              <a:rPr lang="hr-HR" altLang="sr-Latn-RS" dirty="0"/>
              <a:t>Na koji način vi osobno usvajate nova znanja?</a:t>
            </a:r>
          </a:p>
          <a:p>
            <a:pPr eaLnBrk="1" hangingPunct="1"/>
            <a:r>
              <a:rPr lang="hr-HR" altLang="sr-Latn-RS" dirty="0"/>
              <a:t>Koji je najučinkovitiji način učenja za vas?</a:t>
            </a:r>
          </a:p>
          <a:p>
            <a:pPr eaLnBrk="1" hangingPunct="1"/>
            <a:r>
              <a:rPr lang="hr-HR" altLang="sr-Latn-RS" dirty="0"/>
              <a:t>Imate li priliku reflektirati o tome? </a:t>
            </a:r>
          </a:p>
          <a:p>
            <a:pPr eaLnBrk="1" hangingPunct="1">
              <a:buFontTx/>
              <a:buNone/>
            </a:pPr>
            <a:endParaRPr lang="hr-HR" altLang="sr-Latn-RS" dirty="0"/>
          </a:p>
          <a:p>
            <a:pPr eaLnBrk="1" hangingPunct="1">
              <a:buFontTx/>
              <a:buNone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877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Što je reflektiranje?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/>
              <a:t>Re-flectere (lat.) zavrnuti natrag, okrenuti, također i zrcaliti, razmišljati, mozgati, uzimati nešto u obzir, uzimati u obzir sve mogućnosti.</a:t>
            </a:r>
          </a:p>
          <a:p>
            <a:r>
              <a:rPr lang="hr-BA" dirty="0"/>
              <a:t>Gotthard –Lorenz, prema Tatschl (2009): „To je poput stavljanja filtera različitih boja preko jedne te iste slike, osvjetljavanja pozornice iz različitih kutova ili biranje između različitih „ulaznih hodnika” (str.54).</a:t>
            </a:r>
          </a:p>
          <a:p>
            <a:r>
              <a:rPr lang="hr-BA" dirty="0"/>
              <a:t>Ovakav pristup razumijevanju pojava oko nas možemo podijeliti u tri koraka:</a:t>
            </a:r>
          </a:p>
          <a:p>
            <a:pPr marL="0" indent="0">
              <a:buNone/>
            </a:pPr>
            <a:r>
              <a:rPr lang="hr-BA" dirty="0"/>
              <a:t>1.Utvrđivanje činjenica</a:t>
            </a:r>
          </a:p>
          <a:p>
            <a:pPr marL="0" indent="0">
              <a:buNone/>
            </a:pPr>
            <a:r>
              <a:rPr lang="hr-BA" dirty="0"/>
              <a:t>2. Otkrivanje osjećaja i emocija</a:t>
            </a:r>
          </a:p>
          <a:p>
            <a:pPr marL="0" indent="0">
              <a:buNone/>
            </a:pPr>
            <a:r>
              <a:rPr lang="hr-BA" dirty="0"/>
              <a:t>3. Reflektiranje</a:t>
            </a:r>
          </a:p>
        </p:txBody>
      </p:sp>
    </p:spTree>
    <p:extLst>
      <p:ext uri="{BB962C8B-B14F-4D97-AF65-F5344CB8AC3E}">
        <p14:creationId xmlns:p14="http://schemas.microsoft.com/office/powerpoint/2010/main" val="128986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Koraci u procesu reflektiranja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hr-BA" b="1" dirty="0"/>
              <a:t>Utvrđivanje činjenica</a:t>
            </a:r>
            <a:r>
              <a:rPr lang="hr-BA" dirty="0"/>
              <a:t> – što je to što u situaciji koju supervizant donosi na superviziju bilo vidljivo i drugima, koje su činjenice  vezane uz tu situaciju? (</a:t>
            </a:r>
            <a:r>
              <a:rPr lang="hr-BA" i="1" dirty="0"/>
              <a:t>npr. tko je sudjelovao u događaju, što je rečeno, što je poduzeto, što je ostalo neizrečeno, što je čija odgovornost...)</a:t>
            </a:r>
          </a:p>
          <a:p>
            <a:pPr marL="0" indent="0">
              <a:lnSpc>
                <a:spcPct val="120000"/>
              </a:lnSpc>
              <a:buNone/>
            </a:pPr>
            <a:endParaRPr lang="hr-BA" i="1" dirty="0"/>
          </a:p>
          <a:p>
            <a:pPr>
              <a:lnSpc>
                <a:spcPct val="120000"/>
              </a:lnSpc>
            </a:pPr>
            <a:r>
              <a:rPr lang="hr-BA" b="1" dirty="0"/>
              <a:t>Opažanje emocija i osjećaja </a:t>
            </a:r>
            <a:r>
              <a:rPr lang="hr-BA" dirty="0"/>
              <a:t>– trenutne tjelesne, osjetne reakcije na neki događaj, na ono što je čuo, vidio,kako se supervizant osjećao kada se to događalo, kako se osjeća sada kada priča o tome...(</a:t>
            </a:r>
            <a:r>
              <a:rPr lang="hr-BA" i="1" dirty="0"/>
              <a:t>kakvi se osjećaji pojavljuju kod supervizanta kada priča o situaciji, kako se osjeća sada, je li se osjećao tako u nekoj sličnoj situaciji, tjelesni znaci koje primjećuje...)</a:t>
            </a:r>
          </a:p>
          <a:p>
            <a:pPr marL="0" indent="0">
              <a:lnSpc>
                <a:spcPct val="120000"/>
              </a:lnSpc>
              <a:buNone/>
            </a:pPr>
            <a:endParaRPr lang="hr-BA" i="1" dirty="0"/>
          </a:p>
          <a:p>
            <a:pPr>
              <a:lnSpc>
                <a:spcPct val="120000"/>
              </a:lnSpc>
            </a:pPr>
            <a:r>
              <a:rPr lang="hr-BA" b="1" dirty="0"/>
              <a:t>Reflektiranje – ishodi reflektiranja otvaraju nam nove perspektive i produbljuju naše razumijevanje događaja</a:t>
            </a:r>
            <a:r>
              <a:rPr lang="hr-BA" dirty="0"/>
              <a:t> (</a:t>
            </a:r>
            <a:r>
              <a:rPr lang="hr-BA" i="1" dirty="0"/>
              <a:t>što supervizant misli o situaciji, što zaključuje, koja se nova pitanja pojavljuju, kako to tumači, kakvo značenje to ima za njega, što će slijedeće poduzeti...)</a:t>
            </a:r>
          </a:p>
        </p:txBody>
      </p:sp>
    </p:spTree>
    <p:extLst>
      <p:ext uri="{BB962C8B-B14F-4D97-AF65-F5344CB8AC3E}">
        <p14:creationId xmlns:p14="http://schemas.microsoft.com/office/powerpoint/2010/main" val="191801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920750"/>
          </a:xfrm>
        </p:spPr>
        <p:txBody>
          <a:bodyPr anchor="ctr"/>
          <a:lstStyle/>
          <a:p>
            <a:pPr eaLnBrk="1" hangingPunct="1"/>
            <a:r>
              <a:rPr lang="hr-HR" altLang="sr-Latn-RS" sz="3200" dirty="0"/>
              <a:t>Iskustveno učenja  u supervizijskom kontekstu (Kolb,1984.)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91839081"/>
              </p:ext>
            </p:extLst>
          </p:nvPr>
        </p:nvGraphicFramePr>
        <p:xfrm>
          <a:off x="1955801" y="1388225"/>
          <a:ext cx="9465886" cy="533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031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eaLnBrk="1" hangingPunct="1"/>
            <a:r>
              <a:rPr lang="hr-HR" altLang="sr-Latn-RS"/>
              <a:t>Uloga refleksije u superviziji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500" dirty="0"/>
              <a:t>Poticati supervizanta na reflektiranje znači poticati ga da razmišlja o onome što je doživio kroz vlastito iskustvo - na taj način može integrirati novo iskustvo s prethodnim znanjem.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5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500" dirty="0"/>
              <a:t>Refleksiju tijekom supervizijskog učenja supervizor potiče: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500" b="1" dirty="0"/>
              <a:t>postavljanjem pitanja otvorenog tipa</a:t>
            </a:r>
            <a:r>
              <a:rPr lang="hr-HR" altLang="sr-Latn-RS" sz="25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500" b="1" dirty="0"/>
              <a:t>poticanjem samoprocjenjivanja,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500" b="1" dirty="0"/>
              <a:t>traženjem od supervizanta da samostalno analizira te da kritički razmatra ideje i praksu</a:t>
            </a:r>
            <a:r>
              <a:rPr lang="hr-HR" altLang="sr-Latn-RS" sz="25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500" dirty="0"/>
          </a:p>
          <a:p>
            <a:pPr eaLnBrk="1" hangingPunct="1">
              <a:lnSpc>
                <a:spcPct val="80000"/>
              </a:lnSpc>
            </a:pPr>
            <a:endParaRPr lang="hr-HR" altLang="sr-Latn-RS" sz="2500" dirty="0"/>
          </a:p>
        </p:txBody>
      </p:sp>
    </p:spTree>
    <p:extLst>
      <p:ext uri="{BB962C8B-B14F-4D97-AF65-F5344CB8AC3E}">
        <p14:creationId xmlns:p14="http://schemas.microsoft.com/office/powerpoint/2010/main" val="104960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eaLnBrk="1" hangingPunct="1"/>
            <a:r>
              <a:rPr lang="hr-HR" altLang="sr-Latn-RS"/>
              <a:t>Uloga refleksije u superviziji (2)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Isti zahtjev koji se postavlja pred supervizante, postavlja se i pred supervizora, odnosno nastavnike koji neprestano trebaju razmišljati o tome kako podučavaju.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Za to je neophodno svjesno razmatranje vlastite prakse, odnosno, refleksija (reflective practitioner).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/>
              <a:t>Razina do koje ćemo reflektirati očituje se u različitim stilovima učenja i obavljanja naših profesionalnih zadataka od kojih ovdje navodimo četiri: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r-HR" altLang="sr-Latn-RS" sz="2400" dirty="0"/>
              <a:t>(1) </a:t>
            </a:r>
            <a:r>
              <a:rPr lang="hr-HR" altLang="sr-Latn-RS" sz="2400" b="1" dirty="0"/>
              <a:t>Aktivistički stil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r-HR" altLang="sr-Latn-RS" sz="2400" b="1" dirty="0"/>
              <a:t>(2) Reflektirajući stil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r-HR" altLang="sr-Latn-RS" sz="2400" b="1" dirty="0"/>
              <a:t>(3) Teoretičarski stil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r-HR" altLang="sr-Latn-RS" sz="2400" b="1" dirty="0"/>
              <a:t>(4) Pragmatičarski stil (</a:t>
            </a:r>
            <a:r>
              <a:rPr lang="hr-HR" altLang="sr-Latn-RS" sz="2400" dirty="0"/>
              <a:t>Honey i Mumford, 1986.)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70734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dirty="0"/>
              <a:t>Aktivistički stil obilježava: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Otvorenost i entuzijastičnost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Entuzijazam za nove izazove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Biti “sada i ovdje”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Biti uključen i činiti/učenje kroz aktivnost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Dosada kada aktivnost prestane, spremnost za brzo “prebacivanje” na drugu aktivnost/izazov,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Radije “činiti” nego zastati i reflektirati </a:t>
            </a:r>
          </a:p>
          <a:p>
            <a:r>
              <a:rPr lang="hr-HR" dirty="0"/>
              <a:t>Rado se prepustiti novim iskustvima</a:t>
            </a:r>
            <a:endParaRPr lang="hr-BA" dirty="0"/>
          </a:p>
          <a:p>
            <a:r>
              <a:rPr lang="hr-HR" dirty="0"/>
              <a:t>Manjak  opreza i skeptičnosti</a:t>
            </a:r>
            <a:endParaRPr lang="hr-BA" dirty="0"/>
          </a:p>
          <a:p>
            <a:r>
              <a:rPr lang="hr-HR" dirty="0"/>
              <a:t>Rješavanje problema putem “brainstorming </a:t>
            </a:r>
            <a:endParaRPr lang="hr-BA" dirty="0"/>
          </a:p>
          <a:p>
            <a:r>
              <a:rPr lang="hr-HR" dirty="0"/>
              <a:t>Uživanje u otkriću, ali ne i u implementaciji</a:t>
            </a:r>
            <a:endParaRPr lang="hr-BA" dirty="0"/>
          </a:p>
          <a:p>
            <a:r>
              <a:rPr lang="hr-HR" dirty="0"/>
              <a:t>Poželjno je biti u centru zbivanja </a:t>
            </a:r>
            <a:endParaRPr lang="hr-BA" dirty="0"/>
          </a:p>
          <a:p>
            <a:pPr eaLnBrk="1" hangingPunct="1">
              <a:lnSpc>
                <a:spcPct val="90000"/>
              </a:lnSpc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3460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dirty="0"/>
              <a:t>Reflektirajući stil obilježava: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Vole “stati na loptu” da razmotre iskustvo</a:t>
            </a:r>
            <a:r>
              <a:rPr lang="hr-BA" dirty="0"/>
              <a:t> </a:t>
            </a:r>
            <a:r>
              <a:rPr lang="hr-HR" dirty="0"/>
              <a:t>iz više perspektiva</a:t>
            </a:r>
            <a:endParaRPr lang="hr-BA" dirty="0"/>
          </a:p>
          <a:p>
            <a:r>
              <a:rPr lang="hr-HR" dirty="0"/>
              <a:t>Prikupljaju podatke, analiziraju</a:t>
            </a:r>
            <a:r>
              <a:rPr lang="hr-BA" dirty="0"/>
              <a:t> </a:t>
            </a:r>
            <a:r>
              <a:rPr lang="hr-HR" dirty="0"/>
              <a:t>i dobro ”prežvakavaju”  prije zaključivanja</a:t>
            </a:r>
            <a:endParaRPr lang="hr-BA" dirty="0"/>
          </a:p>
          <a:p>
            <a:r>
              <a:rPr lang="hr-HR" dirty="0"/>
              <a:t>Što je moguće duže otežu s procjenom</a:t>
            </a:r>
            <a:endParaRPr lang="hr-BA" dirty="0"/>
          </a:p>
          <a:p>
            <a:r>
              <a:rPr lang="hr-HR" dirty="0"/>
              <a:t>Oprezni su, vole “prespavati”</a:t>
            </a:r>
            <a:endParaRPr lang="hr-BA" dirty="0"/>
          </a:p>
          <a:p>
            <a:r>
              <a:rPr lang="hr-HR" dirty="0"/>
              <a:t> U raspravama su često po strani, kao observeri </a:t>
            </a:r>
            <a:endParaRPr lang="hr-BA" dirty="0"/>
          </a:p>
          <a:p>
            <a:r>
              <a:rPr lang="hr-HR" dirty="0"/>
              <a:t>Često su nevidljivi</a:t>
            </a:r>
            <a:endParaRPr lang="hr-BA" dirty="0"/>
          </a:p>
          <a:p>
            <a:r>
              <a:rPr lang="hr-HR" dirty="0"/>
              <a:t>Pažljivo saslušaju druge prije nego što sami iznesu sud</a:t>
            </a:r>
            <a:endParaRPr lang="hr-BA" dirty="0"/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Suzdržani u djelovanju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Razmišljanje o situaciji/slučaju, odmjeravanje svih opcija prije djelovanja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Observiranje, prikupljanje informacija, dugotrajno promišljanje</a:t>
            </a:r>
          </a:p>
        </p:txBody>
      </p:sp>
    </p:spTree>
    <p:extLst>
      <p:ext uri="{BB962C8B-B14F-4D97-AF65-F5344CB8AC3E}">
        <p14:creationId xmlns:p14="http://schemas.microsoft.com/office/powerpoint/2010/main" val="146144763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4124</TotalTime>
  <Words>1149</Words>
  <Application>Microsoft Macintosh PowerPoint</Application>
  <PresentationFormat>Widescreen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Corbel</vt:lpstr>
      <vt:lpstr>Wingdings 2</vt:lpstr>
      <vt:lpstr>Frame</vt:lpstr>
      <vt:lpstr>Refleksija i učenje u supervizijskom procesu</vt:lpstr>
      <vt:lpstr>Vježba: promislite i podijelite</vt:lpstr>
      <vt:lpstr>Što je reflektiranje?</vt:lpstr>
      <vt:lpstr>Koraci u procesu reflektiranja</vt:lpstr>
      <vt:lpstr>Iskustveno učenja  u supervizijskom kontekstu (Kolb,1984.)</vt:lpstr>
      <vt:lpstr>Uloga refleksije u superviziji</vt:lpstr>
      <vt:lpstr>Uloga refleksije u superviziji (2)</vt:lpstr>
      <vt:lpstr>Aktivistički stil obilježava:</vt:lpstr>
      <vt:lpstr>Reflektirajući stil obilježava:</vt:lpstr>
      <vt:lpstr>Teoretičarski stil obilježava:</vt:lpstr>
      <vt:lpstr>Pragmatičarski stil obilježava:</vt:lpstr>
      <vt:lpstr>Vježba:</vt:lpstr>
      <vt:lpstr>Pitanja koja olakšavaju reflektiranje o slučaju u supervizijskom kontekstu  (Munson, 1993.)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Učenje u superviziji i uloga refleksije u procesu učenja</dc:title>
  <dc:creator>Windows User</dc:creator>
  <cp:lastModifiedBy>Marijana Majdak</cp:lastModifiedBy>
  <cp:revision>18</cp:revision>
  <dcterms:created xsi:type="dcterms:W3CDTF">2020-04-19T17:56:41Z</dcterms:created>
  <dcterms:modified xsi:type="dcterms:W3CDTF">2023-03-11T11:30:09Z</dcterms:modified>
</cp:coreProperties>
</file>