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82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87" r:id="rId11"/>
    <p:sldId id="290" r:id="rId12"/>
    <p:sldId id="291" r:id="rId13"/>
    <p:sldId id="292" r:id="rId14"/>
    <p:sldId id="293" r:id="rId15"/>
    <p:sldId id="264" r:id="rId16"/>
    <p:sldId id="265" r:id="rId17"/>
    <p:sldId id="266" r:id="rId18"/>
    <p:sldId id="270" r:id="rId19"/>
    <p:sldId id="271" r:id="rId20"/>
    <p:sldId id="272" r:id="rId21"/>
    <p:sldId id="273" r:id="rId22"/>
    <p:sldId id="283" r:id="rId23"/>
    <p:sldId id="284" r:id="rId24"/>
    <p:sldId id="285" r:id="rId25"/>
    <p:sldId id="286" r:id="rId26"/>
    <p:sldId id="275" r:id="rId27"/>
    <p:sldId id="276" r:id="rId28"/>
    <p:sldId id="277" r:id="rId29"/>
    <p:sldId id="278" r:id="rId30"/>
    <p:sldId id="297" r:id="rId31"/>
    <p:sldId id="298" r:id="rId32"/>
    <p:sldId id="294" r:id="rId33"/>
    <p:sldId id="295" r:id="rId34"/>
    <p:sldId id="296" r:id="rId35"/>
    <p:sldId id="299" r:id="rId36"/>
    <p:sldId id="300" r:id="rId37"/>
    <p:sldId id="301" r:id="rId38"/>
    <p:sldId id="281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0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6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82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37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93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26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8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93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73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600" y="304800"/>
            <a:ext cx="10363200" cy="12065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1625600" y="1600200"/>
            <a:ext cx="10363200" cy="449580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524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775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FAC24A9-ADA7-4ECB-8005-A42DAEBBDB1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245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0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9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13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5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93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5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76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0CF12B-4322-4221-93D5-F5532609A48D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CC45E6-5D38-4183-A02F-89B9A18EE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8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ULOGA SOCIJALNOG RADNIKA U INSTITUCIJI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6448" y="4010891"/>
            <a:ext cx="8689976" cy="1371599"/>
          </a:xfrm>
        </p:spPr>
        <p:txBody>
          <a:bodyPr/>
          <a:lstStyle/>
          <a:p>
            <a:endParaRPr lang="hr-HR" altLang="sr-Latn-RS" sz="1600" dirty="0" smtClean="0"/>
          </a:p>
          <a:p>
            <a:endParaRPr lang="hr-HR" altLang="sr-Latn-RS" sz="1600" dirty="0"/>
          </a:p>
          <a:p>
            <a:pPr algn="r"/>
            <a:r>
              <a:rPr lang="hr-HR" altLang="sr-Latn-RS" sz="1600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mr.sc. Nataša Krušelj </a:t>
            </a:r>
            <a:r>
              <a:rPr lang="hr-HR" altLang="sr-Latn-RS" sz="1600" cap="none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Gača</a:t>
            </a:r>
            <a:r>
              <a:rPr lang="hr-HR" altLang="sr-Latn-RS" sz="1600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hr-HR" altLang="sr-Latn-RS" sz="1600" cap="none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dipl.soc.radnik</a:t>
            </a:r>
            <a:endParaRPr lang="hr-HR" altLang="sr-Latn-RS" sz="1600" cap="none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41316"/>
            <a:ext cx="10364451" cy="89777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KRITIKE PROCESA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82137" y="1147156"/>
            <a:ext cx="11296997" cy="5710843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- 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 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 nalazi se na smještaju u domovima za odrasle osobe </a:t>
            </a:r>
          </a:p>
          <a:p>
            <a:r>
              <a:rPr lang="hr-HR" sz="1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– 250 osoba smješteno i „izmješteno” u stambene zajednice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(Prema izvješću Pravobraniteljice za osobe s invaliditetom, Zagreb, 2014.- „</a:t>
            </a:r>
            <a:r>
              <a:rPr lang="hr-HR" sz="1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 sam termin</a:t>
            </a:r>
            <a:r>
              <a:rPr lang="hr-HR" sz="1800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izmještanje</a:t>
            </a:r>
            <a:r>
              <a:rPr lang="hr-HR" sz="1800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se koristi ukazuje da osobe s invaliditetom nisu dovoljno uključene u proces i da se ne poštuje dovoljno njihovo pravo da odlučuju gdje i s kim će živjeti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</a:t>
            </a:r>
            <a:r>
              <a:rPr lang="hr-HR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osobe koje žive u institucijama, a koje su 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obuhvaćene planom </a:t>
            </a:r>
            <a:r>
              <a:rPr lang="hr-HR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deinstitucionalizacije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mogu samostalno donositi odluku o samostalnom životu u zajednici. Djelatnici institucija moraju dati ocjenu jesu li oni „spremni za život u zajednici” kao preduvjet za preseljenje iz institucije. </a:t>
            </a:r>
            <a:endParaRPr lang="hr-H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Obiteljski domovi i </a:t>
            </a:r>
            <a:r>
              <a:rPr lang="hr-HR" sz="1800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 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izvješću Pravobraniteljice za osobe s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invaliditetom, a temeljem  obilaska u nekoliko različitih ustanova i obitelji „U takvim uvjetima žive segregirane i izolirane bez odgovarajućeg stručnog osoblja i bez mogućnosti da same kontroliraju vlastiti život, donose odluke ili vrše odabir. 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</a:t>
            </a:r>
            <a:r>
              <a:rPr lang="hr-HR" sz="1800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Hrvatska Vlada ovakve vrste smještaja smatra </a:t>
            </a:r>
            <a:r>
              <a:rPr lang="hr-HR" sz="1800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neinstitucionaliziranim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životom u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zajednici, a zapravo se radi o institucijama. Kritika se odnosi da je potrebno i takve oblike skrbi uključiti u proces </a:t>
            </a:r>
            <a:r>
              <a:rPr lang="hr-HR" sz="1800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deinstitucionalizacije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800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 uslugama u zajednici-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nakon smještaja u stambene zajednice problem. Human 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hr-HR" sz="1800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ističe da osobe s invaliditetom </a:t>
            </a:r>
            <a:r>
              <a:rPr lang="hr-HR" sz="1800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 ograničen pristup obrazovanju, zaposlenju i zdravstvenoj skrbi. </a:t>
            </a:r>
            <a:endParaRPr lang="hr-HR" sz="1800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3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8599"/>
          </a:xfrm>
        </p:spPr>
        <p:txBody>
          <a:bodyPr>
            <a:noAutofit/>
          </a:bodyPr>
          <a:lstStyle/>
          <a:p>
            <a:r>
              <a:rPr lang="hr-HR" altLang="sr-Latn-RS" dirty="0">
                <a:latin typeface="Bookman Old Style" panose="02050604050505020204" pitchFamily="18" charset="0"/>
              </a:rPr>
              <a:t>Teorije o institucionalnoj skrbi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524000"/>
            <a:ext cx="10363826" cy="502117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cap="none" dirty="0" err="1" smtClean="0">
                <a:latin typeface="Bookman Old Style" panose="02050604050505020204" pitchFamily="18" charset="0"/>
              </a:rPr>
              <a:t>Korman</a:t>
            </a:r>
            <a:r>
              <a:rPr lang="hr-HR" cap="none" dirty="0" smtClean="0">
                <a:latin typeface="Bookman Old Style" panose="02050604050505020204" pitchFamily="18" charset="0"/>
              </a:rPr>
              <a:t> i </a:t>
            </a:r>
            <a:r>
              <a:rPr lang="hr-HR" cap="none" dirty="0" err="1" smtClean="0">
                <a:latin typeface="Bookman Old Style" panose="02050604050505020204" pitchFamily="18" charset="0"/>
              </a:rPr>
              <a:t>Glennester</a:t>
            </a:r>
            <a:r>
              <a:rPr lang="hr-HR" cap="none" dirty="0" smtClean="0">
                <a:latin typeface="Bookman Old Style" panose="02050604050505020204" pitchFamily="18" charset="0"/>
              </a:rPr>
              <a:t> 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1990, prema </a:t>
            </a:r>
            <a:r>
              <a:rPr lang="hr-HR" altLang="sr-Latn-RS" cap="none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ratković, 2002) navode da je glavni argument neadekvatnosti institucija, činjenica da one imaju svrhu «čuvanja» i «izoliranja» osoba, umjesto ostvarivanja prava. </a:t>
            </a:r>
            <a:endParaRPr lang="hr-HR" altLang="sr-Latn-RS" cap="none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cap="none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Atherton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(1989, prema </a:t>
            </a:r>
            <a:r>
              <a:rPr lang="hr-HR" altLang="sr-Latn-RS" cap="none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altLang="sr-Latn-RS" cap="none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ayne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, 2000) također ističe određena ograničenja institucionalne skrbi. Autor smatra da institucionalno zbrinjavanje ograničava korisnike da razviju vještine za kvalitetniji život. S druge strane, djelatnici su u svom radu usmjereni na umanjivanje rizika i neočekivanih događaja koji remete miran tok života u instituciji te time ne dopuštaju utjecaj novih ideja i promjena koje bi mogle koristiti korisnicima. </a:t>
            </a:r>
            <a:endParaRPr lang="hr-HR" altLang="sr-Latn-RS" cap="none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Kletečki 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Radović (2008) smatra da dugotrajno isključivanje korisnika iz procesa odlučivanja, ili uopće izostanak mogućnosti sudjelovanja u donošenju odluka, dovodi do stanja bespomoćnosti, nevjerovanja u vlastite sposobnosti i opće 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letargije</a:t>
            </a:r>
            <a:r>
              <a:rPr lang="hr-HR" altLang="sr-Latn-RS" sz="2800" cap="none" dirty="0" smtClean="0">
                <a:latin typeface="Bookman Old Style" panose="02050604050505020204" pitchFamily="18" charset="0"/>
              </a:rPr>
              <a:t> </a:t>
            </a:r>
            <a:endParaRPr lang="hr-HR" altLang="sr-Latn-RS" sz="2800" cap="none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0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5566" y="452262"/>
            <a:ext cx="10364451" cy="1002465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Izbor institucije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20982"/>
            <a:ext cx="10363826" cy="4170217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institucija pruža usluge koje odgovaraju </a:t>
            </a:r>
            <a:r>
              <a:rPr lang="hr-H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 potrebama korisnika</a:t>
            </a:r>
          </a:p>
          <a:p>
            <a:pPr marL="0" indent="0">
              <a:buNone/>
            </a:pPr>
            <a:endParaRPr lang="hr-H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Primarni izbor institucije u lokalnoj zajednici: </a:t>
            </a:r>
          </a:p>
          <a:p>
            <a:pPr marL="0" indent="0">
              <a:buNone/>
            </a:pP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odgovara dosadašnjem stilu života</a:t>
            </a:r>
          </a:p>
          <a:p>
            <a:pPr marL="0" indent="0">
              <a:buNone/>
            </a:pP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omogućuje nastavak korištenja resursa u zajednici</a:t>
            </a:r>
          </a:p>
          <a:p>
            <a:pPr marL="0" indent="0">
              <a:buNone/>
            </a:pP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omogućuje održavanje socijalne mreže</a:t>
            </a:r>
          </a:p>
          <a:p>
            <a:pPr marL="0" indent="0">
              <a:buNone/>
            </a:pP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omogućuje aktivno uključivanje obitelji</a:t>
            </a:r>
            <a:endParaRPr lang="hr-H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6510" y="192491"/>
            <a:ext cx="10363826" cy="798088"/>
          </a:xfrm>
        </p:spPr>
        <p:txBody>
          <a:bodyPr/>
          <a:lstStyle/>
          <a:p>
            <a:r>
              <a:rPr lang="hr-HR" dirty="0" smtClean="0"/>
              <a:t>IZAZOVI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68301" y="1328001"/>
            <a:ext cx="10363826" cy="3424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1600" b="1" u="sng" dirty="0" smtClean="0"/>
              <a:t>BOLNICA</a:t>
            </a:r>
          </a:p>
          <a:p>
            <a:r>
              <a:rPr lang="hr-HR" sz="1600" u="sng" cap="none" dirty="0" err="1" smtClean="0"/>
              <a:t>Hospitalizam</a:t>
            </a:r>
            <a:r>
              <a:rPr lang="hr-HR" sz="1600" u="sng" cap="none" dirty="0" smtClean="0"/>
              <a:t> </a:t>
            </a:r>
            <a:r>
              <a:rPr lang="hr-HR" sz="1600" cap="none" dirty="0" smtClean="0"/>
              <a:t>(navika opetovanog boravka u bolnici, pacijent ima svu potrebnu njegu,       </a:t>
            </a:r>
          </a:p>
          <a:p>
            <a:pPr marL="0" indent="0">
              <a:buNone/>
            </a:pPr>
            <a:r>
              <a:rPr lang="hr-HR" sz="1600" cap="none" dirty="0" smtClean="0"/>
              <a:t>zanemaruje savladavanje životnih teškoća, nije odgovoran za probleme, ne planira niti se ne </a:t>
            </a:r>
            <a:r>
              <a:rPr lang="hr-HR" sz="1600" cap="none" dirty="0" smtClean="0"/>
              <a:t>trudi)</a:t>
            </a:r>
          </a:p>
          <a:p>
            <a:pPr marL="0" indent="0">
              <a:buNone/>
            </a:pPr>
            <a:r>
              <a:rPr lang="hr-HR" sz="1600" b="1" u="sng" cap="none" dirty="0" smtClean="0"/>
              <a:t>USTANOVA </a:t>
            </a:r>
            <a:r>
              <a:rPr lang="hr-HR" sz="1600" b="1" u="sng" cap="none" dirty="0" smtClean="0"/>
              <a:t>SOCIJALNE SKRBI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Prihvaćanje </a:t>
            </a:r>
            <a:r>
              <a:rPr lang="hr-HR" sz="1600" cap="none" dirty="0" err="1" smtClean="0"/>
              <a:t>hospitalizma</a:t>
            </a:r>
            <a:r>
              <a:rPr lang="hr-HR" sz="1600" cap="none" dirty="0" smtClean="0"/>
              <a:t>, osiguravanje kontinuirane medicinske skrbi i </a:t>
            </a:r>
            <a:r>
              <a:rPr lang="hr-HR" sz="1600" u="sng" cap="none" dirty="0" smtClean="0"/>
              <a:t>zaštita </a:t>
            </a:r>
            <a:r>
              <a:rPr lang="hr-HR" sz="1600" cap="none" dirty="0" smtClean="0"/>
              <a:t>korisnika                                               </a:t>
            </a:r>
            <a:r>
              <a:rPr lang="hr-HR" sz="1600" cap="none" dirty="0" smtClean="0"/>
              <a:t> </a:t>
            </a:r>
            <a:r>
              <a:rPr lang="hr-HR" sz="1600" b="1" cap="none" dirty="0" smtClean="0"/>
              <a:t>MEDICINSKI MODEL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Dugotrajno isključivanje korisnika iz procesa odlučivanja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Organiziranje aktivnosti slobodnog vremena (likovno izražavanje, pjevanje i sl.)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primjena stručnih metoda rada (radno terapijske aktivnosti, 4 stupnja zdravstvene njege</a:t>
            </a:r>
            <a:r>
              <a:rPr lang="hr-HR" sz="1600" cap="none" dirty="0" smtClean="0"/>
              <a:t>)</a:t>
            </a:r>
            <a:endParaRPr lang="hr-HR" sz="1600" cap="none" dirty="0" smtClean="0"/>
          </a:p>
          <a:p>
            <a:pPr>
              <a:buFontTx/>
              <a:buChar char="-"/>
            </a:pPr>
            <a:r>
              <a:rPr lang="hr-HR" sz="1600" b="1" u="sng" cap="none" dirty="0" smtClean="0"/>
              <a:t>PRIMJENA SUVREMENIH KONCEPATA SOCIJALNOG RADA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izrada </a:t>
            </a:r>
            <a:r>
              <a:rPr lang="hr-HR" sz="1600" cap="none" dirty="0" err="1" smtClean="0"/>
              <a:t>ipp</a:t>
            </a:r>
            <a:r>
              <a:rPr lang="hr-HR" sz="1600" cap="none" dirty="0" smtClean="0"/>
              <a:t>                                                                                                                                                              </a:t>
            </a:r>
            <a:r>
              <a:rPr lang="hr-HR" sz="1600" cap="none" dirty="0" smtClean="0"/>
              <a:t> </a:t>
            </a:r>
            <a:r>
              <a:rPr lang="hr-HR" sz="1600" b="1" cap="none" dirty="0" smtClean="0"/>
              <a:t>SOCIJALNI MODEL</a:t>
            </a:r>
          </a:p>
          <a:p>
            <a:pPr>
              <a:buFontTx/>
              <a:buChar char="-"/>
            </a:pPr>
            <a:r>
              <a:rPr lang="hr-HR" sz="1600" cap="none" dirty="0" smtClean="0"/>
              <a:t>kontinuirani razvoj novih usluga</a:t>
            </a:r>
          </a:p>
          <a:p>
            <a:pPr>
              <a:buFontTx/>
              <a:buChar char="-"/>
            </a:pPr>
            <a:endParaRPr lang="hr-HR" sz="1200" cap="none" dirty="0" smtClean="0"/>
          </a:p>
          <a:p>
            <a:pPr>
              <a:buFontTx/>
              <a:buChar char="-"/>
            </a:pPr>
            <a:endParaRPr lang="hr-HR" sz="1200" cap="none" dirty="0"/>
          </a:p>
          <a:p>
            <a:pPr marL="0" indent="0">
              <a:buNone/>
            </a:pPr>
            <a:endParaRPr lang="hr-HR" sz="1200" cap="none" dirty="0" smtClean="0"/>
          </a:p>
        </p:txBody>
      </p:sp>
      <p:sp>
        <p:nvSpPr>
          <p:cNvPr id="8" name="Desna vitičasta zagrada 7"/>
          <p:cNvSpPr/>
          <p:nvPr/>
        </p:nvSpPr>
        <p:spPr>
          <a:xfrm>
            <a:off x="7367154" y="990578"/>
            <a:ext cx="342900" cy="2608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0" name="Desna vitičasta zagrada 9"/>
          <p:cNvSpPr/>
          <p:nvPr/>
        </p:nvSpPr>
        <p:spPr>
          <a:xfrm>
            <a:off x="7367154" y="3598696"/>
            <a:ext cx="342900" cy="1077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98971"/>
            <a:ext cx="10364451" cy="973371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IZAZOVI PRIMJENE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SOCIJALNOG MODELA U INSTITUCIJI: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072343"/>
            <a:ext cx="10363826" cy="5020886"/>
          </a:xfrm>
        </p:spPr>
        <p:txBody>
          <a:bodyPr>
            <a:noAutofit/>
          </a:bodyPr>
          <a:lstStyle/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„Vrlo je važno imati na umu da je za korisnika koji ima potrebu usluge smještaja puno značajnije </a:t>
            </a:r>
            <a:r>
              <a:rPr lang="hr-HR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kakva  institucionalna kultura prevladava u ustanovi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same činjenice je li ta usluga institucionalnog ili izvaninstitucionalnog karaktera.”</a:t>
            </a:r>
          </a:p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Činjenica je da je većina korisnika institucionalne skrbi prethodno bila izložena dugotrajnom problemu </a:t>
            </a:r>
            <a:r>
              <a:rPr lang="hr-HR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hospitalizma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Problem se proteže kroz generacije bolesnika. </a:t>
            </a:r>
          </a:p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kratkom i burnom razdoblju napretka socijalnog rada i primjene socijalnog modela u novijem dobu, korisnici se teško prilagođavaju novom odnosu prema preuzimanju odgovornosti prema svakodnevnim životnim aktivnostima. </a:t>
            </a:r>
          </a:p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Većini korisnika odgovara institucionalna klima u kojoj se percipiraju njihove individualne potrebe, gdje  su oni suradnici i u kojoj su aktivnosti svakodnevnog života dobro stručno strukturirane s mogućnošću donošenja odluke korisnika o nesudjelovanju u istim. Posljedice su odbijanje korisnika za životom u novim oblicima skrbi kao što je organizirano stanovanje. 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4196" y="233506"/>
            <a:ext cx="10364451" cy="1146115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INSTITUCIJA</a:t>
            </a:r>
            <a:endParaRPr lang="hr-HR" dirty="0">
              <a:latin typeface="Bookman Old Style" panose="02050604050505020204" pitchFamily="18" charset="0"/>
            </a:endParaRPr>
          </a:p>
        </p:txBody>
      </p:sp>
      <p:pic>
        <p:nvPicPr>
          <p:cNvPr id="4" name="Picture 5" descr="http://dom-ljeskovica.hr.win7.mojsite.com/web/wp-content/gallery/dom-ljeskovica/000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79" y="1338012"/>
            <a:ext cx="3659976" cy="24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dom-jalzabet.hr/web/wp-content/gallery/zgrade/p623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29" y="1379621"/>
            <a:ext cx="3236913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aslov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79" y="4220599"/>
            <a:ext cx="7567863" cy="25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152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http://www.dom-bidruzica.hr/sve_slike/onama2_mal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618517"/>
            <a:ext cx="3906869" cy="28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ilamaria fro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66" y="618518"/>
            <a:ext cx="3975562" cy="28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om Osijek_nova fasada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96" y="3698004"/>
            <a:ext cx="3114462" cy="22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om &amp;Ccaron;epin_likovna kolon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99" y="3668518"/>
            <a:ext cx="3092662" cy="23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7403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DOM ZA ODRASLE OSOBE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2015" y="1753986"/>
            <a:ext cx="10823170" cy="4463934"/>
          </a:xfrm>
        </p:spPr>
        <p:txBody>
          <a:bodyPr/>
          <a:lstStyle/>
          <a:p>
            <a:r>
              <a:rPr lang="hr-HR" altLang="sr-Latn-RS" sz="2400" dirty="0">
                <a:latin typeface="Bookman Old Style" panose="02050604050505020204" pitchFamily="18" charset="0"/>
              </a:rPr>
              <a:t>Domovi socijalne skrbi za psihički bolesne odrasle </a:t>
            </a:r>
            <a:r>
              <a:rPr lang="hr-HR" altLang="sr-Latn-RS" sz="2400" dirty="0" smtClean="0">
                <a:latin typeface="Bookman Old Style" panose="02050604050505020204" pitchFamily="18" charset="0"/>
              </a:rPr>
              <a:t>osobe</a:t>
            </a:r>
            <a:r>
              <a:rPr lang="hr-HR" altLang="sr-Latn-RS" sz="2400" dirty="0">
                <a:latin typeface="Bookman Old Style" panose="02050604050505020204" pitchFamily="18" charset="0"/>
              </a:rPr>
              <a:t> </a:t>
            </a:r>
            <a:r>
              <a:rPr lang="hr-HR" altLang="sr-Latn-RS" sz="2400" dirty="0" smtClean="0">
                <a:latin typeface="Bookman Old Style" panose="02050604050505020204" pitchFamily="18" charset="0"/>
              </a:rPr>
              <a:t>(p</a:t>
            </a:r>
            <a:r>
              <a:rPr lang="hr-HR" altLang="sr-Latn-RS" sz="2400" cap="none" dirty="0" smtClean="0">
                <a:latin typeface="Bookman Old Style" panose="02050604050505020204" pitchFamily="18" charset="0"/>
              </a:rPr>
              <a:t>ravilnik </a:t>
            </a:r>
            <a:r>
              <a:rPr lang="hr-HR" altLang="sr-Latn-RS" sz="2400" cap="none" dirty="0" smtClean="0">
                <a:latin typeface="Bookman Old Style" panose="02050604050505020204" pitchFamily="18" charset="0"/>
              </a:rPr>
              <a:t>o minimalnim uvjetima za pružanje socijalnih usluga</a:t>
            </a:r>
            <a:r>
              <a:rPr lang="hr-HR" altLang="sr-Latn-RS" sz="2400" dirty="0" smtClean="0">
                <a:latin typeface="Bookman Old Style" panose="02050604050505020204" pitchFamily="18" charset="0"/>
              </a:rPr>
              <a:t>  NN 40/14)</a:t>
            </a:r>
          </a:p>
          <a:p>
            <a:r>
              <a:rPr lang="hr-HR" altLang="sr-Latn-RS" sz="2400" dirty="0" smtClean="0">
                <a:latin typeface="Bookman Old Style" panose="02050604050505020204" pitchFamily="18" charset="0"/>
              </a:rPr>
              <a:t>17 </a:t>
            </a:r>
            <a:r>
              <a:rPr lang="hr-HR" altLang="sr-Latn-RS" sz="2400" dirty="0">
                <a:latin typeface="Bookman Old Style" panose="02050604050505020204" pitchFamily="18" charset="0"/>
              </a:rPr>
              <a:t>državnih </a:t>
            </a:r>
            <a:r>
              <a:rPr lang="hr-HR" altLang="sr-Latn-RS" sz="2400" dirty="0" smtClean="0">
                <a:latin typeface="Bookman Old Style" panose="02050604050505020204" pitchFamily="18" charset="0"/>
              </a:rPr>
              <a:t>domova </a:t>
            </a:r>
          </a:p>
          <a:p>
            <a:r>
              <a:rPr lang="hr-HR" altLang="sr-Latn-RS" sz="2400" dirty="0" smtClean="0">
                <a:latin typeface="Bookman Old Style" panose="02050604050505020204" pitchFamily="18" charset="0"/>
              </a:rPr>
              <a:t>1 CENTAR ZA PRUŽANJE USLUGA U ZAJEDNICI  „ JA </a:t>
            </a:r>
            <a:r>
              <a:rPr lang="hr-HR" altLang="sr-Latn-RS" sz="2400" cap="none" dirty="0" smtClean="0">
                <a:latin typeface="Bookman Old Style" panose="02050604050505020204" pitchFamily="18" charset="0"/>
              </a:rPr>
              <a:t>kao i</a:t>
            </a:r>
            <a:r>
              <a:rPr lang="hr-HR" altLang="sr-Latn-RS" sz="2400" dirty="0" smtClean="0">
                <a:latin typeface="Bookman Old Style" panose="02050604050505020204" pitchFamily="18" charset="0"/>
              </a:rPr>
              <a:t> TI” - OSIJEK</a:t>
            </a:r>
            <a:endParaRPr lang="hr-HR" altLang="sr-Latn-RS" sz="2400" dirty="0">
              <a:latin typeface="Bookman Old Style" panose="02050604050505020204" pitchFamily="18" charset="0"/>
            </a:endParaRPr>
          </a:p>
          <a:p>
            <a:r>
              <a:rPr lang="hr-HR" altLang="sr-Latn-RS" sz="2400" dirty="0" smtClean="0">
                <a:latin typeface="Bookman Old Style" panose="02050604050505020204" pitchFamily="18" charset="0"/>
              </a:rPr>
              <a:t>11 </a:t>
            </a:r>
            <a:r>
              <a:rPr lang="hr-HR" altLang="sr-Latn-RS" sz="2400" dirty="0">
                <a:latin typeface="Bookman Old Style" panose="02050604050505020204" pitchFamily="18" charset="0"/>
              </a:rPr>
              <a:t>privatnih domova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0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8145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Tko su naši </a:t>
            </a:r>
            <a:r>
              <a:rPr lang="hr-HR" dirty="0" smtClean="0">
                <a:latin typeface="Bookman Old Style" panose="02050604050505020204" pitchFamily="18" charset="0"/>
              </a:rPr>
              <a:t>suradnici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4400" y="1413165"/>
            <a:ext cx="10363826" cy="5087388"/>
          </a:xfrm>
        </p:spPr>
        <p:txBody>
          <a:bodyPr>
            <a:normAutofit/>
          </a:bodyPr>
          <a:lstStyle/>
          <a:p>
            <a:r>
              <a:rPr lang="hr-HR" sz="2400" cap="none" dirty="0" smtClean="0">
                <a:latin typeface="Bookman Old Style" panose="02050604050505020204" pitchFamily="18" charset="0"/>
              </a:rPr>
              <a:t>osobe s mentalnim oštećenjima</a:t>
            </a:r>
          </a:p>
          <a:p>
            <a:r>
              <a:rPr lang="hr-HR" sz="2400" cap="none" dirty="0" smtClean="0">
                <a:latin typeface="Bookman Old Style" panose="02050604050505020204" pitchFamily="18" charset="0"/>
              </a:rPr>
              <a:t>osobe smještene temeljem rješenja nadležnih </a:t>
            </a:r>
            <a:r>
              <a:rPr lang="hr-HR" sz="2400" cap="none" dirty="0" smtClean="0">
                <a:latin typeface="Bookman Old Style" panose="02050604050505020204" pitchFamily="18" charset="0"/>
              </a:rPr>
              <a:t>CZSS</a:t>
            </a:r>
            <a:endParaRPr lang="hr-HR" sz="2400" cap="none" dirty="0" smtClean="0">
              <a:latin typeface="Bookman Old Style" panose="02050604050505020204" pitchFamily="18" charset="0"/>
            </a:endParaRPr>
          </a:p>
          <a:p>
            <a:r>
              <a:rPr lang="hr-HR" sz="2400" cap="none" dirty="0" smtClean="0">
                <a:latin typeface="Bookman Old Style" panose="02050604050505020204" pitchFamily="18" charset="0"/>
              </a:rPr>
              <a:t>prosječne dobi od 50 godina</a:t>
            </a:r>
          </a:p>
          <a:p>
            <a:r>
              <a:rPr lang="hr-HR" sz="2400" cap="none" dirty="0" smtClean="0">
                <a:latin typeface="Bookman Old Style" panose="02050604050505020204" pitchFamily="18" charset="0"/>
              </a:rPr>
              <a:t>većina lišena poslovne sposobnosti</a:t>
            </a:r>
          </a:p>
          <a:p>
            <a:r>
              <a:rPr lang="hr-HR" sz="2400" cap="none" dirty="0" smtClean="0">
                <a:latin typeface="Bookman Old Style" panose="02050604050505020204" pitchFamily="18" charset="0"/>
              </a:rPr>
              <a:t>dio korisnika ostvaruje pravo na mirovinu (najčešće invalidsku ili obiteljsku) kojom se podmiruju troškovi smještaja djelomično, a rijetko u cijelosti</a:t>
            </a:r>
          </a:p>
          <a:p>
            <a:r>
              <a:rPr lang="hr-HR" sz="2400" cap="none" dirty="0" smtClean="0">
                <a:latin typeface="Bookman Old Style" panose="02050604050505020204" pitchFamily="18" charset="0"/>
              </a:rPr>
              <a:t>ostvaruju pravo na džeparac za osobne potrebe </a:t>
            </a:r>
            <a:r>
              <a:rPr lang="hr-HR" sz="2400" dirty="0" smtClean="0">
                <a:latin typeface="Bookman Old Style" panose="02050604050505020204" pitchFamily="18" charset="0"/>
              </a:rPr>
              <a:t>(</a:t>
            </a:r>
            <a:r>
              <a:rPr lang="hr-HR" sz="2400" cap="none" dirty="0" smtClean="0">
                <a:latin typeface="Bookman Old Style" panose="02050604050505020204" pitchFamily="18" charset="0"/>
              </a:rPr>
              <a:t>100kn mjesečno</a:t>
            </a:r>
            <a:r>
              <a:rPr lang="hr-HR" sz="2400" dirty="0" smtClean="0">
                <a:latin typeface="Bookman Old Style" panose="02050604050505020204" pitchFamily="18" charset="0"/>
              </a:rPr>
              <a:t>)</a:t>
            </a:r>
            <a:endParaRPr lang="hr-H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5983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TKO SU </a:t>
            </a:r>
            <a:r>
              <a:rPr lang="hr-HR" dirty="0" smtClean="0">
                <a:latin typeface="Bookman Old Style" panose="02050604050505020204" pitchFamily="18" charset="0"/>
              </a:rPr>
              <a:t>DJELATNICI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92282" y="1631373"/>
            <a:ext cx="10685318" cy="5060372"/>
          </a:xfrm>
        </p:spPr>
        <p:txBody>
          <a:bodyPr>
            <a:noAutofit/>
          </a:bodyPr>
          <a:lstStyle/>
          <a:p>
            <a:r>
              <a:rPr lang="hr-HR" cap="none" dirty="0" smtClean="0">
                <a:latin typeface="Bookman Old Style" panose="02050604050505020204" pitchFamily="18" charset="0"/>
              </a:rPr>
              <a:t>propisano pravilnikom o minimalnim uvjetima za pružanje socijalnih usluga</a:t>
            </a:r>
          </a:p>
          <a:p>
            <a:r>
              <a:rPr lang="hr-HR" cap="none" dirty="0" smtClean="0">
                <a:latin typeface="Bookman Old Style" panose="02050604050505020204" pitchFamily="18" charset="0"/>
              </a:rPr>
              <a:t>ovisi o broju korisnika u domu</a:t>
            </a:r>
          </a:p>
          <a:p>
            <a:r>
              <a:rPr lang="hr-HR" cap="none" dirty="0" smtClean="0">
                <a:latin typeface="Bookman Old Style" panose="02050604050505020204" pitchFamily="18" charset="0"/>
              </a:rPr>
              <a:t>primjer u domu za odrasle osobe – Vizjak:</a:t>
            </a:r>
          </a:p>
          <a:p>
            <a:r>
              <a:rPr lang="hr-HR" cap="none" dirty="0" smtClean="0">
                <a:latin typeface="Bookman Old Style" panose="02050604050505020204" pitchFamily="18" charset="0"/>
              </a:rPr>
              <a:t>stručni radnici: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- socijalni radnik  1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- radni terapeut    2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- medicinska sestra/tehničar    7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 - asistenti u stambenim zajednicama(medicinske sestre)  4</a:t>
            </a:r>
          </a:p>
          <a:p>
            <a:pPr marL="0" indent="0">
              <a:buNone/>
            </a:pPr>
            <a:r>
              <a:rPr lang="hr-HR" cap="none" dirty="0">
                <a:latin typeface="Bookman Old Style" panose="02050604050505020204" pitchFamily="18" charset="0"/>
              </a:rPr>
              <a:t> </a:t>
            </a:r>
            <a:r>
              <a:rPr lang="hr-HR" cap="none" dirty="0" smtClean="0">
                <a:latin typeface="Bookman Old Style" panose="02050604050505020204" pitchFamily="18" charset="0"/>
              </a:rPr>
              <a:t>    - ostali: njegovateljice (7), kućni majstor/vozač (1), ekonom (1), kuhari (4),  </a:t>
            </a:r>
          </a:p>
          <a:p>
            <a:pPr marL="0" indent="0">
              <a:buNone/>
            </a:pPr>
            <a:r>
              <a:rPr lang="hr-HR" cap="none" dirty="0">
                <a:latin typeface="Bookman Old Style" panose="02050604050505020204" pitchFamily="18" charset="0"/>
              </a:rPr>
              <a:t> </a:t>
            </a:r>
            <a:r>
              <a:rPr lang="hr-HR" cap="none" dirty="0" smtClean="0">
                <a:latin typeface="Bookman Old Style" panose="02050604050505020204" pitchFamily="18" charset="0"/>
              </a:rPr>
              <a:t>                spremačice/pralje (2)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4164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TEORIJA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800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Spona između znanosti i prakse (predmet istraživanja znanosti socijalnog rada je istraživanje strukture ljudskih potreba i načina njihova zadovoljavanja)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800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Neizostavni dio prakse, a njeno zanemarivanje i izostavljanje vodi lošim praksama</a:t>
            </a:r>
          </a:p>
        </p:txBody>
      </p:sp>
    </p:spTree>
    <p:extLst>
      <p:ext uri="{BB962C8B-B14F-4D97-AF65-F5344CB8AC3E}">
        <p14:creationId xmlns:p14="http://schemas.microsoft.com/office/powerpoint/2010/main" val="175100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2465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Tijela ustanove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80756"/>
            <a:ext cx="10363826" cy="391044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ookman Old Style" panose="02050604050505020204" pitchFamily="18" charset="0"/>
              </a:rPr>
              <a:t>Stručno vijeće </a:t>
            </a:r>
            <a:r>
              <a:rPr lang="hr-HR" cap="none" dirty="0" smtClean="0">
                <a:latin typeface="Bookman Old Style" panose="02050604050505020204" pitchFamily="18" charset="0"/>
              </a:rPr>
              <a:t>( član upravnog vijeća)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Komisija za prijem i otpust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Komisija za prehranu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Vijeće korisnika </a:t>
            </a:r>
            <a:r>
              <a:rPr lang="hr-HR" cap="none" dirty="0" smtClean="0">
                <a:latin typeface="Bookman Old Style" panose="02050604050505020204" pitchFamily="18" charset="0"/>
              </a:rPr>
              <a:t>(član upravnog vijeća)</a:t>
            </a:r>
            <a:endParaRPr lang="hr-HR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348354"/>
            <a:ext cx="10364451" cy="1158328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Prijem korisnika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04110"/>
            <a:ext cx="10363826" cy="4087090"/>
          </a:xfrm>
        </p:spPr>
        <p:txBody>
          <a:bodyPr/>
          <a:lstStyle/>
          <a:p>
            <a:r>
              <a:rPr lang="hr-HR" cap="none" dirty="0" smtClean="0">
                <a:latin typeface="Bookman Old Style" panose="02050604050505020204" pitchFamily="18" charset="0"/>
              </a:rPr>
              <a:t>kada korisnik izrazi želju za takvim oblikom skrbi</a:t>
            </a:r>
          </a:p>
          <a:p>
            <a:r>
              <a:rPr lang="hr-HR" cap="none" dirty="0" smtClean="0">
                <a:latin typeface="Bookman Old Style" panose="02050604050505020204" pitchFamily="18" charset="0"/>
              </a:rPr>
              <a:t>kada je trenutačno jedini primjereni oblikom skrbi</a:t>
            </a:r>
          </a:p>
          <a:p>
            <a:pPr algn="ctr"/>
            <a:endParaRPr lang="hr-HR" dirty="0">
              <a:latin typeface="Bookman Old Style" panose="02050604050505020204" pitchFamily="18" charset="0"/>
            </a:endParaRPr>
          </a:p>
          <a:p>
            <a:pPr algn="ctr"/>
            <a:r>
              <a:rPr lang="hr-HR" dirty="0" smtClean="0">
                <a:latin typeface="Bookman Old Style" panose="02050604050505020204" pitchFamily="18" charset="0"/>
              </a:rPr>
              <a:t>Individualni plan promjene od </a:t>
            </a:r>
            <a:r>
              <a:rPr lang="hr-HR" dirty="0" err="1" smtClean="0">
                <a:latin typeface="Bookman Old Style" panose="02050604050505020204" pitchFamily="18" charset="0"/>
              </a:rPr>
              <a:t>czss</a:t>
            </a:r>
            <a:endParaRPr lang="hr-HR" dirty="0" smtClean="0">
              <a:latin typeface="Bookman Old Style" panose="02050604050505020204" pitchFamily="18" charset="0"/>
            </a:endParaRPr>
          </a:p>
          <a:p>
            <a:pPr algn="ctr"/>
            <a:r>
              <a:rPr lang="hr-HR" dirty="0" smtClean="0">
                <a:latin typeface="Bookman Old Style" panose="02050604050505020204" pitchFamily="18" charset="0"/>
              </a:rPr>
              <a:t>Dodatni individualni plan promjene</a:t>
            </a:r>
          </a:p>
          <a:p>
            <a:endParaRPr lang="hr-H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Teorija osnaživanja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Namjerni proces koji uključuje inicijativu i djelovanje osoba u zadobivanju MOĆI,  preuzimanju kontrole u vlastitom životu i boljem pristupu resursima.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Pomoć korisnicima spoznati i kritički razumjeti strukturalne nejednakosti i prepreke te ih poduprijeti u razvijanju onih vještina i akcija kojima mogu značajnije proširiti svoj utjecaj i moć u društvu.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103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cap="none" dirty="0">
                <a:ln w="3175" cmpd="sng">
                  <a:noFill/>
                </a:ln>
                <a:solidFill>
                  <a:prstClr val="black"/>
                </a:solidFill>
                <a:latin typeface="Bookman Old Style" panose="02050604050505020204" pitchFamily="18" charset="0"/>
              </a:rPr>
              <a:t>OSNAŽIVANJE KORISNIKA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Suradnici u odnosu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Uvažavanje DOSTOJANSTVA korisnika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Omogućava pravo na izbor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Pravo na pogrešku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261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prstClr val="black"/>
                </a:solidFill>
                <a:latin typeface="Bookman Old Style" panose="02050604050505020204" pitchFamily="18" charset="0"/>
              </a:rPr>
              <a:t>Individualni plan 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229846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Proizlazi iz potrebe korisnika, a ne potrebe stručnjaka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Posebice je učinkovit sa korisnicima koji imaju potrebu za većim brojem usluga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207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19338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UČINKOVIT IPP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12422"/>
            <a:ext cx="10363826" cy="4705003"/>
          </a:xfrm>
        </p:spPr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pozitivne ishode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kontekstu je korisnikove realnosti i ovisi o njemu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Ponovljive aktivnosti (u slučaju da korisnik propusti prigodu)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Konkretni detalji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Procjena vremena za obavljanje aktivnosti od strane korisnika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Evaluacija programa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Predvidljive prepreke koje mogu omesti izvršavanje aktivnosti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8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545781"/>
            <a:ext cx="10364451" cy="1137547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Individualni plan promjene</a:t>
            </a:r>
            <a:br>
              <a:rPr lang="hr-HR" dirty="0" smtClean="0">
                <a:latin typeface="Bookman Old Style" panose="02050604050505020204" pitchFamily="18" charset="0"/>
              </a:rPr>
            </a:br>
            <a:r>
              <a:rPr lang="hr-HR" sz="2800" cap="none" dirty="0" smtClean="0">
                <a:latin typeface="Bookman Old Style" panose="02050604050505020204" pitchFamily="18" charset="0"/>
              </a:rPr>
              <a:t>od nadležnog </a:t>
            </a:r>
            <a:r>
              <a:rPr lang="hr-HR" sz="2800" cap="none" dirty="0" smtClean="0">
                <a:latin typeface="Bookman Old Style" panose="02050604050505020204" pitchFamily="18" charset="0"/>
              </a:rPr>
              <a:t>CZSS</a:t>
            </a:r>
            <a:endParaRPr lang="hr-HR" sz="2800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49582"/>
            <a:ext cx="10363826" cy="4603173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Bookman Old Style" panose="02050604050505020204" pitchFamily="18" charset="0"/>
              </a:rPr>
              <a:t>Kratkoročni ili dugoročni cilj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Primjer cilja :</a:t>
            </a:r>
          </a:p>
          <a:p>
            <a:pPr marL="0" indent="0">
              <a:buNone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1. </a:t>
            </a:r>
            <a:r>
              <a:rPr lang="hr-HR" u="sng" dirty="0" smtClean="0">
                <a:latin typeface="Bookman Old Style" panose="02050604050505020204" pitchFamily="18" charset="0"/>
              </a:rPr>
              <a:t>Kratkoročni cilj</a:t>
            </a:r>
            <a:r>
              <a:rPr lang="hr-HR" dirty="0" smtClean="0">
                <a:latin typeface="Bookman Old Style" panose="02050604050505020204" pitchFamily="18" charset="0"/>
              </a:rPr>
              <a:t>: otklanjane nepovoljnih čimbenika</a:t>
            </a:r>
            <a:r>
              <a:rPr lang="hr-HR" cap="none" dirty="0" smtClean="0">
                <a:latin typeface="Bookman Old Style" panose="02050604050505020204" pitchFamily="18" charset="0"/>
              </a:rPr>
              <a:t>( nedovoljna odgovornost prema zdravstvenom stanju, neuzimanje propisane farmakoterapije, česti verbalni i fizički sukobi u obitelji – recidiv bolesti uz česte halucinacije i izbjegavanje kućnih obveza)</a:t>
            </a:r>
          </a:p>
          <a:p>
            <a:pPr marL="0" indent="0" algn="ctr">
              <a:buNone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2. </a:t>
            </a:r>
            <a:r>
              <a:rPr lang="hr-HR" u="sng" dirty="0" smtClean="0">
                <a:latin typeface="Bookman Old Style" panose="02050604050505020204" pitchFamily="18" charset="0"/>
              </a:rPr>
              <a:t>dugoročni cilj</a:t>
            </a:r>
            <a:r>
              <a:rPr lang="hr-HR" dirty="0" smtClean="0">
                <a:latin typeface="Bookman Old Style" panose="02050604050505020204" pitchFamily="18" charset="0"/>
              </a:rPr>
              <a:t>: povratak u primarnu obitelj</a:t>
            </a: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	</a:t>
            </a:r>
            <a:r>
              <a:rPr lang="hr-HR" dirty="0" smtClean="0">
                <a:latin typeface="Bookman Old Style" panose="02050604050505020204" pitchFamily="18" charset="0"/>
              </a:rPr>
              <a:t>		 </a:t>
            </a:r>
            <a:r>
              <a:rPr lang="hr-HR" b="1" dirty="0" smtClean="0">
                <a:latin typeface="Bookman Old Style" panose="02050604050505020204" pitchFamily="18" charset="0"/>
              </a:rPr>
              <a:t>Dodatni individualni plan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5577840" y="5378334"/>
            <a:ext cx="0" cy="62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286009"/>
            <a:ext cx="10364451" cy="919338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Stručni rad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19546" y="1319647"/>
            <a:ext cx="11419608" cy="528897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                                                        </a:t>
            </a:r>
            <a:r>
              <a:rPr lang="hr-HR" sz="1600" dirty="0" smtClean="0">
                <a:latin typeface="Bookman Old Style" panose="02050604050505020204" pitchFamily="18" charset="0"/>
              </a:rPr>
              <a:t>individualni rad 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(socijalni radnik – uključivanje obitelji)</a:t>
            </a:r>
          </a:p>
          <a:p>
            <a:pPr marL="0" indent="0">
              <a:buNone/>
            </a:pP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</a:t>
            </a:r>
          </a:p>
          <a:p>
            <a:pPr marL="0" indent="0">
              <a:buNone/>
            </a:pP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 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GRUPNA TERAPIJA – edukativna radionica „Vaše zdravlje”</a:t>
            </a:r>
          </a:p>
          <a:p>
            <a:pPr marL="0" indent="0">
              <a:buNone/>
            </a:pPr>
            <a:r>
              <a:rPr lang="hr-HR" sz="1400" cap="none" dirty="0">
                <a:latin typeface="Bookman Old Style" panose="02050604050505020204" pitchFamily="18" charset="0"/>
              </a:rPr>
              <a:t> 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                                        </a:t>
            </a:r>
            <a:r>
              <a:rPr lang="hr-HR" sz="1400" cap="none" dirty="0">
                <a:latin typeface="Bookman Old Style" panose="02050604050505020204" pitchFamily="18" charset="0"/>
              </a:rPr>
              <a:t>(</a:t>
            </a:r>
            <a:r>
              <a:rPr lang="hr-HR" sz="1400" cap="none" dirty="0" err="1" smtClean="0">
                <a:latin typeface="Bookman Old Style" panose="02050604050505020204" pitchFamily="18" charset="0"/>
              </a:rPr>
              <a:t>med.sestra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 + suradnici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1400" cap="none" dirty="0">
                <a:latin typeface="Bookman Old Style" panose="02050604050505020204" pitchFamily="18" charset="0"/>
              </a:rPr>
              <a:t>	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				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RADIONICE (glačanje, prostiranje osobne odjeće, održavanje čistoće sobe  - </a:t>
            </a:r>
          </a:p>
          <a:p>
            <a:pPr marL="0" indent="0">
              <a:buNone/>
            </a:pP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                         njegovateljica + spremačica/pralja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)      </a:t>
            </a:r>
          </a:p>
          <a:p>
            <a:pPr marL="0" indent="0">
              <a:buNone/>
            </a:pPr>
            <a:endParaRPr lang="hr-HR" sz="1400" cap="none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1400" cap="none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  </a:t>
            </a:r>
            <a:r>
              <a:rPr lang="hr-HR" sz="1400" cap="none" dirty="0">
                <a:latin typeface="Bookman Old Style" panose="02050604050505020204" pitchFamily="18" charset="0"/>
              </a:rPr>
              <a:t>RADIONICE (knjižnica, ples i sl.)</a:t>
            </a:r>
          </a:p>
          <a:p>
            <a:pPr marL="0" indent="0">
              <a:buNone/>
            </a:pPr>
            <a:endParaRPr lang="hr-HR" sz="1400" cap="none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1400" cap="none" dirty="0">
                <a:latin typeface="Bookman Old Style" panose="02050604050505020204" pitchFamily="18" charset="0"/>
              </a:rPr>
              <a:t> 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                                                                               </a:t>
            </a:r>
            <a:endParaRPr lang="hr-HR" sz="1400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913149" y="1735282"/>
            <a:ext cx="2618510" cy="113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SAMOZBRINJAVANJE</a:t>
            </a:r>
          </a:p>
          <a:p>
            <a:pPr algn="ctr"/>
            <a:r>
              <a:rPr lang="hr-HR" sz="1600" dirty="0"/>
              <a:t> </a:t>
            </a:r>
            <a:r>
              <a:rPr lang="hr-HR" sz="1600" dirty="0" smtClean="0"/>
              <a:t>- neuzimanje propisane farmakoterapije</a:t>
            </a:r>
            <a:endParaRPr lang="hr-HR" sz="1600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3719944" y="1997781"/>
            <a:ext cx="1226129" cy="12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3719944" y="2488881"/>
            <a:ext cx="1205345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utnik 11"/>
          <p:cNvSpPr/>
          <p:nvPr/>
        </p:nvSpPr>
        <p:spPr>
          <a:xfrm>
            <a:off x="913149" y="3220924"/>
            <a:ext cx="2618510" cy="113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PRODUKTIVNOST</a:t>
            </a:r>
          </a:p>
          <a:p>
            <a:pPr algn="ctr"/>
            <a:r>
              <a:rPr lang="hr-HR" sz="1600" dirty="0" smtClean="0"/>
              <a:t>- izbjegavanje kućnih obveza</a:t>
            </a:r>
            <a:endParaRPr lang="hr-HR" sz="1600" dirty="0"/>
          </a:p>
        </p:txBody>
      </p:sp>
      <p:cxnSp>
        <p:nvCxnSpPr>
          <p:cNvPr id="14" name="Ravni poveznik sa strelicom 13"/>
          <p:cNvCxnSpPr/>
          <p:nvPr/>
        </p:nvCxnSpPr>
        <p:spPr>
          <a:xfrm>
            <a:off x="3719944" y="3875809"/>
            <a:ext cx="1122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utnik 19"/>
          <p:cNvSpPr/>
          <p:nvPr/>
        </p:nvSpPr>
        <p:spPr>
          <a:xfrm>
            <a:off x="913149" y="4857621"/>
            <a:ext cx="2618510" cy="113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SLOBODNO VRIJEME</a:t>
            </a:r>
          </a:p>
          <a:p>
            <a:pPr algn="ctr"/>
            <a:r>
              <a:rPr lang="hr-HR" sz="1600" dirty="0" smtClean="0"/>
              <a:t> - cijeli dan leži u krevetu</a:t>
            </a:r>
            <a:endParaRPr lang="hr-HR" sz="1600" dirty="0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3834245" y="5517573"/>
            <a:ext cx="1111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1683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Usluga organiziranog stanovanja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4291445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Stečene vještine U DOMU primjenjuje U OS uz manju stručnu podršku</a:t>
            </a:r>
          </a:p>
          <a:p>
            <a:pPr algn="ctr"/>
            <a:r>
              <a:rPr lang="hr-HR" dirty="0" smtClean="0">
                <a:latin typeface="Bookman Old Style" panose="02050604050505020204" pitchFamily="18" charset="0"/>
              </a:rPr>
              <a:t>Učenje novih vještina samostalnog života </a:t>
            </a:r>
            <a:r>
              <a:rPr lang="hr-HR" sz="1600" cap="none" dirty="0" smtClean="0">
                <a:latin typeface="Bookman Old Style" panose="02050604050505020204" pitchFamily="18" charset="0"/>
              </a:rPr>
              <a:t>(plan izrađuje tim na čelu sa socijalnim radnikom, a provedu asistenti uz nadzor radnih terapeuti</a:t>
            </a:r>
            <a:r>
              <a:rPr lang="hr-HR" cap="none" dirty="0" smtClean="0">
                <a:latin typeface="Bookman Old Style" panose="02050604050505020204" pitchFamily="18" charset="0"/>
              </a:rPr>
              <a:t>) </a:t>
            </a:r>
          </a:p>
          <a:p>
            <a:pPr algn="ctr"/>
            <a:endParaRPr lang="hr-HR" cap="none" dirty="0">
              <a:latin typeface="Bookman Old Style" panose="02050604050505020204" pitchFamily="18" charset="0"/>
            </a:endParaRPr>
          </a:p>
          <a:p>
            <a:endParaRPr lang="hr-HR" cap="none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                         Realizirani ciljevi IPP i dodatnog IPP</a:t>
            </a:r>
          </a:p>
          <a:p>
            <a:pPr marL="0" indent="0">
              <a:buNone/>
            </a:pPr>
            <a:endParaRPr lang="hr-HR" cap="none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                                   Povratak u primarnu sredinu</a:t>
            </a:r>
          </a:p>
        </p:txBody>
      </p:sp>
      <p:sp>
        <p:nvSpPr>
          <p:cNvPr id="4" name="Desna vitičasta zagrada 3"/>
          <p:cNvSpPr/>
          <p:nvPr/>
        </p:nvSpPr>
        <p:spPr>
          <a:xfrm rot="5400000">
            <a:off x="5325343" y="-187035"/>
            <a:ext cx="987136" cy="7585363"/>
          </a:xfrm>
          <a:prstGeom prst="rightBrace">
            <a:avLst>
              <a:gd name="adj1" fmla="val 8333"/>
              <a:gd name="adj2" fmla="val 501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5802286" y="5033357"/>
            <a:ext cx="0" cy="48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Usluga organiziranog stanovanja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cap="none" dirty="0" smtClean="0">
                <a:latin typeface="Book Antiqua" panose="02040602050305030304" pitchFamily="18" charset="0"/>
              </a:rPr>
              <a:t>uz sveobuhvatnu podršku (24 sata dnevno)</a:t>
            </a:r>
          </a:p>
          <a:p>
            <a:r>
              <a:rPr lang="hr-HR" altLang="sr-Latn-RS" cap="none" dirty="0" smtClean="0">
                <a:latin typeface="Book Antiqua" panose="02040602050305030304" pitchFamily="18" charset="0"/>
              </a:rPr>
              <a:t>uz svakodnevnu intenzivnu podršku (16 sati dnevno)</a:t>
            </a:r>
          </a:p>
          <a:p>
            <a:r>
              <a:rPr lang="hr-HR" altLang="sr-Latn-RS" cap="none" dirty="0" smtClean="0">
                <a:latin typeface="Book Antiqua" panose="02040602050305030304" pitchFamily="18" charset="0"/>
              </a:rPr>
              <a:t>uz svakodnevnu kratkotrajnu podršku (2,5 sati dnevno)</a:t>
            </a:r>
          </a:p>
          <a:p>
            <a:r>
              <a:rPr lang="hr-HR" altLang="sr-Latn-RS" cap="none" dirty="0" smtClean="0">
                <a:latin typeface="Book Antiqua" panose="02040602050305030304" pitchFamily="18" charset="0"/>
              </a:rPr>
              <a:t>uz povremenu podršku ( 2 sata dva do tri puta tjedno)</a:t>
            </a:r>
          </a:p>
          <a:p>
            <a:pPr algn="ctr"/>
            <a:endParaRPr lang="hr-HR" cap="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6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 smtClean="0">
                <a:latin typeface="Bookman Old Style" panose="02050604050505020204" pitchFamily="18" charset="0"/>
              </a:rPr>
              <a:t/>
            </a:r>
            <a:br>
              <a:rPr lang="hr-HR" altLang="sr-Latn-RS" dirty="0" smtClean="0">
                <a:latin typeface="Bookman Old Style" panose="02050604050505020204" pitchFamily="18" charset="0"/>
              </a:rPr>
            </a:br>
            <a:r>
              <a:rPr lang="hr-HR" altLang="sr-Latn-RS" dirty="0" smtClean="0">
                <a:latin typeface="Bookman Old Style" panose="02050604050505020204" pitchFamily="18" charset="0"/>
              </a:rPr>
              <a:t>Koncept </a:t>
            </a:r>
            <a:r>
              <a:rPr lang="hr-HR" altLang="sr-Latn-RS" dirty="0">
                <a:latin typeface="Bookman Old Style" panose="02050604050505020204" pitchFamily="18" charset="0"/>
              </a:rPr>
              <a:t>sistemskog </a:t>
            </a:r>
            <a:r>
              <a:rPr lang="hr-HR" altLang="sr-Latn-RS" dirty="0" smtClean="0">
                <a:latin typeface="Bookman Old Style" panose="02050604050505020204" pitchFamily="18" charset="0"/>
              </a:rPr>
              <a:t>pristupa</a:t>
            </a:r>
            <a:endParaRPr lang="hr-HR" altLang="sr-Latn-R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4839" name="Group 2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2978972"/>
              </p:ext>
            </p:extLst>
          </p:nvPr>
        </p:nvGraphicFramePr>
        <p:xfrm>
          <a:off x="914400" y="2366963"/>
          <a:ext cx="10363200" cy="2907792"/>
        </p:xfrm>
        <a:graphic>
          <a:graphicData uri="http://schemas.openxmlformats.org/drawingml/2006/table">
            <a:tbl>
              <a:tblPr/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MIKRO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endParaRPr kumimoji="0" lang="hr-HR" altLang="sr-Latn-R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Pojedinac                      (osoba s mentalnim oštećenjima)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endParaRPr kumimoji="0" lang="hr-HR" altLang="sr-Latn-R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Obitelj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Institucija                    (Dom za odrasle osobe)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MAKRO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endParaRPr kumimoji="0" lang="hr-HR" altLang="sr-Latn-R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Društvo                            ( Zakon o socijalnoj skrbi, Projekti)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2567763" y="2888511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9548037" y="2888511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6032205" y="2888511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5345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Organizirano stanovanje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hr-HR" altLang="sr-Latn-R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svakodnevnu intenzivnu podršku (16 sati dnevno)</a:t>
            </a:r>
          </a:p>
          <a:p>
            <a:pPr lvl="0">
              <a:buClr>
                <a:prstClr val="black"/>
              </a:buClr>
            </a:pPr>
            <a:r>
              <a:rPr lang="hr-HR" altLang="sr-Latn-RS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svakodnevnu kratkotrajnu podršku (2,5 sati </a:t>
            </a:r>
            <a:r>
              <a:rPr lang="hr-HR" altLang="sr-Latn-RS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dnevno)</a:t>
            </a:r>
          </a:p>
          <a:p>
            <a:pPr lvl="0">
              <a:buClr>
                <a:prstClr val="black"/>
              </a:buClr>
            </a:pPr>
            <a:r>
              <a:rPr lang="hr-HR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Ukupni kapacitet – 21 osoba</a:t>
            </a:r>
          </a:p>
          <a:p>
            <a:pPr lvl="0">
              <a:buClr>
                <a:prstClr val="black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5688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777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496290"/>
            <a:ext cx="10582728" cy="494607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10.02.2014. 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u organiziranom stanovanju boravile su 43 osobe.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fizičke bolesti i potrebe 24 satne zdravstvene njege u instituciju vraćeno 6 osoba.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osoba nije se moglo prilagoditi životu u OS pa su zbog nezadovoljstva ili čestih promjena u zdravstvenom stanju vraćeni u instituciju. Promjene u zdravstvenom stanju iziskivale su potrebnu intervenciju hospitalizacije na odjelima psihijatrije. 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 9 osoba dolazilo je do čestih i do sada neuobičajenih regresije osnovne bolesti. Zbog nastalih stanja i potrebe stalnog stručnog rada isti su privremeno ili trajno vraćeni u instituciju zbog osobne sigurnosti i sigurnosti drugih osoba.</a:t>
            </a:r>
            <a:endParaRPr lang="hr-H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21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515" y="317893"/>
            <a:ext cx="10364451" cy="1012144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Iskustva stanara u stambenim zajednicama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87680" y="1565426"/>
            <a:ext cx="10975817" cy="4818749"/>
          </a:xfrm>
        </p:spPr>
        <p:txBody>
          <a:bodyPr>
            <a:normAutofit lnSpcReduction="10000"/>
          </a:bodyPr>
          <a:lstStyle/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2014.-2016. g. – prosječan boravak stanara (</a:t>
            </a:r>
            <a:r>
              <a:rPr lang="hr-HR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7mjeseci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Ističu </a:t>
            </a:r>
            <a:r>
              <a:rPr lang="hr-HR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izrazito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zadovoljstvo (super, odlično, prezadovoljni). Subjektivno zadovoljstvo povezuju s osjećajem mira i sigurnosti zbog života s manjim brojem ljudi (mirnije je, manje je ljudi, lakše se dogovaramo…). Za negativno ističu da imaju više obaveza.  Aktivnosti kojima se bave u zajednici su one aktivnosti koje su naučili ili sačuvali u instituciji i koje su dio stručnog rada u instituciji (održavanje prostora, osobna higijena, briga za osobne stvari, peglanje, rad u vrtu i sl.). Nove aktivnosti koje navode su: priprema jednostavnijih obroka, pripremanje stola, pranje suđa, priprema napitaka i sl. I nadalje većina korisnika uključuje se u organizirane aktivnosti slobodnog vremena u instituciji. Većina korisnika smatra da preseljenje u OS ima pozitivnog utjecaja na njihovo zdravstveno stanje. </a:t>
            </a:r>
          </a:p>
          <a:p>
            <a:endParaRPr lang="hr-HR" cap="none" dirty="0"/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54245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789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Iskustva stanara u stambenim zajednicama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87236"/>
            <a:ext cx="10363826" cy="4003963"/>
          </a:xfrm>
        </p:spPr>
        <p:txBody>
          <a:bodyPr>
            <a:normAutofit/>
          </a:bodyPr>
          <a:lstStyle/>
          <a:p>
            <a:pPr lvl="0">
              <a:buClr>
                <a:prstClr val="black"/>
              </a:buClr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- </a:t>
            </a: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prosječan boravak stanara </a:t>
            </a:r>
            <a:r>
              <a:rPr lang="hr-HR" sz="24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(21mjesec</a:t>
            </a:r>
            <a:r>
              <a:rPr lang="hr-HR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Opada zadovoljstvo korisnika u stambenim zajednicama, posebice onih korisnika koji u njima žive duži vremenski period (23 mjeseca). Iako je većina korisnika zadovoljna, percepcija zadovoljstva opada kod 30% korisnika(pa zadovoljan sam, nisam zadovoljan, dobro je). Uviđa se povezanost zadovoljstva korisnika s količinom uključivanja korisnika u organizirane aktivnosti slobodnog vremena u instituciji. Korisnici koji su i nadalje prezadovoljni uključuju se više u organizirane aktivnosti u instituciji.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13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60407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poteškoće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64086" y="1991311"/>
            <a:ext cx="10363826" cy="4492616"/>
          </a:xfrm>
        </p:spPr>
        <p:txBody>
          <a:bodyPr>
            <a:normAutofit fontScale="77500" lnSpcReduction="20000"/>
          </a:bodyPr>
          <a:lstStyle/>
          <a:p>
            <a:r>
              <a:rPr lang="hr-H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međusobna ugrožavanja prava stanara (iskorištavanje potrebitijih stanara u smislu novčanih prevara, nejednaka raspodjela dobara).</a:t>
            </a:r>
          </a:p>
          <a:p>
            <a:r>
              <a:rPr lang="hr-H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Iskorištavanje dobara od zajednice u smislu preprodaje kupljenih namirnica i kućanskih potrepština u lokalnoj zajednici za osobnu korist</a:t>
            </a:r>
          </a:p>
          <a:p>
            <a:r>
              <a:rPr lang="hr-H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Povratak ranijim (negativnim) modelima ponašanja usvojenim u primarnoj zajednici (upotreba ALK, lutanje, ugrožavanje sigurnosti prometa, prejedanje ili izbjegavanje obroka i sl.)</a:t>
            </a:r>
          </a:p>
          <a:p>
            <a:r>
              <a:rPr lang="hr-H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 ostanka u ulozi pasivnog primaoca usluge smještaja (izbjegavanje ili strah od odgovornosti)</a:t>
            </a:r>
          </a:p>
          <a:p>
            <a:r>
              <a:rPr lang="hr-HR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 za jasno strukturiranim dnevnim aktivnostima</a:t>
            </a:r>
          </a:p>
          <a:p>
            <a:endParaRPr lang="hr-HR" sz="3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cap="none" dirty="0" smtClean="0"/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3797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1643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280160"/>
            <a:ext cx="10363826" cy="5187142"/>
          </a:xfrm>
        </p:spPr>
        <p:txBody>
          <a:bodyPr>
            <a:normAutofit fontScale="92500"/>
          </a:bodyPr>
          <a:lstStyle/>
          <a:p>
            <a:r>
              <a:rPr lang="hr-H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redviđam stagnaciju procesa </a:t>
            </a:r>
            <a:r>
              <a:rPr lang="hr-HR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deinstitucionalizacije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smislu </a:t>
            </a:r>
            <a:r>
              <a:rPr lang="hr-HR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povećanja izlazaka iz institucije u druge oblike skrbi 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ekonomske cijene takve usluge posebice organizirano stanovanje </a:t>
            </a:r>
            <a:r>
              <a:rPr lang="hr-HR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 s mentalnim oštećenjima 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sveobuhvatnu intenzivnu podršku od 24h dnevno. Veći dio tih korisnika su osobe starije životne dobi sa funkcionalnim poteškoćama i poteškoćama u fizičkom zdravstvenom stanju. Primjereni oblik skrbi za takve korisnike je institucija u kojoj imaju zadovoljene sve potrebe posebice putem stručnog zdravstvenog kadra (medicinskih sestara/tehničara i radnih terapeuta) kao i u Domovima za starije osobe koji se smatra prihvatljivim oblikom skrbi. 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Trenutačno cijena takve usluge premašuje trostruki iznos usluge u udomiteljskim obiteljima (ali koje su bez stručnog kadra) i Domovima za odrasle osobe koje imaju stručni kadar i sklopljeni ugovor s nadležnim Ministarstvom te dvostruki iznos u odnosu na smještaj u Domu za starije osobe u </a:t>
            </a:r>
            <a:r>
              <a:rPr lang="hr-HR" sz="2400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neprivatnom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vlasništvu.</a:t>
            </a:r>
          </a:p>
          <a:p>
            <a:endParaRPr lang="hr-HR" cap="none" dirty="0"/>
          </a:p>
          <a:p>
            <a:endParaRPr lang="hr-HR" cap="none" dirty="0" smtClean="0"/>
          </a:p>
          <a:p>
            <a:endParaRPr lang="hr-HR" cap="none" dirty="0"/>
          </a:p>
          <a:p>
            <a:endParaRPr lang="hr-HR" cap="none" dirty="0" smtClean="0"/>
          </a:p>
          <a:p>
            <a:endParaRPr lang="hr-HR" cap="none" dirty="0"/>
          </a:p>
          <a:p>
            <a:pPr marL="0" indent="0">
              <a:buNone/>
            </a:pPr>
            <a:endParaRPr lang="hr-HR" cap="none" dirty="0" smtClean="0"/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846064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9563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504604"/>
            <a:ext cx="10363826" cy="4838007"/>
          </a:xfrm>
        </p:spPr>
        <p:txBody>
          <a:bodyPr>
            <a:noAutofit/>
          </a:bodyPr>
          <a:lstStyle/>
          <a:p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rijelazni oblici stanovanja ne smiju biti usmjereni na proces stvaranja malih institucija (primjer ponekih obiteljskih domova).</a:t>
            </a:r>
          </a:p>
          <a:p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osobe s mentalnim oštećenjima primarno bi trebali biti usmjereni na razvoj organiziranog stanovanja s ciljem razvoja vještina i sposobnosti za povratak u primarnu sredinu uz mogućnost nastavka podrške putem primjene (mnogo jeftinijih i humanijih) psihosocijalnih usluga u primarnoj zajednici za njih same i članove obitelji. Time bi se u budućnosti spriječio i prekinuo dugotrajni proces nastanka </a:t>
            </a:r>
            <a:r>
              <a:rPr lang="hr-HR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hospitalizma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daljnji proces institucionalizacije. </a:t>
            </a:r>
          </a:p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Treba postojati jasnija politika  rada institucija. Razvoj vaninstitucionalnih oblika života putem organiziranog stanovanja treba se temeljiti na potrebama korisnika koji imaju potrebu za </a:t>
            </a:r>
            <a:r>
              <a:rPr lang="hr-HR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kratkotrajnijom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stručnom podrškom jer je ona trenutačno financijski podnošljiva za realni standard u kojima žive građani RH. Ostali oblici su trenutačno preskupi pa je nemoguće očekivati nastavak istih procesa putem  potpunih transformacija Domova za odrasle osobe. </a:t>
            </a:r>
          </a:p>
        </p:txBody>
      </p:sp>
    </p:spTree>
    <p:extLst>
      <p:ext uri="{BB962C8B-B14F-4D97-AF65-F5344CB8AC3E}">
        <p14:creationId xmlns:p14="http://schemas.microsoft.com/office/powerpoint/2010/main" val="3563962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2082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022464"/>
            <a:ext cx="10363826" cy="5552903"/>
          </a:xfrm>
        </p:spPr>
        <p:txBody>
          <a:bodyPr>
            <a:normAutofit/>
          </a:bodyPr>
          <a:lstStyle/>
          <a:p>
            <a:pPr lvl="0">
              <a:buClr>
                <a:prstClr val="black"/>
              </a:buClr>
            </a:pP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 postojati i jasnija politika financiranja pojedinih ustanova kako se u budućnosti ne bi događale situacije u kojima se financijski stimuliraju (ili ne vide) one organizacijske politike u kojima su ugrožena temeljna prava korisnika. Događaju se situacije da pojedini privatni Domovi bez unaprijed provjerene i potvrđene kvalitete rada dobiju financijsku podršku pa mnogi misle da se olako i sigurno „živi” u sustavu socijalne skrbi. To dovodi do velikog nereda u sustavu, do povećanja velikog broja institucija čiju ekspanziju, a kamoli kvalitetu rada, je nemoguće kontrolirati.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Takve situacije dovode do zbunjenosti na tržištu usluga kod budućih korisnika, a izbor često ovisi o cijeni koštanja usluge, a ne kvaliteti rada. Na taj način stimuliraju se loše usluge koje dovode do nezadovoljstva korisnika i njihovih obitelji. Danas vlada „trend”- kad ostaneš bez posla nađi novi u sustavu socijalne skrbi bez obzira na zanimanje, znanje i želju i osjećaj za ljude i njihove potrebe. </a:t>
            </a:r>
            <a:endParaRPr lang="hr-HR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socijalne skrbi se treba profesionalizirati i financijski motivirati putem stimuliranja rada kvalitetnih institucija koje razvijaju različite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oblike vaninstitucionalne </a:t>
            </a:r>
            <a:r>
              <a:rPr lang="hr-HR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skrbi kako se ne bi doveli u situaciju percepcije vanjskih promatrača o negativnostima svih institucija koje zatvaraju svoje korisnike i u kojima rade stručnjaci koji nemaju prava na svoje stručno mišljenje ili ono nije uvaženo.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Posljedice su spiralne i krajnje negativne posljedice osjećaju korisnici usluge kojih se i onako 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čuje</a:t>
            </a:r>
            <a:r>
              <a:rPr lang="hr-HR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32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Zadaci socijalnog radnika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omogućiti korisnicima nova iskustva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osnažiti ih u tome i biti uporan stručni radnik</a:t>
            </a:r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konačnici uvažiti izbor i odluku korisnika</a:t>
            </a:r>
          </a:p>
          <a:p>
            <a:pPr lvl="0">
              <a:buClr>
                <a:prstClr val="black"/>
              </a:buClr>
            </a:pPr>
            <a:r>
              <a:rPr lang="hr-HR" sz="24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utjecati na razvoj novih izvaninstitucionalnih usluga (psihosocijalna podrška)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03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455907"/>
            <a:ext cx="10364451" cy="1596177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MIKRO RAZINA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052084"/>
            <a:ext cx="10363826" cy="3739115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Bookman Old Style" panose="02050604050505020204" pitchFamily="18" charset="0"/>
              </a:rPr>
              <a:t>TERMINOLOGIJA</a:t>
            </a:r>
            <a:r>
              <a:rPr lang="hr-HR" sz="24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r-HR" sz="24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hr-HR" sz="2400" cap="none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„ luđak”, umno poremećeni – psihički bolesna osoba, osoba s duševnim    smetnjama – osoba s invaliditetom (osoba s mentalnim oštećenjima)</a:t>
            </a:r>
          </a:p>
          <a:p>
            <a:pPr marL="0" indent="0" algn="ctr">
              <a:buNone/>
            </a:pPr>
            <a:endParaRPr lang="hr-HR" sz="2400" cap="none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hr-HR" sz="2400" b="1" cap="none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ETIOLOGIJA</a:t>
            </a:r>
          </a:p>
          <a:p>
            <a:pPr marL="0" indent="0" algn="ctr">
              <a:buNone/>
            </a:pPr>
            <a:r>
              <a:rPr lang="hr-HR" sz="2400" cap="none" dirty="0">
                <a:latin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hr-HR" sz="2400" cap="none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- biološka, utjecaj okoline, socijalni procesi i zbivanja, stres</a:t>
            </a:r>
          </a:p>
        </p:txBody>
      </p:sp>
    </p:spTree>
    <p:extLst>
      <p:ext uri="{BB962C8B-B14F-4D97-AF65-F5344CB8AC3E}">
        <p14:creationId xmlns:p14="http://schemas.microsoft.com/office/powerpoint/2010/main" val="32030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-184472"/>
            <a:ext cx="10364451" cy="1596177"/>
          </a:xfrm>
        </p:spPr>
        <p:txBody>
          <a:bodyPr/>
          <a:lstStyle/>
          <a:p>
            <a:r>
              <a:rPr lang="hr-HR" altLang="sr-Latn-RS" dirty="0">
                <a:latin typeface="Bookman Old Style" panose="02050604050505020204" pitchFamily="18" charset="0"/>
              </a:rPr>
              <a:t>Obitelj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1196710" cy="4777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promjena ponašanja kod jednog člana recipročno utječe na promjenu ponašanja kod drugih članova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                                       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POSLJEDICE</a:t>
            </a: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              inkapsulirana osoba               žrtvovati razvoj ostalih članova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 kako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bi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pomogli bolesnom</a:t>
            </a:r>
            <a:endParaRPr lang="hr-HR" altLang="sr-Latn-RS" sz="2600" cap="none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                                                                                 </a:t>
            </a:r>
          </a:p>
          <a:p>
            <a:pPr algn="ctr">
              <a:lnSpc>
                <a:spcPct val="90000"/>
              </a:lnSpc>
              <a:buFont typeface="Symbol" panose="05050102010706020507" pitchFamily="18" charset="2"/>
              <a:buNone/>
            </a:pP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                              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PRILAGODBA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OBITELJI ?</a:t>
            </a:r>
          </a:p>
          <a:p>
            <a:pPr algn="ctr">
              <a:lnSpc>
                <a:spcPct val="90000"/>
              </a:lnSpc>
              <a:buFont typeface="Symbol" panose="05050102010706020507" pitchFamily="18" charset="2"/>
              <a:buNone/>
            </a:pP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None/>
            </a:pPr>
            <a:endParaRPr lang="hr-HR" altLang="sr-Latn-RS" sz="2600" cap="none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hr-HR" altLang="sr-Latn-RS" sz="2600" cap="none" dirty="0" smtClean="0">
                <a:latin typeface="Bookman Old Style" panose="02050604050505020204" pitchFamily="18" charset="0"/>
              </a:rPr>
              <a:t>                                               </a:t>
            </a:r>
            <a:r>
              <a:rPr lang="hr-HR" altLang="sr-Latn-RS" sz="2600" cap="none" dirty="0" smtClean="0">
                <a:latin typeface="Bookman Old Style" panose="02050604050505020204" pitchFamily="18" charset="0"/>
              </a:rPr>
              <a:t>STRES</a:t>
            </a:r>
            <a:endParaRPr lang="hr-HR" altLang="sr-Latn-RS" sz="2600" cap="none" dirty="0" smtClean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4566683" y="2301575"/>
            <a:ext cx="851351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6632943" y="2328436"/>
            <a:ext cx="56352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4428170" y="3315586"/>
            <a:ext cx="1244756" cy="58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>
            <a:off x="6512129" y="3296092"/>
            <a:ext cx="818707" cy="60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6117265" y="4747437"/>
            <a:ext cx="0" cy="56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329760"/>
            <a:ext cx="10364451" cy="809230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stres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138990"/>
            <a:ext cx="10363826" cy="5591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cap="none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Lamovec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1998) smatra da se obitelj u kojoj živi osoba s dijagnozom duševne bolesti, suočava s trima vrstama stresa.  Prvo, stres proizlazi iz odnosa društva prema osobama s dijagnozom duševne bolesti i njihovim obiteljima.  Zbog brojnih predrasuda prema osobama s dijagnozom duševne bolesti, podcjenjuje se njihova mogućnosti  za produktivno uključivanje u društvo. Društveno uvjetovani stres izvire i iz pomanjkanja financijskih sredstava koje je društvo namijenilo za zadovoljavanje materijalnih potreba osoba s dijagnozom duševne bolesti. Drugo, stres proizlazi iz neadekvatnog odnosa među ustanovama koje skrbe za osobe s dijagnozom duševne bolesti. Obitelji osoba s dijagnozom duševne bolesti najčešće se žale na pomanjkanje informacija ili su informacije među stručnjacima proturječne, na nemogućnost planiranja dugotrajne pomoći, nedostatak alternativnih mogućnosti hospitalizaciji, nepredvidivost troškova i komplikacije s pravnim sistemom. </a:t>
            </a:r>
            <a:r>
              <a:rPr lang="hr-HR" altLang="sr-Latn-RS" cap="none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Lamovec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cap="none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1998) navodi da članovi obitelji osoba s dijagnozom duševne bolesti ističu  stres na razini svakodnevnog života, a izvori stresa proizlaze iz ekonomske ovisnosti oboljelog člana, izgubljenog vremena i energije, pomanjkanja informacija o tome kako rješavati svakodnevne probleme, nezadovoljenih potreba drugih članova obitelji i narušenih odnosa s ostalim članovima u zajednici, odnosno društvu. Pored objektivnih izvora stresa, obitelji ističu i strah od budućnosti</a:t>
            </a:r>
            <a:r>
              <a:rPr lang="hr-HR" altLang="sr-Latn-RS" cap="none" dirty="0" smtClean="0">
                <a:latin typeface="Bookman Old Style" panose="020506040505050202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endParaRPr lang="hr-HR" alt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2011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440576"/>
            <a:ext cx="10364451" cy="764770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MAKRO RAZINA </a:t>
            </a:r>
            <a:r>
              <a:rPr lang="hr-HR" sz="2800" cap="none" dirty="0" smtClean="0">
                <a:latin typeface="Bookman Old Style" panose="02050604050505020204" pitchFamily="18" charset="0"/>
              </a:rPr>
              <a:t>(Društvo)</a:t>
            </a:r>
            <a:endParaRPr lang="hr-HR" sz="28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205346"/>
            <a:ext cx="10363826" cy="5037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dirty="0" smtClean="0">
                <a:latin typeface="Bookman Old Style" panose="02050604050505020204" pitchFamily="18" charset="0"/>
              </a:rPr>
              <a:t>Zakon o socijalnoj skrbi (14 </a:t>
            </a:r>
            <a:r>
              <a:rPr lang="hr-HR" sz="1800" cap="none" dirty="0" smtClean="0">
                <a:latin typeface="Bookman Old Style" panose="02050604050505020204" pitchFamily="18" charset="0"/>
              </a:rPr>
              <a:t>načela</a:t>
            </a:r>
            <a:r>
              <a:rPr lang="hr-HR" sz="1800" dirty="0" smtClean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hr-HR" sz="1800" dirty="0" smtClean="0">
                <a:latin typeface="Bookman Old Style" panose="02050604050505020204" pitchFamily="18" charset="0"/>
              </a:rPr>
              <a:t> </a:t>
            </a:r>
            <a:r>
              <a:rPr lang="hr-HR" sz="1800" cap="none" dirty="0" smtClean="0">
                <a:latin typeface="Bookman Old Style" panose="02050604050505020204" pitchFamily="18" charset="0"/>
              </a:rPr>
              <a:t>- načelo individualizacije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 - načelo pravodobnosti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 - načelo uključenosti korisnika u zajednicu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 - načelo slobode izbora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 - načelo sudjelovanja u donošenju odluke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ZAKON </a:t>
            </a:r>
            <a:r>
              <a:rPr lang="hr-HR" sz="1800" cap="none" dirty="0" smtClean="0">
                <a:latin typeface="Bookman Old Style" panose="02050604050505020204" pitchFamily="18" charset="0"/>
              </a:rPr>
              <a:t>O ZAŠTITI OSOBA S DUŠEVNIM SMETNJAMA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- osoba </a:t>
            </a:r>
            <a:r>
              <a:rPr lang="hr-HR" sz="1800" cap="none" dirty="0" smtClean="0">
                <a:latin typeface="Bookman Old Style" panose="02050604050505020204" pitchFamily="18" charset="0"/>
              </a:rPr>
              <a:t>s duševnim smetnjama može se podvrgnuti medicinskom postupku samo uz njezin pisani pristanak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OBITELJSKI ZAKON</a:t>
            </a:r>
          </a:p>
          <a:p>
            <a:pPr marL="0" indent="0">
              <a:buNone/>
            </a:pPr>
            <a:r>
              <a:rPr lang="hr-HR" sz="1800" cap="none" dirty="0" smtClean="0">
                <a:latin typeface="Bookman Old Style" panose="02050604050505020204" pitchFamily="18" charset="0"/>
              </a:rPr>
              <a:t>- Ukidanje potpunog lišenja poslovne sposobnosti (nedostatak: nije uvedeno odlučivanje uz podršku već se primjenjuje model zamjenskog odlučivanja)</a:t>
            </a:r>
          </a:p>
          <a:p>
            <a:pPr marL="0" indent="0" algn="ctr">
              <a:buNone/>
            </a:pPr>
            <a:endParaRPr lang="hr-HR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369137"/>
            <a:ext cx="10364451" cy="1001736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Usluge </a:t>
            </a:r>
            <a:r>
              <a:rPr lang="hr-HR" sz="1400" dirty="0" smtClean="0">
                <a:latin typeface="Bookman Old Style" panose="02050604050505020204" pitchFamily="18" charset="0"/>
              </a:rPr>
              <a:t>(</a:t>
            </a:r>
            <a:r>
              <a:rPr lang="hr-HR" sz="1400" cap="none" dirty="0">
                <a:latin typeface="Bookman Old Style" panose="02050604050505020204" pitchFamily="18" charset="0"/>
              </a:rPr>
              <a:t>Z</a:t>
            </a:r>
            <a:r>
              <a:rPr lang="hr-HR" sz="1400" cap="none" dirty="0" smtClean="0">
                <a:latin typeface="Bookman Old Style" panose="02050604050505020204" pitchFamily="18" charset="0"/>
              </a:rPr>
              <a:t>akon o socijalnoj skrbi)</a:t>
            </a:r>
            <a:endParaRPr lang="hr-HR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620254"/>
            <a:ext cx="10363826" cy="44115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Bookman Old Style" panose="02050604050505020204" pitchFamily="18" charset="0"/>
              </a:rPr>
              <a:t>Prva socijalna usluga </a:t>
            </a:r>
            <a:r>
              <a:rPr lang="hr-HR" cap="none" dirty="0" smtClean="0">
                <a:latin typeface="Bookman Old Style" panose="02050604050505020204" pitchFamily="18" charset="0"/>
              </a:rPr>
              <a:t>( informiranje, prepoznavanje i početna procjena)</a:t>
            </a:r>
          </a:p>
          <a:p>
            <a:pPr marL="0" indent="0">
              <a:buNone/>
            </a:pPr>
            <a:r>
              <a:rPr lang="hr-HR" cap="none" dirty="0">
                <a:latin typeface="Bookman Old Style" panose="02050604050505020204" pitchFamily="18" charset="0"/>
              </a:rPr>
              <a:t> </a:t>
            </a:r>
            <a:r>
              <a:rPr lang="hr-HR" cap="none" dirty="0" smtClean="0">
                <a:latin typeface="Bookman Old Style" panose="02050604050505020204" pitchFamily="18" charset="0"/>
              </a:rPr>
              <a:t>      </a:t>
            </a:r>
            <a:r>
              <a:rPr lang="hr-HR" cap="none" dirty="0" smtClean="0">
                <a:latin typeface="Bookman Old Style" panose="02050604050505020204" pitchFamily="18" charset="0"/>
              </a:rPr>
              <a:t>		- </a:t>
            </a:r>
            <a:r>
              <a:rPr lang="hr-HR" cap="none" dirty="0" smtClean="0">
                <a:latin typeface="Bookman Old Style" panose="02050604050505020204" pitchFamily="18" charset="0"/>
              </a:rPr>
              <a:t>kapacitet za odlučivanje u korelaciji s procjenom sposobnosti </a:t>
            </a:r>
            <a:r>
              <a:rPr lang="hr-HR" cap="none" dirty="0" smtClean="0">
                <a:latin typeface="Bookman Old Style" panose="02050604050505020204" pitchFamily="18" charset="0"/>
              </a:rPr>
              <a:t>  				funkcioniranja </a:t>
            </a:r>
            <a:r>
              <a:rPr lang="hr-HR" cap="none" dirty="0" smtClean="0">
                <a:latin typeface="Bookman Old Style" panose="02050604050505020204" pitchFamily="18" charset="0"/>
              </a:rPr>
              <a:t>u  </a:t>
            </a:r>
            <a:r>
              <a:rPr lang="hr-HR" cap="none" dirty="0" smtClean="0">
                <a:latin typeface="Bookman Old Style" panose="02050604050505020204" pitchFamily="18" charset="0"/>
              </a:rPr>
              <a:t>svakodnevnom životu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		 - individualni plan promjene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2</a:t>
            </a:r>
            <a:r>
              <a:rPr lang="hr-HR" cap="none" dirty="0" smtClean="0">
                <a:latin typeface="Bookman Old Style" panose="02050604050505020204" pitchFamily="18" charset="0"/>
              </a:rPr>
              <a:t>. POMOĆ U KUĆI 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3. PSIHOSOCIJLNA PODRŠKA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4. BORAVAK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5. SMJEŠTAJ (privremeni ili dugotrajni)</a:t>
            </a:r>
          </a:p>
          <a:p>
            <a:pPr marL="0" indent="0">
              <a:buNone/>
            </a:pPr>
            <a:r>
              <a:rPr lang="hr-HR" cap="none" dirty="0" smtClean="0">
                <a:latin typeface="Bookman Old Style" panose="02050604050505020204" pitchFamily="18" charset="0"/>
              </a:rPr>
              <a:t>6. ORGANIZIRANO STANOVANJE</a:t>
            </a:r>
            <a:endParaRPr lang="hr-HR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9651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PROJEKTI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1806377"/>
            <a:ext cx="10363826" cy="4203031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latin typeface="Bookman Old Style" panose="02050604050505020204" pitchFamily="18" charset="0"/>
              </a:rPr>
              <a:t>PLAN DEINSTITUCIONALIZACIJE I TRANSFORMACIJE DOMOVA SOCIJALNE SKRBI I DRUGIH PRAVNIH OSOBA KOJE OBAVLJAJU DJELATNOST SOCIJALNE SKRBI U Rh za razdoblje 2011. do 2018.</a:t>
            </a:r>
          </a:p>
          <a:p>
            <a:pPr marL="0" indent="0" algn="ctr">
              <a:buNone/>
            </a:pPr>
            <a:endParaRPr lang="hr-HR" sz="2400" dirty="0" smtClean="0">
              <a:latin typeface="Bookman Old Style" panose="02050604050505020204" pitchFamily="18" charset="0"/>
            </a:endParaRPr>
          </a:p>
          <a:p>
            <a:pPr algn="ctr"/>
            <a:endParaRPr lang="hr-HR" sz="2400" dirty="0">
              <a:latin typeface="Bookman Old Style" panose="02050604050505020204" pitchFamily="18" charset="0"/>
            </a:endParaRPr>
          </a:p>
          <a:p>
            <a:r>
              <a:rPr lang="hr-HR" sz="2400" dirty="0" smtClean="0">
                <a:latin typeface="Bookman Old Style" panose="02050604050505020204" pitchFamily="18" charset="0"/>
              </a:rPr>
              <a:t>Svrha: </a:t>
            </a:r>
            <a:r>
              <a:rPr lang="hr-HR" sz="2400" cap="none" dirty="0" smtClean="0">
                <a:latin typeface="Bookman Old Style" panose="02050604050505020204" pitchFamily="18" charset="0"/>
              </a:rPr>
              <a:t>smanjiti ulazak u institucije (razvojem više usluga podrške obitelji u lokalnoj zajednici) i povećati izlazak iz institucija  u nove oblike skrbi</a:t>
            </a:r>
          </a:p>
          <a:p>
            <a:pPr algn="ctr"/>
            <a:endParaRPr lang="hr-HR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2778</Words>
  <Application>Microsoft Office PowerPoint</Application>
  <PresentationFormat>Widescreen</PresentationFormat>
  <Paragraphs>234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Book Antiqua</vt:lpstr>
      <vt:lpstr>Bookman Old Style</vt:lpstr>
      <vt:lpstr>Symbol</vt:lpstr>
      <vt:lpstr>Times New Roman</vt:lpstr>
      <vt:lpstr>Tw Cen MT</vt:lpstr>
      <vt:lpstr>Kapljica</vt:lpstr>
      <vt:lpstr>ULOGA SOCIJALNOG RADNIKA U INSTITUCIJI</vt:lpstr>
      <vt:lpstr>TEORIJA</vt:lpstr>
      <vt:lpstr> Koncept sistemskog pristupa</vt:lpstr>
      <vt:lpstr>MIKRO RAZINA</vt:lpstr>
      <vt:lpstr>Obitelj</vt:lpstr>
      <vt:lpstr>stres</vt:lpstr>
      <vt:lpstr>MAKRO RAZINA (Društvo)</vt:lpstr>
      <vt:lpstr>Usluge (Zakon o socijalnoj skrbi)</vt:lpstr>
      <vt:lpstr>PROJEKTI</vt:lpstr>
      <vt:lpstr>KRITIKE PROCESA</vt:lpstr>
      <vt:lpstr>Teorije o institucionalnoj skrbi</vt:lpstr>
      <vt:lpstr>Izbor institucije</vt:lpstr>
      <vt:lpstr>IZAZOVI</vt:lpstr>
      <vt:lpstr>IZAZOVI PRIMJENE SOCIJALNOG MODELA U INSTITUCIJI:</vt:lpstr>
      <vt:lpstr>INSTITUCIJA</vt:lpstr>
      <vt:lpstr>PowerPoint Presentation</vt:lpstr>
      <vt:lpstr>DOM ZA ODRASLE OSOBE</vt:lpstr>
      <vt:lpstr>Tko su naši suradnici</vt:lpstr>
      <vt:lpstr>TKO SU DJELATNICI</vt:lpstr>
      <vt:lpstr>Tijela ustanove</vt:lpstr>
      <vt:lpstr>Prijem korisnika</vt:lpstr>
      <vt:lpstr>Teorija osnaživanja</vt:lpstr>
      <vt:lpstr>OSNAŽIVANJE KORISNIKA</vt:lpstr>
      <vt:lpstr>Individualni plan promjene</vt:lpstr>
      <vt:lpstr>UČINKOVIT IPP</vt:lpstr>
      <vt:lpstr>Individualni plan promjene od nadležnog CZSS</vt:lpstr>
      <vt:lpstr>Stručni rad</vt:lpstr>
      <vt:lpstr>Usluga organiziranog stanovanja</vt:lpstr>
      <vt:lpstr>Usluga organiziranog stanovanja</vt:lpstr>
      <vt:lpstr>Organizirano stanovanje</vt:lpstr>
      <vt:lpstr>Statistika</vt:lpstr>
      <vt:lpstr>Iskustva stanara u stambenim zajednicama</vt:lpstr>
      <vt:lpstr>Iskustva stanara u stambenim zajednicama</vt:lpstr>
      <vt:lpstr>poteškoće</vt:lpstr>
      <vt:lpstr>budućnost</vt:lpstr>
      <vt:lpstr>PowerPoint Presentation</vt:lpstr>
      <vt:lpstr>PowerPoint Presentation</vt:lpstr>
      <vt:lpstr>Zadaci socijalnog radnika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SOCIJALNOG RADNIKA U INSTITUCIJI</dc:title>
  <dc:creator>Neven Vizjak</dc:creator>
  <cp:lastModifiedBy>Marijana Kletečki Radović</cp:lastModifiedBy>
  <cp:revision>81</cp:revision>
  <dcterms:created xsi:type="dcterms:W3CDTF">2015-11-18T12:17:15Z</dcterms:created>
  <dcterms:modified xsi:type="dcterms:W3CDTF">2016-11-22T11:21:46Z</dcterms:modified>
</cp:coreProperties>
</file>