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7" r:id="rId7"/>
    <p:sldId id="269" r:id="rId8"/>
    <p:sldId id="270" r:id="rId9"/>
    <p:sldId id="271" r:id="rId10"/>
    <p:sldId id="273" r:id="rId11"/>
    <p:sldId id="272" r:id="rId12"/>
    <p:sldId id="260" r:id="rId13"/>
    <p:sldId id="261" r:id="rId14"/>
    <p:sldId id="262" r:id="rId15"/>
    <p:sldId id="263" r:id="rId16"/>
    <p:sldId id="259" r:id="rId17"/>
    <p:sldId id="274" r:id="rId18"/>
    <p:sldId id="275" r:id="rId19"/>
    <p:sldId id="276" r:id="rId20"/>
    <p:sldId id="277" r:id="rId2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F00D91-E3D1-49A8-A662-DD8B71C60676}" type="datetimeFigureOut">
              <a:rPr lang="sr-Latn-CS" smtClean="0"/>
              <a:pPr/>
              <a:t>14.12.2016.</a:t>
            </a:fld>
            <a:endParaRPr lang="hr-H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hr-H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EC7577-E4D5-4FAE-94D3-A0CEF6C5583D}"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00D91-E3D1-49A8-A662-DD8B71C60676}" type="datetimeFigureOut">
              <a:rPr lang="sr-Latn-CS" smtClean="0"/>
              <a:pPr/>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DEC7577-E4D5-4FAE-94D3-A0CEF6C5583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00D91-E3D1-49A8-A662-DD8B71C60676}" type="datetimeFigureOut">
              <a:rPr lang="sr-Latn-CS" smtClean="0"/>
              <a:pPr/>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DEC7577-E4D5-4FAE-94D3-A0CEF6C5583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F00D91-E3D1-49A8-A662-DD8B71C60676}" type="datetimeFigureOut">
              <a:rPr lang="sr-Latn-CS" smtClean="0"/>
              <a:pPr/>
              <a:t>14.12.2016.</a:t>
            </a:fld>
            <a:endParaRPr lang="hr-HR"/>
          </a:p>
        </p:txBody>
      </p:sp>
      <p:sp>
        <p:nvSpPr>
          <p:cNvPr id="9" name="Slide Number Placeholder 8"/>
          <p:cNvSpPr>
            <a:spLocks noGrp="1"/>
          </p:cNvSpPr>
          <p:nvPr>
            <p:ph type="sldNum" sz="quarter" idx="15"/>
          </p:nvPr>
        </p:nvSpPr>
        <p:spPr/>
        <p:txBody>
          <a:bodyPr rtlCol="0"/>
          <a:lstStyle/>
          <a:p>
            <a:fld id="{5DEC7577-E4D5-4FAE-94D3-A0CEF6C5583D}" type="slidenum">
              <a:rPr lang="hr-HR" smtClean="0"/>
              <a:pPr/>
              <a:t>‹#›</a:t>
            </a:fld>
            <a:endParaRPr lang="hr-HR"/>
          </a:p>
        </p:txBody>
      </p:sp>
      <p:sp>
        <p:nvSpPr>
          <p:cNvPr id="10" name="Footer Placeholder 9"/>
          <p:cNvSpPr>
            <a:spLocks noGrp="1"/>
          </p:cNvSpPr>
          <p:nvPr>
            <p:ph type="ftr" sz="quarter" idx="16"/>
          </p:nvPr>
        </p:nvSpPr>
        <p:spPr/>
        <p:txBody>
          <a:bodyPr rtlCol="0"/>
          <a:lstStyle/>
          <a:p>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F00D91-E3D1-49A8-A662-DD8B71C60676}" type="datetimeFigureOut">
              <a:rPr lang="sr-Latn-CS" smtClean="0"/>
              <a:pPr/>
              <a:t>14.12.2016.</a:t>
            </a:fld>
            <a:endParaRPr lang="hr-H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hr-H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EC7577-E4D5-4FAE-94D3-A0CEF6C5583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F00D91-E3D1-49A8-A662-DD8B71C60676}" type="datetimeFigureOut">
              <a:rPr lang="sr-Latn-CS" smtClean="0"/>
              <a:pPr/>
              <a:t>14.12.2016.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DEC7577-E4D5-4FAE-94D3-A0CEF6C5583D}" type="slidenum">
              <a:rPr lang="hr-HR" smtClean="0"/>
              <a:pPr/>
              <a:t>‹#›</a:t>
            </a:fld>
            <a:endParaRPr lang="hr-H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F00D91-E3D1-49A8-A662-DD8B71C60676}" type="datetimeFigureOut">
              <a:rPr lang="sr-Latn-CS" smtClean="0"/>
              <a:pPr/>
              <a:t>14.12.2016.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DEC7577-E4D5-4FAE-94D3-A0CEF6C5583D}" type="slidenum">
              <a:rPr lang="hr-HR" smtClean="0"/>
              <a:pPr/>
              <a:t>‹#›</a:t>
            </a:fld>
            <a:endParaRPr lang="hr-H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F00D91-E3D1-49A8-A662-DD8B71C60676}" type="datetimeFigureOut">
              <a:rPr lang="sr-Latn-CS" smtClean="0"/>
              <a:pPr/>
              <a:t>14.12.2016.</a:t>
            </a:fld>
            <a:endParaRPr lang="hr-HR"/>
          </a:p>
        </p:txBody>
      </p:sp>
      <p:sp>
        <p:nvSpPr>
          <p:cNvPr id="7" name="Slide Number Placeholder 6"/>
          <p:cNvSpPr>
            <a:spLocks noGrp="1"/>
          </p:cNvSpPr>
          <p:nvPr>
            <p:ph type="sldNum" sz="quarter" idx="11"/>
          </p:nvPr>
        </p:nvSpPr>
        <p:spPr/>
        <p:txBody>
          <a:bodyPr rtlCol="0"/>
          <a:lstStyle/>
          <a:p>
            <a:fld id="{5DEC7577-E4D5-4FAE-94D3-A0CEF6C5583D}" type="slidenum">
              <a:rPr lang="hr-HR" smtClean="0"/>
              <a:pPr/>
              <a:t>‹#›</a:t>
            </a:fld>
            <a:endParaRPr lang="hr-HR"/>
          </a:p>
        </p:txBody>
      </p:sp>
      <p:sp>
        <p:nvSpPr>
          <p:cNvPr id="8" name="Footer Placeholder 7"/>
          <p:cNvSpPr>
            <a:spLocks noGrp="1"/>
          </p:cNvSpPr>
          <p:nvPr>
            <p:ph type="ftr" sz="quarter" idx="12"/>
          </p:nvPr>
        </p:nvSpPr>
        <p:spPr/>
        <p:txBody>
          <a:bodyPr rtlCol="0"/>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00D91-E3D1-49A8-A662-DD8B71C60676}" type="datetimeFigureOut">
              <a:rPr lang="sr-Latn-CS" smtClean="0"/>
              <a:pPr/>
              <a:t>14.12.2016.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DEC7577-E4D5-4FAE-94D3-A0CEF6C5583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F00D91-E3D1-49A8-A662-DD8B71C60676}" type="datetimeFigureOut">
              <a:rPr lang="sr-Latn-CS" smtClean="0"/>
              <a:pPr/>
              <a:t>14.12.2016.</a:t>
            </a:fld>
            <a:endParaRPr lang="hr-HR"/>
          </a:p>
        </p:txBody>
      </p:sp>
      <p:sp>
        <p:nvSpPr>
          <p:cNvPr id="22" name="Slide Number Placeholder 21"/>
          <p:cNvSpPr>
            <a:spLocks noGrp="1"/>
          </p:cNvSpPr>
          <p:nvPr>
            <p:ph type="sldNum" sz="quarter" idx="15"/>
          </p:nvPr>
        </p:nvSpPr>
        <p:spPr/>
        <p:txBody>
          <a:bodyPr rtlCol="0"/>
          <a:lstStyle/>
          <a:p>
            <a:fld id="{5DEC7577-E4D5-4FAE-94D3-A0CEF6C5583D}" type="slidenum">
              <a:rPr lang="hr-HR" smtClean="0"/>
              <a:pPr/>
              <a:t>‹#›</a:t>
            </a:fld>
            <a:endParaRPr lang="hr-HR"/>
          </a:p>
        </p:txBody>
      </p:sp>
      <p:sp>
        <p:nvSpPr>
          <p:cNvPr id="23" name="Footer Placeholder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F00D91-E3D1-49A8-A662-DD8B71C60676}" type="datetimeFigureOut">
              <a:rPr lang="sr-Latn-CS" smtClean="0"/>
              <a:pPr/>
              <a:t>14.12.2016.</a:t>
            </a:fld>
            <a:endParaRPr lang="hr-HR"/>
          </a:p>
        </p:txBody>
      </p:sp>
      <p:sp>
        <p:nvSpPr>
          <p:cNvPr id="18" name="Slide Number Placeholder 17"/>
          <p:cNvSpPr>
            <a:spLocks noGrp="1"/>
          </p:cNvSpPr>
          <p:nvPr>
            <p:ph type="sldNum" sz="quarter" idx="11"/>
          </p:nvPr>
        </p:nvSpPr>
        <p:spPr/>
        <p:txBody>
          <a:bodyPr rtlCol="0"/>
          <a:lstStyle/>
          <a:p>
            <a:fld id="{5DEC7577-E4D5-4FAE-94D3-A0CEF6C5583D}" type="slidenum">
              <a:rPr lang="hr-HR" smtClean="0"/>
              <a:pPr/>
              <a:t>‹#›</a:t>
            </a:fld>
            <a:endParaRPr lang="hr-HR"/>
          </a:p>
        </p:txBody>
      </p:sp>
      <p:sp>
        <p:nvSpPr>
          <p:cNvPr id="21" name="Footer Placeholder 20"/>
          <p:cNvSpPr>
            <a:spLocks noGrp="1"/>
          </p:cNvSpPr>
          <p:nvPr>
            <p:ph type="ftr" sz="quarter" idx="12"/>
          </p:nvPr>
        </p:nvSpPr>
        <p:spPr/>
        <p:txBody>
          <a:bodyPr rtlCol="0"/>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F00D91-E3D1-49A8-A662-DD8B71C60676}" type="datetimeFigureOut">
              <a:rPr lang="sr-Latn-CS" smtClean="0"/>
              <a:pPr/>
              <a:t>14.12.2016.</a:t>
            </a:fld>
            <a:endParaRPr lang="hr-H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EC7577-E4D5-4FAE-94D3-A0CEF6C5583D}"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85860"/>
            <a:ext cx="6172200" cy="1928826"/>
          </a:xfrm>
        </p:spPr>
        <p:txBody>
          <a:bodyPr>
            <a:noAutofit/>
          </a:bodyPr>
          <a:lstStyle/>
          <a:p>
            <a:r>
              <a:rPr lang="hr-HR" sz="4400" dirty="0" smtClean="0"/>
              <a:t>Teorija osnaživanja u socijalnom radu</a:t>
            </a:r>
            <a:endParaRPr lang="hr-HR" sz="4400" dirty="0"/>
          </a:p>
        </p:txBody>
      </p:sp>
      <p:sp>
        <p:nvSpPr>
          <p:cNvPr id="3" name="Subtitle 2"/>
          <p:cNvSpPr>
            <a:spLocks noGrp="1"/>
          </p:cNvSpPr>
          <p:nvPr>
            <p:ph type="subTitle" idx="1"/>
          </p:nvPr>
        </p:nvSpPr>
        <p:spPr/>
        <p:txBody>
          <a:bodyPr/>
          <a:lstStyle/>
          <a:p>
            <a:r>
              <a:rPr lang="hr-HR" dirty="0" smtClean="0"/>
              <a:t>Kolegij: Socijalni rad u području mentalnog zdravlja</a:t>
            </a:r>
          </a:p>
          <a:p>
            <a:r>
              <a:rPr lang="hr-HR" dirty="0" smtClean="0"/>
              <a:t>Studentice: Ivana Klarić, Ines Ikić, Diana Šarćević, Martina Šušnjara, Matea Vidučić</a:t>
            </a:r>
          </a:p>
          <a:p>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a:bodyPr>
          <a:lstStyle/>
          <a:p>
            <a:r>
              <a:rPr lang="hr-HR" dirty="0" smtClean="0"/>
              <a:t>Važno bi bilo da profesionalni djelatnici, socijalni radnici, koji zastupaju i primjenjuju metode osnaživanja u praksi socijalnog rada, prvo identificiraju i analiziraju vlastite izvore moći na osobnoj, profesionalnoj i institucionalnoj razini kojoj pripadaju.</a:t>
            </a:r>
          </a:p>
          <a:p>
            <a:pPr>
              <a:buNone/>
            </a:pPr>
            <a:endParaRPr lang="hr-HR" dirty="0" smtClean="0"/>
          </a:p>
          <a:p>
            <a:r>
              <a:rPr lang="hr-HR" dirty="0" smtClean="0"/>
              <a:t>Ako praksa uključivanja znači zajedništvo, dijalog, podržavanje, a praksa osnaživanja „opremanje“ resursima za preuzimanje odgovornosti i poduzimanje akcija s ciljem promjena, onda je to obostrana odgovornost i obostran zadatak, kako korisnika tako i socijalnih radnika</a:t>
            </a:r>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normAutofit/>
          </a:bodyPr>
          <a:lstStyle/>
          <a:p>
            <a:r>
              <a:rPr lang="hr-HR" dirty="0" smtClean="0">
                <a:solidFill>
                  <a:schemeClr val="accent1">
                    <a:lumMod val="75000"/>
                  </a:schemeClr>
                </a:solidFill>
              </a:rPr>
              <a:t>Nekoliko izvora moći proizlazi iz odnosa socijalni radnik - korisnik:</a:t>
            </a:r>
          </a:p>
          <a:p>
            <a:pPr>
              <a:buNone/>
            </a:pPr>
            <a:r>
              <a:rPr lang="hr-HR" dirty="0" smtClean="0">
                <a:solidFill>
                  <a:schemeClr val="accent1">
                    <a:lumMod val="75000"/>
                  </a:schemeClr>
                </a:solidFill>
              </a:rPr>
              <a:t>    - moć ekspertize </a:t>
            </a:r>
            <a:r>
              <a:rPr lang="hr-HR" dirty="0" smtClean="0"/>
              <a:t>koja proizlazi iz specijaliziranog znanja.</a:t>
            </a:r>
          </a:p>
          <a:p>
            <a:pPr>
              <a:buNone/>
            </a:pPr>
            <a:r>
              <a:rPr lang="hr-HR" dirty="0" smtClean="0"/>
              <a:t>    </a:t>
            </a:r>
            <a:r>
              <a:rPr lang="hr-HR" dirty="0" smtClean="0">
                <a:solidFill>
                  <a:schemeClr val="accent1">
                    <a:lumMod val="75000"/>
                  </a:schemeClr>
                </a:solidFill>
              </a:rPr>
              <a:t>-</a:t>
            </a:r>
            <a:r>
              <a:rPr lang="hr-HR" dirty="0" smtClean="0"/>
              <a:t> </a:t>
            </a:r>
            <a:r>
              <a:rPr lang="hr-HR" dirty="0" smtClean="0">
                <a:solidFill>
                  <a:schemeClr val="accent1">
                    <a:lumMod val="75000"/>
                  </a:schemeClr>
                </a:solidFill>
              </a:rPr>
              <a:t>moć uvjeravanja </a:t>
            </a:r>
            <a:r>
              <a:rPr lang="hr-HR" dirty="0" smtClean="0"/>
              <a:t>koja proizlazi iz interpersonalnih vještina, uključujući sposobnost za razvoj empatije, povjerenja i povezanosti s korisnikom</a:t>
            </a:r>
          </a:p>
          <a:p>
            <a:pPr>
              <a:buNone/>
            </a:pPr>
            <a:r>
              <a:rPr lang="hr-HR" dirty="0" smtClean="0"/>
              <a:t>    </a:t>
            </a:r>
            <a:r>
              <a:rPr lang="hr-HR" dirty="0" smtClean="0">
                <a:solidFill>
                  <a:schemeClr val="accent1">
                    <a:lumMod val="75000"/>
                  </a:schemeClr>
                </a:solidFill>
              </a:rPr>
              <a:t>-</a:t>
            </a:r>
            <a:r>
              <a:rPr lang="hr-HR" dirty="0" smtClean="0"/>
              <a:t> </a:t>
            </a:r>
            <a:r>
              <a:rPr lang="hr-HR" dirty="0" smtClean="0">
                <a:solidFill>
                  <a:schemeClr val="accent1">
                    <a:lumMod val="75000"/>
                  </a:schemeClr>
                </a:solidFill>
              </a:rPr>
              <a:t>moć resursa i usluga </a:t>
            </a:r>
            <a:r>
              <a:rPr lang="hr-HR" dirty="0" smtClean="0"/>
              <a:t>organizacije koje socijalni radnici kontroliraju</a:t>
            </a:r>
          </a:p>
          <a:p>
            <a:pPr>
              <a:buNone/>
            </a:pPr>
            <a:r>
              <a:rPr lang="hr-HR" dirty="0" smtClean="0"/>
              <a:t>    </a:t>
            </a:r>
            <a:r>
              <a:rPr lang="hr-HR" dirty="0" smtClean="0">
                <a:solidFill>
                  <a:schemeClr val="accent1">
                    <a:lumMod val="75000"/>
                  </a:schemeClr>
                </a:solidFill>
              </a:rPr>
              <a:t>-</a:t>
            </a:r>
            <a:r>
              <a:rPr lang="hr-HR" dirty="0" smtClean="0"/>
              <a:t> </a:t>
            </a:r>
            <a:r>
              <a:rPr lang="hr-HR" dirty="0" smtClean="0">
                <a:solidFill>
                  <a:schemeClr val="accent1">
                    <a:lumMod val="75000"/>
                  </a:schemeClr>
                </a:solidFill>
              </a:rPr>
              <a:t>legitimna moć </a:t>
            </a:r>
            <a:r>
              <a:rPr lang="hr-HR" dirty="0" smtClean="0"/>
              <a:t>koja proizlazi iz dominantnih kulturoloških vrijednosti i autoritativnih normi (Hartman, 1993., Hasenfeld, 1987., prema Robbins, Chatterjee i Canda, 1998.).</a:t>
            </a:r>
          </a:p>
          <a:p>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r>
              <a:rPr lang="hr-HR" b="1" dirty="0" smtClean="0"/>
              <a:t>Osnovni principi prakse osnaživanja u socijalnom radu</a:t>
            </a:r>
            <a:endParaRPr lang="hr-HR" dirty="0"/>
          </a:p>
        </p:txBody>
      </p:sp>
      <p:sp>
        <p:nvSpPr>
          <p:cNvPr id="3" name="Content Placeholder 2"/>
          <p:cNvSpPr>
            <a:spLocks noGrp="1"/>
          </p:cNvSpPr>
          <p:nvPr>
            <p:ph sz="quarter" idx="1"/>
          </p:nvPr>
        </p:nvSpPr>
        <p:spPr>
          <a:xfrm>
            <a:off x="457200" y="1000108"/>
            <a:ext cx="7467600" cy="5473844"/>
          </a:xfrm>
        </p:spPr>
        <p:txBody>
          <a:bodyPr>
            <a:normAutofit fontScale="92500" lnSpcReduction="20000"/>
          </a:bodyPr>
          <a:lstStyle/>
          <a:p>
            <a:pPr lvl="0">
              <a:buFont typeface="Wingdings" pitchFamily="2" charset="2"/>
              <a:buChar char="Ø"/>
            </a:pPr>
            <a:r>
              <a:rPr lang="hr-HR" dirty="0" smtClean="0"/>
              <a:t> </a:t>
            </a:r>
            <a:r>
              <a:rPr lang="en-US" sz="2000" dirty="0" err="1" smtClean="0">
                <a:solidFill>
                  <a:schemeClr val="accent1">
                    <a:lumMod val="75000"/>
                  </a:schemeClr>
                </a:solidFill>
              </a:rPr>
              <a:t>Metode</a:t>
            </a:r>
            <a:r>
              <a:rPr lang="en-US" sz="2000" dirty="0" smtClean="0">
                <a:solidFill>
                  <a:schemeClr val="accent1">
                    <a:lumMod val="75000"/>
                  </a:schemeClr>
                </a:solidFill>
              </a:rPr>
              <a:t> </a:t>
            </a:r>
            <a:r>
              <a:rPr lang="en-US" sz="2000" dirty="0" err="1" smtClean="0">
                <a:solidFill>
                  <a:schemeClr val="accent1">
                    <a:lumMod val="75000"/>
                  </a:schemeClr>
                </a:solidFill>
              </a:rPr>
              <a:t>i</a:t>
            </a:r>
            <a:r>
              <a:rPr lang="en-US" sz="2000" dirty="0" smtClean="0">
                <a:solidFill>
                  <a:schemeClr val="accent1">
                    <a:lumMod val="75000"/>
                  </a:schemeClr>
                </a:solidFill>
              </a:rPr>
              <a:t> </a:t>
            </a:r>
            <a:r>
              <a:rPr lang="en-US" sz="2000" dirty="0" err="1" smtClean="0">
                <a:solidFill>
                  <a:schemeClr val="accent1">
                    <a:lumMod val="75000"/>
                  </a:schemeClr>
                </a:solidFill>
              </a:rPr>
              <a:t>procjena</a:t>
            </a:r>
            <a:r>
              <a:rPr lang="en-US" sz="2000" dirty="0" smtClean="0">
                <a:solidFill>
                  <a:schemeClr val="accent1">
                    <a:lumMod val="75000"/>
                  </a:schemeClr>
                </a:solidFill>
              </a:rPr>
              <a:t> </a:t>
            </a:r>
            <a:r>
              <a:rPr lang="en-US" sz="2000" dirty="0" err="1" smtClean="0">
                <a:solidFill>
                  <a:schemeClr val="accent1">
                    <a:lumMod val="75000"/>
                  </a:schemeClr>
                </a:solidFill>
              </a:rPr>
              <a:t>socijalnih</a:t>
            </a:r>
            <a:r>
              <a:rPr lang="en-US" sz="2000" dirty="0" smtClean="0">
                <a:solidFill>
                  <a:schemeClr val="accent1">
                    <a:lumMod val="75000"/>
                  </a:schemeClr>
                </a:solidFill>
              </a:rPr>
              <a:t> </a:t>
            </a:r>
            <a:r>
              <a:rPr lang="en-US" sz="2000" dirty="0" err="1" smtClean="0">
                <a:solidFill>
                  <a:schemeClr val="accent1">
                    <a:lumMod val="75000"/>
                  </a:schemeClr>
                </a:solidFill>
              </a:rPr>
              <a:t>radnika</a:t>
            </a:r>
            <a:r>
              <a:rPr lang="en-US" sz="2000" dirty="0" smtClean="0">
                <a:solidFill>
                  <a:schemeClr val="accent1">
                    <a:lumMod val="75000"/>
                  </a:schemeClr>
                </a:solidFill>
              </a:rPr>
              <a:t> u </a:t>
            </a:r>
            <a:r>
              <a:rPr lang="en-US" sz="2000" dirty="0" err="1" smtClean="0">
                <a:solidFill>
                  <a:schemeClr val="accent1">
                    <a:lumMod val="75000"/>
                  </a:schemeClr>
                </a:solidFill>
              </a:rPr>
              <a:t>praksi</a:t>
            </a:r>
            <a:r>
              <a:rPr lang="en-US" sz="2000" dirty="0" smtClean="0">
                <a:solidFill>
                  <a:schemeClr val="accent1">
                    <a:lumMod val="75000"/>
                  </a:schemeClr>
                </a:solidFill>
              </a:rPr>
              <a:t> </a:t>
            </a:r>
            <a:r>
              <a:rPr lang="en-US" sz="2000" dirty="0" err="1" smtClean="0">
                <a:solidFill>
                  <a:schemeClr val="accent1">
                    <a:lumMod val="75000"/>
                  </a:schemeClr>
                </a:solidFill>
              </a:rPr>
              <a:t>kao</a:t>
            </a:r>
            <a:r>
              <a:rPr lang="en-US" sz="2000" dirty="0" smtClean="0">
                <a:solidFill>
                  <a:schemeClr val="accent1">
                    <a:lumMod val="75000"/>
                  </a:schemeClr>
                </a:solidFill>
              </a:rPr>
              <a:t> </a:t>
            </a:r>
            <a:r>
              <a:rPr lang="en-US" sz="2000" dirty="0" err="1" smtClean="0">
                <a:solidFill>
                  <a:schemeClr val="accent1">
                    <a:lumMod val="75000"/>
                  </a:schemeClr>
                </a:solidFill>
              </a:rPr>
              <a:t>principi</a:t>
            </a:r>
            <a:r>
              <a:rPr lang="en-US" sz="2000" dirty="0" smtClean="0">
                <a:solidFill>
                  <a:schemeClr val="accent1">
                    <a:lumMod val="75000"/>
                  </a:schemeClr>
                </a:solidFill>
              </a:rPr>
              <a:t> </a:t>
            </a:r>
            <a:r>
              <a:rPr lang="en-US" sz="2000" dirty="0" err="1" smtClean="0">
                <a:solidFill>
                  <a:schemeClr val="accent1">
                    <a:lumMod val="75000"/>
                  </a:schemeClr>
                </a:solidFill>
              </a:rPr>
              <a:t>osnaživanja</a:t>
            </a:r>
            <a:r>
              <a:rPr lang="en-US" sz="2000" dirty="0" smtClean="0">
                <a:solidFill>
                  <a:schemeClr val="accent1">
                    <a:lumMod val="75000"/>
                  </a:schemeClr>
                </a:solidFill>
              </a:rPr>
              <a:t> (Lee, 1994., </a:t>
            </a:r>
            <a:r>
              <a:rPr lang="en-US" sz="2000" dirty="0" err="1" smtClean="0">
                <a:solidFill>
                  <a:schemeClr val="accent1">
                    <a:lumMod val="75000"/>
                  </a:schemeClr>
                </a:solidFill>
              </a:rPr>
              <a:t>prema</a:t>
            </a:r>
            <a:r>
              <a:rPr lang="en-US" sz="2000" dirty="0" smtClean="0">
                <a:solidFill>
                  <a:schemeClr val="accent1">
                    <a:lumMod val="75000"/>
                  </a:schemeClr>
                </a:solidFill>
              </a:rPr>
              <a:t> Robbins, </a:t>
            </a:r>
            <a:r>
              <a:rPr lang="en-US" sz="2000" dirty="0" err="1" smtClean="0">
                <a:solidFill>
                  <a:schemeClr val="accent1">
                    <a:lumMod val="75000"/>
                  </a:schemeClr>
                </a:solidFill>
              </a:rPr>
              <a:t>Chatterjee</a:t>
            </a:r>
            <a:r>
              <a:rPr lang="en-US" sz="2000" dirty="0" smtClean="0">
                <a:solidFill>
                  <a:schemeClr val="accent1">
                    <a:lumMod val="75000"/>
                  </a:schemeClr>
                </a:solidFill>
              </a:rPr>
              <a:t> </a:t>
            </a:r>
            <a:r>
              <a:rPr lang="en-US" sz="2000" dirty="0" err="1" smtClean="0">
                <a:solidFill>
                  <a:schemeClr val="accent1">
                    <a:lumMod val="75000"/>
                  </a:schemeClr>
                </a:solidFill>
              </a:rPr>
              <a:t>i</a:t>
            </a:r>
            <a:r>
              <a:rPr lang="en-US" sz="2000" dirty="0" smtClean="0">
                <a:solidFill>
                  <a:schemeClr val="accent1">
                    <a:lumMod val="75000"/>
                  </a:schemeClr>
                </a:solidFill>
              </a:rPr>
              <a:t> </a:t>
            </a:r>
            <a:r>
              <a:rPr lang="en-US" sz="2000" dirty="0" err="1" smtClean="0">
                <a:solidFill>
                  <a:schemeClr val="accent1">
                    <a:lumMod val="75000"/>
                  </a:schemeClr>
                </a:solidFill>
              </a:rPr>
              <a:t>Canda</a:t>
            </a:r>
            <a:r>
              <a:rPr lang="en-US" sz="2000" dirty="0" smtClean="0">
                <a:solidFill>
                  <a:schemeClr val="accent1">
                    <a:lumMod val="75000"/>
                  </a:schemeClr>
                </a:solidFill>
              </a:rPr>
              <a:t>, 1998.): </a:t>
            </a:r>
            <a:endParaRPr lang="hr-HR" sz="2000" dirty="0" smtClean="0">
              <a:solidFill>
                <a:schemeClr val="accent1">
                  <a:lumMod val="75000"/>
                </a:schemeClr>
              </a:solidFill>
            </a:endParaRPr>
          </a:p>
          <a:p>
            <a:pPr lvl="0">
              <a:buFont typeface="Wingdings" pitchFamily="2" charset="2"/>
              <a:buChar char="Ø"/>
            </a:pPr>
            <a:endParaRPr lang="hr-HR" sz="2000" b="1" dirty="0" smtClean="0"/>
          </a:p>
          <a:p>
            <a:r>
              <a:rPr lang="hr-HR"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i</a:t>
            </a:r>
            <a:r>
              <a:rPr lang="en-US" sz="2000" dirty="0" smtClean="0"/>
              <a:t> </a:t>
            </a:r>
            <a:r>
              <a:rPr lang="en-US" sz="2000" dirty="0" err="1" smtClean="0"/>
              <a:t>korisnici</a:t>
            </a:r>
            <a:r>
              <a:rPr lang="en-US" sz="2000" dirty="0" smtClean="0"/>
              <a:t> </a:t>
            </a:r>
            <a:r>
              <a:rPr lang="en-US" sz="2000" dirty="0" err="1" smtClean="0"/>
              <a:t>trebaju</a:t>
            </a:r>
            <a:r>
              <a:rPr lang="en-US" sz="2000" dirty="0" smtClean="0"/>
              <a:t> </a:t>
            </a:r>
            <a:r>
              <a:rPr lang="en-US" sz="2000" dirty="0" err="1" smtClean="0"/>
              <a:t>boriti</a:t>
            </a:r>
            <a:r>
              <a:rPr lang="en-US" sz="2000" dirty="0" smtClean="0"/>
              <a:t> </a:t>
            </a:r>
            <a:r>
              <a:rPr lang="en-US" sz="2000" dirty="0" err="1" smtClean="0"/>
              <a:t>protiv</a:t>
            </a:r>
            <a:r>
              <a:rPr lang="en-US" sz="2000" dirty="0" smtClean="0"/>
              <a:t> </a:t>
            </a:r>
            <a:r>
              <a:rPr lang="en-US" sz="2000" dirty="0" err="1" smtClean="0"/>
              <a:t>svakog</a:t>
            </a:r>
            <a:r>
              <a:rPr lang="en-US" sz="2000" dirty="0" smtClean="0"/>
              <a:t> </a:t>
            </a:r>
            <a:r>
              <a:rPr lang="en-US" sz="2000" dirty="0" err="1" smtClean="0"/>
              <a:t>potlačivanja</a:t>
            </a:r>
            <a:r>
              <a:rPr lang="en-US" sz="2000" dirty="0" smtClean="0"/>
              <a:t> </a:t>
            </a:r>
            <a:endParaRPr lang="hr-HR" sz="2000" dirty="0" smtClean="0"/>
          </a:p>
          <a:p>
            <a:r>
              <a:rPr lang="en-US"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trebaju</a:t>
            </a:r>
            <a:r>
              <a:rPr lang="en-US" sz="2000" dirty="0" smtClean="0"/>
              <a:t> </a:t>
            </a:r>
            <a:r>
              <a:rPr lang="en-US" sz="2000" dirty="0" err="1" smtClean="0"/>
              <a:t>imati</a:t>
            </a:r>
            <a:r>
              <a:rPr lang="en-US" sz="2000" dirty="0" smtClean="0"/>
              <a:t> </a:t>
            </a:r>
            <a:r>
              <a:rPr lang="en-US" sz="2000" dirty="0" err="1" smtClean="0"/>
              <a:t>sveobuhvatnu</a:t>
            </a:r>
            <a:r>
              <a:rPr lang="en-US" sz="2000" dirty="0" smtClean="0"/>
              <a:t> </a:t>
            </a:r>
            <a:r>
              <a:rPr lang="en-US" sz="2000" dirty="0" err="1" smtClean="0"/>
              <a:t>viziju</a:t>
            </a:r>
            <a:r>
              <a:rPr lang="en-US" sz="2000" dirty="0" smtClean="0"/>
              <a:t> </a:t>
            </a:r>
            <a:r>
              <a:rPr lang="en-US" sz="2000" dirty="0" err="1" smtClean="0"/>
              <a:t>potlačivanja</a:t>
            </a:r>
            <a:r>
              <a:rPr lang="en-US" sz="2000" dirty="0" smtClean="0"/>
              <a:t> </a:t>
            </a:r>
            <a:endParaRPr lang="hr-HR" sz="2000" dirty="0" smtClean="0"/>
          </a:p>
          <a:p>
            <a:r>
              <a:rPr lang="en-US" sz="2000" dirty="0" err="1" smtClean="0"/>
              <a:t>socijalni</a:t>
            </a:r>
            <a:r>
              <a:rPr lang="en-US" sz="2000" dirty="0" smtClean="0"/>
              <a:t> </a:t>
            </a:r>
            <a:r>
              <a:rPr lang="en-US" sz="2000" dirty="0" err="1" smtClean="0"/>
              <a:t>radnici</a:t>
            </a:r>
            <a:r>
              <a:rPr lang="en-US" sz="2000" dirty="0" smtClean="0"/>
              <a:t> </a:t>
            </a:r>
            <a:r>
              <a:rPr lang="en-US" sz="2000" dirty="0" err="1" smtClean="0"/>
              <a:t>trebaju</a:t>
            </a:r>
            <a:r>
              <a:rPr lang="en-US" sz="2000" dirty="0" smtClean="0"/>
              <a:t> </a:t>
            </a:r>
            <a:r>
              <a:rPr lang="en-US" sz="2000" dirty="0" err="1" smtClean="0"/>
              <a:t>pomoći</a:t>
            </a:r>
            <a:r>
              <a:rPr lang="en-US" sz="2000" dirty="0" smtClean="0"/>
              <a:t> </a:t>
            </a:r>
            <a:r>
              <a:rPr lang="en-US" sz="2000" dirty="0" err="1" smtClean="0"/>
              <a:t>korisnicima</a:t>
            </a:r>
            <a:r>
              <a:rPr lang="en-US" sz="2000" dirty="0" smtClean="0"/>
              <a:t>, a ne </a:t>
            </a:r>
            <a:r>
              <a:rPr lang="en-US" sz="2000" dirty="0" err="1" smtClean="0"/>
              <a:t>sami</a:t>
            </a:r>
            <a:r>
              <a:rPr lang="en-US" sz="2000" dirty="0" smtClean="0"/>
              <a:t> </a:t>
            </a:r>
            <a:r>
              <a:rPr lang="en-US" sz="2000" dirty="0" err="1" smtClean="0"/>
              <a:t>preuzeti</a:t>
            </a:r>
            <a:r>
              <a:rPr lang="en-US" sz="2000" dirty="0" smtClean="0"/>
              <a:t> </a:t>
            </a:r>
            <a:r>
              <a:rPr lang="en-US" sz="2000" dirty="0" err="1" smtClean="0"/>
              <a:t>moć</a:t>
            </a:r>
            <a:endParaRPr lang="hr-HR" sz="2000" dirty="0" smtClean="0"/>
          </a:p>
          <a:p>
            <a:r>
              <a:rPr lang="en-US" sz="2000" dirty="0" smtClean="0"/>
              <a:t> </a:t>
            </a:r>
            <a:r>
              <a:rPr lang="en-US" sz="2000" dirty="0" err="1" smtClean="0"/>
              <a:t>ljudi</a:t>
            </a:r>
            <a:r>
              <a:rPr lang="en-US" sz="2000" dirty="0" smtClean="0"/>
              <a:t> </a:t>
            </a:r>
            <a:r>
              <a:rPr lang="en-US" sz="2000" dirty="0" err="1" smtClean="0"/>
              <a:t>koji</a:t>
            </a:r>
            <a:r>
              <a:rPr lang="en-US" sz="2000" dirty="0" smtClean="0"/>
              <a:t> </a:t>
            </a:r>
            <a:r>
              <a:rPr lang="en-US" sz="2000" dirty="0" err="1" smtClean="0"/>
              <a:t>dijele</a:t>
            </a:r>
            <a:r>
              <a:rPr lang="en-US" sz="2000" dirty="0" smtClean="0"/>
              <a:t> </a:t>
            </a:r>
            <a:r>
              <a:rPr lang="en-US" sz="2000" dirty="0" err="1" smtClean="0"/>
              <a:t>zajedničko</a:t>
            </a:r>
            <a:r>
              <a:rPr lang="en-US" sz="2000" dirty="0" smtClean="0"/>
              <a:t> </a:t>
            </a:r>
            <a:r>
              <a:rPr lang="en-US" sz="2000" dirty="0" err="1" smtClean="0"/>
              <a:t>iskustvo</a:t>
            </a:r>
            <a:r>
              <a:rPr lang="en-US" sz="2000" dirty="0" smtClean="0"/>
              <a:t> </a:t>
            </a:r>
            <a:r>
              <a:rPr lang="en-US" sz="2000" dirty="0" err="1" smtClean="0"/>
              <a:t>meusobno</a:t>
            </a:r>
            <a:r>
              <a:rPr lang="en-US" sz="2000" dirty="0" smtClean="0"/>
              <a:t> </a:t>
            </a:r>
            <a:r>
              <a:rPr lang="en-US" sz="2000" dirty="0" err="1" smtClean="0"/>
              <a:t>su</a:t>
            </a:r>
            <a:r>
              <a:rPr lang="en-US" sz="2000" dirty="0" smtClean="0"/>
              <a:t> </a:t>
            </a:r>
            <a:r>
              <a:rPr lang="en-US" sz="2000" dirty="0" err="1" smtClean="0"/>
              <a:t>si</a:t>
            </a:r>
            <a:r>
              <a:rPr lang="en-US" sz="2000" dirty="0" smtClean="0"/>
              <a:t> </a:t>
            </a:r>
            <a:r>
              <a:rPr lang="en-US" sz="2000" dirty="0" err="1" smtClean="0"/>
              <a:t>potrebni</a:t>
            </a:r>
            <a:r>
              <a:rPr lang="en-US" sz="2000" dirty="0" smtClean="0"/>
              <a:t> </a:t>
            </a:r>
            <a:r>
              <a:rPr lang="en-US" sz="2000" dirty="0" err="1" smtClean="0"/>
              <a:t>kako</a:t>
            </a:r>
            <a:r>
              <a:rPr lang="en-US" sz="2000" dirty="0" smtClean="0"/>
              <a:t> bi </a:t>
            </a:r>
            <a:r>
              <a:rPr lang="en-US" sz="2000" dirty="0" err="1" smtClean="0"/>
              <a:t>dosegnuli</a:t>
            </a:r>
            <a:r>
              <a:rPr lang="en-US" sz="2000" dirty="0" smtClean="0"/>
              <a:t> </a:t>
            </a:r>
            <a:r>
              <a:rPr lang="en-US" sz="2000" dirty="0" err="1" smtClean="0"/>
              <a:t>osnaživanje</a:t>
            </a:r>
            <a:endParaRPr lang="hr-HR" sz="2000" dirty="0" smtClean="0"/>
          </a:p>
          <a:p>
            <a:r>
              <a:rPr lang="en-US"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trebali</a:t>
            </a:r>
            <a:r>
              <a:rPr lang="en-US" sz="2000" dirty="0" smtClean="0"/>
              <a:t> bi </a:t>
            </a:r>
            <a:r>
              <a:rPr lang="en-US" sz="2000" dirty="0" err="1" smtClean="0"/>
              <a:t>postći</a:t>
            </a:r>
            <a:r>
              <a:rPr lang="en-US" sz="2000" dirty="0" smtClean="0"/>
              <a:t> </a:t>
            </a:r>
            <a:r>
              <a:rPr lang="en-US" sz="2000" dirty="0" err="1" smtClean="0"/>
              <a:t>odnos</a:t>
            </a:r>
            <a:r>
              <a:rPr lang="en-US" sz="2000" dirty="0" smtClean="0"/>
              <a:t> </a:t>
            </a:r>
            <a:r>
              <a:rPr lang="en-US" sz="2000" dirty="0" err="1" smtClean="0"/>
              <a:t>meusobnog</a:t>
            </a:r>
            <a:r>
              <a:rPr lang="en-US" sz="2000" dirty="0" smtClean="0"/>
              <a:t> </a:t>
            </a:r>
            <a:r>
              <a:rPr lang="en-US" sz="2000" dirty="0" err="1" smtClean="0"/>
              <a:t>poštovanja</a:t>
            </a:r>
            <a:r>
              <a:rPr lang="en-US" sz="2000" dirty="0" smtClean="0"/>
              <a:t> s </a:t>
            </a:r>
            <a:r>
              <a:rPr lang="en-US" sz="2000" dirty="0" err="1" smtClean="0"/>
              <a:t>korisnikom</a:t>
            </a:r>
            <a:endParaRPr lang="hr-HR" sz="2000" dirty="0" smtClean="0"/>
          </a:p>
          <a:p>
            <a:r>
              <a:rPr lang="en-US"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trebali</a:t>
            </a:r>
            <a:r>
              <a:rPr lang="en-US" sz="2000" dirty="0" smtClean="0"/>
              <a:t> bi </a:t>
            </a:r>
            <a:r>
              <a:rPr lang="en-US" sz="2000" dirty="0" err="1" smtClean="0"/>
              <a:t>ohrabrivati</a:t>
            </a:r>
            <a:r>
              <a:rPr lang="en-US" sz="2000" dirty="0" smtClean="0"/>
              <a:t> </a:t>
            </a:r>
            <a:r>
              <a:rPr lang="en-US" sz="2000" dirty="0" err="1" smtClean="0"/>
              <a:t>korisnika</a:t>
            </a:r>
            <a:r>
              <a:rPr lang="en-US" sz="2000" dirty="0" smtClean="0"/>
              <a:t> </a:t>
            </a:r>
            <a:r>
              <a:rPr lang="en-US" sz="2000" dirty="0" err="1" smtClean="0"/>
              <a:t>da</a:t>
            </a:r>
            <a:r>
              <a:rPr lang="en-US" sz="2000" dirty="0" smtClean="0"/>
              <a:t> </a:t>
            </a:r>
            <a:r>
              <a:rPr lang="en-US" sz="2000" dirty="0" err="1" smtClean="0"/>
              <a:t>odredisvoje</a:t>
            </a:r>
            <a:r>
              <a:rPr lang="en-US" sz="2000" dirty="0" smtClean="0"/>
              <a:t> </a:t>
            </a:r>
            <a:r>
              <a:rPr lang="en-US" sz="2000" dirty="0" err="1" smtClean="0"/>
              <a:t>značenje</a:t>
            </a:r>
            <a:r>
              <a:rPr lang="en-US" sz="2000" dirty="0" smtClean="0"/>
              <a:t> I </a:t>
            </a:r>
            <a:r>
              <a:rPr lang="en-US" sz="2000" dirty="0" err="1" smtClean="0"/>
              <a:t>životni</a:t>
            </a:r>
            <a:r>
              <a:rPr lang="en-US" sz="2000" dirty="0" smtClean="0"/>
              <a:t> </a:t>
            </a:r>
            <a:r>
              <a:rPr lang="en-US" sz="2000" dirty="0" err="1" smtClean="0"/>
              <a:t>smisao</a:t>
            </a:r>
            <a:endParaRPr lang="hr-HR" sz="2000" dirty="0" smtClean="0"/>
          </a:p>
          <a:p>
            <a:r>
              <a:rPr lang="en-US"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trebaju</a:t>
            </a:r>
            <a:r>
              <a:rPr lang="en-US" sz="2000" dirty="0" smtClean="0"/>
              <a:t> </a:t>
            </a:r>
            <a:r>
              <a:rPr lang="en-US" sz="2000" dirty="0" err="1" smtClean="0"/>
              <a:t>zadržati</a:t>
            </a:r>
            <a:r>
              <a:rPr lang="en-US" sz="2000" dirty="0" smtClean="0"/>
              <a:t> </a:t>
            </a:r>
            <a:r>
              <a:rPr lang="en-US" sz="2000" dirty="0" err="1" smtClean="0"/>
              <a:t>fokus</a:t>
            </a:r>
            <a:r>
              <a:rPr lang="en-US" sz="2000" dirty="0" smtClean="0"/>
              <a:t> </a:t>
            </a:r>
            <a:r>
              <a:rPr lang="en-US" sz="2000" dirty="0" err="1" smtClean="0"/>
              <a:t>na</a:t>
            </a:r>
            <a:r>
              <a:rPr lang="en-US" sz="2000" dirty="0" smtClean="0"/>
              <a:t> </a:t>
            </a:r>
            <a:r>
              <a:rPr lang="en-US" sz="2000" dirty="0" err="1" smtClean="0"/>
              <a:t>osobi</a:t>
            </a:r>
            <a:r>
              <a:rPr lang="en-US" sz="2000" dirty="0" smtClean="0"/>
              <a:t> </a:t>
            </a:r>
            <a:r>
              <a:rPr lang="en-US" sz="2000" dirty="0" err="1" smtClean="0"/>
              <a:t>kao</a:t>
            </a:r>
            <a:r>
              <a:rPr lang="en-US" sz="2000" dirty="0" smtClean="0"/>
              <a:t> </a:t>
            </a:r>
            <a:r>
              <a:rPr lang="en-US" sz="2000" dirty="0" err="1" smtClean="0"/>
              <a:t>pobjedniku</a:t>
            </a:r>
            <a:r>
              <a:rPr lang="en-US" sz="2000" dirty="0" smtClean="0"/>
              <a:t>, a ne </a:t>
            </a:r>
            <a:r>
              <a:rPr lang="en-US" sz="2000" dirty="0" err="1" smtClean="0"/>
              <a:t>kao</a:t>
            </a:r>
            <a:r>
              <a:rPr lang="en-US" sz="2000" dirty="0" smtClean="0"/>
              <a:t> </a:t>
            </a:r>
            <a:r>
              <a:rPr lang="en-US" sz="2000" dirty="0" err="1" smtClean="0"/>
              <a:t>žrtvi</a:t>
            </a:r>
            <a:r>
              <a:rPr lang="en-US" sz="2000" dirty="0" smtClean="0"/>
              <a:t> </a:t>
            </a:r>
            <a:endParaRPr lang="hr-HR" sz="2000" dirty="0" smtClean="0"/>
          </a:p>
          <a:p>
            <a:r>
              <a:rPr lang="en-US" sz="2000" dirty="0" smtClean="0"/>
              <a:t> </a:t>
            </a:r>
            <a:r>
              <a:rPr lang="en-US" sz="2000" dirty="0" err="1" smtClean="0"/>
              <a:t>socijalni</a:t>
            </a:r>
            <a:r>
              <a:rPr lang="en-US" sz="2000" dirty="0" smtClean="0"/>
              <a:t> </a:t>
            </a:r>
            <a:r>
              <a:rPr lang="en-US" sz="2000" dirty="0" err="1" smtClean="0"/>
              <a:t>radnici</a:t>
            </a:r>
            <a:r>
              <a:rPr lang="en-US" sz="2000" dirty="0" smtClean="0"/>
              <a:t> </a:t>
            </a:r>
            <a:r>
              <a:rPr lang="en-US" sz="2000" dirty="0" err="1" smtClean="0"/>
              <a:t>trebaju</a:t>
            </a:r>
            <a:r>
              <a:rPr lang="en-US" sz="2000" dirty="0" smtClean="0"/>
              <a:t> </a:t>
            </a:r>
            <a:r>
              <a:rPr lang="en-US" sz="2000" dirty="0" err="1" smtClean="0"/>
              <a:t>zadræati</a:t>
            </a:r>
            <a:r>
              <a:rPr lang="en-US" sz="2000" dirty="0" smtClean="0"/>
              <a:t> </a:t>
            </a:r>
            <a:r>
              <a:rPr lang="en-US" sz="2000" dirty="0" err="1" smtClean="0"/>
              <a:t>fokus</a:t>
            </a:r>
            <a:r>
              <a:rPr lang="en-US" sz="2000" dirty="0" smtClean="0"/>
              <a:t> </a:t>
            </a:r>
            <a:r>
              <a:rPr lang="en-US" sz="2000" dirty="0" err="1" smtClean="0"/>
              <a:t>na</a:t>
            </a:r>
            <a:r>
              <a:rPr lang="en-US" sz="2000" dirty="0" smtClean="0"/>
              <a:t> </a:t>
            </a:r>
            <a:r>
              <a:rPr lang="en-US" sz="2000" dirty="0" err="1" smtClean="0"/>
              <a:t>socijalnoj</a:t>
            </a:r>
            <a:r>
              <a:rPr lang="en-US" sz="2000" dirty="0" smtClean="0"/>
              <a:t> </a:t>
            </a:r>
            <a:r>
              <a:rPr lang="en-US" sz="2000" dirty="0" err="1" smtClean="0"/>
              <a:t>promjeni</a:t>
            </a:r>
            <a:r>
              <a:rPr lang="en-US" sz="2000" dirty="0" smtClean="0"/>
              <a:t>, a ne </a:t>
            </a:r>
            <a:r>
              <a:rPr lang="en-US" sz="2000" dirty="0" err="1" smtClean="0"/>
              <a:t>samo</a:t>
            </a:r>
            <a:r>
              <a:rPr lang="en-US" sz="2000" dirty="0" smtClean="0"/>
              <a:t> </a:t>
            </a:r>
            <a:r>
              <a:rPr lang="en-US" sz="2000" dirty="0" err="1" smtClean="0"/>
              <a:t>na</a:t>
            </a:r>
            <a:r>
              <a:rPr lang="en-US" sz="2000" dirty="0" smtClean="0"/>
              <a:t> </a:t>
            </a:r>
            <a:r>
              <a:rPr lang="en-US" sz="2000" dirty="0" err="1" smtClean="0"/>
              <a:t>poboljšanju</a:t>
            </a:r>
            <a:r>
              <a:rPr lang="en-US" sz="2000" dirty="0" smtClean="0"/>
              <a:t> </a:t>
            </a:r>
            <a:r>
              <a:rPr lang="en-US" sz="2000" dirty="0" err="1" smtClean="0"/>
              <a:t>simptoma</a:t>
            </a:r>
            <a:r>
              <a:rPr lang="en-US" sz="2000" dirty="0" smtClean="0"/>
              <a:t>.</a:t>
            </a:r>
            <a:endParaRPr lang="hr-HR" sz="2000" dirty="0" smtClean="0"/>
          </a:p>
          <a:p>
            <a:pPr lvl="0">
              <a:buFont typeface="Courier New" pitchFamily="49" charset="0"/>
              <a:buChar char="o"/>
            </a:pPr>
            <a:endParaRPr lang="hr-HR" sz="2000" dirty="0" smtClean="0"/>
          </a:p>
          <a:p>
            <a:pPr>
              <a:buFont typeface="Wingdings" pitchFamily="2" charset="2"/>
              <a:buChar char="Ø"/>
            </a:pP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pPr lvl="0">
              <a:buFont typeface="Wingdings" pitchFamily="2" charset="2"/>
              <a:buChar char="Ø"/>
            </a:pPr>
            <a:r>
              <a:rPr lang="en-US" dirty="0" err="1" smtClean="0">
                <a:solidFill>
                  <a:schemeClr val="accent1">
                    <a:lumMod val="75000"/>
                  </a:schemeClr>
                </a:solidFill>
              </a:rPr>
              <a:t>Principi</a:t>
            </a:r>
            <a:r>
              <a:rPr lang="en-US" dirty="0" smtClean="0">
                <a:solidFill>
                  <a:schemeClr val="accent1">
                    <a:lumMod val="75000"/>
                  </a:schemeClr>
                </a:solidFill>
              </a:rPr>
              <a:t> </a:t>
            </a:r>
            <a:r>
              <a:rPr lang="en-US" dirty="0" err="1" smtClean="0">
                <a:solidFill>
                  <a:schemeClr val="accent1">
                    <a:lumMod val="75000"/>
                  </a:schemeClr>
                </a:solidFill>
              </a:rPr>
              <a:t>na</a:t>
            </a:r>
            <a:r>
              <a:rPr lang="en-US" dirty="0" smtClean="0">
                <a:solidFill>
                  <a:schemeClr val="accent1">
                    <a:lumMod val="75000"/>
                  </a:schemeClr>
                </a:solidFill>
              </a:rPr>
              <a:t> </a:t>
            </a:r>
            <a:r>
              <a:rPr lang="en-US" dirty="0" err="1" smtClean="0">
                <a:solidFill>
                  <a:schemeClr val="accent1">
                    <a:lumMod val="75000"/>
                  </a:schemeClr>
                </a:solidFill>
              </a:rPr>
              <a:t>kojima</a:t>
            </a:r>
            <a:r>
              <a:rPr lang="en-US" dirty="0" smtClean="0">
                <a:solidFill>
                  <a:schemeClr val="accent1">
                    <a:lumMod val="75000"/>
                  </a:schemeClr>
                </a:solidFill>
              </a:rPr>
              <a:t> je </a:t>
            </a:r>
            <a:r>
              <a:rPr lang="en-US" dirty="0" err="1" smtClean="0">
                <a:solidFill>
                  <a:schemeClr val="accent1">
                    <a:lumMod val="75000"/>
                  </a:schemeClr>
                </a:solidFill>
              </a:rPr>
              <a:t>potrebno</a:t>
            </a:r>
            <a:r>
              <a:rPr lang="en-US" dirty="0" smtClean="0">
                <a:solidFill>
                  <a:schemeClr val="accent1">
                    <a:lumMod val="75000"/>
                  </a:schemeClr>
                </a:solidFill>
              </a:rPr>
              <a:t> </a:t>
            </a:r>
            <a:r>
              <a:rPr lang="en-US" dirty="0" err="1" smtClean="0">
                <a:solidFill>
                  <a:schemeClr val="accent1">
                    <a:lumMod val="75000"/>
                  </a:schemeClr>
                </a:solidFill>
              </a:rPr>
              <a:t>graditi</a:t>
            </a:r>
            <a:r>
              <a:rPr lang="en-US" dirty="0" smtClean="0">
                <a:solidFill>
                  <a:schemeClr val="accent1">
                    <a:lumMod val="75000"/>
                  </a:schemeClr>
                </a:solidFill>
              </a:rPr>
              <a:t> </a:t>
            </a:r>
            <a:r>
              <a:rPr lang="en-US" dirty="0" err="1" smtClean="0">
                <a:solidFill>
                  <a:schemeClr val="accent1">
                    <a:lumMod val="75000"/>
                  </a:schemeClr>
                </a:solidFill>
              </a:rPr>
              <a:t>odnos</a:t>
            </a:r>
            <a:r>
              <a:rPr lang="en-US" dirty="0" smtClean="0">
                <a:solidFill>
                  <a:schemeClr val="accent1">
                    <a:lumMod val="75000"/>
                  </a:schemeClr>
                </a:solidFill>
              </a:rPr>
              <a:t> </a:t>
            </a:r>
            <a:r>
              <a:rPr lang="en-US" dirty="0" err="1" smtClean="0">
                <a:solidFill>
                  <a:schemeClr val="accent1">
                    <a:lumMod val="75000"/>
                  </a:schemeClr>
                </a:solidFill>
              </a:rPr>
              <a:t>pomagač</a:t>
            </a:r>
            <a:r>
              <a:rPr lang="en-US" dirty="0" smtClean="0">
                <a:solidFill>
                  <a:schemeClr val="accent1">
                    <a:lumMod val="75000"/>
                  </a:schemeClr>
                </a:solidFill>
              </a:rPr>
              <a:t> - </a:t>
            </a:r>
            <a:r>
              <a:rPr lang="en-US" dirty="0" err="1" smtClean="0">
                <a:solidFill>
                  <a:schemeClr val="accent1">
                    <a:lumMod val="75000"/>
                  </a:schemeClr>
                </a:solidFill>
              </a:rPr>
              <a:t>korisnik</a:t>
            </a:r>
            <a:r>
              <a:rPr lang="en-US" dirty="0" smtClean="0">
                <a:solidFill>
                  <a:schemeClr val="accent1">
                    <a:lumMod val="75000"/>
                  </a:schemeClr>
                </a:solidFill>
              </a:rPr>
              <a:t> u </a:t>
            </a:r>
            <a:r>
              <a:rPr lang="en-US" dirty="0" err="1" smtClean="0">
                <a:solidFill>
                  <a:schemeClr val="accent1">
                    <a:lumMod val="75000"/>
                  </a:schemeClr>
                </a:solidFill>
              </a:rPr>
              <a:t>praksi</a:t>
            </a:r>
            <a:r>
              <a:rPr lang="en-US" dirty="0" smtClean="0">
                <a:solidFill>
                  <a:schemeClr val="accent1">
                    <a:lumMod val="75000"/>
                  </a:schemeClr>
                </a:solidFill>
              </a:rPr>
              <a:t> </a:t>
            </a:r>
            <a:r>
              <a:rPr lang="en-US" dirty="0" err="1" smtClean="0">
                <a:solidFill>
                  <a:schemeClr val="accent1">
                    <a:lumMod val="75000"/>
                  </a:schemeClr>
                </a:solidFill>
              </a:rPr>
              <a:t>orijentiranoj</a:t>
            </a:r>
            <a:r>
              <a:rPr lang="en-US" dirty="0" smtClean="0">
                <a:solidFill>
                  <a:schemeClr val="accent1">
                    <a:lumMod val="75000"/>
                  </a:schemeClr>
                </a:solidFill>
              </a:rPr>
              <a:t> </a:t>
            </a:r>
            <a:r>
              <a:rPr lang="en-US" dirty="0" err="1" smtClean="0">
                <a:solidFill>
                  <a:schemeClr val="accent1">
                    <a:lumMod val="75000"/>
                  </a:schemeClr>
                </a:solidFill>
              </a:rPr>
              <a:t>osnaživanja</a:t>
            </a:r>
            <a:r>
              <a:rPr lang="en-US" dirty="0" smtClean="0">
                <a:solidFill>
                  <a:schemeClr val="accent1">
                    <a:lumMod val="75000"/>
                  </a:schemeClr>
                </a:solidFill>
              </a:rPr>
              <a:t>:</a:t>
            </a:r>
            <a:endParaRPr lang="hr-HR" dirty="0" smtClean="0">
              <a:solidFill>
                <a:schemeClr val="accent1">
                  <a:lumMod val="75000"/>
                </a:schemeClr>
              </a:solidFill>
            </a:endParaRPr>
          </a:p>
          <a:p>
            <a:pPr lvl="0">
              <a:buFont typeface="Wingdings" pitchFamily="2" charset="2"/>
              <a:buChar char="Ø"/>
            </a:pPr>
            <a:endParaRPr lang="hr-HR" dirty="0" smtClean="0">
              <a:solidFill>
                <a:schemeClr val="accent1">
                  <a:lumMod val="75000"/>
                </a:schemeClr>
              </a:solidFill>
            </a:endParaRPr>
          </a:p>
          <a:p>
            <a:r>
              <a:rPr lang="en-US" sz="2000" dirty="0" err="1" smtClean="0"/>
              <a:t>Različiti</a:t>
            </a:r>
            <a:r>
              <a:rPr lang="en-US" sz="2000" dirty="0" smtClean="0"/>
              <a:t> </a:t>
            </a:r>
            <a:r>
              <a:rPr lang="en-US" sz="2000" dirty="0" err="1" smtClean="0"/>
              <a:t>ljudi</a:t>
            </a:r>
            <a:r>
              <a:rPr lang="en-US" sz="2000" dirty="0" smtClean="0"/>
              <a:t> </a:t>
            </a:r>
            <a:r>
              <a:rPr lang="en-US" sz="2000" dirty="0" err="1" smtClean="0"/>
              <a:t>imaju</a:t>
            </a:r>
            <a:r>
              <a:rPr lang="en-US" sz="2000" dirty="0" smtClean="0"/>
              <a:t> </a:t>
            </a:r>
            <a:r>
              <a:rPr lang="en-US" sz="2000" dirty="0" err="1" smtClean="0"/>
              <a:t>različita</a:t>
            </a:r>
            <a:r>
              <a:rPr lang="en-US" sz="2000" dirty="0" smtClean="0"/>
              <a:t> </a:t>
            </a:r>
            <a:r>
              <a:rPr lang="en-US" sz="2000" dirty="0" err="1" smtClean="0"/>
              <a:t>rješenja</a:t>
            </a:r>
            <a:r>
              <a:rPr lang="en-US" sz="2000" dirty="0" smtClean="0"/>
              <a:t> </a:t>
            </a:r>
            <a:r>
              <a:rPr lang="en-US" sz="2000" dirty="0" err="1" smtClean="0"/>
              <a:t>za</a:t>
            </a:r>
            <a:r>
              <a:rPr lang="en-US" sz="2000" dirty="0" smtClean="0"/>
              <a:t> </a:t>
            </a:r>
            <a:r>
              <a:rPr lang="en-US" sz="2000" dirty="0" err="1" smtClean="0"/>
              <a:t>iste</a:t>
            </a:r>
            <a:r>
              <a:rPr lang="en-US" sz="2000" dirty="0" smtClean="0"/>
              <a:t> </a:t>
            </a:r>
            <a:r>
              <a:rPr lang="en-US" sz="2000" dirty="0" err="1" smtClean="0"/>
              <a:t>probleme</a:t>
            </a:r>
            <a:r>
              <a:rPr lang="en-US" sz="2000" dirty="0" smtClean="0"/>
              <a:t>. </a:t>
            </a:r>
            <a:r>
              <a:rPr lang="en-US" sz="2000" dirty="0" err="1" smtClean="0"/>
              <a:t>Podržavati</a:t>
            </a:r>
            <a:r>
              <a:rPr lang="en-US" sz="2000" dirty="0" smtClean="0"/>
              <a:t> </a:t>
            </a:r>
            <a:r>
              <a:rPr lang="en-US" sz="2000" dirty="0" err="1" smtClean="0"/>
              <a:t>osobne</a:t>
            </a:r>
            <a:r>
              <a:rPr lang="en-US" sz="2000" dirty="0" smtClean="0"/>
              <a:t> </a:t>
            </a:r>
            <a:r>
              <a:rPr lang="en-US" sz="2000" dirty="0" err="1" smtClean="0"/>
              <a:t>snage</a:t>
            </a:r>
            <a:r>
              <a:rPr lang="en-US" sz="2000" dirty="0" smtClean="0"/>
              <a:t> </a:t>
            </a:r>
            <a:r>
              <a:rPr lang="en-US" sz="2000" dirty="0" err="1" smtClean="0"/>
              <a:t>onih</a:t>
            </a:r>
            <a:r>
              <a:rPr lang="en-US" sz="2000" dirty="0" smtClean="0"/>
              <a:t> </a:t>
            </a:r>
            <a:r>
              <a:rPr lang="en-US" sz="2000" dirty="0" err="1" smtClean="0"/>
              <a:t>kojima</a:t>
            </a:r>
            <a:r>
              <a:rPr lang="en-US" sz="2000" dirty="0" smtClean="0"/>
              <a:t> je </a:t>
            </a:r>
            <a:r>
              <a:rPr lang="en-US" sz="2000" dirty="0" err="1" smtClean="0"/>
              <a:t>pomoć</a:t>
            </a:r>
            <a:r>
              <a:rPr lang="en-US" sz="2000" dirty="0" smtClean="0"/>
              <a:t> </a:t>
            </a:r>
            <a:r>
              <a:rPr lang="en-US" sz="2000" dirty="0" err="1" smtClean="0"/>
              <a:t>potrebna</a:t>
            </a:r>
            <a:r>
              <a:rPr lang="en-US" sz="2000" dirty="0" smtClean="0"/>
              <a:t> </a:t>
            </a:r>
            <a:r>
              <a:rPr lang="en-US" sz="2000" dirty="0" err="1" smtClean="0"/>
              <a:t>i</a:t>
            </a:r>
            <a:r>
              <a:rPr lang="en-US" sz="2000" dirty="0" smtClean="0"/>
              <a:t> to </a:t>
            </a:r>
            <a:r>
              <a:rPr lang="en-US" sz="2000" dirty="0" err="1" smtClean="0"/>
              <a:t>koristeći</a:t>
            </a:r>
            <a:r>
              <a:rPr lang="en-US" sz="2000" dirty="0" smtClean="0"/>
              <a:t> </a:t>
            </a:r>
            <a:r>
              <a:rPr lang="en-US" sz="2000" dirty="0" err="1" smtClean="0"/>
              <a:t>različite</a:t>
            </a:r>
            <a:r>
              <a:rPr lang="en-US" sz="2000" dirty="0" smtClean="0"/>
              <a:t> </a:t>
            </a:r>
            <a:r>
              <a:rPr lang="en-US" sz="2000" dirty="0" err="1" smtClean="0"/>
              <a:t>pristupe</a:t>
            </a:r>
            <a:r>
              <a:rPr lang="en-US" sz="2000" dirty="0" smtClean="0"/>
              <a:t>, </a:t>
            </a:r>
            <a:r>
              <a:rPr lang="en-US" sz="2000" dirty="0" err="1" smtClean="0"/>
              <a:t>kako</a:t>
            </a:r>
            <a:r>
              <a:rPr lang="en-US" sz="2000" dirty="0" smtClean="0"/>
              <a:t> one </a:t>
            </a:r>
            <a:r>
              <a:rPr lang="en-US" sz="2000" dirty="0" err="1" smtClean="0"/>
              <a:t>profesionalne</a:t>
            </a:r>
            <a:r>
              <a:rPr lang="en-US" sz="2000" dirty="0" smtClean="0"/>
              <a:t>, </a:t>
            </a:r>
            <a:r>
              <a:rPr lang="en-US" sz="2000" dirty="0" err="1" smtClean="0"/>
              <a:t>tako</a:t>
            </a:r>
            <a:r>
              <a:rPr lang="en-US" sz="2000" dirty="0" smtClean="0"/>
              <a:t> </a:t>
            </a:r>
            <a:r>
              <a:rPr lang="en-US" sz="2000" dirty="0" err="1" smtClean="0"/>
              <a:t>i</a:t>
            </a:r>
            <a:r>
              <a:rPr lang="en-US" sz="2000" dirty="0" smtClean="0"/>
              <a:t> one </a:t>
            </a:r>
            <a:r>
              <a:rPr lang="en-US" sz="2000" dirty="0" err="1" smtClean="0"/>
              <a:t>koje</a:t>
            </a:r>
            <a:r>
              <a:rPr lang="en-US" sz="2000" dirty="0" smtClean="0"/>
              <a:t> </a:t>
            </a:r>
            <a:r>
              <a:rPr lang="en-US" sz="2000" dirty="0" err="1" smtClean="0"/>
              <a:t>predlaže</a:t>
            </a:r>
            <a:r>
              <a:rPr lang="en-US" sz="2000" dirty="0" smtClean="0"/>
              <a:t> </a:t>
            </a:r>
            <a:r>
              <a:rPr lang="en-US" sz="2000" dirty="0" err="1" smtClean="0"/>
              <a:t>korisnik</a:t>
            </a:r>
            <a:r>
              <a:rPr lang="en-US" sz="2000" dirty="0" smtClean="0"/>
              <a:t>. </a:t>
            </a:r>
            <a:endParaRPr lang="hr-HR" sz="2000" dirty="0" smtClean="0"/>
          </a:p>
          <a:p>
            <a:r>
              <a:rPr lang="en-US" sz="2000" dirty="0" err="1" smtClean="0"/>
              <a:t>Važnost</a:t>
            </a:r>
            <a:r>
              <a:rPr lang="en-US" sz="2000" dirty="0" smtClean="0"/>
              <a:t> </a:t>
            </a:r>
            <a:r>
              <a:rPr lang="en-US" sz="2000" dirty="0" err="1" smtClean="0"/>
              <a:t>SURADNJE</a:t>
            </a:r>
            <a:r>
              <a:rPr lang="en-US" sz="2000" dirty="0" err="1" smtClean="0">
                <a:sym typeface="Wingdings"/>
              </a:rPr>
              <a:t></a:t>
            </a:r>
            <a:r>
              <a:rPr lang="en-US" sz="2000" dirty="0" err="1" smtClean="0"/>
              <a:t>Korisnik</a:t>
            </a:r>
            <a:r>
              <a:rPr lang="en-US" sz="2000" dirty="0" smtClean="0"/>
              <a:t> u </a:t>
            </a:r>
            <a:r>
              <a:rPr lang="en-US" sz="2000" dirty="0" err="1" smtClean="0"/>
              <a:t>odnos</a:t>
            </a:r>
            <a:r>
              <a:rPr lang="en-US" sz="2000" dirty="0" smtClean="0"/>
              <a:t> </a:t>
            </a:r>
            <a:r>
              <a:rPr lang="en-US" sz="2000" dirty="0" err="1" smtClean="0"/>
              <a:t>donosi</a:t>
            </a:r>
            <a:r>
              <a:rPr lang="en-US" sz="2000" dirty="0" smtClean="0"/>
              <a:t> </a:t>
            </a:r>
            <a:r>
              <a:rPr lang="en-US" sz="2000" dirty="0" err="1" smtClean="0"/>
              <a:t>karakteristična</a:t>
            </a:r>
            <a:r>
              <a:rPr lang="en-US" sz="2000" dirty="0" smtClean="0"/>
              <a:t> </a:t>
            </a:r>
            <a:r>
              <a:rPr lang="en-US" sz="2000" dirty="0" err="1" smtClean="0"/>
              <a:t>znanja</a:t>
            </a:r>
            <a:r>
              <a:rPr lang="en-US" sz="2000" dirty="0" smtClean="0"/>
              <a:t> o </a:t>
            </a:r>
            <a:r>
              <a:rPr lang="en-US" sz="2000" dirty="0" err="1" smtClean="0"/>
              <a:t>njegovom</a:t>
            </a:r>
            <a:r>
              <a:rPr lang="en-US" sz="2000" dirty="0" smtClean="0"/>
              <a:t> </a:t>
            </a:r>
            <a:r>
              <a:rPr lang="en-US" sz="2000" dirty="0" err="1" smtClean="0"/>
              <a:t>životu</a:t>
            </a:r>
            <a:r>
              <a:rPr lang="en-US" sz="2000" dirty="0" smtClean="0"/>
              <a:t> </a:t>
            </a:r>
            <a:r>
              <a:rPr lang="en-US" sz="2000" dirty="0" err="1" smtClean="0"/>
              <a:t>pomagač</a:t>
            </a:r>
            <a:r>
              <a:rPr lang="en-US" sz="2000" dirty="0" smtClean="0"/>
              <a:t> </a:t>
            </a:r>
            <a:r>
              <a:rPr lang="en-US" sz="2000" dirty="0" err="1" smtClean="0"/>
              <a:t>donosi</a:t>
            </a:r>
            <a:r>
              <a:rPr lang="en-US" sz="2000" dirty="0" smtClean="0"/>
              <a:t> </a:t>
            </a:r>
            <a:r>
              <a:rPr lang="en-US" sz="2000" dirty="0" err="1" smtClean="0"/>
              <a:t>ekspertno</a:t>
            </a:r>
            <a:r>
              <a:rPr lang="en-US" sz="2000" dirty="0" smtClean="0"/>
              <a:t> </a:t>
            </a:r>
            <a:r>
              <a:rPr lang="en-US" sz="2000" dirty="0" err="1" smtClean="0"/>
              <a:t>znanje</a:t>
            </a:r>
            <a:r>
              <a:rPr lang="en-US" sz="2000" dirty="0" smtClean="0"/>
              <a:t>. </a:t>
            </a:r>
            <a:endParaRPr lang="hr-HR" sz="2000" dirty="0" smtClean="0"/>
          </a:p>
          <a:p>
            <a:r>
              <a:rPr lang="en-US" sz="2000" dirty="0" err="1" smtClean="0"/>
              <a:t>Poštovanje</a:t>
            </a:r>
            <a:r>
              <a:rPr lang="en-US" sz="2000" dirty="0" smtClean="0"/>
              <a:t> </a:t>
            </a:r>
            <a:r>
              <a:rPr lang="en-US" sz="2000" dirty="0" err="1" smtClean="0"/>
              <a:t>osobe</a:t>
            </a:r>
            <a:r>
              <a:rPr lang="en-US" sz="2000" dirty="0" smtClean="0"/>
              <a:t> u </a:t>
            </a:r>
            <a:r>
              <a:rPr lang="en-US" sz="2000" dirty="0" err="1" smtClean="0"/>
              <a:t>potrebi</a:t>
            </a:r>
            <a:r>
              <a:rPr lang="en-US" sz="2000" dirty="0" smtClean="0"/>
              <a:t> je </a:t>
            </a:r>
            <a:r>
              <a:rPr lang="en-US" sz="2000" dirty="0" err="1" smtClean="0"/>
              <a:t>osnova</a:t>
            </a:r>
            <a:r>
              <a:rPr lang="en-US" sz="2000" dirty="0" smtClean="0"/>
              <a:t> </a:t>
            </a:r>
            <a:r>
              <a:rPr lang="en-US" sz="2000" dirty="0" err="1" smtClean="0"/>
              <a:t>profesionalnog</a:t>
            </a:r>
            <a:r>
              <a:rPr lang="en-US" sz="2000" dirty="0" smtClean="0"/>
              <a:t> </a:t>
            </a:r>
            <a:r>
              <a:rPr lang="en-US" sz="2000" dirty="0" err="1" smtClean="0"/>
              <a:t>odnosa</a:t>
            </a:r>
            <a:r>
              <a:rPr lang="en-US" sz="2000" dirty="0" smtClean="0"/>
              <a:t>. </a:t>
            </a:r>
            <a:r>
              <a:rPr lang="en-US" sz="2000" dirty="0" err="1" smtClean="0"/>
              <a:t>Uvažavanje</a:t>
            </a:r>
            <a:r>
              <a:rPr lang="en-US" sz="2000" dirty="0" smtClean="0"/>
              <a:t> </a:t>
            </a:r>
            <a:r>
              <a:rPr lang="en-US" sz="2000" dirty="0" err="1" smtClean="0"/>
              <a:t>osobe</a:t>
            </a:r>
            <a:r>
              <a:rPr lang="en-US" sz="2000" dirty="0" smtClean="0"/>
              <a:t> </a:t>
            </a:r>
            <a:r>
              <a:rPr lang="en-US" sz="2000" dirty="0" err="1" smtClean="0"/>
              <a:t>i</a:t>
            </a:r>
            <a:r>
              <a:rPr lang="en-US" sz="2000" dirty="0" smtClean="0"/>
              <a:t> </a:t>
            </a:r>
            <a:r>
              <a:rPr lang="en-US" sz="2000" dirty="0" err="1" smtClean="0"/>
              <a:t>prepoznavanje</a:t>
            </a:r>
            <a:r>
              <a:rPr lang="en-US" sz="2000" dirty="0" smtClean="0"/>
              <a:t> </a:t>
            </a:r>
            <a:r>
              <a:rPr lang="en-US" sz="2000" dirty="0" err="1" smtClean="0"/>
              <a:t>njihovih</a:t>
            </a:r>
            <a:r>
              <a:rPr lang="en-US" sz="2000" dirty="0" smtClean="0"/>
              <a:t> </a:t>
            </a:r>
            <a:r>
              <a:rPr lang="en-US" sz="2000" dirty="0" err="1" smtClean="0"/>
              <a:t>snaga</a:t>
            </a:r>
            <a:r>
              <a:rPr lang="en-US" sz="2000" dirty="0" smtClean="0"/>
              <a:t> </a:t>
            </a:r>
            <a:r>
              <a:rPr lang="en-US" sz="2000" dirty="0" err="1" smtClean="0"/>
              <a:t>potvruje</a:t>
            </a:r>
            <a:r>
              <a:rPr lang="en-US" sz="2000" dirty="0" smtClean="0"/>
              <a:t> </a:t>
            </a:r>
            <a:r>
              <a:rPr lang="en-US" sz="2000" dirty="0" err="1" smtClean="0"/>
              <a:t>njihovo</a:t>
            </a:r>
            <a:r>
              <a:rPr lang="en-US" sz="2000" dirty="0" smtClean="0"/>
              <a:t> </a:t>
            </a:r>
            <a:r>
              <a:rPr lang="en-US" sz="2000" dirty="0" err="1" smtClean="0"/>
              <a:t>postojanje</a:t>
            </a:r>
            <a:r>
              <a:rPr lang="en-US" sz="2000" dirty="0" smtClean="0"/>
              <a:t> </a:t>
            </a:r>
            <a:r>
              <a:rPr lang="en-US" sz="2000" dirty="0" err="1" smtClean="0"/>
              <a:t>i</a:t>
            </a:r>
            <a:r>
              <a:rPr lang="en-US" sz="2000" dirty="0" smtClean="0"/>
              <a:t> </a:t>
            </a:r>
            <a:r>
              <a:rPr lang="en-US" sz="2000" dirty="0" err="1" smtClean="0"/>
              <a:t>pridavanje</a:t>
            </a:r>
            <a:r>
              <a:rPr lang="en-US" sz="2000" dirty="0" smtClean="0"/>
              <a:t> </a:t>
            </a:r>
            <a:r>
              <a:rPr lang="en-US" sz="2000" dirty="0" err="1" smtClean="0"/>
              <a:t>važnosti</a:t>
            </a:r>
            <a:r>
              <a:rPr lang="en-US" sz="2000" dirty="0" smtClean="0"/>
              <a:t> </a:t>
            </a:r>
            <a:r>
              <a:rPr lang="en-US" sz="2000" dirty="0" err="1" smtClean="0"/>
              <a:t>njima</a:t>
            </a:r>
            <a:r>
              <a:rPr lang="en-US" sz="2000" dirty="0" smtClean="0"/>
              <a:t> </a:t>
            </a:r>
            <a:r>
              <a:rPr lang="en-US" sz="2000" dirty="0" err="1" smtClean="0"/>
              <a:t>samima</a:t>
            </a:r>
            <a:r>
              <a:rPr lang="en-US" dirty="0" smtClean="0"/>
              <a:t>.</a:t>
            </a:r>
            <a:endParaRPr lang="hr-HR" dirty="0" smtClean="0"/>
          </a:p>
          <a:p>
            <a:pPr lvl="0">
              <a:buFont typeface="Courier New" pitchFamily="49" charset="0"/>
              <a:buChar char="o"/>
            </a:pPr>
            <a:endParaRPr lang="hr-HR" dirty="0" smtClean="0">
              <a:solidFill>
                <a:schemeClr val="accent1">
                  <a:lumMod val="75000"/>
                </a:schemeClr>
              </a:solidFill>
            </a:endParaRPr>
          </a:p>
          <a:p>
            <a:pPr>
              <a:buFont typeface="Wingdings" pitchFamily="2" charset="2"/>
              <a:buChar char="Ø"/>
            </a:pP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259662"/>
          </a:xfrm>
        </p:spPr>
        <p:txBody>
          <a:bodyPr>
            <a:normAutofit fontScale="85000" lnSpcReduction="20000"/>
          </a:bodyPr>
          <a:lstStyle/>
          <a:p>
            <a:pPr lvl="0">
              <a:buFont typeface="Wingdings" pitchFamily="2" charset="2"/>
              <a:buChar char="Ø"/>
            </a:pPr>
            <a:r>
              <a:rPr lang="en-US" sz="2800" dirty="0" smtClean="0">
                <a:solidFill>
                  <a:schemeClr val="accent1">
                    <a:lumMod val="75000"/>
                  </a:schemeClr>
                </a:solidFill>
              </a:rPr>
              <a:t>Faze </a:t>
            </a:r>
            <a:r>
              <a:rPr lang="en-US" sz="2800" dirty="0" err="1" smtClean="0">
                <a:solidFill>
                  <a:schemeClr val="accent1">
                    <a:lumMod val="75000"/>
                  </a:schemeClr>
                </a:solidFill>
              </a:rPr>
              <a:t>procesa</a:t>
            </a:r>
            <a:r>
              <a:rPr lang="en-US" sz="2800" dirty="0" smtClean="0">
                <a:solidFill>
                  <a:schemeClr val="accent1">
                    <a:lumMod val="75000"/>
                  </a:schemeClr>
                </a:solidFill>
              </a:rPr>
              <a:t> </a:t>
            </a:r>
            <a:r>
              <a:rPr lang="en-US" sz="2800" dirty="0" err="1" smtClean="0">
                <a:solidFill>
                  <a:schemeClr val="accent1">
                    <a:lumMod val="75000"/>
                  </a:schemeClr>
                </a:solidFill>
              </a:rPr>
              <a:t>osnaživanja</a:t>
            </a:r>
            <a:r>
              <a:rPr lang="en-US" sz="2800" dirty="0" smtClean="0">
                <a:solidFill>
                  <a:schemeClr val="accent1">
                    <a:lumMod val="75000"/>
                  </a:schemeClr>
                </a:solidFill>
              </a:rPr>
              <a:t> </a:t>
            </a:r>
            <a:r>
              <a:rPr lang="en-US" sz="2800" dirty="0" err="1" smtClean="0">
                <a:solidFill>
                  <a:schemeClr val="accent1">
                    <a:lumMod val="75000"/>
                  </a:schemeClr>
                </a:solidFill>
              </a:rPr>
              <a:t>kao</a:t>
            </a:r>
            <a:r>
              <a:rPr lang="en-US" sz="2800" dirty="0" smtClean="0">
                <a:solidFill>
                  <a:schemeClr val="accent1">
                    <a:lumMod val="75000"/>
                  </a:schemeClr>
                </a:solidFill>
              </a:rPr>
              <a:t> </a:t>
            </a:r>
            <a:r>
              <a:rPr lang="en-US" sz="2800" dirty="0" err="1" smtClean="0">
                <a:solidFill>
                  <a:schemeClr val="accent1">
                    <a:lumMod val="75000"/>
                  </a:schemeClr>
                </a:solidFill>
              </a:rPr>
              <a:t>metode</a:t>
            </a:r>
            <a:r>
              <a:rPr lang="en-US" sz="2800" dirty="0" smtClean="0">
                <a:solidFill>
                  <a:schemeClr val="accent1">
                    <a:lumMod val="75000"/>
                  </a:schemeClr>
                </a:solidFill>
              </a:rPr>
              <a:t> u </a:t>
            </a:r>
            <a:r>
              <a:rPr lang="en-US" sz="2800" dirty="0" err="1" smtClean="0">
                <a:solidFill>
                  <a:schemeClr val="accent1">
                    <a:lumMod val="75000"/>
                  </a:schemeClr>
                </a:solidFill>
              </a:rPr>
              <a:t>socijalnom</a:t>
            </a:r>
            <a:r>
              <a:rPr lang="en-US" sz="2800" dirty="0" smtClean="0">
                <a:solidFill>
                  <a:schemeClr val="accent1">
                    <a:lumMod val="75000"/>
                  </a:schemeClr>
                </a:solidFill>
              </a:rPr>
              <a:t> </a:t>
            </a:r>
            <a:r>
              <a:rPr lang="en-US" sz="2800" dirty="0" err="1" smtClean="0">
                <a:solidFill>
                  <a:schemeClr val="accent1">
                    <a:lumMod val="75000"/>
                  </a:schemeClr>
                </a:solidFill>
              </a:rPr>
              <a:t>radu</a:t>
            </a:r>
            <a:r>
              <a:rPr lang="en-US" sz="2800" dirty="0" smtClean="0">
                <a:solidFill>
                  <a:schemeClr val="accent1">
                    <a:lumMod val="75000"/>
                  </a:schemeClr>
                </a:solidFill>
              </a:rPr>
              <a:t> (</a:t>
            </a:r>
            <a:r>
              <a:rPr lang="en-US" sz="2800" dirty="0" err="1" smtClean="0">
                <a:solidFill>
                  <a:schemeClr val="accent1">
                    <a:lumMod val="75000"/>
                  </a:schemeClr>
                </a:solidFill>
              </a:rPr>
              <a:t>Zaviršek</a:t>
            </a:r>
            <a:r>
              <a:rPr lang="en-US" sz="2800" dirty="0" smtClean="0">
                <a:solidFill>
                  <a:schemeClr val="accent1">
                    <a:lumMod val="75000"/>
                  </a:schemeClr>
                </a:solidFill>
              </a:rPr>
              <a:t>, Zorn </a:t>
            </a:r>
            <a:r>
              <a:rPr lang="en-US" sz="2800" dirty="0" err="1" smtClean="0">
                <a:solidFill>
                  <a:schemeClr val="accent1">
                    <a:lumMod val="75000"/>
                  </a:schemeClr>
                </a:solidFill>
              </a:rPr>
              <a:t>i</a:t>
            </a:r>
            <a:r>
              <a:rPr lang="en-US" sz="2800" dirty="0" smtClean="0">
                <a:solidFill>
                  <a:schemeClr val="accent1">
                    <a:lumMod val="75000"/>
                  </a:schemeClr>
                </a:solidFill>
              </a:rPr>
              <a:t> </a:t>
            </a:r>
            <a:r>
              <a:rPr lang="en-US" sz="2800" dirty="0" err="1" smtClean="0">
                <a:solidFill>
                  <a:schemeClr val="accent1">
                    <a:lumMod val="75000"/>
                  </a:schemeClr>
                </a:solidFill>
              </a:rPr>
              <a:t>Videmšek</a:t>
            </a:r>
            <a:r>
              <a:rPr lang="en-US" sz="2800" dirty="0" smtClean="0">
                <a:solidFill>
                  <a:schemeClr val="accent1">
                    <a:lumMod val="75000"/>
                  </a:schemeClr>
                </a:solidFill>
              </a:rPr>
              <a:t>, 2002.): </a:t>
            </a:r>
            <a:endParaRPr lang="hr-HR" sz="2800" dirty="0" smtClean="0">
              <a:solidFill>
                <a:schemeClr val="accent1">
                  <a:lumMod val="75000"/>
                </a:schemeClr>
              </a:solidFill>
            </a:endParaRPr>
          </a:p>
          <a:p>
            <a:pPr lvl="0">
              <a:buFont typeface="Wingdings" pitchFamily="2" charset="2"/>
              <a:buChar char="Ø"/>
            </a:pPr>
            <a:endParaRPr lang="hr-HR" dirty="0" smtClean="0">
              <a:solidFill>
                <a:schemeClr val="accent1">
                  <a:lumMod val="75000"/>
                </a:schemeClr>
              </a:solidFill>
            </a:endParaRPr>
          </a:p>
          <a:p>
            <a:pPr>
              <a:lnSpc>
                <a:spcPct val="120000"/>
              </a:lnSpc>
            </a:pPr>
            <a:r>
              <a:rPr lang="en-US" dirty="0" err="1" smtClean="0"/>
              <a:t>Pridobivanje</a:t>
            </a:r>
            <a:r>
              <a:rPr lang="en-US" dirty="0" smtClean="0"/>
              <a:t> </a:t>
            </a:r>
            <a:r>
              <a:rPr lang="en-US" dirty="0" err="1" smtClean="0"/>
              <a:t>osjećaja</a:t>
            </a:r>
            <a:r>
              <a:rPr lang="en-US" dirty="0" smtClean="0"/>
              <a:t> </a:t>
            </a:r>
            <a:r>
              <a:rPr lang="en-US" dirty="0" err="1" smtClean="0"/>
              <a:t>da</a:t>
            </a:r>
            <a:r>
              <a:rPr lang="en-US" dirty="0" smtClean="0"/>
              <a:t> je </a:t>
            </a:r>
            <a:r>
              <a:rPr lang="en-US" dirty="0" err="1" smtClean="0"/>
              <a:t>osoba</a:t>
            </a:r>
            <a:r>
              <a:rPr lang="en-US" dirty="0" smtClean="0"/>
              <a:t> </a:t>
            </a:r>
            <a:r>
              <a:rPr lang="en-US" dirty="0" err="1" smtClean="0"/>
              <a:t>sposobna</a:t>
            </a:r>
            <a:r>
              <a:rPr lang="en-US" dirty="0" smtClean="0"/>
              <a:t> </a:t>
            </a:r>
            <a:r>
              <a:rPr lang="en-US" dirty="0" err="1" smtClean="0"/>
              <a:t>odlučiti</a:t>
            </a:r>
            <a:r>
              <a:rPr lang="en-US" dirty="0" smtClean="0"/>
              <a:t> o </a:t>
            </a:r>
            <a:r>
              <a:rPr lang="en-US" dirty="0" err="1" smtClean="0"/>
              <a:t>svojem</a:t>
            </a:r>
            <a:r>
              <a:rPr lang="en-US" dirty="0" smtClean="0"/>
              <a:t> </a:t>
            </a:r>
            <a:r>
              <a:rPr lang="en-US" dirty="0" err="1" smtClean="0"/>
              <a:t>životu</a:t>
            </a:r>
            <a:endParaRPr lang="hr-HR" dirty="0" smtClean="0"/>
          </a:p>
          <a:p>
            <a:pPr>
              <a:lnSpc>
                <a:spcPct val="120000"/>
              </a:lnSpc>
            </a:pPr>
            <a:r>
              <a:rPr lang="en-US" dirty="0" err="1" smtClean="0"/>
              <a:t>Podrška</a:t>
            </a:r>
            <a:r>
              <a:rPr lang="en-US" dirty="0" smtClean="0"/>
              <a:t> </a:t>
            </a:r>
            <a:r>
              <a:rPr lang="en-US" dirty="0" err="1" smtClean="0"/>
              <a:t>da</a:t>
            </a:r>
            <a:r>
              <a:rPr lang="en-US" dirty="0" smtClean="0"/>
              <a:t> </a:t>
            </a:r>
            <a:r>
              <a:rPr lang="en-US" dirty="0" err="1" smtClean="0"/>
              <a:t>svoje</a:t>
            </a:r>
            <a:r>
              <a:rPr lang="en-US" dirty="0" smtClean="0"/>
              <a:t> </a:t>
            </a:r>
            <a:r>
              <a:rPr lang="en-US" dirty="0" err="1" smtClean="0"/>
              <a:t>odluke</a:t>
            </a:r>
            <a:r>
              <a:rPr lang="en-US" dirty="0" smtClean="0"/>
              <a:t> </a:t>
            </a:r>
            <a:r>
              <a:rPr lang="en-US" dirty="0" err="1" smtClean="0"/>
              <a:t>realizira</a:t>
            </a:r>
            <a:r>
              <a:rPr lang="en-US" dirty="0" smtClean="0"/>
              <a:t> u </a:t>
            </a:r>
            <a:r>
              <a:rPr lang="en-US" dirty="0" err="1" smtClean="0"/>
              <a:t>svakodnevnom</a:t>
            </a:r>
            <a:r>
              <a:rPr lang="en-US" dirty="0" smtClean="0"/>
              <a:t> </a:t>
            </a:r>
            <a:r>
              <a:rPr lang="en-US" dirty="0" err="1" smtClean="0"/>
              <a:t>životu</a:t>
            </a:r>
            <a:endParaRPr lang="hr-HR" dirty="0" smtClean="0"/>
          </a:p>
          <a:p>
            <a:pPr>
              <a:lnSpc>
                <a:spcPct val="120000"/>
              </a:lnSpc>
            </a:pPr>
            <a:r>
              <a:rPr lang="en-US" dirty="0" err="1" smtClean="0"/>
              <a:t>Podrška</a:t>
            </a:r>
            <a:r>
              <a:rPr lang="en-US" dirty="0" smtClean="0"/>
              <a:t> </a:t>
            </a:r>
            <a:r>
              <a:rPr lang="en-US" dirty="0" err="1" smtClean="0"/>
              <a:t>da</a:t>
            </a:r>
            <a:r>
              <a:rPr lang="en-US" dirty="0" smtClean="0"/>
              <a:t> se </a:t>
            </a:r>
            <a:r>
              <a:rPr lang="en-US" dirty="0" err="1" smtClean="0"/>
              <a:t>osoba</a:t>
            </a:r>
            <a:r>
              <a:rPr lang="en-US" dirty="0" smtClean="0"/>
              <a:t> </a:t>
            </a:r>
            <a:r>
              <a:rPr lang="en-US" dirty="0" err="1" smtClean="0"/>
              <a:t>odlući</a:t>
            </a:r>
            <a:r>
              <a:rPr lang="en-US" dirty="0" smtClean="0"/>
              <a:t> </a:t>
            </a:r>
            <a:r>
              <a:rPr lang="en-US" dirty="0" err="1" smtClean="0"/>
              <a:t>onako</a:t>
            </a:r>
            <a:r>
              <a:rPr lang="en-US" dirty="0" smtClean="0"/>
              <a:t> </a:t>
            </a:r>
            <a:r>
              <a:rPr lang="en-US" dirty="0" err="1" smtClean="0"/>
              <a:t>kako</a:t>
            </a:r>
            <a:r>
              <a:rPr lang="en-US" dirty="0" smtClean="0"/>
              <a:t> </a:t>
            </a:r>
            <a:r>
              <a:rPr lang="en-US" dirty="0" err="1" smtClean="0"/>
              <a:t>misli</a:t>
            </a:r>
            <a:r>
              <a:rPr lang="en-US" dirty="0" smtClean="0"/>
              <a:t> </a:t>
            </a:r>
            <a:r>
              <a:rPr lang="en-US" dirty="0" err="1" smtClean="0"/>
              <a:t>da</a:t>
            </a:r>
            <a:r>
              <a:rPr lang="en-US" dirty="0" smtClean="0"/>
              <a:t> je </a:t>
            </a:r>
            <a:r>
              <a:rPr lang="en-US" dirty="0" err="1" smtClean="0"/>
              <a:t>za</a:t>
            </a:r>
            <a:r>
              <a:rPr lang="en-US" dirty="0" smtClean="0"/>
              <a:t> </a:t>
            </a:r>
            <a:r>
              <a:rPr lang="en-US" dirty="0" err="1" smtClean="0"/>
              <a:t>nju</a:t>
            </a:r>
            <a:r>
              <a:rPr lang="en-US" dirty="0" smtClean="0"/>
              <a:t> </a:t>
            </a:r>
            <a:r>
              <a:rPr lang="en-US" dirty="0" err="1" smtClean="0"/>
              <a:t>najbolje</a:t>
            </a:r>
            <a:endParaRPr lang="hr-HR" dirty="0" smtClean="0"/>
          </a:p>
          <a:p>
            <a:pPr>
              <a:lnSpc>
                <a:spcPct val="120000"/>
              </a:lnSpc>
            </a:pPr>
            <a:r>
              <a:rPr lang="en-US" dirty="0" err="1" smtClean="0"/>
              <a:t>Spoznavanje</a:t>
            </a:r>
            <a:r>
              <a:rPr lang="en-US" dirty="0" smtClean="0"/>
              <a:t> </a:t>
            </a:r>
            <a:r>
              <a:rPr lang="en-US" dirty="0" err="1" smtClean="0"/>
              <a:t>društvenih</a:t>
            </a:r>
            <a:r>
              <a:rPr lang="en-US" dirty="0" smtClean="0"/>
              <a:t> </a:t>
            </a:r>
            <a:r>
              <a:rPr lang="en-US" dirty="0" err="1" smtClean="0"/>
              <a:t>i</a:t>
            </a:r>
            <a:r>
              <a:rPr lang="en-US" dirty="0" smtClean="0"/>
              <a:t> </a:t>
            </a:r>
            <a:r>
              <a:rPr lang="en-US" dirty="0" err="1" smtClean="0"/>
              <a:t>osobnih</a:t>
            </a:r>
            <a:r>
              <a:rPr lang="en-US" dirty="0" smtClean="0"/>
              <a:t> </a:t>
            </a:r>
            <a:r>
              <a:rPr lang="en-US" dirty="0" err="1" smtClean="0"/>
              <a:t>okvira</a:t>
            </a:r>
            <a:r>
              <a:rPr lang="en-US" dirty="0" smtClean="0"/>
              <a:t> </a:t>
            </a:r>
            <a:r>
              <a:rPr lang="en-US" dirty="0" err="1" smtClean="0"/>
              <a:t>kao</a:t>
            </a:r>
            <a:r>
              <a:rPr lang="en-US" dirty="0" smtClean="0"/>
              <a:t> I </a:t>
            </a:r>
            <a:r>
              <a:rPr lang="en-US" dirty="0" err="1" smtClean="0"/>
              <a:t>institucionalne</a:t>
            </a:r>
            <a:r>
              <a:rPr lang="en-US" dirty="0" smtClean="0"/>
              <a:t> </a:t>
            </a:r>
            <a:r>
              <a:rPr lang="en-US" dirty="0" err="1" smtClean="0"/>
              <a:t>nejednakosti</a:t>
            </a:r>
            <a:r>
              <a:rPr lang="en-US" dirty="0" smtClean="0"/>
              <a:t>, </a:t>
            </a:r>
            <a:r>
              <a:rPr lang="en-US" dirty="0" err="1" smtClean="0"/>
              <a:t>dvostrukih</a:t>
            </a:r>
            <a:r>
              <a:rPr lang="en-US" dirty="0" smtClean="0"/>
              <a:t> </a:t>
            </a:r>
            <a:r>
              <a:rPr lang="en-US" dirty="0" err="1" smtClean="0"/>
              <a:t>mjerila</a:t>
            </a:r>
            <a:r>
              <a:rPr lang="en-US" dirty="0" smtClean="0"/>
              <a:t>, </a:t>
            </a:r>
            <a:r>
              <a:rPr lang="en-US" dirty="0" err="1" smtClean="0"/>
              <a:t>stereotipna</a:t>
            </a:r>
            <a:r>
              <a:rPr lang="en-US" dirty="0" smtClean="0"/>
              <a:t> </a:t>
            </a:r>
            <a:r>
              <a:rPr lang="en-US" dirty="0" err="1" smtClean="0"/>
              <a:t>društvena</a:t>
            </a:r>
            <a:r>
              <a:rPr lang="en-US" dirty="0" smtClean="0"/>
              <a:t> </a:t>
            </a:r>
            <a:r>
              <a:rPr lang="en-US" dirty="0" err="1" smtClean="0"/>
              <a:t>očekivanja</a:t>
            </a:r>
            <a:r>
              <a:rPr lang="en-US" dirty="0" smtClean="0"/>
              <a:t>.</a:t>
            </a:r>
            <a:endParaRPr lang="hr-HR" dirty="0" smtClean="0"/>
          </a:p>
          <a:p>
            <a:pPr>
              <a:lnSpc>
                <a:spcPct val="120000"/>
              </a:lnSpc>
            </a:pPr>
            <a:r>
              <a:rPr lang="en-US" dirty="0" err="1" smtClean="0"/>
              <a:t>Spoznavanje</a:t>
            </a:r>
            <a:r>
              <a:rPr lang="en-US" dirty="0" smtClean="0"/>
              <a:t> </a:t>
            </a:r>
            <a:r>
              <a:rPr lang="en-US" dirty="0" err="1" smtClean="0"/>
              <a:t>i</a:t>
            </a:r>
            <a:r>
              <a:rPr lang="en-US" dirty="0" smtClean="0"/>
              <a:t> </a:t>
            </a:r>
            <a:r>
              <a:rPr lang="en-US" dirty="0" err="1" smtClean="0"/>
              <a:t>razumijevanje</a:t>
            </a:r>
            <a:r>
              <a:rPr lang="en-US" dirty="0" smtClean="0"/>
              <a:t> </a:t>
            </a:r>
            <a:r>
              <a:rPr lang="en-US" dirty="0" err="1" smtClean="0"/>
              <a:t>društveno</a:t>
            </a:r>
            <a:r>
              <a:rPr lang="en-US" dirty="0" smtClean="0"/>
              <a:t> </a:t>
            </a:r>
            <a:r>
              <a:rPr lang="en-US" dirty="0" err="1" smtClean="0"/>
              <a:t>uvjetovanih</a:t>
            </a:r>
            <a:r>
              <a:rPr lang="en-US" dirty="0" smtClean="0"/>
              <a:t> </a:t>
            </a:r>
            <a:r>
              <a:rPr lang="en-US" dirty="0" err="1" smtClean="0"/>
              <a:t>strukturnih</a:t>
            </a:r>
            <a:r>
              <a:rPr lang="en-US" dirty="0" smtClean="0"/>
              <a:t> </a:t>
            </a:r>
            <a:r>
              <a:rPr lang="en-US" dirty="0" err="1" smtClean="0"/>
              <a:t>diskriminacija</a:t>
            </a:r>
            <a:r>
              <a:rPr lang="en-US" dirty="0" smtClean="0"/>
              <a:t>. </a:t>
            </a:r>
            <a:endParaRPr lang="hr-HR" dirty="0" smtClean="0"/>
          </a:p>
          <a:p>
            <a:pPr>
              <a:lnSpc>
                <a:spcPct val="120000"/>
              </a:lnSpc>
            </a:pPr>
            <a:r>
              <a:rPr lang="en-US" dirty="0" err="1" smtClean="0"/>
              <a:t>Povećanje</a:t>
            </a:r>
            <a:r>
              <a:rPr lang="en-US" dirty="0" smtClean="0"/>
              <a:t> </a:t>
            </a:r>
            <a:r>
              <a:rPr lang="en-US" dirty="0" err="1" smtClean="0"/>
              <a:t>veza</a:t>
            </a:r>
            <a:r>
              <a:rPr lang="en-US" dirty="0" smtClean="0"/>
              <a:t> u </a:t>
            </a:r>
            <a:r>
              <a:rPr lang="en-US" dirty="0" err="1" smtClean="0"/>
              <a:t>svojem</a:t>
            </a:r>
            <a:r>
              <a:rPr lang="en-US" dirty="0" smtClean="0"/>
              <a:t> </a:t>
            </a:r>
            <a:r>
              <a:rPr lang="en-US" dirty="0" err="1" smtClean="0"/>
              <a:t>životu</a:t>
            </a:r>
            <a:r>
              <a:rPr lang="en-US" dirty="0" smtClean="0"/>
              <a:t>. </a:t>
            </a:r>
            <a:r>
              <a:rPr lang="en-US" dirty="0" err="1" smtClean="0"/>
              <a:t>Povezivanje</a:t>
            </a:r>
            <a:r>
              <a:rPr lang="en-US" dirty="0" smtClean="0"/>
              <a:t> u </a:t>
            </a:r>
            <a:r>
              <a:rPr lang="en-US" dirty="0" err="1" smtClean="0"/>
              <a:t>grupe</a:t>
            </a:r>
            <a:r>
              <a:rPr lang="en-US" dirty="0" smtClean="0"/>
              <a:t> s </a:t>
            </a:r>
            <a:r>
              <a:rPr lang="en-US" dirty="0" err="1" smtClean="0"/>
              <a:t>obzirom</a:t>
            </a:r>
            <a:r>
              <a:rPr lang="en-US" dirty="0" smtClean="0"/>
              <a:t> </a:t>
            </a:r>
            <a:r>
              <a:rPr lang="en-US" dirty="0" err="1" smtClean="0"/>
              <a:t>da</a:t>
            </a:r>
            <a:r>
              <a:rPr lang="en-US" dirty="0" smtClean="0"/>
              <a:t> </a:t>
            </a:r>
            <a:r>
              <a:rPr lang="en-US" dirty="0" err="1" smtClean="0"/>
              <a:t>grupa</a:t>
            </a:r>
            <a:r>
              <a:rPr lang="en-US" dirty="0" smtClean="0"/>
              <a:t> </a:t>
            </a:r>
            <a:r>
              <a:rPr lang="en-US" dirty="0" err="1" smtClean="0"/>
              <a:t>ima</a:t>
            </a:r>
            <a:r>
              <a:rPr lang="en-US" dirty="0" smtClean="0"/>
              <a:t> </a:t>
            </a:r>
            <a:r>
              <a:rPr lang="en-US" dirty="0" err="1" smtClean="0"/>
              <a:t>drugu</a:t>
            </a:r>
            <a:r>
              <a:rPr lang="en-US" dirty="0" smtClean="0"/>
              <a:t> </a:t>
            </a:r>
            <a:r>
              <a:rPr lang="en-US" dirty="0" err="1" smtClean="0"/>
              <a:t>razinu</a:t>
            </a:r>
            <a:r>
              <a:rPr lang="en-US" dirty="0" smtClean="0"/>
              <a:t> </a:t>
            </a:r>
            <a:r>
              <a:rPr lang="en-US" dirty="0" err="1" smtClean="0"/>
              <a:t>moći</a:t>
            </a:r>
            <a:endParaRPr lang="hr-HR" dirty="0" smtClean="0"/>
          </a:p>
          <a:p>
            <a:pPr>
              <a:lnSpc>
                <a:spcPct val="120000"/>
              </a:lnSpc>
            </a:pPr>
            <a:r>
              <a:rPr lang="en-US" dirty="0" err="1" smtClean="0"/>
              <a:t>Podrška</a:t>
            </a:r>
            <a:r>
              <a:rPr lang="en-US" dirty="0" smtClean="0"/>
              <a:t> </a:t>
            </a:r>
            <a:r>
              <a:rPr lang="en-US" dirty="0" err="1" smtClean="0"/>
              <a:t>osjećaju</a:t>
            </a:r>
            <a:r>
              <a:rPr lang="en-US" dirty="0" smtClean="0"/>
              <a:t> </a:t>
            </a:r>
            <a:r>
              <a:rPr lang="en-US" dirty="0" err="1" smtClean="0"/>
              <a:t>samosvijesti</a:t>
            </a:r>
            <a:r>
              <a:rPr lang="en-US" dirty="0" smtClean="0"/>
              <a:t>, </a:t>
            </a:r>
            <a:r>
              <a:rPr lang="en-US" dirty="0" err="1" smtClean="0"/>
              <a:t>te</a:t>
            </a:r>
            <a:r>
              <a:rPr lang="en-US" dirty="0" smtClean="0"/>
              <a:t> </a:t>
            </a:r>
            <a:r>
              <a:rPr lang="en-US" dirty="0" err="1" smtClean="0"/>
              <a:t>podrška</a:t>
            </a:r>
            <a:r>
              <a:rPr lang="en-US" dirty="0" smtClean="0"/>
              <a:t> </a:t>
            </a:r>
            <a:r>
              <a:rPr lang="en-US" dirty="0" err="1" smtClean="0"/>
              <a:t>korisnicima</a:t>
            </a:r>
            <a:r>
              <a:rPr lang="en-US" dirty="0" smtClean="0"/>
              <a:t> </a:t>
            </a:r>
            <a:r>
              <a:rPr lang="en-US" dirty="0" err="1" smtClean="0"/>
              <a:t>kako</a:t>
            </a:r>
            <a:r>
              <a:rPr lang="en-US" dirty="0" smtClean="0"/>
              <a:t> bi </a:t>
            </a:r>
            <a:r>
              <a:rPr lang="en-US" dirty="0" err="1" smtClean="0"/>
              <a:t>počeli</a:t>
            </a:r>
            <a:r>
              <a:rPr lang="en-US" dirty="0" smtClean="0"/>
              <a:t> </a:t>
            </a:r>
            <a:r>
              <a:rPr lang="en-US" dirty="0" err="1" smtClean="0"/>
              <a:t>upotrebljavati</a:t>
            </a:r>
            <a:r>
              <a:rPr lang="en-US" dirty="0" smtClean="0"/>
              <a:t> </a:t>
            </a:r>
            <a:r>
              <a:rPr lang="en-US" dirty="0" err="1" smtClean="0"/>
              <a:t>moć</a:t>
            </a:r>
            <a:r>
              <a:rPr lang="en-US" dirty="0" smtClean="0"/>
              <a:t> </a:t>
            </a:r>
            <a:r>
              <a:rPr lang="en-US" dirty="0" err="1" smtClean="0"/>
              <a:t>koju</a:t>
            </a:r>
            <a:r>
              <a:rPr lang="en-US" dirty="0" smtClean="0"/>
              <a:t> </a:t>
            </a:r>
            <a:r>
              <a:rPr lang="en-US" dirty="0" err="1" smtClean="0"/>
              <a:t>imaju</a:t>
            </a:r>
            <a:endParaRPr lang="hr-HR" dirty="0" smtClean="0"/>
          </a:p>
          <a:p>
            <a:pPr>
              <a:lnSpc>
                <a:spcPct val="120000"/>
              </a:lnSpc>
              <a:buNone/>
            </a:pPr>
            <a:endParaRPr lang="hr-HR" dirty="0" smtClean="0"/>
          </a:p>
          <a:p>
            <a:pPr lvl="0">
              <a:buFont typeface="Courier New" pitchFamily="49" charset="0"/>
              <a:buChar char="o"/>
            </a:pPr>
            <a:endParaRPr lang="hr-HR" dirty="0" smtClean="0">
              <a:solidFill>
                <a:schemeClr val="accent1">
                  <a:lumMod val="75000"/>
                </a:schemeClr>
              </a:solidFill>
            </a:endParaRPr>
          </a:p>
          <a:p>
            <a:pPr>
              <a:buFont typeface="Wingdings" pitchFamily="2" charset="2"/>
              <a:buChar char="Ø"/>
            </a:pP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normAutofit fontScale="92500" lnSpcReduction="10000"/>
          </a:bodyPr>
          <a:lstStyle/>
          <a:p>
            <a:pPr>
              <a:buFont typeface="Wingdings" pitchFamily="2" charset="2"/>
              <a:buChar char="Ø"/>
            </a:pPr>
            <a:r>
              <a:rPr lang="en-US" sz="2800" dirty="0" err="1" smtClean="0">
                <a:solidFill>
                  <a:schemeClr val="accent1">
                    <a:lumMod val="75000"/>
                  </a:schemeClr>
                </a:solidFill>
              </a:rPr>
              <a:t>Proces</a:t>
            </a:r>
            <a:r>
              <a:rPr lang="en-US" sz="2800" dirty="0" smtClean="0">
                <a:solidFill>
                  <a:schemeClr val="accent1">
                    <a:lumMod val="75000"/>
                  </a:schemeClr>
                </a:solidFill>
              </a:rPr>
              <a:t> </a:t>
            </a:r>
            <a:r>
              <a:rPr lang="en-US" sz="2800" dirty="0" err="1" smtClean="0">
                <a:solidFill>
                  <a:schemeClr val="accent1">
                    <a:lumMod val="75000"/>
                  </a:schemeClr>
                </a:solidFill>
              </a:rPr>
              <a:t>osobnog</a:t>
            </a:r>
            <a:r>
              <a:rPr lang="en-US" sz="2800" dirty="0" smtClean="0">
                <a:solidFill>
                  <a:schemeClr val="accent1">
                    <a:lumMod val="75000"/>
                  </a:schemeClr>
                </a:solidFill>
              </a:rPr>
              <a:t> </a:t>
            </a:r>
            <a:r>
              <a:rPr lang="en-US" sz="2800" dirty="0" err="1" smtClean="0">
                <a:solidFill>
                  <a:schemeClr val="accent1">
                    <a:lumMod val="75000"/>
                  </a:schemeClr>
                </a:solidFill>
              </a:rPr>
              <a:t>osnaživanja</a:t>
            </a:r>
            <a:r>
              <a:rPr lang="hr-HR" sz="2800" dirty="0" smtClean="0">
                <a:solidFill>
                  <a:schemeClr val="accent1">
                    <a:lumMod val="75000"/>
                  </a:schemeClr>
                </a:solidFill>
              </a:rPr>
              <a:t> sastoji se od 4 faze:</a:t>
            </a:r>
          </a:p>
          <a:p>
            <a:pPr>
              <a:buNone/>
            </a:pPr>
            <a:endParaRPr lang="hr-HR" dirty="0" smtClean="0">
              <a:solidFill>
                <a:schemeClr val="accent1">
                  <a:lumMod val="75000"/>
                </a:schemeClr>
              </a:solidFill>
            </a:endParaRPr>
          </a:p>
          <a:p>
            <a:r>
              <a:rPr lang="en-US" sz="2200" dirty="0" err="1" smtClean="0">
                <a:solidFill>
                  <a:schemeClr val="accent1">
                    <a:lumMod val="75000"/>
                  </a:schemeClr>
                </a:solidFill>
              </a:rPr>
              <a:t>Osvješćivanja</a:t>
            </a:r>
            <a:r>
              <a:rPr lang="hr-HR" sz="2200" dirty="0" smtClean="0">
                <a:solidFill>
                  <a:schemeClr val="accent1">
                    <a:lumMod val="75000"/>
                  </a:schemeClr>
                </a:solidFill>
              </a:rPr>
              <a:t>-</a:t>
            </a:r>
            <a:r>
              <a:rPr lang="en-US" sz="2200" dirty="0" smtClean="0"/>
              <a:t> </a:t>
            </a:r>
            <a:r>
              <a:rPr lang="en-US" sz="2200" dirty="0" err="1" smtClean="0"/>
              <a:t>Rezultat</a:t>
            </a:r>
            <a:r>
              <a:rPr lang="en-US" sz="2200" dirty="0" smtClean="0"/>
              <a:t> faze </a:t>
            </a:r>
            <a:r>
              <a:rPr lang="en-US" sz="2200" dirty="0" err="1" smtClean="0"/>
              <a:t>osvješćivanja</a:t>
            </a:r>
            <a:r>
              <a:rPr lang="en-US" sz="2200" dirty="0" smtClean="0"/>
              <a:t> je </a:t>
            </a:r>
            <a:r>
              <a:rPr lang="en-US" sz="2200" dirty="0" err="1" smtClean="0"/>
              <a:t>spremnost</a:t>
            </a:r>
            <a:r>
              <a:rPr lang="en-US" sz="2200" dirty="0" smtClean="0"/>
              <a:t> </a:t>
            </a:r>
            <a:r>
              <a:rPr lang="en-US" sz="2200" dirty="0" err="1" smtClean="0"/>
              <a:t>pojedinca</a:t>
            </a:r>
            <a:r>
              <a:rPr lang="en-US" sz="2200" dirty="0" smtClean="0"/>
              <a:t> </a:t>
            </a:r>
            <a:r>
              <a:rPr lang="en-US" sz="2200" dirty="0" err="1" smtClean="0"/>
              <a:t>da</a:t>
            </a:r>
            <a:r>
              <a:rPr lang="en-US" sz="2200" dirty="0" smtClean="0"/>
              <a:t> </a:t>
            </a:r>
            <a:r>
              <a:rPr lang="en-US" sz="2200" dirty="0" err="1" smtClean="0"/>
              <a:t>prihvati</a:t>
            </a:r>
            <a:r>
              <a:rPr lang="en-US" sz="2200" dirty="0" smtClean="0"/>
              <a:t> </a:t>
            </a:r>
            <a:r>
              <a:rPr lang="en-US" sz="2200" dirty="0" err="1" smtClean="0"/>
              <a:t>i</a:t>
            </a:r>
            <a:r>
              <a:rPr lang="en-US" sz="2200" dirty="0" smtClean="0"/>
              <a:t> </a:t>
            </a:r>
            <a:r>
              <a:rPr lang="en-US" sz="2200" dirty="0" err="1" smtClean="0"/>
              <a:t>razvije</a:t>
            </a:r>
            <a:r>
              <a:rPr lang="en-US" sz="2200" dirty="0" smtClean="0"/>
              <a:t> </a:t>
            </a:r>
            <a:r>
              <a:rPr lang="en-US" sz="2200" dirty="0" err="1" smtClean="0"/>
              <a:t>nove</a:t>
            </a:r>
            <a:r>
              <a:rPr lang="en-US" sz="2200" dirty="0" smtClean="0"/>
              <a:t> </a:t>
            </a:r>
            <a:r>
              <a:rPr lang="en-US" sz="2200" dirty="0" err="1" smtClean="0"/>
              <a:t>smjerove</a:t>
            </a:r>
            <a:r>
              <a:rPr lang="en-US" sz="2200" dirty="0" smtClean="0"/>
              <a:t> </a:t>
            </a:r>
            <a:r>
              <a:rPr lang="en-US" sz="2200" dirty="0" err="1" smtClean="0"/>
              <a:t>za</a:t>
            </a:r>
            <a:r>
              <a:rPr lang="en-US" sz="2200" dirty="0" smtClean="0"/>
              <a:t> </a:t>
            </a:r>
            <a:r>
              <a:rPr lang="en-US" sz="2200" dirty="0" err="1" smtClean="0"/>
              <a:t>sebe</a:t>
            </a:r>
            <a:endParaRPr lang="hr-HR" sz="2200" dirty="0" smtClean="0"/>
          </a:p>
          <a:p>
            <a:r>
              <a:rPr lang="hr-HR" sz="2200" dirty="0" err="1" smtClean="0">
                <a:solidFill>
                  <a:schemeClr val="accent1">
                    <a:lumMod val="75000"/>
                  </a:schemeClr>
                </a:solidFill>
              </a:rPr>
              <a:t>P</a:t>
            </a:r>
            <a:r>
              <a:rPr lang="en-US" sz="2200" dirty="0" err="1" smtClean="0">
                <a:solidFill>
                  <a:schemeClr val="accent1">
                    <a:lumMod val="75000"/>
                  </a:schemeClr>
                </a:solidFill>
              </a:rPr>
              <a:t>ovezivanja</a:t>
            </a:r>
            <a:r>
              <a:rPr lang="en-US" sz="2200" dirty="0" smtClean="0">
                <a:solidFill>
                  <a:schemeClr val="accent1">
                    <a:lumMod val="75000"/>
                  </a:schemeClr>
                </a:solidFill>
              </a:rPr>
              <a:t> </a:t>
            </a:r>
            <a:r>
              <a:rPr lang="en-US" sz="2200" dirty="0" err="1" smtClean="0">
                <a:solidFill>
                  <a:schemeClr val="accent1">
                    <a:lumMod val="75000"/>
                  </a:schemeClr>
                </a:solidFill>
              </a:rPr>
              <a:t>i</a:t>
            </a:r>
            <a:r>
              <a:rPr lang="en-US" sz="2200" dirty="0" smtClean="0">
                <a:solidFill>
                  <a:schemeClr val="accent1">
                    <a:lumMod val="75000"/>
                  </a:schemeClr>
                </a:solidFill>
              </a:rPr>
              <a:t> </a:t>
            </a:r>
            <a:r>
              <a:rPr lang="en-US" sz="2200" dirty="0" err="1" smtClean="0">
                <a:solidFill>
                  <a:schemeClr val="accent1">
                    <a:lumMod val="75000"/>
                  </a:schemeClr>
                </a:solidFill>
              </a:rPr>
              <a:t>učenja</a:t>
            </a:r>
            <a:r>
              <a:rPr lang="hr-HR" sz="2200" dirty="0" smtClean="0">
                <a:solidFill>
                  <a:schemeClr val="accent1">
                    <a:lumMod val="75000"/>
                  </a:schemeClr>
                </a:solidFill>
                <a:sym typeface="Wingdings"/>
              </a:rPr>
              <a:t>- </a:t>
            </a:r>
            <a:r>
              <a:rPr lang="en-US" sz="2200" dirty="0" err="1" smtClean="0"/>
              <a:t>Ishod</a:t>
            </a:r>
            <a:r>
              <a:rPr lang="en-US" sz="2200" dirty="0" smtClean="0"/>
              <a:t> </a:t>
            </a:r>
            <a:r>
              <a:rPr lang="en-US" sz="2200" dirty="0" err="1" smtClean="0"/>
              <a:t>ove</a:t>
            </a:r>
            <a:r>
              <a:rPr lang="en-US" sz="2200" dirty="0" smtClean="0"/>
              <a:t> faze je </a:t>
            </a:r>
            <a:r>
              <a:rPr lang="en-US" sz="2200" dirty="0" err="1" smtClean="0"/>
              <a:t>sposobnost</a:t>
            </a:r>
            <a:r>
              <a:rPr lang="en-US" sz="2200" dirty="0" smtClean="0"/>
              <a:t> </a:t>
            </a:r>
            <a:r>
              <a:rPr lang="en-US" sz="2200" dirty="0" err="1" smtClean="0"/>
              <a:t>pojedinca</a:t>
            </a:r>
            <a:r>
              <a:rPr lang="en-US" sz="2200" dirty="0" smtClean="0"/>
              <a:t> </a:t>
            </a:r>
            <a:r>
              <a:rPr lang="en-US" sz="2200" dirty="0" err="1" smtClean="0"/>
              <a:t>da</a:t>
            </a:r>
            <a:r>
              <a:rPr lang="en-US" sz="2200" dirty="0" smtClean="0"/>
              <a:t> </a:t>
            </a:r>
            <a:r>
              <a:rPr lang="en-US" sz="2200" dirty="0" err="1" smtClean="0"/>
              <a:t>proširi</a:t>
            </a:r>
            <a:r>
              <a:rPr lang="en-US" sz="2200" dirty="0" smtClean="0"/>
              <a:t> </a:t>
            </a:r>
            <a:r>
              <a:rPr lang="en-US" sz="2200" dirty="0" err="1" smtClean="0"/>
              <a:t>svoje</a:t>
            </a:r>
            <a:r>
              <a:rPr lang="en-US" sz="2200" dirty="0" smtClean="0"/>
              <a:t> </a:t>
            </a:r>
            <a:r>
              <a:rPr lang="en-US" sz="2200" dirty="0" err="1" smtClean="0"/>
              <a:t>prilike</a:t>
            </a:r>
            <a:r>
              <a:rPr lang="en-US" sz="2200" dirty="0" smtClean="0"/>
              <a:t> </a:t>
            </a:r>
            <a:r>
              <a:rPr lang="en-US" sz="2200" dirty="0" err="1" smtClean="0"/>
              <a:t>i</a:t>
            </a:r>
            <a:r>
              <a:rPr lang="en-US" sz="2200" dirty="0" smtClean="0"/>
              <a:t> </a:t>
            </a:r>
            <a:r>
              <a:rPr lang="en-US" sz="2200" dirty="0" err="1" smtClean="0"/>
              <a:t>izbore</a:t>
            </a:r>
            <a:r>
              <a:rPr lang="en-US" sz="2200" dirty="0" smtClean="0"/>
              <a:t> (</a:t>
            </a:r>
            <a:r>
              <a:rPr lang="en-US" sz="2200" dirty="0" err="1" smtClean="0"/>
              <a:t>Ovisno</a:t>
            </a:r>
            <a:r>
              <a:rPr lang="en-US" sz="2200" dirty="0" smtClean="0"/>
              <a:t> o </a:t>
            </a:r>
            <a:r>
              <a:rPr lang="en-US" sz="2200" dirty="0" err="1" smtClean="0"/>
              <a:t>potrebama</a:t>
            </a:r>
            <a:r>
              <a:rPr lang="en-US" sz="2200" dirty="0" smtClean="0"/>
              <a:t> </a:t>
            </a:r>
            <a:r>
              <a:rPr lang="en-US" sz="2200" dirty="0" err="1" smtClean="0"/>
              <a:t>pojedinca</a:t>
            </a:r>
            <a:r>
              <a:rPr lang="en-US" sz="2200" dirty="0" smtClean="0"/>
              <a:t>). </a:t>
            </a:r>
            <a:r>
              <a:rPr lang="en-US" sz="2200" dirty="0" err="1" smtClean="0"/>
              <a:t>Ishod</a:t>
            </a:r>
            <a:r>
              <a:rPr lang="en-US" sz="2200" dirty="0" smtClean="0"/>
              <a:t> </a:t>
            </a:r>
            <a:r>
              <a:rPr lang="en-US" sz="2200" dirty="0" err="1" smtClean="0"/>
              <a:t>ove</a:t>
            </a:r>
            <a:r>
              <a:rPr lang="en-US" sz="2200" dirty="0" smtClean="0"/>
              <a:t> faze je </a:t>
            </a:r>
            <a:r>
              <a:rPr lang="en-US" sz="2200" dirty="0" err="1" smtClean="0"/>
              <a:t>početak</a:t>
            </a:r>
            <a:r>
              <a:rPr lang="en-US" sz="2200" dirty="0" smtClean="0"/>
              <a:t> </a:t>
            </a:r>
            <a:r>
              <a:rPr lang="en-US" sz="2200" dirty="0" err="1" smtClean="0"/>
              <a:t>povećanja</a:t>
            </a:r>
            <a:r>
              <a:rPr lang="en-US" sz="2200" dirty="0" smtClean="0"/>
              <a:t> </a:t>
            </a:r>
            <a:r>
              <a:rPr lang="en-US" sz="2200" dirty="0" err="1" smtClean="0"/>
              <a:t>socijalne</a:t>
            </a:r>
            <a:r>
              <a:rPr lang="en-US" sz="2200" dirty="0" smtClean="0"/>
              <a:t> </a:t>
            </a:r>
            <a:r>
              <a:rPr lang="en-US" sz="2200" dirty="0" err="1" smtClean="0"/>
              <a:t>mreže</a:t>
            </a:r>
            <a:r>
              <a:rPr lang="en-US" sz="2200" dirty="0" smtClean="0"/>
              <a:t> </a:t>
            </a:r>
            <a:r>
              <a:rPr lang="en-US" sz="2200" dirty="0" err="1" smtClean="0"/>
              <a:t>pojedinca</a:t>
            </a:r>
            <a:endParaRPr lang="hr-HR" sz="2200" dirty="0" smtClean="0"/>
          </a:p>
          <a:p>
            <a:r>
              <a:rPr lang="hr-HR" sz="2200" dirty="0" err="1" smtClean="0">
                <a:solidFill>
                  <a:schemeClr val="accent1">
                    <a:lumMod val="75000"/>
                  </a:schemeClr>
                </a:solidFill>
              </a:rPr>
              <a:t>M</a:t>
            </a:r>
            <a:r>
              <a:rPr lang="en-US" sz="2200" dirty="0" err="1" smtClean="0">
                <a:solidFill>
                  <a:schemeClr val="accent1">
                    <a:lumMod val="75000"/>
                  </a:schemeClr>
                </a:solidFill>
              </a:rPr>
              <a:t>obilizacije</a:t>
            </a:r>
            <a:r>
              <a:rPr lang="en-US" sz="2200" dirty="0" smtClean="0">
                <a:solidFill>
                  <a:schemeClr val="accent1">
                    <a:lumMod val="75000"/>
                  </a:schemeClr>
                </a:solidFill>
              </a:rPr>
              <a:t> (</a:t>
            </a:r>
            <a:r>
              <a:rPr lang="en-US" sz="2200" dirty="0" err="1" smtClean="0">
                <a:solidFill>
                  <a:schemeClr val="accent1">
                    <a:lumMod val="75000"/>
                  </a:schemeClr>
                </a:solidFill>
              </a:rPr>
              <a:t>poduzimanje</a:t>
            </a:r>
            <a:r>
              <a:rPr lang="en-US" sz="2200" dirty="0" smtClean="0">
                <a:solidFill>
                  <a:schemeClr val="accent1">
                    <a:lumMod val="75000"/>
                  </a:schemeClr>
                </a:solidFill>
              </a:rPr>
              <a:t> </a:t>
            </a:r>
            <a:r>
              <a:rPr lang="en-US" sz="2200" dirty="0" err="1" smtClean="0">
                <a:solidFill>
                  <a:schemeClr val="accent1">
                    <a:lumMod val="75000"/>
                  </a:schemeClr>
                </a:solidFill>
              </a:rPr>
              <a:t>koraka</a:t>
            </a:r>
            <a:r>
              <a:rPr lang="en-US" sz="2200" dirty="0" smtClean="0">
                <a:solidFill>
                  <a:schemeClr val="accent1">
                    <a:lumMod val="75000"/>
                  </a:schemeClr>
                </a:solidFill>
              </a:rPr>
              <a:t>)</a:t>
            </a:r>
            <a:r>
              <a:rPr lang="hr-HR" sz="2200" dirty="0" smtClean="0">
                <a:solidFill>
                  <a:schemeClr val="accent1">
                    <a:lumMod val="75000"/>
                  </a:schemeClr>
                </a:solidFill>
                <a:sym typeface="Wingdings"/>
              </a:rPr>
              <a:t>- </a:t>
            </a:r>
            <a:r>
              <a:rPr lang="en-US" sz="2200" dirty="0" smtClean="0"/>
              <a:t> </a:t>
            </a:r>
            <a:r>
              <a:rPr lang="en-US" sz="2200" dirty="0" err="1" smtClean="0"/>
              <a:t>individualno</a:t>
            </a:r>
            <a:r>
              <a:rPr lang="en-US" sz="2200" dirty="0" smtClean="0"/>
              <a:t> </a:t>
            </a:r>
            <a:r>
              <a:rPr lang="en-US" sz="2200" dirty="0" err="1" smtClean="0"/>
              <a:t>sudjelovanje</a:t>
            </a:r>
            <a:r>
              <a:rPr lang="en-US" sz="2200" dirty="0" smtClean="0"/>
              <a:t> u </a:t>
            </a:r>
            <a:r>
              <a:rPr lang="en-US" sz="2200" dirty="0" err="1" smtClean="0"/>
              <a:t>području</a:t>
            </a:r>
            <a:r>
              <a:rPr lang="en-US" sz="2200" dirty="0" smtClean="0"/>
              <a:t> </a:t>
            </a:r>
            <a:r>
              <a:rPr lang="en-US" sz="2200" dirty="0" err="1" smtClean="0"/>
              <a:t>željene</a:t>
            </a:r>
            <a:r>
              <a:rPr lang="en-US" sz="2200" dirty="0" smtClean="0"/>
              <a:t> </a:t>
            </a:r>
            <a:r>
              <a:rPr lang="en-US" sz="2200" dirty="0" err="1" smtClean="0"/>
              <a:t>promjene</a:t>
            </a:r>
            <a:r>
              <a:rPr lang="en-US" sz="2200" dirty="0" smtClean="0"/>
              <a:t>. </a:t>
            </a:r>
            <a:r>
              <a:rPr lang="en-US" sz="2200" dirty="0" err="1" smtClean="0"/>
              <a:t>Sudjelovanje</a:t>
            </a:r>
            <a:r>
              <a:rPr lang="en-US" sz="2200" dirty="0" smtClean="0"/>
              <a:t> u </a:t>
            </a:r>
            <a:r>
              <a:rPr lang="en-US" sz="2200" dirty="0" err="1" smtClean="0"/>
              <a:t>aktivnostima</a:t>
            </a:r>
            <a:r>
              <a:rPr lang="en-US" sz="2200" dirty="0" smtClean="0"/>
              <a:t> </a:t>
            </a:r>
            <a:r>
              <a:rPr lang="en-US" sz="2200" dirty="0" err="1" smtClean="0"/>
              <a:t>ili</a:t>
            </a:r>
            <a:r>
              <a:rPr lang="en-US" sz="2200" dirty="0" smtClean="0"/>
              <a:t> </a:t>
            </a:r>
            <a:r>
              <a:rPr lang="en-US" sz="2200" dirty="0" err="1" smtClean="0"/>
              <a:t>socijalnim</a:t>
            </a:r>
            <a:r>
              <a:rPr lang="en-US" sz="2200" dirty="0" smtClean="0"/>
              <a:t> </a:t>
            </a:r>
            <a:r>
              <a:rPr lang="en-US" sz="2200" dirty="0" err="1" smtClean="0"/>
              <a:t>grupama</a:t>
            </a:r>
            <a:r>
              <a:rPr lang="en-US" sz="2200" dirty="0" smtClean="0"/>
              <a:t> </a:t>
            </a:r>
            <a:r>
              <a:rPr lang="en-US" sz="2200" dirty="0" err="1" smtClean="0"/>
              <a:t>čuvanje</a:t>
            </a:r>
            <a:r>
              <a:rPr lang="en-US" sz="2200" dirty="0" smtClean="0"/>
              <a:t> </a:t>
            </a:r>
            <a:r>
              <a:rPr lang="en-US" sz="2200" dirty="0" err="1" smtClean="0"/>
              <a:t>dobrog</a:t>
            </a:r>
            <a:r>
              <a:rPr lang="en-US" sz="2200" dirty="0" smtClean="0"/>
              <a:t> </a:t>
            </a:r>
            <a:r>
              <a:rPr lang="en-US" sz="2200" dirty="0" err="1" smtClean="0"/>
              <a:t>posla</a:t>
            </a:r>
            <a:r>
              <a:rPr lang="en-US" sz="2200" dirty="0" smtClean="0"/>
              <a:t>. </a:t>
            </a:r>
            <a:r>
              <a:rPr lang="hr-HR" sz="2200" dirty="0" err="1" smtClean="0"/>
              <a:t>S</a:t>
            </a:r>
            <a:r>
              <a:rPr lang="en-US" sz="2200" dirty="0" err="1" smtClean="0"/>
              <a:t>udjelovanje</a:t>
            </a:r>
            <a:r>
              <a:rPr lang="en-US" sz="2200" dirty="0" smtClean="0"/>
              <a:t> </a:t>
            </a:r>
            <a:r>
              <a:rPr lang="en-US" sz="2200" dirty="0" err="1" smtClean="0"/>
              <a:t>može</a:t>
            </a:r>
            <a:r>
              <a:rPr lang="en-US" sz="2200" dirty="0" smtClean="0"/>
              <a:t> </a:t>
            </a:r>
            <a:r>
              <a:rPr lang="en-US" sz="2200" dirty="0" err="1" smtClean="0"/>
              <a:t>dovesti</a:t>
            </a:r>
            <a:r>
              <a:rPr lang="en-US" sz="2200" dirty="0" smtClean="0"/>
              <a:t> do </a:t>
            </a:r>
            <a:r>
              <a:rPr lang="en-US" sz="2200" dirty="0" err="1" smtClean="0"/>
              <a:t>povečanog</a:t>
            </a:r>
            <a:r>
              <a:rPr lang="en-US" sz="2200" dirty="0" smtClean="0"/>
              <a:t> </a:t>
            </a:r>
            <a:r>
              <a:rPr lang="en-US" sz="2200" dirty="0" err="1" smtClean="0"/>
              <a:t>osjećaja</a:t>
            </a:r>
            <a:r>
              <a:rPr lang="en-US" sz="2200" dirty="0" smtClean="0"/>
              <a:t> </a:t>
            </a:r>
            <a:r>
              <a:rPr lang="hr-HR" sz="2200" dirty="0" smtClean="0">
                <a:sym typeface="Wingdings"/>
              </a:rPr>
              <a:t>- </a:t>
            </a:r>
            <a:r>
              <a:rPr lang="en-US" sz="2200" dirty="0" err="1" smtClean="0"/>
              <a:t>osjećaj</a:t>
            </a:r>
            <a:r>
              <a:rPr lang="en-US" sz="2200" dirty="0" smtClean="0"/>
              <a:t> “</a:t>
            </a:r>
            <a:r>
              <a:rPr lang="en-US" sz="2200" dirty="0" err="1" smtClean="0"/>
              <a:t>hej</a:t>
            </a:r>
            <a:r>
              <a:rPr lang="en-US" sz="2200" dirty="0" smtClean="0"/>
              <a:t>, </a:t>
            </a:r>
            <a:r>
              <a:rPr lang="en-US" sz="2200" dirty="0" err="1" smtClean="0"/>
              <a:t>ja</a:t>
            </a:r>
            <a:r>
              <a:rPr lang="en-US" sz="2200" dirty="0" smtClean="0"/>
              <a:t> to </a:t>
            </a:r>
            <a:r>
              <a:rPr lang="en-US" sz="2200" dirty="0" err="1" smtClean="0"/>
              <a:t>mogu</a:t>
            </a:r>
            <a:r>
              <a:rPr lang="en-US" sz="2200" dirty="0" smtClean="0"/>
              <a:t>” </a:t>
            </a:r>
            <a:endParaRPr lang="hr-HR" sz="2200" dirty="0" smtClean="0"/>
          </a:p>
          <a:p>
            <a:r>
              <a:rPr lang="hr-HR" sz="2200" dirty="0" smtClean="0">
                <a:solidFill>
                  <a:schemeClr val="accent1">
                    <a:lumMod val="75000"/>
                  </a:schemeClr>
                </a:solidFill>
              </a:rPr>
              <a:t>D</a:t>
            </a:r>
            <a:r>
              <a:rPr lang="en-US" sz="2200" dirty="0" err="1" smtClean="0">
                <a:solidFill>
                  <a:schemeClr val="accent1">
                    <a:lumMod val="75000"/>
                  </a:schemeClr>
                </a:solidFill>
              </a:rPr>
              <a:t>oprinosa</a:t>
            </a:r>
            <a:r>
              <a:rPr lang="hr-HR" sz="2200" dirty="0" smtClean="0">
                <a:solidFill>
                  <a:schemeClr val="accent1">
                    <a:lumMod val="75000"/>
                  </a:schemeClr>
                </a:solidFill>
                <a:sym typeface="Wingdings"/>
              </a:rPr>
              <a:t> - </a:t>
            </a:r>
            <a:r>
              <a:rPr lang="en-US" sz="2200" dirty="0" err="1" smtClean="0"/>
              <a:t>Završna</a:t>
            </a:r>
            <a:r>
              <a:rPr lang="en-US" sz="2200" dirty="0" smtClean="0"/>
              <a:t> </a:t>
            </a:r>
            <a:r>
              <a:rPr lang="en-US" sz="2200" dirty="0" err="1" smtClean="0"/>
              <a:t>faza</a:t>
            </a:r>
            <a:r>
              <a:rPr lang="en-US" sz="2200" dirty="0" smtClean="0"/>
              <a:t> </a:t>
            </a:r>
            <a:r>
              <a:rPr lang="en-US" sz="2200" dirty="0" err="1" smtClean="0"/>
              <a:t>procesa</a:t>
            </a:r>
            <a:r>
              <a:rPr lang="en-US" sz="2200" dirty="0" smtClean="0"/>
              <a:t> </a:t>
            </a:r>
            <a:r>
              <a:rPr lang="en-US" sz="2200" dirty="0" err="1" smtClean="0"/>
              <a:t>osnaživanja</a:t>
            </a:r>
            <a:r>
              <a:rPr lang="en-US" sz="2200" dirty="0" smtClean="0"/>
              <a:t> </a:t>
            </a:r>
            <a:r>
              <a:rPr lang="en-US" sz="2200" dirty="0" err="1" smtClean="0"/>
              <a:t>uključuje</a:t>
            </a:r>
            <a:r>
              <a:rPr lang="en-US" sz="2200" dirty="0" smtClean="0"/>
              <a:t> </a:t>
            </a:r>
            <a:r>
              <a:rPr lang="en-US" sz="2200" dirty="0" err="1" smtClean="0"/>
              <a:t>integraciju</a:t>
            </a:r>
            <a:r>
              <a:rPr lang="en-US" sz="2200" dirty="0" smtClean="0"/>
              <a:t> </a:t>
            </a:r>
            <a:r>
              <a:rPr lang="en-US" sz="2200" dirty="0" err="1" smtClean="0"/>
              <a:t>vještina</a:t>
            </a:r>
            <a:r>
              <a:rPr lang="en-US" sz="2200" dirty="0" smtClean="0"/>
              <a:t>, </a:t>
            </a:r>
            <a:r>
              <a:rPr lang="en-US" sz="2200" dirty="0" err="1" smtClean="0"/>
              <a:t>znanja</a:t>
            </a:r>
            <a:r>
              <a:rPr lang="en-US" sz="2200" dirty="0" smtClean="0"/>
              <a:t> </a:t>
            </a:r>
            <a:r>
              <a:rPr lang="en-US" sz="2200" dirty="0" err="1" smtClean="0"/>
              <a:t>i</a:t>
            </a:r>
            <a:r>
              <a:rPr lang="en-US" sz="2200" dirty="0" smtClean="0"/>
              <a:t> </a:t>
            </a:r>
            <a:r>
              <a:rPr lang="en-US" sz="2200" dirty="0" err="1" smtClean="0"/>
              <a:t>resursa</a:t>
            </a:r>
            <a:r>
              <a:rPr lang="en-US" sz="2200" dirty="0" smtClean="0"/>
              <a:t> </a:t>
            </a:r>
            <a:r>
              <a:rPr lang="en-US" sz="2200" dirty="0" err="1" smtClean="0"/>
              <a:t>stečenih</a:t>
            </a:r>
            <a:r>
              <a:rPr lang="en-US" sz="2200" dirty="0" smtClean="0"/>
              <a:t> u </a:t>
            </a:r>
            <a:r>
              <a:rPr lang="en-US" sz="2200" dirty="0" err="1" smtClean="0"/>
              <a:t>prethodnim</a:t>
            </a:r>
            <a:r>
              <a:rPr lang="en-US" sz="2200" dirty="0" smtClean="0"/>
              <a:t> </a:t>
            </a:r>
            <a:r>
              <a:rPr lang="en-US" sz="2200" dirty="0" err="1" smtClean="0"/>
              <a:t>fazama</a:t>
            </a:r>
            <a:r>
              <a:rPr lang="en-US" sz="2200" dirty="0" smtClean="0"/>
              <a:t> u </a:t>
            </a:r>
            <a:r>
              <a:rPr lang="en-US" sz="2200" dirty="0" err="1" smtClean="0"/>
              <a:t>pojedinčev</a:t>
            </a:r>
            <a:r>
              <a:rPr lang="en-US" sz="2200" dirty="0" smtClean="0"/>
              <a:t> </a:t>
            </a:r>
            <a:r>
              <a:rPr lang="en-US" sz="2200" dirty="0" err="1" smtClean="0"/>
              <a:t>svakodnevni</a:t>
            </a:r>
            <a:r>
              <a:rPr lang="en-US" sz="2200" dirty="0" smtClean="0"/>
              <a:t> </a:t>
            </a:r>
            <a:r>
              <a:rPr lang="en-US" sz="2200" dirty="0" err="1" smtClean="0"/>
              <a:t>život</a:t>
            </a:r>
            <a:r>
              <a:rPr lang="en-US" sz="2200" dirty="0" smtClean="0"/>
              <a:t>. </a:t>
            </a:r>
            <a:r>
              <a:rPr lang="en-US" sz="2200" dirty="0" err="1" smtClean="0"/>
              <a:t>Uloga</a:t>
            </a:r>
            <a:r>
              <a:rPr lang="en-US" sz="2200" dirty="0" smtClean="0"/>
              <a:t> soc. </a:t>
            </a:r>
            <a:r>
              <a:rPr lang="en-US" sz="2200" dirty="0" err="1" smtClean="0"/>
              <a:t>radnika-ohrabrivanje</a:t>
            </a:r>
            <a:r>
              <a:rPr lang="en-US" sz="2200" dirty="0" smtClean="0"/>
              <a:t> </a:t>
            </a:r>
            <a:r>
              <a:rPr lang="en-US" sz="2200" dirty="0" err="1" smtClean="0"/>
              <a:t>i</a:t>
            </a:r>
            <a:r>
              <a:rPr lang="en-US" sz="2200" dirty="0" smtClean="0"/>
              <a:t> </a:t>
            </a:r>
            <a:r>
              <a:rPr lang="en-US" sz="2200" dirty="0" err="1" smtClean="0"/>
              <a:t>nastavak</a:t>
            </a:r>
            <a:r>
              <a:rPr lang="en-US" sz="2200" dirty="0" smtClean="0"/>
              <a:t> </a:t>
            </a:r>
            <a:r>
              <a:rPr lang="en-US" sz="2200" dirty="0" err="1" smtClean="0"/>
              <a:t>podrške</a:t>
            </a:r>
            <a:endParaRPr lang="hr-HR" sz="2200" dirty="0" smtClean="0"/>
          </a:p>
          <a:p>
            <a:pPr>
              <a:buFont typeface="Courier New" pitchFamily="49" charset="0"/>
              <a:buChar char="o"/>
            </a:pPr>
            <a:endParaRPr lang="hr-HR" dirty="0" smtClean="0">
              <a:solidFill>
                <a:schemeClr val="accent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normAutofit/>
          </a:bodyPr>
          <a:lstStyle/>
          <a:p>
            <a:pPr>
              <a:buFont typeface="Wingdings" pitchFamily="2" charset="2"/>
              <a:buChar char="Ø"/>
            </a:pPr>
            <a:r>
              <a:rPr lang="hr-HR" dirty="0" smtClean="0"/>
              <a:t> </a:t>
            </a:r>
            <a:r>
              <a:rPr lang="hr-HR" sz="2600" dirty="0" smtClean="0">
                <a:solidFill>
                  <a:schemeClr val="accent1">
                    <a:lumMod val="75000"/>
                  </a:schemeClr>
                </a:solidFill>
              </a:rPr>
              <a:t>Grupa za samopomoć kao proces osnaživanja:</a:t>
            </a:r>
          </a:p>
          <a:p>
            <a:pPr>
              <a:buFont typeface="Wingdings" pitchFamily="2" charset="2"/>
              <a:buChar char="Ø"/>
            </a:pPr>
            <a:endParaRPr lang="hr-HR" dirty="0" smtClean="0">
              <a:solidFill>
                <a:schemeClr val="accent1">
                  <a:lumMod val="75000"/>
                </a:schemeClr>
              </a:solidFill>
            </a:endParaRPr>
          </a:p>
          <a:p>
            <a:r>
              <a:rPr lang="hr-HR" sz="2000" dirty="0" smtClean="0"/>
              <a:t>Imaju veliki značaj u kontekstu teme samoosnaživanja</a:t>
            </a:r>
          </a:p>
          <a:p>
            <a:r>
              <a:rPr lang="hr-HR" sz="2000" dirty="0" smtClean="0"/>
              <a:t>Grupe za samopomoć snažno doprinose mentalnom zdravlju svojih članova povećavajući osjećaj kontrole</a:t>
            </a:r>
          </a:p>
          <a:p>
            <a:r>
              <a:rPr lang="hr-HR" sz="2000" dirty="0" smtClean="0"/>
              <a:t>Grupe ljudi koji su se samoorganizirali (bez stručnog vodstva) kako bi se u njima događala razmjena znanja i međusobne emocionalne i tehničke podrške u kontekstu tema koje su socijalne ili zdravstvene naravi.</a:t>
            </a:r>
          </a:p>
          <a:p>
            <a:r>
              <a:rPr lang="hr-HR" sz="2000" dirty="0" smtClean="0"/>
              <a:t>Članovi grupe dobivaju od ostalih članova emocionalnu i praktičnu podršku što dovodi do posljedice povećanja samopouzdanja i većeg osjećaja kontrole nad svojim životom.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r>
              <a:rPr lang="hr-HR" dirty="0" smtClean="0"/>
              <a:t>istraživanja</a:t>
            </a:r>
            <a:endParaRPr lang="hr-HR" dirty="0"/>
          </a:p>
        </p:txBody>
      </p:sp>
      <p:sp>
        <p:nvSpPr>
          <p:cNvPr id="3" name="Content Placeholder 2"/>
          <p:cNvSpPr>
            <a:spLocks noGrp="1"/>
          </p:cNvSpPr>
          <p:nvPr>
            <p:ph sz="quarter" idx="1"/>
          </p:nvPr>
        </p:nvSpPr>
        <p:spPr>
          <a:xfrm>
            <a:off x="457200" y="1071546"/>
            <a:ext cx="7467600" cy="5402406"/>
          </a:xfrm>
        </p:spPr>
        <p:txBody>
          <a:bodyPr>
            <a:normAutofit/>
          </a:bodyPr>
          <a:lstStyle/>
          <a:p>
            <a:pPr>
              <a:buNone/>
            </a:pPr>
            <a:endParaRPr lang="hr-HR" dirty="0" smtClean="0"/>
          </a:p>
          <a:p>
            <a:r>
              <a:rPr lang="hr-HR" sz="2000" dirty="0" smtClean="0"/>
              <a:t>Reyes-Aguilar i Barrios (2016.) govore o </a:t>
            </a:r>
            <a:r>
              <a:rPr lang="hr-HR" sz="2000" dirty="0" smtClean="0">
                <a:solidFill>
                  <a:schemeClr val="accent1">
                    <a:lumMod val="75000"/>
                  </a:schemeClr>
                </a:solidFill>
              </a:rPr>
              <a:t>spolnim razlikama </a:t>
            </a:r>
            <a:r>
              <a:rPr lang="hr-HR" sz="2000" dirty="0" smtClean="0"/>
              <a:t>pri emocionalnom doživljavanju gdje navode zaključke istraživanja koji ukazuju da žene doživljavaju emocije s više afektivnog reagiranja, u odnosu na muškarce. Također, navode kako žene više reagiraju na negativne emocionalne podražaje dok muškarci suprotno tome, više reagiraju na pozitivne emocionalne podražaje te pokazuju više kognitivne kontrole pri negativnim emocionalnim situacijama. I žene i muškarci negativne životne situacije proživljavaju više privatno; izolirano, s manje uključivanja svoje okoline dok je suprotno s pozitivnim životnim okolnostima. </a:t>
            </a:r>
          </a:p>
          <a:p>
            <a:pPr>
              <a:buFont typeface="Courier New" pitchFamily="49" charset="0"/>
              <a:buChar char="o"/>
            </a:pP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lstStyle/>
          <a:p>
            <a:r>
              <a:rPr lang="hr-HR" dirty="0" smtClean="0"/>
              <a:t>Istraživanje (Song, 2015.) provedeno na 243 socijalna radnika koji se u svom radu ponajviše bave žrtvama nasilja dovodi do zaključka kako je zadovoljstvo socijalnog radnika osobnim životom jedan od tri glavna elementa koji dovode odnosno doprinose promjeni na osobnom planu korisnika. </a:t>
            </a:r>
          </a:p>
          <a:p>
            <a:endParaRPr lang="hr-HR" dirty="0" smtClean="0"/>
          </a:p>
          <a:p>
            <a:endParaRPr lang="hr-HR" dirty="0" smtClean="0"/>
          </a:p>
          <a:p>
            <a:endParaRPr lang="hr-HR" dirty="0" smtClean="0"/>
          </a:p>
          <a:p>
            <a:endParaRPr lang="hr-HR" dirty="0" smtClean="0"/>
          </a:p>
          <a:p>
            <a:endParaRPr lang="hr-HR" dirty="0" smtClean="0"/>
          </a:p>
          <a:p>
            <a:endParaRPr lang="hr-HR" dirty="0" smtClean="0"/>
          </a:p>
          <a:p>
            <a:r>
              <a:rPr lang="hr-HR" dirty="0" smtClean="0"/>
              <a:t> </a:t>
            </a:r>
            <a:r>
              <a:rPr lang="hr-HR" sz="1600" dirty="0" smtClean="0"/>
              <a:t>https://www.youtube.com/watch?v=Ks-_Mh1QhMc&amp;list=PLKHkb13CdsGHhioVkmpb4B9dQi9hAiEFl</a:t>
            </a:r>
          </a:p>
          <a:p>
            <a:endParaRPr lang="hr-HR" dirty="0" smtClean="0"/>
          </a:p>
          <a:p>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hr-HR" dirty="0" smtClean="0"/>
              <a:t>Pitanja za raspravu</a:t>
            </a:r>
            <a:endParaRPr lang="hr-HR" dirty="0"/>
          </a:p>
        </p:txBody>
      </p:sp>
      <p:sp>
        <p:nvSpPr>
          <p:cNvPr id="3" name="Content Placeholder 2"/>
          <p:cNvSpPr>
            <a:spLocks noGrp="1"/>
          </p:cNvSpPr>
          <p:nvPr>
            <p:ph sz="quarter" idx="1"/>
          </p:nvPr>
        </p:nvSpPr>
        <p:spPr>
          <a:xfrm>
            <a:off x="457200" y="1214422"/>
            <a:ext cx="7467600" cy="5259530"/>
          </a:xfrm>
        </p:spPr>
        <p:txBody>
          <a:bodyPr>
            <a:normAutofit/>
          </a:bodyPr>
          <a:lstStyle/>
          <a:p>
            <a:r>
              <a:rPr lang="hr-HR" dirty="0" smtClean="0"/>
              <a:t> Što vi vidite iz osobne pozicije unutar konteksta socijalnog rada u RH, da bi Vam bilo osobno osnažujuće kao mladoj socijalnoj radnici? </a:t>
            </a:r>
          </a:p>
          <a:p>
            <a:r>
              <a:rPr lang="hr-HR" dirty="0" smtClean="0"/>
              <a:t> Da li smatrate osobno važnim poznavati konkretne tehnike osnaživanja/samoosnaživanja za budući rad s korisnicima? </a:t>
            </a:r>
          </a:p>
          <a:p>
            <a:r>
              <a:rPr lang="hr-HR" dirty="0" smtClean="0"/>
              <a:t>Koje metode po vama bi socijalni radnik trebao koristiti kako bi uspješno osnažio korisnika?</a:t>
            </a:r>
          </a:p>
          <a:p>
            <a:r>
              <a:rPr lang="hr-HR" dirty="0" smtClean="0"/>
              <a:t>Smatrate li da smo tijekom studija dobili dobro obrazovanje vezano uz osnaživanje naših budućih korisnika?</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hr-HR" dirty="0" smtClean="0"/>
              <a:t>Uvod</a:t>
            </a:r>
            <a:endParaRPr lang="hr-HR" dirty="0"/>
          </a:p>
        </p:txBody>
      </p:sp>
      <p:sp>
        <p:nvSpPr>
          <p:cNvPr id="3" name="Content Placeholder 2"/>
          <p:cNvSpPr>
            <a:spLocks noGrp="1"/>
          </p:cNvSpPr>
          <p:nvPr>
            <p:ph sz="quarter" idx="1"/>
          </p:nvPr>
        </p:nvSpPr>
        <p:spPr>
          <a:xfrm>
            <a:off x="457200" y="928670"/>
            <a:ext cx="7467600" cy="5929330"/>
          </a:xfrm>
        </p:spPr>
        <p:txBody>
          <a:bodyPr numCol="1">
            <a:normAutofit lnSpcReduction="10000"/>
          </a:bodyPr>
          <a:lstStyle/>
          <a:p>
            <a:pPr algn="just"/>
            <a:r>
              <a:rPr lang="hr-HR" dirty="0" smtClean="0">
                <a:solidFill>
                  <a:schemeClr val="accent1">
                    <a:lumMod val="75000"/>
                  </a:schemeClr>
                </a:solidFill>
              </a:rPr>
              <a:t>Osnaživanje </a:t>
            </a:r>
            <a:r>
              <a:rPr lang="hr-HR" dirty="0" smtClean="0"/>
              <a:t>je jedan od pristupa koji socijalni radnici koriste u svom radu, kako bi odgovorili na diskriminaciju i potlačenost bilo koje vrste.</a:t>
            </a:r>
          </a:p>
          <a:p>
            <a:pPr algn="just"/>
            <a:r>
              <a:rPr lang="hr-HR" dirty="0" smtClean="0">
                <a:solidFill>
                  <a:schemeClr val="accent1">
                    <a:lumMod val="75000"/>
                  </a:schemeClr>
                </a:solidFill>
              </a:rPr>
              <a:t>Bit osnaživanja </a:t>
            </a:r>
            <a:r>
              <a:rPr lang="hr-HR" dirty="0" smtClean="0"/>
              <a:t>je omogućiti pojedincu ili grupi preuzeti kontrolu nad životnim okolnostima, postizanje osobno važnih ciljeva i povećanje sposobnosti za donošenje učinkovitih odluka.</a:t>
            </a:r>
          </a:p>
          <a:p>
            <a:pPr algn="just"/>
            <a:r>
              <a:rPr lang="hr-HR" dirty="0" smtClean="0"/>
              <a:t>Filozofija osnaživanja zastupa ideju </a:t>
            </a:r>
            <a:r>
              <a:rPr lang="hr-HR" dirty="0" smtClean="0">
                <a:solidFill>
                  <a:schemeClr val="accent1">
                    <a:lumMod val="75000"/>
                  </a:schemeClr>
                </a:solidFill>
              </a:rPr>
              <a:t>perspektive moći i kreativnog kapaciteta korisnika</a:t>
            </a:r>
            <a:r>
              <a:rPr lang="hr-HR" dirty="0" smtClean="0"/>
              <a:t> za razvoj ideja i aktivnosti s ciljem poboljšanja životne situacije (Payne, 2005.). To znači da su sami korisnici, odnosno pojedinci, grupe ili zajednice, </a:t>
            </a:r>
            <a:r>
              <a:rPr lang="hr-HR" dirty="0" smtClean="0">
                <a:solidFill>
                  <a:schemeClr val="accent1">
                    <a:lumMod val="75000"/>
                  </a:schemeClr>
                </a:solidFill>
              </a:rPr>
              <a:t>najbolji izvor znanja o sebi</a:t>
            </a:r>
            <a:r>
              <a:rPr lang="hr-HR" dirty="0" smtClean="0"/>
              <a:t>, o tome što trebaju i čemu streme. </a:t>
            </a:r>
          </a:p>
          <a:p>
            <a:pPr algn="just"/>
            <a:endParaRPr lang="hr-HR" dirty="0" smtClean="0"/>
          </a:p>
          <a:p>
            <a:pPr marL="0" indent="0" algn="r">
              <a:buNone/>
            </a:pPr>
            <a:r>
              <a:rPr lang="hr-HR" sz="1600" dirty="0" smtClean="0"/>
              <a:t>(Kletečki Radović, 2008.)</a:t>
            </a:r>
          </a:p>
          <a:p>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7281890" cy="2797172"/>
          </a:xfrm>
        </p:spPr>
        <p:txBody>
          <a:bodyPr>
            <a:normAutofit/>
          </a:bodyPr>
          <a:lstStyle/>
          <a:p>
            <a:r>
              <a:rPr lang="hr-HR" sz="5400" b="1" dirty="0" smtClean="0"/>
              <a:t>Hvala na pažnji!</a:t>
            </a:r>
            <a:endParaRPr lang="hr-HR"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82660"/>
          </a:xfrm>
        </p:spPr>
        <p:txBody>
          <a:bodyPr>
            <a:normAutofit fontScale="90000"/>
          </a:bodyPr>
          <a:lstStyle/>
          <a:p>
            <a:r>
              <a:rPr lang="hr-HR" sz="2400" dirty="0" smtClean="0"/>
              <a:t>OSNOVNI KONCEPTI ZA RAZUMIJEVANJE TEORIJE OSNAŽIVANJA</a:t>
            </a:r>
            <a:br>
              <a:rPr lang="hr-HR" sz="2400" dirty="0" smtClean="0"/>
            </a:br>
            <a:endParaRPr lang="hr-HR" sz="2400" dirty="0"/>
          </a:p>
        </p:txBody>
      </p:sp>
      <p:sp>
        <p:nvSpPr>
          <p:cNvPr id="3" name="Content Placeholder 2"/>
          <p:cNvSpPr>
            <a:spLocks noGrp="1"/>
          </p:cNvSpPr>
          <p:nvPr>
            <p:ph sz="quarter" idx="1"/>
          </p:nvPr>
        </p:nvSpPr>
        <p:spPr>
          <a:xfrm>
            <a:off x="457200" y="1142984"/>
            <a:ext cx="7467600" cy="5330968"/>
          </a:xfrm>
        </p:spPr>
        <p:txBody>
          <a:bodyPr>
            <a:normAutofit/>
          </a:bodyPr>
          <a:lstStyle/>
          <a:p>
            <a:pPr algn="just"/>
            <a:r>
              <a:rPr lang="hr-HR" sz="2000" dirty="0" smtClean="0">
                <a:solidFill>
                  <a:schemeClr val="accent1">
                    <a:lumMod val="75000"/>
                  </a:schemeClr>
                </a:solidFill>
              </a:rPr>
              <a:t>Osnaživanje </a:t>
            </a:r>
            <a:r>
              <a:rPr lang="hr-HR" sz="2000" dirty="0" smtClean="0"/>
              <a:t>se odnosi na procese kojima pojedinci, grupe ili zajednice zadobivaju moć, autoritet, pristup društvenim resursima i kontrolu nad svojim životima. Preuzimanjem kontrole u vlastitom životu i pristupanjem društvenim resursima, zadobiva se sposobnost ostvarivanja osobnih i kolektivnih težnji, odnosno ostvarivanje važnih životnih ciljeva.</a:t>
            </a:r>
          </a:p>
          <a:p>
            <a:pPr algn="just"/>
            <a:r>
              <a:rPr lang="hr-HR" sz="2000" dirty="0" smtClean="0"/>
              <a:t>Osnaživanjem pojedinaca, utječe se na bolje upoznavanje osobnih potreba, što vodi k povećanju osobne moći i sigurnosti u vlastite snage (osobna moć), čime se stvara kapacitet za prenošenje utjecaja na druge ljude (interpersonalna moć), a time se otvaraju mogućnosti zadiranja i u širi društveni kontekst (politička moć).</a:t>
            </a:r>
          </a:p>
          <a:p>
            <a:pPr algn="just"/>
            <a:endParaRPr lang="hr-HR" sz="200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normAutofit/>
          </a:bodyPr>
          <a:lstStyle/>
          <a:p>
            <a:pPr algn="just"/>
            <a:r>
              <a:rPr lang="hr-HR" sz="2000" dirty="0" smtClean="0">
                <a:solidFill>
                  <a:schemeClr val="accent1">
                    <a:lumMod val="75000"/>
                  </a:schemeClr>
                </a:solidFill>
              </a:rPr>
              <a:t>Moć - </a:t>
            </a:r>
            <a:r>
              <a:rPr lang="hr-HR" sz="2000" dirty="0" smtClean="0"/>
              <a:t>Tew (2006.) smatra da je od velike pomoći stvaranje konceptualnog okvira koji ukazuje na položaj različitih mogućnosti odnosa moći. On polazi od razlikovanja:</a:t>
            </a:r>
          </a:p>
          <a:p>
            <a:pPr algn="just">
              <a:buNone/>
            </a:pPr>
            <a:r>
              <a:rPr lang="hr-HR" sz="2000" dirty="0" smtClean="0">
                <a:solidFill>
                  <a:schemeClr val="accent1">
                    <a:lumMod val="75000"/>
                  </a:schemeClr>
                </a:solidFill>
              </a:rPr>
              <a:t>     - </a:t>
            </a:r>
            <a:r>
              <a:rPr lang="hr-HR" sz="2000" dirty="0" smtClean="0"/>
              <a:t>vertikalnog« djelovanja moći nad kroz određeni oblik društvene podjele ili razlike i</a:t>
            </a:r>
          </a:p>
          <a:p>
            <a:pPr algn="just">
              <a:buNone/>
            </a:pPr>
            <a:r>
              <a:rPr lang="hr-HR" sz="2000" dirty="0" smtClean="0"/>
              <a:t>     </a:t>
            </a:r>
            <a:r>
              <a:rPr lang="hr-HR" sz="2000" dirty="0" smtClean="0">
                <a:solidFill>
                  <a:schemeClr val="accent1">
                    <a:lumMod val="75000"/>
                  </a:schemeClr>
                </a:solidFill>
              </a:rPr>
              <a:t>- </a:t>
            </a:r>
            <a:r>
              <a:rPr lang="hr-HR" sz="2000" dirty="0" smtClean="0"/>
              <a:t>horizontalnog« razvoja moći sa (zajedničke moći) među ljudima</a:t>
            </a:r>
          </a:p>
          <a:p>
            <a:pPr algn="just">
              <a:buNone/>
            </a:pPr>
            <a:r>
              <a:rPr lang="hr-HR" sz="2000" dirty="0" smtClean="0"/>
              <a:t>    Također, razlikuje ima li korištenje moći produktivne aspekte, odnosno ishode ili rezultira nekim ograničenjima, odnosno zatvaranjem mogućnosti</a:t>
            </a:r>
          </a:p>
          <a:p>
            <a:pPr algn="just"/>
            <a:r>
              <a:rPr lang="hr-HR" sz="2000" dirty="0" smtClean="0">
                <a:solidFill>
                  <a:schemeClr val="accent1">
                    <a:lumMod val="75000"/>
                  </a:schemeClr>
                </a:solidFill>
              </a:rPr>
              <a:t>Nemoćnost je - </a:t>
            </a:r>
            <a:r>
              <a:rPr lang="hr-HR" sz="2000" dirty="0" smtClean="0"/>
              <a:t>„…nemogućnost upravljanja emocijama, vještinama, znanjem i/ili materijalnim resursima na takav način da ponašanje u skladu s društveno prihvaćenim vrijednostima dovodi do osobnog zadovoljstva…“ (Solomon, 1976., prema Payne, 1997.).</a:t>
            </a:r>
            <a:endParaRPr lang="hr-HR" sz="2000" dirty="0" smtClean="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normAutofit fontScale="92500"/>
          </a:bodyPr>
          <a:lstStyle/>
          <a:p>
            <a:pPr algn="just"/>
            <a:r>
              <a:rPr lang="hr-HR" dirty="0" smtClean="0">
                <a:solidFill>
                  <a:schemeClr val="accent1">
                    <a:lumMod val="75000"/>
                  </a:schemeClr>
                </a:solidFill>
              </a:rPr>
              <a:t>Teorija osnaživanja</a:t>
            </a:r>
            <a:r>
              <a:rPr lang="hr-HR" dirty="0" smtClean="0"/>
              <a:t> kaže kako je za osnaživanje nužno povezati osjećaj samokorisnosti </a:t>
            </a:r>
            <a:r>
              <a:rPr lang="hr-HR" b="1" dirty="0" smtClean="0"/>
              <a:t>s kritičnom svjesnosti</a:t>
            </a:r>
            <a:r>
              <a:rPr lang="hr-HR" dirty="0" smtClean="0"/>
              <a:t> i učinkovitim djelovanjem (Robbins, Chatterjee i Canda, 1998.). Podizanje </a:t>
            </a:r>
            <a:r>
              <a:rPr lang="hr-HR" b="1" dirty="0" smtClean="0"/>
              <a:t>kritične svijesti</a:t>
            </a:r>
            <a:r>
              <a:rPr lang="hr-HR" dirty="0" smtClean="0"/>
              <a:t> je proces povećavanja svijesti kako političke strukture utječu na iskustvo pojedinca ili grupe, te doprinose osobnoj ili grupnoj nemoćnosti (Freire, 2002.).</a:t>
            </a:r>
          </a:p>
          <a:p>
            <a:pPr algn="just">
              <a:buNone/>
            </a:pPr>
            <a:endParaRPr lang="hr-HR" dirty="0" smtClean="0"/>
          </a:p>
          <a:p>
            <a:pPr algn="just"/>
            <a:r>
              <a:rPr lang="hr-HR" dirty="0" smtClean="0">
                <a:solidFill>
                  <a:schemeClr val="accent1">
                    <a:lumMod val="75000"/>
                  </a:schemeClr>
                </a:solidFill>
              </a:rPr>
              <a:t>Društveno raslojavanje </a:t>
            </a:r>
            <a:r>
              <a:rPr lang="hr-HR" dirty="0" smtClean="0"/>
              <a:t>(stratifikacija) je proces kojim se ljudi hijerarhijski grupiraju temeljem nejednake raspodjele u bogatstvu, moći, prestižu, pristupu resursima i životnim prilikama (Robbins, Chatterjee i Canda, 1998.). Društveno raslojavanje i nejednakost temelje se na spolu, dobi, narodnosti, vjeri, invaliditetu, seksualnoj pripadnosti, jezičnoj pripadnosti, kulturi, rasi i staležu.</a:t>
            </a:r>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lstStyle/>
          <a:p>
            <a:pPr>
              <a:buFont typeface="Courier New" pitchFamily="49" charset="0"/>
              <a:buChar char="o"/>
            </a:pPr>
            <a:r>
              <a:rPr lang="hr-HR" dirty="0" smtClean="0">
                <a:solidFill>
                  <a:schemeClr val="accent1">
                    <a:lumMod val="75000"/>
                  </a:schemeClr>
                </a:solidFill>
              </a:rPr>
              <a:t>Ciljevi</a:t>
            </a:r>
            <a:r>
              <a:rPr lang="hr-HR" b="1" dirty="0" smtClean="0">
                <a:solidFill>
                  <a:schemeClr val="accent1">
                    <a:lumMod val="75000"/>
                  </a:schemeClr>
                </a:solidFill>
              </a:rPr>
              <a:t> </a:t>
            </a:r>
            <a:r>
              <a:rPr lang="hr-HR" dirty="0" smtClean="0">
                <a:solidFill>
                  <a:schemeClr val="accent1">
                    <a:lumMod val="75000"/>
                  </a:schemeClr>
                </a:solidFill>
              </a:rPr>
              <a:t>osnaživanja su pomoći korisnicima (prema Gutiérrez, Parsons i Cox, 2003.):</a:t>
            </a:r>
          </a:p>
          <a:p>
            <a:pPr>
              <a:buFont typeface="Courier New" pitchFamily="49" charset="0"/>
              <a:buChar char="o"/>
            </a:pPr>
            <a:endParaRPr lang="hr-HR" dirty="0" smtClean="0">
              <a:solidFill>
                <a:schemeClr val="accent1">
                  <a:lumMod val="75000"/>
                </a:schemeClr>
              </a:solidFill>
            </a:endParaRPr>
          </a:p>
          <a:p>
            <a:pPr>
              <a:buNone/>
            </a:pPr>
            <a:r>
              <a:rPr lang="hr-HR" dirty="0" smtClean="0">
                <a:solidFill>
                  <a:schemeClr val="accent1">
                    <a:lumMod val="75000"/>
                  </a:schemeClr>
                </a:solidFill>
              </a:rPr>
              <a:t>  - </a:t>
            </a:r>
            <a:r>
              <a:rPr lang="hr-HR" dirty="0" smtClean="0"/>
              <a:t> vidjeti sebe kao uzročnog čimbenika u pronalaženju rješenja za vlastite probleme</a:t>
            </a:r>
          </a:p>
          <a:p>
            <a:pPr>
              <a:buNone/>
            </a:pPr>
            <a:r>
              <a:rPr lang="hr-HR" dirty="0" smtClean="0"/>
              <a:t>  </a:t>
            </a:r>
            <a:r>
              <a:rPr lang="hr-HR" dirty="0" smtClean="0">
                <a:solidFill>
                  <a:schemeClr val="accent1">
                    <a:lumMod val="75000"/>
                  </a:schemeClr>
                </a:solidFill>
              </a:rPr>
              <a:t>-</a:t>
            </a:r>
            <a:r>
              <a:rPr lang="hr-HR" dirty="0" smtClean="0"/>
              <a:t> da iskoriste znanje i vještine socijalnog radnika za svoju dobrobit</a:t>
            </a:r>
          </a:p>
          <a:p>
            <a:pPr>
              <a:buNone/>
            </a:pPr>
            <a:r>
              <a:rPr lang="hr-HR" dirty="0" smtClean="0"/>
              <a:t> </a:t>
            </a:r>
            <a:r>
              <a:rPr lang="hr-HR" dirty="0" smtClean="0">
                <a:solidFill>
                  <a:schemeClr val="accent1">
                    <a:lumMod val="75000"/>
                  </a:schemeClr>
                </a:solidFill>
              </a:rPr>
              <a:t> - </a:t>
            </a:r>
            <a:r>
              <a:rPr lang="hr-HR" dirty="0" smtClean="0"/>
              <a:t>prepoznati socijalne radnike kao sebi ravne osobe i partnere u procesu promjene</a:t>
            </a:r>
          </a:p>
          <a:p>
            <a:pPr>
              <a:buNone/>
            </a:pPr>
            <a:r>
              <a:rPr lang="hr-HR" dirty="0" smtClean="0"/>
              <a:t>  </a:t>
            </a:r>
            <a:r>
              <a:rPr lang="hr-HR" dirty="0" smtClean="0">
                <a:solidFill>
                  <a:schemeClr val="accent1">
                    <a:lumMod val="75000"/>
                  </a:schemeClr>
                </a:solidFill>
              </a:rPr>
              <a:t>- </a:t>
            </a:r>
            <a:r>
              <a:rPr lang="hr-HR" dirty="0" smtClean="0"/>
              <a:t>uvidjeti strukturne prepreke kao složene, ali otvorene za promjenu.</a:t>
            </a:r>
          </a:p>
          <a:p>
            <a:pPr>
              <a:buNone/>
            </a:pPr>
            <a:endParaRPr lang="hr-HR"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lstStyle/>
          <a:p>
            <a:r>
              <a:rPr lang="hr-HR" dirty="0" smtClean="0">
                <a:solidFill>
                  <a:schemeClr val="accent1">
                    <a:lumMod val="75000"/>
                  </a:schemeClr>
                </a:solidFill>
              </a:rPr>
              <a:t>Uloga socijalnog radnika u osnaživanju:</a:t>
            </a:r>
          </a:p>
          <a:p>
            <a:pPr>
              <a:buNone/>
            </a:pPr>
            <a:r>
              <a:rPr lang="hr-HR" dirty="0" smtClean="0"/>
              <a:t>    </a:t>
            </a:r>
            <a:r>
              <a:rPr lang="hr-HR" dirty="0" smtClean="0">
                <a:solidFill>
                  <a:schemeClr val="accent1">
                    <a:lumMod val="75000"/>
                  </a:schemeClr>
                </a:solidFill>
              </a:rPr>
              <a:t>-</a:t>
            </a:r>
            <a:r>
              <a:rPr lang="hr-HR" sz="2000" dirty="0" smtClean="0">
                <a:solidFill>
                  <a:schemeClr val="accent1">
                    <a:lumMod val="75000"/>
                  </a:schemeClr>
                </a:solidFill>
              </a:rPr>
              <a:t> Na osobnoj razini </a:t>
            </a:r>
            <a:r>
              <a:rPr lang="hr-HR" sz="2000" dirty="0" smtClean="0"/>
              <a:t>socijalni radnik pomaže pojedincu prepoznati izvor nemoćnosti te redefinirati sebe u pozitivnijem samoodređujućem svjetlu perspektive snage.</a:t>
            </a:r>
          </a:p>
          <a:p>
            <a:pPr>
              <a:buNone/>
            </a:pPr>
            <a:r>
              <a:rPr lang="hr-HR" sz="2000" dirty="0" smtClean="0">
                <a:solidFill>
                  <a:schemeClr val="accent1">
                    <a:lumMod val="75000"/>
                  </a:schemeClr>
                </a:solidFill>
              </a:rPr>
              <a:t>    - Na interpersonalnoj razini </a:t>
            </a:r>
            <a:r>
              <a:rPr lang="hr-HR" sz="2000" dirty="0" smtClean="0"/>
              <a:t>(Gutiérrez, Parsons i Cox, 2003.) socijalni radnici koriste svoje znanje o razvoju snaga kod pojedinca, obitelji, grupe i zajednice kako bi pomogli ljudima da prevladaju potlačivanje. Solidarnost i međusobna podrška su neophodne u tom dijelu procesa osnaživanja.</a:t>
            </a:r>
          </a:p>
          <a:p>
            <a:pPr>
              <a:buNone/>
            </a:pPr>
            <a:r>
              <a:rPr lang="hr-HR" sz="2000" dirty="0" smtClean="0">
                <a:solidFill>
                  <a:schemeClr val="accent1">
                    <a:lumMod val="75000"/>
                  </a:schemeClr>
                </a:solidFill>
              </a:rPr>
              <a:t>  - Na institucionalnoj, odnosno političkoj razini  </a:t>
            </a:r>
            <a:r>
              <a:rPr lang="hr-HR" sz="2000" dirty="0" smtClean="0"/>
              <a:t>(Robbins, Chatterjee i Canda, 1998.) zadatak je socijalnih radnika, pomoći pojedincima, grupama i zajednicama u razvoju znanja i vještina potrebnih za prepoznavanje i utjecaj na političke procese.</a:t>
            </a:r>
          </a:p>
          <a:p>
            <a:pPr>
              <a:buNone/>
            </a:pPr>
            <a:endParaRPr lang="hr-HR" sz="2000"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r>
              <a:rPr lang="hr-HR" dirty="0" smtClean="0"/>
              <a:t> </a:t>
            </a:r>
            <a:r>
              <a:rPr lang="hr-HR" sz="2200" dirty="0" smtClean="0"/>
              <a:t>Ovaj aspekt prakse osnaživanja uključuje </a:t>
            </a:r>
            <a:r>
              <a:rPr lang="hr-HR" sz="2200" dirty="0" smtClean="0">
                <a:solidFill>
                  <a:schemeClr val="accent1">
                    <a:lumMod val="75000"/>
                  </a:schemeClr>
                </a:solidFill>
              </a:rPr>
              <a:t>organiziranje i razvoj zajednice </a:t>
            </a:r>
            <a:r>
              <a:rPr lang="hr-HR" sz="2200" dirty="0" smtClean="0"/>
              <a:t>kao i ciljano djelovanje kako bi se utjecalo na socijalnu politiku (Payne, 2005.). Ova razina podrazumijeva poduzimanje konkretnih socijalnih akcija ili drugih kolektivnih napora s ciljem zastupanja društvenih, političkih promjena.</a:t>
            </a:r>
          </a:p>
          <a:p>
            <a:endParaRPr lang="hr-HR" sz="2200" dirty="0" smtClean="0"/>
          </a:p>
          <a:p>
            <a:r>
              <a:rPr lang="hr-HR" sz="2200" dirty="0" smtClean="0"/>
              <a:t>Croft i Beresford (1994., prema Payne, 2005.) smatraju kako je uopće uključivanje, participiranje korisnika, kao pristup iznimno važan, zato što ljudi žele i imaju pravo sudjelovati u donošenju odluka i postupaka koji se na njih odnose.  Smatraju da se </a:t>
            </a:r>
            <a:r>
              <a:rPr lang="hr-HR" sz="2200" dirty="0" smtClean="0">
                <a:solidFill>
                  <a:schemeClr val="accent1">
                    <a:lumMod val="75000"/>
                  </a:schemeClr>
                </a:solidFill>
              </a:rPr>
              <a:t>praksa uključivanja</a:t>
            </a:r>
            <a:r>
              <a:rPr lang="hr-HR" sz="2200" dirty="0" smtClean="0"/>
              <a:t> sastoji od četiri elemenata:</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normAutofit fontScale="92500" lnSpcReduction="20000"/>
          </a:bodyPr>
          <a:lstStyle/>
          <a:p>
            <a:pPr>
              <a:buNone/>
            </a:pPr>
            <a:r>
              <a:rPr lang="hr-HR" dirty="0" smtClean="0">
                <a:solidFill>
                  <a:schemeClr val="accent1">
                    <a:lumMod val="75000"/>
                  </a:schemeClr>
                </a:solidFill>
              </a:rPr>
              <a:t>- Osnaživanje </a:t>
            </a:r>
            <a:r>
              <a:rPr lang="hr-HR" dirty="0" smtClean="0"/>
              <a:t>- uključuje izazov opresiji i omogućava korisnicima donošenje odluka u stvarima koje na njih utječu.</a:t>
            </a:r>
          </a:p>
          <a:p>
            <a:pPr>
              <a:buNone/>
            </a:pPr>
            <a:r>
              <a:rPr lang="hr-HR" dirty="0" smtClean="0">
                <a:solidFill>
                  <a:schemeClr val="accent1">
                    <a:lumMod val="75000"/>
                  </a:schemeClr>
                </a:solidFill>
              </a:rPr>
              <a:t>- Kontrola </a:t>
            </a:r>
            <a:r>
              <a:rPr lang="hr-HR" dirty="0" smtClean="0"/>
              <a:t>- uključuje definiranje osobnih potreba i utječe na donošenje vlastitih odluka i planiranje. </a:t>
            </a:r>
          </a:p>
          <a:p>
            <a:pPr>
              <a:buNone/>
            </a:pPr>
            <a:r>
              <a:rPr lang="hr-HR" dirty="0" smtClean="0">
                <a:solidFill>
                  <a:schemeClr val="accent1">
                    <a:lumMod val="75000"/>
                  </a:schemeClr>
                </a:solidFill>
              </a:rPr>
              <a:t>- “Opremanje” </a:t>
            </a:r>
            <a:r>
              <a:rPr lang="hr-HR" dirty="0" smtClean="0"/>
              <a:t>korisnika osobnim izvorima za preuzimanje moći, razvijanjem povjerenja, samopoštovanja, samopouzdanja, očekivanja, znanja i vještina.</a:t>
            </a:r>
          </a:p>
          <a:p>
            <a:pPr>
              <a:buNone/>
            </a:pPr>
            <a:r>
              <a:rPr lang="hr-HR" dirty="0" smtClean="0">
                <a:solidFill>
                  <a:schemeClr val="accent1">
                    <a:lumMod val="75000"/>
                  </a:schemeClr>
                </a:solidFill>
              </a:rPr>
              <a:t>- Organiziranje službi </a:t>
            </a:r>
            <a:r>
              <a:rPr lang="hr-HR" dirty="0" smtClean="0"/>
              <a:t>na način da su otvorene za uključivanje korisnika.</a:t>
            </a:r>
          </a:p>
          <a:p>
            <a:pPr>
              <a:buFontTx/>
              <a:buChar char="-"/>
            </a:pPr>
            <a:endParaRPr lang="hr-HR" dirty="0" smtClean="0"/>
          </a:p>
          <a:p>
            <a:pPr>
              <a:buFont typeface="Courier New" pitchFamily="49" charset="0"/>
              <a:buChar char="o"/>
            </a:pPr>
            <a:r>
              <a:rPr lang="hr-HR" sz="3000" dirty="0" smtClean="0">
                <a:solidFill>
                  <a:schemeClr val="accent1">
                    <a:lumMod val="75000"/>
                  </a:schemeClr>
                </a:solidFill>
              </a:rPr>
              <a:t>Korisnik</a:t>
            </a:r>
            <a:r>
              <a:rPr lang="hr-HR" dirty="0" smtClean="0">
                <a:solidFill>
                  <a:schemeClr val="accent1">
                    <a:lumMod val="75000"/>
                  </a:schemeClr>
                </a:solidFill>
              </a:rPr>
              <a:t> </a:t>
            </a:r>
            <a:r>
              <a:rPr lang="hr-HR" dirty="0" smtClean="0"/>
              <a:t>uz socijalnog radnika uči i pronalazi uspješne načine da bude sam svoj pomagač.  Lord i Hutchison (1993.) smatraju kako svaki pojedinac sam razumije svoje potrebe daleko bolje nego itko drugi i upravo zbog toga treba imati moć da ih sam definira te zadovoljava. </a:t>
            </a:r>
          </a:p>
          <a:p>
            <a:pPr>
              <a:buNone/>
            </a:pPr>
            <a:endParaRPr lang="hr-H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1814</Words>
  <Application>Microsoft Office PowerPoint</Application>
  <PresentationFormat>On-screen Show (4:3)</PresentationFormat>
  <Paragraphs>102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Century Schoolbook</vt:lpstr>
      <vt:lpstr>Courier New</vt:lpstr>
      <vt:lpstr>Wingdings</vt:lpstr>
      <vt:lpstr>Wingdings 2</vt:lpstr>
      <vt:lpstr>Oriel</vt:lpstr>
      <vt:lpstr>Teorija osnaživanja u socijalnom radu</vt:lpstr>
      <vt:lpstr>Uvod</vt:lpstr>
      <vt:lpstr>OSNOVNI KONCEPTI ZA RAZUMIJEVANJE TEORIJE OSNAŽIVANJA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Osnovni principi prakse osnaživanja u socijalnom radu</vt:lpstr>
      <vt:lpstr>PowerPoint Presentation</vt:lpstr>
      <vt:lpstr>PowerPoint Presentation</vt:lpstr>
      <vt:lpstr>PowerPoint Presentation</vt:lpstr>
      <vt:lpstr>PowerPoint Presentation</vt:lpstr>
      <vt:lpstr>istraživanja</vt:lpstr>
      <vt:lpstr>PowerPoint Presentation</vt:lpstr>
      <vt:lpstr>Pitanja za raspravu</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Teorija osnaživanja u socijalnom radu</dc:title>
  <dc:creator>HP</dc:creator>
  <cp:lastModifiedBy>Admin</cp:lastModifiedBy>
  <cp:revision>13</cp:revision>
  <dcterms:created xsi:type="dcterms:W3CDTF">2016-12-04T20:58:57Z</dcterms:created>
  <dcterms:modified xsi:type="dcterms:W3CDTF">2016-12-14T10:39:09Z</dcterms:modified>
</cp:coreProperties>
</file>