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notesMasterIdLst>
    <p:notesMasterId r:id="rId32"/>
  </p:notesMasterIdLst>
  <p:sldIdLst>
    <p:sldId id="258" r:id="rId2"/>
    <p:sldId id="328" r:id="rId3"/>
    <p:sldId id="335" r:id="rId4"/>
    <p:sldId id="285" r:id="rId5"/>
    <p:sldId id="270" r:id="rId6"/>
    <p:sldId id="263" r:id="rId7"/>
    <p:sldId id="264" r:id="rId8"/>
    <p:sldId id="265" r:id="rId9"/>
    <p:sldId id="266" r:id="rId10"/>
    <p:sldId id="269" r:id="rId11"/>
    <p:sldId id="280" r:id="rId12"/>
    <p:sldId id="281" r:id="rId13"/>
    <p:sldId id="279" r:id="rId14"/>
    <p:sldId id="276" r:id="rId15"/>
    <p:sldId id="320" r:id="rId16"/>
    <p:sldId id="282" r:id="rId17"/>
    <p:sldId id="283" r:id="rId18"/>
    <p:sldId id="288" r:id="rId19"/>
    <p:sldId id="291" r:id="rId20"/>
    <p:sldId id="292" r:id="rId21"/>
    <p:sldId id="293" r:id="rId22"/>
    <p:sldId id="294" r:id="rId23"/>
    <p:sldId id="284" r:id="rId24"/>
    <p:sldId id="286" r:id="rId25"/>
    <p:sldId id="344" r:id="rId26"/>
    <p:sldId id="336" r:id="rId27"/>
    <p:sldId id="340" r:id="rId28"/>
    <p:sldId id="341" r:id="rId29"/>
    <p:sldId id="342" r:id="rId30"/>
    <p:sldId id="34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30019-6A38-429C-AFC3-C392D75B46B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BA"/>
        </a:p>
      </dgm:t>
    </dgm:pt>
    <dgm:pt modelId="{08C661E3-5B5F-4949-8F99-D4A238184B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endParaRPr kumimoji="0" lang="hr-HR" altLang="sr-Latn-R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Konkretno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iskustvo/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Slučaj koji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donosim u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superviziju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0B1598B-1A1B-4538-85E7-DDCCD2CADFD6}" type="parTrans" cxnId="{9AA53DE6-388C-4A00-905B-28F51764EED1}">
      <dgm:prSet/>
      <dgm:spPr/>
      <dgm:t>
        <a:bodyPr/>
        <a:lstStyle/>
        <a:p>
          <a:endParaRPr lang="hr-BA"/>
        </a:p>
      </dgm:t>
    </dgm:pt>
    <dgm:pt modelId="{54D66290-DAA5-4DD3-9795-A012AF35AF15}" type="sibTrans" cxnId="{9AA53DE6-388C-4A00-905B-28F51764EED1}">
      <dgm:prSet/>
      <dgm:spPr/>
      <dgm:t>
        <a:bodyPr/>
        <a:lstStyle/>
        <a:p>
          <a:endParaRPr lang="hr-BA"/>
        </a:p>
      </dgm:t>
    </dgm:pt>
    <dgm:pt modelId="{94F800C0-5EB1-4DAC-A4AE-D45ED603FC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Refleksija iskustva – osvještavanje, analiza, razmišljanje o činiteljima koji su djelovali na iskustvo i ponašanje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8419EA8-9B70-4269-A278-696902694C00}" type="parTrans" cxnId="{A45C6A6F-1259-4884-AB15-1010C1222B0A}">
      <dgm:prSet/>
      <dgm:spPr/>
      <dgm:t>
        <a:bodyPr/>
        <a:lstStyle/>
        <a:p>
          <a:endParaRPr lang="hr-BA"/>
        </a:p>
      </dgm:t>
    </dgm:pt>
    <dgm:pt modelId="{6AF4E7E1-120E-4FCB-8066-8B42A4767A16}" type="sibTrans" cxnId="{A45C6A6F-1259-4884-AB15-1010C1222B0A}">
      <dgm:prSet/>
      <dgm:spPr/>
      <dgm:t>
        <a:bodyPr/>
        <a:lstStyle/>
        <a:p>
          <a:endParaRPr lang="hr-BA"/>
        </a:p>
      </dgm:t>
    </dgm:pt>
    <dgm:pt modelId="{96992C26-2356-42FE-9EDF-5AA5A94ECA7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Konceptualizacija -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koja je teorija,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zakonski okvir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slučaja, u kakvoj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je to vezi 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intervencijama,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Koji jezaključak? Integrcija novih spoznaja.</a:t>
          </a:r>
        </a:p>
      </dgm:t>
    </dgm:pt>
    <dgm:pt modelId="{51A27866-D221-410E-9CB6-877922C0FD8A}" type="parTrans" cxnId="{1CB9DC0A-8147-4C16-9071-7DF4F24A34F1}">
      <dgm:prSet/>
      <dgm:spPr/>
      <dgm:t>
        <a:bodyPr/>
        <a:lstStyle/>
        <a:p>
          <a:endParaRPr lang="hr-BA"/>
        </a:p>
      </dgm:t>
    </dgm:pt>
    <dgm:pt modelId="{62D07413-36A8-40EC-92EC-0CC69FC4A1D6}" type="sibTrans" cxnId="{1CB9DC0A-8147-4C16-9071-7DF4F24A34F1}">
      <dgm:prSet/>
      <dgm:spPr/>
      <dgm:t>
        <a:bodyPr/>
        <a:lstStyle/>
        <a:p>
          <a:endParaRPr lang="hr-BA"/>
        </a:p>
      </dgm:t>
    </dgm:pt>
    <dgm:pt modelId="{7D3092BF-BCF7-4424-952F-A1051CF54B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Implementacija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Što mogu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učiniti drugačije?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Kako ću 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provesti?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Planiranje novih obrazaca i strategija</a:t>
          </a:r>
        </a:p>
      </dgm:t>
    </dgm:pt>
    <dgm:pt modelId="{550B7189-749D-4F44-8CF7-D303CD86FA45}" type="parTrans" cxnId="{EFCE1644-9B16-4727-9597-CB12793995AB}">
      <dgm:prSet/>
      <dgm:spPr/>
      <dgm:t>
        <a:bodyPr/>
        <a:lstStyle/>
        <a:p>
          <a:endParaRPr lang="hr-BA"/>
        </a:p>
      </dgm:t>
    </dgm:pt>
    <dgm:pt modelId="{7B0F15C8-8FEA-4A85-BF97-ED9F215D5A2D}" type="sibTrans" cxnId="{EFCE1644-9B16-4727-9597-CB12793995AB}">
      <dgm:prSet/>
      <dgm:spPr/>
      <dgm:t>
        <a:bodyPr/>
        <a:lstStyle/>
        <a:p>
          <a:endParaRPr lang="hr-BA"/>
        </a:p>
      </dgm:t>
    </dgm:pt>
    <dgm:pt modelId="{6A282009-7DE7-4811-ADD0-95BD79C6F292}" type="pres">
      <dgm:prSet presAssocID="{9CC30019-6A38-429C-AFC3-C392D75B46B5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hr-BA"/>
        </a:p>
      </dgm:t>
    </dgm:pt>
    <dgm:pt modelId="{D5966C4E-106D-406F-809E-FC7CA703ADE4}" type="pres">
      <dgm:prSet presAssocID="{08C661E3-5B5F-4949-8F99-D4A238184B5C}" presName="dummy" presStyleCnt="0"/>
      <dgm:spPr/>
    </dgm:pt>
    <dgm:pt modelId="{E9F6C18D-2588-4AD6-8680-B4266653FD1D}" type="pres">
      <dgm:prSet presAssocID="{08C661E3-5B5F-4949-8F99-D4A238184B5C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hr-BA"/>
        </a:p>
      </dgm:t>
    </dgm:pt>
    <dgm:pt modelId="{7E03260E-1F2B-4A0D-A245-4FA176CA73AB}" type="pres">
      <dgm:prSet presAssocID="{54D66290-DAA5-4DD3-9795-A012AF35AF15}" presName="sibTrans" presStyleLbl="node1" presStyleIdx="0" presStyleCnt="4"/>
      <dgm:spPr/>
      <dgm:t>
        <a:bodyPr/>
        <a:lstStyle/>
        <a:p>
          <a:endParaRPr lang="hr-BA"/>
        </a:p>
      </dgm:t>
    </dgm:pt>
    <dgm:pt modelId="{BAE44ED3-FC6E-48AE-ADF9-3FA5D0847422}" type="pres">
      <dgm:prSet presAssocID="{94F800C0-5EB1-4DAC-A4AE-D45ED603FC88}" presName="dummy" presStyleCnt="0"/>
      <dgm:spPr/>
    </dgm:pt>
    <dgm:pt modelId="{73E29971-27AA-4B67-A3D3-C613A9F76ED6}" type="pres">
      <dgm:prSet presAssocID="{94F800C0-5EB1-4DAC-A4AE-D45ED603FC88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hr-BA"/>
        </a:p>
      </dgm:t>
    </dgm:pt>
    <dgm:pt modelId="{A575E36D-7BCD-49BC-8D46-7AFE666AF464}" type="pres">
      <dgm:prSet presAssocID="{6AF4E7E1-120E-4FCB-8066-8B42A4767A16}" presName="sibTrans" presStyleLbl="node1" presStyleIdx="1" presStyleCnt="4"/>
      <dgm:spPr/>
      <dgm:t>
        <a:bodyPr/>
        <a:lstStyle/>
        <a:p>
          <a:endParaRPr lang="hr-BA"/>
        </a:p>
      </dgm:t>
    </dgm:pt>
    <dgm:pt modelId="{CDE3472D-80EF-4A12-953B-145F5E2CB9AB}" type="pres">
      <dgm:prSet presAssocID="{96992C26-2356-42FE-9EDF-5AA5A94ECA7C}" presName="dummy" presStyleCnt="0"/>
      <dgm:spPr/>
    </dgm:pt>
    <dgm:pt modelId="{EC201880-3AF5-4792-8627-F974D31D4A69}" type="pres">
      <dgm:prSet presAssocID="{96992C26-2356-42FE-9EDF-5AA5A94ECA7C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hr-BA"/>
        </a:p>
      </dgm:t>
    </dgm:pt>
    <dgm:pt modelId="{AF78BE9C-E2CE-4C40-B0FE-F791C5D492A8}" type="pres">
      <dgm:prSet presAssocID="{62D07413-36A8-40EC-92EC-0CC69FC4A1D6}" presName="sibTrans" presStyleLbl="node1" presStyleIdx="2" presStyleCnt="4"/>
      <dgm:spPr/>
      <dgm:t>
        <a:bodyPr/>
        <a:lstStyle/>
        <a:p>
          <a:endParaRPr lang="hr-BA"/>
        </a:p>
      </dgm:t>
    </dgm:pt>
    <dgm:pt modelId="{F90CD996-547E-44CF-8AD5-39D52C04F24C}" type="pres">
      <dgm:prSet presAssocID="{7D3092BF-BCF7-4424-952F-A1051CF54BCA}" presName="dummy" presStyleCnt="0"/>
      <dgm:spPr/>
    </dgm:pt>
    <dgm:pt modelId="{AA4F990D-2104-4223-8084-8B8FD3760E80}" type="pres">
      <dgm:prSet presAssocID="{7D3092BF-BCF7-4424-952F-A1051CF54BCA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hr-BA"/>
        </a:p>
      </dgm:t>
    </dgm:pt>
    <dgm:pt modelId="{2D463ABF-0AF1-472D-8DB3-69CE28DDB9D6}" type="pres">
      <dgm:prSet presAssocID="{7B0F15C8-8FEA-4A85-BF97-ED9F215D5A2D}" presName="sibTrans" presStyleLbl="node1" presStyleIdx="3" presStyleCnt="4"/>
      <dgm:spPr/>
      <dgm:t>
        <a:bodyPr/>
        <a:lstStyle/>
        <a:p>
          <a:endParaRPr lang="hr-BA"/>
        </a:p>
      </dgm:t>
    </dgm:pt>
  </dgm:ptLst>
  <dgm:cxnLst>
    <dgm:cxn modelId="{524BA894-A879-4D8D-B30D-735AB891F0DE}" type="presOf" srcId="{6AF4E7E1-120E-4FCB-8066-8B42A4767A16}" destId="{A575E36D-7BCD-49BC-8D46-7AFE666AF464}" srcOrd="0" destOrd="0" presId="urn:microsoft.com/office/officeart/2005/8/layout/cycle1"/>
    <dgm:cxn modelId="{EFCE1644-9B16-4727-9597-CB12793995AB}" srcId="{9CC30019-6A38-429C-AFC3-C392D75B46B5}" destId="{7D3092BF-BCF7-4424-952F-A1051CF54BCA}" srcOrd="3" destOrd="0" parTransId="{550B7189-749D-4F44-8CF7-D303CD86FA45}" sibTransId="{7B0F15C8-8FEA-4A85-BF97-ED9F215D5A2D}"/>
    <dgm:cxn modelId="{AF0D028B-64A3-4432-816C-A58324F4A529}" type="presOf" srcId="{7B0F15C8-8FEA-4A85-BF97-ED9F215D5A2D}" destId="{2D463ABF-0AF1-472D-8DB3-69CE28DDB9D6}" srcOrd="0" destOrd="0" presId="urn:microsoft.com/office/officeart/2005/8/layout/cycle1"/>
    <dgm:cxn modelId="{D1824CD6-9EEE-49B6-8580-290154D1320D}" type="presOf" srcId="{54D66290-DAA5-4DD3-9795-A012AF35AF15}" destId="{7E03260E-1F2B-4A0D-A245-4FA176CA73AB}" srcOrd="0" destOrd="0" presId="urn:microsoft.com/office/officeart/2005/8/layout/cycle1"/>
    <dgm:cxn modelId="{C0CA9A4D-1113-4B1D-96F7-4965AA7384E3}" type="presOf" srcId="{7D3092BF-BCF7-4424-952F-A1051CF54BCA}" destId="{AA4F990D-2104-4223-8084-8B8FD3760E80}" srcOrd="0" destOrd="0" presId="urn:microsoft.com/office/officeart/2005/8/layout/cycle1"/>
    <dgm:cxn modelId="{A419BFA8-FFAF-4628-A7E9-EA4CB19EEEBF}" type="presOf" srcId="{08C661E3-5B5F-4949-8F99-D4A238184B5C}" destId="{E9F6C18D-2588-4AD6-8680-B4266653FD1D}" srcOrd="0" destOrd="0" presId="urn:microsoft.com/office/officeart/2005/8/layout/cycle1"/>
    <dgm:cxn modelId="{A84B2BF7-E3EF-4708-93C5-53115D21B8A2}" type="presOf" srcId="{94F800C0-5EB1-4DAC-A4AE-D45ED603FC88}" destId="{73E29971-27AA-4B67-A3D3-C613A9F76ED6}" srcOrd="0" destOrd="0" presId="urn:microsoft.com/office/officeart/2005/8/layout/cycle1"/>
    <dgm:cxn modelId="{C1D5874B-74C5-4AD3-8704-87B613CBD6A4}" type="presOf" srcId="{62D07413-36A8-40EC-92EC-0CC69FC4A1D6}" destId="{AF78BE9C-E2CE-4C40-B0FE-F791C5D492A8}" srcOrd="0" destOrd="0" presId="urn:microsoft.com/office/officeart/2005/8/layout/cycle1"/>
    <dgm:cxn modelId="{1CB9DC0A-8147-4C16-9071-7DF4F24A34F1}" srcId="{9CC30019-6A38-429C-AFC3-C392D75B46B5}" destId="{96992C26-2356-42FE-9EDF-5AA5A94ECA7C}" srcOrd="2" destOrd="0" parTransId="{51A27866-D221-410E-9CB6-877922C0FD8A}" sibTransId="{62D07413-36A8-40EC-92EC-0CC69FC4A1D6}"/>
    <dgm:cxn modelId="{5079CBB9-C376-4334-9E67-E58B69DF2DEA}" type="presOf" srcId="{96992C26-2356-42FE-9EDF-5AA5A94ECA7C}" destId="{EC201880-3AF5-4792-8627-F974D31D4A69}" srcOrd="0" destOrd="0" presId="urn:microsoft.com/office/officeart/2005/8/layout/cycle1"/>
    <dgm:cxn modelId="{9AA53DE6-388C-4A00-905B-28F51764EED1}" srcId="{9CC30019-6A38-429C-AFC3-C392D75B46B5}" destId="{08C661E3-5B5F-4949-8F99-D4A238184B5C}" srcOrd="0" destOrd="0" parTransId="{40B1598B-1A1B-4538-85E7-DDCCD2CADFD6}" sibTransId="{54D66290-DAA5-4DD3-9795-A012AF35AF15}"/>
    <dgm:cxn modelId="{A45C6A6F-1259-4884-AB15-1010C1222B0A}" srcId="{9CC30019-6A38-429C-AFC3-C392D75B46B5}" destId="{94F800C0-5EB1-4DAC-A4AE-D45ED603FC88}" srcOrd="1" destOrd="0" parTransId="{E8419EA8-9B70-4269-A278-696902694C00}" sibTransId="{6AF4E7E1-120E-4FCB-8066-8B42A4767A16}"/>
    <dgm:cxn modelId="{61BCC04C-C5F5-4660-8BC0-1640B1C6E961}" type="presOf" srcId="{9CC30019-6A38-429C-AFC3-C392D75B46B5}" destId="{6A282009-7DE7-4811-ADD0-95BD79C6F292}" srcOrd="0" destOrd="0" presId="urn:microsoft.com/office/officeart/2005/8/layout/cycle1"/>
    <dgm:cxn modelId="{A538B659-25BF-4FE5-BBE0-696B10F1418E}" type="presParOf" srcId="{6A282009-7DE7-4811-ADD0-95BD79C6F292}" destId="{D5966C4E-106D-406F-809E-FC7CA703ADE4}" srcOrd="0" destOrd="0" presId="urn:microsoft.com/office/officeart/2005/8/layout/cycle1"/>
    <dgm:cxn modelId="{414C894C-7D4C-4B81-9B01-00311DAEA415}" type="presParOf" srcId="{6A282009-7DE7-4811-ADD0-95BD79C6F292}" destId="{E9F6C18D-2588-4AD6-8680-B4266653FD1D}" srcOrd="1" destOrd="0" presId="urn:microsoft.com/office/officeart/2005/8/layout/cycle1"/>
    <dgm:cxn modelId="{D913D4AA-2233-471C-A6AA-297C5932E3B0}" type="presParOf" srcId="{6A282009-7DE7-4811-ADD0-95BD79C6F292}" destId="{7E03260E-1F2B-4A0D-A245-4FA176CA73AB}" srcOrd="2" destOrd="0" presId="urn:microsoft.com/office/officeart/2005/8/layout/cycle1"/>
    <dgm:cxn modelId="{782F9A22-3CCD-48A9-9872-82DE3F09BC01}" type="presParOf" srcId="{6A282009-7DE7-4811-ADD0-95BD79C6F292}" destId="{BAE44ED3-FC6E-48AE-ADF9-3FA5D0847422}" srcOrd="3" destOrd="0" presId="urn:microsoft.com/office/officeart/2005/8/layout/cycle1"/>
    <dgm:cxn modelId="{455575E9-5757-4A0A-8FAF-AE4E2CAB0E2E}" type="presParOf" srcId="{6A282009-7DE7-4811-ADD0-95BD79C6F292}" destId="{73E29971-27AA-4B67-A3D3-C613A9F76ED6}" srcOrd="4" destOrd="0" presId="urn:microsoft.com/office/officeart/2005/8/layout/cycle1"/>
    <dgm:cxn modelId="{6139C5D0-5D23-4D54-B432-00520B36A632}" type="presParOf" srcId="{6A282009-7DE7-4811-ADD0-95BD79C6F292}" destId="{A575E36D-7BCD-49BC-8D46-7AFE666AF464}" srcOrd="5" destOrd="0" presId="urn:microsoft.com/office/officeart/2005/8/layout/cycle1"/>
    <dgm:cxn modelId="{018FA6C8-38C9-4AED-BE07-BECE42FF96A6}" type="presParOf" srcId="{6A282009-7DE7-4811-ADD0-95BD79C6F292}" destId="{CDE3472D-80EF-4A12-953B-145F5E2CB9AB}" srcOrd="6" destOrd="0" presId="urn:microsoft.com/office/officeart/2005/8/layout/cycle1"/>
    <dgm:cxn modelId="{D2D0D841-DF57-488A-AD43-F581936FE0C7}" type="presParOf" srcId="{6A282009-7DE7-4811-ADD0-95BD79C6F292}" destId="{EC201880-3AF5-4792-8627-F974D31D4A69}" srcOrd="7" destOrd="0" presId="urn:microsoft.com/office/officeart/2005/8/layout/cycle1"/>
    <dgm:cxn modelId="{7AB5C1C1-59BA-46B8-A821-3DA361AB2E34}" type="presParOf" srcId="{6A282009-7DE7-4811-ADD0-95BD79C6F292}" destId="{AF78BE9C-E2CE-4C40-B0FE-F791C5D492A8}" srcOrd="8" destOrd="0" presId="urn:microsoft.com/office/officeart/2005/8/layout/cycle1"/>
    <dgm:cxn modelId="{12C50F59-57F3-430A-8893-B4DA99910CD5}" type="presParOf" srcId="{6A282009-7DE7-4811-ADD0-95BD79C6F292}" destId="{F90CD996-547E-44CF-8AD5-39D52C04F24C}" srcOrd="9" destOrd="0" presId="urn:microsoft.com/office/officeart/2005/8/layout/cycle1"/>
    <dgm:cxn modelId="{B8910FC1-F6C2-4BA3-AB48-E4E0A9D694EE}" type="presParOf" srcId="{6A282009-7DE7-4811-ADD0-95BD79C6F292}" destId="{AA4F990D-2104-4223-8084-8B8FD3760E80}" srcOrd="10" destOrd="0" presId="urn:microsoft.com/office/officeart/2005/8/layout/cycle1"/>
    <dgm:cxn modelId="{9332EAF0-CA1F-4162-AC34-0A7291B35008}" type="presParOf" srcId="{6A282009-7DE7-4811-ADD0-95BD79C6F292}" destId="{2D463ABF-0AF1-472D-8DB3-69CE28DDB9D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6C18D-2588-4AD6-8680-B4266653FD1D}">
      <dsp:nvSpPr>
        <dsp:cNvPr id="0" name=""/>
        <dsp:cNvSpPr/>
      </dsp:nvSpPr>
      <dsp:spPr>
        <a:xfrm>
          <a:off x="1972315" y="99858"/>
          <a:ext cx="1579263" cy="1579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endParaRPr kumimoji="0" lang="hr-HR" altLang="sr-Latn-RS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Konkretno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iskustvo/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Slučaj koji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donosim u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superviziju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972315" y="99858"/>
        <a:ext cx="1579263" cy="1579263"/>
      </dsp:txXfrm>
    </dsp:sp>
    <dsp:sp modelId="{7E03260E-1F2B-4A0D-A245-4FA176CA73AB}">
      <dsp:nvSpPr>
        <dsp:cNvPr id="0" name=""/>
        <dsp:cNvSpPr/>
      </dsp:nvSpPr>
      <dsp:spPr>
        <a:xfrm>
          <a:off x="1872231" y="-225"/>
          <a:ext cx="4464500" cy="4464500"/>
        </a:xfrm>
        <a:prstGeom prst="leftCircularArrow">
          <a:avLst>
            <a:gd name="adj1" fmla="val 6898"/>
            <a:gd name="adj2" fmla="val 465021"/>
            <a:gd name="adj3" fmla="val 10249191"/>
            <a:gd name="adj4" fmla="val 11815830"/>
            <a:gd name="adj5" fmla="val 8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29971-27AA-4B67-A3D3-C613A9F76ED6}">
      <dsp:nvSpPr>
        <dsp:cNvPr id="0" name=""/>
        <dsp:cNvSpPr/>
      </dsp:nvSpPr>
      <dsp:spPr>
        <a:xfrm>
          <a:off x="1972315" y="2784928"/>
          <a:ext cx="1579263" cy="1579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Refleksija iskustva – osvještavanje, analiza, razmišljanje o činiteljima koji su djelovali na iskustvo i ponašanje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sr-Latn-RS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972315" y="2784928"/>
        <a:ext cx="1579263" cy="1579263"/>
      </dsp:txXfrm>
    </dsp:sp>
    <dsp:sp modelId="{A575E36D-7BCD-49BC-8D46-7AFE666AF464}">
      <dsp:nvSpPr>
        <dsp:cNvPr id="0" name=""/>
        <dsp:cNvSpPr/>
      </dsp:nvSpPr>
      <dsp:spPr>
        <a:xfrm>
          <a:off x="1872231" y="-225"/>
          <a:ext cx="4464500" cy="4464500"/>
        </a:xfrm>
        <a:prstGeom prst="leftCircularArrow">
          <a:avLst>
            <a:gd name="adj1" fmla="val 6898"/>
            <a:gd name="adj2" fmla="val 465021"/>
            <a:gd name="adj3" fmla="val 4849191"/>
            <a:gd name="adj4" fmla="val 6415830"/>
            <a:gd name="adj5" fmla="val 8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01880-3AF5-4792-8627-F974D31D4A69}">
      <dsp:nvSpPr>
        <dsp:cNvPr id="0" name=""/>
        <dsp:cNvSpPr/>
      </dsp:nvSpPr>
      <dsp:spPr>
        <a:xfrm>
          <a:off x="4657384" y="2784928"/>
          <a:ext cx="1579263" cy="1579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Konceptualizacija -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koja je teorija,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zakonski okvir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slučaja, u kakvoj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je to vezi 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intervencijama,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Koji jezaključak? Integrcija novih spoznaja.</a:t>
          </a:r>
        </a:p>
      </dsp:txBody>
      <dsp:txXfrm>
        <a:off x="4657384" y="2784928"/>
        <a:ext cx="1579263" cy="1579263"/>
      </dsp:txXfrm>
    </dsp:sp>
    <dsp:sp modelId="{AF78BE9C-E2CE-4C40-B0FE-F791C5D492A8}">
      <dsp:nvSpPr>
        <dsp:cNvPr id="0" name=""/>
        <dsp:cNvSpPr/>
      </dsp:nvSpPr>
      <dsp:spPr>
        <a:xfrm>
          <a:off x="1872231" y="-225"/>
          <a:ext cx="4464500" cy="4464500"/>
        </a:xfrm>
        <a:prstGeom prst="leftCircularArrow">
          <a:avLst>
            <a:gd name="adj1" fmla="val 6898"/>
            <a:gd name="adj2" fmla="val 465021"/>
            <a:gd name="adj3" fmla="val 21049191"/>
            <a:gd name="adj4" fmla="val 1015830"/>
            <a:gd name="adj5" fmla="val 8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F990D-2104-4223-8084-8B8FD3760E80}">
      <dsp:nvSpPr>
        <dsp:cNvPr id="0" name=""/>
        <dsp:cNvSpPr/>
      </dsp:nvSpPr>
      <dsp:spPr>
        <a:xfrm>
          <a:off x="4657384" y="99858"/>
          <a:ext cx="1579263" cy="1579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Implementacija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Što mogu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učiniti drugačije?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Kako ću 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provesti?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sr-Latn-RS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Planiranje novih obrazaca i strategija</a:t>
          </a:r>
        </a:p>
      </dsp:txBody>
      <dsp:txXfrm>
        <a:off x="4657384" y="99858"/>
        <a:ext cx="1579263" cy="1579263"/>
      </dsp:txXfrm>
    </dsp:sp>
    <dsp:sp modelId="{2D463ABF-0AF1-472D-8DB3-69CE28DDB9D6}">
      <dsp:nvSpPr>
        <dsp:cNvPr id="0" name=""/>
        <dsp:cNvSpPr/>
      </dsp:nvSpPr>
      <dsp:spPr>
        <a:xfrm>
          <a:off x="1872231" y="-225"/>
          <a:ext cx="4464500" cy="4464500"/>
        </a:xfrm>
        <a:prstGeom prst="leftCircularArrow">
          <a:avLst>
            <a:gd name="adj1" fmla="val 6898"/>
            <a:gd name="adj2" fmla="val 465021"/>
            <a:gd name="adj3" fmla="val 15649191"/>
            <a:gd name="adj4" fmla="val 17215830"/>
            <a:gd name="adj5" fmla="val 8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5EAA8-4ABB-49BF-A336-3442EEAD33A3}" type="datetimeFigureOut">
              <a:rPr lang="hr-BA" smtClean="0"/>
              <a:t>6. 3. 2023.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5ADB2-E74B-487F-BEB3-BB2C3B802928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9303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2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5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1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7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3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5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9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1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8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1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3/6/2023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8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269" y="1514110"/>
            <a:ext cx="10299940" cy="2876735"/>
          </a:xfrm>
        </p:spPr>
        <p:txBody>
          <a:bodyPr/>
          <a:lstStyle/>
          <a:p>
            <a:r>
              <a:rPr lang="hr-BA" sz="6000" dirty="0" smtClean="0"/>
              <a:t>Supervizija studenata</a:t>
            </a:r>
            <a:br>
              <a:rPr lang="hr-BA" sz="6000" dirty="0" smtClean="0"/>
            </a:br>
            <a:endParaRPr lang="hr-B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549918"/>
            <a:ext cx="7891272" cy="909050"/>
          </a:xfrm>
        </p:spPr>
        <p:txBody>
          <a:bodyPr/>
          <a:lstStyle/>
          <a:p>
            <a:r>
              <a:rPr lang="hr-BA" dirty="0" smtClean="0"/>
              <a:t>Metode supervizije, 2023.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684" y="3592361"/>
            <a:ext cx="3311525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83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5093" y="204716"/>
            <a:ext cx="10473155" cy="1228299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Što su studenti </a:t>
            </a:r>
            <a:r>
              <a:rPr lang="hr-HR" b="1" dirty="0"/>
              <a:t>tijekom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supervizije </a:t>
            </a:r>
            <a:r>
              <a:rPr lang="hr-HR" b="1" dirty="0"/>
              <a:t>naučili o sebi? 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17" y="2022825"/>
            <a:ext cx="11209197" cy="565404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Da </a:t>
            </a:r>
            <a:r>
              <a:rPr lang="hr-HR" sz="2400" b="1" dirty="0" smtClean="0"/>
              <a:t>mogu više </a:t>
            </a:r>
            <a:r>
              <a:rPr lang="hr-HR" sz="2400" dirty="0" smtClean="0"/>
              <a:t>nego što mislim.</a:t>
            </a:r>
          </a:p>
          <a:p>
            <a:r>
              <a:rPr lang="pl-PL" sz="2400" dirty="0" smtClean="0"/>
              <a:t>Naučila sam do kuda idu moje </a:t>
            </a:r>
            <a:r>
              <a:rPr lang="pl-PL" sz="2400" b="1" dirty="0" smtClean="0"/>
              <a:t>osobne granice</a:t>
            </a:r>
            <a:r>
              <a:rPr lang="pl-PL" sz="2400" dirty="0" smtClean="0"/>
              <a:t>.</a:t>
            </a:r>
          </a:p>
          <a:p>
            <a:r>
              <a:rPr lang="it-IT" sz="2400" dirty="0" smtClean="0"/>
              <a:t>Da sam sposobna voljeti </a:t>
            </a:r>
            <a:r>
              <a:rPr lang="it-IT" sz="2400" b="1" dirty="0" smtClean="0"/>
              <a:t>različitosti</a:t>
            </a:r>
            <a:r>
              <a:rPr lang="it-IT" sz="2400" dirty="0" smtClean="0"/>
              <a:t>.</a:t>
            </a:r>
            <a:endParaRPr lang="hr-HR" sz="2400" dirty="0" smtClean="0"/>
          </a:p>
          <a:p>
            <a:r>
              <a:rPr lang="hr-HR" sz="2400" dirty="0" smtClean="0"/>
              <a:t>Misliti na svoje dobre strane te ih primjenjivati.</a:t>
            </a:r>
          </a:p>
          <a:p>
            <a:r>
              <a:rPr lang="pl-PL" sz="2400" dirty="0" smtClean="0"/>
              <a:t>Da mi je teško odvojiti se od osoba i postaviti </a:t>
            </a:r>
            <a:r>
              <a:rPr lang="pl-PL" sz="2400" b="1" dirty="0" smtClean="0"/>
              <a:t>granice</a:t>
            </a:r>
            <a:r>
              <a:rPr lang="pl-PL" sz="2400" dirty="0" smtClean="0"/>
              <a:t>.</a:t>
            </a:r>
            <a:endParaRPr lang="hr-HR" sz="2400" dirty="0" smtClean="0"/>
          </a:p>
          <a:p>
            <a:r>
              <a:rPr lang="hr-HR" sz="2400" dirty="0" smtClean="0"/>
              <a:t>Da imam mjesta za </a:t>
            </a:r>
            <a:r>
              <a:rPr lang="hr-HR" sz="2400" b="1" dirty="0" smtClean="0"/>
              <a:t>napredak</a:t>
            </a:r>
            <a:r>
              <a:rPr lang="hr-HR" sz="2400" dirty="0" smtClean="0"/>
              <a:t>, osvijestila neke mane i vrline.</a:t>
            </a:r>
          </a:p>
          <a:p>
            <a:r>
              <a:rPr lang="hr-HR" sz="2400" dirty="0" smtClean="0"/>
              <a:t>Da se više </a:t>
            </a:r>
            <a:r>
              <a:rPr lang="hr-HR" sz="2400" b="1" dirty="0" smtClean="0"/>
              <a:t>cijenim</a:t>
            </a:r>
            <a:r>
              <a:rPr lang="hr-HR" sz="2400" dirty="0" smtClean="0"/>
              <a:t>.</a:t>
            </a:r>
          </a:p>
          <a:p>
            <a:r>
              <a:rPr lang="pl-PL" sz="2400" dirty="0" smtClean="0"/>
              <a:t>O </a:t>
            </a:r>
            <a:r>
              <a:rPr lang="pl-PL" sz="2400" dirty="0"/>
              <a:t>načinu kako </a:t>
            </a:r>
            <a:r>
              <a:rPr lang="pl-PL" sz="2400" b="1" dirty="0"/>
              <a:t>reagiram</a:t>
            </a:r>
            <a:r>
              <a:rPr lang="pl-PL" sz="2400" dirty="0"/>
              <a:t> kad sam suočena s </a:t>
            </a:r>
            <a:r>
              <a:rPr lang="pl-PL" sz="2400" dirty="0" smtClean="0"/>
              <a:t>problemom.</a:t>
            </a:r>
          </a:p>
          <a:p>
            <a:r>
              <a:rPr lang="hr-HR" sz="2400" dirty="0" smtClean="0"/>
              <a:t>Da </a:t>
            </a:r>
            <a:r>
              <a:rPr lang="hr-HR" sz="2400" dirty="0"/>
              <a:t>nije tako strašno izražavati </a:t>
            </a:r>
            <a:r>
              <a:rPr lang="hr-HR" sz="2400" b="1" dirty="0"/>
              <a:t>osjećaje</a:t>
            </a:r>
            <a:r>
              <a:rPr lang="hr-HR" sz="2400" dirty="0" smtClean="0"/>
              <a:t>.</a:t>
            </a:r>
          </a:p>
          <a:p>
            <a:pPr marL="0" indent="0">
              <a:buNone/>
            </a:pPr>
            <a:r>
              <a:rPr lang="hr-HR" sz="2400" dirty="0" smtClean="0"/>
              <a:t>                                                            ….</a:t>
            </a:r>
            <a:endParaRPr lang="hr-HR" sz="2400" dirty="0"/>
          </a:p>
          <a:p>
            <a:endParaRPr lang="hr-HR" sz="2400" dirty="0" smtClean="0"/>
          </a:p>
          <a:p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6348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sz="6000" dirty="0" smtClean="0"/>
              <a:t>Neke specifičnosti </a:t>
            </a:r>
            <a:br>
              <a:rPr lang="hr-BA" sz="6000" dirty="0" smtClean="0"/>
            </a:br>
            <a:r>
              <a:rPr lang="hr-BA" sz="6000" dirty="0" smtClean="0"/>
              <a:t>supervizije početnika</a:t>
            </a:r>
            <a:endParaRPr lang="hr-BA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951147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236200" cy="6429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r-HR" sz="3100" b="1" dirty="0"/>
              <a:t>MODEL RAZVOJA PROFESIONALNIH VJEŠTINA </a:t>
            </a:r>
            <a:br>
              <a:rPr lang="hr-HR" sz="3100" b="1" dirty="0"/>
            </a:br>
            <a:r>
              <a:rPr lang="hr-HR" sz="2700" b="1" dirty="0"/>
              <a:t>(prilagođeno prema Dreyfus i Dreyfus, 1980</a:t>
            </a:r>
            <a:r>
              <a:rPr lang="hr-HR" sz="2700" b="1" dirty="0" smtClean="0"/>
              <a:t>., prema Ajduković, 2019.) </a:t>
            </a:r>
            <a:endParaRPr lang="hr-HR" sz="2700" b="1" dirty="0"/>
          </a:p>
        </p:txBody>
      </p:sp>
      <p:graphicFrame>
        <p:nvGraphicFramePr>
          <p:cNvPr id="2081" name="Group 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89742583"/>
              </p:ext>
            </p:extLst>
          </p:nvPr>
        </p:nvGraphicFramePr>
        <p:xfrm>
          <a:off x="0" y="714375"/>
          <a:ext cx="10235819" cy="5669054"/>
        </p:xfrm>
        <a:graphic>
          <a:graphicData uri="http://schemas.openxmlformats.org/drawingml/2006/table">
            <a:tbl>
              <a:tblPr/>
              <a:tblGrid>
                <a:gridCol w="3255356"/>
                <a:gridCol w="6980463"/>
              </a:tblGrid>
              <a:tr h="1462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VIRTUOZ/MAJSTOR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Intuitivno, holističko, sinkrono razumijevanje  i djelovanje. Nema čvrstih pravila i prekida uslijed analitičkih razmišljanja. Bavi se rutinskim stvarima intuitivno, može nadići postojeće interpretacije, postiže izvrsnost s lakoćom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VJEŠTI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IZVOĐAČ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Ima duboko razumijevanje, vidi akcije holistički, može rutinski postići visoki standard. Intuitivno razumije i organizira. Odluke procjenjuje analitički.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1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KOMPETENTAN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IZVOĐAČ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Ponašanje prilagođava konkretnim situacijama. Može odrediti i analizirati prioritete i svjesno odlučiti o planu i cilju. Ima "unutarnji odnos" prema rezultatu.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88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NAPREDNI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POČETNIK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Spoznaje važne aspekte situacije. Koristi se metodom pokušaja i pogrešaka. Ima razumijevanje za rad, sklon je da akcije vidi kao niz koraka, može izvršavati jednostavnije zadatke samostalno.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8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POČETNIK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Nema dovoljno kontakta s kontekstom. Vezan je za udžbenik, a ne uz stvarne situacije. Pristupa zadacima mehanički. Postupke i rezultate doživljava u "vanjskom odnosu".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2226470" y="4539457"/>
            <a:ext cx="3000375" cy="78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9564" y="3432175"/>
            <a:ext cx="681037" cy="304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66989" y="6473826"/>
            <a:ext cx="12858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STRUKA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24339" y="6486526"/>
            <a:ext cx="12858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OSOBA</a:t>
            </a:r>
          </a:p>
        </p:txBody>
      </p:sp>
    </p:spTree>
    <p:extLst>
      <p:ext uri="{BB962C8B-B14F-4D97-AF65-F5344CB8AC3E}">
        <p14:creationId xmlns:p14="http://schemas.microsoft.com/office/powerpoint/2010/main" val="26310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/>
              <a:t>Model učenja prema J. Juul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sr-Latn-RS" sz="2000"/>
              <a:t>1. Razina početnika – radi neovisno o kontekstu, prema udžbeniku/uputama, a ne prema situaciji.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sr-Latn-RS" sz="2000"/>
              <a:t>2. Razina naprednog stručnjaka – radi ovisno o kontekstu, ima spoznaju o specifičnim aspektima neke situacije, radi po principu pokušaja i pogrešaka.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sr-Latn-RS" sz="2000"/>
              <a:t>3. Kompetentan stručnjak – prilagođava svoje prof. ponašanje konkretnoj situaciji, analizira i određuje prioritete, svjesno promišlja i odlučuje o cilju i planira kako ga postići.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sr-Latn-RS" sz="2000"/>
              <a:t>4. Intuitivno razumije i organizira posao; analitički procijenjuje svoje odluke.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sr-Latn-RS" sz="2000"/>
              <a:t>5. Stručnjak – virtuoz – djeluje intuitivno, sinkrono, nema pravila, postupa rukovodeći se onime što mu se čini smislenim, razumljivim, ne zastaje da bi analitički razmišljao.</a:t>
            </a:r>
          </a:p>
          <a:p>
            <a:pPr>
              <a:lnSpc>
                <a:spcPct val="80000"/>
              </a:lnSpc>
            </a:pPr>
            <a:endParaRPr lang="en-US" altLang="sr-Latn-RS" sz="2000"/>
          </a:p>
        </p:txBody>
      </p:sp>
    </p:spTree>
    <p:extLst>
      <p:ext uri="{BB962C8B-B14F-4D97-AF65-F5344CB8AC3E}">
        <p14:creationId xmlns:p14="http://schemas.microsoft.com/office/powerpoint/2010/main" val="36194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Supervizija početnika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dirty="0" smtClean="0"/>
              <a:t>J</a:t>
            </a:r>
            <a:r>
              <a:rPr lang="hr-BA" dirty="0"/>
              <a:t>. Pregrad navodi: Jedna je od osnovnih zadaća supervizije da olakša supervizantu da "sjajno </a:t>
            </a:r>
            <a:r>
              <a:rPr lang="hr-BA" dirty="0" smtClean="0"/>
              <a:t>vidi”.</a:t>
            </a:r>
          </a:p>
          <a:p>
            <a:r>
              <a:rPr lang="hr-BA" dirty="0" smtClean="0"/>
              <a:t>To </a:t>
            </a:r>
            <a:r>
              <a:rPr lang="hr-BA" dirty="0"/>
              <a:t>da "bolje vidi" zapravo znači da uoči, osvijesti elemente svoga odnosa prema klijentu ili poslu koje nema u fokusu ili u svijesti</a:t>
            </a:r>
            <a:r>
              <a:rPr lang="hr-BA" dirty="0" smtClean="0"/>
              <a:t>.</a:t>
            </a:r>
          </a:p>
          <a:p>
            <a:r>
              <a:rPr lang="hr-BA" dirty="0" smtClean="0"/>
              <a:t>S</a:t>
            </a:r>
            <a:r>
              <a:rPr lang="hr-BA" dirty="0"/>
              <a:t>. </a:t>
            </a:r>
            <a:r>
              <a:rPr lang="hr-BA" dirty="0" smtClean="0"/>
              <a:t>Žorga navodi</a:t>
            </a:r>
            <a:r>
              <a:rPr lang="hr-BA" dirty="0"/>
              <a:t>: </a:t>
            </a:r>
            <a:r>
              <a:rPr lang="hr-BA" dirty="0" smtClean="0"/>
              <a:t>„Cilj </a:t>
            </a:r>
            <a:r>
              <a:rPr lang="hr-BA" dirty="0"/>
              <a:t>supervizije je prvenstveno omogućiti stručnjaku proces učenja, u kojem on sam </a:t>
            </a:r>
            <a:r>
              <a:rPr lang="hr-BA" dirty="0" smtClean="0"/>
              <a:t>može tražiti </a:t>
            </a:r>
            <a:r>
              <a:rPr lang="hr-BA" dirty="0"/>
              <a:t>rješenja problema s kojima se suočava na poslu i omogućiti mu da se učinkovito nosi sa stresom. Pritom koristi radno iskustvo kao materijal za </a:t>
            </a:r>
            <a:r>
              <a:rPr lang="hr-BA" dirty="0" smtClean="0"/>
              <a:t>učenje... </a:t>
            </a:r>
            <a:r>
              <a:rPr lang="hr-BA" dirty="0"/>
              <a:t>Za to što će naučiti iz supervizijske situacije, pojedinac je </a:t>
            </a:r>
            <a:r>
              <a:rPr lang="hr-BA" dirty="0" smtClean="0"/>
              <a:t>sam odgovoran”.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778104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Pitanja: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Prisjetite se kada ste bili u ulozi studenta na 2. godini (vaše prvo iskustvo prakse, neposredni kontakt s korisnikom iz iskustva studenta ili volontera) </a:t>
            </a:r>
          </a:p>
          <a:p>
            <a:r>
              <a:rPr lang="hr-BA" dirty="0" smtClean="0"/>
              <a:t>Po čemu ste se osjećali ranjivima/moćnima u toj poziciji?</a:t>
            </a:r>
          </a:p>
          <a:p>
            <a:r>
              <a:rPr lang="hr-BA" dirty="0" smtClean="0"/>
              <a:t>Koje su bile vaše (profesionalne) potrebe u tom razdoblju i kako ste brinuli o njima?</a:t>
            </a:r>
          </a:p>
          <a:p>
            <a:r>
              <a:rPr lang="hr-BA" dirty="0" smtClean="0"/>
              <a:t>Na što ste danas ponosni na sebe kao studenta 5. godine?</a:t>
            </a:r>
          </a:p>
          <a:p>
            <a:r>
              <a:rPr lang="hr-BA" dirty="0" smtClean="0"/>
              <a:t>Da možete poslati danas, iz ove pozicije poruku samima sebi u prošlost, kada ste bili student 2. godine, što biste si poručili?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659737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133600" y="484188"/>
            <a:ext cx="10058400" cy="1609725"/>
          </a:xfrm>
        </p:spPr>
        <p:txBody>
          <a:bodyPr/>
          <a:lstStyle/>
          <a:p>
            <a:r>
              <a:rPr lang="hr-BA" altLang="sr-Latn-RS" b="1" dirty="0" smtClean="0"/>
              <a:t>Moć i ranjivost </a:t>
            </a:r>
            <a:r>
              <a:rPr lang="en-US" altLang="sr-Latn-RS" b="1" dirty="0" smtClean="0"/>
              <a:t>u</a:t>
            </a:r>
            <a:r>
              <a:rPr lang="hr-BA" altLang="sr-Latn-RS" b="1" dirty="0" smtClean="0"/>
              <a:t> procesu iskustvenog učenja</a:t>
            </a:r>
            <a:endParaRPr lang="hr-HR" alt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33600" y="2120900"/>
            <a:ext cx="10058400" cy="4051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hr-HR" altLang="sr-Latn-RS" sz="2200" dirty="0" smtClean="0"/>
              <a:t>U kontekstu iskustvenog učenja stručnjak-početnik </a:t>
            </a:r>
            <a:r>
              <a:rPr lang="hr-HR" altLang="sr-Latn-RS" sz="2200" b="1" dirty="0" smtClean="0"/>
              <a:t>nije ravnopravan obzirom na položaj i moć</a:t>
            </a:r>
            <a:r>
              <a:rPr lang="hr-HR" altLang="sr-Latn-RS" sz="22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hr-HR" altLang="sr-Latn-RS" sz="2200" b="1" dirty="0" smtClean="0"/>
              <a:t>Ranjivost stručnjaka - početnika  </a:t>
            </a:r>
            <a:r>
              <a:rPr lang="hr-HR" altLang="sr-Latn-RS" sz="2200" dirty="0" smtClean="0"/>
              <a:t>- </a:t>
            </a:r>
            <a:r>
              <a:rPr lang="hr-HR" altLang="sr-Latn-RS" sz="2200" b="1" dirty="0" smtClean="0"/>
              <a:t>moć mentora/iskusnijih kolega </a:t>
            </a:r>
            <a:r>
              <a:rPr lang="hr-HR" altLang="sr-Latn-RS" sz="2200" dirty="0" smtClean="0"/>
              <a:t> početnik je izložen je jer zna da „ne zna” (svjesno nekompetentan) ali i jer „ne zna da ne zna” (nesvjesno nekompetentan), ima specifične edukativne potrebe i interese, teškoće i ograničenja, na „nepoznatom je terenu” (novo radno okruženje) te je utoliko ranjiv, dok je iskusni stručnjak, mentor, pretpostavljani „onaj koji zna.”</a:t>
            </a:r>
            <a:endParaRPr lang="en-US" altLang="sr-Latn-RS" sz="2200" dirty="0"/>
          </a:p>
          <a:p>
            <a:pPr>
              <a:lnSpc>
                <a:spcPct val="110000"/>
              </a:lnSpc>
            </a:pPr>
            <a:r>
              <a:rPr lang="hr-HR" altLang="sr-Latn-RS" sz="2200" dirty="0" smtClean="0"/>
              <a:t>Ranjivost </a:t>
            </a:r>
            <a:r>
              <a:rPr lang="hr-HR" altLang="sr-Latn-RS" sz="2200" dirty="0"/>
              <a:t>može biti povezana s </a:t>
            </a:r>
            <a:r>
              <a:rPr lang="hr-HR" altLang="sr-Latn-RS" sz="2200" dirty="0" smtClean="0"/>
              <a:t>osjetljivošću </a:t>
            </a:r>
            <a:r>
              <a:rPr lang="hr-HR" altLang="sr-Latn-RS" sz="2200" dirty="0"/>
              <a:t>radne situacije i </a:t>
            </a:r>
            <a:r>
              <a:rPr lang="hr-HR" altLang="sr-Latn-RS" sz="2200" dirty="0" smtClean="0"/>
              <a:t>atmosfere te odnosa u timu u koji stručnjak početnik dolazi (tko je kome saveznik, tko s kim pije kavu, tko je manje poželjno društvo i sl.) te se emocionalni naboj koji vlada u timu/ustanovi prenosi i na odnos između mentora i početnika.</a:t>
            </a:r>
          </a:p>
          <a:p>
            <a:pPr>
              <a:lnSpc>
                <a:spcPct val="110000"/>
              </a:lnSpc>
            </a:pPr>
            <a:r>
              <a:rPr lang="hr-HR" altLang="sr-Latn-RS" sz="2200" b="1" dirty="0" smtClean="0"/>
              <a:t>S druge strane početnik</a:t>
            </a:r>
            <a:r>
              <a:rPr lang="hr-HR" altLang="sr-Latn-RS" sz="2200" dirty="0" smtClean="0"/>
              <a:t> – veće pravo na pogrešku u odnosu na iskusnije kolege (rad pod mentorstvom, više podrške, zaštićeniji položaj).</a:t>
            </a:r>
          </a:p>
          <a:p>
            <a:pPr>
              <a:lnSpc>
                <a:spcPct val="80000"/>
              </a:lnSpc>
            </a:pPr>
            <a:endParaRPr lang="hr-HR" altLang="sr-Latn-R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2528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2133600" y="484188"/>
            <a:ext cx="10058400" cy="1609725"/>
          </a:xfrm>
        </p:spPr>
        <p:txBody>
          <a:bodyPr>
            <a:normAutofit fontScale="90000"/>
          </a:bodyPr>
          <a:lstStyle/>
          <a:p>
            <a:r>
              <a:rPr lang="hr-HR" altLang="sr-Latn-RS" sz="2800" b="1" dirty="0"/>
              <a:t>Ranjivost </a:t>
            </a:r>
            <a:r>
              <a:rPr lang="hr-HR" altLang="sr-Latn-RS" sz="2800" b="1" dirty="0" smtClean="0"/>
              <a:t>se </a:t>
            </a:r>
            <a:r>
              <a:rPr lang="hr-HR" altLang="sr-Latn-RS" sz="2800" b="1" dirty="0"/>
              <a:t>može izražavati kroz doživljaj nezaštićenosti, neizvjesnosti, pritiska ili </a:t>
            </a:r>
            <a:r>
              <a:rPr lang="hr-HR" altLang="sr-Latn-RS" sz="2800" b="1" dirty="0" smtClean="0"/>
              <a:t>tjeskobe prilikom susreta s korisnikom, određenom probematikom</a:t>
            </a:r>
            <a:endParaRPr lang="hr-HR" altLang="sr-Latn-R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33600" y="2120900"/>
            <a:ext cx="10058400" cy="40513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altLang="sr-Latn-RS" sz="2200" dirty="0"/>
          </a:p>
          <a:p>
            <a:pPr>
              <a:lnSpc>
                <a:spcPct val="80000"/>
              </a:lnSpc>
            </a:pPr>
            <a:r>
              <a:rPr lang="hr-HR" altLang="sr-Latn-RS" sz="2400" dirty="0"/>
              <a:t>Ranjivost </a:t>
            </a:r>
            <a:r>
              <a:rPr lang="hr-HR" altLang="sr-Latn-RS" sz="2400" dirty="0" smtClean="0"/>
              <a:t>stručnjaka početnika je </a:t>
            </a:r>
            <a:r>
              <a:rPr lang="hr-HR" altLang="sr-Latn-RS" sz="2400" dirty="0"/>
              <a:t>povezana s procesom učenja, novim iskustvom, </a:t>
            </a:r>
            <a:r>
              <a:rPr lang="hr-HR" altLang="sr-Latn-RS" sz="2400" dirty="0" smtClean="0"/>
              <a:t>novom okolinom, nepoznavanjem odnosa u toj okolini, </a:t>
            </a:r>
            <a:r>
              <a:rPr lang="hr-HR" altLang="sr-Latn-RS" sz="2400" dirty="0"/>
              <a:t>a naročito s procjenom </a:t>
            </a:r>
            <a:r>
              <a:rPr lang="hr-HR" altLang="sr-Latn-RS" sz="2400" dirty="0" smtClean="0"/>
              <a:t>vlastitih kompetencija i snalaženja u novoj situaciji. </a:t>
            </a:r>
            <a:endParaRPr lang="en-US" altLang="sr-Latn-RS" sz="2400" dirty="0"/>
          </a:p>
          <a:p>
            <a:pPr>
              <a:lnSpc>
                <a:spcPct val="80000"/>
              </a:lnSpc>
            </a:pPr>
            <a:r>
              <a:rPr lang="hr-HR" altLang="sr-Latn-RS" sz="2400" dirty="0"/>
              <a:t>Može biti uvećana zbog načina na </a:t>
            </a:r>
            <a:r>
              <a:rPr lang="hr-HR" altLang="sr-Latn-RS" sz="2400" dirty="0" smtClean="0"/>
              <a:t>koji mu pristupaju iskusniji kolege/mentor, načina vođenja i pružanja ili uskraćivanja  informacije i podršku </a:t>
            </a:r>
            <a:r>
              <a:rPr lang="hr-HR" altLang="sr-Latn-RS" sz="2400" dirty="0"/>
              <a:t>te </a:t>
            </a:r>
            <a:r>
              <a:rPr lang="hr-HR" altLang="sr-Latn-RS" sz="2400" dirty="0" smtClean="0"/>
              <a:t>kako on sam </a:t>
            </a:r>
            <a:r>
              <a:rPr lang="hr-HR" altLang="sr-Latn-RS" sz="2400" dirty="0"/>
              <a:t>izražava svoju </a:t>
            </a:r>
            <a:r>
              <a:rPr lang="hr-HR" altLang="sr-Latn-RS" sz="2400" dirty="0" smtClean="0"/>
              <a:t>moć (nad korisnikom, suradnicima)</a:t>
            </a:r>
          </a:p>
          <a:p>
            <a:pPr>
              <a:lnSpc>
                <a:spcPct val="80000"/>
              </a:lnSpc>
            </a:pPr>
            <a:r>
              <a:rPr lang="hr-HR" altLang="sr-Latn-RS" sz="2400" dirty="0" smtClean="0"/>
              <a:t>Osim </a:t>
            </a:r>
            <a:r>
              <a:rPr lang="hr-HR" altLang="sr-Latn-RS" sz="2400" dirty="0"/>
              <a:t>ranjivosti i </a:t>
            </a:r>
            <a:r>
              <a:rPr lang="hr-HR" altLang="sr-Latn-RS" sz="2400" b="1" dirty="0"/>
              <a:t>povećana ovisnost o </a:t>
            </a:r>
            <a:r>
              <a:rPr lang="hr-HR" altLang="sr-Latn-RS" sz="2400" b="1" dirty="0" smtClean="0"/>
              <a:t>iskusnijim kolegama/mentorima jedna </a:t>
            </a:r>
            <a:r>
              <a:rPr lang="hr-HR" altLang="sr-Latn-RS" sz="2400" b="1" dirty="0"/>
              <a:t>je od karakteristika </a:t>
            </a:r>
            <a:r>
              <a:rPr lang="hr-HR" altLang="sr-Latn-RS" sz="2400" b="1" dirty="0" smtClean="0"/>
              <a:t>početnika</a:t>
            </a:r>
            <a:r>
              <a:rPr lang="hr-HR" altLang="sr-Latn-RS" sz="2400" dirty="0"/>
              <a:t>. Ona je neophodna </a:t>
            </a:r>
            <a:r>
              <a:rPr lang="hr-HR" altLang="sr-Latn-RS" sz="2400" dirty="0" smtClean="0"/>
              <a:t>u ovoj fazi kada početnik još  </a:t>
            </a:r>
            <a:r>
              <a:rPr lang="hr-HR" altLang="sr-Latn-RS" sz="2400" dirty="0"/>
              <a:t>nije još sposoban djelovati autonomno. </a:t>
            </a:r>
            <a:endParaRPr lang="en-US" altLang="sr-Latn-RS" sz="2400" dirty="0"/>
          </a:p>
          <a:p>
            <a:pPr>
              <a:lnSpc>
                <a:spcPct val="80000"/>
              </a:lnSpc>
            </a:pPr>
            <a:r>
              <a:rPr lang="hr-HR" altLang="sr-Latn-RS" sz="2400" dirty="0"/>
              <a:t>Stoga iz ovisnosti proizlazi </a:t>
            </a:r>
            <a:r>
              <a:rPr lang="hr-HR" altLang="sr-Latn-RS" sz="2400" dirty="0" smtClean="0"/>
              <a:t>i potreba za jasnim vođenjem tijekom prvih godina stjecanja radnog iskustva te </a:t>
            </a:r>
            <a:r>
              <a:rPr lang="hr-HR" altLang="sr-Latn-RS" sz="2400" b="1" dirty="0" smtClean="0"/>
              <a:t>osiguravanje poželjnihe </a:t>
            </a:r>
            <a:r>
              <a:rPr lang="hr-HR" altLang="sr-Latn-RS" sz="2400" b="1" dirty="0"/>
              <a:t>okolnosti za razvoj i strukturu učenja (Thomas, 2010.). </a:t>
            </a:r>
          </a:p>
          <a:p>
            <a:pPr>
              <a:lnSpc>
                <a:spcPct val="80000"/>
              </a:lnSpc>
            </a:pPr>
            <a:endParaRPr lang="hr-HR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1258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98932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BA" altLang="sr-Latn-RS" sz="3400" dirty="0" smtClean="0"/>
              <a:t>Ranjivost radi mogućeg jaza </a:t>
            </a:r>
            <a:r>
              <a:rPr lang="en-US" altLang="sr-Latn-RS" sz="3400" dirty="0" err="1" smtClean="0"/>
              <a:t>između</a:t>
            </a:r>
            <a:r>
              <a:rPr lang="en-US" altLang="sr-Latn-RS" sz="3400" dirty="0" smtClean="0"/>
              <a:t> </a:t>
            </a:r>
            <a:r>
              <a:rPr lang="en-US" altLang="sr-Latn-RS" sz="3400" dirty="0" err="1"/>
              <a:t>konteksta</a:t>
            </a:r>
            <a:r>
              <a:rPr lang="en-US" altLang="sr-Latn-RS" sz="3400" dirty="0"/>
              <a:t> </a:t>
            </a:r>
            <a:r>
              <a:rPr lang="en-US" altLang="sr-Latn-RS" sz="3400" dirty="0" err="1"/>
              <a:t>iz</a:t>
            </a:r>
            <a:r>
              <a:rPr lang="en-US" altLang="sr-Latn-RS" sz="3400" dirty="0"/>
              <a:t> </a:t>
            </a:r>
            <a:r>
              <a:rPr lang="en-US" altLang="sr-Latn-RS" sz="3400" dirty="0" err="1"/>
              <a:t>kojeg</a:t>
            </a:r>
            <a:r>
              <a:rPr lang="en-US" altLang="sr-Latn-RS" sz="3400" dirty="0"/>
              <a:t> </a:t>
            </a:r>
            <a:r>
              <a:rPr lang="en-US" altLang="sr-Latn-RS" sz="3400" dirty="0" err="1" smtClean="0"/>
              <a:t>dolaz</a:t>
            </a:r>
            <a:r>
              <a:rPr lang="hr-BA" altLang="sr-Latn-RS" sz="3400" dirty="0" smtClean="0"/>
              <a:t>e student ili početnik i iskusni stručnjak</a:t>
            </a:r>
            <a:endParaRPr lang="en-US" altLang="sr-Latn-RS" sz="3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64224" y="1600201"/>
            <a:ext cx="4754880" cy="457199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1800" b="1" u="sng" dirty="0"/>
              <a:t>Mogući k</a:t>
            </a:r>
            <a:r>
              <a:rPr lang="en-GB" altLang="sr-Latn-RS" sz="1800" b="1" u="sng" dirty="0" err="1"/>
              <a:t>ontekst</a:t>
            </a:r>
            <a:r>
              <a:rPr lang="en-GB" altLang="sr-Latn-RS" sz="1800" b="1" u="sng" dirty="0"/>
              <a:t> </a:t>
            </a:r>
            <a:r>
              <a:rPr lang="hr-HR" altLang="sr-Latn-RS" sz="1800" b="1" u="sng" dirty="0" smtClean="0"/>
              <a:t>radnog okruženja</a:t>
            </a:r>
            <a:endParaRPr lang="hr-HR" altLang="sr-Latn-RS" sz="1800" b="1" u="sng" dirty="0"/>
          </a:p>
          <a:p>
            <a:pPr eaLnBrk="1" hangingPunct="1">
              <a:lnSpc>
                <a:spcPct val="80000"/>
              </a:lnSpc>
            </a:pPr>
            <a:r>
              <a:rPr lang="en-GB" altLang="sr-Latn-RS" sz="1800" dirty="0" err="1"/>
              <a:t>Birokratizacija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ljudskih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odnosa</a:t>
            </a:r>
            <a:endParaRPr lang="en-GB" altLang="sr-Latn-RS" sz="1800" dirty="0"/>
          </a:p>
          <a:p>
            <a:pPr eaLnBrk="1" hangingPunct="1">
              <a:lnSpc>
                <a:spcPct val="80000"/>
              </a:lnSpc>
            </a:pPr>
            <a:r>
              <a:rPr lang="en-GB" altLang="sr-Latn-RS" sz="1800" dirty="0"/>
              <a:t>Status</a:t>
            </a:r>
            <a:r>
              <a:rPr lang="hr-HR" altLang="sr-Latn-RS" sz="1800" dirty="0"/>
              <a:t>/</a:t>
            </a:r>
            <a:r>
              <a:rPr lang="en-GB" altLang="sr-Latn-RS" sz="1800" dirty="0" err="1"/>
              <a:t>dijagnoza</a:t>
            </a:r>
            <a:r>
              <a:rPr lang="en-GB" altLang="sr-Latn-RS" sz="1800" dirty="0"/>
              <a:t> – </a:t>
            </a:r>
            <a:r>
              <a:rPr lang="en-GB" altLang="sr-Latn-RS" sz="1800" dirty="0" err="1"/>
              <a:t>još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uvijek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dominantni</a:t>
            </a: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r>
              <a:rPr lang="hr-BA" altLang="sr-Latn-RS" sz="1800" dirty="0" smtClean="0"/>
              <a:t>Razočaranje npr. reformom, 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 smtClean="0"/>
              <a:t>deinstitucionalizacij</a:t>
            </a:r>
            <a:r>
              <a:rPr lang="hr-BA" altLang="sr-Latn-RS" sz="1800" dirty="0" smtClean="0"/>
              <a:t>om</a:t>
            </a:r>
            <a:r>
              <a:rPr lang="en-US" altLang="sr-Latn-RS" sz="1800" dirty="0" smtClean="0"/>
              <a:t>: </a:t>
            </a:r>
            <a:r>
              <a:rPr lang="en-US" altLang="sr-Latn-RS" sz="1800" dirty="0" err="1"/>
              <a:t>izlazak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iz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institucija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često</a:t>
            </a:r>
            <a:r>
              <a:rPr lang="en-US" altLang="sr-Latn-RS" sz="1800" dirty="0"/>
              <a:t> je </a:t>
            </a:r>
            <a:r>
              <a:rPr lang="en-US" altLang="sr-Latn-RS" sz="1800" dirty="0" err="1"/>
              <a:t>popraćen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izostankom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mnogih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aktivnosti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resursa</a:t>
            </a:r>
            <a:r>
              <a:rPr lang="en-US" altLang="sr-Latn-RS" sz="1800" dirty="0"/>
              <a:t>, </a:t>
            </a:r>
            <a:r>
              <a:rPr lang="en-US" altLang="sr-Latn-RS" sz="1800" dirty="0" err="1"/>
              <a:t>padom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standarda</a:t>
            </a:r>
            <a:r>
              <a:rPr lang="en-US" altLang="sr-Latn-RS" sz="1800" dirty="0"/>
              <a:t> u </a:t>
            </a:r>
            <a:r>
              <a:rPr lang="en-US" altLang="sr-Latn-RS" sz="1800" dirty="0" err="1"/>
              <a:t>životima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korisnika</a:t>
            </a:r>
            <a:r>
              <a:rPr lang="en-US" altLang="sr-Latn-RS" sz="18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r-Latn-RS" altLang="sr-Latn-RS" sz="1800" dirty="0"/>
              <a:t>N</a:t>
            </a:r>
            <a:r>
              <a:rPr lang="en-US" altLang="sr-Latn-RS" sz="1800" dirty="0" err="1"/>
              <a:t>aglašavanje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osobne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odgovornosti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korisnika</a:t>
            </a:r>
            <a:r>
              <a:rPr lang="en-US" altLang="sr-Latn-RS" sz="1800" dirty="0"/>
              <a:t> </a:t>
            </a:r>
            <a:r>
              <a:rPr lang="sr-Latn-RS" altLang="sr-Latn-RS" sz="1800" dirty="0"/>
              <a:t>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kada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nisu</a:t>
            </a:r>
            <a:r>
              <a:rPr lang="en-US" altLang="sr-Latn-RS" sz="1800" dirty="0"/>
              <a:t> do</a:t>
            </a:r>
            <a:r>
              <a:rPr lang="sr-Latn-RS" altLang="sr-Latn-RS" sz="1800" dirty="0"/>
              <a:t>v</a:t>
            </a:r>
            <a:r>
              <a:rPr lang="en-US" altLang="sr-Latn-RS" sz="1800" dirty="0" err="1"/>
              <a:t>oljno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osnaženi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za</a:t>
            </a:r>
            <a:r>
              <a:rPr lang="en-US" altLang="sr-Latn-RS" sz="1800" dirty="0"/>
              <a:t> to</a:t>
            </a:r>
            <a:r>
              <a:rPr lang="sr-Latn-RS" altLang="sr-Latn-RS" sz="1800" dirty="0"/>
              <a:t> </a:t>
            </a:r>
            <a:r>
              <a:rPr lang="en-US" altLang="sr-Latn-RS" sz="1800" dirty="0"/>
              <a:t>(</a:t>
            </a:r>
            <a:r>
              <a:rPr lang="en-US" altLang="sr-Latn-RS" sz="1800" dirty="0" err="1"/>
              <a:t>naučena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bespomoćnost</a:t>
            </a:r>
            <a:r>
              <a:rPr lang="en-US" altLang="sr-Latn-RS" sz="1800" dirty="0"/>
              <a:t> – </a:t>
            </a:r>
            <a:r>
              <a:rPr lang="en-US" altLang="sr-Latn-RS" sz="1800" dirty="0" err="1"/>
              <a:t>tko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ih</a:t>
            </a:r>
            <a:r>
              <a:rPr lang="en-US" altLang="sr-Latn-RS" sz="1800" dirty="0"/>
              <a:t> je tome </a:t>
            </a:r>
            <a:r>
              <a:rPr lang="en-US" altLang="sr-Latn-RS" sz="1800" dirty="0" err="1"/>
              <a:t>naučio</a:t>
            </a:r>
            <a:r>
              <a:rPr lang="en-US" altLang="sr-Latn-RS" sz="1800" dirty="0"/>
              <a:t>?)</a:t>
            </a:r>
          </a:p>
          <a:p>
            <a:pPr eaLnBrk="1" hangingPunct="1">
              <a:lnSpc>
                <a:spcPct val="80000"/>
              </a:lnSpc>
            </a:pPr>
            <a:r>
              <a:rPr lang="hr-BA" altLang="sr-Latn-RS" sz="1800" dirty="0" smtClean="0"/>
              <a:t>Poimanje prof. statusa: npr. s</a:t>
            </a:r>
            <a:r>
              <a:rPr lang="en-US" altLang="sr-Latn-RS" sz="1800" dirty="0" err="1" smtClean="0"/>
              <a:t>ocijalni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/>
              <a:t>radnici</a:t>
            </a:r>
            <a:r>
              <a:rPr lang="en-US" altLang="sr-Latn-RS" sz="1800" dirty="0"/>
              <a:t>: </a:t>
            </a:r>
            <a:r>
              <a:rPr lang="en-US" altLang="sr-Latn-RS" sz="1800" dirty="0" err="1"/>
              <a:t>poslušnost</a:t>
            </a:r>
            <a:r>
              <a:rPr lang="en-US" altLang="sr-Latn-RS" sz="1800" dirty="0" smtClean="0"/>
              <a:t>!</a:t>
            </a:r>
            <a:r>
              <a:rPr lang="hr-BA" altLang="sr-Latn-RS" sz="1800" dirty="0" smtClean="0"/>
              <a:t> Baš ste se usrećili, niste našli ništa pametnije studirati!</a:t>
            </a: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endParaRPr lang="en-US" altLang="sr-Latn-R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sr-Latn-R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sr-Latn-RS" sz="14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069848" y="1600201"/>
            <a:ext cx="4861053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sr-Latn-RS" sz="1800" b="1" u="sng" dirty="0" err="1"/>
              <a:t>Kontekst</a:t>
            </a:r>
            <a:r>
              <a:rPr lang="en-GB" altLang="sr-Latn-RS" sz="1800" b="1" u="sng" dirty="0"/>
              <a:t> </a:t>
            </a:r>
            <a:r>
              <a:rPr lang="en-GB" altLang="sr-Latn-RS" sz="1800" b="1" u="sng" dirty="0" err="1"/>
              <a:t>iz</a:t>
            </a:r>
            <a:r>
              <a:rPr lang="en-GB" altLang="sr-Latn-RS" sz="1800" b="1" u="sng" dirty="0"/>
              <a:t> </a:t>
            </a:r>
            <a:r>
              <a:rPr lang="en-GB" altLang="sr-Latn-RS" sz="1800" b="1" u="sng" dirty="0" err="1"/>
              <a:t>kojeg</a:t>
            </a:r>
            <a:r>
              <a:rPr lang="en-GB" altLang="sr-Latn-RS" sz="1800" b="1" u="sng" dirty="0"/>
              <a:t> </a:t>
            </a:r>
            <a:r>
              <a:rPr lang="en-GB" altLang="sr-Latn-RS" sz="1800" b="1" u="sng" dirty="0" err="1" smtClean="0"/>
              <a:t>dolaz</a:t>
            </a:r>
            <a:r>
              <a:rPr lang="hr-BA" altLang="sr-Latn-RS" sz="1800" b="1" u="sng" dirty="0" smtClean="0"/>
              <a:t>i student/početnik</a:t>
            </a:r>
            <a:endParaRPr lang="en-US" altLang="sr-Latn-RS" sz="1800" b="1" u="sng" dirty="0"/>
          </a:p>
          <a:p>
            <a:pPr eaLnBrk="1" hangingPunct="1">
              <a:lnSpc>
                <a:spcPct val="80000"/>
              </a:lnSpc>
            </a:pPr>
            <a:r>
              <a:rPr lang="en-GB" altLang="sr-Latn-RS" sz="1800" dirty="0" err="1"/>
              <a:t>Čuvanje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važnosti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i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digniteta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neposrednog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kontakta</a:t>
            </a:r>
            <a:endParaRPr lang="en-GB" altLang="sr-Latn-RS" sz="1800" dirty="0"/>
          </a:p>
          <a:p>
            <a:pPr eaLnBrk="1" hangingPunct="1">
              <a:lnSpc>
                <a:spcPct val="80000"/>
              </a:lnSpc>
            </a:pPr>
            <a:r>
              <a:rPr lang="en-GB" altLang="sr-Latn-RS" sz="1800" dirty="0" err="1"/>
              <a:t>Potrebe</a:t>
            </a:r>
            <a:r>
              <a:rPr lang="en-GB" altLang="sr-Latn-RS" sz="1800" dirty="0"/>
              <a:t>, </a:t>
            </a:r>
            <a:r>
              <a:rPr lang="en-GB" altLang="sr-Latn-RS" sz="1800" dirty="0" err="1"/>
              <a:t>prava</a:t>
            </a:r>
            <a:r>
              <a:rPr lang="en-GB" altLang="sr-Latn-RS" sz="1800" dirty="0"/>
              <a:t> se </a:t>
            </a:r>
            <a:r>
              <a:rPr lang="en-GB" altLang="sr-Latn-RS" sz="1800" dirty="0" err="1"/>
              <a:t>temelje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na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potrebi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za</a:t>
            </a:r>
            <a:r>
              <a:rPr lang="en-GB" altLang="sr-Latn-RS" sz="1800" dirty="0"/>
              <a:t> </a:t>
            </a:r>
            <a:r>
              <a:rPr lang="en-GB" altLang="sr-Latn-RS" sz="1800" dirty="0" err="1"/>
              <a:t>uslugom</a:t>
            </a: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r>
              <a:rPr lang="hr-BA" altLang="sr-Latn-RS" sz="1800" dirty="0" smtClean="0"/>
              <a:t>O</a:t>
            </a:r>
            <a:r>
              <a:rPr lang="en-US" altLang="sr-Latn-RS" sz="1800" dirty="0" err="1" smtClean="0"/>
              <a:t>čekivanja</a:t>
            </a:r>
            <a:r>
              <a:rPr lang="en-US" altLang="sr-Latn-RS" sz="1800" dirty="0" smtClean="0"/>
              <a:t> od</a:t>
            </a:r>
            <a:r>
              <a:rPr lang="hr-BA" altLang="sr-Latn-RS" sz="1800" dirty="0" smtClean="0"/>
              <a:t> različitih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/>
              <a:t>procesa</a:t>
            </a:r>
            <a:r>
              <a:rPr lang="en-US" altLang="sr-Latn-RS" sz="1800" dirty="0"/>
              <a:t> </a:t>
            </a:r>
            <a:r>
              <a:rPr lang="hr-BA" altLang="sr-Latn-RS" sz="1800" dirty="0" smtClean="0"/>
              <a:t>npr. </a:t>
            </a:r>
            <a:r>
              <a:rPr lang="en-US" altLang="sr-Latn-RS" sz="1800" dirty="0" err="1" smtClean="0"/>
              <a:t>deinstitucionalizacije</a:t>
            </a:r>
            <a:r>
              <a:rPr lang="en-US" altLang="sr-Latn-RS" sz="1800" dirty="0" smtClean="0"/>
              <a:t> </a:t>
            </a:r>
            <a:r>
              <a:rPr lang="en-US" altLang="sr-Latn-RS" sz="1800" dirty="0"/>
              <a:t>(to </a:t>
            </a:r>
            <a:r>
              <a:rPr lang="en-US" altLang="sr-Latn-RS" sz="1800" dirty="0" err="1"/>
              <a:t>nije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samo</a:t>
            </a:r>
            <a:r>
              <a:rPr lang="en-US" altLang="sr-Latn-RS" sz="1800" dirty="0"/>
              <a:t> “</a:t>
            </a:r>
            <a:r>
              <a:rPr lang="en-US" altLang="sr-Latn-RS" sz="1800" dirty="0" err="1"/>
              <a:t>izlazak</a:t>
            </a:r>
            <a:r>
              <a:rPr lang="en-US" altLang="sr-Latn-RS" sz="1800" dirty="0"/>
              <a:t>” </a:t>
            </a:r>
            <a:r>
              <a:rPr lang="en-US" altLang="sr-Latn-RS" sz="1800" dirty="0" err="1"/>
              <a:t>iz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ustanova</a:t>
            </a:r>
            <a:r>
              <a:rPr lang="en-US" altLang="sr-Latn-RS" sz="1800" dirty="0"/>
              <a:t>, </a:t>
            </a:r>
            <a:r>
              <a:rPr lang="en-US" altLang="sr-Latn-RS" sz="1800" dirty="0" err="1"/>
              <a:t>otpor</a:t>
            </a:r>
            <a:r>
              <a:rPr lang="en-US" altLang="sr-Latn-RS" sz="1800" dirty="0"/>
              <a:t> “</a:t>
            </a:r>
            <a:r>
              <a:rPr lang="en-US" altLang="sr-Latn-RS" sz="1800" dirty="0" err="1"/>
              <a:t>institucionalnom”načinu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razmišljanja</a:t>
            </a: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r>
              <a:rPr lang="en-US" altLang="sr-Latn-RS" sz="1800" dirty="0" err="1"/>
              <a:t>Koncept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dostojanstvenog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rizika</a:t>
            </a: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r>
              <a:rPr lang="en-US" altLang="sr-Latn-RS" sz="1800" dirty="0" err="1"/>
              <a:t>Kritičnost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aktivizam</a:t>
            </a:r>
            <a:r>
              <a:rPr lang="en-US" altLang="sr-Latn-RS" sz="1800" dirty="0"/>
              <a:t>: </a:t>
            </a:r>
            <a:r>
              <a:rPr lang="en-US" altLang="sr-Latn-RS" sz="1800" dirty="0" err="1"/>
              <a:t>propitivanje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stvarnih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posljedica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neposlušnosti</a:t>
            </a:r>
            <a:endParaRPr lang="en-US" altLang="sr-Latn-RS" sz="1800" dirty="0"/>
          </a:p>
          <a:p>
            <a:pPr eaLnBrk="1" hangingPunct="1">
              <a:lnSpc>
                <a:spcPct val="80000"/>
              </a:lnSpc>
            </a:pPr>
            <a:r>
              <a:rPr lang="hr-BA" altLang="sr-Latn-RS" sz="1800" dirty="0" smtClean="0"/>
              <a:t>Poimanje prof. statusa, npr. s</a:t>
            </a:r>
            <a:r>
              <a:rPr lang="en-US" altLang="sr-Latn-RS" sz="1800" dirty="0" err="1" smtClean="0"/>
              <a:t>ocijali</a:t>
            </a:r>
            <a:r>
              <a:rPr lang="en-US" altLang="sr-Latn-RS" sz="1800" dirty="0" smtClean="0"/>
              <a:t> </a:t>
            </a:r>
            <a:r>
              <a:rPr lang="en-US" altLang="sr-Latn-RS" sz="1800" dirty="0" err="1"/>
              <a:t>radnici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nisu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državni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službenici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</a:t>
            </a:r>
            <a:r>
              <a:rPr lang="en-US" altLang="sr-Latn-RS" sz="1800" dirty="0"/>
              <a:t>  </a:t>
            </a:r>
            <a:r>
              <a:rPr lang="en-US" altLang="sr-Latn-RS" sz="1800" dirty="0" err="1"/>
              <a:t>administratori</a:t>
            </a:r>
            <a:endParaRPr lang="en-US" altLang="sr-Latn-RS" sz="1800" dirty="0"/>
          </a:p>
        </p:txBody>
      </p:sp>
    </p:spTree>
    <p:extLst>
      <p:ext uri="{BB962C8B-B14F-4D97-AF65-F5344CB8AC3E}">
        <p14:creationId xmlns:p14="http://schemas.microsoft.com/office/powerpoint/2010/main" val="23352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r-BA" altLang="sr-Latn-RS" sz="4000" dirty="0" smtClean="0"/>
              <a:t>Dodatni raskorak moguć je na još nekim područjima: </a:t>
            </a:r>
            <a:r>
              <a:rPr lang="en-US" altLang="sr-Latn-RS" sz="4000" dirty="0" err="1" smtClean="0"/>
              <a:t>Raskorak</a:t>
            </a:r>
            <a:r>
              <a:rPr lang="en-US" altLang="sr-Latn-RS" sz="4000" dirty="0" smtClean="0"/>
              <a:t> </a:t>
            </a:r>
            <a:r>
              <a:rPr lang="en-US" altLang="sr-Latn-RS" sz="4000" dirty="0" err="1"/>
              <a:t>između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teorije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i</a:t>
            </a:r>
            <a:r>
              <a:rPr lang="en-US" altLang="sr-Latn-RS" sz="4000" dirty="0"/>
              <a:t> </a:t>
            </a:r>
            <a:r>
              <a:rPr lang="en-US" altLang="sr-Latn-RS" sz="4000" dirty="0" err="1" smtClean="0"/>
              <a:t>prakse</a:t>
            </a:r>
            <a:r>
              <a:rPr lang="en-US" altLang="sr-Latn-RS" sz="4000" dirty="0" smtClean="0"/>
              <a:t>:</a:t>
            </a:r>
            <a:r>
              <a:rPr lang="hr-BA" altLang="sr-Latn-RS" sz="4000" dirty="0" smtClean="0"/>
              <a:t> postoji li doista</a:t>
            </a:r>
            <a:r>
              <a:rPr lang="en-US" altLang="sr-Latn-RS" sz="4000" dirty="0" smtClean="0"/>
              <a:t>?</a:t>
            </a:r>
            <a:endParaRPr lang="en-US" altLang="sr-Latn-R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sr-Latn-RS" sz="2400" dirty="0"/>
              <a:t>    “Samo beskonačan niz papira, imena, korisnika, s kojima tek ponekad možeš razgovarati, ali gotovo nikada onako kako si učio da treba i kako osjećaš da bi bilo od pomoći...” (izjava studentice).</a:t>
            </a:r>
            <a:endParaRPr lang="hr-HR" altLang="sr-Latn-RS" sz="2400" dirty="0"/>
          </a:p>
          <a:p>
            <a:pPr eaLnBrk="1" hangingPunct="1">
              <a:lnSpc>
                <a:spcPct val="90000"/>
              </a:lnSpc>
            </a:pPr>
            <a:endParaRPr lang="en-U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en-US" altLang="sr-Latn-RS" sz="2400" dirty="0" err="1"/>
              <a:t>Raskorak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student </a:t>
            </a:r>
            <a:r>
              <a:rPr lang="hr-BA" altLang="sr-Latn-RS" sz="2400" dirty="0" smtClean="0"/>
              <a:t> i početnik </a:t>
            </a:r>
            <a:r>
              <a:rPr lang="en-US" altLang="sr-Latn-RS" sz="2400" dirty="0" err="1" smtClean="0"/>
              <a:t>naila</a:t>
            </a:r>
            <a:r>
              <a:rPr lang="hr-BA" altLang="sr-Latn-RS" sz="2400" dirty="0" smtClean="0"/>
              <a:t>ze </a:t>
            </a:r>
            <a:r>
              <a:rPr lang="en-US" altLang="sr-Latn-RS" sz="2400" dirty="0" err="1" smtClean="0"/>
              <a:t>kada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izađe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predavaon</a:t>
            </a:r>
            <a:r>
              <a:rPr lang="hr-HR" altLang="sr-Latn-RS" sz="2400" dirty="0"/>
              <a:t>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uđe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život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udruge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institucije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korisnika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raskorak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između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teorije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prakse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već</a:t>
            </a:r>
            <a:r>
              <a:rPr lang="en-US" altLang="sr-Latn-RS" sz="2400" dirty="0"/>
              <a:t> </a:t>
            </a:r>
            <a:r>
              <a:rPr lang="en-US" altLang="sr-Latn-RS" sz="2400" b="1" dirty="0" err="1"/>
              <a:t>raskorak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između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potreba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i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resursa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za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njihovo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zadovoljenje</a:t>
            </a:r>
            <a:r>
              <a:rPr lang="en-US" altLang="sr-Latn-RS" sz="2400" b="1" dirty="0"/>
              <a:t> (</a:t>
            </a:r>
            <a:r>
              <a:rPr lang="en-US" altLang="sr-Latn-RS" sz="2400" dirty="0" err="1"/>
              <a:t>vrijeme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predviđeno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neposredan</a:t>
            </a:r>
            <a:r>
              <a:rPr lang="en-US" altLang="sr-Latn-RS" sz="2400" dirty="0"/>
              <a:t> rad s </a:t>
            </a:r>
            <a:r>
              <a:rPr lang="en-US" altLang="sr-Latn-RS" sz="2400" dirty="0" err="1"/>
              <a:t>korisnikom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uvjeti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kojiima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odvija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kontakt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način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svrha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individualnog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planiranja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odlasci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teren</a:t>
            </a:r>
            <a:r>
              <a:rPr lang="en-US" altLang="sr-Latn-RS" sz="2400" dirty="0"/>
              <a:t>…).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sr-Latn-RS" sz="2400" dirty="0"/>
          </a:p>
          <a:p>
            <a:pPr eaLnBrk="1" hangingPunct="1"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0074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87450" y="484188"/>
            <a:ext cx="11004550" cy="1166812"/>
          </a:xfrm>
        </p:spPr>
        <p:txBody>
          <a:bodyPr>
            <a:noAutofit/>
          </a:bodyPr>
          <a:lstStyle/>
          <a:p>
            <a:r>
              <a:rPr lang="hr-HR" sz="2800" dirty="0" smtClean="0"/>
              <a:t>Sudionici u procesu iskustvenog učenja tijekom studentske terenske </a:t>
            </a:r>
            <a:r>
              <a:rPr lang="hr-HR" sz="2800" dirty="0"/>
              <a:t>prakse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(</a:t>
            </a:r>
            <a:r>
              <a:rPr lang="hr-HR" sz="2800" dirty="0"/>
              <a:t>Urbanc, Buljevac, Vejmelka, 2016.)</a:t>
            </a:r>
            <a:r>
              <a:rPr lang="hr-BA" sz="2800" dirty="0"/>
              <a:t/>
            </a:r>
            <a:br>
              <a:rPr lang="hr-BA" sz="2800" dirty="0"/>
            </a:br>
            <a:endParaRPr lang="hr-B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" t="27777"/>
          <a:stretch>
            <a:fillRect/>
          </a:stretch>
        </p:blipFill>
        <p:spPr bwMode="auto">
          <a:xfrm>
            <a:off x="436729" y="1433015"/>
            <a:ext cx="10317707" cy="5424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89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sr-Latn-RS" sz="4000" dirty="0" err="1"/>
              <a:t>Raskorak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između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teorije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i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prakse</a:t>
            </a:r>
            <a:r>
              <a:rPr lang="en-US" altLang="sr-Latn-RS" sz="4000" dirty="0" smtClean="0"/>
              <a:t>:</a:t>
            </a:r>
            <a:r>
              <a:rPr lang="hr-BA" altLang="sr-Latn-RS" sz="4000" dirty="0" smtClean="0"/>
              <a:t> (?)</a:t>
            </a:r>
            <a:endParaRPr lang="en-US" altLang="sr-Latn-R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9848" y="1719618"/>
            <a:ext cx="10058400" cy="445258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sr-Latn-RS" sz="2400" dirty="0" err="1"/>
              <a:t>Raskorak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motivaciji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prof. </a:t>
            </a:r>
            <a:r>
              <a:rPr lang="en-US" altLang="sr-Latn-RS" sz="2400" dirty="0" err="1"/>
              <a:t>identitetu</a:t>
            </a:r>
            <a:r>
              <a:rPr lang="en-US" altLang="sr-Latn-RS" sz="2400" dirty="0"/>
              <a:t>: </a:t>
            </a:r>
            <a:r>
              <a:rPr lang="en-US" altLang="sr-Latn-RS" sz="2400" b="1" dirty="0" err="1"/>
              <a:t>jesam</a:t>
            </a:r>
            <a:r>
              <a:rPr lang="en-US" altLang="sr-Latn-RS" sz="2400" b="1" dirty="0"/>
              <a:t> li </a:t>
            </a:r>
            <a:r>
              <a:rPr lang="en-US" altLang="sr-Latn-RS" sz="2400" b="1" dirty="0" err="1"/>
              <a:t>odabrao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biti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soc.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radnik</a:t>
            </a:r>
            <a:r>
              <a:rPr lang="en-US" altLang="sr-Latn-RS" sz="2400" b="1" dirty="0"/>
              <a:t>/</a:t>
            </a:r>
            <a:r>
              <a:rPr lang="en-US" altLang="sr-Latn-RS" sz="2400" b="1" dirty="0" err="1"/>
              <a:t>radnica</a:t>
            </a:r>
            <a:r>
              <a:rPr lang="en-US" altLang="sr-Latn-RS" sz="2400" dirty="0"/>
              <a:t> </a:t>
            </a:r>
            <a:r>
              <a:rPr lang="en-US" altLang="sr-Latn-RS" sz="2400" b="1" dirty="0" err="1"/>
              <a:t>ili</a:t>
            </a:r>
            <a:r>
              <a:rPr lang="en-US" altLang="sr-Latn-RS" sz="2400" b="1" dirty="0"/>
              <a:t> “me </a:t>
            </a:r>
            <a:r>
              <a:rPr lang="en-US" altLang="sr-Latn-RS" sz="2400" b="1" dirty="0" err="1"/>
              <a:t>snašlo</a:t>
            </a:r>
            <a:r>
              <a:rPr lang="en-US" altLang="sr-Latn-RS" sz="2400" dirty="0"/>
              <a:t>” </a:t>
            </a:r>
            <a:r>
              <a:rPr lang="en-US" altLang="sr-Latn-RS" sz="2400" dirty="0" err="1"/>
              <a:t>jer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nisam</a:t>
            </a:r>
            <a:r>
              <a:rPr lang="en-US" altLang="sr-Latn-RS" sz="2400" dirty="0"/>
              <a:t> bio </a:t>
            </a:r>
            <a:r>
              <a:rPr lang="en-US" altLang="sr-Latn-RS" sz="2400" dirty="0" err="1"/>
              <a:t>fleksibilan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nisam</a:t>
            </a:r>
            <a:r>
              <a:rPr lang="en-US" altLang="sr-Latn-RS" sz="2400" dirty="0"/>
              <a:t> </a:t>
            </a:r>
            <a:r>
              <a:rPr lang="hr-BA" altLang="sr-Latn-RS" sz="2400" dirty="0" smtClean="0"/>
              <a:t>upao na faks na koji sam htio,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nisam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imao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sreće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teorija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atribucije</a:t>
            </a:r>
            <a:r>
              <a:rPr lang="en-US" altLang="sr-Latn-RS" sz="2400" dirty="0" smtClean="0"/>
              <a:t>…)</a:t>
            </a:r>
            <a:endParaRPr lang="en-US" altLang="sr-Latn-RS" sz="2400" dirty="0"/>
          </a:p>
          <a:p>
            <a:pPr eaLnBrk="1" hangingPunct="1">
              <a:lnSpc>
                <a:spcPct val="90000"/>
              </a:lnSpc>
            </a:pPr>
            <a:r>
              <a:rPr lang="en-US" altLang="sr-Latn-RS" sz="2400" dirty="0" err="1"/>
              <a:t>Raskorak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između</a:t>
            </a:r>
            <a:r>
              <a:rPr lang="en-US" altLang="sr-Latn-RS" sz="2400" dirty="0"/>
              <a:t> </a:t>
            </a:r>
            <a:r>
              <a:rPr lang="en-US" altLang="sr-Latn-RS" sz="2400" b="1" dirty="0" err="1"/>
              <a:t>osobne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etike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može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isključivati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osobe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određenih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obilježja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b="1" dirty="0" err="1"/>
              <a:t>profesionalne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etike</a:t>
            </a:r>
            <a:r>
              <a:rPr lang="en-US" altLang="sr-Latn-RS" sz="2400" dirty="0"/>
              <a:t> (</a:t>
            </a:r>
            <a:r>
              <a:rPr lang="hr-HR" altLang="sr-Latn-RS" sz="2400" dirty="0"/>
              <a:t>je li </a:t>
            </a:r>
            <a:r>
              <a:rPr lang="en-US" altLang="sr-Latn-RS" sz="2400" dirty="0" err="1"/>
              <a:t>misija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socijalnog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rada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uključuje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npr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korisnike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“</a:t>
            </a:r>
            <a:r>
              <a:rPr lang="en-US" altLang="sr-Latn-RS" sz="2400" dirty="0" err="1"/>
              <a:t>ispali</a:t>
            </a:r>
            <a:r>
              <a:rPr lang="en-US" altLang="sr-Latn-RS" sz="2400" dirty="0"/>
              <a:t>”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različitih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sustava</a:t>
            </a:r>
            <a:r>
              <a:rPr lang="hr-HR" altLang="sr-Latn-RS" sz="2400" dirty="0"/>
              <a:t> ili da „čuva državne novce”, „lovi korisnike prevarante” itd.</a:t>
            </a:r>
            <a:r>
              <a:rPr lang="en-US" altLang="sr-Latn-RS" sz="2400" dirty="0" smtClean="0"/>
              <a:t>)</a:t>
            </a:r>
            <a:endParaRPr lang="it-IT" altLang="sr-Latn-RS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altLang="sr-Latn-RS" sz="2400" dirty="0"/>
              <a:t>Raskorak </a:t>
            </a:r>
            <a:r>
              <a:rPr lang="it-IT" altLang="sr-Latn-RS" sz="2400" b="1" dirty="0"/>
              <a:t>između zakonskih prava, mogućnosti ostvarenja tih prava u praksi, profesionalnih i etičkih standarda te osobnih kriterija stručnjaka:</a:t>
            </a:r>
            <a:r>
              <a:rPr lang="it-IT" altLang="sr-Latn-RS" sz="2400" dirty="0"/>
              <a:t> kada nemamo “kompas” kojim se rukovodimo, važnu ulogu ima </a:t>
            </a:r>
            <a:r>
              <a:rPr lang="hr-HR" altLang="sr-Latn-RS" sz="2400" dirty="0"/>
              <a:t>svijest o vlastitom sustavu vrijednosti i prepoznavanje teorijskih ishodišta.</a:t>
            </a: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46985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295400"/>
          </a:xfrm>
        </p:spPr>
        <p:txBody>
          <a:bodyPr/>
          <a:lstStyle/>
          <a:p>
            <a:pPr>
              <a:defRPr/>
            </a:pPr>
            <a:r>
              <a:rPr lang="en-US" altLang="sr-Latn-RS" sz="4000" dirty="0"/>
              <a:t>“</a:t>
            </a:r>
            <a:r>
              <a:rPr lang="en-US" altLang="sr-Latn-RS" sz="4000" dirty="0" err="1"/>
              <a:t>Teorija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ti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ubije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spontanost</a:t>
            </a:r>
            <a:r>
              <a:rPr lang="en-US" altLang="sr-Latn-RS" sz="4000" dirty="0"/>
              <a:t>!”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69848" y="1473958"/>
            <a:ext cx="10058400" cy="469824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000" dirty="0"/>
          </a:p>
          <a:p>
            <a:pPr>
              <a:lnSpc>
                <a:spcPct val="80000"/>
              </a:lnSpc>
            </a:pPr>
            <a:r>
              <a:rPr lang="hr-HR" altLang="sr-Latn-RS" sz="2800" dirty="0"/>
              <a:t>Korisnici preferiraju stručnjake koji tijekom razgovora "znaju gdje su i kuda idu". Oni također vole znati "gdje su u odnosu sa stručnjakom” (Howe, 1998</a:t>
            </a:r>
            <a:r>
              <a:rPr lang="hr-HR" altLang="sr-Latn-RS" sz="2800" dirty="0" smtClean="0"/>
              <a:t>).</a:t>
            </a:r>
            <a:endParaRPr lang="en-US" altLang="sr-Latn-RS" sz="28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/>
              <a:t>Stručnjak koji razumije i poznaje teoriju imat će uvida u svoju </a:t>
            </a:r>
            <a:r>
              <a:rPr lang="en-US" altLang="sr-Latn-RS" sz="2800" dirty="0"/>
              <a:t>(ne) </a:t>
            </a:r>
            <a:r>
              <a:rPr lang="hr-HR" altLang="sr-Latn-RS" sz="2800" dirty="0"/>
              <a:t>pripremljenost za pojedinog korisnika, odnosno grupu s kojom radi</a:t>
            </a:r>
            <a:r>
              <a:rPr lang="hr-HR" altLang="sr-Latn-RS" sz="2800" dirty="0" smtClean="0"/>
              <a:t>.</a:t>
            </a:r>
            <a:endParaRPr lang="hr-HR" altLang="sr-Latn-RS" sz="28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/>
              <a:t>Biti pripremljen znači imati uvida u na primjer, vlastitu anksioznost tijekom razgovora s korisnikom odnosno imati više mogućnosti za preuzimanje kontrole nad osjećajima, istražiti ideje o porijeklu  tih osjećaja, razmotriti što možemo učiniti s tim. </a:t>
            </a:r>
            <a:endParaRPr lang="en-US" altLang="sr-Latn-RS" sz="28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/>
              <a:t>Na taj način reduciranjem anksioznosti posredno možemo utjecati na razinu naše spontanosti u odnosu s korisnikom.</a:t>
            </a:r>
            <a:endParaRPr lang="en-US" altLang="sr-Latn-RS" sz="2800" dirty="0"/>
          </a:p>
          <a:p>
            <a:pPr eaLnBrk="1" hangingPunct="1">
              <a:lnSpc>
                <a:spcPct val="80000"/>
              </a:lnSpc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688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sr-Latn-RS" sz="3600" dirty="0" err="1"/>
              <a:t>Što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kažu</a:t>
            </a:r>
            <a:r>
              <a:rPr lang="en-US" altLang="sr-Latn-RS" sz="3600" dirty="0"/>
              <a:t> “</a:t>
            </a:r>
            <a:r>
              <a:rPr lang="en-US" altLang="sr-Latn-RS" sz="3600" dirty="0" err="1"/>
              <a:t>reflektirajući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praktičari</a:t>
            </a:r>
            <a:r>
              <a:rPr lang="en-US" altLang="sr-Latn-RS" sz="3600" dirty="0"/>
              <a:t>” o </a:t>
            </a:r>
            <a:r>
              <a:rPr lang="en-US" altLang="sr-Latn-RS" sz="3600" dirty="0" err="1"/>
              <a:t>upotrebi</a:t>
            </a:r>
            <a:r>
              <a:rPr lang="en-US" altLang="sr-Latn-RS" sz="3600" dirty="0"/>
              <a:t> </a:t>
            </a:r>
            <a:r>
              <a:rPr lang="en-US" altLang="sr-Latn-RS" sz="3600" dirty="0" err="1"/>
              <a:t>teorija</a:t>
            </a:r>
            <a:r>
              <a:rPr lang="en-US" altLang="sr-Latn-RS" sz="3600" dirty="0"/>
              <a:t>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69848" y="1965278"/>
            <a:ext cx="10058400" cy="420692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hr-HR" altLang="sr-Latn-RS" sz="2400" dirty="0"/>
              <a:t>„Upotreba teorije omogućava mi da se osjećam sigurnije i kompetentnije u radu, reducira moj osjećaj</a:t>
            </a:r>
            <a:r>
              <a:rPr lang="en-US" altLang="sr-Latn-RS" sz="2400" dirty="0"/>
              <a:t> </a:t>
            </a:r>
            <a:r>
              <a:rPr lang="hr-HR" altLang="sr-Latn-RS" sz="2400" dirty="0"/>
              <a:t>bespomoćnosti i strah od nepoznatog</a:t>
            </a:r>
            <a:r>
              <a:rPr lang="en-US" altLang="sr-Latn-RS" sz="2400" dirty="0"/>
              <a:t>.</a:t>
            </a:r>
            <a:r>
              <a:rPr lang="hr-HR" altLang="sr-Latn-RS" sz="2400" dirty="0" smtClean="0"/>
              <a:t>”</a:t>
            </a:r>
            <a:endParaRPr lang="en-US" altLang="sr-Latn-RS" sz="24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hr-HR" altLang="sr-Latn-RS" sz="2400" dirty="0"/>
              <a:t>„Da bismo uvidjeli ljepotu jedne teorije, važno je naučiti mnoge, na taj način sprečavamo da od jedne teorije razvijemo ideologiju”</a:t>
            </a:r>
            <a:r>
              <a:rPr lang="en-US" altLang="sr-Latn-RS" sz="2400" dirty="0" smtClean="0"/>
              <a:t>.</a:t>
            </a:r>
            <a:endParaRPr lang="en-US" altLang="sr-Latn-RS" sz="24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hr-HR" altLang="sr-Latn-RS" sz="2400" dirty="0"/>
              <a:t>„Teorija mi je važna jer me uči kako promatrati ljude kroz njihove resurse, a ne kako ih klasificirati prema njihovim </a:t>
            </a:r>
            <a:r>
              <a:rPr lang="hr-HR" altLang="sr-Latn-RS" sz="2400" dirty="0" err="1"/>
              <a:t>problemima...to</a:t>
            </a:r>
            <a:r>
              <a:rPr lang="hr-HR" altLang="sr-Latn-RS" sz="2400" dirty="0"/>
              <a:t> je pomak od kontrole prema p</a:t>
            </a:r>
            <a:r>
              <a:rPr lang="en-US" altLang="sr-Latn-RS" sz="2400" dirty="0"/>
              <a:t>o</a:t>
            </a:r>
            <a:r>
              <a:rPr lang="hr-HR" altLang="sr-Latn-RS" sz="2400" dirty="0"/>
              <a:t>maganju</a:t>
            </a:r>
            <a:r>
              <a:rPr lang="hr-HR" altLang="sr-Latn-RS" sz="2400" dirty="0" smtClean="0"/>
              <a:t>”</a:t>
            </a:r>
            <a:endParaRPr lang="en-US" altLang="sr-Latn-RS" sz="24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hr-HR" altLang="sr-Latn-RS" sz="2400" dirty="0"/>
              <a:t>„Teorija zajedno s intuicijom predstavlja način kako možemo razviti svoj osobni stil profesionalne </a:t>
            </a:r>
            <a:r>
              <a:rPr lang="hr-HR" altLang="sr-Latn-RS" sz="2400" dirty="0" err="1"/>
              <a:t>prakse...bez</a:t>
            </a:r>
            <a:r>
              <a:rPr lang="hr-HR" altLang="sr-Latn-RS" sz="2400" dirty="0"/>
              <a:t> teorije, samo uz intuiciju, osjećala bih se kao marioneta na koncu.”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93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4000" dirty="0" smtClean="0"/>
              <a:t>Što je važno da supervizor zna o </a:t>
            </a:r>
            <a:br>
              <a:rPr lang="hr-BA" sz="4000" dirty="0" smtClean="0"/>
            </a:br>
            <a:r>
              <a:rPr lang="hr-BA" sz="4000" dirty="0" smtClean="0"/>
              <a:t>profesionalnom okruženju početnika?</a:t>
            </a:r>
            <a:endParaRPr lang="hr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BA" dirty="0" smtClean="0"/>
              <a:t>Kako stručnjak početnik vidi svoje (novo) radno okruženje; kojim riječima ga opisuje, kakve su njegove zamisli o sustavu u koji je došao, kakve su njegove zamisli o tome kako je tamo raditi, kako je biti član tog tima; na čemu temelji te zamisli?</a:t>
            </a:r>
          </a:p>
          <a:p>
            <a:r>
              <a:rPr lang="hr-BA" dirty="0" smtClean="0"/>
              <a:t>S čime je stručnjak početnik zadovoljan/nije zadovoljan; kako vidi koje su povlaštene uloge i pozicije; emocije s time u vezi?</a:t>
            </a:r>
          </a:p>
          <a:p>
            <a:r>
              <a:rPr lang="hr-BA" dirty="0" smtClean="0"/>
              <a:t>Kako stručnjak početnik misli da bi ga opisali drugi u tom okruženju (osobe s kojima surađuje, mentor, pretpostavljeni, korisnici)?</a:t>
            </a:r>
          </a:p>
          <a:p>
            <a:r>
              <a:rPr lang="hr-BA" dirty="0" smtClean="0"/>
              <a:t>Kako stručnjak početnik opisuje profesionalnu kulturu okruženja u koje je došao, pravila (izrečena i neizrečena); na koji su način ona u skladu s njegovim očekivanjima; koliki je i kakav jaz između očekivanja i aktualnog stanja; kako se nosi s tim razlikama?</a:t>
            </a:r>
          </a:p>
          <a:p>
            <a:r>
              <a:rPr lang="hr-BA" dirty="0" smtClean="0"/>
              <a:t>Kakva su njegova iskustva s učenjem (općenito); kako najbolje usvaja nova znanja te kakva su njegova prethodna iskustva sa supervizijom; kako da budem dobar supervizor njemu/njoj obzirom na specifične potrebe i očekivanja?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879128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1128" y="286602"/>
            <a:ext cx="8859672" cy="135112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altLang="sr-Latn-RS" sz="3600" dirty="0" smtClean="0"/>
              <a:t>Potrebe početnika u superviziji</a:t>
            </a:r>
            <a:endParaRPr lang="en-US" altLang="sr-Latn-RS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dirty="0" smtClean="0"/>
              <a:t>Stručnjacima početnicima</a:t>
            </a:r>
            <a:r>
              <a:rPr lang="hr-HR" altLang="sr-Latn-RS" sz="2000" dirty="0" smtClean="0"/>
              <a:t> </a:t>
            </a:r>
            <a:r>
              <a:rPr lang="hr-HR" altLang="sr-Latn-RS" sz="2000" dirty="0"/>
              <a:t>je potrebna </a:t>
            </a:r>
            <a:r>
              <a:rPr lang="hr-HR" altLang="sr-Latn-RS" sz="2000" b="1" dirty="0"/>
              <a:t>potvrda njihovih jakih strana </a:t>
            </a:r>
            <a:r>
              <a:rPr lang="hr-HR" altLang="sr-Latn-RS" sz="2000" dirty="0"/>
              <a:t>(u čemu su dobri, što rade učinkovito).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dirty="0" smtClean="0"/>
              <a:t>Često se </a:t>
            </a:r>
            <a:r>
              <a:rPr lang="hr-HR" altLang="sr-Latn-RS" sz="2000" b="1" dirty="0"/>
              <a:t>uspoređuje s ekspertom</a:t>
            </a:r>
            <a:r>
              <a:rPr lang="hr-HR" altLang="sr-Latn-RS" sz="2000" dirty="0"/>
              <a:t>, </a:t>
            </a:r>
            <a:r>
              <a:rPr lang="hr-HR" altLang="sr-Latn-RS" sz="2000" dirty="0" smtClean="0"/>
              <a:t>iskusnim stručnjakom, </a:t>
            </a:r>
            <a:r>
              <a:rPr lang="hr-HR" altLang="sr-Latn-RS" sz="2000" dirty="0"/>
              <a:t>a ne s nekim na njegovoj razini komp</a:t>
            </a:r>
            <a:r>
              <a:rPr lang="en-US" altLang="sr-Latn-RS" sz="2000" dirty="0"/>
              <a:t>e</a:t>
            </a:r>
            <a:r>
              <a:rPr lang="hr-HR" altLang="sr-Latn-RS" sz="2000" dirty="0"/>
              <a:t>tencij</a:t>
            </a:r>
            <a:r>
              <a:rPr lang="en-US" altLang="sr-Latn-RS" sz="2000" dirty="0"/>
              <a:t>a</a:t>
            </a:r>
            <a:r>
              <a:rPr lang="hr-HR" altLang="sr-Latn-RS" sz="2000" dirty="0"/>
              <a:t>, što može dovesti do pretjerane samokritičnosti i manjka samopouzdanja</a:t>
            </a:r>
            <a:r>
              <a:rPr lang="en-US" altLang="sr-Latn-RS" sz="2000" dirty="0"/>
              <a:t>.</a:t>
            </a:r>
            <a:endParaRPr lang="hr-HR" altLang="sr-Latn-RS" sz="20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000" dirty="0" smtClean="0"/>
              <a:t>Potrebno je </a:t>
            </a:r>
            <a:r>
              <a:rPr lang="hr-HR" altLang="sr-Latn-RS" sz="2000" b="1" dirty="0"/>
              <a:t>vođenje</a:t>
            </a:r>
            <a:r>
              <a:rPr lang="hr-HR" altLang="sr-Latn-RS" sz="2000" dirty="0"/>
              <a:t>: učenje kompleksnih zadataka kroz manje korake, u skladu s njihovom razinom </a:t>
            </a:r>
            <a:r>
              <a:rPr lang="hr-HR" altLang="sr-Latn-RS" sz="2000" dirty="0" smtClean="0"/>
              <a:t>kompetencije</a:t>
            </a:r>
            <a:r>
              <a:rPr lang="hr-BA" altLang="sr-Latn-RS" dirty="0" smtClean="0"/>
              <a:t>(supervizija kao mjesto raščlanjivanja složenih zadataka, mjesto gdje se može usporiti i dati vremena procesu i analizi)</a:t>
            </a:r>
            <a:endParaRPr lang="hr-HR" altLang="sr-Latn-RS" sz="20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000" dirty="0" smtClean="0"/>
              <a:t>Potrebno im je </a:t>
            </a:r>
            <a:r>
              <a:rPr lang="hr-HR" altLang="sr-Latn-RS" sz="2000" dirty="0"/>
              <a:t>da vide demonstraciju dobro obavljenog posla, što im daje mogućnost da imitiraju i usavršavaju to </a:t>
            </a:r>
            <a:r>
              <a:rPr lang="hr-HR" altLang="sr-Latn-RS" sz="2000" dirty="0" smtClean="0"/>
              <a:t>oponašanje (supervizija kao prilika za vježbanje, eksperimentiranje, igranje uloga, uključivanje različitih perspektiva)</a:t>
            </a:r>
            <a:endParaRPr lang="hr-HR" altLang="sr-Latn-RS" sz="20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000" dirty="0"/>
              <a:t>Potrebno je </a:t>
            </a:r>
            <a:r>
              <a:rPr lang="hr-HR" altLang="sr-Latn-RS" sz="2000" b="1" dirty="0"/>
              <a:t>omogućiti dijalog, provjeru razumijevanja </a:t>
            </a:r>
            <a:r>
              <a:rPr lang="hr-HR" altLang="sr-Latn-RS" sz="2000" dirty="0"/>
              <a:t>(nema glupih pitanja).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 dirty="0"/>
              <a:t>Pravo na pogreške i neznanje </a:t>
            </a:r>
            <a:r>
              <a:rPr lang="hr-HR" altLang="sr-Latn-RS" sz="2000" dirty="0"/>
              <a:t>– integracija naučenog dolazi tek nakon cca 3 godine prakse!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9491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524001" y="215659"/>
            <a:ext cx="9143999" cy="76098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2800" b="1" dirty="0"/>
              <a:t>MODEL RAZVOJA PROFESIONALNIH VJEŠTINA </a:t>
            </a:r>
            <a:br>
              <a:rPr lang="hr-HR" altLang="en-US" sz="2800" b="1" dirty="0"/>
            </a:br>
            <a:r>
              <a:rPr lang="hr-HR" altLang="en-US" sz="2400" b="1" dirty="0"/>
              <a:t>(prilagođeno prema Dreyfus i Dreyfus, 1980.) </a:t>
            </a:r>
          </a:p>
        </p:txBody>
      </p:sp>
      <p:graphicFrame>
        <p:nvGraphicFramePr>
          <p:cNvPr id="2081" name="Group 33"/>
          <p:cNvGraphicFramePr>
            <a:graphicFrameLocks noGrp="1"/>
          </p:cNvGraphicFramePr>
          <p:nvPr>
            <p:ph idx="4294967295"/>
          </p:nvPr>
        </p:nvGraphicFramePr>
        <p:xfrm>
          <a:off x="1524001" y="1017916"/>
          <a:ext cx="8715375" cy="5669280"/>
        </p:xfrm>
        <a:graphic>
          <a:graphicData uri="http://schemas.openxmlformats.org/drawingml/2006/table">
            <a:tbl>
              <a:tblPr/>
              <a:tblGrid>
                <a:gridCol w="2771775"/>
                <a:gridCol w="5943600"/>
              </a:tblGrid>
              <a:tr h="11594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VIRTUOZ/MAJSTOR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Intuitivno, holističko, sinkrono razumijevanje  i djelovanje. Nema čvrstih pravila i prekida uslijed analitičkih razmišljanja. Bavi se rutinskim stvarima intuitivno, može nadići postojeće interpretacije, postiže izvrsnost s lakoćom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40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VJEŠTI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IZVOĐAČ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Ima duboko razumijevanje, vidi akcije holistički, može rutinski postići visoki standard. Intuitivno razumije i organizira. Odluke procjenjuje analitički.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40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KOMPETENTAN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IZVOĐAČ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Ponašanje prilagođava konkretnim situacijama. Može odrediti i analizirati prioritete i svjesno odlučiti o planu i cilju. Ima "unutarnji odnos" prema rezultatu.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2326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NAPREDNI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POČETNIK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Spoznaje važne aspekte situacije. Koristi se metodom pokušaja i pogrešaka. Ima razumijevanje za rad, sklon je da akcije vidi kao niz koraka, može izvršavati jednostavnije zadatke samostalno.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2326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POČETNIK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rPr>
                        <a:t>Nema dovoljno kontakta s kontekstom. Vezan je za udžbenik, a ne uz stvarne situacije. Pristupa zadacima mehanički. Postupke i rezultate doživljava u "vanjskom odnosu".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2226470" y="4539457"/>
            <a:ext cx="3000375" cy="78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9564" y="3432175"/>
            <a:ext cx="681037" cy="304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66989" y="6473826"/>
            <a:ext cx="12858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STRUKA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24339" y="6486526"/>
            <a:ext cx="12858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OSOBA</a:t>
            </a:r>
          </a:p>
        </p:txBody>
      </p:sp>
    </p:spTree>
    <p:extLst>
      <p:ext uri="{BB962C8B-B14F-4D97-AF65-F5344CB8AC3E}">
        <p14:creationId xmlns:p14="http://schemas.microsoft.com/office/powerpoint/2010/main" val="2738829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Uloga refleksije u superivziji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16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Što je reflektiranje?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r-BA" dirty="0" smtClean="0"/>
              <a:t>Re-flectere (lat.) zavrnuti natrag, okrenuti, također i zrcaliti, razmišljati, mozgati, uzimati nešto u obzir, uzimati u obzir sve mogućnosti.</a:t>
            </a:r>
          </a:p>
          <a:p>
            <a:r>
              <a:rPr lang="hr-BA" dirty="0" smtClean="0"/>
              <a:t>Gotthard –Lorenz, prema Tatschl (2009): „To je poput stavljanja filtera različitih bolja preko jedne te iste slike, osvjetljavanja pozornice iz različitih kutova ili biranje između različitih „ulaznih hodnika” (str.54).</a:t>
            </a:r>
          </a:p>
          <a:p>
            <a:r>
              <a:rPr lang="hr-BA" dirty="0" smtClean="0"/>
              <a:t>Ovakav pristup razumijevanju pojava oko nas možemo podijeliti u tri koraka:</a:t>
            </a:r>
          </a:p>
          <a:p>
            <a:pPr marL="0" indent="0">
              <a:buNone/>
            </a:pPr>
            <a:r>
              <a:rPr lang="hr-BA" dirty="0" smtClean="0"/>
              <a:t>1.utvrđivanje činjenica</a:t>
            </a:r>
          </a:p>
          <a:p>
            <a:pPr marL="0" indent="0">
              <a:buNone/>
            </a:pPr>
            <a:r>
              <a:rPr lang="hr-BA" dirty="0" smtClean="0"/>
              <a:t>2. Otkrivanje osjećaja i emocija</a:t>
            </a:r>
          </a:p>
          <a:p>
            <a:pPr marL="0" indent="0">
              <a:buNone/>
            </a:pPr>
            <a:r>
              <a:rPr lang="hr-BA" dirty="0" smtClean="0"/>
              <a:t>3. reflektiranje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600780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Koraci u procesu reflektiranja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r-BA" dirty="0" smtClean="0"/>
              <a:t>Utvrđivanje činjenica – što je to što u situaciji koju supervizant donosi na superviziju bilo vidljivo i drugima, koje su činjenice  vezane uz tu situaciju? (</a:t>
            </a:r>
            <a:r>
              <a:rPr lang="hr-BA" i="1" dirty="0" smtClean="0"/>
              <a:t>npr. tko je sudjelovao u događaju, što je rečeno, što je poduzeto, što je ostalo neizrečeno, što je čija odgovornost...)</a:t>
            </a:r>
          </a:p>
          <a:p>
            <a:r>
              <a:rPr lang="hr-BA" dirty="0" smtClean="0"/>
              <a:t>Opažanje emocija i osjećaja – trenutne tjelesne, osjetne reakcije na neki događaj, na ono što je čuo, vidio,kako se supervizant osjećao kada se to događalo, kako se osjeća sada kada priča o tome...(</a:t>
            </a:r>
            <a:r>
              <a:rPr lang="hr-BA" i="1" dirty="0" smtClean="0"/>
              <a:t>kakvi se osjećaji pojavljuju kod supervizanta kada priča o situaciji, kako se osjeća sada, je li se osjećao tako u nekoj sličnoj situaciji, tjelesni znaci koje primjećuje...)</a:t>
            </a:r>
          </a:p>
          <a:p>
            <a:r>
              <a:rPr lang="hr-BA" dirty="0" smtClean="0"/>
              <a:t>Reflektiranje – ishodi reflektiranja otvaraju nam nove perspektive i produbljuju naše razumijevanje događaja (</a:t>
            </a:r>
            <a:r>
              <a:rPr lang="hr-BA" i="1" dirty="0" smtClean="0"/>
              <a:t>što supervizant misli o situaciji, što zaključuje, koja se nova pitanja pojavljuju, kako to tumači, kakvo značenje to ima za njega, što će slijedeće poduzeti...)</a:t>
            </a:r>
            <a:endParaRPr lang="hr-BA" i="1" dirty="0"/>
          </a:p>
        </p:txBody>
      </p:sp>
    </p:spTree>
    <p:extLst>
      <p:ext uri="{BB962C8B-B14F-4D97-AF65-F5344CB8AC3E}">
        <p14:creationId xmlns:p14="http://schemas.microsoft.com/office/powerpoint/2010/main" val="2164698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hr-HR" altLang="sr-Latn-RS" sz="3200" dirty="0"/>
              <a:t>P</a:t>
            </a:r>
            <a:r>
              <a:rPr lang="hr-HR" altLang="sr-Latn-RS" sz="3200" dirty="0" smtClean="0"/>
              <a:t>roces </a:t>
            </a:r>
            <a:r>
              <a:rPr lang="hr-HR" altLang="sr-Latn-RS" sz="3200" dirty="0"/>
              <a:t>iskustvenog učenja </a:t>
            </a:r>
            <a:r>
              <a:rPr lang="hr-HR" altLang="sr-Latn-RS" sz="3200" dirty="0" smtClean="0"/>
              <a:t> u supervizijskom kontekstu </a:t>
            </a:r>
            <a:br>
              <a:rPr lang="hr-HR" altLang="sr-Latn-RS" sz="3200" dirty="0" smtClean="0"/>
            </a:br>
            <a:r>
              <a:rPr lang="hr-HR" altLang="sr-Latn-RS" sz="3200" dirty="0" smtClean="0"/>
              <a:t>i uloga refleksije (Kolb,1984</a:t>
            </a:r>
            <a:r>
              <a:rPr lang="hr-HR" altLang="sr-Latn-RS" sz="3200" dirty="0"/>
              <a:t>.)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1955801" y="1627188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453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Uloga supervizora tijekom procesa edukacije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BA" dirty="0" smtClean="0"/>
              <a:t>Uspostavljanje supervizije kao sigurnog okruženja i dogovor o radu</a:t>
            </a:r>
          </a:p>
          <a:p>
            <a:r>
              <a:rPr lang="hr-BA" dirty="0" smtClean="0"/>
              <a:t>Kontinuirano praćenja supervizanata u razvoju njihovih kompetencija</a:t>
            </a:r>
          </a:p>
          <a:p>
            <a:r>
              <a:rPr lang="hr-BA" dirty="0" smtClean="0"/>
              <a:t>Vođenje i podrška prilikom supervizantovog sažetog iznošenja slučaja</a:t>
            </a:r>
          </a:p>
          <a:p>
            <a:r>
              <a:rPr lang="hr-BA" dirty="0" smtClean="0"/>
              <a:t>Davanje pravovremenih povratnih informacija</a:t>
            </a:r>
          </a:p>
          <a:p>
            <a:r>
              <a:rPr lang="hr-BA" dirty="0" smtClean="0"/>
              <a:t>Postavljanje pitanja u svrhu analiziranja slučaja, kritičkog promišljanja i sagledavanja različitih perspektiva</a:t>
            </a:r>
          </a:p>
          <a:p>
            <a:r>
              <a:rPr lang="hr-BA" dirty="0" smtClean="0"/>
              <a:t>Briga o vremenskim okvirima rada</a:t>
            </a:r>
          </a:p>
          <a:p>
            <a:r>
              <a:rPr lang="hr-BA" dirty="0" smtClean="0"/>
              <a:t>Briga o tome da svaki supervizant ima prostor za iznošenje onoga što mu je važno za rad u obiteljskoj medijaciji</a:t>
            </a:r>
          </a:p>
          <a:p>
            <a:r>
              <a:rPr lang="hr-BA" dirty="0" smtClean="0"/>
              <a:t>Briga o načinu kako grupa komunicira i praćenju grupne dinamike</a:t>
            </a:r>
          </a:p>
          <a:p>
            <a:r>
              <a:rPr lang="hr-BA" dirty="0" smtClean="0"/>
              <a:t>Praćenje supervizantovog napredovanja te </a:t>
            </a:r>
          </a:p>
          <a:p>
            <a:r>
              <a:rPr lang="hr-BA" dirty="0" smtClean="0"/>
              <a:t>Evaluacija procesa i ishoda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560432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Uloga refleksije u superviziji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500" dirty="0"/>
              <a:t>Poticati supervizanta na reflektiranje znači poticati ga da razmišlja o onome što je doživio kroz vlastito iskustvo - na taj način može integrirati novo iskustvo s prethodnim znanjem.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5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500" dirty="0"/>
              <a:t>Refleksiju tijekom supervizijskog učenja supervizor </a:t>
            </a:r>
            <a:r>
              <a:rPr lang="hr-HR" altLang="sr-Latn-RS" sz="2500" dirty="0" smtClean="0"/>
              <a:t>potiče: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500" b="1" dirty="0" smtClean="0"/>
              <a:t>postavljanjem </a:t>
            </a:r>
            <a:r>
              <a:rPr lang="hr-HR" altLang="sr-Latn-RS" sz="2500" b="1" dirty="0"/>
              <a:t>pitanja otvorenog tipa</a:t>
            </a:r>
            <a:r>
              <a:rPr lang="hr-HR" altLang="sr-Latn-RS" sz="2500" dirty="0"/>
              <a:t>, </a:t>
            </a:r>
            <a:endParaRPr lang="hr-HR" altLang="sr-Latn-RS" sz="2500" dirty="0" smtClean="0"/>
          </a:p>
          <a:p>
            <a:pPr eaLnBrk="1" hangingPunct="1">
              <a:lnSpc>
                <a:spcPct val="80000"/>
              </a:lnSpc>
            </a:pPr>
            <a:r>
              <a:rPr lang="hr-HR" altLang="sr-Latn-RS" sz="2500" b="1" dirty="0" smtClean="0"/>
              <a:t>poticanjem </a:t>
            </a:r>
            <a:r>
              <a:rPr lang="hr-HR" altLang="sr-Latn-RS" sz="2500" b="1" dirty="0"/>
              <a:t>samoprocjenjivanja, </a:t>
            </a:r>
            <a:endParaRPr lang="hr-HR" altLang="sr-Latn-RS" sz="2500" b="1" dirty="0" smtClean="0"/>
          </a:p>
          <a:p>
            <a:pPr eaLnBrk="1" hangingPunct="1">
              <a:lnSpc>
                <a:spcPct val="80000"/>
              </a:lnSpc>
            </a:pPr>
            <a:r>
              <a:rPr lang="hr-HR" altLang="sr-Latn-RS" sz="2500" b="1" dirty="0" smtClean="0"/>
              <a:t>traženjem </a:t>
            </a:r>
            <a:r>
              <a:rPr lang="hr-HR" altLang="sr-Latn-RS" sz="2500" b="1" dirty="0"/>
              <a:t>od supervizanta da samostalno analizira te da kritički razmatra ideje i </a:t>
            </a:r>
            <a:r>
              <a:rPr lang="hr-HR" altLang="sr-Latn-RS" sz="2500" b="1" dirty="0" smtClean="0"/>
              <a:t>praksu</a:t>
            </a:r>
            <a:r>
              <a:rPr lang="hr-HR" altLang="sr-Latn-RS" sz="2500" dirty="0" smtClean="0"/>
              <a:t> </a:t>
            </a:r>
            <a:endParaRPr lang="hr-HR" altLang="sr-Latn-RS" sz="25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500" dirty="0"/>
          </a:p>
          <a:p>
            <a:pPr eaLnBrk="1" hangingPunct="1">
              <a:lnSpc>
                <a:spcPct val="80000"/>
              </a:lnSpc>
            </a:pPr>
            <a:endParaRPr lang="hr-HR" altLang="sr-Latn-RS" sz="2500" dirty="0"/>
          </a:p>
        </p:txBody>
      </p:sp>
    </p:spTree>
    <p:extLst>
      <p:ext uri="{BB962C8B-B14F-4D97-AF65-F5344CB8AC3E}">
        <p14:creationId xmlns:p14="http://schemas.microsoft.com/office/powerpoint/2010/main" val="182990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77922" y="380999"/>
            <a:ext cx="9432878" cy="127037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dirty="0" smtClean="0"/>
              <a:t>Odgovornosti supervizora u </a:t>
            </a:r>
            <a:br>
              <a:rPr lang="hr-HR" altLang="sr-Latn-RS" dirty="0" smtClean="0"/>
            </a:br>
            <a:r>
              <a:rPr lang="hr-HR" altLang="sr-Latn-RS" dirty="0" smtClean="0"/>
              <a:t>superviziji studenata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05469" y="1897039"/>
            <a:ext cx="9105331" cy="4198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400" dirty="0"/>
              <a:t>Odgovornost za </a:t>
            </a:r>
            <a:r>
              <a:rPr lang="hr-HR" altLang="sr-Latn-RS" sz="2400" dirty="0" smtClean="0"/>
              <a:t>proces (učenja); modeliranje prof. vrijednosti</a:t>
            </a:r>
            <a:endParaRPr lang="hr-HR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400" dirty="0"/>
              <a:t>Poštovanje prema </a:t>
            </a:r>
            <a:r>
              <a:rPr lang="hr-HR" altLang="sr-Latn-RS" sz="2400" dirty="0" smtClean="0"/>
              <a:t>korisnicima, kolegama, ustanovi </a:t>
            </a:r>
            <a:endParaRPr lang="hr-HR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400" dirty="0"/>
              <a:t>Odgovornost za osjetljivost na </a:t>
            </a:r>
            <a:r>
              <a:rPr lang="hr-HR" altLang="sr-Latn-RS" sz="2400" dirty="0" smtClean="0"/>
              <a:t>raznolikosti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u="sng" dirty="0" smtClean="0"/>
              <a:t>Ravnoteža između </a:t>
            </a:r>
            <a:r>
              <a:rPr lang="hr-HR" altLang="sr-Latn-RS" sz="2400" u="sng" dirty="0"/>
              <a:t>podrške i izazova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dirty="0" smtClean="0"/>
              <a:t>Osnaživanje studenta da prihvati izazove</a:t>
            </a:r>
            <a:endParaRPr lang="hr-HR" altLang="sr-Latn-RS" sz="2400" dirty="0"/>
          </a:p>
          <a:p>
            <a:pPr eaLnBrk="1" hangingPunct="1">
              <a:lnSpc>
                <a:spcPct val="80000"/>
              </a:lnSpc>
            </a:pPr>
            <a:r>
              <a:rPr lang="hr-HR" altLang="sr-Latn-RS" sz="2400" dirty="0"/>
              <a:t>Posvećenost cjeloživotnom učenju i profesionalnom </a:t>
            </a:r>
            <a:r>
              <a:rPr lang="hr-HR" altLang="sr-Latn-RS" sz="2400" dirty="0" smtClean="0"/>
              <a:t>razvoju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dirty="0" smtClean="0"/>
              <a:t>Prepoznavanje vlastitih ograničenja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dirty="0" smtClean="0"/>
              <a:t>Kongruentnost profesionalnih i osobnih etičkih načela </a:t>
            </a:r>
          </a:p>
        </p:txBody>
      </p:sp>
    </p:spTree>
    <p:extLst>
      <p:ext uri="{BB962C8B-B14F-4D97-AF65-F5344CB8AC3E}">
        <p14:creationId xmlns:p14="http://schemas.microsoft.com/office/powerpoint/2010/main" val="339108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34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BA" dirty="0"/>
              <a:t>Evaluacija supervizije od strane studenata soc. rada (</a:t>
            </a:r>
            <a:r>
              <a:rPr lang="hr-BA" dirty="0" smtClean="0"/>
              <a:t>2018.)</a:t>
            </a:r>
            <a:endParaRPr lang="en-US" b="1" dirty="0">
              <a:latin typeface="AR BLANC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51379"/>
            <a:ext cx="10040285" cy="1899895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U evaluaciji prakse na preddiplomskom studiju socijalnog rada u sklopu kolegija </a:t>
            </a:r>
            <a:r>
              <a:rPr lang="hr-HR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„Socijalni rad s pojedincem” </a:t>
            </a:r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sudjelovalo je </a:t>
            </a:r>
            <a:r>
              <a:rPr lang="hr-HR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55 studenata</a:t>
            </a:r>
          </a:p>
          <a:p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Studenti su praksu obavljali u sklop</a:t>
            </a:r>
            <a:r>
              <a:rPr lang="hr-HR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u udruga </a:t>
            </a:r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ili</a:t>
            </a:r>
            <a:r>
              <a:rPr lang="hr-HR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hr-HR" sz="2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ustanova </a:t>
            </a:r>
            <a:r>
              <a:rPr lang="hr-HR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u </a:t>
            </a:r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gradu Zagrebu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57915"/>
              </p:ext>
            </p:extLst>
          </p:nvPr>
        </p:nvGraphicFramePr>
        <p:xfrm>
          <a:off x="0" y="3652847"/>
          <a:ext cx="12192000" cy="25418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2669">
                  <a:extLst>
                    <a:ext uri="{9D8B030D-6E8A-4147-A177-3AD203B41FA5}">
                      <a16:colId xmlns="" xmlns:a16="http://schemas.microsoft.com/office/drawing/2014/main" val="3208475098"/>
                    </a:ext>
                  </a:extLst>
                </a:gridCol>
                <a:gridCol w="847898">
                  <a:extLst>
                    <a:ext uri="{9D8B030D-6E8A-4147-A177-3AD203B41FA5}">
                      <a16:colId xmlns="" xmlns:a16="http://schemas.microsoft.com/office/drawing/2014/main" val="2860244169"/>
                    </a:ext>
                  </a:extLst>
                </a:gridCol>
                <a:gridCol w="972589">
                  <a:extLst>
                    <a:ext uri="{9D8B030D-6E8A-4147-A177-3AD203B41FA5}">
                      <a16:colId xmlns="" xmlns:a16="http://schemas.microsoft.com/office/drawing/2014/main" val="3236850344"/>
                    </a:ext>
                  </a:extLst>
                </a:gridCol>
                <a:gridCol w="1487979">
                  <a:extLst>
                    <a:ext uri="{9D8B030D-6E8A-4147-A177-3AD203B41FA5}">
                      <a16:colId xmlns="" xmlns:a16="http://schemas.microsoft.com/office/drawing/2014/main" val="862954907"/>
                    </a:ext>
                  </a:extLst>
                </a:gridCol>
                <a:gridCol w="1654232">
                  <a:extLst>
                    <a:ext uri="{9D8B030D-6E8A-4147-A177-3AD203B41FA5}">
                      <a16:colId xmlns="" xmlns:a16="http://schemas.microsoft.com/office/drawing/2014/main" val="3494392060"/>
                    </a:ext>
                  </a:extLst>
                </a:gridCol>
                <a:gridCol w="931026">
                  <a:extLst>
                    <a:ext uri="{9D8B030D-6E8A-4147-A177-3AD203B41FA5}">
                      <a16:colId xmlns="" xmlns:a16="http://schemas.microsoft.com/office/drawing/2014/main" val="2267896334"/>
                    </a:ext>
                  </a:extLst>
                </a:gridCol>
                <a:gridCol w="1230283">
                  <a:extLst>
                    <a:ext uri="{9D8B030D-6E8A-4147-A177-3AD203B41FA5}">
                      <a16:colId xmlns="" xmlns:a16="http://schemas.microsoft.com/office/drawing/2014/main" val="3310200611"/>
                    </a:ext>
                  </a:extLst>
                </a:gridCol>
                <a:gridCol w="1171599">
                  <a:extLst>
                    <a:ext uri="{9D8B030D-6E8A-4147-A177-3AD203B41FA5}">
                      <a16:colId xmlns="" xmlns:a16="http://schemas.microsoft.com/office/drawing/2014/main" val="324344591"/>
                    </a:ext>
                  </a:extLst>
                </a:gridCol>
                <a:gridCol w="898270">
                  <a:extLst>
                    <a:ext uri="{9D8B030D-6E8A-4147-A177-3AD203B41FA5}">
                      <a16:colId xmlns="" xmlns:a16="http://schemas.microsoft.com/office/drawing/2014/main" val="1887082463"/>
                    </a:ext>
                  </a:extLst>
                </a:gridCol>
                <a:gridCol w="1385455">
                  <a:extLst>
                    <a:ext uri="{9D8B030D-6E8A-4147-A177-3AD203B41FA5}">
                      <a16:colId xmlns="" xmlns:a16="http://schemas.microsoft.com/office/drawing/2014/main" val="2921738927"/>
                    </a:ext>
                  </a:extLst>
                </a:gridCol>
              </a:tblGrid>
              <a:tr h="1470939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Goljak – specijalna</a:t>
                      </a:r>
                      <a:r>
                        <a:rPr lang="hr-HR" sz="1400" baseline="0" dirty="0" smtClean="0"/>
                        <a:t> bolnica za zaštitu djece s </a:t>
                      </a:r>
                      <a:r>
                        <a:rPr lang="hr-HR" sz="1400" baseline="0" dirty="0" err="1" smtClean="0"/>
                        <a:t>neurorazvojnim</a:t>
                      </a:r>
                      <a:r>
                        <a:rPr lang="hr-HR" sz="1400" baseline="0" dirty="0" smtClean="0"/>
                        <a:t> i motoričkim smetnjama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Udruga slijepih  i slabovidnih Zagreb</a:t>
                      </a:r>
                      <a:endParaRPr lang="en-US" sz="1400" dirty="0" smtClean="0"/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Društvo</a:t>
                      </a:r>
                      <a:r>
                        <a:rPr lang="hr-HR" sz="1400" baseline="0" dirty="0" smtClean="0"/>
                        <a:t> tjelesnih invalida Zagreb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Hrvatske udruge paraplegičara</a:t>
                      </a:r>
                      <a:r>
                        <a:rPr lang="hr-HR" sz="1400" baseline="0" dirty="0" smtClean="0"/>
                        <a:t> i </a:t>
                      </a:r>
                      <a:r>
                        <a:rPr lang="hr-HR" sz="1400" baseline="0" dirty="0" err="1" smtClean="0"/>
                        <a:t>tetraplegičara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Vjeverica – udruga za osobe s intelektualnim teškoćama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Udruga </a:t>
                      </a:r>
                      <a:r>
                        <a:rPr lang="hr-HR" sz="1400" dirty="0" err="1" smtClean="0"/>
                        <a:t>Ludruga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Hrvatska udruga za školovanje pasa vodiča i </a:t>
                      </a:r>
                      <a:r>
                        <a:rPr lang="hr-HR" sz="1400" dirty="0" err="1" smtClean="0"/>
                        <a:t>mobilitet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Društvo distrofičara Zagreb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Udruga Zamisli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Hrvatski</a:t>
                      </a:r>
                      <a:r>
                        <a:rPr lang="hr-HR" sz="1400" baseline="0" dirty="0" smtClean="0"/>
                        <a:t> savez </a:t>
                      </a:r>
                      <a:r>
                        <a:rPr lang="hr-HR" sz="1400" baseline="0" dirty="0" err="1" smtClean="0"/>
                        <a:t>gluhoslijepih</a:t>
                      </a:r>
                      <a:r>
                        <a:rPr lang="hr-HR" sz="1400" baseline="0" dirty="0" smtClean="0"/>
                        <a:t> osoba Dodir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2224010"/>
                  </a:ext>
                </a:extLst>
              </a:tr>
              <a:tr h="956931"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16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dirty="0" smtClean="0"/>
                        <a:t>7</a:t>
                      </a:r>
                      <a:endParaRPr lang="en-US" sz="1500" dirty="0" smtClean="0"/>
                    </a:p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6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9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1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846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9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9217"/>
            <a:ext cx="9633097" cy="513200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000" dirty="0" err="1" smtClean="0"/>
              <a:t>Razmjena</a:t>
            </a:r>
            <a:r>
              <a:rPr lang="hr-HR" sz="2000" dirty="0" smtClean="0"/>
              <a:t> iskustava (11)</a:t>
            </a:r>
          </a:p>
          <a:p>
            <a:pPr>
              <a:buFont typeface="+mj-lt"/>
              <a:buAutoNum type="arabicPeriod"/>
            </a:pPr>
            <a:r>
              <a:rPr lang="hr-HR" sz="2000" dirty="0"/>
              <a:t>Međusobno pomaganje članova grupe (6</a:t>
            </a:r>
            <a:r>
              <a:rPr lang="hr-HR" sz="2000" dirty="0" smtClean="0"/>
              <a:t>)</a:t>
            </a:r>
            <a:endParaRPr lang="hr-HR" sz="2000" dirty="0"/>
          </a:p>
          <a:p>
            <a:pPr>
              <a:buFont typeface="+mj-lt"/>
              <a:buAutoNum type="arabicPeriod"/>
            </a:pPr>
            <a:r>
              <a:rPr lang="en-US" sz="2000" dirty="0" err="1" smtClean="0"/>
              <a:t>Ugodna</a:t>
            </a:r>
            <a:r>
              <a:rPr lang="en-US" sz="2000" dirty="0" smtClean="0"/>
              <a:t> </a:t>
            </a:r>
            <a:r>
              <a:rPr lang="en-US" sz="2000" dirty="0" err="1" smtClean="0"/>
              <a:t>atmosfera</a:t>
            </a:r>
            <a:r>
              <a:rPr lang="en-US" sz="2000" dirty="0" smtClean="0"/>
              <a:t> (4)</a:t>
            </a:r>
            <a:endParaRPr lang="hr-HR" sz="2000" dirty="0" smtClean="0"/>
          </a:p>
          <a:p>
            <a:pPr>
              <a:buFont typeface="+mj-lt"/>
              <a:buAutoNum type="arabicPeriod"/>
            </a:pPr>
            <a:r>
              <a:rPr lang="hr-HR" sz="2000" dirty="0"/>
              <a:t>Sloboda izražavanja (4)</a:t>
            </a:r>
          </a:p>
          <a:p>
            <a:pPr>
              <a:buFont typeface="+mj-lt"/>
              <a:buAutoNum type="arabicPeriod"/>
            </a:pPr>
            <a:r>
              <a:rPr lang="hr-HR" sz="2000" dirty="0"/>
              <a:t>Osobne spoznaje (4)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hr-HR" sz="2000" dirty="0"/>
              <a:t>Kreativni rad (</a:t>
            </a:r>
            <a:r>
              <a:rPr lang="hr-HR" sz="2000" dirty="0" smtClean="0"/>
              <a:t>3)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  <a:p>
            <a:pPr>
              <a:buFont typeface="+mj-lt"/>
              <a:buAutoNum type="arabicPeriod"/>
            </a:pPr>
            <a:r>
              <a:rPr lang="hr-HR" sz="2000" dirty="0" smtClean="0"/>
              <a:t>Ostalo (8)</a:t>
            </a:r>
          </a:p>
        </p:txBody>
      </p:sp>
      <p:grpSp>
        <p:nvGrpSpPr>
          <p:cNvPr id="26" name="Group 25"/>
          <p:cNvGrpSpPr/>
          <p:nvPr/>
        </p:nvGrpSpPr>
        <p:grpSpPr>
          <a:xfrm rot="21436442">
            <a:off x="3151163" y="2172731"/>
            <a:ext cx="9481654" cy="4759730"/>
            <a:chOff x="234969" y="1458587"/>
            <a:chExt cx="9481654" cy="4759730"/>
          </a:xfrm>
        </p:grpSpPr>
        <p:sp>
          <p:nvSpPr>
            <p:cNvPr id="27" name="Cloud Callout 26"/>
            <p:cNvSpPr/>
            <p:nvPr/>
          </p:nvSpPr>
          <p:spPr>
            <a:xfrm rot="811303">
              <a:off x="234969" y="1458587"/>
              <a:ext cx="9481654" cy="4759730"/>
            </a:xfrm>
            <a:prstGeom prst="cloudCallout">
              <a:avLst>
                <a:gd name="adj1" fmla="val -56214"/>
                <a:gd name="adj2" fmla="val 24124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 rot="442351">
              <a:off x="1681193" y="1853294"/>
              <a:ext cx="6992985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"</a:t>
              </a:r>
              <a:r>
                <a:rPr lang="en-US" dirty="0" err="1"/>
                <a:t>Osjećaji</a:t>
              </a:r>
              <a:r>
                <a:rPr lang="en-US" dirty="0"/>
                <a:t> </a:t>
              </a:r>
              <a:r>
                <a:rPr lang="en-US" dirty="0" err="1"/>
                <a:t>su</a:t>
              </a:r>
              <a:r>
                <a:rPr lang="en-US" dirty="0"/>
                <a:t> </a:t>
              </a:r>
              <a:r>
                <a:rPr lang="en-US" dirty="0" err="1"/>
                <a:t>boje</a:t>
              </a:r>
              <a:r>
                <a:rPr lang="en-US" dirty="0"/>
                <a:t> </a:t>
              </a:r>
              <a:r>
                <a:rPr lang="en-US" dirty="0" err="1"/>
                <a:t>našeg</a:t>
              </a:r>
              <a:r>
                <a:rPr lang="en-US" dirty="0"/>
                <a:t> </a:t>
              </a:r>
              <a:r>
                <a:rPr lang="en-US" dirty="0" err="1"/>
                <a:t>života</a:t>
              </a:r>
              <a:r>
                <a:rPr lang="en-US" dirty="0"/>
                <a:t>" - </a:t>
              </a:r>
              <a:r>
                <a:rPr lang="en-US" dirty="0" err="1"/>
                <a:t>izjava</a:t>
              </a:r>
              <a:r>
                <a:rPr lang="en-US" dirty="0"/>
                <a:t> </a:t>
              </a:r>
              <a:r>
                <a:rPr lang="en-US" dirty="0" err="1"/>
                <a:t>naše</a:t>
              </a:r>
              <a:r>
                <a:rPr lang="en-US" dirty="0"/>
                <a:t> </a:t>
              </a:r>
              <a:r>
                <a:rPr lang="en-US" dirty="0" err="1"/>
                <a:t>supervizorice</a:t>
              </a:r>
              <a:r>
                <a:rPr lang="en-US" dirty="0"/>
                <a:t> </a:t>
              </a:r>
              <a:r>
                <a:rPr lang="en-US" dirty="0" err="1"/>
                <a:t>koja</a:t>
              </a:r>
              <a:r>
                <a:rPr lang="en-US" dirty="0"/>
                <a:t> je u tom </a:t>
              </a:r>
              <a:r>
                <a:rPr lang="en-US" dirty="0" err="1"/>
                <a:t>trenutku</a:t>
              </a:r>
              <a:r>
                <a:rPr lang="en-US" dirty="0"/>
                <a:t> </a:t>
              </a:r>
              <a:r>
                <a:rPr lang="en-US" dirty="0" err="1"/>
                <a:t>bila</a:t>
              </a:r>
              <a:r>
                <a:rPr lang="en-US" dirty="0"/>
                <a:t> </a:t>
              </a:r>
              <a:r>
                <a:rPr lang="en-US" dirty="0" err="1"/>
                <a:t>jako</a:t>
              </a:r>
              <a:r>
                <a:rPr lang="en-US" dirty="0"/>
                <a:t> </a:t>
              </a:r>
              <a:r>
                <a:rPr lang="en-US" dirty="0" err="1"/>
                <a:t>ohrabrujuća</a:t>
              </a:r>
              <a:r>
                <a:rPr lang="en-US" dirty="0"/>
                <a:t> </a:t>
              </a:r>
              <a:r>
                <a:rPr lang="en-US" dirty="0" err="1"/>
                <a:t>izjava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Ne </a:t>
              </a:r>
              <a:r>
                <a:rPr lang="en-US" dirty="0" err="1"/>
                <a:t>mogu</a:t>
              </a:r>
              <a:r>
                <a:rPr lang="en-US" dirty="0"/>
                <a:t> </a:t>
              </a:r>
              <a:r>
                <a:rPr lang="en-US" dirty="0" err="1"/>
                <a:t>navesti</a:t>
              </a:r>
              <a:r>
                <a:rPr lang="en-US" dirty="0"/>
                <a:t>, </a:t>
              </a:r>
              <a:r>
                <a:rPr lang="en-US" dirty="0" err="1"/>
                <a:t>ali</a:t>
              </a:r>
              <a:r>
                <a:rPr lang="en-US" dirty="0"/>
                <a:t> </a:t>
              </a:r>
              <a:r>
                <a:rPr lang="en-US" dirty="0" err="1"/>
                <a:t>supervizija</a:t>
              </a:r>
              <a:r>
                <a:rPr lang="en-US" dirty="0"/>
                <a:t> je </a:t>
              </a:r>
              <a:r>
                <a:rPr lang="en-US" dirty="0" err="1"/>
                <a:t>bila</a:t>
              </a:r>
              <a:r>
                <a:rPr lang="en-US" dirty="0"/>
                <a:t> </a:t>
              </a:r>
              <a:r>
                <a:rPr lang="en-US" dirty="0" err="1"/>
                <a:t>jedna</a:t>
              </a:r>
              <a:r>
                <a:rPr lang="en-US" dirty="0"/>
                <a:t> od </a:t>
              </a:r>
              <a:r>
                <a:rPr lang="en-US" dirty="0" err="1"/>
                <a:t>rijetkih</a:t>
              </a:r>
              <a:r>
                <a:rPr lang="en-US" dirty="0"/>
                <a:t> </a:t>
              </a:r>
              <a:r>
                <a:rPr lang="en-US" dirty="0" err="1"/>
                <a:t>stvari</a:t>
              </a:r>
              <a:r>
                <a:rPr lang="en-US" dirty="0"/>
                <a:t> u </a:t>
              </a:r>
              <a:r>
                <a:rPr lang="en-US" dirty="0" err="1"/>
                <a:t>kojoj</a:t>
              </a:r>
              <a:r>
                <a:rPr lang="en-US" dirty="0"/>
                <a:t> </a:t>
              </a:r>
              <a:r>
                <a:rPr lang="en-US" dirty="0" err="1"/>
                <a:t>sam</a:t>
              </a:r>
              <a:r>
                <a:rPr lang="en-US" dirty="0"/>
                <a:t> u </a:t>
              </a:r>
              <a:r>
                <a:rPr lang="en-US" dirty="0" err="1"/>
                <a:t>potpunosti</a:t>
              </a:r>
              <a:r>
                <a:rPr lang="en-US" dirty="0"/>
                <a:t> </a:t>
              </a:r>
              <a:r>
                <a:rPr lang="en-US" dirty="0" err="1"/>
                <a:t>uživala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Posljednji</a:t>
              </a:r>
              <a:r>
                <a:rPr lang="en-US" dirty="0"/>
                <a:t> </a:t>
              </a:r>
              <a:r>
                <a:rPr lang="en-US" dirty="0" err="1"/>
                <a:t>supervizijski</a:t>
              </a:r>
              <a:r>
                <a:rPr lang="en-US" dirty="0"/>
                <a:t> </a:t>
              </a:r>
              <a:r>
                <a:rPr lang="en-US" dirty="0" err="1"/>
                <a:t>susret</a:t>
              </a:r>
              <a:r>
                <a:rPr lang="en-US" dirty="0"/>
                <a:t>, </a:t>
              </a:r>
              <a:r>
                <a:rPr lang="en-US" dirty="0" err="1"/>
                <a:t>predivna</a:t>
              </a:r>
              <a:r>
                <a:rPr lang="en-US" dirty="0"/>
                <a:t> </a:t>
              </a:r>
              <a:r>
                <a:rPr lang="en-US" dirty="0" err="1"/>
                <a:t>atmosfera</a:t>
              </a:r>
              <a:r>
                <a:rPr lang="en-US" dirty="0"/>
                <a:t> </a:t>
              </a:r>
              <a:r>
                <a:rPr lang="en-US" dirty="0" err="1"/>
                <a:t>i</a:t>
              </a:r>
              <a:r>
                <a:rPr lang="en-US" dirty="0"/>
                <a:t> </a:t>
              </a:r>
              <a:r>
                <a:rPr lang="en-US" dirty="0" err="1"/>
                <a:t>iznošenje</a:t>
              </a:r>
              <a:r>
                <a:rPr lang="en-US" dirty="0"/>
                <a:t> </a:t>
              </a:r>
              <a:r>
                <a:rPr lang="en-US" dirty="0" err="1"/>
                <a:t>osjećaja</a:t>
              </a:r>
              <a:r>
                <a:rPr lang="en-US" dirty="0"/>
                <a:t> od </a:t>
              </a:r>
              <a:r>
                <a:rPr lang="en-US" dirty="0" err="1"/>
                <a:t>strane</a:t>
              </a:r>
              <a:r>
                <a:rPr lang="en-US" dirty="0"/>
                <a:t> </a:t>
              </a:r>
              <a:r>
                <a:rPr lang="en-US" dirty="0" err="1"/>
                <a:t>svih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Bodrenje</a:t>
              </a:r>
              <a:r>
                <a:rPr lang="en-US" dirty="0"/>
                <a:t> </a:t>
              </a:r>
              <a:r>
                <a:rPr lang="en-US" dirty="0" err="1"/>
                <a:t>supervizorice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Upozorila</a:t>
              </a:r>
              <a:r>
                <a:rPr lang="en-US" dirty="0"/>
                <a:t> </a:t>
              </a:r>
              <a:r>
                <a:rPr lang="en-US" dirty="0" err="1"/>
                <a:t>nas</a:t>
              </a:r>
              <a:r>
                <a:rPr lang="en-US" dirty="0"/>
                <a:t> </a:t>
              </a:r>
              <a:r>
                <a:rPr lang="en-US" dirty="0" err="1"/>
                <a:t>unaprijed</a:t>
              </a:r>
              <a:r>
                <a:rPr lang="en-US" dirty="0"/>
                <a:t> </a:t>
              </a:r>
              <a:r>
                <a:rPr lang="en-US" dirty="0" err="1"/>
                <a:t>na</a:t>
              </a:r>
              <a:r>
                <a:rPr lang="en-US" dirty="0"/>
                <a:t> </a:t>
              </a:r>
              <a:r>
                <a:rPr lang="en-US" dirty="0" err="1"/>
                <a:t>situacije</a:t>
              </a:r>
              <a:r>
                <a:rPr lang="en-US" dirty="0"/>
                <a:t> </a:t>
              </a:r>
              <a:r>
                <a:rPr lang="en-US" dirty="0" err="1"/>
                <a:t>koje</a:t>
              </a:r>
              <a:r>
                <a:rPr lang="en-US" dirty="0"/>
                <a:t> </a:t>
              </a:r>
              <a:r>
                <a:rPr lang="en-US" dirty="0" err="1"/>
                <a:t>nas</a:t>
              </a:r>
              <a:r>
                <a:rPr lang="en-US" dirty="0"/>
                <a:t> </a:t>
              </a:r>
              <a:r>
                <a:rPr lang="en-US" dirty="0" err="1"/>
                <a:t>čekaju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Moja</a:t>
              </a:r>
              <a:r>
                <a:rPr lang="en-US" dirty="0"/>
                <a:t> </a:t>
              </a:r>
              <a:r>
                <a:rPr lang="en-US" dirty="0" err="1"/>
                <a:t>supervizijska</a:t>
              </a:r>
              <a:r>
                <a:rPr lang="en-US" dirty="0"/>
                <a:t> </a:t>
              </a:r>
              <a:r>
                <a:rPr lang="en-US" dirty="0" err="1"/>
                <a:t>grupa</a:t>
              </a:r>
              <a:r>
                <a:rPr lang="en-US" dirty="0"/>
                <a:t> je </a:t>
              </a:r>
              <a:r>
                <a:rPr lang="en-US" dirty="0" err="1"/>
                <a:t>bila</a:t>
              </a:r>
              <a:r>
                <a:rPr lang="en-US" dirty="0"/>
                <a:t> </a:t>
              </a:r>
              <a:r>
                <a:rPr lang="en-US" dirty="0" err="1"/>
                <a:t>skup</a:t>
              </a:r>
              <a:r>
                <a:rPr lang="en-US" dirty="0"/>
                <a:t> </a:t>
              </a:r>
              <a:r>
                <a:rPr lang="en-US" dirty="0" err="1"/>
                <a:t>ljudi</a:t>
              </a:r>
              <a:r>
                <a:rPr lang="en-US" dirty="0"/>
                <a:t> </a:t>
              </a:r>
              <a:r>
                <a:rPr lang="en-US" dirty="0" err="1"/>
                <a:t>koji</a:t>
              </a:r>
              <a:r>
                <a:rPr lang="en-US" dirty="0"/>
                <a:t> se </a:t>
              </a:r>
              <a:r>
                <a:rPr lang="en-US" dirty="0" err="1"/>
                <a:t>baš</a:t>
              </a:r>
              <a:r>
                <a:rPr lang="en-US" dirty="0"/>
                <a:t> </a:t>
              </a:r>
              <a:r>
                <a:rPr lang="en-US" dirty="0" err="1"/>
                <a:t>i</a:t>
              </a:r>
              <a:r>
                <a:rPr lang="en-US" dirty="0"/>
                <a:t> ne </a:t>
              </a:r>
              <a:r>
                <a:rPr lang="en-US" dirty="0" err="1"/>
                <a:t>poznaju</a:t>
              </a:r>
              <a:r>
                <a:rPr lang="en-US" dirty="0"/>
                <a:t>, </a:t>
              </a:r>
              <a:r>
                <a:rPr lang="en-US" dirty="0" err="1"/>
                <a:t>ali</a:t>
              </a:r>
              <a:r>
                <a:rPr lang="en-US" dirty="0"/>
                <a:t> </a:t>
              </a:r>
              <a:r>
                <a:rPr lang="en-US" dirty="0" err="1"/>
                <a:t>smo</a:t>
              </a:r>
              <a:r>
                <a:rPr lang="en-US" dirty="0"/>
                <a:t> se </a:t>
              </a:r>
              <a:r>
                <a:rPr lang="en-US" dirty="0" err="1"/>
                <a:t>jako</a:t>
              </a:r>
              <a:r>
                <a:rPr lang="en-US" dirty="0"/>
                <a:t> </a:t>
              </a:r>
              <a:r>
                <a:rPr lang="en-US" dirty="0" err="1"/>
                <a:t>brzo</a:t>
              </a:r>
              <a:r>
                <a:rPr lang="en-US" dirty="0"/>
                <a:t> </a:t>
              </a:r>
              <a:r>
                <a:rPr lang="en-US" dirty="0" err="1"/>
                <a:t>povezali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Kada</a:t>
              </a:r>
              <a:r>
                <a:rPr lang="en-US" dirty="0"/>
                <a:t> </a:t>
              </a:r>
              <a:r>
                <a:rPr lang="en-US" dirty="0" err="1"/>
                <a:t>smo</a:t>
              </a:r>
              <a:r>
                <a:rPr lang="en-US" dirty="0"/>
                <a:t> </a:t>
              </a:r>
              <a:r>
                <a:rPr lang="en-US" dirty="0" err="1"/>
                <a:t>izmišljali</a:t>
              </a:r>
              <a:r>
                <a:rPr lang="en-US" dirty="0"/>
                <a:t> </a:t>
              </a:r>
              <a:r>
                <a:rPr lang="en-US" dirty="0" err="1"/>
                <a:t>neke</a:t>
              </a:r>
              <a:r>
                <a:rPr lang="en-US" dirty="0"/>
                <a:t> </a:t>
              </a:r>
              <a:r>
                <a:rPr lang="en-US" dirty="0" err="1"/>
                <a:t>situacije</a:t>
              </a:r>
              <a:r>
                <a:rPr lang="en-US" dirty="0"/>
                <a:t> </a:t>
              </a:r>
              <a:r>
                <a:rPr lang="en-US" dirty="0" err="1"/>
                <a:t>vezane</a:t>
              </a:r>
              <a:r>
                <a:rPr lang="en-US" dirty="0"/>
                <a:t> </a:t>
              </a:r>
              <a:r>
                <a:rPr lang="en-US" dirty="0" err="1"/>
                <a:t>uz</a:t>
              </a:r>
              <a:r>
                <a:rPr lang="en-US" dirty="0"/>
                <a:t> </a:t>
              </a:r>
              <a:r>
                <a:rPr lang="en-US" dirty="0" err="1"/>
                <a:t>korisnika</a:t>
              </a:r>
              <a:r>
                <a:rPr lang="en-US" dirty="0"/>
                <a:t> </a:t>
              </a:r>
              <a:r>
                <a:rPr lang="en-US" dirty="0" err="1"/>
                <a:t>i</a:t>
              </a:r>
              <a:r>
                <a:rPr lang="en-US" dirty="0"/>
                <a:t> </a:t>
              </a:r>
              <a:r>
                <a:rPr lang="en-US" dirty="0" err="1"/>
                <a:t>kako</a:t>
              </a:r>
              <a:r>
                <a:rPr lang="en-US" dirty="0"/>
                <a:t> bi </a:t>
              </a:r>
              <a:r>
                <a:rPr lang="en-US" dirty="0" err="1"/>
                <a:t>ih</a:t>
              </a:r>
              <a:r>
                <a:rPr lang="en-US" dirty="0"/>
                <a:t> </a:t>
              </a:r>
              <a:r>
                <a:rPr lang="en-US" dirty="0" err="1"/>
                <a:t>rješili</a:t>
              </a:r>
              <a:r>
                <a:rPr lang="en-US" dirty="0"/>
                <a:t> </a:t>
              </a:r>
              <a:r>
                <a:rPr lang="en-US" dirty="0" err="1"/>
                <a:t>ako</a:t>
              </a:r>
              <a:r>
                <a:rPr lang="en-US" dirty="0"/>
                <a:t> se </a:t>
              </a:r>
              <a:r>
                <a:rPr lang="en-US" dirty="0" err="1"/>
                <a:t>pojave</a:t>
              </a:r>
              <a:r>
                <a:rPr lang="en-US" dirty="0"/>
                <a:t>.</a:t>
              </a:r>
            </a:p>
            <a:p>
              <a:r>
                <a:rPr lang="hr-HR" dirty="0" smtClean="0"/>
                <a:t>                                           …….</a:t>
              </a:r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13064" y="363681"/>
            <a:ext cx="8416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Najvažnija ISKUSTVA</a:t>
            </a:r>
            <a:endParaRPr lang="hr-HR" sz="3200" b="1" dirty="0"/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2693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82700"/>
            <a:ext cx="9634538" cy="5097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b="1" dirty="0"/>
              <a:t>N</a:t>
            </a:r>
            <a:r>
              <a:rPr lang="hr-HR" sz="1800" b="1" dirty="0" smtClean="0"/>
              <a:t>ajvažnije VJEŠTINE koje smo stekli…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err="1" smtClean="0"/>
              <a:t>Komu</a:t>
            </a:r>
            <a:r>
              <a:rPr lang="hr-HR" sz="2000" dirty="0" err="1" smtClean="0"/>
              <a:t>nikacijske</a:t>
            </a:r>
            <a:r>
              <a:rPr lang="hr-HR" sz="2000" dirty="0" smtClean="0"/>
              <a:t> vještine (16)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Razvoj osobnih vještina (</a:t>
            </a:r>
            <a:r>
              <a:rPr lang="hr-HR" sz="2000" dirty="0" smtClean="0"/>
              <a:t>15)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Odnos s korisnikom (12)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 smtClean="0"/>
              <a:t>Vještine aktivnog slušanja (10)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Kritičko razmišljanje (6)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 smtClean="0"/>
              <a:t>Postavljanje granica (4)</a:t>
            </a:r>
          </a:p>
          <a:p>
            <a:pPr marL="514350" indent="-514350">
              <a:buFont typeface="+mj-lt"/>
              <a:buAutoNum type="arabicPeriod"/>
            </a:pP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5150689" y="1288468"/>
            <a:ext cx="7041311" cy="4901191"/>
            <a:chOff x="5195821" y="931044"/>
            <a:chExt cx="7041311" cy="4901191"/>
          </a:xfrm>
        </p:grpSpPr>
        <p:sp>
          <p:nvSpPr>
            <p:cNvPr id="15" name="Cloud Callout 14"/>
            <p:cNvSpPr/>
            <p:nvPr/>
          </p:nvSpPr>
          <p:spPr>
            <a:xfrm rot="17424446" flipV="1">
              <a:off x="6194984" y="-68119"/>
              <a:ext cx="4901191" cy="6899518"/>
            </a:xfrm>
            <a:prstGeom prst="cloudCallout">
              <a:avLst>
                <a:gd name="adj1" fmla="val -1112"/>
                <a:gd name="adj2" fmla="val 6245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33166" y="1626660"/>
              <a:ext cx="5603966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hr-HR" dirty="0" smtClean="0"/>
                <a:t>…</a:t>
              </a:r>
              <a:r>
                <a:rPr lang="en-US" dirty="0" smtClean="0"/>
                <a:t>,</a:t>
              </a:r>
              <a:r>
                <a:rPr lang="en-US" dirty="0" err="1" smtClean="0"/>
                <a:t>izražavanje</a:t>
              </a:r>
              <a:r>
                <a:rPr lang="en-US" dirty="0" smtClean="0"/>
                <a:t> </a:t>
              </a:r>
              <a:r>
                <a:rPr lang="en-US" dirty="0" err="1"/>
                <a:t>svojih</a:t>
              </a:r>
              <a:r>
                <a:rPr lang="en-US" dirty="0"/>
                <a:t> </a:t>
              </a:r>
              <a:r>
                <a:rPr lang="en-US" dirty="0" err="1"/>
                <a:t>misli</a:t>
              </a:r>
              <a:r>
                <a:rPr lang="en-US" dirty="0"/>
                <a:t> </a:t>
              </a:r>
              <a:r>
                <a:rPr lang="en-US" dirty="0" err="1"/>
                <a:t>i</a:t>
              </a:r>
              <a:r>
                <a:rPr lang="en-US" dirty="0"/>
                <a:t> </a:t>
              </a:r>
              <a:r>
                <a:rPr lang="en-US" dirty="0" err="1"/>
                <a:t>osjećaja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Usmjerenost</a:t>
              </a:r>
              <a:r>
                <a:rPr lang="en-US" dirty="0" smtClean="0"/>
                <a:t> </a:t>
              </a:r>
              <a:r>
                <a:rPr lang="en-US" dirty="0" err="1"/>
                <a:t>na</a:t>
              </a:r>
              <a:r>
                <a:rPr lang="en-US" dirty="0"/>
                <a:t> </a:t>
              </a:r>
              <a:r>
                <a:rPr lang="en-US" dirty="0" err="1"/>
                <a:t>samu</a:t>
              </a:r>
              <a:r>
                <a:rPr lang="en-US" dirty="0"/>
                <a:t> </a:t>
              </a:r>
              <a:r>
                <a:rPr lang="en-US" dirty="0" err="1"/>
                <a:t>sebe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Izražavanje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Veća</a:t>
              </a:r>
              <a:r>
                <a:rPr lang="en-US" dirty="0"/>
                <a:t> </a:t>
              </a:r>
              <a:r>
                <a:rPr lang="en-US" dirty="0" err="1"/>
                <a:t>otvorenost</a:t>
              </a:r>
              <a:r>
                <a:rPr lang="en-US" dirty="0"/>
                <a:t> </a:t>
              </a:r>
              <a:r>
                <a:rPr lang="en-US" dirty="0" err="1"/>
                <a:t>prema</a:t>
              </a:r>
              <a:r>
                <a:rPr lang="en-US" dirty="0"/>
                <a:t> </a:t>
              </a:r>
              <a:r>
                <a:rPr lang="en-US" dirty="0" err="1"/>
                <a:t>drugima</a:t>
              </a:r>
              <a:r>
                <a:rPr lang="en-US" dirty="0"/>
                <a:t>, </a:t>
              </a:r>
              <a:r>
                <a:rPr lang="en-US" dirty="0" err="1"/>
                <a:t>manji</a:t>
              </a:r>
              <a:r>
                <a:rPr lang="en-US" dirty="0"/>
                <a:t> </a:t>
              </a:r>
              <a:r>
                <a:rPr lang="en-US" dirty="0" err="1"/>
                <a:t>strah</a:t>
              </a:r>
              <a:r>
                <a:rPr lang="en-US" dirty="0"/>
                <a:t> od </a:t>
              </a:r>
              <a:r>
                <a:rPr lang="en-US" dirty="0" err="1"/>
                <a:t>govorenja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Izražavanje</a:t>
              </a:r>
              <a:r>
                <a:rPr lang="en-US" dirty="0"/>
                <a:t> </a:t>
              </a:r>
              <a:r>
                <a:rPr lang="en-US" dirty="0" err="1"/>
                <a:t>svojih</a:t>
              </a:r>
              <a:r>
                <a:rPr lang="en-US" dirty="0"/>
                <a:t> </a:t>
              </a:r>
              <a:r>
                <a:rPr lang="en-US" dirty="0" err="1" smtClean="0"/>
                <a:t>osjećaja</a:t>
              </a:r>
              <a:r>
                <a:rPr lang="hr-HR" dirty="0" smtClean="0"/>
                <a:t> (2)</a:t>
              </a:r>
              <a:r>
                <a:rPr lang="en-US" dirty="0" smtClean="0"/>
                <a:t>, </a:t>
              </a:r>
              <a:r>
                <a:rPr lang="en-US" dirty="0" err="1"/>
                <a:t>strahova</a:t>
              </a:r>
              <a:r>
                <a:rPr lang="en-US" dirty="0"/>
                <a:t>, </a:t>
              </a:r>
              <a:r>
                <a:rPr lang="en-US" dirty="0" err="1"/>
                <a:t>problema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/>
                <a:t>N</a:t>
              </a:r>
              <a:r>
                <a:rPr lang="hr-HR" dirty="0" smtClean="0"/>
                <a:t>e brinu me toliko</a:t>
              </a:r>
              <a:r>
                <a:rPr lang="en-US" dirty="0" smtClean="0"/>
                <a:t> </a:t>
              </a:r>
              <a:r>
                <a:rPr lang="en-US" dirty="0" err="1" smtClean="0"/>
                <a:t>tuđe</a:t>
              </a:r>
              <a:r>
                <a:rPr lang="en-US" dirty="0" smtClean="0"/>
                <a:t> </a:t>
              </a:r>
              <a:r>
                <a:rPr lang="en-US" dirty="0" err="1"/>
                <a:t>procjene</a:t>
              </a:r>
              <a:r>
                <a:rPr lang="en-US" dirty="0"/>
                <a:t> </a:t>
              </a:r>
              <a:r>
                <a:rPr lang="en-US" dirty="0" err="1"/>
                <a:t>i</a:t>
              </a:r>
              <a:r>
                <a:rPr lang="en-US" dirty="0"/>
                <a:t> </a:t>
              </a:r>
              <a:r>
                <a:rPr lang="en-US" dirty="0" err="1"/>
                <a:t>mišljenja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Vještina</a:t>
              </a:r>
              <a:r>
                <a:rPr lang="en-US" dirty="0"/>
                <a:t> </a:t>
              </a:r>
              <a:r>
                <a:rPr lang="en-US" dirty="0" err="1"/>
                <a:t>otkrivanja</a:t>
              </a:r>
              <a:r>
                <a:rPr lang="en-US" dirty="0"/>
                <a:t> </a:t>
              </a:r>
              <a:r>
                <a:rPr lang="en-US" dirty="0" err="1"/>
                <a:t>sebe</a:t>
              </a:r>
              <a:r>
                <a:rPr lang="en-US" dirty="0"/>
                <a:t>, </a:t>
              </a:r>
              <a:r>
                <a:rPr lang="en-US" dirty="0" err="1"/>
                <a:t>svojih</a:t>
              </a:r>
              <a:r>
                <a:rPr lang="en-US" dirty="0"/>
                <a:t> </a:t>
              </a:r>
              <a:r>
                <a:rPr lang="en-US" dirty="0" err="1"/>
                <a:t>prednosti</a:t>
              </a:r>
              <a:r>
                <a:rPr lang="en-US" dirty="0"/>
                <a:t> </a:t>
              </a:r>
              <a:r>
                <a:rPr lang="en-US" dirty="0" err="1"/>
                <a:t>i</a:t>
              </a:r>
              <a:r>
                <a:rPr lang="en-US" dirty="0"/>
                <a:t> mana u </a:t>
              </a:r>
              <a:r>
                <a:rPr lang="en-US" dirty="0" err="1"/>
                <a:t>radu</a:t>
              </a:r>
              <a:r>
                <a:rPr lang="en-US" dirty="0"/>
                <a:t> s </a:t>
              </a:r>
              <a:r>
                <a:rPr lang="en-US" dirty="0" err="1"/>
                <a:t>korisnikom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Otkrivanje</a:t>
              </a:r>
              <a:r>
                <a:rPr lang="en-US" dirty="0" smtClean="0"/>
                <a:t> </a:t>
              </a:r>
              <a:r>
                <a:rPr lang="en-US" dirty="0" err="1"/>
                <a:t>svojih</a:t>
              </a:r>
              <a:r>
                <a:rPr lang="en-US" dirty="0"/>
                <a:t> </a:t>
              </a:r>
              <a:r>
                <a:rPr lang="en-US" dirty="0" err="1"/>
                <a:t>slabosti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Samorefleksija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Bolje</a:t>
              </a:r>
              <a:r>
                <a:rPr lang="en-US" dirty="0"/>
                <a:t> </a:t>
              </a:r>
              <a:r>
                <a:rPr lang="en-US" dirty="0" err="1"/>
                <a:t>promislim</a:t>
              </a:r>
              <a:r>
                <a:rPr lang="en-US" dirty="0"/>
                <a:t> o </a:t>
              </a:r>
              <a:r>
                <a:rPr lang="en-US" dirty="0" err="1"/>
                <a:t>situaciji</a:t>
              </a:r>
              <a:r>
                <a:rPr lang="en-US" dirty="0"/>
                <a:t> </a:t>
              </a:r>
              <a:r>
                <a:rPr lang="en-US" dirty="0" err="1"/>
                <a:t>koja</a:t>
              </a:r>
              <a:r>
                <a:rPr lang="en-US" dirty="0"/>
                <a:t> me </a:t>
              </a:r>
              <a:r>
                <a:rPr lang="en-US" dirty="0" err="1"/>
                <a:t>muči</a:t>
              </a:r>
              <a:r>
                <a:rPr lang="en-US" dirty="0" smtClean="0"/>
                <a:t>.</a:t>
              </a:r>
              <a:endParaRPr lang="hr-HR" dirty="0" smtClean="0"/>
            </a:p>
            <a:p>
              <a:r>
                <a:rPr lang="hr-HR" dirty="0"/>
                <a:t> </a:t>
              </a:r>
              <a:r>
                <a:rPr lang="hr-HR" dirty="0" smtClean="0"/>
                <a:t>                     ……………..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4516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7238" y="327025"/>
            <a:ext cx="11434762" cy="1320800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latin typeface="AR BLANCA" panose="02000000000000000000" pitchFamily="2" charset="0"/>
              </a:rPr>
              <a:t>Osobna iskustva vezana uz superviziju…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9634538" cy="5038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/>
              <a:t>N</a:t>
            </a:r>
            <a:r>
              <a:rPr lang="hr-HR" sz="2000" b="1" dirty="0" smtClean="0"/>
              <a:t>ajvažnije VRIJEDNOSTI koje smo stekli…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 dirty="0"/>
              <a:t>Vrijednosti socijalnog rada (15</a:t>
            </a:r>
            <a:r>
              <a:rPr lang="hr-HR" sz="2200" dirty="0" smtClean="0"/>
              <a:t>)</a:t>
            </a:r>
            <a:br>
              <a:rPr lang="hr-HR" sz="2200" dirty="0" smtClean="0"/>
            </a:br>
            <a:endParaRPr lang="hr-HR" sz="2200" dirty="0"/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/>
              <a:t>Po</a:t>
            </a:r>
            <a:r>
              <a:rPr lang="hr-HR" sz="2200" dirty="0" err="1" smtClean="0"/>
              <a:t>štivanje</a:t>
            </a:r>
            <a:r>
              <a:rPr lang="hr-HR" sz="2200" dirty="0" smtClean="0"/>
              <a:t> različitosti (5)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Vrijednost</a:t>
            </a:r>
            <a:r>
              <a:rPr lang="en-US" sz="2200" dirty="0"/>
              <a:t> </a:t>
            </a:r>
            <a:r>
              <a:rPr lang="en-US" sz="2200" dirty="0" err="1"/>
              <a:t>profesionalne</a:t>
            </a:r>
            <a:r>
              <a:rPr lang="en-US" sz="2200" dirty="0"/>
              <a:t> </a:t>
            </a:r>
            <a:r>
              <a:rPr lang="en-US" sz="2200" dirty="0" err="1"/>
              <a:t>tajne</a:t>
            </a:r>
            <a:r>
              <a:rPr lang="en-US" sz="2200" dirty="0"/>
              <a:t> (3</a:t>
            </a:r>
            <a:r>
              <a:rPr lang="en-US" sz="2200" dirty="0" smtClean="0"/>
              <a:t>)</a:t>
            </a:r>
            <a:endParaRPr lang="hr-HR" sz="2200" dirty="0"/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Važnost osobne dobrobiti (2)</a:t>
            </a:r>
            <a:endParaRPr lang="hr-HR" sz="2200" dirty="0"/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Važnost razgovora (2)</a:t>
            </a:r>
            <a:br>
              <a:rPr lang="hr-HR" sz="2200" dirty="0" smtClean="0"/>
            </a:br>
            <a:r>
              <a:rPr lang="hr-HR" sz="2200" dirty="0" smtClean="0"/>
              <a:t/>
            </a:r>
            <a:br>
              <a:rPr lang="hr-HR" sz="2200" dirty="0" smtClean="0"/>
            </a:br>
            <a:r>
              <a:rPr lang="hr-HR" sz="2200" dirty="0" smtClean="0"/>
              <a:t/>
            </a:r>
            <a:br>
              <a:rPr lang="hr-HR" sz="2200" dirty="0" smtClean="0"/>
            </a:b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hr-HR" sz="2200" dirty="0" smtClean="0"/>
              <a:t>Ostalo (9)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  <a:p>
            <a:endParaRPr lang="hr-HR" dirty="0" smtClean="0"/>
          </a:p>
        </p:txBody>
      </p:sp>
      <p:grpSp>
        <p:nvGrpSpPr>
          <p:cNvPr id="18" name="Group 17"/>
          <p:cNvGrpSpPr/>
          <p:nvPr/>
        </p:nvGrpSpPr>
        <p:grpSpPr>
          <a:xfrm rot="20152352">
            <a:off x="4937430" y="852182"/>
            <a:ext cx="7195972" cy="4188730"/>
            <a:chOff x="4876147" y="753870"/>
            <a:chExt cx="7894178" cy="7526014"/>
          </a:xfrm>
        </p:grpSpPr>
        <p:sp>
          <p:nvSpPr>
            <p:cNvPr id="19" name="Cloud Callout 18"/>
            <p:cNvSpPr/>
            <p:nvPr/>
          </p:nvSpPr>
          <p:spPr>
            <a:xfrm rot="18538657" flipV="1">
              <a:off x="5060229" y="569788"/>
              <a:ext cx="7526014" cy="7894178"/>
            </a:xfrm>
            <a:prstGeom prst="cloudCallout">
              <a:avLst>
                <a:gd name="adj1" fmla="val 19824"/>
                <a:gd name="adj2" fmla="val 574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13804">
              <a:off x="5652610" y="2500931"/>
              <a:ext cx="6718144" cy="3152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600" dirty="0" err="1"/>
                <a:t>Poštovanje</a:t>
              </a:r>
              <a:r>
                <a:rPr lang="en-US" sz="1600" dirty="0"/>
                <a:t> </a:t>
              </a:r>
              <a:r>
                <a:rPr lang="en-US" sz="1600" dirty="0" err="1"/>
                <a:t>i</a:t>
              </a:r>
              <a:r>
                <a:rPr lang="en-US" sz="1600" dirty="0"/>
                <a:t> </a:t>
              </a:r>
              <a:r>
                <a:rPr lang="en-US" sz="1600" dirty="0" err="1"/>
                <a:t>prihvaćanje</a:t>
              </a:r>
              <a:r>
                <a:rPr lang="en-US" sz="1600" dirty="0"/>
                <a:t> </a:t>
              </a:r>
              <a:r>
                <a:rPr lang="en-US" sz="1600" dirty="0" err="1"/>
                <a:t>korisnika</a:t>
              </a:r>
              <a:r>
                <a:rPr lang="en-US" sz="1600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/>
                <a:t>… </a:t>
              </a:r>
              <a:r>
                <a:rPr lang="en-US" sz="1600" dirty="0" err="1"/>
                <a:t>supervizija</a:t>
              </a:r>
              <a:r>
                <a:rPr lang="en-US" sz="1600" dirty="0"/>
                <a:t> me </a:t>
              </a:r>
              <a:r>
                <a:rPr lang="en-US" sz="1600" dirty="0" err="1"/>
                <a:t>oslobodila</a:t>
              </a:r>
              <a:r>
                <a:rPr lang="en-US" sz="1600" dirty="0"/>
                <a:t> </a:t>
              </a:r>
              <a:r>
                <a:rPr lang="en-US" sz="1600" dirty="0" err="1"/>
                <a:t>generaliziranja</a:t>
              </a:r>
              <a:r>
                <a:rPr lang="en-US" sz="1600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 err="1"/>
                <a:t>uvažavanje</a:t>
              </a:r>
              <a:r>
                <a:rPr lang="en-US" sz="1600" dirty="0"/>
                <a:t> </a:t>
              </a:r>
              <a:r>
                <a:rPr lang="en-US" sz="1600" dirty="0" err="1"/>
                <a:t>i</a:t>
              </a:r>
              <a:r>
                <a:rPr lang="en-US" sz="1600" dirty="0"/>
                <a:t> </a:t>
              </a:r>
              <a:r>
                <a:rPr lang="en-US" sz="1600" dirty="0" err="1"/>
                <a:t>slušanje</a:t>
              </a:r>
              <a:r>
                <a:rPr lang="en-US" sz="1600" dirty="0"/>
                <a:t> </a:t>
              </a:r>
              <a:r>
                <a:rPr lang="en-US" sz="1600" dirty="0" err="1"/>
                <a:t>drugih</a:t>
              </a:r>
              <a:r>
                <a:rPr lang="en-US" sz="1600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 err="1"/>
                <a:t>Vrijednost</a:t>
              </a:r>
              <a:r>
                <a:rPr lang="en-US" sz="1600" dirty="0"/>
                <a:t> </a:t>
              </a:r>
              <a:r>
                <a:rPr lang="en-US" sz="1600" dirty="0" err="1"/>
                <a:t>svakog</a:t>
              </a:r>
              <a:r>
                <a:rPr lang="en-US" sz="1600" dirty="0"/>
                <a:t> </a:t>
              </a:r>
              <a:r>
                <a:rPr lang="en-US" sz="1600" dirty="0" err="1"/>
                <a:t>čovjeka</a:t>
              </a:r>
              <a:r>
                <a:rPr lang="en-US" sz="1600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/>
                <a:t>Ne </a:t>
              </a:r>
              <a:r>
                <a:rPr lang="en-US" sz="1600" dirty="0" err="1"/>
                <a:t>diskriminirati</a:t>
              </a:r>
              <a:r>
                <a:rPr lang="en-US" sz="1600" dirty="0"/>
                <a:t>, </a:t>
              </a:r>
              <a:r>
                <a:rPr lang="en-US" sz="1600" dirty="0" err="1"/>
                <a:t>nije</a:t>
              </a:r>
              <a:r>
                <a:rPr lang="en-US" sz="1600" dirty="0"/>
                <a:t> </a:t>
              </a:r>
              <a:r>
                <a:rPr lang="en-US" sz="1600" dirty="0" err="1"/>
                <a:t>onako</a:t>
              </a:r>
              <a:r>
                <a:rPr lang="en-US" sz="1600" dirty="0"/>
                <a:t> </a:t>
              </a:r>
              <a:r>
                <a:rPr lang="en-US" sz="1600" dirty="0" err="1"/>
                <a:t>kako</a:t>
              </a:r>
              <a:r>
                <a:rPr lang="en-US" sz="1600" dirty="0"/>
                <a:t> se </a:t>
              </a:r>
              <a:r>
                <a:rPr lang="en-US" sz="1600" dirty="0" err="1"/>
                <a:t>čini</a:t>
              </a:r>
              <a:endParaRPr lang="en-US" sz="1600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 err="1"/>
                <a:t>Odbaciti</a:t>
              </a:r>
              <a:r>
                <a:rPr lang="en-US" sz="1600" dirty="0"/>
                <a:t> </a:t>
              </a:r>
              <a:r>
                <a:rPr lang="en-US" sz="1600" dirty="0" err="1" smtClean="0"/>
                <a:t>stereot</a:t>
              </a:r>
              <a:r>
                <a:rPr lang="hr-HR" sz="1600" dirty="0" smtClean="0"/>
                <a:t>i</a:t>
              </a:r>
              <a:r>
                <a:rPr lang="en-US" sz="1600" dirty="0" err="1" smtClean="0"/>
                <a:t>pe</a:t>
              </a:r>
              <a:r>
                <a:rPr lang="en-US" sz="1600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 err="1"/>
                <a:t>Rušenje</a:t>
              </a:r>
              <a:r>
                <a:rPr lang="en-US" sz="1600" dirty="0"/>
                <a:t> </a:t>
              </a:r>
              <a:r>
                <a:rPr lang="en-US" sz="1600" dirty="0" err="1"/>
                <a:t>predrasuda</a:t>
              </a:r>
              <a:r>
                <a:rPr lang="en-US" sz="1600" dirty="0"/>
                <a:t> </a:t>
              </a:r>
              <a:r>
                <a:rPr lang="en-US" sz="1600" dirty="0" err="1"/>
                <a:t>za</a:t>
              </a:r>
              <a:r>
                <a:rPr lang="en-US" sz="1600" dirty="0"/>
                <a:t> </a:t>
              </a:r>
              <a:r>
                <a:rPr lang="en-US" sz="1600" dirty="0" err="1"/>
                <a:t>koje</a:t>
              </a:r>
              <a:r>
                <a:rPr lang="en-US" sz="1600" dirty="0"/>
                <a:t> </a:t>
              </a:r>
              <a:r>
                <a:rPr lang="en-US" sz="1600" dirty="0" err="1"/>
                <a:t>nisam</a:t>
              </a:r>
              <a:r>
                <a:rPr lang="en-US" sz="1600" dirty="0"/>
                <a:t> </a:t>
              </a:r>
              <a:r>
                <a:rPr lang="en-US" sz="1600" dirty="0" err="1"/>
                <a:t>ni</a:t>
              </a:r>
              <a:r>
                <a:rPr lang="en-US" sz="1600" dirty="0"/>
                <a:t> </a:t>
              </a:r>
              <a:r>
                <a:rPr lang="en-US" sz="1600" dirty="0" err="1"/>
                <a:t>znala</a:t>
              </a:r>
              <a:r>
                <a:rPr lang="en-US" sz="1600" dirty="0"/>
                <a:t> da </a:t>
              </a:r>
              <a:r>
                <a:rPr lang="en-US" sz="1600" dirty="0" err="1"/>
                <a:t>ih</a:t>
              </a:r>
              <a:r>
                <a:rPr lang="en-US" sz="1600" dirty="0"/>
                <a:t> imam.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 err="1"/>
                <a:t>Uvažavanje</a:t>
              </a:r>
              <a:r>
                <a:rPr lang="en-US" sz="1600" dirty="0"/>
                <a:t>, </a:t>
              </a:r>
              <a:r>
                <a:rPr lang="en-US" sz="1600" dirty="0" err="1"/>
                <a:t>prihvaćanje</a:t>
              </a:r>
              <a:r>
                <a:rPr lang="en-US" sz="1600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dirty="0" err="1" smtClean="0"/>
                <a:t>Pokušati</a:t>
              </a:r>
              <a:r>
                <a:rPr lang="en-US" sz="1600" dirty="0" smtClean="0"/>
                <a:t> </a:t>
              </a:r>
              <a:r>
                <a:rPr lang="en-US" sz="1600" dirty="0" err="1"/>
                <a:t>sagledati</a:t>
              </a:r>
              <a:r>
                <a:rPr lang="en-US" sz="1600" dirty="0"/>
                <a:t> </a:t>
              </a:r>
              <a:r>
                <a:rPr lang="en-US" sz="1600" dirty="0" err="1"/>
                <a:t>situaciju</a:t>
              </a:r>
              <a:r>
                <a:rPr lang="en-US" sz="1600" dirty="0"/>
                <a:t> </a:t>
              </a:r>
              <a:r>
                <a:rPr lang="en-US" sz="1600" dirty="0" err="1"/>
                <a:t>iz</a:t>
              </a:r>
              <a:r>
                <a:rPr lang="en-US" sz="1600" dirty="0"/>
                <a:t> </a:t>
              </a:r>
              <a:r>
                <a:rPr lang="en-US" sz="1600" dirty="0" err="1"/>
                <a:t>više</a:t>
              </a:r>
              <a:r>
                <a:rPr lang="en-US" sz="1600" dirty="0"/>
                <a:t> </a:t>
              </a:r>
              <a:r>
                <a:rPr lang="en-US" sz="1600" dirty="0" err="1"/>
                <a:t>perspektiva</a:t>
              </a:r>
              <a:r>
                <a:rPr lang="en-US" sz="1600" dirty="0"/>
                <a:t>. ne </a:t>
              </a:r>
              <a:r>
                <a:rPr lang="en-US" sz="1600" dirty="0" err="1"/>
                <a:t>osuđivati</a:t>
              </a:r>
              <a:r>
                <a:rPr lang="en-US" sz="1600" dirty="0"/>
                <a:t> </a:t>
              </a:r>
              <a:r>
                <a:rPr lang="en-US" sz="1600" dirty="0" err="1"/>
                <a:t>nikoga</a:t>
              </a:r>
              <a:r>
                <a:rPr lang="en-US" sz="1600" dirty="0" smtClean="0"/>
                <a:t>.</a:t>
              </a:r>
              <a:endParaRPr lang="hr-HR" sz="1600" dirty="0"/>
            </a:p>
            <a:p>
              <a:r>
                <a:rPr lang="hr-HR" sz="1600" dirty="0"/>
                <a:t> </a:t>
              </a:r>
              <a:r>
                <a:rPr lang="hr-HR" sz="1600" dirty="0" smtClean="0"/>
                <a:t>                                             ………………….</a:t>
              </a:r>
              <a:r>
                <a:rPr lang="en-US" sz="1600" dirty="0"/>
                <a:t> </a:t>
              </a:r>
            </a:p>
            <a:p>
              <a:endParaRPr lang="en-US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32306" y="4072427"/>
            <a:ext cx="6210974" cy="4128403"/>
            <a:chOff x="2673117" y="1972961"/>
            <a:chExt cx="6210974" cy="4128403"/>
          </a:xfrm>
        </p:grpSpPr>
        <p:sp>
          <p:nvSpPr>
            <p:cNvPr id="22" name="Cloud Callout 21"/>
            <p:cNvSpPr/>
            <p:nvPr/>
          </p:nvSpPr>
          <p:spPr>
            <a:xfrm rot="1570871">
              <a:off x="2673117" y="1972961"/>
              <a:ext cx="6210974" cy="4128403"/>
            </a:xfrm>
            <a:prstGeom prst="cloudCallout">
              <a:avLst>
                <a:gd name="adj1" fmla="val -48284"/>
                <a:gd name="adj2" fmla="val 66351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482342">
              <a:off x="3188418" y="2227361"/>
              <a:ext cx="5379155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hr-HR" dirty="0" smtClean="0"/>
                <a:t>…</a:t>
              </a:r>
              <a:r>
                <a:rPr lang="en-US" dirty="0" smtClean="0"/>
                <a:t> </a:t>
              </a:r>
              <a:r>
                <a:rPr lang="en-US" dirty="0"/>
                <a:t>"</a:t>
              </a:r>
              <a:r>
                <a:rPr lang="en-US" dirty="0" err="1"/>
                <a:t>držim</a:t>
              </a:r>
              <a:r>
                <a:rPr lang="en-US" dirty="0"/>
                <a:t> um </a:t>
              </a:r>
              <a:r>
                <a:rPr lang="en-US" dirty="0" err="1"/>
                <a:t>otvorenim</a:t>
              </a:r>
              <a:r>
                <a:rPr lang="en-US" dirty="0"/>
                <a:t>".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Osmijeh</a:t>
              </a:r>
              <a:r>
                <a:rPr lang="en-US" dirty="0"/>
                <a:t>, </a:t>
              </a:r>
              <a:r>
                <a:rPr lang="en-US" dirty="0" err="1"/>
                <a:t>pozitiva</a:t>
              </a:r>
              <a:r>
                <a:rPr lang="en-US" dirty="0"/>
                <a:t>, </a:t>
              </a:r>
              <a:r>
                <a:rPr lang="en-US" dirty="0" err="1" smtClean="0"/>
                <a:t>snalaž</a:t>
              </a:r>
              <a:r>
                <a:rPr lang="hr-HR" dirty="0" smtClean="0"/>
                <a:t>e</a:t>
              </a:r>
              <a:r>
                <a:rPr lang="en-US" dirty="0" err="1" smtClean="0"/>
                <a:t>nje</a:t>
              </a:r>
              <a:r>
                <a:rPr lang="hr-HR" dirty="0"/>
                <a:t>.</a:t>
              </a:r>
              <a:r>
                <a:rPr lang="en-US" dirty="0" smtClean="0"/>
                <a:t> </a:t>
              </a:r>
              <a:endParaRPr lang="en-US" dirty="0"/>
            </a:p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da </a:t>
              </a:r>
              <a:r>
                <a:rPr lang="en-US" dirty="0" err="1"/>
                <a:t>budem</a:t>
              </a:r>
              <a:r>
                <a:rPr lang="en-US" dirty="0"/>
                <a:t> </a:t>
              </a:r>
              <a:r>
                <a:rPr lang="en-US" dirty="0" err="1"/>
                <a:t>ustrajna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Otvorenost</a:t>
              </a:r>
              <a:r>
                <a:rPr lang="en-US" dirty="0"/>
                <a:t>, </a:t>
              </a:r>
              <a:r>
                <a:rPr lang="en-US" dirty="0" err="1"/>
                <a:t>pristupačnost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Razumijevanje</a:t>
              </a:r>
              <a:r>
                <a:rPr lang="en-US" dirty="0"/>
                <a:t>, </a:t>
              </a:r>
              <a:r>
                <a:rPr lang="en-US" dirty="0" err="1"/>
                <a:t>strpljenje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Možda</a:t>
              </a:r>
              <a:r>
                <a:rPr lang="en-US" dirty="0"/>
                <a:t> </a:t>
              </a:r>
              <a:r>
                <a:rPr lang="en-US" dirty="0" err="1"/>
                <a:t>veću</a:t>
              </a:r>
              <a:r>
                <a:rPr lang="en-US" dirty="0"/>
                <a:t> </a:t>
              </a:r>
              <a:r>
                <a:rPr lang="en-US" dirty="0" err="1"/>
                <a:t>empatiju</a:t>
              </a:r>
              <a:r>
                <a:rPr lang="en-US" dirty="0"/>
                <a:t> </a:t>
              </a:r>
              <a:r>
                <a:rPr lang="en-US" dirty="0" err="1"/>
                <a:t>za</a:t>
              </a:r>
              <a:r>
                <a:rPr lang="en-US" dirty="0"/>
                <a:t> </a:t>
              </a:r>
              <a:r>
                <a:rPr lang="en-US" dirty="0" err="1"/>
                <a:t>osobe</a:t>
              </a:r>
              <a:r>
                <a:rPr lang="en-US" dirty="0"/>
                <a:t> s </a:t>
              </a:r>
              <a:r>
                <a:rPr lang="en-US" dirty="0" err="1"/>
                <a:t>invaliditetom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Poštivati</a:t>
              </a:r>
              <a:r>
                <a:rPr lang="en-US" dirty="0"/>
                <a:t> </a:t>
              </a:r>
              <a:r>
                <a:rPr lang="en-US" dirty="0" err="1"/>
                <a:t>apsolutno</a:t>
              </a:r>
              <a:r>
                <a:rPr lang="en-US" dirty="0"/>
                <a:t> </a:t>
              </a:r>
              <a:r>
                <a:rPr lang="en-US" dirty="0" err="1"/>
                <a:t>svako</a:t>
              </a:r>
              <a:r>
                <a:rPr lang="en-US" dirty="0"/>
                <a:t> </a:t>
              </a:r>
              <a:r>
                <a:rPr lang="en-US" dirty="0" err="1"/>
                <a:t>mišljenje</a:t>
              </a:r>
              <a:r>
                <a:rPr lang="en-US" dirty="0"/>
                <a:t> </a:t>
              </a:r>
              <a:r>
                <a:rPr lang="en-US" dirty="0" err="1"/>
                <a:t>i</a:t>
              </a:r>
              <a:r>
                <a:rPr lang="en-US" dirty="0"/>
                <a:t> </a:t>
              </a:r>
              <a:r>
                <a:rPr lang="en-US" dirty="0" err="1"/>
                <a:t>uzimati</a:t>
              </a:r>
              <a:r>
                <a:rPr lang="en-US" dirty="0"/>
                <a:t> </a:t>
              </a:r>
              <a:r>
                <a:rPr lang="en-US" dirty="0" err="1"/>
                <a:t>ga</a:t>
              </a:r>
              <a:r>
                <a:rPr lang="en-US" dirty="0"/>
                <a:t> u </a:t>
              </a:r>
              <a:r>
                <a:rPr lang="en-US" dirty="0" err="1"/>
                <a:t>obzir</a:t>
              </a:r>
              <a:r>
                <a:rPr lang="en-US" dirty="0" smtClean="0"/>
                <a:t>.</a:t>
              </a:r>
              <a:r>
                <a:rPr lang="hr-HR" dirty="0" smtClean="0"/>
                <a:t/>
              </a:r>
              <a:br>
                <a:rPr lang="hr-HR" dirty="0" smtClean="0"/>
              </a:br>
              <a:r>
                <a:rPr lang="hr-HR" dirty="0" smtClean="0"/>
                <a:t>                        …………</a:t>
              </a:r>
              <a:br>
                <a:rPr lang="hr-HR" dirty="0" smtClean="0"/>
              </a:b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5771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1125"/>
            <a:ext cx="10818813" cy="1320800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latin typeface="AR BLANCA" panose="02000000000000000000" pitchFamily="2" charset="0"/>
              </a:rPr>
              <a:t>Osobna iskustva vezana uz superviziju…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44600"/>
            <a:ext cx="9632950" cy="493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900" b="1" dirty="0" smtClean="0"/>
              <a:t>Najvažnija ZNANJA koje smo stekli…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 smtClean="0"/>
              <a:t>Generička </a:t>
            </a:r>
            <a:r>
              <a:rPr lang="hr-HR" sz="2000" dirty="0"/>
              <a:t>znanja (</a:t>
            </a:r>
            <a:r>
              <a:rPr lang="hr-HR" sz="2000" dirty="0" smtClean="0"/>
              <a:t>25)</a:t>
            </a:r>
            <a:endParaRPr lang="hr-HR" sz="2000" dirty="0"/>
          </a:p>
          <a:p>
            <a:pPr marL="514350" indent="-514350">
              <a:buFont typeface="+mj-lt"/>
              <a:buAutoNum type="arabicPeriod"/>
            </a:pPr>
            <a:r>
              <a:rPr lang="hr-HR" sz="2000" dirty="0" smtClean="0"/>
              <a:t>Specifična znanja o različitim skupinama osoba s invaliditetom (4)</a:t>
            </a:r>
          </a:p>
          <a:p>
            <a:pPr marL="514350" indent="-514350">
              <a:buFont typeface="+mj-lt"/>
              <a:buAutoNum type="arabicPeriod"/>
            </a:pPr>
            <a:endParaRPr lang="hr-HR" sz="2000" dirty="0"/>
          </a:p>
          <a:p>
            <a:pPr marL="0" indent="0">
              <a:buNone/>
            </a:pPr>
            <a:endParaRPr lang="hr-HR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2774716" y="2298932"/>
            <a:ext cx="7556166" cy="5954492"/>
            <a:chOff x="4388022" y="-135459"/>
            <a:chExt cx="7973367" cy="7107703"/>
          </a:xfrm>
        </p:grpSpPr>
        <p:sp>
          <p:nvSpPr>
            <p:cNvPr id="7" name="Cloud Callout 6"/>
            <p:cNvSpPr/>
            <p:nvPr/>
          </p:nvSpPr>
          <p:spPr>
            <a:xfrm rot="17228683" flipV="1">
              <a:off x="4820854" y="-568291"/>
              <a:ext cx="7107703" cy="7973367"/>
            </a:xfrm>
            <a:prstGeom prst="cloudCallout">
              <a:avLst>
                <a:gd name="adj1" fmla="val -999"/>
                <a:gd name="adj2" fmla="val 65211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2903" y="1223840"/>
              <a:ext cx="5873219" cy="4004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/>
                <a:t>Rad s </a:t>
              </a:r>
              <a:r>
                <a:rPr lang="en-US" dirty="0" err="1"/>
                <a:t>korisnicima</a:t>
              </a:r>
              <a:r>
                <a:rPr lang="en-US" dirty="0"/>
                <a:t>, </a:t>
              </a:r>
              <a:r>
                <a:rPr lang="en-US" dirty="0" err="1"/>
                <a:t>kritičko</a:t>
              </a:r>
              <a:r>
                <a:rPr lang="en-US" dirty="0"/>
                <a:t> </a:t>
              </a:r>
              <a:r>
                <a:rPr lang="en-US" dirty="0" err="1"/>
                <a:t>razmišljanje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Kako</a:t>
              </a:r>
              <a:r>
                <a:rPr lang="en-US" dirty="0" smtClean="0"/>
                <a:t> </a:t>
              </a:r>
              <a:r>
                <a:rPr lang="en-US" dirty="0" err="1" smtClean="0"/>
                <a:t>postići</a:t>
              </a:r>
              <a:r>
                <a:rPr lang="en-US" dirty="0" smtClean="0"/>
                <a:t> </a:t>
              </a:r>
              <a:r>
                <a:rPr lang="en-US" dirty="0" err="1" smtClean="0"/>
                <a:t>dogovor</a:t>
              </a:r>
              <a:r>
                <a:rPr lang="en-US" dirty="0" smtClean="0"/>
                <a:t> s </a:t>
              </a:r>
              <a:r>
                <a:rPr lang="en-US" dirty="0" err="1" smtClean="0"/>
                <a:t>korisnicima</a:t>
              </a:r>
              <a:r>
                <a:rPr lang="en-US" dirty="0" smtClean="0"/>
                <a:t> bez </a:t>
              </a:r>
              <a:r>
                <a:rPr lang="en-US" dirty="0" err="1" smtClean="0"/>
                <a:t>povrede</a:t>
              </a:r>
              <a:r>
                <a:rPr lang="en-US" dirty="0" smtClean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Neke</a:t>
              </a:r>
              <a:r>
                <a:rPr lang="en-US" dirty="0" smtClean="0"/>
                <a:t> </a:t>
              </a:r>
              <a:r>
                <a:rPr lang="en-US" dirty="0" err="1"/>
                <a:t>načine</a:t>
              </a:r>
              <a:r>
                <a:rPr lang="en-US" dirty="0"/>
                <a:t> </a:t>
              </a:r>
              <a:r>
                <a:rPr lang="en-US" dirty="0" err="1"/>
                <a:t>komunikacije</a:t>
              </a:r>
              <a:r>
                <a:rPr lang="en-US" dirty="0"/>
                <a:t>, </a:t>
              </a:r>
              <a:r>
                <a:rPr lang="en-US" dirty="0" err="1"/>
                <a:t>tj</a:t>
              </a:r>
              <a:r>
                <a:rPr lang="en-US" dirty="0"/>
                <a:t>. </a:t>
              </a:r>
              <a:r>
                <a:rPr lang="en-US" dirty="0" err="1"/>
                <a:t>mudro</a:t>
              </a:r>
              <a:r>
                <a:rPr lang="en-US" dirty="0"/>
                <a:t> </a:t>
              </a:r>
              <a:r>
                <a:rPr lang="en-US" dirty="0" err="1"/>
                <a:t>doprijeti</a:t>
              </a:r>
              <a:r>
                <a:rPr lang="en-US" dirty="0"/>
                <a:t> do </a:t>
              </a:r>
              <a:r>
                <a:rPr lang="en-US" dirty="0" err="1"/>
                <a:t>nekih</a:t>
              </a:r>
              <a:r>
                <a:rPr lang="en-US" dirty="0"/>
                <a:t> </a:t>
              </a:r>
              <a:r>
                <a:rPr lang="en-US" dirty="0" err="1"/>
                <a:t>osjetljivijih</a:t>
              </a:r>
              <a:r>
                <a:rPr lang="en-US" dirty="0"/>
                <a:t> </a:t>
              </a:r>
              <a:r>
                <a:rPr lang="en-US" dirty="0" err="1"/>
                <a:t>tema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/>
                <a:t>Znanja</a:t>
              </a:r>
              <a:r>
                <a:rPr lang="en-US" dirty="0"/>
                <a:t> o </a:t>
              </a:r>
              <a:r>
                <a:rPr lang="en-US" dirty="0" err="1"/>
                <a:t>razgovoru</a:t>
              </a:r>
              <a:r>
                <a:rPr lang="en-US" dirty="0"/>
                <a:t> s </a:t>
              </a:r>
              <a:r>
                <a:rPr lang="en-US" dirty="0" err="1"/>
                <a:t>korisnikom</a:t>
              </a:r>
              <a:r>
                <a:rPr lang="en-US" dirty="0"/>
                <a:t>, </a:t>
              </a:r>
              <a:r>
                <a:rPr lang="en-US" dirty="0" err="1"/>
                <a:t>aktivno</a:t>
              </a:r>
              <a:r>
                <a:rPr lang="en-US" dirty="0"/>
                <a:t> </a:t>
              </a:r>
              <a:r>
                <a:rPr lang="en-US" dirty="0" err="1"/>
                <a:t>slušanje</a:t>
              </a:r>
              <a:r>
                <a:rPr lang="en-US" dirty="0"/>
                <a:t>, </a:t>
              </a:r>
              <a:r>
                <a:rPr lang="en-US" dirty="0" err="1"/>
                <a:t>odgovaranje</a:t>
              </a:r>
              <a:r>
                <a:rPr lang="en-US" dirty="0"/>
                <a:t> </a:t>
              </a:r>
              <a:r>
                <a:rPr lang="en-US" dirty="0" err="1"/>
                <a:t>na</a:t>
              </a:r>
              <a:r>
                <a:rPr lang="en-US" dirty="0"/>
                <a:t> </a:t>
              </a:r>
              <a:r>
                <a:rPr lang="en-US" dirty="0" err="1" smtClean="0"/>
                <a:t>nj</a:t>
              </a:r>
              <a:r>
                <a:rPr lang="hr-HR" dirty="0" smtClean="0"/>
                <a:t>e</a:t>
              </a:r>
              <a:r>
                <a:rPr lang="en-US" dirty="0" err="1" smtClean="0"/>
                <a:t>gove</a:t>
              </a:r>
              <a:r>
                <a:rPr lang="en-US" dirty="0" smtClean="0"/>
                <a:t> </a:t>
              </a:r>
              <a:r>
                <a:rPr lang="en-US" dirty="0" err="1"/>
                <a:t>potrebe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Kako</a:t>
              </a:r>
              <a:r>
                <a:rPr lang="en-US" dirty="0" smtClean="0"/>
                <a:t> </a:t>
              </a:r>
              <a:r>
                <a:rPr lang="en-US" dirty="0"/>
                <a:t>se </a:t>
              </a:r>
              <a:r>
                <a:rPr lang="en-US" dirty="0" err="1"/>
                <a:t>odnositi</a:t>
              </a:r>
              <a:r>
                <a:rPr lang="en-US" dirty="0"/>
                <a:t> </a:t>
              </a:r>
              <a:r>
                <a:rPr lang="en-US" dirty="0" err="1"/>
                <a:t>prema</a:t>
              </a:r>
              <a:r>
                <a:rPr lang="en-US" dirty="0"/>
                <a:t> </a:t>
              </a:r>
              <a:r>
                <a:rPr lang="en-US" dirty="0" err="1"/>
                <a:t>neugodnim</a:t>
              </a:r>
              <a:r>
                <a:rPr lang="en-US" dirty="0"/>
                <a:t> </a:t>
              </a:r>
              <a:r>
                <a:rPr lang="en-US" dirty="0" err="1"/>
                <a:t>situacijama</a:t>
              </a:r>
              <a:r>
                <a:rPr lang="en-US" dirty="0"/>
                <a:t>, </a:t>
              </a:r>
              <a:r>
                <a:rPr lang="en-US" dirty="0" err="1"/>
                <a:t>kako</a:t>
              </a:r>
              <a:r>
                <a:rPr lang="en-US" dirty="0"/>
                <a:t> se </a:t>
              </a:r>
              <a:r>
                <a:rPr lang="en-US" dirty="0" err="1"/>
                <a:t>jasno</a:t>
              </a:r>
              <a:r>
                <a:rPr lang="en-US" dirty="0"/>
                <a:t> </a:t>
              </a:r>
              <a:r>
                <a:rPr lang="en-US" dirty="0" err="1"/>
                <a:t>izražavati</a:t>
              </a:r>
              <a:r>
                <a:rPr lang="en-US" dirty="0"/>
                <a:t> o </a:t>
              </a:r>
              <a:r>
                <a:rPr lang="en-US" dirty="0" err="1"/>
                <a:t>svojim</a:t>
              </a:r>
              <a:r>
                <a:rPr lang="en-US" dirty="0"/>
                <a:t> </a:t>
              </a:r>
              <a:r>
                <a:rPr lang="en-US" dirty="0" err="1"/>
                <a:t>stajalištima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Kako</a:t>
              </a:r>
              <a:r>
                <a:rPr lang="en-US" dirty="0" smtClean="0"/>
                <a:t> </a:t>
              </a:r>
              <a:r>
                <a:rPr lang="en-US" dirty="0" err="1"/>
                <a:t>komunicirati</a:t>
              </a:r>
              <a:r>
                <a:rPr lang="en-US" dirty="0"/>
                <a:t>, </a:t>
              </a:r>
              <a:r>
                <a:rPr lang="en-US" dirty="0" err="1"/>
                <a:t>održavati</a:t>
              </a:r>
              <a:r>
                <a:rPr lang="en-US" dirty="0"/>
                <a:t> </a:t>
              </a:r>
              <a:r>
                <a:rPr lang="en-US" dirty="0" err="1"/>
                <a:t>i</a:t>
              </a:r>
              <a:r>
                <a:rPr lang="en-US" dirty="0"/>
                <a:t> </a:t>
              </a:r>
              <a:r>
                <a:rPr lang="en-US" dirty="0" err="1"/>
                <a:t>prekinuti</a:t>
              </a:r>
              <a:r>
                <a:rPr lang="en-US" dirty="0"/>
                <a:t> </a:t>
              </a:r>
              <a:r>
                <a:rPr lang="en-US" dirty="0" err="1"/>
                <a:t>odnos</a:t>
              </a:r>
              <a:r>
                <a:rPr lang="en-US" dirty="0"/>
                <a:t> s </a:t>
              </a:r>
              <a:r>
                <a:rPr lang="en-US" dirty="0" err="1"/>
                <a:t>korisnikom</a:t>
              </a:r>
              <a:r>
                <a:rPr lang="en-US" dirty="0"/>
                <a:t>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/>
                <a:t>Više</a:t>
              </a:r>
              <a:r>
                <a:rPr lang="en-US" dirty="0" smtClean="0"/>
                <a:t> </a:t>
              </a:r>
              <a:r>
                <a:rPr lang="en-US" dirty="0"/>
                <a:t>od </a:t>
              </a:r>
              <a:r>
                <a:rPr lang="en-US" dirty="0" err="1"/>
                <a:t>znanja</a:t>
              </a:r>
              <a:r>
                <a:rPr lang="en-US" dirty="0"/>
                <a:t>, </a:t>
              </a:r>
              <a:r>
                <a:rPr lang="en-US" dirty="0" err="1"/>
                <a:t>kako</a:t>
              </a:r>
              <a:r>
                <a:rPr lang="en-US" dirty="0"/>
                <a:t> </a:t>
              </a:r>
              <a:r>
                <a:rPr lang="en-US" dirty="0" err="1"/>
                <a:t>koristiti</a:t>
              </a:r>
              <a:r>
                <a:rPr lang="en-US" dirty="0"/>
                <a:t> ono </a:t>
              </a:r>
              <a:r>
                <a:rPr lang="en-US" dirty="0" err="1"/>
                <a:t>što</a:t>
              </a:r>
              <a:r>
                <a:rPr lang="en-US" dirty="0"/>
                <a:t> </a:t>
              </a:r>
              <a:r>
                <a:rPr lang="en-US" dirty="0" err="1"/>
                <a:t>znam</a:t>
              </a:r>
              <a:r>
                <a:rPr lang="en-US" dirty="0"/>
                <a:t> u </a:t>
              </a:r>
              <a:r>
                <a:rPr lang="en-US" dirty="0" err="1"/>
                <a:t>praksi</a:t>
              </a:r>
              <a:r>
                <a:rPr lang="en-US" dirty="0"/>
                <a:t>.</a:t>
              </a:r>
            </a:p>
            <a:p>
              <a:r>
                <a:rPr lang="hr-HR" sz="1400" dirty="0" smtClean="0"/>
                <a:t>                                                …….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4007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1525</TotalTime>
  <Words>3206</Words>
  <Application>Microsoft Office PowerPoint</Application>
  <PresentationFormat>Widescreen</PresentationFormat>
  <Paragraphs>279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 BLANCA</vt:lpstr>
      <vt:lpstr>Arial</vt:lpstr>
      <vt:lpstr>Arial Black</vt:lpstr>
      <vt:lpstr>Calibri</vt:lpstr>
      <vt:lpstr>Tahoma</vt:lpstr>
      <vt:lpstr>Wingdings</vt:lpstr>
      <vt:lpstr>Wood Type</vt:lpstr>
      <vt:lpstr>Supervizija studenata </vt:lpstr>
      <vt:lpstr>Sudionici u procesu iskustvenog učenja tijekom studentske terenske prakse  (Urbanc, Buljevac, Vejmelka, 2016.) </vt:lpstr>
      <vt:lpstr>Uloga supervizora tijekom procesa edukacije</vt:lpstr>
      <vt:lpstr>Odgovornosti supervizora u  superviziji studenata</vt:lpstr>
      <vt:lpstr>Evaluacija supervizije od strane studenata soc. rada (2018.)</vt:lpstr>
      <vt:lpstr>PowerPoint Presentation</vt:lpstr>
      <vt:lpstr>PowerPoint Presentation</vt:lpstr>
      <vt:lpstr>Osobna iskustva vezana uz superviziju… </vt:lpstr>
      <vt:lpstr>Osobna iskustva vezana uz superviziju… </vt:lpstr>
      <vt:lpstr> Što su studenti tijekom  supervizije naučili o sebi?  </vt:lpstr>
      <vt:lpstr>Neke specifičnosti  supervizije početnika</vt:lpstr>
      <vt:lpstr>MODEL RAZVOJA PROFESIONALNIH VJEŠTINA  (prilagođeno prema Dreyfus i Dreyfus, 1980., prema Ajduković, 2019.) </vt:lpstr>
      <vt:lpstr>Model učenja prema J. Juul</vt:lpstr>
      <vt:lpstr>Supervizija početnika</vt:lpstr>
      <vt:lpstr>Pitanja:</vt:lpstr>
      <vt:lpstr>Moć i ranjivost u procesu iskustvenog učenja</vt:lpstr>
      <vt:lpstr>Ranjivost se može izražavati kroz doživljaj nezaštićenosti, neizvjesnosti, pritiska ili tjeskobe prilikom susreta s korisnikom, određenom probematikom</vt:lpstr>
      <vt:lpstr>Ranjivost radi mogućeg jaza između konteksta iz kojeg dolaze student ili početnik i iskusni stručnjak</vt:lpstr>
      <vt:lpstr>Dodatni raskorak moguć je na još nekim područjima: Raskorak između teorije i prakse: postoji li doista?</vt:lpstr>
      <vt:lpstr>Raskorak između teorije i prakse: (?)</vt:lpstr>
      <vt:lpstr>“Teorija ti ubije spontanost!”</vt:lpstr>
      <vt:lpstr>Što kažu “reflektirajući praktičari” o upotrebi teorija?</vt:lpstr>
      <vt:lpstr>Što je važno da supervizor zna o  profesionalnom okruženju početnika?</vt:lpstr>
      <vt:lpstr>Potrebe početnika u superviziji</vt:lpstr>
      <vt:lpstr>MODEL RAZVOJA PROFESIONALNIH VJEŠTINA  (prilagođeno prema Dreyfus i Dreyfus, 1980.) </vt:lpstr>
      <vt:lpstr>Uloga refleksije u superivziji</vt:lpstr>
      <vt:lpstr>Što je reflektiranje?</vt:lpstr>
      <vt:lpstr>Koraci u procesu reflektiranja</vt:lpstr>
      <vt:lpstr>Proces iskustvenog učenja  u supervizijskom kontekstu  i uloga refleksije (Kolb,1984.)</vt:lpstr>
      <vt:lpstr>Uloga refleksije u superviziji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Supervizija studenata i početnika</dc:title>
  <dc:creator>Windows User</dc:creator>
  <cp:lastModifiedBy>Kristina Urbanc</cp:lastModifiedBy>
  <cp:revision>44</cp:revision>
  <dcterms:created xsi:type="dcterms:W3CDTF">2021-05-05T20:53:46Z</dcterms:created>
  <dcterms:modified xsi:type="dcterms:W3CDTF">2023-03-06T19:36:10Z</dcterms:modified>
</cp:coreProperties>
</file>