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60" r:id="rId2"/>
    <p:sldId id="314" r:id="rId3"/>
    <p:sldId id="315" r:id="rId4"/>
    <p:sldId id="306" r:id="rId5"/>
    <p:sldId id="308" r:id="rId6"/>
    <p:sldId id="321" r:id="rId7"/>
    <p:sldId id="265" r:id="rId8"/>
    <p:sldId id="266" r:id="rId9"/>
    <p:sldId id="268" r:id="rId10"/>
    <p:sldId id="270" r:id="rId11"/>
    <p:sldId id="271" r:id="rId12"/>
    <p:sldId id="274" r:id="rId13"/>
    <p:sldId id="276" r:id="rId14"/>
    <p:sldId id="278" r:id="rId15"/>
    <p:sldId id="280" r:id="rId16"/>
    <p:sldId id="283" r:id="rId17"/>
    <p:sldId id="284" r:id="rId18"/>
    <p:sldId id="323" r:id="rId19"/>
    <p:sldId id="324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300" r:id="rId28"/>
    <p:sldId id="325" r:id="rId29"/>
    <p:sldId id="326" r:id="rId30"/>
    <p:sldId id="313" r:id="rId31"/>
    <p:sldId id="328" r:id="rId32"/>
    <p:sldId id="32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1615" autoAdjust="0"/>
  </p:normalViewPr>
  <p:slideViewPr>
    <p:cSldViewPr>
      <p:cViewPr varScale="1">
        <p:scale>
          <a:sx n="101" d="100"/>
          <a:sy n="101" d="100"/>
        </p:scale>
        <p:origin x="196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6BEB0-E572-8A40-9828-C66473B18E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642BB3C-ED68-A942-A8A4-9FEE66E6D54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Ponašanje</a:t>
          </a:r>
        </a:p>
      </dgm:t>
    </dgm:pt>
    <dgm:pt modelId="{235DA6AB-7BFF-2943-9274-B6F969548155}" type="parTrans" cxnId="{83EB696D-220F-6C41-ACB4-CC94505CDC6A}">
      <dgm:prSet/>
      <dgm:spPr/>
    </dgm:pt>
    <dgm:pt modelId="{6377A865-59FA-0546-8245-FCB9CF082DCB}" type="sibTrans" cxnId="{83EB696D-220F-6C41-ACB4-CC94505CDC6A}">
      <dgm:prSet/>
      <dgm:spPr/>
    </dgm:pt>
    <dgm:pt modelId="{FB3C7834-4F27-9942-B413-3EFB8B98EB5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Uloga</a:t>
          </a:r>
        </a:p>
      </dgm:t>
    </dgm:pt>
    <dgm:pt modelId="{4B559E47-5E26-E64D-8FD0-617FF991A18C}" type="parTrans" cxnId="{EE3EF5E7-601A-604F-BC89-DFC4E8F0C0AC}">
      <dgm:prSet/>
      <dgm:spPr/>
    </dgm:pt>
    <dgm:pt modelId="{B91D176F-3765-C146-B9AB-822A4D7B8513}" type="sibTrans" cxnId="{EE3EF5E7-601A-604F-BC89-DFC4E8F0C0AC}">
      <dgm:prSet/>
      <dgm:spPr/>
    </dgm:pt>
    <dgm:pt modelId="{8EAF39BC-CD5E-594B-8700-2C0AD4A3B57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Vlastita očekivanja</a:t>
          </a:r>
        </a:p>
      </dgm:t>
    </dgm:pt>
    <dgm:pt modelId="{04195A45-EE6D-3045-8ED6-DE0CC51E609D}" type="parTrans" cxnId="{874AAE88-66B2-0643-A1CA-C0025C46887B}">
      <dgm:prSet/>
      <dgm:spPr/>
    </dgm:pt>
    <dgm:pt modelId="{BF3B8707-EE1D-8749-8637-BB5E79807BC9}" type="sibTrans" cxnId="{874AAE88-66B2-0643-A1CA-C0025C46887B}">
      <dgm:prSet/>
      <dgm:spPr/>
    </dgm:pt>
    <dgm:pt modelId="{6CA06A58-0293-5549-A8A4-5B27B1E7877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Očekivanja drugih</a:t>
          </a:r>
        </a:p>
      </dgm:t>
    </dgm:pt>
    <dgm:pt modelId="{18687CA9-6495-BD45-8D0F-375D757F63C9}" type="parTrans" cxnId="{957159C9-97D8-0441-84F6-90875A83770D}">
      <dgm:prSet/>
      <dgm:spPr/>
    </dgm:pt>
    <dgm:pt modelId="{63D45E88-A928-C64B-BA6D-FFFD4E17DF8C}" type="sibTrans" cxnId="{957159C9-97D8-0441-84F6-90875A83770D}">
      <dgm:prSet/>
      <dgm:spPr/>
    </dgm:pt>
    <dgm:pt modelId="{F6FF87E7-5C41-7147-8902-B020B10D16FB}" type="pres">
      <dgm:prSet presAssocID="{2CB6BEB0-E572-8A40-9828-C66473B18E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663A8C-4574-6643-BBB1-A7541CCADE93}" type="pres">
      <dgm:prSet presAssocID="{5642BB3C-ED68-A942-A8A4-9FEE66E6D547}" presName="hierRoot1" presStyleCnt="0">
        <dgm:presLayoutVars>
          <dgm:hierBranch/>
        </dgm:presLayoutVars>
      </dgm:prSet>
      <dgm:spPr/>
    </dgm:pt>
    <dgm:pt modelId="{B01E4647-DCBD-9745-8A87-36B731424405}" type="pres">
      <dgm:prSet presAssocID="{5642BB3C-ED68-A942-A8A4-9FEE66E6D547}" presName="rootComposite1" presStyleCnt="0"/>
      <dgm:spPr/>
    </dgm:pt>
    <dgm:pt modelId="{2E0BDDE4-AD6E-F844-B3A9-E05E4854F563}" type="pres">
      <dgm:prSet presAssocID="{5642BB3C-ED68-A942-A8A4-9FEE66E6D547}" presName="rootText1" presStyleLbl="node0" presStyleIdx="0" presStyleCnt="1">
        <dgm:presLayoutVars>
          <dgm:chPref val="3"/>
        </dgm:presLayoutVars>
      </dgm:prSet>
      <dgm:spPr/>
    </dgm:pt>
    <dgm:pt modelId="{DA450549-F30F-4348-9911-0A5070581143}" type="pres">
      <dgm:prSet presAssocID="{5642BB3C-ED68-A942-A8A4-9FEE66E6D547}" presName="rootConnector1" presStyleLbl="node1" presStyleIdx="0" presStyleCnt="0"/>
      <dgm:spPr/>
    </dgm:pt>
    <dgm:pt modelId="{FBBE1CA0-3063-784E-9216-343483A96F89}" type="pres">
      <dgm:prSet presAssocID="{5642BB3C-ED68-A942-A8A4-9FEE66E6D547}" presName="hierChild2" presStyleCnt="0"/>
      <dgm:spPr/>
    </dgm:pt>
    <dgm:pt modelId="{3FD88126-8830-B243-9928-B04EBDF0D891}" type="pres">
      <dgm:prSet presAssocID="{4B559E47-5E26-E64D-8FD0-617FF991A18C}" presName="Name35" presStyleLbl="parChTrans1D2" presStyleIdx="0" presStyleCnt="3"/>
      <dgm:spPr/>
    </dgm:pt>
    <dgm:pt modelId="{D9E975E8-5555-8245-B12D-1C7B80BC014E}" type="pres">
      <dgm:prSet presAssocID="{FB3C7834-4F27-9942-B413-3EFB8B98EB50}" presName="hierRoot2" presStyleCnt="0">
        <dgm:presLayoutVars>
          <dgm:hierBranch/>
        </dgm:presLayoutVars>
      </dgm:prSet>
      <dgm:spPr/>
    </dgm:pt>
    <dgm:pt modelId="{6BDCEA57-BFBA-894D-8647-DC4F1088EDDA}" type="pres">
      <dgm:prSet presAssocID="{FB3C7834-4F27-9942-B413-3EFB8B98EB50}" presName="rootComposite" presStyleCnt="0"/>
      <dgm:spPr/>
    </dgm:pt>
    <dgm:pt modelId="{AC737C7E-8F50-FB42-ADE0-04C3EC32B4C6}" type="pres">
      <dgm:prSet presAssocID="{FB3C7834-4F27-9942-B413-3EFB8B98EB50}" presName="rootText" presStyleLbl="node2" presStyleIdx="0" presStyleCnt="3">
        <dgm:presLayoutVars>
          <dgm:chPref val="3"/>
        </dgm:presLayoutVars>
      </dgm:prSet>
      <dgm:spPr/>
    </dgm:pt>
    <dgm:pt modelId="{3CB2A686-FD36-1F44-A88C-E55F9F8B7C6E}" type="pres">
      <dgm:prSet presAssocID="{FB3C7834-4F27-9942-B413-3EFB8B98EB50}" presName="rootConnector" presStyleLbl="node2" presStyleIdx="0" presStyleCnt="3"/>
      <dgm:spPr/>
    </dgm:pt>
    <dgm:pt modelId="{9BA77EFF-C7FC-9C48-8B1E-FAF0C04960D6}" type="pres">
      <dgm:prSet presAssocID="{FB3C7834-4F27-9942-B413-3EFB8B98EB50}" presName="hierChild4" presStyleCnt="0"/>
      <dgm:spPr/>
    </dgm:pt>
    <dgm:pt modelId="{9AA051F8-E75F-7B4B-9F01-C6D2E9F471C7}" type="pres">
      <dgm:prSet presAssocID="{FB3C7834-4F27-9942-B413-3EFB8B98EB50}" presName="hierChild5" presStyleCnt="0"/>
      <dgm:spPr/>
    </dgm:pt>
    <dgm:pt modelId="{A4EA9920-5135-8046-B9E6-C775FD440412}" type="pres">
      <dgm:prSet presAssocID="{04195A45-EE6D-3045-8ED6-DE0CC51E609D}" presName="Name35" presStyleLbl="parChTrans1D2" presStyleIdx="1" presStyleCnt="3"/>
      <dgm:spPr/>
    </dgm:pt>
    <dgm:pt modelId="{B36FDDA2-ABA5-D94D-90D2-134E44B6E882}" type="pres">
      <dgm:prSet presAssocID="{8EAF39BC-CD5E-594B-8700-2C0AD4A3B577}" presName="hierRoot2" presStyleCnt="0">
        <dgm:presLayoutVars>
          <dgm:hierBranch/>
        </dgm:presLayoutVars>
      </dgm:prSet>
      <dgm:spPr/>
    </dgm:pt>
    <dgm:pt modelId="{059F13FB-4333-DF47-9E4D-794766404C2B}" type="pres">
      <dgm:prSet presAssocID="{8EAF39BC-CD5E-594B-8700-2C0AD4A3B577}" presName="rootComposite" presStyleCnt="0"/>
      <dgm:spPr/>
    </dgm:pt>
    <dgm:pt modelId="{731D1F4D-9B7E-9041-855A-876A2E2C6E64}" type="pres">
      <dgm:prSet presAssocID="{8EAF39BC-CD5E-594B-8700-2C0AD4A3B577}" presName="rootText" presStyleLbl="node2" presStyleIdx="1" presStyleCnt="3">
        <dgm:presLayoutVars>
          <dgm:chPref val="3"/>
        </dgm:presLayoutVars>
      </dgm:prSet>
      <dgm:spPr/>
    </dgm:pt>
    <dgm:pt modelId="{256F85E1-5DD3-5246-AE45-1C8E3F74B158}" type="pres">
      <dgm:prSet presAssocID="{8EAF39BC-CD5E-594B-8700-2C0AD4A3B577}" presName="rootConnector" presStyleLbl="node2" presStyleIdx="1" presStyleCnt="3"/>
      <dgm:spPr/>
    </dgm:pt>
    <dgm:pt modelId="{BE6BD3FB-734A-E74D-915B-61410E770EBE}" type="pres">
      <dgm:prSet presAssocID="{8EAF39BC-CD5E-594B-8700-2C0AD4A3B577}" presName="hierChild4" presStyleCnt="0"/>
      <dgm:spPr/>
    </dgm:pt>
    <dgm:pt modelId="{AFEA049A-09FA-114A-B600-7F010A64F183}" type="pres">
      <dgm:prSet presAssocID="{8EAF39BC-CD5E-594B-8700-2C0AD4A3B577}" presName="hierChild5" presStyleCnt="0"/>
      <dgm:spPr/>
    </dgm:pt>
    <dgm:pt modelId="{44E2A1A2-2244-7349-AF70-CA104BF308B3}" type="pres">
      <dgm:prSet presAssocID="{18687CA9-6495-BD45-8D0F-375D757F63C9}" presName="Name35" presStyleLbl="parChTrans1D2" presStyleIdx="2" presStyleCnt="3"/>
      <dgm:spPr/>
    </dgm:pt>
    <dgm:pt modelId="{9DE6AB8A-974C-C841-9EE6-17B20E59BF87}" type="pres">
      <dgm:prSet presAssocID="{6CA06A58-0293-5549-A8A4-5B27B1E78770}" presName="hierRoot2" presStyleCnt="0">
        <dgm:presLayoutVars>
          <dgm:hierBranch/>
        </dgm:presLayoutVars>
      </dgm:prSet>
      <dgm:spPr/>
    </dgm:pt>
    <dgm:pt modelId="{8D51BAEB-14DB-0D47-A0CB-EC8B19BA6048}" type="pres">
      <dgm:prSet presAssocID="{6CA06A58-0293-5549-A8A4-5B27B1E78770}" presName="rootComposite" presStyleCnt="0"/>
      <dgm:spPr/>
    </dgm:pt>
    <dgm:pt modelId="{4D8BB2CC-C858-6F42-8245-8A78B1DE21B5}" type="pres">
      <dgm:prSet presAssocID="{6CA06A58-0293-5549-A8A4-5B27B1E78770}" presName="rootText" presStyleLbl="node2" presStyleIdx="2" presStyleCnt="3">
        <dgm:presLayoutVars>
          <dgm:chPref val="3"/>
        </dgm:presLayoutVars>
      </dgm:prSet>
      <dgm:spPr/>
    </dgm:pt>
    <dgm:pt modelId="{FEE49B27-790A-234E-8099-1672216465AC}" type="pres">
      <dgm:prSet presAssocID="{6CA06A58-0293-5549-A8A4-5B27B1E78770}" presName="rootConnector" presStyleLbl="node2" presStyleIdx="2" presStyleCnt="3"/>
      <dgm:spPr/>
    </dgm:pt>
    <dgm:pt modelId="{01C87101-4449-2541-BDDB-0EF4DE687933}" type="pres">
      <dgm:prSet presAssocID="{6CA06A58-0293-5549-A8A4-5B27B1E78770}" presName="hierChild4" presStyleCnt="0"/>
      <dgm:spPr/>
    </dgm:pt>
    <dgm:pt modelId="{C1FEF651-F0D3-B44D-9F50-888E232C9B09}" type="pres">
      <dgm:prSet presAssocID="{6CA06A58-0293-5549-A8A4-5B27B1E78770}" presName="hierChild5" presStyleCnt="0"/>
      <dgm:spPr/>
    </dgm:pt>
    <dgm:pt modelId="{7B681DBE-995C-DD44-B0F5-0B1A488713E6}" type="pres">
      <dgm:prSet presAssocID="{5642BB3C-ED68-A942-A8A4-9FEE66E6D547}" presName="hierChild3" presStyleCnt="0"/>
      <dgm:spPr/>
    </dgm:pt>
  </dgm:ptLst>
  <dgm:cxnLst>
    <dgm:cxn modelId="{D05EB60A-33A6-F24F-B490-75E67E35557D}" type="presOf" srcId="{4B559E47-5E26-E64D-8FD0-617FF991A18C}" destId="{3FD88126-8830-B243-9928-B04EBDF0D891}" srcOrd="0" destOrd="0" presId="urn:microsoft.com/office/officeart/2005/8/layout/orgChart1"/>
    <dgm:cxn modelId="{0F76910D-7693-5C48-A51A-28A729D2F3D8}" type="presOf" srcId="{6CA06A58-0293-5549-A8A4-5B27B1E78770}" destId="{4D8BB2CC-C858-6F42-8245-8A78B1DE21B5}" srcOrd="0" destOrd="0" presId="urn:microsoft.com/office/officeart/2005/8/layout/orgChart1"/>
    <dgm:cxn modelId="{2E0C3623-040D-7341-9177-016A74DB5340}" type="presOf" srcId="{5642BB3C-ED68-A942-A8A4-9FEE66E6D547}" destId="{DA450549-F30F-4348-9911-0A5070581143}" srcOrd="1" destOrd="0" presId="urn:microsoft.com/office/officeart/2005/8/layout/orgChart1"/>
    <dgm:cxn modelId="{F2ABCF3D-B366-974D-8155-1C9D401DE91F}" type="presOf" srcId="{04195A45-EE6D-3045-8ED6-DE0CC51E609D}" destId="{A4EA9920-5135-8046-B9E6-C775FD440412}" srcOrd="0" destOrd="0" presId="urn:microsoft.com/office/officeart/2005/8/layout/orgChart1"/>
    <dgm:cxn modelId="{8C213A54-335B-9148-8F87-1BAE5CCD3DC2}" type="presOf" srcId="{18687CA9-6495-BD45-8D0F-375D757F63C9}" destId="{44E2A1A2-2244-7349-AF70-CA104BF308B3}" srcOrd="0" destOrd="0" presId="urn:microsoft.com/office/officeart/2005/8/layout/orgChart1"/>
    <dgm:cxn modelId="{83EB696D-220F-6C41-ACB4-CC94505CDC6A}" srcId="{2CB6BEB0-E572-8A40-9828-C66473B18EE4}" destId="{5642BB3C-ED68-A942-A8A4-9FEE66E6D547}" srcOrd="0" destOrd="0" parTransId="{235DA6AB-7BFF-2943-9274-B6F969548155}" sibTransId="{6377A865-59FA-0546-8245-FCB9CF082DCB}"/>
    <dgm:cxn modelId="{08B59675-5725-424A-B7E9-2608B12A7759}" type="presOf" srcId="{8EAF39BC-CD5E-594B-8700-2C0AD4A3B577}" destId="{731D1F4D-9B7E-9041-855A-876A2E2C6E64}" srcOrd="0" destOrd="0" presId="urn:microsoft.com/office/officeart/2005/8/layout/orgChart1"/>
    <dgm:cxn modelId="{21185F81-9CA8-554C-9DBE-E6676D77AD8B}" type="presOf" srcId="{8EAF39BC-CD5E-594B-8700-2C0AD4A3B577}" destId="{256F85E1-5DD3-5246-AE45-1C8E3F74B158}" srcOrd="1" destOrd="0" presId="urn:microsoft.com/office/officeart/2005/8/layout/orgChart1"/>
    <dgm:cxn modelId="{874AAE88-66B2-0643-A1CA-C0025C46887B}" srcId="{5642BB3C-ED68-A942-A8A4-9FEE66E6D547}" destId="{8EAF39BC-CD5E-594B-8700-2C0AD4A3B577}" srcOrd="1" destOrd="0" parTransId="{04195A45-EE6D-3045-8ED6-DE0CC51E609D}" sibTransId="{BF3B8707-EE1D-8749-8637-BB5E79807BC9}"/>
    <dgm:cxn modelId="{F818D192-750E-974F-9136-C962115FE68C}" type="presOf" srcId="{FB3C7834-4F27-9942-B413-3EFB8B98EB50}" destId="{3CB2A686-FD36-1F44-A88C-E55F9F8B7C6E}" srcOrd="1" destOrd="0" presId="urn:microsoft.com/office/officeart/2005/8/layout/orgChart1"/>
    <dgm:cxn modelId="{03C7B795-90C9-0F46-A5BB-4E92B78170B9}" type="presOf" srcId="{5642BB3C-ED68-A942-A8A4-9FEE66E6D547}" destId="{2E0BDDE4-AD6E-F844-B3A9-E05E4854F563}" srcOrd="0" destOrd="0" presId="urn:microsoft.com/office/officeart/2005/8/layout/orgChart1"/>
    <dgm:cxn modelId="{C744469D-D696-2A4F-8061-0CDC9B8D32A9}" type="presOf" srcId="{2CB6BEB0-E572-8A40-9828-C66473B18EE4}" destId="{F6FF87E7-5C41-7147-8902-B020B10D16FB}" srcOrd="0" destOrd="0" presId="urn:microsoft.com/office/officeart/2005/8/layout/orgChart1"/>
    <dgm:cxn modelId="{4601669D-3700-3742-B413-5286EA006B3D}" type="presOf" srcId="{6CA06A58-0293-5549-A8A4-5B27B1E78770}" destId="{FEE49B27-790A-234E-8099-1672216465AC}" srcOrd="1" destOrd="0" presId="urn:microsoft.com/office/officeart/2005/8/layout/orgChart1"/>
    <dgm:cxn modelId="{957159C9-97D8-0441-84F6-90875A83770D}" srcId="{5642BB3C-ED68-A942-A8A4-9FEE66E6D547}" destId="{6CA06A58-0293-5549-A8A4-5B27B1E78770}" srcOrd="2" destOrd="0" parTransId="{18687CA9-6495-BD45-8D0F-375D757F63C9}" sibTransId="{63D45E88-A928-C64B-BA6D-FFFD4E17DF8C}"/>
    <dgm:cxn modelId="{EE3EF5E7-601A-604F-BC89-DFC4E8F0C0AC}" srcId="{5642BB3C-ED68-A942-A8A4-9FEE66E6D547}" destId="{FB3C7834-4F27-9942-B413-3EFB8B98EB50}" srcOrd="0" destOrd="0" parTransId="{4B559E47-5E26-E64D-8FD0-617FF991A18C}" sibTransId="{B91D176F-3765-C146-B9AB-822A4D7B8513}"/>
    <dgm:cxn modelId="{F0ADE5EA-E2F7-1A46-AD7A-50A0369475CF}" type="presOf" srcId="{FB3C7834-4F27-9942-B413-3EFB8B98EB50}" destId="{AC737C7E-8F50-FB42-ADE0-04C3EC32B4C6}" srcOrd="0" destOrd="0" presId="urn:microsoft.com/office/officeart/2005/8/layout/orgChart1"/>
    <dgm:cxn modelId="{86B84171-9A5F-8C4A-9608-1F4E8EF1EDAD}" type="presParOf" srcId="{F6FF87E7-5C41-7147-8902-B020B10D16FB}" destId="{4F663A8C-4574-6643-BBB1-A7541CCADE93}" srcOrd="0" destOrd="0" presId="urn:microsoft.com/office/officeart/2005/8/layout/orgChart1"/>
    <dgm:cxn modelId="{A8E1190A-6DB1-9E46-93E1-0967A5815549}" type="presParOf" srcId="{4F663A8C-4574-6643-BBB1-A7541CCADE93}" destId="{B01E4647-DCBD-9745-8A87-36B731424405}" srcOrd="0" destOrd="0" presId="urn:microsoft.com/office/officeart/2005/8/layout/orgChart1"/>
    <dgm:cxn modelId="{B21F1AFC-ECD5-F348-8FCF-1DDFE8E0D77C}" type="presParOf" srcId="{B01E4647-DCBD-9745-8A87-36B731424405}" destId="{2E0BDDE4-AD6E-F844-B3A9-E05E4854F563}" srcOrd="0" destOrd="0" presId="urn:microsoft.com/office/officeart/2005/8/layout/orgChart1"/>
    <dgm:cxn modelId="{B16102C0-CF44-3A44-B8DC-4D2498D368C8}" type="presParOf" srcId="{B01E4647-DCBD-9745-8A87-36B731424405}" destId="{DA450549-F30F-4348-9911-0A5070581143}" srcOrd="1" destOrd="0" presId="urn:microsoft.com/office/officeart/2005/8/layout/orgChart1"/>
    <dgm:cxn modelId="{792F414D-1736-8247-9B41-86373F7CE7C4}" type="presParOf" srcId="{4F663A8C-4574-6643-BBB1-A7541CCADE93}" destId="{FBBE1CA0-3063-784E-9216-343483A96F89}" srcOrd="1" destOrd="0" presId="urn:microsoft.com/office/officeart/2005/8/layout/orgChart1"/>
    <dgm:cxn modelId="{95267B40-345B-C949-B938-D8601DB09266}" type="presParOf" srcId="{FBBE1CA0-3063-784E-9216-343483A96F89}" destId="{3FD88126-8830-B243-9928-B04EBDF0D891}" srcOrd="0" destOrd="0" presId="urn:microsoft.com/office/officeart/2005/8/layout/orgChart1"/>
    <dgm:cxn modelId="{58B7D159-547D-3542-AFE9-77AFDE7D6A2D}" type="presParOf" srcId="{FBBE1CA0-3063-784E-9216-343483A96F89}" destId="{D9E975E8-5555-8245-B12D-1C7B80BC014E}" srcOrd="1" destOrd="0" presId="urn:microsoft.com/office/officeart/2005/8/layout/orgChart1"/>
    <dgm:cxn modelId="{9CA48641-D6FC-8D44-93D2-9B5A6C48DC6B}" type="presParOf" srcId="{D9E975E8-5555-8245-B12D-1C7B80BC014E}" destId="{6BDCEA57-BFBA-894D-8647-DC4F1088EDDA}" srcOrd="0" destOrd="0" presId="urn:microsoft.com/office/officeart/2005/8/layout/orgChart1"/>
    <dgm:cxn modelId="{3BA29B3A-BF44-A64B-81ED-FE878DE031C3}" type="presParOf" srcId="{6BDCEA57-BFBA-894D-8647-DC4F1088EDDA}" destId="{AC737C7E-8F50-FB42-ADE0-04C3EC32B4C6}" srcOrd="0" destOrd="0" presId="urn:microsoft.com/office/officeart/2005/8/layout/orgChart1"/>
    <dgm:cxn modelId="{EF43DD82-65E3-3C4B-BC27-1C919CFF2CEE}" type="presParOf" srcId="{6BDCEA57-BFBA-894D-8647-DC4F1088EDDA}" destId="{3CB2A686-FD36-1F44-A88C-E55F9F8B7C6E}" srcOrd="1" destOrd="0" presId="urn:microsoft.com/office/officeart/2005/8/layout/orgChart1"/>
    <dgm:cxn modelId="{28A8ABA0-0BFB-7045-9C51-6137EEA7418D}" type="presParOf" srcId="{D9E975E8-5555-8245-B12D-1C7B80BC014E}" destId="{9BA77EFF-C7FC-9C48-8B1E-FAF0C04960D6}" srcOrd="1" destOrd="0" presId="urn:microsoft.com/office/officeart/2005/8/layout/orgChart1"/>
    <dgm:cxn modelId="{4E59F92F-86CC-0B41-9FB4-0322BB1F6B03}" type="presParOf" srcId="{D9E975E8-5555-8245-B12D-1C7B80BC014E}" destId="{9AA051F8-E75F-7B4B-9F01-C6D2E9F471C7}" srcOrd="2" destOrd="0" presId="urn:microsoft.com/office/officeart/2005/8/layout/orgChart1"/>
    <dgm:cxn modelId="{189F6140-84B5-554B-9BF0-641C53CF2412}" type="presParOf" srcId="{FBBE1CA0-3063-784E-9216-343483A96F89}" destId="{A4EA9920-5135-8046-B9E6-C775FD440412}" srcOrd="2" destOrd="0" presId="urn:microsoft.com/office/officeart/2005/8/layout/orgChart1"/>
    <dgm:cxn modelId="{402E035F-C22B-114B-B4CC-D175F7EDECAF}" type="presParOf" srcId="{FBBE1CA0-3063-784E-9216-343483A96F89}" destId="{B36FDDA2-ABA5-D94D-90D2-134E44B6E882}" srcOrd="3" destOrd="0" presId="urn:microsoft.com/office/officeart/2005/8/layout/orgChart1"/>
    <dgm:cxn modelId="{CA3FA6B4-8B0E-7B4C-AB1C-1C629173DCA6}" type="presParOf" srcId="{B36FDDA2-ABA5-D94D-90D2-134E44B6E882}" destId="{059F13FB-4333-DF47-9E4D-794766404C2B}" srcOrd="0" destOrd="0" presId="urn:microsoft.com/office/officeart/2005/8/layout/orgChart1"/>
    <dgm:cxn modelId="{6D592BA9-7891-B24D-A322-082439276F50}" type="presParOf" srcId="{059F13FB-4333-DF47-9E4D-794766404C2B}" destId="{731D1F4D-9B7E-9041-855A-876A2E2C6E64}" srcOrd="0" destOrd="0" presId="urn:microsoft.com/office/officeart/2005/8/layout/orgChart1"/>
    <dgm:cxn modelId="{D85FFC31-605F-C541-A439-E1A8D9679150}" type="presParOf" srcId="{059F13FB-4333-DF47-9E4D-794766404C2B}" destId="{256F85E1-5DD3-5246-AE45-1C8E3F74B158}" srcOrd="1" destOrd="0" presId="urn:microsoft.com/office/officeart/2005/8/layout/orgChart1"/>
    <dgm:cxn modelId="{30C47039-7E3E-5548-B61F-607D4415D0D6}" type="presParOf" srcId="{B36FDDA2-ABA5-D94D-90D2-134E44B6E882}" destId="{BE6BD3FB-734A-E74D-915B-61410E770EBE}" srcOrd="1" destOrd="0" presId="urn:microsoft.com/office/officeart/2005/8/layout/orgChart1"/>
    <dgm:cxn modelId="{A032AED0-C26C-2A4A-8613-3FB03611F9FE}" type="presParOf" srcId="{B36FDDA2-ABA5-D94D-90D2-134E44B6E882}" destId="{AFEA049A-09FA-114A-B600-7F010A64F183}" srcOrd="2" destOrd="0" presId="urn:microsoft.com/office/officeart/2005/8/layout/orgChart1"/>
    <dgm:cxn modelId="{FD2DF76E-E789-6345-9FED-9AF057F74797}" type="presParOf" srcId="{FBBE1CA0-3063-784E-9216-343483A96F89}" destId="{44E2A1A2-2244-7349-AF70-CA104BF308B3}" srcOrd="4" destOrd="0" presId="urn:microsoft.com/office/officeart/2005/8/layout/orgChart1"/>
    <dgm:cxn modelId="{530490C8-0D27-5448-ABF4-1CA9F9FBB5C3}" type="presParOf" srcId="{FBBE1CA0-3063-784E-9216-343483A96F89}" destId="{9DE6AB8A-974C-C841-9EE6-17B20E59BF87}" srcOrd="5" destOrd="0" presId="urn:microsoft.com/office/officeart/2005/8/layout/orgChart1"/>
    <dgm:cxn modelId="{1C4AA827-3423-AA4D-BC07-FDAAB0EE5078}" type="presParOf" srcId="{9DE6AB8A-974C-C841-9EE6-17B20E59BF87}" destId="{8D51BAEB-14DB-0D47-A0CB-EC8B19BA6048}" srcOrd="0" destOrd="0" presId="urn:microsoft.com/office/officeart/2005/8/layout/orgChart1"/>
    <dgm:cxn modelId="{3125774E-C698-C64E-A4D4-E6279DFB5F31}" type="presParOf" srcId="{8D51BAEB-14DB-0D47-A0CB-EC8B19BA6048}" destId="{4D8BB2CC-C858-6F42-8245-8A78B1DE21B5}" srcOrd="0" destOrd="0" presId="urn:microsoft.com/office/officeart/2005/8/layout/orgChart1"/>
    <dgm:cxn modelId="{4E50A898-219D-4246-8B70-2EA76AF43CEA}" type="presParOf" srcId="{8D51BAEB-14DB-0D47-A0CB-EC8B19BA6048}" destId="{FEE49B27-790A-234E-8099-1672216465AC}" srcOrd="1" destOrd="0" presId="urn:microsoft.com/office/officeart/2005/8/layout/orgChart1"/>
    <dgm:cxn modelId="{01B0E014-3510-DB49-A9A6-539C5A999A5A}" type="presParOf" srcId="{9DE6AB8A-974C-C841-9EE6-17B20E59BF87}" destId="{01C87101-4449-2541-BDDB-0EF4DE687933}" srcOrd="1" destOrd="0" presId="urn:microsoft.com/office/officeart/2005/8/layout/orgChart1"/>
    <dgm:cxn modelId="{723D3CA8-666C-3C4D-87DC-CB0C9594C91B}" type="presParOf" srcId="{9DE6AB8A-974C-C841-9EE6-17B20E59BF87}" destId="{C1FEF651-F0D3-B44D-9F50-888E232C9B09}" srcOrd="2" destOrd="0" presId="urn:microsoft.com/office/officeart/2005/8/layout/orgChart1"/>
    <dgm:cxn modelId="{EB96F662-190C-154C-B104-A09E2E83B310}" type="presParOf" srcId="{4F663A8C-4574-6643-BBB1-A7541CCADE93}" destId="{7B681DBE-995C-DD44-B0F5-0B1A488713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2A1A2-2244-7349-AF70-CA104BF308B3}">
      <dsp:nvSpPr>
        <dsp:cNvPr id="0" name=""/>
        <dsp:cNvSpPr/>
      </dsp:nvSpPr>
      <dsp:spPr>
        <a:xfrm>
          <a:off x="2736056" y="1038519"/>
          <a:ext cx="1935780" cy="335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80"/>
              </a:lnTo>
              <a:lnTo>
                <a:pt x="1935780" y="167980"/>
              </a:lnTo>
              <a:lnTo>
                <a:pt x="1935780" y="335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A9920-5135-8046-B9E6-C775FD440412}">
      <dsp:nvSpPr>
        <dsp:cNvPr id="0" name=""/>
        <dsp:cNvSpPr/>
      </dsp:nvSpPr>
      <dsp:spPr>
        <a:xfrm>
          <a:off x="2690336" y="1038519"/>
          <a:ext cx="91440" cy="335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88126-8830-B243-9928-B04EBDF0D891}">
      <dsp:nvSpPr>
        <dsp:cNvPr id="0" name=""/>
        <dsp:cNvSpPr/>
      </dsp:nvSpPr>
      <dsp:spPr>
        <a:xfrm>
          <a:off x="800276" y="1038519"/>
          <a:ext cx="1935780" cy="335961"/>
        </a:xfrm>
        <a:custGeom>
          <a:avLst/>
          <a:gdLst/>
          <a:ahLst/>
          <a:cxnLst/>
          <a:rect l="0" t="0" r="0" b="0"/>
          <a:pathLst>
            <a:path>
              <a:moveTo>
                <a:pt x="1935780" y="0"/>
              </a:moveTo>
              <a:lnTo>
                <a:pt x="1935780" y="167980"/>
              </a:lnTo>
              <a:lnTo>
                <a:pt x="0" y="167980"/>
              </a:lnTo>
              <a:lnTo>
                <a:pt x="0" y="335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BDDE4-AD6E-F844-B3A9-E05E4854F563}">
      <dsp:nvSpPr>
        <dsp:cNvPr id="0" name=""/>
        <dsp:cNvSpPr/>
      </dsp:nvSpPr>
      <dsp:spPr>
        <a:xfrm>
          <a:off x="1936147" y="238609"/>
          <a:ext cx="1599818" cy="79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Ponašanje</a:t>
          </a:r>
        </a:p>
      </dsp:txBody>
      <dsp:txXfrm>
        <a:off x="1936147" y="238609"/>
        <a:ext cx="1599818" cy="799909"/>
      </dsp:txXfrm>
    </dsp:sp>
    <dsp:sp modelId="{AC737C7E-8F50-FB42-ADE0-04C3EC32B4C6}">
      <dsp:nvSpPr>
        <dsp:cNvPr id="0" name=""/>
        <dsp:cNvSpPr/>
      </dsp:nvSpPr>
      <dsp:spPr>
        <a:xfrm>
          <a:off x="367" y="1374480"/>
          <a:ext cx="1599818" cy="79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Uloga</a:t>
          </a:r>
        </a:p>
      </dsp:txBody>
      <dsp:txXfrm>
        <a:off x="367" y="1374480"/>
        <a:ext cx="1599818" cy="799909"/>
      </dsp:txXfrm>
    </dsp:sp>
    <dsp:sp modelId="{731D1F4D-9B7E-9041-855A-876A2E2C6E64}">
      <dsp:nvSpPr>
        <dsp:cNvPr id="0" name=""/>
        <dsp:cNvSpPr/>
      </dsp:nvSpPr>
      <dsp:spPr>
        <a:xfrm>
          <a:off x="1936147" y="1374480"/>
          <a:ext cx="1599818" cy="79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Vlastita očekivanja</a:t>
          </a:r>
        </a:p>
      </dsp:txBody>
      <dsp:txXfrm>
        <a:off x="1936147" y="1374480"/>
        <a:ext cx="1599818" cy="799909"/>
      </dsp:txXfrm>
    </dsp:sp>
    <dsp:sp modelId="{4D8BB2CC-C858-6F42-8245-8A78B1DE21B5}">
      <dsp:nvSpPr>
        <dsp:cNvPr id="0" name=""/>
        <dsp:cNvSpPr/>
      </dsp:nvSpPr>
      <dsp:spPr>
        <a:xfrm>
          <a:off x="3871927" y="1374480"/>
          <a:ext cx="1599818" cy="79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H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Očekivanja drugih</a:t>
          </a:r>
        </a:p>
      </dsp:txBody>
      <dsp:txXfrm>
        <a:off x="3871927" y="1374480"/>
        <a:ext cx="1599818" cy="79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594015-21B4-20AA-563E-A6239139CD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H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B182C2-53D8-EB15-2706-B67895B30A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HR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DE5184D-9091-F10B-5F10-42082E67A6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5D78629-9CE8-ABC4-C514-F0D5A51BFE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R"/>
              <a:t>Click to edit Master text styles</a:t>
            </a:r>
          </a:p>
          <a:p>
            <a:pPr lvl="1"/>
            <a:r>
              <a:rPr lang="en-US" altLang="en-HR"/>
              <a:t>Second level</a:t>
            </a:r>
          </a:p>
          <a:p>
            <a:pPr lvl="2"/>
            <a:r>
              <a:rPr lang="en-US" altLang="en-HR"/>
              <a:t>Third level</a:t>
            </a:r>
          </a:p>
          <a:p>
            <a:pPr lvl="3"/>
            <a:r>
              <a:rPr lang="en-US" altLang="en-HR"/>
              <a:t>Fourth level</a:t>
            </a:r>
          </a:p>
          <a:p>
            <a:pPr lvl="4"/>
            <a:r>
              <a:rPr lang="en-US" altLang="en-HR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F5AEF59-1692-6584-71B5-8795021299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H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5F337BC-823D-A9EC-3F23-F3AFE02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4D39C1-22AD-EF4F-945B-BCF4AA53BEEA}" type="slidenum">
              <a:rPr lang="en-US" altLang="en-HR"/>
              <a:pPr/>
              <a:t>‹#›</a:t>
            </a:fld>
            <a:endParaRPr lang="en-US" altLang="en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D8A0A3-98EE-48A5-04E8-45C13101D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13E0A-5FCC-7840-8173-30817795F77C}" type="slidenum">
              <a:rPr lang="en-US" altLang="en-HR"/>
              <a:pPr/>
              <a:t>1</a:t>
            </a:fld>
            <a:endParaRPr lang="en-US" altLang="en-HR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E3FD756-B0DD-6B10-345F-AFA07D9A1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4420FFA-931E-7F1E-38B2-935875F6A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en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>
            <a:extLst>
              <a:ext uri="{FF2B5EF4-FFF2-40B4-BE49-F238E27FC236}">
                <a16:creationId xmlns:a16="http://schemas.microsoft.com/office/drawing/2014/main" id="{4693C101-5BB4-8F2D-5A6F-CF8D544AC5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3358" flipH="1">
            <a:off x="4265613" y="4238625"/>
            <a:ext cx="2386012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>
            <a:extLst>
              <a:ext uri="{FF2B5EF4-FFF2-40B4-BE49-F238E27FC236}">
                <a16:creationId xmlns:a16="http://schemas.microsoft.com/office/drawing/2014/main" id="{A2BEC714-92F2-7A8C-2AD3-D1F4F5DC6F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9979">
            <a:off x="6480175" y="4011613"/>
            <a:ext cx="2381250" cy="284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410F44D6-47DF-C352-F35C-6B968307B8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59446" flipH="1">
            <a:off x="684213" y="0"/>
            <a:ext cx="238125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85356CE0-409F-234A-6258-28F9248C13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41450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hr-HR" altLang="en-HR" noProof="0"/>
              <a:t>STIGMATIZIRANOST I SLIKA O SEBI MALOLJETNIH POČINITELJA KAZNENIH DJELA</a:t>
            </a:r>
            <a:endParaRPr lang="en-US" altLang="en-HR" noProof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DFBB99-DA8B-837C-4925-C6B2EE1F16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58813"/>
          </a:xfr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hr-HR" altLang="en-HR" noProof="0"/>
              <a:t>Marijana Majdak</a:t>
            </a:r>
          </a:p>
          <a:p>
            <a:pPr lvl="0"/>
            <a:r>
              <a:rPr lang="hr-HR" altLang="en-HR" noProof="0"/>
              <a:t>Mentorica: Prof.dr.sc. Marina Ajduković</a:t>
            </a:r>
            <a:endParaRPr lang="en-US" altLang="en-HR" noProof="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0AAE797-F548-40D2-0E02-097F517C15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r-HR" altLang="en-HR"/>
              <a:t>16.02.2009.</a:t>
            </a:r>
            <a:endParaRPr lang="en-US" altLang="en-HR"/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1A4E233C-FA22-286D-F78C-EA6A274E09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97">
            <a:off x="3024188" y="0"/>
            <a:ext cx="2425700" cy="289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F553-A146-666E-3367-34C3113E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31D14-0B03-8839-7242-DE03DFA8C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71A60-1D39-8806-029B-50043679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3C2E-1400-B5AC-0397-BF05D343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58B8C-0A0F-58E4-E698-90B5F1CC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33D6B-17AB-A044-AC51-2B6A13E3C319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341584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52DAD-77BA-EA8A-5649-AA70F12BD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45138" y="152400"/>
            <a:ext cx="1619250" cy="5940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267AA-018B-F66E-89D8-3DE874426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4706938" cy="5940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48ED-8338-6BA8-A5CA-EAC1A448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7979-6512-A01B-CADE-0B72F7C1D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FE52B-BC18-0B12-2B67-6D10A533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275F0-6600-5F4C-AAA9-CD443D2DEEA8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255956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3D42C-DFF9-3FE5-C623-9B9C3FCA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BE754-995A-9002-24BB-E48C9CA4F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E23D2-A2F5-EFD5-B663-197C18EC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BD46-DBEC-2D30-685A-BB4CA616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4F9D4-8671-69BC-003C-33129E95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F46A-F57E-3246-A3EB-9A3AF6D4E43C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238446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CDA3-9804-39DF-CB14-98DBBAB38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2D236-F7C6-4EE0-EB6E-82C8941BD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03820-0890-E8CF-A571-AD2E19F0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93D99-0A21-3790-FA80-2CE1405F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913A3-3BE0-C4D3-6C6C-E27DBA50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69EDB-2452-3646-AE48-6A3C93712CD6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313063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CC62-180C-C65B-FD24-2C076602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82F5-8062-58C5-DA4A-ADF607901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550988"/>
            <a:ext cx="3162300" cy="454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08BD8-74D9-C328-2898-F7CD23CD3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00" y="1550988"/>
            <a:ext cx="3163888" cy="454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F23A3-BE4D-4B49-90DE-E57D98F1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83E75-507D-3165-96C9-FFB55D0E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A3B91-F3A2-9B05-3763-81BACCC1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1E9C-529B-8944-9A41-0C1BEADE200C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104243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3147-5685-A4A2-F03A-6A364D26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ABBF4-6F4E-069D-E388-C0DD183F1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EC0A5-2C34-E096-4CC9-9EB307F74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02AC8-F273-0F07-249A-2741FA3DA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49491-8E4F-9F50-8EB6-E410CBDCE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C7F84A-17BC-720C-DC0A-8C801F6F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7240A-7BAC-7FA1-17C6-F3FE8D63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8F7A73-B3EB-047B-B941-C54A5EBB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BC825-CB87-9B4E-ACD4-2F87440C1FA0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299432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78C6-54B9-10A2-C337-DAF80757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720C1-14B1-7D5C-9921-2B49F9C6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7CBB9-EB87-BB4E-2609-7EBB2FFF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6E36D-9E3E-001D-2553-C274BEDC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911B6-14A5-564D-8E67-9C8EF1A01F26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9574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E5B3B0-B9C1-E583-A521-74696EEB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4B09B-1E6A-F2A6-3AB5-EDFA7E1D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7E408-162D-2B9C-4760-BFDD91B8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985D-8BA5-9345-B284-E5A55CE9A386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190948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57496-F5EC-80D5-6EEE-39507E0D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80ED6-B239-5B86-4A60-A13719E1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F3CFF-A4E8-09A4-6E78-DAE3DC9C4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8F8D7-E5C9-749A-B916-F8D56A2A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6FC67-2DF3-24D6-E3C5-37649672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3DD87-6FE7-A646-750A-38ADA67E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189E2-3EE9-C945-AC82-557804EA8112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244138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175-1CBA-5811-ABDB-91B81C4E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D79A7-BD41-B91B-74A5-C54C54C6A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F7293-62F0-61DA-40A2-28548A325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4C918-0F7C-F481-7915-5EA8C2CA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0A4D5-F7B3-7C7A-0B25-5A1C524A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0A047-1F08-F3E1-1780-F0CA033D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0B053-12F2-E745-8ADC-289D5684F38C}" type="slidenum">
              <a:rPr lang="en-US" altLang="en-HR"/>
              <a:pPr/>
              <a:t>‹#›</a:t>
            </a:fld>
            <a:endParaRPr lang="en-US" altLang="en-HR"/>
          </a:p>
        </p:txBody>
      </p:sp>
    </p:spTree>
    <p:extLst>
      <p:ext uri="{BB962C8B-B14F-4D97-AF65-F5344CB8AC3E}">
        <p14:creationId xmlns:p14="http://schemas.microsoft.com/office/powerpoint/2010/main" val="140757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982387FA-878B-9D40-56BD-4FC304B615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29" flipH="1">
            <a:off x="7446963" y="123825"/>
            <a:ext cx="1357312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A2B33673-4904-9D68-0EF8-502A8E35B4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930">
            <a:off x="7524750" y="1762125"/>
            <a:ext cx="1358900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96E459B6-9DD4-77F7-8C4B-D253F04F3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87156" flipH="1">
            <a:off x="7351713" y="3562350"/>
            <a:ext cx="1357312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FFDBC242-2930-2C95-8805-3DA6008A30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4200">
            <a:off x="7502525" y="5157788"/>
            <a:ext cx="141446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13DCE4A4-29B0-4733-DBC2-AB0967D4F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478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4CCF57-D600-8834-F1F4-1AAC03D9D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0988"/>
            <a:ext cx="6478588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R"/>
              <a:t>Click to edit Master text styles</a:t>
            </a:r>
          </a:p>
          <a:p>
            <a:pPr lvl="1"/>
            <a:r>
              <a:rPr lang="en-US" altLang="en-HR"/>
              <a:t>Second level</a:t>
            </a:r>
          </a:p>
          <a:p>
            <a:pPr lvl="2"/>
            <a:r>
              <a:rPr lang="en-US" altLang="en-HR"/>
              <a:t>Third level</a:t>
            </a:r>
          </a:p>
          <a:p>
            <a:pPr lvl="3"/>
            <a:r>
              <a:rPr lang="en-US" altLang="en-HR"/>
              <a:t>Fourth level</a:t>
            </a:r>
          </a:p>
          <a:p>
            <a:pPr lvl="4"/>
            <a:r>
              <a:rPr lang="en-US" altLang="en-H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4685FF-AFFC-B544-D124-027E3A8F65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F39F91-42AA-8446-23BC-7B9060C0B2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715975-A66B-BAE8-B8CC-1E42AC2A61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52F22B-8E83-EF4B-B0CD-EB162030C746}" type="slidenum">
              <a:rPr lang="en-US" altLang="en-HR"/>
              <a:pPr/>
              <a:t>‹#›</a:t>
            </a:fld>
            <a:endParaRPr lang="en-US" altLang="en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48B2C3-A26A-8BB6-A748-3BAEB2F9BA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r-HR" altLang="en-HR"/>
              <a:t>16.02.2009.</a:t>
            </a:r>
            <a:endParaRPr lang="en-US" altLang="en-H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2EA4E1F-6895-39D5-0018-B42DF34C4F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7338" y="2519363"/>
            <a:ext cx="8170862" cy="1120775"/>
          </a:xfrm>
        </p:spPr>
        <p:txBody>
          <a:bodyPr/>
          <a:lstStyle/>
          <a:p>
            <a:pPr>
              <a:spcBef>
                <a:spcPct val="60000"/>
              </a:spcBef>
              <a:spcAft>
                <a:spcPct val="30000"/>
              </a:spcAft>
            </a:pPr>
            <a:br>
              <a:rPr lang="hr-HR" altLang="en-HR" sz="2800" dirty="0"/>
            </a:br>
            <a:r>
              <a:rPr lang="hr-HR" altLang="en-HR" sz="1800" dirty="0">
                <a:solidFill>
                  <a:srgbClr val="0A9E0A"/>
                </a:solidFill>
              </a:rPr>
              <a:t>Pravni fakultet Sveučilišta u Zagrebu</a:t>
            </a:r>
            <a:br>
              <a:rPr lang="hr-HR" altLang="en-HR" sz="1800" dirty="0">
                <a:solidFill>
                  <a:srgbClr val="0A9E0A"/>
                </a:solidFill>
              </a:rPr>
            </a:br>
            <a:r>
              <a:rPr lang="hr-HR" altLang="en-HR" sz="1800" dirty="0">
                <a:solidFill>
                  <a:srgbClr val="0A9E0A"/>
                </a:solidFill>
              </a:rPr>
              <a:t>Studijski centar socijalnog rada</a:t>
            </a:r>
            <a:br>
              <a:rPr lang="hr-HR" altLang="en-HR" sz="1800" dirty="0">
                <a:solidFill>
                  <a:srgbClr val="36A527"/>
                </a:solidFill>
              </a:rPr>
            </a:br>
            <a:br>
              <a:rPr lang="hr-HR" altLang="en-HR" sz="2800" dirty="0">
                <a:solidFill>
                  <a:srgbClr val="36A527"/>
                </a:solidFill>
              </a:rPr>
            </a:br>
            <a:r>
              <a:rPr lang="hr-HR" altLang="en-HR" dirty="0"/>
              <a:t>STIGMATIZIRANOST I SLIKA O SEBI MALOLJETNIH POČINITELJA KAZNENIH DJELA</a:t>
            </a:r>
            <a:br>
              <a:rPr lang="hr-HR" altLang="en-HR" dirty="0"/>
            </a:br>
            <a:br>
              <a:rPr lang="hr-HR" altLang="en-HR" sz="1800" dirty="0"/>
            </a:br>
            <a:r>
              <a:rPr lang="hr-HR" altLang="en-HR" sz="1800" dirty="0" err="1">
                <a:solidFill>
                  <a:srgbClr val="0A9E0A"/>
                </a:solidFill>
              </a:rPr>
              <a:t>Izv.prof</a:t>
            </a:r>
            <a:r>
              <a:rPr lang="hr-HR" altLang="en-HR" sz="1800" dirty="0">
                <a:solidFill>
                  <a:srgbClr val="0A9E0A"/>
                </a:solidFill>
              </a:rPr>
              <a:t>.</a:t>
            </a:r>
            <a:r>
              <a:rPr lang="hr-HR" altLang="en-HR" sz="1800" dirty="0"/>
              <a:t> </a:t>
            </a:r>
            <a:r>
              <a:rPr lang="hr-HR" altLang="en-HR" sz="1800" dirty="0" err="1">
                <a:solidFill>
                  <a:srgbClr val="0A9E0A"/>
                </a:solidFill>
              </a:rPr>
              <a:t>dr.sc</a:t>
            </a:r>
            <a:r>
              <a:rPr lang="hr-HR" altLang="en-HR" sz="1800" dirty="0">
                <a:solidFill>
                  <a:srgbClr val="0A9E0A"/>
                </a:solidFill>
              </a:rPr>
              <a:t>.</a:t>
            </a:r>
            <a:r>
              <a:rPr lang="hr-HR" altLang="en-HR" sz="1800" dirty="0"/>
              <a:t> </a:t>
            </a:r>
            <a:r>
              <a:rPr lang="hr-HR" altLang="en-HR" sz="1800" dirty="0">
                <a:solidFill>
                  <a:srgbClr val="0A9E0A"/>
                </a:solidFill>
              </a:rPr>
              <a:t>Marijana Majdak</a:t>
            </a:r>
            <a:br>
              <a:rPr lang="hr-HR" altLang="en-HR" sz="1800" dirty="0">
                <a:solidFill>
                  <a:srgbClr val="0A9E0A"/>
                </a:solidFill>
              </a:rPr>
            </a:br>
            <a:endParaRPr lang="en-US" altLang="en-HR" sz="1800" dirty="0">
              <a:solidFill>
                <a:srgbClr val="0A9E0A"/>
              </a:solidFill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C8550112-4AFB-74A6-8970-3FCF2E07B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084763"/>
            <a:ext cx="152241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0FF5F8A5-F47F-F3C0-A480-3DE4B8715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76363"/>
            <a:ext cx="7742238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5. Utvrditi relativni doprinos skupina socio-demografskih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varijabli, vrste stigmatizacije, samomotrenja i eksternalnosti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objašnjenju samopoimanja i samopoštovanja maloljetnika 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izrečenim izvanzavodskim mjerama i maloljetnika smještenih 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ustanovu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/>
              <a:t>H5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36A527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36A527"/>
                </a:solidFill>
              </a:rPr>
              <a:t>značajan samostalni doprinos svakog skupa prediktorskih varijabli boljem objašnjenju slike o sebi,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36A527"/>
                </a:solidFill>
              </a:rPr>
              <a:t>pri čemu će se kao najbolji prediktori pokazati formalna i neformalna stigmatizacija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rgbClr val="36A527"/>
              </a:solidFill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CD2E5B82-669E-0D26-811E-B8BF62A3D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Problemi i hipoteze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A8A3421-FE9C-E74F-9772-E653314AF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 b="1">
                <a:solidFill>
                  <a:schemeClr val="tx1"/>
                </a:solidFill>
              </a:rPr>
              <a:t>SUDIONICI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0946CFD-F55F-4F8A-E536-CADE442C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33488"/>
            <a:ext cx="7345363" cy="53990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Ukupno 704 sudionika muškog spola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A = maloljetnici u dobi 14-20 godina </a:t>
            </a:r>
            <a:r>
              <a:rPr lang="hr-HR" altLang="en-HR" sz="2000" b="1"/>
              <a:t>bez izrečenih mjera</a:t>
            </a:r>
            <a:r>
              <a:rPr lang="hr-HR" altLang="en-HR" sz="2000"/>
              <a:t>   	(</a:t>
            </a:r>
            <a:r>
              <a:rPr lang="hr-HR" altLang="en-HR" sz="2000">
                <a:solidFill>
                  <a:srgbClr val="F4471E"/>
                </a:solidFill>
              </a:rPr>
              <a:t>N=432</a:t>
            </a:r>
            <a:r>
              <a:rPr lang="hr-HR" altLang="en-HR" sz="20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B = maloljetnici u dobi 14-21 godina počinitelji kaznenih djela s izrečenom </a:t>
            </a:r>
            <a:r>
              <a:rPr lang="hr-HR" altLang="en-HR" sz="2000" b="1"/>
              <a:t>izvanzavodskom mjerom</a:t>
            </a:r>
            <a:r>
              <a:rPr lang="hr-HR" altLang="en-HR" sz="2000"/>
              <a:t> (</a:t>
            </a:r>
            <a:r>
              <a:rPr lang="hr-HR" altLang="en-HR" sz="2000">
                <a:solidFill>
                  <a:srgbClr val="F4471E"/>
                </a:solidFill>
              </a:rPr>
              <a:t>N=146</a:t>
            </a:r>
            <a:r>
              <a:rPr lang="hr-HR" altLang="en-HR" sz="20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HR" sz="2000"/>
              <a:t>B1 = prema kojima je primjenjeno načelo oportuniteta   	   (N=89)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HR" sz="2000"/>
              <a:t>B2 =s izvanzavodskim mjerama (N=57)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C = maloljetnici smješteni u </a:t>
            </a:r>
            <a:r>
              <a:rPr lang="hr-HR" altLang="en-HR" sz="2000" b="1"/>
              <a:t>ustanovu</a:t>
            </a:r>
            <a:r>
              <a:rPr lang="hr-HR" altLang="en-HR" sz="2000"/>
              <a:t> (</a:t>
            </a:r>
            <a:r>
              <a:rPr lang="hr-HR" altLang="en-HR" sz="2000">
                <a:solidFill>
                  <a:srgbClr val="F4471E"/>
                </a:solidFill>
              </a:rPr>
              <a:t>N=126</a:t>
            </a:r>
            <a:r>
              <a:rPr lang="hr-HR" altLang="en-HR" sz="20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HR" sz="2000"/>
              <a:t>C1 = nakon provedenog sudskog postupka zbog 	 	  počinjenog kaznenog djela (N=84)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r-HR" altLang="en-HR" sz="2000"/>
              <a:t>C2 = temeljem rješenja CZSS zbog poremećaja u 	 	  ponašanju (N=42)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1F4B50B-A191-0DE3-0BE5-55C4D40B9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52400"/>
            <a:ext cx="6478587" cy="990600"/>
          </a:xfrm>
        </p:spPr>
        <p:txBody>
          <a:bodyPr/>
          <a:lstStyle/>
          <a:p>
            <a:r>
              <a:rPr lang="hr-HR" altLang="en-HR" sz="3200" b="1">
                <a:solidFill>
                  <a:schemeClr val="tx1"/>
                </a:solidFill>
              </a:rPr>
              <a:t>INSTRUMENTI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019D619-6873-0892-B63C-1F6A43236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7740650" cy="56530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1. Upitnik o općim i socio-demografskim podacima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	(o dobi, obiteljskoj i materijalnoj situaciji, počinjenim kaznenim djelima, ranijim intervencijama prema maloljetniku i njegovoj obitelji)</a:t>
            </a:r>
          </a:p>
          <a:p>
            <a:pPr marL="533400" indent="-533400">
              <a:lnSpc>
                <a:spcPct val="80000"/>
              </a:lnSpc>
            </a:pPr>
            <a:endParaRPr lang="hr-HR" altLang="en-HR" sz="20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2. Upitnik samopoštovanja (Coopersmith, 1967.)	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	</a:t>
            </a:r>
            <a:r>
              <a:rPr lang="hr-HR" altLang="en-HR" sz="1800"/>
              <a:t>25 tvrdnji, točno/netočno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1800"/>
              <a:t>	Pouzdanost upitnika Cronbach alpha 0,77-0,79, na ovom uzorku 0,85.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3. Skala eksternalnosti (Bezinović, 1988.)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	</a:t>
            </a:r>
            <a:r>
              <a:rPr lang="hr-HR" altLang="en-HR" sz="1800"/>
              <a:t>10 čestica, samoprocjena 1-5, jednodimenzionalna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1800"/>
              <a:t>	Pouzdanost Cronbach alpha 0,80 - 0,89, na ovom uzorku 0,85.</a:t>
            </a:r>
            <a:r>
              <a:rPr lang="hr-HR" altLang="en-HR" sz="2000"/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4. Skala samomotrenja (Snyder, 1979.)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2000"/>
              <a:t>	</a:t>
            </a:r>
            <a:r>
              <a:rPr lang="hr-HR" altLang="en-HR" sz="1800"/>
              <a:t>25 tvrdnji, točno/netočno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1800"/>
              <a:t>	Dvije dimenzije: Javni nastup i Usmjerenost na druge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hr-HR" altLang="en-HR" sz="1800"/>
              <a:t>	Pouzdanost Kuder-Richardson 0,70 – 0,83, na ovom uzorku 0,49.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8FF6F5A1-4E83-61D7-CACD-2A55FA6A7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1052513"/>
            <a:ext cx="7488237" cy="53641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5. Offerov revidirani upitnik samopoimanja (Offer, 1992.)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Mjeri samopoimanje u slijedećim područjima: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psihološko</a:t>
            </a:r>
            <a:r>
              <a:rPr lang="hr-HR" altLang="en-HR" sz="2000"/>
              <a:t> (tri subskale: emocionalnog raspoloženja, kontrole impulsa, tjelesnog samopoimanja),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socijalno </a:t>
            </a:r>
            <a:r>
              <a:rPr lang="hr-HR" altLang="en-HR" sz="2000"/>
              <a:t>(tri subskale: socijalnih odnosa, morala, obrazovno-profesionalno-radnih ciljeva),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spolno</a:t>
            </a:r>
            <a:r>
              <a:rPr lang="hr-HR" altLang="en-HR" sz="2000"/>
              <a:t> (izuzeto iz ovog istraživanja),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obiteljsko</a:t>
            </a:r>
            <a:r>
              <a:rPr lang="hr-HR" altLang="en-HR" sz="200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suočavanj</a:t>
            </a:r>
            <a:r>
              <a:rPr lang="hr-HR" altLang="en-HR" sz="2000"/>
              <a:t>e (dvije subskale: suočavanje s vanjskim svijetom, mjerenje snage ega),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 u="sng"/>
              <a:t>psihopatologija</a:t>
            </a:r>
            <a:r>
              <a:rPr lang="hr-HR" altLang="en-HR" sz="2000"/>
              <a:t> i </a:t>
            </a:r>
            <a:r>
              <a:rPr lang="hr-HR" altLang="en-HR" sz="2000" u="sng"/>
              <a:t>idealizam</a:t>
            </a: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1800"/>
              <a:t>129 čestica (ovdje korišteno 119 čestica), samoprocjena 1-6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180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1800"/>
              <a:t>Pouzdanost Cronbach alpha 0,48 do 0,88, na ovom uzorku 0,94.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D496BFAD-BF85-3F3B-4ADA-BC283DC8C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8588" cy="828675"/>
          </a:xfrm>
          <a:noFill/>
          <a:ln/>
        </p:spPr>
        <p:txBody>
          <a:bodyPr/>
          <a:lstStyle/>
          <a:p>
            <a:r>
              <a:rPr lang="hr-HR" altLang="en-HR" sz="3200" b="1"/>
              <a:t>INSTRUMENTI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C627730B-10CA-966D-01C2-C242F2711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16000"/>
            <a:ext cx="7345363" cy="5473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6. Upitnik za ispitivanje doživljaja neformalne stigmatizacije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UNS-D (Majdak i Kamenov, 2006.)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</a:pPr>
            <a:r>
              <a:rPr lang="hr-HR" altLang="en-HR" sz="2000"/>
              <a:t>Likertova skala, 30 tvrdnji, raspon odgovora 1-5</a:t>
            </a:r>
            <a:r>
              <a:rPr lang="hr-HR" altLang="en-HR" sz="20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1800" b="1">
              <a:solidFill>
                <a:srgbClr val="0CC05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1800" b="1">
                <a:solidFill>
                  <a:srgbClr val="0CC051"/>
                </a:solidFill>
              </a:rPr>
              <a:t>F1 </a:t>
            </a:r>
            <a:r>
              <a:rPr lang="hr-HR" altLang="en-HR" sz="2000"/>
              <a:t>Strah i negativna očekivanja drugih</a:t>
            </a:r>
            <a:r>
              <a:rPr lang="hr-HR" altLang="en-HR" sz="1800"/>
              <a:t> - 9 čestica  (objašnjava 17,33% varijance)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1800" b="1">
                <a:solidFill>
                  <a:srgbClr val="0CC051"/>
                </a:solidFill>
              </a:rPr>
              <a:t>F2 </a:t>
            </a:r>
            <a:r>
              <a:rPr lang="hr-HR" altLang="en-HR" sz="2000"/>
              <a:t>Ponižavanje i odbacivanje od okoline</a:t>
            </a:r>
            <a:r>
              <a:rPr lang="hr-HR" altLang="en-HR" sz="1800"/>
              <a:t> - 11 čestica (objašnjava 17,25% varijance)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1800" b="1">
                <a:solidFill>
                  <a:srgbClr val="0CC051"/>
                </a:solidFill>
              </a:rPr>
              <a:t>F3</a:t>
            </a:r>
            <a:r>
              <a:rPr lang="hr-HR" altLang="en-HR" sz="1800" b="1"/>
              <a:t> </a:t>
            </a:r>
            <a:r>
              <a:rPr lang="hr-HR" altLang="en-HR" sz="2000"/>
              <a:t>Negativna percepcija nastavnika</a:t>
            </a:r>
            <a:r>
              <a:rPr lang="hr-HR" altLang="en-HR" sz="1800"/>
              <a:t> - 4 čestice       (objašnjava 12,27% varijance)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1800" b="1">
                <a:solidFill>
                  <a:srgbClr val="0CC051"/>
                </a:solidFill>
              </a:rPr>
              <a:t>F4</a:t>
            </a:r>
            <a:r>
              <a:rPr lang="hr-HR" altLang="en-HR" sz="1800" b="1"/>
              <a:t> </a:t>
            </a:r>
            <a:r>
              <a:rPr lang="hr-HR" altLang="en-HR" sz="2000"/>
              <a:t>Negativna percepcija roditelja i rođaka</a:t>
            </a:r>
            <a:r>
              <a:rPr lang="hr-HR" altLang="en-HR" sz="1800"/>
              <a:t> - 6 čestica (objašnjava 11,03% varijance)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Pouzdanost Cronbach alpha za ukupni upitnik je 0,94;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za F1=0,83, za F2=0,87, za F3=0,88 i za F4=0,76</a:t>
            </a:r>
            <a:endParaRPr lang="hr-HR" altLang="en-HR" sz="2000">
              <a:solidFill>
                <a:schemeClr val="accent2"/>
              </a:solidFill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E6E5B5E1-1518-7AA2-AF31-1370ED250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8588" cy="828675"/>
          </a:xfrm>
          <a:noFill/>
          <a:ln/>
        </p:spPr>
        <p:txBody>
          <a:bodyPr/>
          <a:lstStyle/>
          <a:p>
            <a:r>
              <a:rPr lang="hr-HR" altLang="en-HR" sz="3200" b="1"/>
              <a:t>INSTRUMENTI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F9673A1-3576-0E6C-1C45-26980663D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400" b="1">
                <a:solidFill>
                  <a:srgbClr val="36A527"/>
                </a:solidFill>
              </a:rPr>
              <a:t>POSTUPAK KONSTRUKCIJE</a:t>
            </a:r>
            <a:br>
              <a:rPr lang="hr-HR" altLang="en-HR" sz="2400" b="1">
                <a:solidFill>
                  <a:srgbClr val="36A527"/>
                </a:solidFill>
              </a:rPr>
            </a:br>
            <a:r>
              <a:rPr lang="hr-HR" altLang="en-HR" sz="2400" b="1">
                <a:solidFill>
                  <a:srgbClr val="36A527"/>
                </a:solidFill>
              </a:rPr>
              <a:t>UNS-D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8CD180A-E7C7-B0D3-ADB8-C86220A8D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520825"/>
            <a:ext cx="7343775" cy="483076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hr-HR" altLang="en-HR" sz="2000"/>
              <a:t>Fokusirane grupe s maloljetnicima s poremećajima u ponašanju i delinkventnim ponašanjem (Dom za odgoj djece i mladeži Karlovac (N=16) i Odgojni dom Pahinsko Ivanec (N=16)</a:t>
            </a:r>
          </a:p>
          <a:p>
            <a:pPr>
              <a:spcAft>
                <a:spcPct val="30000"/>
              </a:spcAft>
            </a:pPr>
            <a:r>
              <a:rPr lang="hr-HR" altLang="en-HR" sz="2000"/>
              <a:t>Formuliranje tvrdnji: 42 tvrdnje </a:t>
            </a:r>
          </a:p>
          <a:p>
            <a:pPr>
              <a:spcAft>
                <a:spcPct val="30000"/>
              </a:spcAft>
            </a:pPr>
            <a:r>
              <a:rPr lang="hr-HR" altLang="en-HR" sz="2000"/>
              <a:t>Na uzorku od 272 maloljetnika s poremećajima u ponašanju i delinkventnim ponašanjem od početno predloženih tvrdnji izabrano je 30, izbačene su one koje su s ukupnim rezultatom korelirale manje od 0,30</a:t>
            </a:r>
          </a:p>
          <a:p>
            <a:pPr>
              <a:spcAft>
                <a:spcPct val="30000"/>
              </a:spcAft>
            </a:pPr>
            <a:endParaRPr lang="hr-HR" altLang="en-HR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B8FE65B-EA70-1B56-C726-6BEA34CCC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6767512" cy="954087"/>
          </a:xfrm>
        </p:spPr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NAČIN PRIKUPLJANJA PODATAKA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0FB9376-2855-873E-0D86-00FD9FE49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557338"/>
            <a:ext cx="6805613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en-HR" sz="2000" b="1">
                <a:solidFill>
                  <a:schemeClr val="hlink"/>
                </a:solidFill>
              </a:rPr>
              <a:t>A</a:t>
            </a:r>
            <a:r>
              <a:rPr lang="hr-HR" altLang="en-HR" sz="2000" b="1"/>
              <a:t> </a:t>
            </a:r>
            <a:r>
              <a:rPr lang="hr-HR" altLang="en-HR" sz="2000"/>
              <a:t>Maloljetnici bez izrečenih mjera (prigodni uzorak)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ispitani su u školama u okviru jednog školskog sata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 b="1"/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 b="1">
                <a:solidFill>
                  <a:schemeClr val="hlink"/>
                </a:solidFill>
              </a:rPr>
              <a:t>B</a:t>
            </a:r>
            <a:r>
              <a:rPr lang="hr-HR" altLang="en-HR" sz="2000" b="1"/>
              <a:t> </a:t>
            </a:r>
            <a:r>
              <a:rPr lang="hr-HR" altLang="en-HR" sz="2000"/>
              <a:t>Maloljetnici s izvanzavodskim mjerama (prigodni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uzorak) ispitani su u Državnom Odvjetništvu 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Zagrebu, CZSS Zagreb i Osijek, Savjetovalištu za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prevenciju ovisnosti grada Zagreba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 b="1">
                <a:solidFill>
                  <a:schemeClr val="hlink"/>
                </a:solidFill>
              </a:rPr>
              <a:t>C</a:t>
            </a:r>
            <a:r>
              <a:rPr lang="hr-HR" altLang="en-HR" sz="2000" b="1"/>
              <a:t> </a:t>
            </a:r>
            <a:r>
              <a:rPr lang="hr-HR" altLang="en-HR" sz="2000"/>
              <a:t>Maloljetnici smješteni u ustanovu ispitani su 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ustanovama u kojima se nalaze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130BDC2-C926-90C5-97F8-8C20822C9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METODE OBRADE I ANALIZE PODATAKA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30F7456-3D2F-AB81-578B-A88C9E18D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en-HR" sz="2000"/>
              <a:t>Deskriptivna statistika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T-test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Analiza varijance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Post-hoc Scheffeov test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Kruskal-Wallisov test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Rang test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Korelacijska analiza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Hijerarhijska regresijska analiza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en-HR" sz="2000"/>
              <a:t>Obrada je rađena u SPSS programu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>
            <a:extLst>
              <a:ext uri="{FF2B5EF4-FFF2-40B4-BE49-F238E27FC236}">
                <a16:creationId xmlns:a16="http://schemas.microsoft.com/office/drawing/2014/main" id="{F72B0D65-37FB-878B-8681-F438AF8DC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90000"/>
              </a:lnSpc>
              <a:buFontTx/>
              <a:buNone/>
            </a:pPr>
            <a:endParaRPr lang="hr-HR" altLang="en-HR" sz="2000"/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altLang="en-HR" sz="5400" b="1"/>
              <a:t>REZULTATI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B7BD95A-BCAE-94FF-2DDE-5F0E5F356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>
                <a:solidFill>
                  <a:schemeClr val="tx1"/>
                </a:solidFill>
              </a:rPr>
              <a:t>Doživljaj stigmatiziranosti maloljetnika s izrečenim mjerama</a:t>
            </a:r>
          </a:p>
        </p:txBody>
      </p:sp>
      <p:graphicFrame>
        <p:nvGraphicFramePr>
          <p:cNvPr id="110597" name="Object 5">
            <a:extLst>
              <a:ext uri="{FF2B5EF4-FFF2-40B4-BE49-F238E27FC236}">
                <a16:creationId xmlns:a16="http://schemas.microsoft.com/office/drawing/2014/main" id="{252BAFFC-95B8-8FD2-1A54-4F18F4E9CB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625" y="1400175"/>
          <a:ext cx="8212138" cy="523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7200900" imgH="5080000" progId="MSGraph.Chart.8">
                  <p:embed followColorScheme="full"/>
                </p:oleObj>
              </mc:Choice>
              <mc:Fallback>
                <p:oleObj name="Grafikon" r:id="rId2" imgW="7200900" imgH="50800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400175"/>
                        <a:ext cx="8212138" cy="523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97FCD8B0-97EB-812D-2E11-438EDEDC1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7381875" cy="5148262"/>
          </a:xfrm>
        </p:spPr>
        <p:txBody>
          <a:bodyPr/>
          <a:lstStyle/>
          <a:p>
            <a:pPr>
              <a:buFontTx/>
              <a:buNone/>
            </a:pPr>
            <a:r>
              <a:rPr lang="hr-HR" altLang="en-HR" sz="2800"/>
              <a:t>Jesu li maloljetni počinitelji kaznenih djela u Hrvatskoj stigmatizirani?</a:t>
            </a:r>
          </a:p>
          <a:p>
            <a:pPr>
              <a:buFontTx/>
              <a:buNone/>
            </a:pPr>
            <a:endParaRPr lang="hr-HR" altLang="en-HR" sz="2800"/>
          </a:p>
          <a:p>
            <a:pPr>
              <a:buFontTx/>
              <a:buNone/>
            </a:pPr>
            <a:r>
              <a:rPr lang="hr-HR" altLang="en-HR" sz="2800"/>
              <a:t>Od koga doživljavaju najviše stigmatizirajućih reakcija?</a:t>
            </a:r>
          </a:p>
          <a:p>
            <a:pPr>
              <a:buFontTx/>
              <a:buNone/>
            </a:pPr>
            <a:endParaRPr lang="hr-HR" altLang="en-HR" sz="2800"/>
          </a:p>
          <a:p>
            <a:pPr>
              <a:buFontTx/>
              <a:buNone/>
            </a:pPr>
            <a:r>
              <a:rPr lang="hr-HR" altLang="en-HR" sz="2800"/>
              <a:t>S obzirom na primljene negativne reakcije od drugih kakva je njihova slika o sebi?</a:t>
            </a:r>
            <a:endParaRPr lang="en-US" altLang="en-HR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ED17EF-E9ED-620B-11AB-37DB765C4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52400"/>
            <a:ext cx="6624638" cy="1143000"/>
          </a:xfrm>
        </p:spPr>
        <p:txBody>
          <a:bodyPr/>
          <a:lstStyle/>
          <a:p>
            <a:r>
              <a:rPr lang="hr-HR" altLang="en-HR" sz="2800"/>
              <a:t> </a:t>
            </a:r>
            <a:r>
              <a:rPr lang="hr-HR" altLang="en-HR" sz="2800">
                <a:solidFill>
                  <a:schemeClr val="tx1"/>
                </a:solidFill>
              </a:rPr>
              <a:t>Doživljaj stigmatiziranosti maloljetnika s izrečenim mjerama</a:t>
            </a:r>
          </a:p>
        </p:txBody>
      </p:sp>
      <p:graphicFrame>
        <p:nvGraphicFramePr>
          <p:cNvPr id="58373" name="Object 5">
            <a:extLst>
              <a:ext uri="{FF2B5EF4-FFF2-40B4-BE49-F238E27FC236}">
                <a16:creationId xmlns:a16="http://schemas.microsoft.com/office/drawing/2014/main" id="{FEF00D40-DE61-1CD3-36E9-D1CD0E7E1E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" y="1196975"/>
          <a:ext cx="7956550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5892800" imgH="3771900" progId="Excel.Chart.8">
                  <p:embed/>
                </p:oleObj>
              </mc:Choice>
              <mc:Fallback>
                <p:oleObj name="Grafikon" r:id="rId2" imgW="5892800" imgH="3771900" progId="Excel.Chart.8">
                  <p:embed/>
                  <p:pic>
                    <p:nvPicPr>
                      <p:cNvPr id="0" name="Object 5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196975"/>
                        <a:ext cx="7956550" cy="528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E2183B8-5AB7-5E19-811C-195BF600E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</a:rPr>
              <a:t>Eksternalnost </a:t>
            </a:r>
          </a:p>
        </p:txBody>
      </p:sp>
      <p:graphicFrame>
        <p:nvGraphicFramePr>
          <p:cNvPr id="59397" name="Object 5">
            <a:extLst>
              <a:ext uri="{FF2B5EF4-FFF2-40B4-BE49-F238E27FC236}">
                <a16:creationId xmlns:a16="http://schemas.microsoft.com/office/drawing/2014/main" id="{436F4DF0-031B-89ED-BB27-A875B0AD04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1395413"/>
          <a:ext cx="8029575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6108700" imgH="4076700" progId="MSGraph.Chart.8">
                  <p:embed followColorScheme="full"/>
                </p:oleObj>
              </mc:Choice>
              <mc:Fallback>
                <p:oleObj name="Grafikon" r:id="rId2" imgW="6108700" imgH="4076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95413"/>
                        <a:ext cx="8029575" cy="535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2D5F09C5-D27B-DE65-7166-27EA0B99B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</a:rPr>
              <a:t>Samomotrenje</a:t>
            </a:r>
          </a:p>
        </p:txBody>
      </p:sp>
      <p:graphicFrame>
        <p:nvGraphicFramePr>
          <p:cNvPr id="60421" name="Object 5">
            <a:extLst>
              <a:ext uri="{FF2B5EF4-FFF2-40B4-BE49-F238E27FC236}">
                <a16:creationId xmlns:a16="http://schemas.microsoft.com/office/drawing/2014/main" id="{D8E95758-7B79-51D8-2A10-A8A92D961A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338" y="1395413"/>
          <a:ext cx="8101012" cy="540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6108700" imgH="4076700" progId="MSGraph.Chart.8">
                  <p:embed followColorScheme="full"/>
                </p:oleObj>
              </mc:Choice>
              <mc:Fallback>
                <p:oleObj name="Grafikon" r:id="rId2" imgW="6108700" imgH="4076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395413"/>
                        <a:ext cx="8101012" cy="540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702AFD7-117E-9611-61CE-BDB413864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</a:rPr>
              <a:t>Samomotrenje</a:t>
            </a:r>
          </a:p>
        </p:txBody>
      </p:sp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AAAE0962-195B-5917-1208-A468F789FD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875" y="1400175"/>
          <a:ext cx="8785225" cy="532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8178800" imgH="4965700" progId="MSGraph.Chart.8">
                  <p:embed followColorScheme="full"/>
                </p:oleObj>
              </mc:Choice>
              <mc:Fallback>
                <p:oleObj name="Grafikon" r:id="rId2" imgW="8178800" imgH="4965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400175"/>
                        <a:ext cx="8785225" cy="532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2CA44B8-E974-D429-1695-2659DF812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</a:rPr>
              <a:t>Samopoimanje</a:t>
            </a:r>
          </a:p>
        </p:txBody>
      </p:sp>
      <p:graphicFrame>
        <p:nvGraphicFramePr>
          <p:cNvPr id="62469" name="Object 5">
            <a:extLst>
              <a:ext uri="{FF2B5EF4-FFF2-40B4-BE49-F238E27FC236}">
                <a16:creationId xmlns:a16="http://schemas.microsoft.com/office/drawing/2014/main" id="{46D73429-BE1F-5804-AF2D-94554C7988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900" y="1395413"/>
          <a:ext cx="8064500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6108700" imgH="4076700" progId="MSGraph.Chart.8">
                  <p:embed followColorScheme="full"/>
                </p:oleObj>
              </mc:Choice>
              <mc:Fallback>
                <p:oleObj name="Grafikon" r:id="rId2" imgW="6108700" imgH="4076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395413"/>
                        <a:ext cx="8064500" cy="538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789FC6D-EE98-4683-167F-D4B55345F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>
                <a:solidFill>
                  <a:schemeClr val="tx1"/>
                </a:solidFill>
              </a:rPr>
              <a:t>Samopoimanje maloljetnika po skalama i subskalama</a:t>
            </a:r>
          </a:p>
        </p:txBody>
      </p:sp>
      <p:pic>
        <p:nvPicPr>
          <p:cNvPr id="63493" name="Picture 5">
            <a:extLst>
              <a:ext uri="{FF2B5EF4-FFF2-40B4-BE49-F238E27FC236}">
                <a16:creationId xmlns:a16="http://schemas.microsoft.com/office/drawing/2014/main" id="{66BC24CB-A5D3-7FAF-2FB6-33B10CCDE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92263"/>
            <a:ext cx="8713788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54A020C-0632-611F-E869-48D5530D9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</a:rPr>
              <a:t>Samopoštovanje</a:t>
            </a:r>
          </a:p>
        </p:txBody>
      </p:sp>
      <p:graphicFrame>
        <p:nvGraphicFramePr>
          <p:cNvPr id="64517" name="Object 5">
            <a:extLst>
              <a:ext uri="{FF2B5EF4-FFF2-40B4-BE49-F238E27FC236}">
                <a16:creationId xmlns:a16="http://schemas.microsoft.com/office/drawing/2014/main" id="{C2EE1495-0020-8BBF-CF13-91EB646BE4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425" y="1400175"/>
          <a:ext cx="8315325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2" imgW="8331200" imgH="5283200" progId="MSGraph.Chart.8">
                  <p:embed followColorScheme="full"/>
                </p:oleObj>
              </mc:Choice>
              <mc:Fallback>
                <p:oleObj name="Grafikon" r:id="rId2" imgW="8331200" imgH="52832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400175"/>
                        <a:ext cx="8315325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77A995D-D56B-3DFD-576B-336C52C4F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7127875" cy="1143000"/>
          </a:xfrm>
        </p:spPr>
        <p:txBody>
          <a:bodyPr/>
          <a:lstStyle/>
          <a:p>
            <a:r>
              <a:rPr lang="hr-HR" altLang="en-HR" sz="2400">
                <a:solidFill>
                  <a:schemeClr val="tx1"/>
                </a:solidFill>
              </a:rPr>
              <a:t>Povezanost doživljaja neformalne stigmatizacije sa slikom o sebi</a:t>
            </a:r>
          </a:p>
        </p:txBody>
      </p:sp>
      <p:graphicFrame>
        <p:nvGraphicFramePr>
          <p:cNvPr id="66606" name="Group 46">
            <a:extLst>
              <a:ext uri="{FF2B5EF4-FFF2-40B4-BE49-F238E27FC236}">
                <a16:creationId xmlns:a16="http://schemas.microsoft.com/office/drawing/2014/main" id="{6A576829-D9BB-D6B8-3A6F-A4C379191F2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268413"/>
          <a:ext cx="7524750" cy="5380037"/>
        </p:xfrm>
        <a:graphic>
          <a:graphicData uri="http://schemas.openxmlformats.org/drawingml/2006/table">
            <a:tbl>
              <a:tblPr/>
              <a:tblGrid>
                <a:gridCol w="5703888">
                  <a:extLst>
                    <a:ext uri="{9D8B030D-6E8A-4147-A177-3AD203B41FA5}">
                      <a16:colId xmlns:a16="http://schemas.microsoft.com/office/drawing/2014/main" val="2749015172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1596522869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Samopoimanje i samopoštovanje</a:t>
                      </a:r>
                      <a:endParaRPr kumimoji="0" lang="en-US" altLang="en-H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eformaln</a:t>
                      </a:r>
                      <a:r>
                        <a:rPr kumimoji="0" lang="hr-HR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 stigmatizacij</a:t>
                      </a:r>
                      <a:r>
                        <a:rPr kumimoji="0" lang="hr-HR" altLang="en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en-H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477752"/>
                  </a:ext>
                </a:extLst>
              </a:tr>
              <a:tr h="301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Coopersmithov upitnik samopoštovanja</a:t>
                      </a:r>
                      <a:endParaRPr kumimoji="0" lang="en-US" altLang="en-H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TSI na Offerovom upitniku samopoimanja</a:t>
                      </a:r>
                      <a:endParaRPr kumimoji="0" lang="en-US" altLang="en-H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emocionalno tona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kontrole impulsa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tjelesnog samopoimanja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socijalnih odnosa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morala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obr-prof-rad ciljeva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obiteljskog samopoimanja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suočavanja s vanjskim svijetom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subskala mjerenja snage ega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psihopatologije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idealizma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psihološog samopoimanja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socijalnog samopoimanja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Offerova skala suočavanja</a:t>
                      </a:r>
                      <a:endParaRPr kumimoji="0" lang="en-US" altLang="en-H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-0,586**</a:t>
                      </a:r>
                      <a:endParaRPr kumimoji="0" lang="en-US" altLang="en-H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0,620**</a:t>
                      </a:r>
                      <a:endParaRPr kumimoji="0" lang="en-US" altLang="en-H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0,553**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0,568**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0,406**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0,510**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0,398**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0,393**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0,540**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0,471**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0,381**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0,576**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0,211**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0,581**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0,526**</a:t>
                      </a:r>
                      <a:endParaRPr kumimoji="0" lang="en-US" altLang="en-H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H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0,471**</a:t>
                      </a:r>
                      <a:endParaRPr kumimoji="0" lang="en-US" altLang="en-H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4608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3CB5BD1-BB74-C319-8E29-9F71CC33C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7829550" cy="563563"/>
          </a:xfrm>
        </p:spPr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Objašnjenje </a:t>
            </a:r>
            <a:r>
              <a:rPr lang="hr-HR" altLang="en-HR" sz="32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samopoimanja</a:t>
            </a:r>
            <a:r>
              <a:rPr lang="hr-HR" altLang="en-HR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hr-HR" altLang="en-HR" sz="2800">
                <a:solidFill>
                  <a:schemeClr val="tx1"/>
                </a:solidFill>
              </a:rPr>
              <a:t>R</a:t>
            </a:r>
            <a:r>
              <a:rPr lang="hr-HR" altLang="en-HR" sz="2800" baseline="30000">
                <a:solidFill>
                  <a:schemeClr val="tx1"/>
                </a:solidFill>
              </a:rPr>
              <a:t>2</a:t>
            </a:r>
            <a:r>
              <a:rPr lang="hr-HR" altLang="en-HR" sz="2800">
                <a:solidFill>
                  <a:schemeClr val="tx1"/>
                </a:solidFill>
              </a:rPr>
              <a:t>= ,46**</a:t>
            </a:r>
            <a:r>
              <a:rPr lang="hr-HR" altLang="en-HR" sz="3200">
                <a:solidFill>
                  <a:schemeClr val="tx1"/>
                </a:solidFill>
              </a:rPr>
              <a:t>)</a:t>
            </a:r>
            <a:endParaRPr lang="en-GB" altLang="en-HR" sz="3200">
              <a:solidFill>
                <a:schemeClr val="tx1"/>
              </a:solidFill>
            </a:endParaRP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49AF3571-D751-4071-68DF-20739D00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341438"/>
            <a:ext cx="2232025" cy="1763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Polaženje škole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Broj ponavljanja razreda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Dob 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4B36BAD-6751-27C8-FA48-377BEC8C6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341438"/>
            <a:ext cx="22320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Broj roditelja s kojima živi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Bračni status roditelja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Redoslijed rođenja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1623" name="AutoShape 7">
            <a:extLst>
              <a:ext uri="{FF2B5EF4-FFF2-40B4-BE49-F238E27FC236}">
                <a16:creationId xmlns:a16="http://schemas.microsoft.com/office/drawing/2014/main" id="{FE4693EA-F9E0-6EB8-DA82-E11B5E6FA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2097088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1624" name="AutoShape 8">
            <a:extLst>
              <a:ext uri="{FF2B5EF4-FFF2-40B4-BE49-F238E27FC236}">
                <a16:creationId xmlns:a16="http://schemas.microsoft.com/office/drawing/2014/main" id="{4F5411C6-29BC-677A-36F6-8D071B7D6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2133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1627" name="Text Box 11">
            <a:extLst>
              <a:ext uri="{FF2B5EF4-FFF2-40B4-BE49-F238E27FC236}">
                <a16:creationId xmlns:a16="http://schemas.microsoft.com/office/drawing/2014/main" id="{D3746F7C-CAB1-9368-AD12-46C554A2A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1765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,084**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1628" name="Text Box 12">
            <a:extLst>
              <a:ext uri="{FF2B5EF4-FFF2-40B4-BE49-F238E27FC236}">
                <a16:creationId xmlns:a16="http://schemas.microsoft.com/office/drawing/2014/main" id="{4AD77B69-3F4B-1DEA-D9E9-E6DC0994F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2131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,017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1629" name="Text Box 13">
            <a:extLst>
              <a:ext uri="{FF2B5EF4-FFF2-40B4-BE49-F238E27FC236}">
                <a16:creationId xmlns:a16="http://schemas.microsoft.com/office/drawing/2014/main" id="{DCA557D4-3F7B-6AA2-31ED-30F34EDB5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24961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,139**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1631" name="Rectangle 15">
            <a:extLst>
              <a:ext uri="{FF2B5EF4-FFF2-40B4-BE49-F238E27FC236}">
                <a16:creationId xmlns:a16="http://schemas.microsoft.com/office/drawing/2014/main" id="{0DA1DD16-CD44-08B5-6321-FCA5010FD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341438"/>
            <a:ext cx="23034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Radni status majke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Radni status oca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Stupanj obrazovanja majke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Stupanj obrazovanja oca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Materijalno stanje obitelji</a:t>
            </a:r>
            <a:endParaRPr lang="en-GB" altLang="en-HR" sz="1400" b="1">
              <a:solidFill>
                <a:srgbClr val="0A9E0A"/>
              </a:solidFill>
              <a:latin typeface="Arial" panose="020B0604020202020204" pitchFamily="34" charset="0"/>
            </a:endParaRPr>
          </a:p>
        </p:txBody>
      </p:sp>
      <p:sp>
        <p:nvSpPr>
          <p:cNvPr id="111632" name="Rectangle 16">
            <a:extLst>
              <a:ext uri="{FF2B5EF4-FFF2-40B4-BE49-F238E27FC236}">
                <a16:creationId xmlns:a16="http://schemas.microsoft.com/office/drawing/2014/main" id="{AE64E89B-F883-D520-ABA0-DC22C92BB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041775"/>
            <a:ext cx="2303462" cy="1763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Prethodni tretman obitelji </a:t>
            </a:r>
          </a:p>
          <a:p>
            <a:pPr eaLnBrk="1" hangingPunct="1"/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u CZSS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Prijave DO za kazn. djelo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Postupci pred sudom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Ranije izrečene mjere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1633" name="Rectangle 17">
            <a:extLst>
              <a:ext uri="{FF2B5EF4-FFF2-40B4-BE49-F238E27FC236}">
                <a16:creationId xmlns:a16="http://schemas.microsoft.com/office/drawing/2014/main" id="{D64A1EF3-5DA1-C542-43D7-29220949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292600"/>
            <a:ext cx="2341563" cy="1258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Formalna stigmatizacija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Neformalna stigmatizacija</a:t>
            </a:r>
            <a:r>
              <a:rPr lang="hr-HR" altLang="en-HR" sz="1400">
                <a:latin typeface="Arial" panose="020B0604020202020204" pitchFamily="34" charset="0"/>
              </a:rPr>
              <a:t> 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1635" name="Rectangle 19">
            <a:extLst>
              <a:ext uri="{FF2B5EF4-FFF2-40B4-BE49-F238E27FC236}">
                <a16:creationId xmlns:a16="http://schemas.microsoft.com/office/drawing/2014/main" id="{AE415A27-5653-2702-5EE1-209BB102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292600"/>
            <a:ext cx="1403350" cy="1187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Samomotrenje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Eksternalnost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1636" name="AutoShape 20">
            <a:extLst>
              <a:ext uri="{FF2B5EF4-FFF2-40B4-BE49-F238E27FC236}">
                <a16:creationId xmlns:a16="http://schemas.microsoft.com/office/drawing/2014/main" id="{659CECDB-DD27-7A95-AA88-967A47CD0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833938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1637" name="AutoShape 21">
            <a:extLst>
              <a:ext uri="{FF2B5EF4-FFF2-40B4-BE49-F238E27FC236}">
                <a16:creationId xmlns:a16="http://schemas.microsoft.com/office/drawing/2014/main" id="{DEDE8ABD-C103-09E4-D76A-281D12BE8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479742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1638" name="AutoShape 22">
            <a:extLst>
              <a:ext uri="{FF2B5EF4-FFF2-40B4-BE49-F238E27FC236}">
                <a16:creationId xmlns:a16="http://schemas.microsoft.com/office/drawing/2014/main" id="{5F72A933-C911-B7A1-715A-D174DC3B7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79742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1639" name="Text Box 23">
            <a:extLst>
              <a:ext uri="{FF2B5EF4-FFF2-40B4-BE49-F238E27FC236}">
                <a16:creationId xmlns:a16="http://schemas.microsoft.com/office/drawing/2014/main" id="{81779C62-7758-4182-59C3-F736F6FB9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8054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,053**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1640" name="Text Box 24">
            <a:extLst>
              <a:ext uri="{FF2B5EF4-FFF2-40B4-BE49-F238E27FC236}">
                <a16:creationId xmlns:a16="http://schemas.microsoft.com/office/drawing/2014/main" id="{92661378-50AA-AAC4-1472-9D44AE595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58054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,208**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1641" name="Text Box 25">
            <a:extLst>
              <a:ext uri="{FF2B5EF4-FFF2-40B4-BE49-F238E27FC236}">
                <a16:creationId xmlns:a16="http://schemas.microsoft.com/office/drawing/2014/main" id="{48FB11E7-94D0-2EE5-C04D-25C6AF2AD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57689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,009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02621B2-6F1B-86F2-8510-AA4877257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7829550" cy="563563"/>
          </a:xfrm>
        </p:spPr>
        <p:txBody>
          <a:bodyPr/>
          <a:lstStyle/>
          <a:p>
            <a:r>
              <a:rPr lang="hr-HR" altLang="en-HR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Objašnjenje </a:t>
            </a:r>
            <a:r>
              <a:rPr lang="hr-HR" altLang="en-HR" sz="32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samopoštovanja</a:t>
            </a:r>
            <a:r>
              <a:rPr lang="hr-HR" altLang="en-HR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hr-HR" altLang="en-HR" sz="2800">
                <a:solidFill>
                  <a:schemeClr val="tx1"/>
                </a:solidFill>
              </a:rPr>
              <a:t>R</a:t>
            </a:r>
            <a:r>
              <a:rPr lang="hr-HR" altLang="en-HR" sz="2800" baseline="30000">
                <a:solidFill>
                  <a:schemeClr val="tx1"/>
                </a:solidFill>
              </a:rPr>
              <a:t>2</a:t>
            </a:r>
            <a:r>
              <a:rPr lang="hr-HR" altLang="en-HR" sz="2800">
                <a:solidFill>
                  <a:schemeClr val="tx1"/>
                </a:solidFill>
              </a:rPr>
              <a:t>= ,42**</a:t>
            </a:r>
            <a:r>
              <a:rPr lang="hr-HR" altLang="en-HR" sz="3200">
                <a:solidFill>
                  <a:schemeClr val="tx1"/>
                </a:solidFill>
              </a:rPr>
              <a:t>)</a:t>
            </a:r>
            <a:endParaRPr lang="en-GB" altLang="en-HR" sz="3200">
              <a:solidFill>
                <a:schemeClr val="tx1"/>
              </a:solidFill>
            </a:endParaRP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46B4F1C-6834-A56E-B873-CF90668EE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341438"/>
            <a:ext cx="2232025" cy="1763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Polaženje škole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Broj ponavljanja razreda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Dob</a:t>
            </a:r>
            <a:r>
              <a:rPr lang="hr-HR" altLang="en-HR" sz="1400">
                <a:latin typeface="Arial" panose="020B0604020202020204" pitchFamily="34" charset="0"/>
              </a:rPr>
              <a:t> 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F982374F-E8A0-B960-2BD2-0462F1912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341438"/>
            <a:ext cx="22320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Broj roditelja s kojima živi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Bračni status roditelja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Redoslijed rođenja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2645" name="AutoShape 5">
            <a:extLst>
              <a:ext uri="{FF2B5EF4-FFF2-40B4-BE49-F238E27FC236}">
                <a16:creationId xmlns:a16="http://schemas.microsoft.com/office/drawing/2014/main" id="{C9305EF8-DC1F-D1EF-ED73-056342EBC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2097088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2646" name="AutoShape 6">
            <a:extLst>
              <a:ext uri="{FF2B5EF4-FFF2-40B4-BE49-F238E27FC236}">
                <a16:creationId xmlns:a16="http://schemas.microsoft.com/office/drawing/2014/main" id="{D9673421-9D65-91A9-8A07-3CB15564F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2133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2647" name="Text Box 7">
            <a:extLst>
              <a:ext uri="{FF2B5EF4-FFF2-40B4-BE49-F238E27FC236}">
                <a16:creationId xmlns:a16="http://schemas.microsoft.com/office/drawing/2014/main" id="{CC8FD923-A96D-E18A-650D-7C28EA1C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1765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,090**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2648" name="Text Box 8">
            <a:extLst>
              <a:ext uri="{FF2B5EF4-FFF2-40B4-BE49-F238E27FC236}">
                <a16:creationId xmlns:a16="http://schemas.microsoft.com/office/drawing/2014/main" id="{30245CBC-A6A9-1F09-7DD9-1CBAC8488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2131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,024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2649" name="Text Box 9">
            <a:extLst>
              <a:ext uri="{FF2B5EF4-FFF2-40B4-BE49-F238E27FC236}">
                <a16:creationId xmlns:a16="http://schemas.microsoft.com/office/drawing/2014/main" id="{8304077A-A175-05FE-FF8B-659D94F0E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24961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,092**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2650" name="Rectangle 10">
            <a:extLst>
              <a:ext uri="{FF2B5EF4-FFF2-40B4-BE49-F238E27FC236}">
                <a16:creationId xmlns:a16="http://schemas.microsoft.com/office/drawing/2014/main" id="{B3C8A62F-F26D-CBC2-B112-F34E667E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341438"/>
            <a:ext cx="23034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Radni status majke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Radni status oca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Stupanj obrazovanja majke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Stupanj obrazovanja oca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Materijalno stanje obitelji</a:t>
            </a:r>
            <a:endParaRPr lang="en-GB" altLang="en-HR" sz="1400" b="1">
              <a:solidFill>
                <a:srgbClr val="0A9E0A"/>
              </a:solidFill>
              <a:latin typeface="Arial" panose="020B0604020202020204" pitchFamily="34" charset="0"/>
            </a:endParaRPr>
          </a:p>
        </p:txBody>
      </p:sp>
      <p:sp>
        <p:nvSpPr>
          <p:cNvPr id="112651" name="Rectangle 11">
            <a:extLst>
              <a:ext uri="{FF2B5EF4-FFF2-40B4-BE49-F238E27FC236}">
                <a16:creationId xmlns:a16="http://schemas.microsoft.com/office/drawing/2014/main" id="{422B2154-505E-A742-FCF2-62A89FD4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041775"/>
            <a:ext cx="2303462" cy="1763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Prethodni tretman obitelji </a:t>
            </a:r>
          </a:p>
          <a:p>
            <a:pPr eaLnBrk="1" hangingPunct="1"/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u CZSS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Prijave DO za kazn. djelo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Postupci pred sudom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Ranije izrečene mjere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2652" name="Rectangle 12">
            <a:extLst>
              <a:ext uri="{FF2B5EF4-FFF2-40B4-BE49-F238E27FC236}">
                <a16:creationId xmlns:a16="http://schemas.microsoft.com/office/drawing/2014/main" id="{CC36DFE2-F3B9-8010-FC2C-C0FC46CCA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292600"/>
            <a:ext cx="2341563" cy="1258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Formalna stigmatizacija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Neformalna stigmatizacija</a:t>
            </a:r>
            <a:r>
              <a:rPr lang="hr-HR" altLang="en-HR" sz="1400">
                <a:latin typeface="Arial" panose="020B0604020202020204" pitchFamily="34" charset="0"/>
              </a:rPr>
              <a:t> </a:t>
            </a:r>
            <a:endParaRPr lang="en-GB" altLang="en-HR" sz="1400">
              <a:latin typeface="Arial" panose="020B0604020202020204" pitchFamily="34" charset="0"/>
            </a:endParaRPr>
          </a:p>
        </p:txBody>
      </p:sp>
      <p:sp>
        <p:nvSpPr>
          <p:cNvPr id="112653" name="Rectangle 13">
            <a:extLst>
              <a:ext uri="{FF2B5EF4-FFF2-40B4-BE49-F238E27FC236}">
                <a16:creationId xmlns:a16="http://schemas.microsoft.com/office/drawing/2014/main" id="{4F3052DE-8394-7784-6C6A-6FDEC4260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292600"/>
            <a:ext cx="1403350" cy="1187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hr-HR" altLang="en-HR" sz="1400">
                <a:latin typeface="Arial" panose="020B0604020202020204" pitchFamily="34" charset="0"/>
              </a:rPr>
              <a:t>Samomotrenje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en-HR" sz="1400" b="1">
                <a:solidFill>
                  <a:srgbClr val="0A9E0A"/>
                </a:solidFill>
                <a:latin typeface="Arial" panose="020B0604020202020204" pitchFamily="34" charset="0"/>
              </a:rPr>
              <a:t>Eksternalnost</a:t>
            </a:r>
            <a:endParaRPr lang="en-GB" altLang="en-HR" sz="1400" b="1">
              <a:solidFill>
                <a:srgbClr val="0A9E0A"/>
              </a:solidFill>
              <a:latin typeface="Arial" panose="020B0604020202020204" pitchFamily="34" charset="0"/>
            </a:endParaRPr>
          </a:p>
        </p:txBody>
      </p:sp>
      <p:sp>
        <p:nvSpPr>
          <p:cNvPr id="112654" name="AutoShape 14">
            <a:extLst>
              <a:ext uri="{FF2B5EF4-FFF2-40B4-BE49-F238E27FC236}">
                <a16:creationId xmlns:a16="http://schemas.microsoft.com/office/drawing/2014/main" id="{7FB6CAE0-20B9-EED7-D481-28B250BE4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833938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2655" name="AutoShape 15">
            <a:extLst>
              <a:ext uri="{FF2B5EF4-FFF2-40B4-BE49-F238E27FC236}">
                <a16:creationId xmlns:a16="http://schemas.microsoft.com/office/drawing/2014/main" id="{4024EFA9-DC47-3DCF-D319-554AE9E1C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479742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2656" name="AutoShape 16">
            <a:extLst>
              <a:ext uri="{FF2B5EF4-FFF2-40B4-BE49-F238E27FC236}">
                <a16:creationId xmlns:a16="http://schemas.microsoft.com/office/drawing/2014/main" id="{EC4842E5-B3A8-4AC8-2F2A-CAEC1A053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79742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HR"/>
          </a:p>
        </p:txBody>
      </p:sp>
      <p:sp>
        <p:nvSpPr>
          <p:cNvPr id="112657" name="Text Box 17">
            <a:extLst>
              <a:ext uri="{FF2B5EF4-FFF2-40B4-BE49-F238E27FC236}">
                <a16:creationId xmlns:a16="http://schemas.microsoft.com/office/drawing/2014/main" id="{3D970110-9667-68AD-E783-C80AFA41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8054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,051*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2658" name="Text Box 18">
            <a:extLst>
              <a:ext uri="{FF2B5EF4-FFF2-40B4-BE49-F238E27FC236}">
                <a16:creationId xmlns:a16="http://schemas.microsoft.com/office/drawing/2014/main" id="{58BCED45-4A2E-0E76-70EA-DF8E26956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58054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,185**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  <p:sp>
        <p:nvSpPr>
          <p:cNvPr id="112659" name="Text Box 19">
            <a:extLst>
              <a:ext uri="{FF2B5EF4-FFF2-40B4-BE49-F238E27FC236}">
                <a16:creationId xmlns:a16="http://schemas.microsoft.com/office/drawing/2014/main" id="{3952DBC6-7F63-9D88-55A9-B996B917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57689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en-HR" sz="2400" b="1">
                <a:latin typeface="Arial" panose="020B0604020202020204" pitchFamily="34" charset="0"/>
              </a:rPr>
              <a:t>R</a:t>
            </a:r>
            <a:r>
              <a:rPr lang="hr-HR" altLang="en-HR" sz="2400" b="1" baseline="30000">
                <a:latin typeface="Arial" panose="020B0604020202020204" pitchFamily="34" charset="0"/>
              </a:rPr>
              <a:t>2</a:t>
            </a:r>
            <a:r>
              <a:rPr lang="hr-HR" altLang="en-HR" sz="2400" b="1">
                <a:latin typeface="Arial" panose="020B0604020202020204" pitchFamily="34" charset="0"/>
              </a:rPr>
              <a:t>= ,033*</a:t>
            </a:r>
            <a:endParaRPr lang="en-GB" altLang="en-H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>
            <a:extLst>
              <a:ext uri="{FF2B5EF4-FFF2-40B4-BE49-F238E27FC236}">
                <a16:creationId xmlns:a16="http://schemas.microsoft.com/office/drawing/2014/main" id="{23FE1018-240B-7D52-5695-8DADF74FD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765175"/>
            <a:ext cx="7200900" cy="565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en-HR" sz="2400"/>
              <a:t>Saznanja koja imamo na osnovu istraživanja provedenih u svijetu pokazuju slijedeće: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400"/>
          </a:p>
          <a:p>
            <a:pPr>
              <a:lnSpc>
                <a:spcPct val="80000"/>
              </a:lnSpc>
            </a:pPr>
            <a:r>
              <a:rPr lang="hr-HR" altLang="en-HR" sz="2400"/>
              <a:t>Negativne reakcije na društveno neprihvatljivo ponašanje maloljetnika utječu na njihovo</a:t>
            </a:r>
            <a:r>
              <a:rPr lang="hr-HR" altLang="en-HR" sz="2400">
                <a:solidFill>
                  <a:srgbClr val="F57D23"/>
                </a:solidFill>
              </a:rPr>
              <a:t>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hr-HR" altLang="en-HR" sz="2000"/>
              <a:t>samopoštovanje (Kaplan i Johnson, 1991.),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hr-HR" altLang="en-HR" sz="2000"/>
              <a:t>samopoimanje (Harris, 2006.),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hr-HR" altLang="en-HR" sz="2000"/>
              <a:t>školovanje (Bodwitch, 1993.), 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hr-HR" altLang="en-HR" sz="2000"/>
              <a:t>učestalije delinkventno ponašanje (Adams i sur., 2003., Gray-Ray i Ray, 2003.),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hr-HR" altLang="en-HR" sz="2000"/>
              <a:t>smanjene životne šanse u budućem životu</a:t>
            </a:r>
            <a:r>
              <a:rPr lang="hr-HR" altLang="en-HR" sz="2000">
                <a:solidFill>
                  <a:srgbClr val="F57D23"/>
                </a:solidFill>
              </a:rPr>
              <a:t> </a:t>
            </a:r>
            <a:r>
              <a:rPr lang="hr-HR" altLang="en-HR" sz="2000"/>
              <a:t>(Bernburg i Krohn, 2003; Hirschfield, 2004.)</a:t>
            </a:r>
            <a:endParaRPr lang="hr-HR" altLang="en-HR" sz="2000">
              <a:solidFill>
                <a:srgbClr val="F57D23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9E2444D-48E8-3C8E-7C26-76BB85595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 b="1"/>
              <a:t>ZAKLJUČAK</a:t>
            </a:r>
            <a:endParaRPr lang="en-US" altLang="en-HR" sz="3200" b="1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2C37455-9762-59C1-6FEF-94D9B2D67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412875"/>
            <a:ext cx="7200900" cy="529272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hr-HR" altLang="en-HR" sz="2400"/>
              <a:t>Ovim istraživanjem utvrdili smo: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</a:pPr>
            <a:r>
              <a:rPr lang="hr-HR" altLang="en-HR" sz="2400"/>
              <a:t>maloljetnici koji su jače formalno stigmatizirani doživljavaju i više neformalne stigmatizacije od strane osoba iz okoline 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</a:pPr>
            <a:r>
              <a:rPr lang="hr-HR" altLang="en-HR" sz="2400"/>
              <a:t>njihova slika o sebi lošija je što je veći doživljaj stigmatiziranosti 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</a:pPr>
            <a:r>
              <a:rPr lang="hr-HR" altLang="en-HR" sz="2400"/>
              <a:t>maloljetnici smješteni u ustanovu na gotovo svim ispitivanim varijablama postižu lošije rezultate u odnosu na ostale sudionike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hr-HR" altLang="en-HR" sz="2400"/>
          </a:p>
          <a:p>
            <a:pPr marL="533400" indent="-533400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hr-HR" altLang="en-HR" sz="2400"/>
              <a:t>Smjernice: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  <a:buFontTx/>
              <a:buAutoNum type="arabicPeriod"/>
            </a:pPr>
            <a:r>
              <a:rPr lang="hr-HR" altLang="en-HR" sz="2400"/>
              <a:t>alternativne mjere</a:t>
            </a:r>
          </a:p>
          <a:p>
            <a:pPr marL="533400" indent="-533400">
              <a:lnSpc>
                <a:spcPct val="80000"/>
              </a:lnSpc>
              <a:spcBef>
                <a:spcPct val="30000"/>
              </a:spcBef>
              <a:buFontTx/>
              <a:buAutoNum type="arabicPeriod"/>
            </a:pPr>
            <a:r>
              <a:rPr lang="hr-HR" altLang="en-HR" sz="2400"/>
              <a:t>osnaživanje maloljetnika u ustanovi i njihova destigmatizacija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9EEE664-66BE-B7C3-0011-89A702D86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3200"/>
              <a:t>Konkretne praktične implikacije u radu s maloljetnicima u ustanovama</a:t>
            </a:r>
            <a:endParaRPr lang="en-US" altLang="en-HR" sz="3200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DA34EB1-71FC-349F-CC20-41BEFB717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altLang="en-HR" sz="1800"/>
              <a:t>Senzibilizacija javnosti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Rad s obitelji maloljetnika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Škola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Kognitivno-bihevioralni pristup u ustanovama kao osnovni (rekonstrukcija rizičnih kognicija, preispitivanje vjerovanja) ICPS Program razvijanja kognitivnih vještina za interpersonalno rješavanje problema, Spivack i Shur 1982.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Individualni programi/mali rehabilitativni programi prema potrebama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Rad na slici o sebi (osobni identitet, diskriminacija, kulturne razlike, poticanje na empatiju i brižnost, važnost lijepog ponašanja, negativne moralne emocije; stid;krivnja, optimizam, rješavanje problema i sukoba, funkcioniranje u skupini, ustrajnost, suočavanje s neuspjehom)</a:t>
            </a:r>
          </a:p>
          <a:p>
            <a:pPr>
              <a:lnSpc>
                <a:spcPct val="80000"/>
              </a:lnSpc>
            </a:pPr>
            <a:r>
              <a:rPr lang="hr-HR" altLang="en-HR" sz="1800"/>
              <a:t>Post tretmanski rad</a:t>
            </a:r>
            <a:endParaRPr lang="en-US" altLang="en-HR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E713BFDD-E21B-A5AD-AEC3-FD271273F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hr-HR" altLang="en-HR" sz="6000"/>
          </a:p>
          <a:p>
            <a:pPr algn="ctr">
              <a:buFontTx/>
              <a:buNone/>
            </a:pPr>
            <a:r>
              <a:rPr lang="hr-HR" altLang="en-HR" sz="3600"/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935B3B0-EECB-1469-9BAF-C3AACA01E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8588" cy="828675"/>
          </a:xfrm>
        </p:spPr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Etiketiranje i stigmatizacija</a:t>
            </a:r>
            <a:endParaRPr lang="en-US" altLang="en-HR" sz="2800" b="1">
              <a:solidFill>
                <a:schemeClr val="tx1"/>
              </a:solidFill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DE0C34C-A936-63D9-6A0F-27A958F7B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1268413"/>
            <a:ext cx="7239000" cy="5400675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hr-HR" altLang="en-HR" sz="2000" b="1">
                <a:solidFill>
                  <a:srgbClr val="F4471E"/>
                </a:solidFill>
              </a:rPr>
              <a:t>Etiketiranje</a:t>
            </a:r>
            <a:r>
              <a:rPr lang="hr-HR" altLang="en-HR" sz="2000"/>
              <a:t> – pridodavanje etikete “oznake”, pozitivne ili negativne, formalno i neformalno etiketiranje</a:t>
            </a:r>
          </a:p>
          <a:p>
            <a:pPr>
              <a:spcAft>
                <a:spcPct val="20000"/>
              </a:spcAft>
              <a:buFontTx/>
              <a:buNone/>
            </a:pPr>
            <a:r>
              <a:rPr lang="hr-HR" altLang="en-HR" sz="2000" b="1">
                <a:solidFill>
                  <a:srgbClr val="F4471E"/>
                </a:solidFill>
              </a:rPr>
              <a:t>Stigma</a:t>
            </a:r>
            <a:r>
              <a:rPr lang="hr-HR" altLang="en-HR" sz="2000"/>
              <a:t> (grč. žig, znamenje, sramota, ruglo) - negativna etiketa, nositelj je manje vrijedan od drugih, predstavlja socijalni konstrukt i uključuje: 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hr-HR" altLang="en-HR" sz="2000"/>
              <a:t>1. prepoznavanje različitosti na temelju neke oznake i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hr-HR" altLang="en-HR" sz="2000"/>
              <a:t>2. obezvređivanje osobe koja je nositelj te oznake</a:t>
            </a:r>
            <a:endParaRPr lang="hr-HR" altLang="en-HR" sz="1800"/>
          </a:p>
          <a:p>
            <a:pPr>
              <a:spcAft>
                <a:spcPct val="20000"/>
              </a:spcAft>
              <a:buFont typeface="Wingdings" pitchFamily="2" charset="2"/>
              <a:buNone/>
            </a:pPr>
            <a:r>
              <a:rPr lang="hr-HR" altLang="en-HR" sz="2000" b="1" u="sng">
                <a:solidFill>
                  <a:srgbClr val="F4471E"/>
                </a:solidFill>
              </a:rPr>
              <a:t>Stigmatizacija</a:t>
            </a:r>
            <a:r>
              <a:rPr lang="hr-HR" altLang="en-HR" sz="2000" u="sng"/>
              <a:t> je posljedica negativnog etiketiranja</a:t>
            </a:r>
          </a:p>
          <a:p>
            <a:r>
              <a:rPr lang="hr-HR" altLang="en-HR" sz="2000"/>
              <a:t>Stigmatizacija je povezana sa stavovima, predrasudama i stereotipima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altLang="en-HR" sz="20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en-HR" sz="2000">
                <a:solidFill>
                  <a:srgbClr val="F4471E"/>
                </a:solidFill>
              </a:rPr>
              <a:t>Posljedice stigmatizacije</a:t>
            </a:r>
            <a:r>
              <a:rPr lang="hr-HR" altLang="en-HR" sz="2000"/>
              <a:t>: obezvređivanje, omalovažavanje,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en-HR" sz="2000"/>
              <a:t>lošije samopoštovanje i samopoimanje, nedostupnost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en-HR" sz="2000"/>
              <a:t>sredstava i mogućnosti koje su dostupne ostalim mladima</a:t>
            </a:r>
            <a:endParaRPr lang="hr-HR" altLang="en-HR" sz="2000">
              <a:solidFill>
                <a:srgbClr val="0CC05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DC28B24-CDC2-12A1-9A9F-BA8CE9A7E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6769100" cy="1152525"/>
          </a:xfrm>
        </p:spPr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Odnos stigmatizacije i slike o sebi</a:t>
            </a:r>
            <a:endParaRPr lang="en-US" altLang="en-HR" sz="2800" b="1">
              <a:solidFill>
                <a:schemeClr val="tx1"/>
              </a:solidFill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CB44F7F-A545-1487-549A-F2D9775D5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268413"/>
            <a:ext cx="7488238" cy="5437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en-HR" sz="2000">
                <a:solidFill>
                  <a:srgbClr val="F4471E"/>
                </a:solidFill>
              </a:rPr>
              <a:t>Sliku o sebi (samopoimanje i samopoštovanje)</a:t>
            </a:r>
            <a:r>
              <a:rPr lang="hr-HR" altLang="en-HR" sz="2000"/>
              <a:t> stvaramo u interakciji s drugima (Landry, 2002.)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U adolescenciji, kada je naglašen razvoj identiteta, slika o sebi je vrlo važna i određuje ponašanja ali i reakcije drugih ljudi</a:t>
            </a:r>
          </a:p>
          <a:p>
            <a:pPr>
              <a:lnSpc>
                <a:spcPct val="90000"/>
              </a:lnSpc>
            </a:pPr>
            <a:r>
              <a:rPr lang="hr-HR" altLang="en-HR" sz="2000"/>
              <a:t>Recipročni determinizam (Bandura, 1979.)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>
              <a:lnSpc>
                <a:spcPct val="80000"/>
              </a:lnSpc>
            </a:pPr>
            <a:endParaRPr lang="hr-HR" altLang="en-HR" sz="2000">
              <a:solidFill>
                <a:srgbClr val="F4471E"/>
              </a:solidFill>
            </a:endParaRPr>
          </a:p>
          <a:p>
            <a:pPr>
              <a:lnSpc>
                <a:spcPct val="80000"/>
              </a:lnSpc>
            </a:pPr>
            <a:endParaRPr lang="hr-HR" altLang="en-HR" sz="2000">
              <a:solidFill>
                <a:srgbClr val="F4471E"/>
              </a:solidFill>
            </a:endParaRPr>
          </a:p>
          <a:p>
            <a:pPr>
              <a:lnSpc>
                <a:spcPct val="80000"/>
              </a:lnSpc>
            </a:pPr>
            <a:endParaRPr lang="hr-HR" altLang="en-HR" sz="2000">
              <a:solidFill>
                <a:srgbClr val="F4471E"/>
              </a:solidFill>
            </a:endParaRPr>
          </a:p>
          <a:p>
            <a:r>
              <a:rPr lang="hr-HR" altLang="en-HR" sz="2000">
                <a:solidFill>
                  <a:srgbClr val="F4471E"/>
                </a:solidFill>
              </a:rPr>
              <a:t>Samoispunjavajuće proročanstvo</a:t>
            </a:r>
            <a:r>
              <a:rPr lang="hr-HR" altLang="en-HR" sz="2000"/>
              <a:t> (Merton, 1949.), </a:t>
            </a:r>
            <a:r>
              <a:rPr lang="hr-HR" altLang="en-HR" sz="2000">
                <a:solidFill>
                  <a:srgbClr val="F4471E"/>
                </a:solidFill>
              </a:rPr>
              <a:t>koncept bihevioralne potvrde</a:t>
            </a:r>
            <a:r>
              <a:rPr lang="hr-HR" altLang="en-HR" sz="2000"/>
              <a:t> (Snyder, 1984.), </a:t>
            </a:r>
            <a:r>
              <a:rPr lang="hr-HR" altLang="en-HR" sz="2000">
                <a:solidFill>
                  <a:srgbClr val="F4471E"/>
                </a:solidFill>
              </a:rPr>
              <a:t>“Rosenthalov efekt”</a:t>
            </a:r>
            <a:r>
              <a:rPr lang="hr-HR" altLang="en-HR" sz="2000"/>
              <a:t> (Rosenthal, 1968.) – naša uvjerenja o nekome mogu se ostvariti jer našim ponašanjem potaknemo da se ona ostvare</a:t>
            </a:r>
            <a:endParaRPr lang="en-US" altLang="en-HR" sz="200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5C0567F-6E9C-BF3F-97EE-3F0CAF6DAB1C}"/>
              </a:ext>
            </a:extLst>
          </p:cNvPr>
          <p:cNvGraphicFramePr/>
          <p:nvPr/>
        </p:nvGraphicFramePr>
        <p:xfrm>
          <a:off x="1403350" y="2924175"/>
          <a:ext cx="5472113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>
            <a:extLst>
              <a:ext uri="{FF2B5EF4-FFF2-40B4-BE49-F238E27FC236}">
                <a16:creationId xmlns:a16="http://schemas.microsoft.com/office/drawing/2014/main" id="{2907E5E8-185E-6A22-E231-1107AA7C1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36725"/>
            <a:ext cx="7235825" cy="475297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altLang="en-HR" sz="2400"/>
              <a:t>teorije etiketiranja</a:t>
            </a:r>
          </a:p>
          <a:p>
            <a:pPr>
              <a:buFont typeface="Wingdings" pitchFamily="2" charset="2"/>
              <a:buChar char="ü"/>
            </a:pPr>
            <a:r>
              <a:rPr lang="hr-HR" altLang="en-HR" sz="2400"/>
              <a:t>ekološke teorije </a:t>
            </a:r>
          </a:p>
          <a:p>
            <a:pPr>
              <a:buFont typeface="Wingdings" pitchFamily="2" charset="2"/>
              <a:buChar char="ü"/>
            </a:pPr>
            <a:r>
              <a:rPr lang="hr-HR" altLang="en-HR" sz="2400"/>
              <a:t>teorija simboličkog interakcionizma </a:t>
            </a:r>
          </a:p>
          <a:p>
            <a:pPr>
              <a:buFont typeface="Wingdings" pitchFamily="2" charset="2"/>
              <a:buChar char="ü"/>
            </a:pPr>
            <a:r>
              <a:rPr lang="hr-HR" altLang="en-HR" sz="2400"/>
              <a:t>teorije učenja </a:t>
            </a:r>
          </a:p>
          <a:p>
            <a:pPr>
              <a:buFont typeface="Wingdings" pitchFamily="2" charset="2"/>
              <a:buChar char="ü"/>
            </a:pPr>
            <a:r>
              <a:rPr lang="hr-HR" altLang="en-HR" sz="2400"/>
              <a:t>teorija subkulture</a:t>
            </a:r>
          </a:p>
          <a:p>
            <a:pPr>
              <a:buFont typeface="Wingdings" pitchFamily="2" charset="2"/>
              <a:buChar char="ü"/>
            </a:pPr>
            <a:r>
              <a:rPr lang="hr-HR" altLang="en-HR" sz="2400"/>
              <a:t>teorija akumulacije nepovoljnosti</a:t>
            </a:r>
            <a:endParaRPr lang="en-US" altLang="en-HR" sz="2400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7175F5CE-0FC9-8813-BCC4-96A9B48F0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8588" cy="1368425"/>
          </a:xfrm>
          <a:noFill/>
          <a:ln/>
        </p:spPr>
        <p:txBody>
          <a:bodyPr/>
          <a:lstStyle/>
          <a:p>
            <a:r>
              <a:rPr lang="hr-HR" altLang="en-HR" sz="2800" b="1"/>
              <a:t>Teorijska utemeljenost istraživanja</a:t>
            </a:r>
            <a:endParaRPr lang="en-US" altLang="en-HR" sz="28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26126F6-7CCB-5490-1915-02AB2B06A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8588" cy="1081088"/>
          </a:xfrm>
        </p:spPr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CILJ I SVRHA ISTRAŽIVANJA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D07065E-918D-1319-A01F-642B1EBC8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1484313"/>
            <a:ext cx="7308850" cy="5040312"/>
          </a:xfrm>
        </p:spPr>
        <p:txBody>
          <a:bodyPr/>
          <a:lstStyle/>
          <a:p>
            <a:endParaRPr lang="hr-HR" altLang="en-HR" sz="2000" b="1"/>
          </a:p>
          <a:p>
            <a:pPr>
              <a:buFontTx/>
              <a:buNone/>
            </a:pPr>
            <a:r>
              <a:rPr lang="hr-HR" altLang="en-HR" sz="2400" b="1"/>
              <a:t>Cilj istraživanja</a:t>
            </a:r>
            <a:r>
              <a:rPr lang="hr-HR" altLang="en-HR" sz="2400"/>
              <a:t> - istražiti razinu stigmatiziranosti maloljetnih počinitelja kaznenih djela i utvrditi povezanost formalne i neformalne stigmatizacije s njihovom slikom o sebi</a:t>
            </a:r>
          </a:p>
          <a:p>
            <a:pPr>
              <a:buFontTx/>
              <a:buNone/>
            </a:pPr>
            <a:endParaRPr lang="hr-HR" altLang="en-HR" sz="2400"/>
          </a:p>
          <a:p>
            <a:pPr>
              <a:buFontTx/>
              <a:buNone/>
            </a:pPr>
            <a:r>
              <a:rPr lang="hr-HR" altLang="en-HR" sz="2400" b="1"/>
              <a:t>Svrha istraživanja</a:t>
            </a:r>
            <a:r>
              <a:rPr lang="hr-HR" altLang="en-HR" sz="2400"/>
              <a:t> - unaprjeđenje rada s ovom populacijom i njihovo kvalitetnije i zdravije funkcioniranje u društvu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C4C57DB-D4DC-F53D-C312-A0A83FD39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Problemi i hipoteze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2C79B61-F8A7-4015-3EF3-91890DB5A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7559675" cy="55800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hr-HR" altLang="en-HR" sz="24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r-HR" altLang="en-HR" sz="2000"/>
              <a:t>1. Ispitati razlikuje li se doživljaj stigmatiziranosti maloljetnika s obzirom na razinu formalne stigmatizacije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/>
              <a:t>H1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F34F53"/>
                </a:solidFill>
              </a:rPr>
              <a:t>oportunitet </a:t>
            </a:r>
            <a:r>
              <a:rPr lang="hr-HR" altLang="en-HR" sz="2000"/>
              <a:t>&lt; </a:t>
            </a:r>
            <a:r>
              <a:rPr lang="hr-HR" altLang="en-HR" sz="2000">
                <a:solidFill>
                  <a:srgbClr val="36A527"/>
                </a:solidFill>
              </a:rPr>
              <a:t>izvanzavodske mjere </a:t>
            </a:r>
            <a:r>
              <a:rPr lang="hr-HR" altLang="en-HR" sz="2000"/>
              <a:t>&lt; </a:t>
            </a:r>
            <a:r>
              <a:rPr lang="hr-HR" altLang="en-HR" sz="2000">
                <a:solidFill>
                  <a:srgbClr val="8816B6"/>
                </a:solidFill>
              </a:rPr>
              <a:t>ustanova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rgbClr val="8816B6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r-HR" altLang="en-HR" sz="2000"/>
              <a:t>2. Ispitati razlikuju li se maloljetnici s izvanzavodskim mjerama, maloljetnici smješteni u ustanovu i njihovi vršnjaci kojima nisu izrečene mjere s obzirom na eksternalnost i samomotrenje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/>
              <a:t>H2 eksternalnost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F64C81"/>
                </a:solidFill>
              </a:rPr>
              <a:t>bez izrečenih mjera </a:t>
            </a:r>
            <a:r>
              <a:rPr lang="hr-HR" altLang="en-HR" sz="2000"/>
              <a:t>&lt; </a:t>
            </a:r>
            <a:r>
              <a:rPr lang="hr-HR" altLang="en-HR" sz="2000">
                <a:solidFill>
                  <a:srgbClr val="36A527"/>
                </a:solidFill>
              </a:rPr>
              <a:t>izvanzavodske mjere </a:t>
            </a:r>
            <a:r>
              <a:rPr lang="hr-HR" altLang="en-HR" sz="2000"/>
              <a:t>&lt; </a:t>
            </a:r>
            <a:r>
              <a:rPr lang="hr-HR" altLang="en-HR" sz="2000">
                <a:solidFill>
                  <a:srgbClr val="8816B6"/>
                </a:solidFill>
              </a:rPr>
              <a:t>ustanova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rgbClr val="8816B6"/>
              </a:solidFill>
            </a:endParaRP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/>
              <a:t>H2.1. samomotrenje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F64C81"/>
                </a:solidFill>
              </a:rPr>
              <a:t>bez izrečenih mjera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36A527"/>
                </a:solidFill>
              </a:rPr>
              <a:t>izvanzavodske mjere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8816B6"/>
                </a:solidFill>
              </a:rPr>
              <a:t>ustanova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D825FAF5-98AA-F279-4713-952BC3595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7524750" cy="5472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3. Ispitati razlikuje li se slika o sebi (samopoimanje i samopoštovanje) maloljetnika s izrečenim izvanzavodskim mjerama i maloljetnika smještenih u ustanovu od slike o sebi njihovih vršnjaka kojima nisu izrečene mjere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/>
              <a:t>H3 samopoimanje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F64C81"/>
                </a:solidFill>
              </a:rPr>
              <a:t>bez izrečenih mjera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36A527"/>
                </a:solidFill>
              </a:rPr>
              <a:t>izvanzavodske mjere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8816B6"/>
                </a:solidFill>
              </a:rPr>
              <a:t>ustanova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rgbClr val="8816B6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/>
              <a:t>H3.1. samopoštovanje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F64C81"/>
                </a:solidFill>
              </a:rPr>
              <a:t>bez izrečenih mjera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36A527"/>
                </a:solidFill>
              </a:rPr>
              <a:t>izvanzavodske mjere </a:t>
            </a:r>
            <a:r>
              <a:rPr lang="hr-HR" altLang="en-HR" sz="2000"/>
              <a:t>&gt; </a:t>
            </a:r>
            <a:r>
              <a:rPr lang="hr-HR" altLang="en-HR" sz="2000">
                <a:solidFill>
                  <a:srgbClr val="8816B6"/>
                </a:solidFill>
              </a:rPr>
              <a:t>ustanova</a:t>
            </a:r>
            <a:endParaRPr lang="hr-HR" altLang="en-HR" sz="2000">
              <a:solidFill>
                <a:srgbClr val="F34F5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altLang="en-HR" sz="2000">
              <a:solidFill>
                <a:srgbClr val="8816B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en-HR" sz="2000"/>
              <a:t>4. Ispitati povezanost doživljaja neformalne stigmatizacije maloljetnika s izrečenim izvanzavodskim mjerama i maloljetnika smještenih u ustanovu s njihovom slikom o sebi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/>
              <a:t>H4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en-HR" sz="2000">
                <a:solidFill>
                  <a:srgbClr val="36A527"/>
                </a:solidFill>
              </a:rPr>
              <a:t>veći doživljaj stigmatizacije – lošije samopoimanje i niže samopoštovanje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F66E4C5-1113-1EB7-5351-A87F9216D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2800" b="1">
                <a:solidFill>
                  <a:schemeClr val="tx1"/>
                </a:solidFill>
              </a:rPr>
              <a:t>Problemi i hipoteze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6">
      <a:dk1>
        <a:srgbClr val="3300CC"/>
      </a:dk1>
      <a:lt1>
        <a:srgbClr val="FFFFFF"/>
      </a:lt1>
      <a:dk2>
        <a:srgbClr val="3300CD"/>
      </a:dk2>
      <a:lt2>
        <a:srgbClr val="808080"/>
      </a:lt2>
      <a:accent1>
        <a:srgbClr val="FFDE4B"/>
      </a:accent1>
      <a:accent2>
        <a:srgbClr val="CE739C"/>
      </a:accent2>
      <a:accent3>
        <a:srgbClr val="FFFFFF"/>
      </a:accent3>
      <a:accent4>
        <a:srgbClr val="2A00AE"/>
      </a:accent4>
      <a:accent5>
        <a:srgbClr val="FFECB1"/>
      </a:accent5>
      <a:accent6>
        <a:srgbClr val="BA688D"/>
      </a:accent6>
      <a:hlink>
        <a:srgbClr val="F77352"/>
      </a:hlink>
      <a:folHlink>
        <a:srgbClr val="7A7ABC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H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H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2D2D8A"/>
        </a:accent6>
        <a:hlink>
          <a:srgbClr val="333366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FFDE4B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FFECB1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1721</Words>
  <Application>Microsoft Macintosh PowerPoint</Application>
  <PresentationFormat>On-screen Show (4:3)</PresentationFormat>
  <Paragraphs>296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Tahoma</vt:lpstr>
      <vt:lpstr>Times</vt:lpstr>
      <vt:lpstr>Wingdings</vt:lpstr>
      <vt:lpstr>Blank Presentation</vt:lpstr>
      <vt:lpstr>Grafikon</vt:lpstr>
      <vt:lpstr> Pravni fakultet Sveučilišta u Zagrebu Studijski centar socijalnog rada  STIGMATIZIRANOST I SLIKA O SEBI MALOLJETNIH POČINITELJA KAZNENIH DJELA  Izv.prof. dr.sc. Marijana Majdak </vt:lpstr>
      <vt:lpstr>PowerPoint Presentation</vt:lpstr>
      <vt:lpstr>PowerPoint Presentation</vt:lpstr>
      <vt:lpstr>Etiketiranje i stigmatizacija</vt:lpstr>
      <vt:lpstr>Odnos stigmatizacije i slike o sebi</vt:lpstr>
      <vt:lpstr>Teorijska utemeljenost istraživanja</vt:lpstr>
      <vt:lpstr>CILJ I SVRHA ISTRAŽIVANJA</vt:lpstr>
      <vt:lpstr>Problemi i hipoteze</vt:lpstr>
      <vt:lpstr>Problemi i hipoteze</vt:lpstr>
      <vt:lpstr>Problemi i hipoteze</vt:lpstr>
      <vt:lpstr>SUDIONICI</vt:lpstr>
      <vt:lpstr>INSTRUMENTI</vt:lpstr>
      <vt:lpstr>INSTRUMENTI</vt:lpstr>
      <vt:lpstr>INSTRUMENTI</vt:lpstr>
      <vt:lpstr>POSTUPAK KONSTRUKCIJE UNS-D</vt:lpstr>
      <vt:lpstr>NAČIN PRIKUPLJANJA PODATAKA</vt:lpstr>
      <vt:lpstr>METODE OBRADE I ANALIZE PODATAKA</vt:lpstr>
      <vt:lpstr>PowerPoint Presentation</vt:lpstr>
      <vt:lpstr>Doživljaj stigmatiziranosti maloljetnika s izrečenim mjerama</vt:lpstr>
      <vt:lpstr> Doživljaj stigmatiziranosti maloljetnika s izrečenim mjerama</vt:lpstr>
      <vt:lpstr>Eksternalnost </vt:lpstr>
      <vt:lpstr>Samomotrenje</vt:lpstr>
      <vt:lpstr>Samomotrenje</vt:lpstr>
      <vt:lpstr>Samopoimanje</vt:lpstr>
      <vt:lpstr>Samopoimanje maloljetnika po skalama i subskalama</vt:lpstr>
      <vt:lpstr>Samopoštovanje</vt:lpstr>
      <vt:lpstr>Povezanost doživljaja neformalne stigmatizacije sa slikom o sebi</vt:lpstr>
      <vt:lpstr>Objašnjenje samopoimanja (R2= ,46**)</vt:lpstr>
      <vt:lpstr>Objašnjenje samopoštovanja (R2= ,42**)</vt:lpstr>
      <vt:lpstr>ZAKLJUČAK</vt:lpstr>
      <vt:lpstr>Konkretne praktične implikacije u radu s maloljetnicima u ustanovama</vt:lpstr>
      <vt:lpstr>PowerPoint Presentation</vt:lpstr>
    </vt:vector>
  </TitlesOfParts>
  <Company>_x0008_ᖤ]水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Template</dc:title>
  <dc:creator>Presentation Helper</dc:creator>
  <cp:lastModifiedBy>Marijana Majdak</cp:lastModifiedBy>
  <cp:revision>47</cp:revision>
  <dcterms:created xsi:type="dcterms:W3CDTF">2006-02-12T12:45:36Z</dcterms:created>
  <dcterms:modified xsi:type="dcterms:W3CDTF">2022-11-28T09:03:36Z</dcterms:modified>
</cp:coreProperties>
</file>