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7" r:id="rId10"/>
    <p:sldId id="268" r:id="rId11"/>
    <p:sldId id="264" r:id="rId12"/>
    <p:sldId id="269" r:id="rId13"/>
    <p:sldId id="266" r:id="rId14"/>
    <p:sldId id="265" r:id="rId15"/>
  </p:sldIdLst>
  <p:sldSz cx="9144000" cy="6858000" type="screen4x3"/>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p:scale>
          <a:sx n="76" d="100"/>
          <a:sy n="76" d="100"/>
        </p:scale>
        <p:origin x="-360" y="18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5644E57-4165-44DD-911E-2755A8F73E88}" type="datetimeFigureOut">
              <a:rPr lang="hr-HR" smtClean="0"/>
              <a:pPr/>
              <a:t>5.12.2016</a:t>
            </a:fld>
            <a:endParaRPr lang="hr-HR"/>
          </a:p>
        </p:txBody>
      </p:sp>
      <p:sp>
        <p:nvSpPr>
          <p:cNvPr id="8" name="Slide Number Placeholder 7"/>
          <p:cNvSpPr>
            <a:spLocks noGrp="1"/>
          </p:cNvSpPr>
          <p:nvPr>
            <p:ph type="sldNum" sz="quarter" idx="11"/>
          </p:nvPr>
        </p:nvSpPr>
        <p:spPr/>
        <p:txBody>
          <a:bodyPr/>
          <a:lstStyle/>
          <a:p>
            <a:fld id="{D7678A69-6291-401F-80B8-78B15571EDF6}" type="slidenum">
              <a:rPr lang="hr-HR" smtClean="0"/>
              <a:pPr/>
              <a:t>‹#›</a:t>
            </a:fld>
            <a:endParaRPr lang="hr-HR"/>
          </a:p>
        </p:txBody>
      </p:sp>
      <p:sp>
        <p:nvSpPr>
          <p:cNvPr id="9" name="Footer Placeholder 8"/>
          <p:cNvSpPr>
            <a:spLocks noGrp="1"/>
          </p:cNvSpPr>
          <p:nvPr>
            <p:ph type="ftr" sz="quarter" idx="12"/>
          </p:nvPr>
        </p:nvSpPr>
        <p:spPr/>
        <p:txBody>
          <a:bodyPr/>
          <a:lstStyle/>
          <a:p>
            <a:endParaRPr lang="hr-H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644E57-4165-44DD-911E-2755A8F73E88}" type="datetimeFigureOut">
              <a:rPr lang="hr-HR" smtClean="0"/>
              <a:pPr/>
              <a:t>5.12.2016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7678A69-6291-401F-80B8-78B15571EDF6}"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44E57-4165-44DD-911E-2755A8F73E88}" type="datetimeFigureOut">
              <a:rPr lang="hr-HR" smtClean="0"/>
              <a:pPr/>
              <a:t>5.12.2016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7678A69-6291-401F-80B8-78B15571EDF6}"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E5644E57-4165-44DD-911E-2755A8F73E88}" type="datetimeFigureOut">
              <a:rPr lang="hr-HR" smtClean="0"/>
              <a:pPr/>
              <a:t>5.12.2016</a:t>
            </a:fld>
            <a:endParaRPr lang="hr-HR"/>
          </a:p>
        </p:txBody>
      </p:sp>
      <p:sp>
        <p:nvSpPr>
          <p:cNvPr id="10" name="Slide Number Placeholder 9"/>
          <p:cNvSpPr>
            <a:spLocks noGrp="1"/>
          </p:cNvSpPr>
          <p:nvPr>
            <p:ph type="sldNum" sz="quarter" idx="15"/>
          </p:nvPr>
        </p:nvSpPr>
        <p:spPr/>
        <p:txBody>
          <a:bodyPr/>
          <a:lstStyle/>
          <a:p>
            <a:fld id="{D7678A69-6291-401F-80B8-78B15571EDF6}" type="slidenum">
              <a:rPr lang="hr-HR" smtClean="0"/>
              <a:pPr/>
              <a:t>‹#›</a:t>
            </a:fld>
            <a:endParaRPr lang="hr-HR"/>
          </a:p>
        </p:txBody>
      </p:sp>
      <p:sp>
        <p:nvSpPr>
          <p:cNvPr id="11" name="Footer Placeholder 10"/>
          <p:cNvSpPr>
            <a:spLocks noGrp="1"/>
          </p:cNvSpPr>
          <p:nvPr>
            <p:ph type="ftr" sz="quarter" idx="16"/>
          </p:nvPr>
        </p:nvSpPr>
        <p:spPr/>
        <p:txBody>
          <a:bodyPr/>
          <a:lstStyle/>
          <a:p>
            <a:endParaRPr lang="hr-HR"/>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5644E57-4165-44DD-911E-2755A8F73E88}" type="datetimeFigureOut">
              <a:rPr lang="hr-HR" smtClean="0"/>
              <a:pPr/>
              <a:t>5.12.2016</a:t>
            </a:fld>
            <a:endParaRPr lang="hr-HR"/>
          </a:p>
        </p:txBody>
      </p:sp>
      <p:sp>
        <p:nvSpPr>
          <p:cNvPr id="8" name="Slide Number Placeholder 7"/>
          <p:cNvSpPr>
            <a:spLocks noGrp="1"/>
          </p:cNvSpPr>
          <p:nvPr>
            <p:ph type="sldNum" sz="quarter" idx="11"/>
          </p:nvPr>
        </p:nvSpPr>
        <p:spPr/>
        <p:txBody>
          <a:bodyPr/>
          <a:lstStyle/>
          <a:p>
            <a:fld id="{D7678A69-6291-401F-80B8-78B15571EDF6}" type="slidenum">
              <a:rPr lang="hr-HR" smtClean="0"/>
              <a:pPr/>
              <a:t>‹#›</a:t>
            </a:fld>
            <a:endParaRPr lang="hr-HR"/>
          </a:p>
        </p:txBody>
      </p:sp>
      <p:sp>
        <p:nvSpPr>
          <p:cNvPr id="9" name="Footer Placeholder 8"/>
          <p:cNvSpPr>
            <a:spLocks noGrp="1"/>
          </p:cNvSpPr>
          <p:nvPr>
            <p:ph type="ftr" sz="quarter" idx="12"/>
          </p:nvPr>
        </p:nvSpPr>
        <p:spPr/>
        <p:txBody>
          <a:bodyPr/>
          <a:lstStyle/>
          <a:p>
            <a:endParaRPr lang="hr-H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E5644E57-4165-44DD-911E-2755A8F73E88}" type="datetimeFigureOut">
              <a:rPr lang="hr-HR" smtClean="0"/>
              <a:pPr/>
              <a:t>5.12.2016</a:t>
            </a:fld>
            <a:endParaRPr lang="hr-HR"/>
          </a:p>
        </p:txBody>
      </p:sp>
      <p:sp>
        <p:nvSpPr>
          <p:cNvPr id="10" name="Slide Number Placeholder 9"/>
          <p:cNvSpPr>
            <a:spLocks noGrp="1"/>
          </p:cNvSpPr>
          <p:nvPr>
            <p:ph type="sldNum" sz="quarter" idx="11"/>
          </p:nvPr>
        </p:nvSpPr>
        <p:spPr/>
        <p:txBody>
          <a:bodyPr/>
          <a:lstStyle/>
          <a:p>
            <a:fld id="{D7678A69-6291-401F-80B8-78B15571EDF6}" type="slidenum">
              <a:rPr lang="hr-HR" smtClean="0"/>
              <a:pPr/>
              <a:t>‹#›</a:t>
            </a:fld>
            <a:endParaRPr lang="hr-HR"/>
          </a:p>
        </p:txBody>
      </p:sp>
      <p:sp>
        <p:nvSpPr>
          <p:cNvPr id="11" name="Footer Placeholder 10"/>
          <p:cNvSpPr>
            <a:spLocks noGrp="1"/>
          </p:cNvSpPr>
          <p:nvPr>
            <p:ph type="ftr" sz="quarter" idx="12"/>
          </p:nvPr>
        </p:nvSpPr>
        <p:spPr>
          <a:xfrm>
            <a:off x="493776" y="6356350"/>
            <a:ext cx="5102352" cy="365125"/>
          </a:xfrm>
        </p:spPr>
        <p:txBody>
          <a:bodyPr/>
          <a:lstStyle/>
          <a:p>
            <a:endParaRPr lang="hr-H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E5644E57-4165-44DD-911E-2755A8F73E88}" type="datetimeFigureOut">
              <a:rPr lang="hr-HR" smtClean="0"/>
              <a:pPr/>
              <a:t>5.12.2016</a:t>
            </a:fld>
            <a:endParaRPr lang="hr-HR"/>
          </a:p>
        </p:txBody>
      </p:sp>
      <p:sp>
        <p:nvSpPr>
          <p:cNvPr id="11" name="Slide Number Placeholder 10"/>
          <p:cNvSpPr>
            <a:spLocks noGrp="1"/>
          </p:cNvSpPr>
          <p:nvPr>
            <p:ph type="sldNum" sz="quarter" idx="11"/>
          </p:nvPr>
        </p:nvSpPr>
        <p:spPr/>
        <p:txBody>
          <a:bodyPr/>
          <a:lstStyle/>
          <a:p>
            <a:fld id="{D7678A69-6291-401F-80B8-78B15571EDF6}" type="slidenum">
              <a:rPr lang="hr-HR" smtClean="0"/>
              <a:pPr/>
              <a:t>‹#›</a:t>
            </a:fld>
            <a:endParaRPr lang="hr-HR"/>
          </a:p>
        </p:txBody>
      </p:sp>
      <p:sp>
        <p:nvSpPr>
          <p:cNvPr id="12" name="Footer Placeholder 11"/>
          <p:cNvSpPr>
            <a:spLocks noGrp="1"/>
          </p:cNvSpPr>
          <p:nvPr>
            <p:ph type="ftr" sz="quarter" idx="12"/>
          </p:nvPr>
        </p:nvSpPr>
        <p:spPr>
          <a:xfrm>
            <a:off x="493776" y="6356350"/>
            <a:ext cx="5102352" cy="365125"/>
          </a:xfrm>
        </p:spPr>
        <p:txBody>
          <a:bodyPr/>
          <a:lstStyle/>
          <a:p>
            <a:endParaRPr lang="hr-H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E5644E57-4165-44DD-911E-2755A8F73E88}" type="datetimeFigureOut">
              <a:rPr lang="hr-HR" smtClean="0"/>
              <a:pPr/>
              <a:t>5.12.2016</a:t>
            </a:fld>
            <a:endParaRPr lang="hr-HR"/>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D7678A69-6291-401F-80B8-78B15571EDF6}" type="slidenum">
              <a:rPr lang="hr-HR" smtClean="0"/>
              <a:pPr/>
              <a:t>‹#›</a:t>
            </a:fld>
            <a:endParaRPr lang="hr-HR"/>
          </a:p>
        </p:txBody>
      </p:sp>
      <p:sp>
        <p:nvSpPr>
          <p:cNvPr id="6" name="Footer Placeholder 5"/>
          <p:cNvSpPr>
            <a:spLocks noGrp="1"/>
          </p:cNvSpPr>
          <p:nvPr>
            <p:ph type="ftr" sz="quarter" idx="12"/>
          </p:nvPr>
        </p:nvSpPr>
        <p:spPr/>
        <p:txBody>
          <a:bodyPr/>
          <a:lstStyle/>
          <a:p>
            <a:endParaRPr lang="hr-H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644E57-4165-44DD-911E-2755A8F73E88}" type="datetimeFigureOut">
              <a:rPr lang="hr-HR" smtClean="0"/>
              <a:pPr/>
              <a:t>5.12.2016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D7678A69-6291-401F-80B8-78B15571EDF6}"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5644E57-4165-44DD-911E-2755A8F73E88}" type="datetimeFigureOut">
              <a:rPr lang="hr-HR" smtClean="0"/>
              <a:pPr/>
              <a:t>5.12.2016</a:t>
            </a:fld>
            <a:endParaRPr lang="hr-HR"/>
          </a:p>
        </p:txBody>
      </p:sp>
      <p:sp>
        <p:nvSpPr>
          <p:cNvPr id="9" name="Slide Number Placeholder 8"/>
          <p:cNvSpPr>
            <a:spLocks noGrp="1"/>
          </p:cNvSpPr>
          <p:nvPr>
            <p:ph type="sldNum" sz="quarter" idx="11"/>
          </p:nvPr>
        </p:nvSpPr>
        <p:spPr/>
        <p:txBody>
          <a:bodyPr/>
          <a:lstStyle/>
          <a:p>
            <a:fld id="{D7678A69-6291-401F-80B8-78B15571EDF6}" type="slidenum">
              <a:rPr lang="hr-HR" smtClean="0"/>
              <a:pPr/>
              <a:t>‹#›</a:t>
            </a:fld>
            <a:endParaRPr lang="hr-HR"/>
          </a:p>
        </p:txBody>
      </p:sp>
      <p:sp>
        <p:nvSpPr>
          <p:cNvPr id="10" name="Footer Placeholder 9"/>
          <p:cNvSpPr>
            <a:spLocks noGrp="1"/>
          </p:cNvSpPr>
          <p:nvPr>
            <p:ph type="ftr" sz="quarter" idx="12"/>
          </p:nvPr>
        </p:nvSpPr>
        <p:spPr>
          <a:xfrm>
            <a:off x="493776" y="6356350"/>
            <a:ext cx="5102352" cy="365125"/>
          </a:xfrm>
        </p:spPr>
        <p:txBody>
          <a:bodyPr/>
          <a:lstStyle/>
          <a:p>
            <a:endParaRPr lang="hr-H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5644E57-4165-44DD-911E-2755A8F73E88}" type="datetimeFigureOut">
              <a:rPr lang="hr-HR" smtClean="0"/>
              <a:pPr/>
              <a:t>5.12.2016</a:t>
            </a:fld>
            <a:endParaRPr lang="hr-HR"/>
          </a:p>
        </p:txBody>
      </p:sp>
      <p:sp>
        <p:nvSpPr>
          <p:cNvPr id="9" name="Slide Number Placeholder 8"/>
          <p:cNvSpPr>
            <a:spLocks noGrp="1"/>
          </p:cNvSpPr>
          <p:nvPr>
            <p:ph type="sldNum" sz="quarter" idx="11"/>
          </p:nvPr>
        </p:nvSpPr>
        <p:spPr/>
        <p:txBody>
          <a:bodyPr/>
          <a:lstStyle/>
          <a:p>
            <a:fld id="{D7678A69-6291-401F-80B8-78B15571EDF6}" type="slidenum">
              <a:rPr lang="hr-HR" smtClean="0"/>
              <a:pPr/>
              <a:t>‹#›</a:t>
            </a:fld>
            <a:endParaRPr lang="hr-HR"/>
          </a:p>
        </p:txBody>
      </p:sp>
      <p:sp>
        <p:nvSpPr>
          <p:cNvPr id="10" name="Footer Placeholder 9"/>
          <p:cNvSpPr>
            <a:spLocks noGrp="1"/>
          </p:cNvSpPr>
          <p:nvPr>
            <p:ph type="ftr" sz="quarter" idx="12"/>
          </p:nvPr>
        </p:nvSpPr>
        <p:spPr>
          <a:xfrm>
            <a:off x="493776" y="6356350"/>
            <a:ext cx="5102352" cy="365125"/>
          </a:xfrm>
        </p:spPr>
        <p:txBody>
          <a:bodyPr/>
          <a:lstStyle/>
          <a:p>
            <a:endParaRPr lang="hr-H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E5644E57-4165-44DD-911E-2755A8F73E88}" type="datetimeFigureOut">
              <a:rPr lang="hr-HR" smtClean="0"/>
              <a:pPr/>
              <a:t>5.12.2016</a:t>
            </a:fld>
            <a:endParaRPr lang="hr-HR"/>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hr-HR"/>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D7678A69-6291-401F-80B8-78B15571EDF6}" type="slidenum">
              <a:rPr lang="hr-HR" smtClean="0"/>
              <a:pPr/>
              <a:t>‹#›</a:t>
            </a:fld>
            <a:endParaRPr lang="hr-H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844824"/>
            <a:ext cx="8136904" cy="2251579"/>
          </a:xfrm>
        </p:spPr>
        <p:txBody>
          <a:bodyPr/>
          <a:lstStyle/>
          <a:p>
            <a:pPr algn="ctr"/>
            <a:r>
              <a:rPr lang="hr-HR" sz="3200" b="1" dirty="0" smtClean="0">
                <a:latin typeface="+mn-lt"/>
              </a:rPr>
              <a:t>Stigmatizacija osoba s poteškoćama u mentalnom zdravlju</a:t>
            </a:r>
            <a:endParaRPr lang="hr-HR" sz="3200" b="1" dirty="0">
              <a:latin typeface="+mn-lt"/>
            </a:endParaRPr>
          </a:p>
        </p:txBody>
      </p:sp>
      <p:sp>
        <p:nvSpPr>
          <p:cNvPr id="3" name="Subtitle 2"/>
          <p:cNvSpPr>
            <a:spLocks noGrp="1"/>
          </p:cNvSpPr>
          <p:nvPr>
            <p:ph type="subTitle" idx="1"/>
          </p:nvPr>
        </p:nvSpPr>
        <p:spPr>
          <a:xfrm>
            <a:off x="1066800" y="4221088"/>
            <a:ext cx="7465640" cy="1872208"/>
          </a:xfrm>
        </p:spPr>
        <p:txBody>
          <a:bodyPr>
            <a:normAutofit/>
          </a:bodyPr>
          <a:lstStyle/>
          <a:p>
            <a:pPr algn="r"/>
            <a:r>
              <a:rPr lang="hr-HR" dirty="0" smtClean="0"/>
              <a:t>Julijana Čosić</a:t>
            </a:r>
          </a:p>
          <a:p>
            <a:pPr algn="r"/>
            <a:r>
              <a:rPr lang="hr-HR" dirty="0" smtClean="0"/>
              <a:t>Anđela Durdov</a:t>
            </a:r>
          </a:p>
          <a:p>
            <a:pPr algn="r"/>
            <a:r>
              <a:rPr lang="hr-HR" dirty="0" smtClean="0"/>
              <a:t>Nataša Habijanec</a:t>
            </a:r>
          </a:p>
          <a:p>
            <a:pPr algn="r"/>
            <a:r>
              <a:rPr lang="hr-HR" dirty="0" smtClean="0"/>
              <a:t>Dijana Kocijan</a:t>
            </a:r>
          </a:p>
          <a:p>
            <a:pPr algn="r"/>
            <a:r>
              <a:rPr lang="hr-HR" dirty="0" smtClean="0"/>
              <a:t>Barbara Kulfa </a:t>
            </a:r>
            <a:endParaRPr lang="hr-HR" dirty="0"/>
          </a:p>
        </p:txBody>
      </p:sp>
      <p:sp>
        <p:nvSpPr>
          <p:cNvPr id="4" name="TextBox 3"/>
          <p:cNvSpPr txBox="1"/>
          <p:nvPr/>
        </p:nvSpPr>
        <p:spPr>
          <a:xfrm>
            <a:off x="2267744" y="404664"/>
            <a:ext cx="5400600" cy="923330"/>
          </a:xfrm>
          <a:prstGeom prst="rect">
            <a:avLst/>
          </a:prstGeom>
          <a:noFill/>
        </p:spPr>
        <p:txBody>
          <a:bodyPr wrap="square" rtlCol="0">
            <a:spAutoFit/>
          </a:bodyPr>
          <a:lstStyle/>
          <a:p>
            <a:pPr algn="ctr"/>
            <a:r>
              <a:rPr lang="hr-HR" dirty="0" smtClean="0"/>
              <a:t>Sveučilište u Zagrebu</a:t>
            </a:r>
          </a:p>
          <a:p>
            <a:pPr algn="ctr"/>
            <a:r>
              <a:rPr lang="hr-HR" dirty="0" smtClean="0"/>
              <a:t>Pravni fakultet</a:t>
            </a:r>
          </a:p>
          <a:p>
            <a:pPr algn="ctr"/>
            <a:r>
              <a:rPr lang="hr-HR" dirty="0" smtClean="0"/>
              <a:t>Studijski centar socijalnog rada</a:t>
            </a:r>
            <a:endParaRPr lang="hr-HR" dirty="0"/>
          </a:p>
        </p:txBody>
      </p:sp>
      <p:sp>
        <p:nvSpPr>
          <p:cNvPr id="5" name="TextBox 4"/>
          <p:cNvSpPr txBox="1"/>
          <p:nvPr/>
        </p:nvSpPr>
        <p:spPr>
          <a:xfrm>
            <a:off x="3059832" y="6237312"/>
            <a:ext cx="3672408" cy="369332"/>
          </a:xfrm>
          <a:prstGeom prst="rect">
            <a:avLst/>
          </a:prstGeom>
          <a:noFill/>
        </p:spPr>
        <p:txBody>
          <a:bodyPr wrap="square" rtlCol="0">
            <a:spAutoFit/>
          </a:bodyPr>
          <a:lstStyle/>
          <a:p>
            <a:pPr algn="ctr"/>
            <a:r>
              <a:rPr lang="hr-HR" dirty="0" smtClean="0"/>
              <a:t>5.12.2016., Zagreb</a:t>
            </a:r>
            <a:endParaRPr lang="hr-HR" dirty="0"/>
          </a:p>
        </p:txBody>
      </p:sp>
      <p:pic>
        <p:nvPicPr>
          <p:cNvPr id="6" name="Pictur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25865" y="3429000"/>
            <a:ext cx="4042179" cy="2232248"/>
          </a:xfrm>
          <a:prstGeom prst="rect">
            <a:avLst/>
          </a:prstGeom>
        </p:spPr>
      </p:pic>
    </p:spTree>
    <p:extLst>
      <p:ext uri="{BB962C8B-B14F-4D97-AF65-F5344CB8AC3E}">
        <p14:creationId xmlns="" xmlns:p14="http://schemas.microsoft.com/office/powerpoint/2010/main" val="2636693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251520" y="332656"/>
            <a:ext cx="8352928" cy="6120680"/>
          </a:xfrm>
        </p:spPr>
        <p:txBody>
          <a:bodyPr>
            <a:normAutofit/>
          </a:bodyPr>
          <a:lstStyle/>
          <a:p>
            <a:r>
              <a:rPr lang="hr-HR" sz="2800" i="0" dirty="0" smtClean="0"/>
              <a:t>       UDRUGA SJAJ</a:t>
            </a:r>
          </a:p>
          <a:p>
            <a:r>
              <a:rPr lang="hr-HR" sz="2800" i="0" dirty="0" smtClean="0"/>
              <a:t>       UDRUGA LUDRUGA</a:t>
            </a:r>
          </a:p>
          <a:p>
            <a:r>
              <a:rPr lang="hr-HR" sz="2800" i="0" dirty="0" smtClean="0"/>
              <a:t>       UDRUGA I KLUB ZAJEDNO</a:t>
            </a:r>
          </a:p>
          <a:p>
            <a:r>
              <a:rPr lang="hr-HR" sz="2800" i="0" dirty="0" smtClean="0"/>
              <a:t>       UDRUGA SUSRET</a:t>
            </a:r>
          </a:p>
          <a:p>
            <a:endParaRPr lang="hr-HR" dirty="0" smtClean="0"/>
          </a:p>
          <a:p>
            <a:r>
              <a:rPr lang="hr-HR" sz="2400" b="1" i="0" dirty="0" smtClean="0"/>
              <a:t>        EUROPSKI SUD ZA LJUDSKA PRAVA</a:t>
            </a:r>
          </a:p>
          <a:p>
            <a:r>
              <a:rPr lang="hr-HR" b="1" i="0" dirty="0" smtClean="0"/>
              <a:t>V.D. protiv Hrvatske – povreda prava na zaštitu od nehumanog i degradirajućeg postupanja (čl. 3. Konvencije) – nedjelotvornost istrage za policijsko nasilje na štetu osobe s duševnim smetnjama – 8.11.2011.</a:t>
            </a:r>
          </a:p>
          <a:p>
            <a:endParaRPr lang="hr-HR" b="1" i="0" dirty="0" smtClean="0"/>
          </a:p>
          <a:p>
            <a:r>
              <a:rPr lang="hr-HR" b="1" dirty="0" smtClean="0"/>
              <a:t>X protiv Hrvatske – povreda prava na privatni i obiteljski život (</a:t>
            </a:r>
            <a:r>
              <a:rPr lang="hr-HR" b="1" dirty="0" err="1" smtClean="0"/>
              <a:t>čl</a:t>
            </a:r>
            <a:r>
              <a:rPr lang="hr-HR" b="1" dirty="0" smtClean="0"/>
              <a:t>. 8. Konvencije) – posvojenje djeteta, podnositeljica lišena poslovne sposobnosti – 17.7.2008.</a:t>
            </a:r>
            <a:br>
              <a:rPr lang="hr-HR" b="1" dirty="0" smtClean="0"/>
            </a:br>
            <a:endParaRPr lang="hr-HR" dirty="0" smtClean="0"/>
          </a:p>
          <a:p>
            <a:endParaRPr lang="hr-HR" dirty="0" smtClean="0"/>
          </a:p>
          <a:p>
            <a:pPr>
              <a:buFont typeface="Arial" pitchFamily="34" charset="0"/>
              <a:buChar char="•"/>
            </a:pPr>
            <a:r>
              <a:rPr lang="hr-HR" b="1" i="0" dirty="0" smtClean="0"/>
              <a:t>Krušković protiv Hrvatske – povreda prava na privatni i obiteljski život (čl. 8. Konvencije) – priznanje očinstva, podnositelj lišen poslovne sposobnosti – 21.7.2011</a:t>
            </a:r>
            <a:endParaRPr lang="hr-HR" dirty="0"/>
          </a:p>
        </p:txBody>
      </p:sp>
      <p:pic>
        <p:nvPicPr>
          <p:cNvPr id="25602" name="Picture 2" descr="Slikovni rezultat za udruga"/>
          <p:cNvPicPr>
            <a:picLocks noChangeAspect="1" noChangeArrowheads="1"/>
          </p:cNvPicPr>
          <p:nvPr/>
        </p:nvPicPr>
        <p:blipFill>
          <a:blip r:embed="rId2" cstate="print"/>
          <a:srcRect/>
          <a:stretch>
            <a:fillRect/>
          </a:stretch>
        </p:blipFill>
        <p:spPr bwMode="auto">
          <a:xfrm>
            <a:off x="5577376" y="476672"/>
            <a:ext cx="3566624" cy="2376264"/>
          </a:xfrm>
          <a:prstGeom prst="rect">
            <a:avLst/>
          </a:prstGeom>
          <a:noFill/>
        </p:spPr>
      </p:pic>
      <p:cxnSp>
        <p:nvCxnSpPr>
          <p:cNvPr id="8" name="Straight Arrow Connector 7"/>
          <p:cNvCxnSpPr/>
          <p:nvPr/>
        </p:nvCxnSpPr>
        <p:spPr>
          <a:xfrm>
            <a:off x="323528" y="620688"/>
            <a:ext cx="36004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0" name="Straight Arrow Connector 9"/>
          <p:cNvCxnSpPr/>
          <p:nvPr/>
        </p:nvCxnSpPr>
        <p:spPr>
          <a:xfrm>
            <a:off x="323528" y="1124744"/>
            <a:ext cx="36004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1" name="Straight Arrow Connector 10"/>
          <p:cNvCxnSpPr/>
          <p:nvPr/>
        </p:nvCxnSpPr>
        <p:spPr>
          <a:xfrm>
            <a:off x="323528" y="1628800"/>
            <a:ext cx="36004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2" name="Straight Arrow Connector 11"/>
          <p:cNvCxnSpPr/>
          <p:nvPr/>
        </p:nvCxnSpPr>
        <p:spPr>
          <a:xfrm>
            <a:off x="323528" y="2132856"/>
            <a:ext cx="36004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13" name="Right Arrow 12"/>
          <p:cNvSpPr/>
          <p:nvPr/>
        </p:nvSpPr>
        <p:spPr>
          <a:xfrm>
            <a:off x="395536" y="2780928"/>
            <a:ext cx="360040" cy="21602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88640"/>
            <a:ext cx="6048672" cy="923330"/>
          </a:xfrm>
          <a:prstGeom prst="rect">
            <a:avLst/>
          </a:prstGeom>
          <a:noFill/>
        </p:spPr>
        <p:txBody>
          <a:bodyPr wrap="square" rtlCol="0">
            <a:spAutoFit/>
          </a:bodyPr>
          <a:lstStyle/>
          <a:p>
            <a:r>
              <a:rPr lang="hr-HR" sz="3600" b="1" dirty="0" smtClean="0"/>
              <a:t>ŠTO JOŠ MOŽEMO ČINITI?</a:t>
            </a:r>
          </a:p>
          <a:p>
            <a:endParaRPr lang="hr-HR" dirty="0"/>
          </a:p>
        </p:txBody>
      </p:sp>
      <p:sp>
        <p:nvSpPr>
          <p:cNvPr id="4" name="TextBox 3"/>
          <p:cNvSpPr txBox="1"/>
          <p:nvPr/>
        </p:nvSpPr>
        <p:spPr>
          <a:xfrm>
            <a:off x="179512" y="1196752"/>
            <a:ext cx="8712968" cy="5416868"/>
          </a:xfrm>
          <a:prstGeom prst="rect">
            <a:avLst/>
          </a:prstGeom>
          <a:noFill/>
        </p:spPr>
        <p:txBody>
          <a:bodyPr wrap="square" rtlCol="0">
            <a:spAutoFit/>
          </a:bodyPr>
          <a:lstStyle/>
          <a:p>
            <a:pPr marL="285750" indent="-285750">
              <a:buFont typeface="Arial" panose="020B0604020202020204" pitchFamily="34" charset="0"/>
              <a:buChar char="•"/>
            </a:pPr>
            <a:r>
              <a:rPr lang="hr-HR" sz="2000" dirty="0" smtClean="0"/>
              <a:t>Utjecaj na zakonodavstvo</a:t>
            </a:r>
          </a:p>
          <a:p>
            <a:pPr marL="285750" indent="-285750">
              <a:buFont typeface="Arial" panose="020B0604020202020204" pitchFamily="34" charset="0"/>
              <a:buChar char="•"/>
            </a:pPr>
            <a:r>
              <a:rPr lang="hr-HR" sz="2000" dirty="0" smtClean="0"/>
              <a:t> Sustavno informiranje</a:t>
            </a:r>
          </a:p>
          <a:p>
            <a:pPr marL="285750" indent="-285750">
              <a:buFont typeface="Arial" panose="020B0604020202020204" pitchFamily="34" charset="0"/>
              <a:buChar char="•"/>
            </a:pPr>
            <a:r>
              <a:rPr lang="hr-HR" sz="2000" dirty="0" smtClean="0"/>
              <a:t>Neposredni kontakt s grupama prema kojima </a:t>
            </a:r>
          </a:p>
          <a:p>
            <a:pPr marL="285750" indent="-285750"/>
            <a:r>
              <a:rPr lang="hr-HR" sz="2000" dirty="0" smtClean="0"/>
              <a:t>      postoje predrasude i sustavnim obrazovanjem</a:t>
            </a:r>
            <a:endParaRPr lang="hr-HR" dirty="0" smtClean="0"/>
          </a:p>
          <a:p>
            <a:pPr marL="285750" indent="-285750">
              <a:buFont typeface="Arial" panose="020B0604020202020204" pitchFamily="34" charset="0"/>
              <a:buChar char="•"/>
            </a:pPr>
            <a:endParaRPr lang="hr-HR" dirty="0" smtClean="0"/>
          </a:p>
          <a:p>
            <a:pPr marL="285750" indent="-285750"/>
            <a:endParaRPr lang="hr-HR" dirty="0" smtClean="0"/>
          </a:p>
          <a:p>
            <a:pPr marL="285750" indent="-285750"/>
            <a:r>
              <a:rPr lang="hr-HR" dirty="0" smtClean="0"/>
              <a:t>             TKO? </a:t>
            </a:r>
          </a:p>
          <a:p>
            <a:r>
              <a:rPr lang="hr-HR" sz="2000" dirty="0" smtClean="0"/>
              <a:t>           Građani </a:t>
            </a:r>
            <a:r>
              <a:rPr lang="hr-HR" sz="2000" dirty="0"/>
              <a:t>svih dobnih </a:t>
            </a:r>
            <a:r>
              <a:rPr lang="hr-HR" sz="2000" dirty="0" smtClean="0"/>
              <a:t>skupina mediji</a:t>
            </a:r>
            <a:r>
              <a:rPr lang="hr-HR" sz="2000" dirty="0"/>
              <a:t>, profesionalci koji sudjeluju u </a:t>
            </a:r>
            <a:r>
              <a:rPr lang="hr-HR" sz="2000" dirty="0" smtClean="0"/>
              <a:t>liječenju</a:t>
            </a:r>
          </a:p>
          <a:p>
            <a:r>
              <a:rPr lang="hr-HR" sz="2000" dirty="0" smtClean="0"/>
              <a:t>           pacijenata</a:t>
            </a:r>
            <a:r>
              <a:rPr lang="hr-HR" sz="2000" dirty="0"/>
              <a:t>, sami </a:t>
            </a:r>
            <a:r>
              <a:rPr lang="hr-HR" sz="2000" dirty="0" smtClean="0"/>
              <a:t>bolesnici </a:t>
            </a:r>
          </a:p>
          <a:p>
            <a:endParaRPr lang="hr-HR" dirty="0" smtClean="0"/>
          </a:p>
          <a:p>
            <a:endParaRPr lang="hr-HR" dirty="0" smtClean="0"/>
          </a:p>
          <a:p>
            <a:r>
              <a:rPr lang="hr-HR" dirty="0" smtClean="0"/>
              <a:t>            KAKO?</a:t>
            </a:r>
          </a:p>
          <a:p>
            <a:r>
              <a:rPr lang="hr-HR" sz="2000" dirty="0" smtClean="0"/>
              <a:t>           Edukacija, kontakat </a:t>
            </a:r>
            <a:r>
              <a:rPr lang="hr-HR" sz="2000" dirty="0"/>
              <a:t>s predstavnicima stigmatizirane grupe i </a:t>
            </a:r>
            <a:r>
              <a:rPr lang="hr-HR" sz="2000" dirty="0" smtClean="0"/>
              <a:t>protest</a:t>
            </a:r>
          </a:p>
          <a:p>
            <a:endParaRPr lang="hr-HR" sz="2000" dirty="0" smtClean="0"/>
          </a:p>
          <a:p>
            <a:endParaRPr lang="hr-HR" sz="2000" dirty="0" smtClean="0"/>
          </a:p>
          <a:p>
            <a:r>
              <a:rPr lang="hr-HR" sz="2000" dirty="0" smtClean="0"/>
              <a:t>                                           Predavanja</a:t>
            </a:r>
            <a:r>
              <a:rPr lang="hr-HR" sz="2000" dirty="0"/>
              <a:t>, knjige, </a:t>
            </a:r>
            <a:r>
              <a:rPr lang="hr-HR" sz="2000" dirty="0" smtClean="0"/>
              <a:t>videozapisi</a:t>
            </a:r>
          </a:p>
          <a:p>
            <a:r>
              <a:rPr lang="hr-HR" sz="2000" dirty="0" smtClean="0"/>
              <a:t> Osobe </a:t>
            </a:r>
            <a:r>
              <a:rPr lang="hr-HR" sz="2000" dirty="0"/>
              <a:t>s iskustvom psihičke bolesti </a:t>
            </a:r>
            <a:r>
              <a:rPr lang="hr-HR" sz="2000" dirty="0" smtClean="0"/>
              <a:t>uključiti u programe </a:t>
            </a:r>
            <a:r>
              <a:rPr lang="hr-HR" sz="2000" dirty="0"/>
              <a:t>borbe protiv </a:t>
            </a:r>
            <a:r>
              <a:rPr lang="hr-HR" sz="2000" dirty="0" smtClean="0"/>
              <a:t>stigme!</a:t>
            </a:r>
            <a:endParaRPr lang="hr-HR" sz="2000" dirty="0"/>
          </a:p>
          <a:p>
            <a:pPr marL="285750" indent="-285750">
              <a:buFont typeface="Arial" panose="020B0604020202020204" pitchFamily="34" charset="0"/>
              <a:buChar char="•"/>
            </a:pPr>
            <a:endParaRPr lang="hr-HR" dirty="0"/>
          </a:p>
        </p:txBody>
      </p:sp>
      <p:sp>
        <p:nvSpPr>
          <p:cNvPr id="5" name="Down Arrow 4"/>
          <p:cNvSpPr/>
          <p:nvPr/>
        </p:nvSpPr>
        <p:spPr>
          <a:xfrm>
            <a:off x="3851920" y="5085184"/>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 name="Action Button: Help 5">
            <a:hlinkClick r:id="" action="ppaction://noaction" highlightClick="1"/>
          </p:cNvPr>
          <p:cNvSpPr/>
          <p:nvPr/>
        </p:nvSpPr>
        <p:spPr>
          <a:xfrm>
            <a:off x="395536" y="2924944"/>
            <a:ext cx="360040" cy="36004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7" name="Action Button: Help 6">
            <a:hlinkClick r:id="" action="ppaction://noaction" highlightClick="1"/>
          </p:cNvPr>
          <p:cNvSpPr/>
          <p:nvPr/>
        </p:nvSpPr>
        <p:spPr>
          <a:xfrm>
            <a:off x="395536" y="4293096"/>
            <a:ext cx="360040" cy="36004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pic>
        <p:nvPicPr>
          <p:cNvPr id="8" name="Picture 7" descr="can do more.jpg"/>
          <p:cNvPicPr>
            <a:picLocks noChangeAspect="1"/>
          </p:cNvPicPr>
          <p:nvPr/>
        </p:nvPicPr>
        <p:blipFill>
          <a:blip r:embed="rId2" cstate="print"/>
          <a:stretch>
            <a:fillRect/>
          </a:stretch>
        </p:blipFill>
        <p:spPr>
          <a:xfrm>
            <a:off x="6641976" y="0"/>
            <a:ext cx="2502024" cy="2492016"/>
          </a:xfrm>
          <a:prstGeom prst="rect">
            <a:avLst/>
          </a:prstGeom>
        </p:spPr>
      </p:pic>
    </p:spTree>
    <p:extLst>
      <p:ext uri="{BB962C8B-B14F-4D97-AF65-F5344CB8AC3E}">
        <p14:creationId xmlns="" xmlns:p14="http://schemas.microsoft.com/office/powerpoint/2010/main" val="1283015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ular Callout 2"/>
          <p:cNvSpPr/>
          <p:nvPr/>
        </p:nvSpPr>
        <p:spPr>
          <a:xfrm>
            <a:off x="1619672" y="908720"/>
            <a:ext cx="3888432" cy="1080120"/>
          </a:xfrm>
          <a:prstGeom prst="wedgeRectCallout">
            <a:avLst>
              <a:gd name="adj1" fmla="val -21138"/>
              <a:gd name="adj2" fmla="val 744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t>PITANJA ZA RASPRAVU:</a:t>
            </a:r>
            <a:endParaRPr lang="hr-HR" b="1" dirty="0"/>
          </a:p>
        </p:txBody>
      </p:sp>
      <p:sp>
        <p:nvSpPr>
          <p:cNvPr id="4" name="Action Button: Help 3">
            <a:hlinkClick r:id="" action="ppaction://noaction" highlightClick="1"/>
          </p:cNvPr>
          <p:cNvSpPr/>
          <p:nvPr/>
        </p:nvSpPr>
        <p:spPr>
          <a:xfrm>
            <a:off x="827584" y="404664"/>
            <a:ext cx="1368152" cy="1296144"/>
          </a:xfrm>
          <a:prstGeom prst="actionButtonHelp">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hr-HR"/>
          </a:p>
        </p:txBody>
      </p:sp>
      <p:sp>
        <p:nvSpPr>
          <p:cNvPr id="6" name="TextBox 5"/>
          <p:cNvSpPr txBox="1"/>
          <p:nvPr/>
        </p:nvSpPr>
        <p:spPr>
          <a:xfrm>
            <a:off x="899592" y="2780928"/>
            <a:ext cx="6552728"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AutoNum type="arabicPeriod"/>
            </a:pPr>
            <a:r>
              <a:rPr lang="hr-HR" dirty="0" smtClean="0"/>
              <a:t>Možete li se poistovjetiti s rezultatima istraživanja i na koji način? U kojim područjima? </a:t>
            </a:r>
          </a:p>
          <a:p>
            <a:pPr marL="342900" indent="-342900">
              <a:buAutoNum type="arabicPeriod"/>
            </a:pPr>
            <a:endParaRPr lang="hr-HR" dirty="0" smtClean="0"/>
          </a:p>
          <a:p>
            <a:pPr marL="342900" indent="-342900">
              <a:buAutoNum type="arabicPeriod"/>
            </a:pPr>
            <a:r>
              <a:rPr lang="hr-HR" dirty="0" smtClean="0"/>
              <a:t>Koliko smatrate da mediji doprinose stigmatizaciji psihički oboljelih osoba?</a:t>
            </a:r>
            <a:endParaRPr lang="hr-H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5374360" cy="4826848"/>
          </a:xfrm>
        </p:spPr>
        <p:txBody>
          <a:bodyPr>
            <a:normAutofit/>
          </a:bodyPr>
          <a:lstStyle/>
          <a:p>
            <a:r>
              <a:rPr lang="hr-HR" sz="2800" dirty="0" smtClean="0">
                <a:latin typeface="+mn-lt"/>
              </a:rPr>
              <a:t>Literatura:</a:t>
            </a:r>
            <a:endParaRPr lang="hr-HR" sz="2800" dirty="0">
              <a:latin typeface="+mn-lt"/>
            </a:endParaRPr>
          </a:p>
        </p:txBody>
      </p:sp>
      <p:sp>
        <p:nvSpPr>
          <p:cNvPr id="4" name="TextBox 3"/>
          <p:cNvSpPr txBox="1"/>
          <p:nvPr/>
        </p:nvSpPr>
        <p:spPr>
          <a:xfrm>
            <a:off x="251519" y="1196752"/>
            <a:ext cx="8591855" cy="2585323"/>
          </a:xfrm>
          <a:prstGeom prst="rect">
            <a:avLst/>
          </a:prstGeom>
          <a:noFill/>
        </p:spPr>
        <p:txBody>
          <a:bodyPr wrap="square" rtlCol="0">
            <a:spAutoFit/>
          </a:bodyPr>
          <a:lstStyle/>
          <a:p>
            <a:pPr algn="just">
              <a:buNone/>
            </a:pPr>
            <a:r>
              <a:rPr lang="hr-HR" dirty="0" smtClean="0"/>
              <a:t>1. Jokić-Begić</a:t>
            </a:r>
            <a:r>
              <a:rPr lang="hr-HR" dirty="0"/>
              <a:t>, N., Kamenov, Ž., Lauri-Korajlija, A. (2005). Kvalitativno i kvantitativno istraživanje sadržaja stigme prema psihičkim </a:t>
            </a:r>
            <a:r>
              <a:rPr lang="hr-HR" dirty="0" smtClean="0"/>
              <a:t>bolesnicima. </a:t>
            </a:r>
            <a:r>
              <a:rPr lang="hr-HR" i="1" dirty="0" smtClean="0"/>
              <a:t>Socijalna psihijatrija, 33</a:t>
            </a:r>
            <a:r>
              <a:rPr lang="hr-HR" dirty="0" smtClean="0"/>
              <a:t>(1), 10-19.</a:t>
            </a:r>
          </a:p>
          <a:p>
            <a:pPr algn="just">
              <a:buNone/>
            </a:pPr>
            <a:endParaRPr lang="hr-HR" dirty="0" smtClean="0"/>
          </a:p>
          <a:p>
            <a:pPr algn="just">
              <a:buNone/>
            </a:pPr>
            <a:r>
              <a:rPr lang="hr-HR" dirty="0" smtClean="0"/>
              <a:t>2. </a:t>
            </a:r>
            <a:r>
              <a:rPr lang="hr-HR" dirty="0" err="1" smtClean="0"/>
              <a:t>Thornicroft</a:t>
            </a:r>
            <a:r>
              <a:rPr lang="hr-HR" dirty="0" smtClean="0"/>
              <a:t> G., </a:t>
            </a:r>
            <a:r>
              <a:rPr lang="hr-HR" dirty="0"/>
              <a:t>Rose </a:t>
            </a:r>
            <a:r>
              <a:rPr lang="hr-HR" dirty="0" smtClean="0"/>
              <a:t>D., </a:t>
            </a:r>
            <a:r>
              <a:rPr lang="hr-HR" dirty="0"/>
              <a:t>Kassam </a:t>
            </a:r>
            <a:r>
              <a:rPr lang="hr-HR" dirty="0" smtClean="0"/>
              <a:t>A., </a:t>
            </a:r>
            <a:r>
              <a:rPr lang="hr-HR" dirty="0"/>
              <a:t>Sartorius N (2007) Stigma: ignorance, prejudice or </a:t>
            </a:r>
          </a:p>
          <a:p>
            <a:pPr algn="just">
              <a:buNone/>
            </a:pPr>
            <a:r>
              <a:rPr lang="hr-HR" dirty="0"/>
              <a:t>discrimination? </a:t>
            </a:r>
            <a:r>
              <a:rPr lang="hr-HR" i="1" dirty="0" smtClean="0"/>
              <a:t>The British Journal of Psychiatry 190</a:t>
            </a:r>
            <a:r>
              <a:rPr lang="hr-HR" dirty="0" smtClean="0"/>
              <a:t>(3), 192-193.</a:t>
            </a:r>
          </a:p>
          <a:p>
            <a:pPr algn="just">
              <a:buNone/>
            </a:pPr>
            <a:endParaRPr lang="hr-HR" dirty="0" smtClean="0"/>
          </a:p>
          <a:p>
            <a:pPr algn="just">
              <a:buNone/>
            </a:pPr>
            <a:endParaRPr lang="hr-HR" dirty="0"/>
          </a:p>
          <a:p>
            <a:pPr algn="just">
              <a:buNone/>
            </a:pPr>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5733256"/>
            <a:ext cx="5014320" cy="722392"/>
          </a:xfrm>
        </p:spPr>
        <p:txBody>
          <a:bodyPr>
            <a:normAutofit/>
          </a:bodyPr>
          <a:lstStyle/>
          <a:p>
            <a:r>
              <a:rPr lang="hr-HR" sz="2800" b="1" dirty="0" smtClean="0">
                <a:latin typeface="+mn-lt"/>
              </a:rPr>
              <a:t>Zahvaljujemo na pažnji!</a:t>
            </a:r>
            <a:endParaRPr lang="hr-HR" sz="2800" b="1" dirty="0">
              <a:latin typeface="+mn-lt"/>
            </a:endParaRPr>
          </a:p>
        </p:txBody>
      </p:sp>
      <p:pic>
        <p:nvPicPr>
          <p:cNvPr id="3" name="Picture 2" descr="kraj.jpg"/>
          <p:cNvPicPr>
            <a:picLocks noChangeAspect="1"/>
          </p:cNvPicPr>
          <p:nvPr/>
        </p:nvPicPr>
        <p:blipFill>
          <a:blip r:embed="rId2" cstate="print"/>
          <a:stretch>
            <a:fillRect/>
          </a:stretch>
        </p:blipFill>
        <p:spPr>
          <a:xfrm>
            <a:off x="2123728" y="404664"/>
            <a:ext cx="3888432" cy="51845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44008" y="2204864"/>
            <a:ext cx="424847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hr-HR" dirty="0" smtClean="0"/>
              <a:t>ubod, žig, znamenje; ljaga, sramota, ruglo</a:t>
            </a:r>
          </a:p>
        </p:txBody>
      </p:sp>
      <p:cxnSp>
        <p:nvCxnSpPr>
          <p:cNvPr id="8" name="Straight Arrow Connector 7"/>
          <p:cNvCxnSpPr/>
          <p:nvPr/>
        </p:nvCxnSpPr>
        <p:spPr>
          <a:xfrm flipH="1">
            <a:off x="2339752" y="4221088"/>
            <a:ext cx="936104" cy="7920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4932040" y="4221088"/>
            <a:ext cx="936104" cy="7920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1475656" y="5157192"/>
            <a:ext cx="2016224"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hr-HR" dirty="0" smtClean="0"/>
              <a:t>Prepoznavanje različitosti na temelju neke oznake</a:t>
            </a:r>
            <a:endParaRPr lang="hr-HR" dirty="0"/>
          </a:p>
        </p:txBody>
      </p:sp>
      <p:sp>
        <p:nvSpPr>
          <p:cNvPr id="14" name="TextBox 13"/>
          <p:cNvSpPr txBox="1"/>
          <p:nvPr/>
        </p:nvSpPr>
        <p:spPr>
          <a:xfrm>
            <a:off x="5508104" y="5157192"/>
            <a:ext cx="2088232"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hr-HR" dirty="0" smtClean="0"/>
              <a:t>Posljedično obezvrjeđivanje osobe koja je nositelj te oznake</a:t>
            </a:r>
            <a:endParaRPr lang="hr-HR" dirty="0"/>
          </a:p>
        </p:txBody>
      </p:sp>
      <p:sp>
        <p:nvSpPr>
          <p:cNvPr id="7" name="TextBox 6"/>
          <p:cNvSpPr txBox="1"/>
          <p:nvPr/>
        </p:nvSpPr>
        <p:spPr>
          <a:xfrm>
            <a:off x="2627784" y="3717032"/>
            <a:ext cx="2808312"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hr-HR" sz="2000" b="1" dirty="0" smtClean="0">
                <a:solidFill>
                  <a:schemeClr val="tx1"/>
                </a:solidFill>
              </a:rPr>
              <a:t>SOCIJALNI KONSTRUKT</a:t>
            </a:r>
          </a:p>
        </p:txBody>
      </p:sp>
      <p:sp>
        <p:nvSpPr>
          <p:cNvPr id="19" name="Oval 18"/>
          <p:cNvSpPr/>
          <p:nvPr/>
        </p:nvSpPr>
        <p:spPr>
          <a:xfrm>
            <a:off x="467544" y="1412776"/>
            <a:ext cx="2952328" cy="1224136"/>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hr-HR" sz="2400" b="1" dirty="0" smtClean="0"/>
              <a:t>STIGMA</a:t>
            </a:r>
          </a:p>
          <a:p>
            <a:pPr algn="ctr"/>
            <a:r>
              <a:rPr lang="hr-HR" dirty="0" smtClean="0"/>
              <a:t> (grč. </a:t>
            </a:r>
            <a:r>
              <a:rPr lang="hr-HR" dirty="0" err="1" smtClean="0"/>
              <a:t>sti</a:t>
            </a:r>
            <a:r>
              <a:rPr lang="hr-HR" dirty="0" smtClean="0"/>
              <a:t>`</a:t>
            </a:r>
            <a:r>
              <a:rPr lang="hr-HR" dirty="0" err="1" smtClean="0"/>
              <a:t>gma</a:t>
            </a:r>
            <a:r>
              <a:rPr lang="hr-HR" dirty="0" smtClean="0"/>
              <a:t>)  </a:t>
            </a:r>
            <a:endParaRPr lang="hr-HR" dirty="0"/>
          </a:p>
        </p:txBody>
      </p:sp>
      <p:cxnSp>
        <p:nvCxnSpPr>
          <p:cNvPr id="24" name="Straight Arrow Connector 23"/>
          <p:cNvCxnSpPr/>
          <p:nvPr/>
        </p:nvCxnSpPr>
        <p:spPr>
          <a:xfrm>
            <a:off x="2627784" y="2636912"/>
            <a:ext cx="1080120" cy="936104"/>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pic>
        <p:nvPicPr>
          <p:cNvPr id="25" name="Picture 24" descr="stigma_finger.gif"/>
          <p:cNvPicPr>
            <a:picLocks noChangeAspect="1"/>
          </p:cNvPicPr>
          <p:nvPr/>
        </p:nvPicPr>
        <p:blipFill>
          <a:blip r:embed="rId2" cstate="print"/>
          <a:stretch>
            <a:fillRect/>
          </a:stretch>
        </p:blipFill>
        <p:spPr>
          <a:xfrm>
            <a:off x="5657985" y="0"/>
            <a:ext cx="3486015" cy="1484784"/>
          </a:xfrm>
          <a:prstGeom prst="rect">
            <a:avLst/>
          </a:prstGeom>
        </p:spPr>
      </p:pic>
      <p:sp>
        <p:nvSpPr>
          <p:cNvPr id="31" name="Equal 30"/>
          <p:cNvSpPr/>
          <p:nvPr/>
        </p:nvSpPr>
        <p:spPr>
          <a:xfrm rot="533801">
            <a:off x="3491880" y="1988840"/>
            <a:ext cx="936104" cy="64807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Tree>
    <p:extLst>
      <p:ext uri="{BB962C8B-B14F-4D97-AF65-F5344CB8AC3E}">
        <p14:creationId xmlns="" xmlns:p14="http://schemas.microsoft.com/office/powerpoint/2010/main" val="658673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91680" y="548680"/>
            <a:ext cx="7200800" cy="954107"/>
          </a:xfrm>
          <a:prstGeom prst="rect">
            <a:avLst/>
          </a:prstGeom>
          <a:noFill/>
        </p:spPr>
        <p:txBody>
          <a:bodyPr wrap="square" rtlCol="0">
            <a:spAutoFit/>
          </a:bodyPr>
          <a:lstStyle/>
          <a:p>
            <a:pPr algn="ctr"/>
            <a:r>
              <a:rPr lang="hr-HR" sz="2800" b="1" dirty="0" smtClean="0"/>
              <a:t>STIGMATIZACIJA OSOBA S MENTALNIM POREMEĆAJIMA</a:t>
            </a:r>
            <a:endParaRPr lang="hr-HR" sz="2800" b="1" dirty="0"/>
          </a:p>
        </p:txBody>
      </p:sp>
      <p:sp>
        <p:nvSpPr>
          <p:cNvPr id="5" name="TextBox 4"/>
          <p:cNvSpPr txBox="1"/>
          <p:nvPr/>
        </p:nvSpPr>
        <p:spPr>
          <a:xfrm>
            <a:off x="184925" y="1700808"/>
            <a:ext cx="3446340" cy="215443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hr-HR" sz="2000" dirty="0" smtClean="0"/>
              <a:t>3 osnovna problema:</a:t>
            </a:r>
          </a:p>
          <a:p>
            <a:endParaRPr lang="hr-HR" sz="2000" dirty="0"/>
          </a:p>
          <a:p>
            <a:pPr marL="342900" indent="-342900">
              <a:buFont typeface="+mj-lt"/>
              <a:buAutoNum type="arabicPeriod"/>
            </a:pPr>
            <a:r>
              <a:rPr lang="hr-HR" sz="2000" dirty="0" smtClean="0"/>
              <a:t> znanja </a:t>
            </a:r>
            <a:r>
              <a:rPr lang="hr-HR" sz="2000" dirty="0"/>
              <a:t>(neznanje</a:t>
            </a:r>
            <a:r>
              <a:rPr lang="hr-HR" sz="2000" dirty="0" smtClean="0"/>
              <a:t>)</a:t>
            </a:r>
          </a:p>
          <a:p>
            <a:pPr marL="342900" indent="-342900">
              <a:buFont typeface="+mj-lt"/>
              <a:buAutoNum type="arabicPeriod"/>
            </a:pPr>
            <a:r>
              <a:rPr lang="hr-HR" sz="2000" dirty="0" smtClean="0"/>
              <a:t>stava </a:t>
            </a:r>
            <a:r>
              <a:rPr lang="hr-HR" sz="2000" dirty="0"/>
              <a:t>(predrasude) </a:t>
            </a:r>
            <a:endParaRPr lang="hr-HR" sz="2000" dirty="0" smtClean="0"/>
          </a:p>
          <a:p>
            <a:pPr marL="342900" indent="-342900">
              <a:buFont typeface="+mj-lt"/>
              <a:buAutoNum type="arabicPeriod"/>
            </a:pPr>
            <a:r>
              <a:rPr lang="hr-HR" sz="2000" dirty="0" smtClean="0"/>
              <a:t>ponašanja </a:t>
            </a:r>
            <a:r>
              <a:rPr lang="hr-HR" sz="2000" dirty="0"/>
              <a:t>(diskriminacija</a:t>
            </a:r>
            <a:r>
              <a:rPr lang="hr-HR" sz="2000" dirty="0" smtClean="0"/>
              <a:t>)</a:t>
            </a:r>
          </a:p>
          <a:p>
            <a:pPr marL="342900" indent="-342900">
              <a:buFont typeface="+mj-lt"/>
              <a:buAutoNum type="arabicPeriod"/>
            </a:pPr>
            <a:endParaRPr lang="hr-HR" sz="2000" dirty="0"/>
          </a:p>
          <a:p>
            <a:r>
              <a:rPr lang="hr-HR" sz="1400" dirty="0" smtClean="0"/>
              <a:t>(Thornicroft i sur., 2007)</a:t>
            </a:r>
            <a:endParaRPr lang="hr-HR" sz="1400" dirty="0"/>
          </a:p>
        </p:txBody>
      </p:sp>
      <p:sp>
        <p:nvSpPr>
          <p:cNvPr id="6" name="Quad Arrow Callout 5"/>
          <p:cNvSpPr/>
          <p:nvPr/>
        </p:nvSpPr>
        <p:spPr>
          <a:xfrm>
            <a:off x="4913084" y="3410780"/>
            <a:ext cx="2952328" cy="2445374"/>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univerzalan fenomen u različitim društvima</a:t>
            </a:r>
          </a:p>
        </p:txBody>
      </p:sp>
      <p:pic>
        <p:nvPicPr>
          <p:cNvPr id="7" name="Picture 6" descr="ribe.png"/>
          <p:cNvPicPr>
            <a:picLocks noChangeAspect="1"/>
          </p:cNvPicPr>
          <p:nvPr/>
        </p:nvPicPr>
        <p:blipFill>
          <a:blip r:embed="rId2" cstate="print"/>
          <a:stretch>
            <a:fillRect/>
          </a:stretch>
        </p:blipFill>
        <p:spPr>
          <a:xfrm>
            <a:off x="0" y="0"/>
            <a:ext cx="2143125" cy="1266825"/>
          </a:xfrm>
          <a:prstGeom prst="rect">
            <a:avLst/>
          </a:prstGeom>
        </p:spPr>
      </p:pic>
      <p:sp>
        <p:nvSpPr>
          <p:cNvPr id="4" name="TextBox 3"/>
          <p:cNvSpPr txBox="1"/>
          <p:nvPr/>
        </p:nvSpPr>
        <p:spPr>
          <a:xfrm>
            <a:off x="5400599" y="2316361"/>
            <a:ext cx="1908212" cy="923330"/>
          </a:xfrm>
          <a:prstGeom prst="rect">
            <a:avLst/>
          </a:prstGeom>
          <a:noFill/>
        </p:spPr>
        <p:txBody>
          <a:bodyPr wrap="square" rtlCol="0">
            <a:spAutoFit/>
          </a:bodyPr>
          <a:lstStyle/>
          <a:p>
            <a:pPr algn="ctr"/>
            <a:r>
              <a:rPr lang="hr-HR" dirty="0" smtClean="0"/>
              <a:t>Opasne i nepredvidljive osobe</a:t>
            </a:r>
            <a:endParaRPr lang="hr-HR" dirty="0"/>
          </a:p>
        </p:txBody>
      </p:sp>
      <p:sp>
        <p:nvSpPr>
          <p:cNvPr id="8" name="TextBox 7"/>
          <p:cNvSpPr txBox="1"/>
          <p:nvPr/>
        </p:nvSpPr>
        <p:spPr>
          <a:xfrm>
            <a:off x="7865412" y="4033302"/>
            <a:ext cx="1278588" cy="1477328"/>
          </a:xfrm>
          <a:prstGeom prst="rect">
            <a:avLst/>
          </a:prstGeom>
          <a:noFill/>
        </p:spPr>
        <p:txBody>
          <a:bodyPr wrap="square" rtlCol="0">
            <a:spAutoFit/>
          </a:bodyPr>
          <a:lstStyle/>
          <a:p>
            <a:pPr algn="ctr"/>
            <a:r>
              <a:rPr lang="hr-HR" dirty="0" smtClean="0"/>
              <a:t>Oboljele osobe same krive za svoju bolest</a:t>
            </a:r>
            <a:endParaRPr lang="hr-HR" dirty="0"/>
          </a:p>
        </p:txBody>
      </p:sp>
      <p:sp>
        <p:nvSpPr>
          <p:cNvPr id="9" name="TextBox 8"/>
          <p:cNvSpPr txBox="1"/>
          <p:nvPr/>
        </p:nvSpPr>
        <p:spPr>
          <a:xfrm>
            <a:off x="5748780" y="5912405"/>
            <a:ext cx="1548172" cy="646331"/>
          </a:xfrm>
          <a:prstGeom prst="rect">
            <a:avLst/>
          </a:prstGeom>
          <a:noFill/>
        </p:spPr>
        <p:txBody>
          <a:bodyPr wrap="square" rtlCol="0">
            <a:spAutoFit/>
          </a:bodyPr>
          <a:lstStyle/>
          <a:p>
            <a:pPr algn="ctr"/>
            <a:r>
              <a:rPr lang="hr-HR" dirty="0" smtClean="0"/>
              <a:t>Teške za komuniciranje</a:t>
            </a:r>
            <a:endParaRPr lang="hr-HR" dirty="0"/>
          </a:p>
        </p:txBody>
      </p:sp>
      <p:sp>
        <p:nvSpPr>
          <p:cNvPr id="10" name="TextBox 9"/>
          <p:cNvSpPr txBox="1"/>
          <p:nvPr/>
        </p:nvSpPr>
        <p:spPr>
          <a:xfrm>
            <a:off x="3631265" y="4171802"/>
            <a:ext cx="1300775" cy="923330"/>
          </a:xfrm>
          <a:prstGeom prst="rect">
            <a:avLst/>
          </a:prstGeom>
          <a:noFill/>
        </p:spPr>
        <p:txBody>
          <a:bodyPr wrap="square" rtlCol="0">
            <a:spAutoFit/>
          </a:bodyPr>
          <a:lstStyle/>
          <a:p>
            <a:pPr algn="ctr"/>
            <a:r>
              <a:rPr lang="hr-HR" dirty="0" smtClean="0"/>
              <a:t>Psihička bolest je neizlječiva</a:t>
            </a:r>
            <a:endParaRPr lang="hr-HR" dirty="0"/>
          </a:p>
        </p:txBody>
      </p:sp>
    </p:spTree>
    <p:extLst>
      <p:ext uri="{BB962C8B-B14F-4D97-AF65-F5344CB8AC3E}">
        <p14:creationId xmlns="" xmlns:p14="http://schemas.microsoft.com/office/powerpoint/2010/main" val="1453048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188640"/>
            <a:ext cx="7848872" cy="1323439"/>
          </a:xfrm>
          <a:prstGeom prst="rect">
            <a:avLst/>
          </a:prstGeom>
          <a:noFill/>
        </p:spPr>
        <p:txBody>
          <a:bodyPr wrap="square" rtlCol="0">
            <a:spAutoFit/>
          </a:bodyPr>
          <a:lstStyle/>
          <a:p>
            <a:pPr algn="ctr"/>
            <a:r>
              <a:rPr lang="hr-HR" sz="2800" b="1" dirty="0" smtClean="0"/>
              <a:t>ISTRAŽIVANJE SADRŽAJA STIGME PREMA PSIHIČKIM BOLESNICIMA</a:t>
            </a:r>
          </a:p>
          <a:p>
            <a:pPr algn="ctr"/>
            <a:r>
              <a:rPr lang="hr-HR" sz="2400" b="1" dirty="0" smtClean="0"/>
              <a:t>					</a:t>
            </a:r>
            <a:r>
              <a:rPr lang="hr-HR" b="1" dirty="0" smtClean="0"/>
              <a:t>(Jokić-Begić i sur., 2005.)</a:t>
            </a:r>
            <a:endParaRPr lang="hr-HR" b="1" dirty="0"/>
          </a:p>
        </p:txBody>
      </p:sp>
      <p:sp>
        <p:nvSpPr>
          <p:cNvPr id="4" name="TextBox 3"/>
          <p:cNvSpPr txBox="1"/>
          <p:nvPr/>
        </p:nvSpPr>
        <p:spPr>
          <a:xfrm>
            <a:off x="323528" y="3356992"/>
            <a:ext cx="8424936" cy="3139321"/>
          </a:xfrm>
          <a:prstGeom prst="rect">
            <a:avLst/>
          </a:prstGeom>
          <a:noFill/>
        </p:spPr>
        <p:txBody>
          <a:bodyPr wrap="square" rtlCol="0">
            <a:spAutoFit/>
          </a:bodyPr>
          <a:lstStyle/>
          <a:p>
            <a:r>
              <a:rPr lang="hr-HR" dirty="0" smtClean="0"/>
              <a:t>FOKUS GRUPA s : </a:t>
            </a:r>
          </a:p>
          <a:p>
            <a:endParaRPr lang="hr-HR" dirty="0" smtClean="0"/>
          </a:p>
          <a:p>
            <a:pPr fontAlgn="base"/>
            <a:r>
              <a:rPr lang="hr-HR" dirty="0"/>
              <a:t>1) psihičkim bolesnicima </a:t>
            </a:r>
            <a:endParaRPr lang="hr-HR" b="0" i="0" dirty="0" smtClean="0">
              <a:effectLst/>
            </a:endParaRPr>
          </a:p>
          <a:p>
            <a:pPr fontAlgn="base"/>
            <a:r>
              <a:rPr lang="hr-HR" dirty="0"/>
              <a:t>2) članovima njihovih obitelji </a:t>
            </a:r>
            <a:endParaRPr lang="hr-HR" b="0" i="0" dirty="0" smtClean="0">
              <a:effectLst/>
            </a:endParaRPr>
          </a:p>
          <a:p>
            <a:pPr fontAlgn="base"/>
            <a:r>
              <a:rPr lang="hr-HR" dirty="0"/>
              <a:t>3) profesionalnim osobljem </a:t>
            </a:r>
            <a:endParaRPr lang="hr-HR" b="0" i="0" dirty="0" smtClean="0">
              <a:effectLst/>
            </a:endParaRPr>
          </a:p>
          <a:p>
            <a:pPr fontAlgn="base"/>
            <a:r>
              <a:rPr lang="hr-HR" dirty="0"/>
              <a:t>4)osobama koje nisu direktno povezane s njima </a:t>
            </a:r>
            <a:endParaRPr lang="hr-HR" dirty="0" smtClean="0"/>
          </a:p>
          <a:p>
            <a:pPr fontAlgn="base"/>
            <a:endParaRPr lang="hr-HR" b="0" i="0" dirty="0" smtClean="0">
              <a:effectLst/>
            </a:endParaRPr>
          </a:p>
          <a:p>
            <a:pPr marL="285750" indent="-285750" fontAlgn="base">
              <a:buFontTx/>
              <a:buChar char="-"/>
            </a:pPr>
            <a:r>
              <a:rPr lang="hr-HR" dirty="0" smtClean="0"/>
              <a:t>ukupno </a:t>
            </a:r>
            <a:r>
              <a:rPr lang="hr-HR" dirty="0"/>
              <a:t>8 fokus grupa sa 66 sudionika od oba spola u rasponu od 18-68 godina </a:t>
            </a:r>
            <a:endParaRPr lang="hr-HR" dirty="0" smtClean="0"/>
          </a:p>
          <a:p>
            <a:pPr marL="285750" indent="-285750" fontAlgn="base">
              <a:buFontTx/>
              <a:buChar char="-"/>
            </a:pPr>
            <a:endParaRPr lang="hr-HR" dirty="0" smtClean="0"/>
          </a:p>
          <a:p>
            <a:pPr marL="285750" indent="-285750" fontAlgn="base">
              <a:buFontTx/>
              <a:buChar char="-"/>
            </a:pPr>
            <a:r>
              <a:rPr lang="hr-HR" b="0" i="0" dirty="0" smtClean="0">
                <a:effectLst/>
              </a:rPr>
              <a:t>osobno iskustvo s psihičkim bolesnicima, mišljenje o svakodnevnim problemima s kojima se ti bolesnici suočavaju te mogući načini njihovog rješavanja </a:t>
            </a:r>
            <a:endParaRPr lang="hr-HR" dirty="0"/>
          </a:p>
        </p:txBody>
      </p:sp>
      <p:sp>
        <p:nvSpPr>
          <p:cNvPr id="10" name="Rounded Rectangle 9"/>
          <p:cNvSpPr/>
          <p:nvPr/>
        </p:nvSpPr>
        <p:spPr>
          <a:xfrm>
            <a:off x="395536" y="1556792"/>
            <a:ext cx="583264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dirty="0" smtClean="0"/>
              <a:t>Istraživanje stavova, uvjerenja i reakcija pripadnika opće populacije u Hrvatskoj prema psihičkim bolesnicima:</a:t>
            </a:r>
          </a:p>
        </p:txBody>
      </p:sp>
      <p:sp>
        <p:nvSpPr>
          <p:cNvPr id="12" name="Right Arrow 11"/>
          <p:cNvSpPr/>
          <p:nvPr/>
        </p:nvSpPr>
        <p:spPr>
          <a:xfrm>
            <a:off x="323528" y="2420888"/>
            <a:ext cx="2592288" cy="864096"/>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hr-HR" dirty="0" smtClean="0"/>
              <a:t>a) KVALITATIVNI DIO </a:t>
            </a:r>
          </a:p>
        </p:txBody>
      </p:sp>
      <p:pic>
        <p:nvPicPr>
          <p:cNvPr id="14" name="Picture 13" descr="šah.jpg"/>
          <p:cNvPicPr>
            <a:picLocks noChangeAspect="1"/>
          </p:cNvPicPr>
          <p:nvPr/>
        </p:nvPicPr>
        <p:blipFill>
          <a:blip r:embed="rId2" cstate="print"/>
          <a:stretch>
            <a:fillRect/>
          </a:stretch>
        </p:blipFill>
        <p:spPr>
          <a:xfrm>
            <a:off x="5076056" y="2780928"/>
            <a:ext cx="3528392" cy="1638182"/>
          </a:xfrm>
          <a:prstGeom prst="rect">
            <a:avLst/>
          </a:prstGeom>
        </p:spPr>
      </p:pic>
    </p:spTree>
    <p:extLst>
      <p:ext uri="{BB962C8B-B14F-4D97-AF65-F5344CB8AC3E}">
        <p14:creationId xmlns="" xmlns:p14="http://schemas.microsoft.com/office/powerpoint/2010/main" val="1216636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44008" y="1484784"/>
            <a:ext cx="4248472" cy="16312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base"/>
            <a:r>
              <a:rPr lang="hr-HR" sz="1600" b="1" dirty="0" smtClean="0"/>
              <a:t>5. </a:t>
            </a:r>
            <a:r>
              <a:rPr lang="hr-HR" sz="1600" b="1" u="sng" dirty="0" smtClean="0"/>
              <a:t>Predložene </a:t>
            </a:r>
            <a:r>
              <a:rPr lang="hr-HR" sz="1600" b="1" u="sng" dirty="0"/>
              <a:t>aktivnosti za poboljšanje stanja – dvije vrste rješenja </a:t>
            </a:r>
            <a:endParaRPr lang="hr-HR" sz="1600" b="1" u="sng" dirty="0" smtClean="0"/>
          </a:p>
          <a:p>
            <a:pPr marL="742950" lvl="1" indent="-285750" fontAlgn="base">
              <a:buFont typeface="Arial" panose="020B0604020202020204" pitchFamily="34" charset="0"/>
              <a:buChar char="•"/>
            </a:pPr>
            <a:r>
              <a:rPr lang="hr-HR" sz="1600" dirty="0" smtClean="0"/>
              <a:t>Edukacija: </a:t>
            </a:r>
            <a:r>
              <a:rPr lang="hr-HR" sz="1600" dirty="0"/>
              <a:t>u </a:t>
            </a:r>
            <a:r>
              <a:rPr lang="hr-HR" sz="1600" dirty="0" smtClean="0"/>
              <a:t>medijima, školskom sustavu, obiteljima</a:t>
            </a:r>
          </a:p>
          <a:p>
            <a:pPr marL="742950" lvl="1" indent="-285750" fontAlgn="base">
              <a:buFont typeface="Arial" panose="020B0604020202020204" pitchFamily="34" charset="0"/>
              <a:buChar char="•"/>
            </a:pPr>
            <a:r>
              <a:rPr lang="hr-HR" sz="1600" dirty="0" smtClean="0"/>
              <a:t>Radna terapija ili adekvatna radna mjesta</a:t>
            </a:r>
            <a:endParaRPr lang="hr-HR" sz="1600" dirty="0"/>
          </a:p>
        </p:txBody>
      </p:sp>
      <p:sp>
        <p:nvSpPr>
          <p:cNvPr id="4" name="TextBox 3"/>
          <p:cNvSpPr txBox="1"/>
          <p:nvPr/>
        </p:nvSpPr>
        <p:spPr>
          <a:xfrm>
            <a:off x="3851920" y="3933056"/>
            <a:ext cx="1440160" cy="40011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fontAlgn="base"/>
            <a:r>
              <a:rPr lang="hr-HR" sz="2000" b="1" u="sng" dirty="0" smtClean="0"/>
              <a:t>REZULTATI</a:t>
            </a:r>
            <a:r>
              <a:rPr lang="hr-HR" sz="2000" u="sng" dirty="0" smtClean="0"/>
              <a:t>:</a:t>
            </a:r>
            <a:endParaRPr lang="hr-HR" dirty="0" smtClean="0"/>
          </a:p>
        </p:txBody>
      </p:sp>
      <p:sp>
        <p:nvSpPr>
          <p:cNvPr id="5" name="TextBox 4"/>
          <p:cNvSpPr txBox="1"/>
          <p:nvPr/>
        </p:nvSpPr>
        <p:spPr>
          <a:xfrm>
            <a:off x="251520" y="1700808"/>
            <a:ext cx="3960440" cy="13542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base"/>
            <a:r>
              <a:rPr lang="hr-HR" sz="1600" b="1" dirty="0" smtClean="0"/>
              <a:t>1. </a:t>
            </a:r>
            <a:r>
              <a:rPr lang="hr-HR" sz="1600" b="1" u="sng" dirty="0" smtClean="0"/>
              <a:t>Percepcija psihičkih bolesnika</a:t>
            </a:r>
          </a:p>
          <a:p>
            <a:pPr fontAlgn="base"/>
            <a:r>
              <a:rPr lang="hr-HR" sz="1600" dirty="0" smtClean="0"/>
              <a:t>Uzroci su: nasljeđe, predispozicije osobe za razvoj određene psihičke bolesti + okolina, </a:t>
            </a:r>
            <a:r>
              <a:rPr lang="hr-HR" sz="1600" dirty="0" err="1" smtClean="0"/>
              <a:t>tj</a:t>
            </a:r>
            <a:r>
              <a:rPr lang="hr-HR" sz="1600" dirty="0" smtClean="0"/>
              <a:t>. situacije u životu koje mogu dovesti do nastanka bolesti</a:t>
            </a:r>
            <a:endParaRPr lang="hr-HR" dirty="0" smtClean="0"/>
          </a:p>
        </p:txBody>
      </p:sp>
      <p:sp>
        <p:nvSpPr>
          <p:cNvPr id="6" name="TextBox 5"/>
          <p:cNvSpPr txBox="1"/>
          <p:nvPr/>
        </p:nvSpPr>
        <p:spPr>
          <a:xfrm>
            <a:off x="179512" y="3212976"/>
            <a:ext cx="2880320" cy="181588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base"/>
            <a:r>
              <a:rPr lang="hr-HR" sz="1600" b="1" dirty="0" smtClean="0"/>
              <a:t>2. </a:t>
            </a:r>
            <a:r>
              <a:rPr lang="hr-HR" sz="1600" b="1" u="sng" dirty="0" smtClean="0"/>
              <a:t>Mišljenje i stav prema psihičkim bolesnicima</a:t>
            </a:r>
            <a:r>
              <a:rPr lang="hr-HR" sz="1600" b="1" dirty="0" smtClean="0"/>
              <a:t> </a:t>
            </a:r>
          </a:p>
          <a:p>
            <a:pPr fontAlgn="base"/>
            <a:r>
              <a:rPr lang="hr-HR" sz="1600" dirty="0" smtClean="0"/>
              <a:t>Bojazan od nepredvidljivosti, „agresivni”, površan kontakt, rezerva i strah, nesigurnost, nespremnost na emocionalne odnose s psihičkim bolesnicima</a:t>
            </a:r>
          </a:p>
        </p:txBody>
      </p:sp>
      <p:sp>
        <p:nvSpPr>
          <p:cNvPr id="7" name="TextBox 6"/>
          <p:cNvSpPr txBox="1"/>
          <p:nvPr/>
        </p:nvSpPr>
        <p:spPr>
          <a:xfrm>
            <a:off x="3059832" y="5085184"/>
            <a:ext cx="3456384"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base"/>
            <a:r>
              <a:rPr lang="hr-HR" sz="1600" b="1" dirty="0" smtClean="0"/>
              <a:t>3. </a:t>
            </a:r>
            <a:r>
              <a:rPr lang="hr-HR" sz="1600" b="1" u="sng" dirty="0" smtClean="0"/>
              <a:t>Iskustvo s psihičkim bolesnicima </a:t>
            </a:r>
          </a:p>
          <a:p>
            <a:pPr fontAlgn="base"/>
            <a:r>
              <a:rPr lang="hr-HR" sz="1600" dirty="0" smtClean="0"/>
              <a:t>Srednjoškolci -&gt; negativna </a:t>
            </a:r>
          </a:p>
          <a:p>
            <a:pPr fontAlgn="base"/>
            <a:r>
              <a:rPr lang="hr-HR" sz="1600" dirty="0" smtClean="0"/>
              <a:t>                        iskustva s psihičkim</a:t>
            </a:r>
          </a:p>
          <a:p>
            <a:pPr fontAlgn="base"/>
            <a:r>
              <a:rPr lang="hr-HR" sz="1600" dirty="0" smtClean="0"/>
              <a:t>                        bolesnicima </a:t>
            </a:r>
          </a:p>
          <a:p>
            <a:pPr fontAlgn="base"/>
            <a:r>
              <a:rPr lang="hr-HR" sz="1600" dirty="0" smtClean="0"/>
              <a:t>Odrasli -&gt;negativna, ali ne toliko</a:t>
            </a:r>
          </a:p>
          <a:p>
            <a:pPr fontAlgn="base"/>
            <a:r>
              <a:rPr lang="hr-HR" sz="1600" dirty="0" smtClean="0"/>
              <a:t>                  neugodna </a:t>
            </a:r>
          </a:p>
        </p:txBody>
      </p:sp>
      <p:sp>
        <p:nvSpPr>
          <p:cNvPr id="8" name="TextBox 7"/>
          <p:cNvSpPr txBox="1"/>
          <p:nvPr/>
        </p:nvSpPr>
        <p:spPr>
          <a:xfrm>
            <a:off x="6012160" y="3356992"/>
            <a:ext cx="2808312" cy="16312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base"/>
            <a:r>
              <a:rPr lang="hr-HR" sz="1600" b="1" dirty="0" smtClean="0"/>
              <a:t>4. </a:t>
            </a:r>
            <a:r>
              <a:rPr lang="hr-HR" sz="1600" b="1" u="sng" dirty="0" smtClean="0"/>
              <a:t>Problemi psihičkih bolesnika </a:t>
            </a:r>
          </a:p>
          <a:p>
            <a:pPr marL="742950" lvl="1" indent="-285750" fontAlgn="base">
              <a:buFont typeface="Arial" panose="020B0604020202020204" pitchFamily="34" charset="0"/>
              <a:buChar char="•"/>
            </a:pPr>
            <a:r>
              <a:rPr lang="hr-HR" sz="1600" dirty="0" smtClean="0"/>
              <a:t>Neshvaćanje okoline</a:t>
            </a:r>
          </a:p>
          <a:p>
            <a:pPr marL="742950" lvl="1" indent="-285750" fontAlgn="base">
              <a:buFont typeface="Arial" panose="020B0604020202020204" pitchFamily="34" charset="0"/>
              <a:buChar char="•"/>
            </a:pPr>
            <a:r>
              <a:rPr lang="hr-HR" sz="1600" dirty="0" smtClean="0"/>
              <a:t>Gubitak dostojanstva</a:t>
            </a:r>
          </a:p>
          <a:p>
            <a:pPr marL="742950" lvl="1" indent="-285750" fontAlgn="base">
              <a:buFont typeface="Arial" panose="020B0604020202020204" pitchFamily="34" charset="0"/>
              <a:buChar char="•"/>
            </a:pPr>
            <a:r>
              <a:rPr lang="hr-HR" sz="1600" dirty="0" smtClean="0"/>
              <a:t>Osuda okoline</a:t>
            </a:r>
          </a:p>
          <a:p>
            <a:pPr marL="742950" lvl="1" indent="-285750" fontAlgn="base">
              <a:buFont typeface="Arial" panose="020B0604020202020204" pitchFamily="34" charset="0"/>
              <a:buChar char="•"/>
            </a:pPr>
            <a:r>
              <a:rPr lang="hr-HR" sz="1600" dirty="0" smtClean="0"/>
              <a:t>Oduzeta budućnost </a:t>
            </a:r>
          </a:p>
        </p:txBody>
      </p:sp>
      <p:cxnSp>
        <p:nvCxnSpPr>
          <p:cNvPr id="10" name="Straight Arrow Connector 9"/>
          <p:cNvCxnSpPr/>
          <p:nvPr/>
        </p:nvCxnSpPr>
        <p:spPr>
          <a:xfrm>
            <a:off x="4644008" y="4437112"/>
            <a:ext cx="0" cy="576064"/>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2" name="Straight Arrow Connector 11"/>
          <p:cNvCxnSpPr/>
          <p:nvPr/>
        </p:nvCxnSpPr>
        <p:spPr>
          <a:xfrm flipH="1">
            <a:off x="3203848" y="4149080"/>
            <a:ext cx="504056"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4" name="Straight Arrow Connector 13"/>
          <p:cNvCxnSpPr/>
          <p:nvPr/>
        </p:nvCxnSpPr>
        <p:spPr>
          <a:xfrm flipH="1" flipV="1">
            <a:off x="3563888" y="3140968"/>
            <a:ext cx="720080" cy="72008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7" name="Straight Arrow Connector 16"/>
          <p:cNvCxnSpPr/>
          <p:nvPr/>
        </p:nvCxnSpPr>
        <p:spPr>
          <a:xfrm flipV="1">
            <a:off x="4932040" y="3212976"/>
            <a:ext cx="648072" cy="576064"/>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9" name="Straight Arrow Connector 18"/>
          <p:cNvCxnSpPr/>
          <p:nvPr/>
        </p:nvCxnSpPr>
        <p:spPr>
          <a:xfrm>
            <a:off x="5436096" y="4149080"/>
            <a:ext cx="432048"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9" name="Rectangle 28"/>
          <p:cNvSpPr/>
          <p:nvPr/>
        </p:nvSpPr>
        <p:spPr>
          <a:xfrm>
            <a:off x="0" y="188640"/>
            <a:ext cx="8964488" cy="1231106"/>
          </a:xfrm>
          <a:prstGeom prst="rect">
            <a:avLst/>
          </a:prstGeom>
        </p:spPr>
        <p:txBody>
          <a:bodyPr wrap="square">
            <a:spAutoFit/>
          </a:bodyPr>
          <a:lstStyle/>
          <a:p>
            <a:pPr algn="ctr"/>
            <a:r>
              <a:rPr lang="hr-HR" sz="2800" b="1" dirty="0" smtClean="0"/>
              <a:t>ISTRAŽIVANJE SADRŽAJA STIGME PREMA PSIHIČKIM BOLESNICIMA</a:t>
            </a:r>
          </a:p>
          <a:p>
            <a:pPr algn="ctr"/>
            <a:r>
              <a:rPr lang="hr-HR" sz="1600" b="1" dirty="0" smtClean="0"/>
              <a:t>					</a:t>
            </a:r>
            <a:r>
              <a:rPr lang="hr-HR" b="1" dirty="0" smtClean="0"/>
              <a:t>(Jokić-Begić i sur., 2005.)</a:t>
            </a:r>
            <a:endParaRPr lang="hr-HR" b="1" dirty="0"/>
          </a:p>
        </p:txBody>
      </p:sp>
    </p:spTree>
    <p:extLst>
      <p:ext uri="{BB962C8B-B14F-4D97-AF65-F5344CB8AC3E}">
        <p14:creationId xmlns="" xmlns:p14="http://schemas.microsoft.com/office/powerpoint/2010/main" val="2159241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31840" y="2420888"/>
            <a:ext cx="2880320"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base"/>
            <a:r>
              <a:rPr lang="hr-HR" sz="1600" b="1" dirty="0" smtClean="0"/>
              <a:t>6. Socijalna </a:t>
            </a:r>
            <a:r>
              <a:rPr lang="hr-HR" sz="1600" b="1" dirty="0"/>
              <a:t>distanca</a:t>
            </a:r>
            <a:r>
              <a:rPr lang="hr-HR" sz="1600" dirty="0"/>
              <a:t> </a:t>
            </a:r>
          </a:p>
          <a:p>
            <a:pPr fontAlgn="base"/>
            <a:r>
              <a:rPr lang="hr-HR" sz="1600" b="1" dirty="0"/>
              <a:t>-</a:t>
            </a:r>
            <a:r>
              <a:rPr lang="hr-HR" sz="1600" dirty="0"/>
              <a:t>vrlo niska razina prihvaćanja psihičkih bolesnika </a:t>
            </a:r>
            <a:endParaRPr lang="hr-HR" sz="1600" b="0" i="0" dirty="0" smtClean="0">
              <a:effectLst/>
            </a:endParaRPr>
          </a:p>
          <a:p>
            <a:pPr fontAlgn="base"/>
            <a:r>
              <a:rPr lang="hr-HR" sz="1600" b="1" dirty="0"/>
              <a:t>-</a:t>
            </a:r>
            <a:r>
              <a:rPr lang="hr-HR" sz="1600" dirty="0"/>
              <a:t>nizak stupanj spremnosti na bliskost s psihičkim </a:t>
            </a:r>
            <a:r>
              <a:rPr lang="hr-HR" sz="1600" dirty="0" smtClean="0"/>
              <a:t>bolesnikom</a:t>
            </a:r>
            <a:endParaRPr lang="hr-HR" sz="1600" dirty="0"/>
          </a:p>
        </p:txBody>
      </p:sp>
      <p:sp>
        <p:nvSpPr>
          <p:cNvPr id="4" name="Right Arrow 3"/>
          <p:cNvSpPr/>
          <p:nvPr/>
        </p:nvSpPr>
        <p:spPr>
          <a:xfrm>
            <a:off x="251520" y="1484784"/>
            <a:ext cx="2592288" cy="864096"/>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hr-HR" dirty="0" smtClean="0"/>
              <a:t>a) KVANTITAVNI DIO </a:t>
            </a:r>
          </a:p>
        </p:txBody>
      </p:sp>
      <p:sp>
        <p:nvSpPr>
          <p:cNvPr id="5" name="TextBox 4"/>
          <p:cNvSpPr txBox="1"/>
          <p:nvPr/>
        </p:nvSpPr>
        <p:spPr>
          <a:xfrm>
            <a:off x="2843808" y="1556792"/>
            <a:ext cx="5544616" cy="646331"/>
          </a:xfrm>
          <a:prstGeom prst="rect">
            <a:avLst/>
          </a:prstGeom>
          <a:noFill/>
        </p:spPr>
        <p:txBody>
          <a:bodyPr wrap="square" rtlCol="0">
            <a:spAutoFit/>
          </a:bodyPr>
          <a:lstStyle/>
          <a:p>
            <a:r>
              <a:rPr lang="hr-HR" dirty="0" smtClean="0"/>
              <a:t>Sudjelovalo 356 sudionika u dobi između 15-83 godine  </a:t>
            </a:r>
          </a:p>
          <a:p>
            <a:r>
              <a:rPr lang="hr-HR" dirty="0" smtClean="0"/>
              <a:t>3 podskupine: učenici srednjih škola/studenti/odrasli </a:t>
            </a:r>
          </a:p>
        </p:txBody>
      </p:sp>
      <p:sp>
        <p:nvSpPr>
          <p:cNvPr id="7" name="TextBox 6"/>
          <p:cNvSpPr txBox="1"/>
          <p:nvPr/>
        </p:nvSpPr>
        <p:spPr>
          <a:xfrm>
            <a:off x="691952" y="2429272"/>
            <a:ext cx="3600400" cy="369332"/>
          </a:xfrm>
          <a:prstGeom prst="rect">
            <a:avLst/>
          </a:prstGeom>
          <a:noFill/>
        </p:spPr>
        <p:txBody>
          <a:bodyPr wrap="square" rtlCol="0">
            <a:spAutoFit/>
          </a:bodyPr>
          <a:lstStyle/>
          <a:p>
            <a:endParaRPr lang="hr-HR" dirty="0"/>
          </a:p>
        </p:txBody>
      </p:sp>
      <p:sp>
        <p:nvSpPr>
          <p:cNvPr id="8" name="TextBox 7"/>
          <p:cNvSpPr txBox="1"/>
          <p:nvPr/>
        </p:nvSpPr>
        <p:spPr>
          <a:xfrm>
            <a:off x="3707904" y="4365104"/>
            <a:ext cx="1440160" cy="40011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fontAlgn="base"/>
            <a:r>
              <a:rPr lang="hr-HR" sz="2000" b="1" u="sng" dirty="0" smtClean="0"/>
              <a:t>REZULTATI</a:t>
            </a:r>
            <a:r>
              <a:rPr lang="hr-HR" sz="2000" u="sng" dirty="0" smtClean="0"/>
              <a:t>:</a:t>
            </a:r>
            <a:endParaRPr lang="hr-HR" dirty="0" smtClean="0"/>
          </a:p>
        </p:txBody>
      </p:sp>
      <p:sp>
        <p:nvSpPr>
          <p:cNvPr id="9" name="TextBox 8"/>
          <p:cNvSpPr txBox="1"/>
          <p:nvPr/>
        </p:nvSpPr>
        <p:spPr>
          <a:xfrm>
            <a:off x="251520" y="3068960"/>
            <a:ext cx="2592288"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base"/>
            <a:r>
              <a:rPr lang="hr-HR" sz="1600" b="1" dirty="0" smtClean="0"/>
              <a:t>1. Stereotipi: </a:t>
            </a:r>
            <a:r>
              <a:rPr lang="hr-HR" sz="1600" dirty="0" smtClean="0"/>
              <a:t> </a:t>
            </a:r>
          </a:p>
          <a:p>
            <a:pPr fontAlgn="base"/>
            <a:r>
              <a:rPr lang="hr-HR" sz="1600" dirty="0" smtClean="0"/>
              <a:t>Nestabilan, nepredvidiv, bolestan, nervozan, neshvaćen, suicidalan, nesiguran i problematičan</a:t>
            </a:r>
            <a:endParaRPr lang="hr-HR" sz="1600" dirty="0"/>
          </a:p>
        </p:txBody>
      </p:sp>
      <p:sp>
        <p:nvSpPr>
          <p:cNvPr id="10" name="TextBox 9"/>
          <p:cNvSpPr txBox="1"/>
          <p:nvPr/>
        </p:nvSpPr>
        <p:spPr>
          <a:xfrm>
            <a:off x="683568" y="4653136"/>
            <a:ext cx="1944216" cy="13542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base"/>
            <a:r>
              <a:rPr lang="hr-HR" b="1" dirty="0" smtClean="0"/>
              <a:t>2.  Iskustvo</a:t>
            </a:r>
            <a:r>
              <a:rPr lang="hr-HR" dirty="0" smtClean="0"/>
              <a:t> </a:t>
            </a:r>
          </a:p>
          <a:p>
            <a:pPr fontAlgn="base"/>
            <a:r>
              <a:rPr lang="hr-HR" sz="1600" dirty="0" smtClean="0"/>
              <a:t>70% kontakt, 58%poznanstvo, 10%prijateljstvo, 7%uža ili šira obitelj</a:t>
            </a:r>
          </a:p>
        </p:txBody>
      </p:sp>
      <p:sp>
        <p:nvSpPr>
          <p:cNvPr id="11" name="TextBox 10"/>
          <p:cNvSpPr txBox="1"/>
          <p:nvPr/>
        </p:nvSpPr>
        <p:spPr>
          <a:xfrm>
            <a:off x="3203848" y="5373216"/>
            <a:ext cx="2592288"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base"/>
            <a:r>
              <a:rPr lang="hr-HR" sz="1600" b="1" dirty="0" smtClean="0"/>
              <a:t>3. Znanje </a:t>
            </a:r>
            <a:r>
              <a:rPr lang="hr-HR" sz="1600" dirty="0" smtClean="0"/>
              <a:t> </a:t>
            </a:r>
          </a:p>
          <a:p>
            <a:pPr fontAlgn="base"/>
            <a:r>
              <a:rPr lang="hr-HR" sz="1600" dirty="0" smtClean="0"/>
              <a:t>oko 50% ispitanih nema ispravnu sliku o uzrocima, prevenciji i liječenju psihičke bolesti </a:t>
            </a:r>
            <a:endParaRPr lang="hr-HR" sz="1600" dirty="0"/>
          </a:p>
        </p:txBody>
      </p:sp>
      <p:sp>
        <p:nvSpPr>
          <p:cNvPr id="12" name="TextBox 11"/>
          <p:cNvSpPr txBox="1"/>
          <p:nvPr/>
        </p:nvSpPr>
        <p:spPr>
          <a:xfrm>
            <a:off x="6228184" y="4797152"/>
            <a:ext cx="2448272"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base"/>
            <a:r>
              <a:rPr lang="hr-HR" sz="1600" b="1" dirty="0" smtClean="0"/>
              <a:t>4. Atribucije</a:t>
            </a:r>
            <a:r>
              <a:rPr lang="hr-HR" sz="1600" dirty="0" smtClean="0"/>
              <a:t> </a:t>
            </a:r>
          </a:p>
          <a:p>
            <a:pPr fontAlgn="base"/>
            <a:r>
              <a:rPr lang="hr-HR" sz="1600" dirty="0" smtClean="0"/>
              <a:t>karakteristike osobe i karakteristike situacije  </a:t>
            </a:r>
          </a:p>
          <a:p>
            <a:pPr fontAlgn="base"/>
            <a:r>
              <a:rPr lang="hr-HR" sz="1600" dirty="0" smtClean="0"/>
              <a:t>promjenjivo stanje koje nije podložno kontroli pojedinca </a:t>
            </a:r>
            <a:endParaRPr lang="hr-HR" sz="1600" dirty="0"/>
          </a:p>
        </p:txBody>
      </p:sp>
      <p:sp>
        <p:nvSpPr>
          <p:cNvPr id="13" name="TextBox 12"/>
          <p:cNvSpPr txBox="1"/>
          <p:nvPr/>
        </p:nvSpPr>
        <p:spPr>
          <a:xfrm>
            <a:off x="6372200" y="2924944"/>
            <a:ext cx="2304256"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base"/>
            <a:r>
              <a:rPr lang="hr-HR" sz="1600" b="1" dirty="0" smtClean="0"/>
              <a:t>5. Stavovi</a:t>
            </a:r>
            <a:r>
              <a:rPr lang="hr-HR" sz="1600" dirty="0" smtClean="0"/>
              <a:t> </a:t>
            </a:r>
          </a:p>
          <a:p>
            <a:pPr fontAlgn="base"/>
            <a:r>
              <a:rPr lang="hr-HR" sz="1600" dirty="0" smtClean="0"/>
              <a:t>„dobar čovjek” – IPAK preko 70% sudionika osjeća se neugodno u društvu psihičkog bolesnika  </a:t>
            </a:r>
            <a:endParaRPr lang="hr-HR" sz="1600" dirty="0"/>
          </a:p>
        </p:txBody>
      </p:sp>
      <p:cxnSp>
        <p:nvCxnSpPr>
          <p:cNvPr id="15" name="Straight Arrow Connector 14"/>
          <p:cNvCxnSpPr/>
          <p:nvPr/>
        </p:nvCxnSpPr>
        <p:spPr>
          <a:xfrm flipV="1">
            <a:off x="4427984" y="3789040"/>
            <a:ext cx="0" cy="43204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20" name="Straight Arrow Connector 19"/>
          <p:cNvCxnSpPr/>
          <p:nvPr/>
        </p:nvCxnSpPr>
        <p:spPr>
          <a:xfrm flipH="1" flipV="1">
            <a:off x="2987824" y="4077072"/>
            <a:ext cx="576064" cy="28803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22" name="Straight Arrow Connector 21"/>
          <p:cNvCxnSpPr/>
          <p:nvPr/>
        </p:nvCxnSpPr>
        <p:spPr>
          <a:xfrm flipH="1">
            <a:off x="2843808" y="4797152"/>
            <a:ext cx="792088" cy="36004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24" name="Straight Arrow Connector 23"/>
          <p:cNvCxnSpPr/>
          <p:nvPr/>
        </p:nvCxnSpPr>
        <p:spPr>
          <a:xfrm flipV="1">
            <a:off x="5220072" y="4077072"/>
            <a:ext cx="936104" cy="28803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26" name="Straight Arrow Connector 25"/>
          <p:cNvCxnSpPr/>
          <p:nvPr/>
        </p:nvCxnSpPr>
        <p:spPr>
          <a:xfrm>
            <a:off x="5292080" y="4725144"/>
            <a:ext cx="792088" cy="36004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28" name="Straight Arrow Connector 27"/>
          <p:cNvCxnSpPr/>
          <p:nvPr/>
        </p:nvCxnSpPr>
        <p:spPr>
          <a:xfrm>
            <a:off x="4427984" y="4869160"/>
            <a:ext cx="0" cy="43204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34" name="Rectangle 33"/>
          <p:cNvSpPr/>
          <p:nvPr/>
        </p:nvSpPr>
        <p:spPr>
          <a:xfrm>
            <a:off x="179512" y="188640"/>
            <a:ext cx="8964488" cy="1231106"/>
          </a:xfrm>
          <a:prstGeom prst="rect">
            <a:avLst/>
          </a:prstGeom>
        </p:spPr>
        <p:txBody>
          <a:bodyPr wrap="square">
            <a:spAutoFit/>
          </a:bodyPr>
          <a:lstStyle/>
          <a:p>
            <a:pPr algn="ctr"/>
            <a:r>
              <a:rPr lang="hr-HR" sz="2800" b="1" dirty="0" smtClean="0"/>
              <a:t>ISTRAŽIVANJE SADRŽAJA STIGME PREMA PSIHIČKIM BOLESNICIMA</a:t>
            </a:r>
          </a:p>
          <a:p>
            <a:pPr algn="ctr"/>
            <a:r>
              <a:rPr lang="hr-HR" sz="1600" b="1" dirty="0" smtClean="0"/>
              <a:t>					</a:t>
            </a:r>
            <a:r>
              <a:rPr lang="hr-HR" b="1" dirty="0" smtClean="0"/>
              <a:t>(Jokić-Begić i sur., 2005.)</a:t>
            </a:r>
            <a:endParaRPr lang="hr-HR" b="1" dirty="0"/>
          </a:p>
        </p:txBody>
      </p:sp>
    </p:spTree>
    <p:extLst>
      <p:ext uri="{BB962C8B-B14F-4D97-AF65-F5344CB8AC3E}">
        <p14:creationId xmlns="" xmlns:p14="http://schemas.microsoft.com/office/powerpoint/2010/main" val="2382435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23728" y="3933056"/>
            <a:ext cx="432048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hr-HR" dirty="0" smtClean="0"/>
              <a:t>diskriminacije </a:t>
            </a:r>
            <a:r>
              <a:rPr lang="hr-HR" dirty="0"/>
              <a:t>u svim područjima </a:t>
            </a:r>
            <a:r>
              <a:rPr lang="hr-HR" dirty="0" smtClean="0"/>
              <a:t>života</a:t>
            </a:r>
            <a:endParaRPr lang="hr-HR" dirty="0"/>
          </a:p>
        </p:txBody>
      </p:sp>
      <p:sp>
        <p:nvSpPr>
          <p:cNvPr id="5" name="TextBox 4"/>
          <p:cNvSpPr txBox="1"/>
          <p:nvPr/>
        </p:nvSpPr>
        <p:spPr>
          <a:xfrm>
            <a:off x="2123728" y="404664"/>
            <a:ext cx="5040560" cy="523220"/>
          </a:xfrm>
          <a:prstGeom prst="rect">
            <a:avLst/>
          </a:prstGeom>
          <a:noFill/>
        </p:spPr>
        <p:txBody>
          <a:bodyPr wrap="square" rtlCol="0">
            <a:spAutoFit/>
          </a:bodyPr>
          <a:lstStyle/>
          <a:p>
            <a:pPr algn="ctr"/>
            <a:r>
              <a:rPr lang="hr-HR" sz="2800" b="1" dirty="0" smtClean="0"/>
              <a:t>POSLJEDICE STIGMATIZACIJE</a:t>
            </a:r>
          </a:p>
        </p:txBody>
      </p:sp>
      <p:sp>
        <p:nvSpPr>
          <p:cNvPr id="8" name="TextBox 7"/>
          <p:cNvSpPr txBox="1"/>
          <p:nvPr/>
        </p:nvSpPr>
        <p:spPr>
          <a:xfrm>
            <a:off x="539552" y="1340768"/>
            <a:ext cx="367240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hr-HR" dirty="0" smtClean="0"/>
              <a:t>kršenje temeljnih ljudskih prava</a:t>
            </a:r>
          </a:p>
        </p:txBody>
      </p:sp>
      <p:sp>
        <p:nvSpPr>
          <p:cNvPr id="9" name="TextBox 8"/>
          <p:cNvSpPr txBox="1"/>
          <p:nvPr/>
        </p:nvSpPr>
        <p:spPr>
          <a:xfrm>
            <a:off x="2051720" y="1844824"/>
            <a:ext cx="37444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hr-HR" dirty="0" smtClean="0"/>
              <a:t>isključivanje iz društva </a:t>
            </a:r>
            <a:endParaRPr lang="hr-HR" dirty="0"/>
          </a:p>
        </p:txBody>
      </p:sp>
      <p:sp>
        <p:nvSpPr>
          <p:cNvPr id="10" name="TextBox 9"/>
          <p:cNvSpPr txBox="1"/>
          <p:nvPr/>
        </p:nvSpPr>
        <p:spPr>
          <a:xfrm>
            <a:off x="539552" y="2420888"/>
            <a:ext cx="568863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hr-HR" dirty="0" smtClean="0"/>
              <a:t>kvaliteta života duševno oboljelih bitno smanjena</a:t>
            </a:r>
          </a:p>
        </p:txBody>
      </p:sp>
      <p:sp>
        <p:nvSpPr>
          <p:cNvPr id="11" name="TextBox 10"/>
          <p:cNvSpPr txBox="1"/>
          <p:nvPr/>
        </p:nvSpPr>
        <p:spPr>
          <a:xfrm>
            <a:off x="2051720" y="2924944"/>
            <a:ext cx="525658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hr-HR" dirty="0" smtClean="0"/>
              <a:t>glavna prepreka za pružanje zdravstvene skrbi</a:t>
            </a:r>
          </a:p>
        </p:txBody>
      </p:sp>
      <p:sp>
        <p:nvSpPr>
          <p:cNvPr id="12" name="TextBox 11"/>
          <p:cNvSpPr txBox="1"/>
          <p:nvPr/>
        </p:nvSpPr>
        <p:spPr>
          <a:xfrm>
            <a:off x="539552" y="3429000"/>
            <a:ext cx="777686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hr-HR" dirty="0" smtClean="0"/>
              <a:t>osjećaj manje vrijednosti, smanjenje samopouzdanja, povlačenje od društva</a:t>
            </a:r>
          </a:p>
        </p:txBody>
      </p:sp>
      <p:pic>
        <p:nvPicPr>
          <p:cNvPr id="13" name="Picture 12" descr="krug.jpg"/>
          <p:cNvPicPr>
            <a:picLocks noChangeAspect="1"/>
          </p:cNvPicPr>
          <p:nvPr/>
        </p:nvPicPr>
        <p:blipFill>
          <a:blip r:embed="rId2" cstate="print"/>
          <a:stretch>
            <a:fillRect/>
          </a:stretch>
        </p:blipFill>
        <p:spPr>
          <a:xfrm>
            <a:off x="604744" y="4509120"/>
            <a:ext cx="1970591" cy="1800200"/>
          </a:xfrm>
          <a:prstGeom prst="rect">
            <a:avLst/>
          </a:prstGeom>
        </p:spPr>
      </p:pic>
      <p:sp>
        <p:nvSpPr>
          <p:cNvPr id="15" name="Left-Up Arrow 14"/>
          <p:cNvSpPr/>
          <p:nvPr/>
        </p:nvSpPr>
        <p:spPr>
          <a:xfrm>
            <a:off x="2699792" y="4293096"/>
            <a:ext cx="2160240" cy="1548172"/>
          </a:xfrm>
          <a:prstGeom prst="leftUp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hr-HR" dirty="0" smtClean="0"/>
              <a:t>Začarani krug</a:t>
            </a:r>
            <a:endParaRPr lang="hr-HR" dirty="0"/>
          </a:p>
        </p:txBody>
      </p:sp>
      <p:pic>
        <p:nvPicPr>
          <p:cNvPr id="16" name="Picture 15" descr="žena.jpg"/>
          <p:cNvPicPr>
            <a:picLocks noChangeAspect="1"/>
          </p:cNvPicPr>
          <p:nvPr/>
        </p:nvPicPr>
        <p:blipFill>
          <a:blip r:embed="rId3" cstate="print"/>
          <a:stretch>
            <a:fillRect/>
          </a:stretch>
        </p:blipFill>
        <p:spPr>
          <a:xfrm>
            <a:off x="5527294" y="5445225"/>
            <a:ext cx="3616706" cy="1412776"/>
          </a:xfrm>
          <a:prstGeom prst="rect">
            <a:avLst/>
          </a:prstGeom>
        </p:spPr>
      </p:pic>
      <p:sp>
        <p:nvSpPr>
          <p:cNvPr id="14" name="Curved Right Arrow 13"/>
          <p:cNvSpPr/>
          <p:nvPr/>
        </p:nvSpPr>
        <p:spPr>
          <a:xfrm>
            <a:off x="1403648" y="3717032"/>
            <a:ext cx="792088" cy="432048"/>
          </a:xfrm>
          <a:prstGeom prst="curved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hr-HR">
              <a:solidFill>
                <a:schemeClr val="tx1"/>
              </a:solidFill>
            </a:endParaRPr>
          </a:p>
        </p:txBody>
      </p:sp>
    </p:spTree>
    <p:extLst>
      <p:ext uri="{BB962C8B-B14F-4D97-AF65-F5344CB8AC3E}">
        <p14:creationId xmlns="" xmlns:p14="http://schemas.microsoft.com/office/powerpoint/2010/main" val="3068745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0"/>
            <a:ext cx="8136904" cy="7386638"/>
          </a:xfrm>
          <a:prstGeom prst="rect">
            <a:avLst/>
          </a:prstGeom>
          <a:noFill/>
        </p:spPr>
        <p:txBody>
          <a:bodyPr wrap="square" rtlCol="0">
            <a:spAutoFit/>
          </a:bodyPr>
          <a:lstStyle/>
          <a:p>
            <a:endParaRPr lang="hr-HR" sz="4000" dirty="0" smtClean="0"/>
          </a:p>
          <a:p>
            <a:endParaRPr lang="hr-HR" sz="4000" dirty="0" smtClean="0"/>
          </a:p>
          <a:p>
            <a:endParaRPr lang="hr-HR" dirty="0" smtClean="0"/>
          </a:p>
          <a:p>
            <a:endParaRPr lang="hr-HR" dirty="0" smtClean="0"/>
          </a:p>
          <a:p>
            <a:endParaRPr lang="hr-HR" dirty="0"/>
          </a:p>
          <a:p>
            <a:pPr lvl="0">
              <a:buFont typeface="Arial" pitchFamily="34" charset="0"/>
              <a:buChar char="•"/>
            </a:pPr>
            <a:r>
              <a:rPr lang="hr-HR" sz="2400" b="1" dirty="0" smtClean="0"/>
              <a:t>UDRUGA ZA ZAŠTITU I PROMOCIJU MENTALNOG ZDRAVLJA „SVITANJE“        </a:t>
            </a:r>
            <a:r>
              <a:rPr lang="hr-HR" sz="2400" dirty="0" smtClean="0"/>
              <a:t>Projekt </a:t>
            </a:r>
            <a:r>
              <a:rPr lang="hr-HR" sz="2400" i="1" dirty="0" smtClean="0"/>
              <a:t>Zaštita prava osoba s psihičkom bolesti kroz samozastupanje i borbu protiv stigme </a:t>
            </a:r>
          </a:p>
          <a:p>
            <a:endParaRPr lang="hr-HR" dirty="0" smtClean="0"/>
          </a:p>
          <a:p>
            <a:r>
              <a:rPr lang="hr-HR" sz="2400" dirty="0" smtClean="0"/>
              <a:t>                                                                    SAVJETOVALIŠTE </a:t>
            </a:r>
          </a:p>
          <a:p>
            <a:r>
              <a:rPr lang="hr-HR" sz="2400" dirty="0" smtClean="0"/>
              <a:t>                                      (pravnica, socijalna radnica i psihijatrica)</a:t>
            </a:r>
            <a:endParaRPr lang="hr-HR" dirty="0" smtClean="0"/>
          </a:p>
          <a:p>
            <a:pPr>
              <a:buFont typeface="Arial" pitchFamily="34" charset="0"/>
              <a:buChar char="•"/>
            </a:pPr>
            <a:endParaRPr lang="hr-HR" dirty="0" smtClean="0"/>
          </a:p>
          <a:p>
            <a:r>
              <a:rPr lang="hr-HR" sz="2400" b="1" dirty="0" smtClean="0"/>
              <a:t>Preporuka</a:t>
            </a:r>
            <a:r>
              <a:rPr lang="hr-HR" sz="2400" dirty="0" smtClean="0"/>
              <a:t>: </a:t>
            </a:r>
          </a:p>
          <a:p>
            <a:pPr>
              <a:buFont typeface="Arial" pitchFamily="34" charset="0"/>
              <a:buChar char="•"/>
            </a:pPr>
            <a:r>
              <a:rPr lang="hr-HR" sz="2000" dirty="0" smtClean="0"/>
              <a:t>Nacionalni program borbe protiv stigme psihičke bolesti</a:t>
            </a:r>
          </a:p>
          <a:p>
            <a:pPr>
              <a:buFont typeface="Arial" pitchFamily="34" charset="0"/>
              <a:buChar char="•"/>
            </a:pPr>
            <a:r>
              <a:rPr lang="hr-HR" sz="2000" dirty="0" smtClean="0"/>
              <a:t>Dostupnost programa tijekom liječenja         prevencija samostigmatizacije, asertivni načini nošenja sa stigmom i diskriminacijom</a:t>
            </a:r>
          </a:p>
          <a:p>
            <a:pPr>
              <a:buFont typeface="Arial" pitchFamily="34" charset="0"/>
              <a:buChar char="•"/>
            </a:pPr>
            <a:endParaRPr lang="hr-HR" sz="2000" dirty="0" smtClean="0"/>
          </a:p>
          <a:p>
            <a:r>
              <a:rPr lang="hr-HR" sz="2000" b="1" dirty="0" smtClean="0"/>
              <a:t>                                   UPUĆIVANJE NADLEŽNIM INSTITUCIJAMA</a:t>
            </a:r>
          </a:p>
          <a:p>
            <a:endParaRPr lang="hr-HR" sz="2000" dirty="0" smtClean="0"/>
          </a:p>
          <a:p>
            <a:endParaRPr lang="hr-HR" sz="2000" dirty="0" smtClean="0"/>
          </a:p>
          <a:p>
            <a:endParaRPr lang="hr-HR" sz="2000" dirty="0"/>
          </a:p>
        </p:txBody>
      </p:sp>
      <p:pic>
        <p:nvPicPr>
          <p:cNvPr id="4" name="Picture 3" descr="break.jpg"/>
          <p:cNvPicPr>
            <a:picLocks noChangeAspect="1"/>
          </p:cNvPicPr>
          <p:nvPr/>
        </p:nvPicPr>
        <p:blipFill>
          <a:blip r:embed="rId2" cstate="print"/>
          <a:stretch>
            <a:fillRect/>
          </a:stretch>
        </p:blipFill>
        <p:spPr>
          <a:xfrm>
            <a:off x="6660232" y="0"/>
            <a:ext cx="2483768" cy="1955585"/>
          </a:xfrm>
          <a:prstGeom prst="rect">
            <a:avLst/>
          </a:prstGeom>
        </p:spPr>
      </p:pic>
      <p:sp>
        <p:nvSpPr>
          <p:cNvPr id="5" name="Right Arrow 4"/>
          <p:cNvSpPr/>
          <p:nvPr/>
        </p:nvSpPr>
        <p:spPr>
          <a:xfrm>
            <a:off x="2339752" y="2492896"/>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 name="Down Arrow 5"/>
          <p:cNvSpPr/>
          <p:nvPr/>
        </p:nvSpPr>
        <p:spPr>
          <a:xfrm>
            <a:off x="6228184" y="2924944"/>
            <a:ext cx="57606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Right Arrow 7"/>
          <p:cNvSpPr/>
          <p:nvPr/>
        </p:nvSpPr>
        <p:spPr>
          <a:xfrm>
            <a:off x="4932040" y="5229200"/>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Down Arrow 8"/>
          <p:cNvSpPr/>
          <p:nvPr/>
        </p:nvSpPr>
        <p:spPr>
          <a:xfrm>
            <a:off x="4211960" y="5733256"/>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0" name="TextBox 9"/>
          <p:cNvSpPr txBox="1"/>
          <p:nvPr/>
        </p:nvSpPr>
        <p:spPr>
          <a:xfrm>
            <a:off x="1043608" y="404664"/>
            <a:ext cx="4176464" cy="523220"/>
          </a:xfrm>
          <a:prstGeom prst="rect">
            <a:avLst/>
          </a:prstGeom>
          <a:noFill/>
        </p:spPr>
        <p:txBody>
          <a:bodyPr wrap="square" rtlCol="0">
            <a:spAutoFit/>
          </a:bodyPr>
          <a:lstStyle/>
          <a:p>
            <a:r>
              <a:rPr lang="hr-HR" sz="2800" b="1" dirty="0" smtClean="0"/>
              <a:t>ŠTO ČINIMO?</a:t>
            </a:r>
          </a:p>
        </p:txBody>
      </p:sp>
    </p:spTree>
    <p:extLst>
      <p:ext uri="{BB962C8B-B14F-4D97-AF65-F5344CB8AC3E}">
        <p14:creationId xmlns="" xmlns:p14="http://schemas.microsoft.com/office/powerpoint/2010/main" val="2559014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3347864" y="2060848"/>
            <a:ext cx="5112568" cy="4581128"/>
          </a:xfrm>
        </p:spPr>
        <p:txBody>
          <a:bodyPr>
            <a:normAutofit fontScale="47500" lnSpcReduction="20000"/>
          </a:bodyPr>
          <a:lstStyle/>
          <a:p>
            <a:pPr lvl="0">
              <a:buNone/>
            </a:pPr>
            <a:r>
              <a:rPr lang="hr-HR" sz="4600" b="1" i="0" dirty="0" smtClean="0"/>
              <a:t>OBAVIJEST POVODOM NOVINSKIH  NATPISA</a:t>
            </a:r>
          </a:p>
          <a:p>
            <a:pPr>
              <a:buNone/>
            </a:pPr>
            <a:endParaRPr lang="hr-HR" sz="4000" dirty="0" smtClean="0"/>
          </a:p>
          <a:p>
            <a:pPr>
              <a:buNone/>
            </a:pPr>
            <a:r>
              <a:rPr lang="hr-HR" sz="4000" dirty="0" smtClean="0"/>
              <a:t>Ovih dana nam se obratio veliki broj osoba koje boluju od depresije nezadovoljne natpisima u novinama vezano za nesreću zrakoplova na temelju kojih se stiče dojam da su osobe oboljele od depresije opasne za društvo. Činjenica je da je depresija vrlo raširena bolest, te da 15% ljudi ima suicidalne ideje što ih čini opasnim za sebe. Homicidalne ideje, nanašenje štete drugim ljudima nisu tipične za depresiju. Veliki broj ljudi koji boluju od depresije su izloženi predrasudama o bolesti vezanim za negiranje da depresija kao bolest postoji te povezivanjem depresije sa slabosti ličnosti. </a:t>
            </a:r>
          </a:p>
          <a:p>
            <a:pPr>
              <a:buNone/>
            </a:pPr>
            <a:r>
              <a:rPr lang="hr-HR" sz="4000" dirty="0" smtClean="0"/>
              <a:t>                                 Udruga Svitanje (27. ožujka 2015.)</a:t>
            </a:r>
          </a:p>
          <a:p>
            <a:endParaRPr lang="hr-HR" dirty="0"/>
          </a:p>
        </p:txBody>
      </p:sp>
      <p:sp>
        <p:nvSpPr>
          <p:cNvPr id="10" name="Text Placeholder 9"/>
          <p:cNvSpPr>
            <a:spLocks noGrp="1"/>
          </p:cNvSpPr>
          <p:nvPr>
            <p:ph type="body" sz="half" idx="2"/>
          </p:nvPr>
        </p:nvSpPr>
        <p:spPr>
          <a:xfrm>
            <a:off x="3131840" y="908720"/>
            <a:ext cx="3629025" cy="1812925"/>
          </a:xfrm>
        </p:spPr>
        <p:txBody>
          <a:bodyPr>
            <a:normAutofit/>
          </a:bodyPr>
          <a:lstStyle/>
          <a:p>
            <a:pPr>
              <a:buFont typeface="Arial" pitchFamily="34" charset="0"/>
              <a:buChar char="•"/>
            </a:pPr>
            <a:r>
              <a:rPr lang="hr-HR" sz="2800" dirty="0" smtClean="0"/>
              <a:t>Mogućnosti reagiranja</a:t>
            </a:r>
          </a:p>
          <a:p>
            <a:pPr>
              <a:buFont typeface="Arial" pitchFamily="34" charset="0"/>
              <a:buChar char="•"/>
            </a:pPr>
            <a:r>
              <a:rPr lang="hr-HR" sz="2800" dirty="0" smtClean="0"/>
              <a:t>Asertivno ponašanje</a:t>
            </a:r>
            <a:endParaRPr lang="hr-HR" sz="2800" dirty="0"/>
          </a:p>
        </p:txBody>
      </p:sp>
      <p:pic>
        <p:nvPicPr>
          <p:cNvPr id="24578" name="Picture 2" descr="Slikovni rezultat za život bez stigme"/>
          <p:cNvPicPr>
            <a:picLocks noChangeAspect="1" noChangeArrowheads="1"/>
          </p:cNvPicPr>
          <p:nvPr/>
        </p:nvPicPr>
        <p:blipFill>
          <a:blip r:embed="rId2" cstate="print"/>
          <a:srcRect/>
          <a:stretch>
            <a:fillRect/>
          </a:stretch>
        </p:blipFill>
        <p:spPr bwMode="auto">
          <a:xfrm>
            <a:off x="683569" y="404664"/>
            <a:ext cx="2160240" cy="3119480"/>
          </a:xfrm>
          <a:prstGeom prst="rect">
            <a:avLst/>
          </a:prstGeom>
          <a:noFill/>
        </p:spPr>
      </p:pic>
    </p:spTree>
  </p:cSld>
  <p:clrMapOvr>
    <a:masterClrMapping/>
  </p:clrMapOvr>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Tradeshow</Template>
  <TotalTime>334</TotalTime>
  <Words>701</Words>
  <Application>Microsoft Office PowerPoint</Application>
  <PresentationFormat>On-screen Show (4:3)</PresentationFormat>
  <Paragraphs>155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Tradeshow</vt:lpstr>
      <vt:lpstr>Stigmatizacija osoba s poteškoćama u mentalnom zdravlju</vt:lpstr>
      <vt:lpstr>Slide 2</vt:lpstr>
      <vt:lpstr>Slide 3</vt:lpstr>
      <vt:lpstr>Slide 4</vt:lpstr>
      <vt:lpstr>Slide 5</vt:lpstr>
      <vt:lpstr>Slide 6</vt:lpstr>
      <vt:lpstr>Slide 7</vt:lpstr>
      <vt:lpstr>Slide 8</vt:lpstr>
      <vt:lpstr>Slide 9</vt:lpstr>
      <vt:lpstr>Slide 10</vt:lpstr>
      <vt:lpstr>Slide 11</vt:lpstr>
      <vt:lpstr>Slide 12</vt:lpstr>
      <vt:lpstr>Literatura:</vt:lpstr>
      <vt:lpstr>Zahvaljujemo na pažnji!</vt:lpstr>
    </vt:vector>
  </TitlesOfParts>
  <Company>Pravni fakultet u Zagrebu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student-tmt14</dc:creator>
  <cp:lastModifiedBy>student-ssr</cp:lastModifiedBy>
  <cp:revision>37</cp:revision>
  <dcterms:created xsi:type="dcterms:W3CDTF">2016-12-01T13:42:24Z</dcterms:created>
  <dcterms:modified xsi:type="dcterms:W3CDTF">2016-12-05T15:50:17Z</dcterms:modified>
</cp:coreProperties>
</file>