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94" r:id="rId8"/>
    <p:sldId id="258" r:id="rId9"/>
    <p:sldId id="264" r:id="rId10"/>
    <p:sldId id="266" r:id="rId11"/>
    <p:sldId id="265" r:id="rId12"/>
    <p:sldId id="267" r:id="rId13"/>
    <p:sldId id="268" r:id="rId14"/>
    <p:sldId id="293" r:id="rId15"/>
    <p:sldId id="292" r:id="rId16"/>
    <p:sldId id="269" r:id="rId17"/>
    <p:sldId id="272" r:id="rId18"/>
    <p:sldId id="273" r:id="rId19"/>
    <p:sldId id="274" r:id="rId20"/>
    <p:sldId id="281" r:id="rId21"/>
    <p:sldId id="287" r:id="rId22"/>
    <p:sldId id="288" r:id="rId23"/>
    <p:sldId id="275" r:id="rId24"/>
    <p:sldId id="277" r:id="rId25"/>
    <p:sldId id="295" r:id="rId26"/>
    <p:sldId id="290" r:id="rId27"/>
    <p:sldId id="291" r:id="rId28"/>
    <p:sldId id="278" r:id="rId29"/>
    <p:sldId id="280" r:id="rId30"/>
    <p:sldId id="279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K:\DRZB\Book-zajedni&#269;ki%20rezultati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K:\DRZB\Book-zajedni&#269;ki%20rezultati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95928128914351E-2"/>
          <c:y val="0.18305115044218542"/>
          <c:w val="0.87347025816153145"/>
          <c:h val="0.5830518125195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43808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Sheet3!$B$1:$D$1</c:f>
              <c:strCache>
                <c:ptCount val="3"/>
                <c:pt idx="0">
                  <c:v>psihičko nasilje</c:v>
                </c:pt>
                <c:pt idx="1">
                  <c:v>fizičko nasilje</c:v>
                </c:pt>
                <c:pt idx="2">
                  <c:v>seksualno nasilje</c:v>
                </c:pt>
              </c:strCache>
            </c:strRef>
          </c:cat>
          <c:val>
            <c:numRef>
              <c:f>Sheet3!$B$2:$D$2</c:f>
              <c:numCache>
                <c:formatCode>General</c:formatCode>
                <c:ptCount val="3"/>
                <c:pt idx="0">
                  <c:v>14.2</c:v>
                </c:pt>
                <c:pt idx="1">
                  <c:v>60.1</c:v>
                </c:pt>
                <c:pt idx="2">
                  <c:v>75.900000000000006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3E1B5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Sheet3!$B$1:$D$1</c:f>
              <c:strCache>
                <c:ptCount val="3"/>
                <c:pt idx="0">
                  <c:v>psihičko nasilje</c:v>
                </c:pt>
                <c:pt idx="1">
                  <c:v>fizičko nasilje</c:v>
                </c:pt>
                <c:pt idx="2">
                  <c:v>seksualno nasilje</c:v>
                </c:pt>
              </c:strCache>
            </c:strRef>
          </c:cat>
          <c:val>
            <c:numRef>
              <c:f>Sheet3!$B$3:$D$3</c:f>
              <c:numCache>
                <c:formatCode>General</c:formatCode>
                <c:ptCount val="3"/>
                <c:pt idx="0">
                  <c:v>85.8</c:v>
                </c:pt>
                <c:pt idx="1">
                  <c:v>39.9</c:v>
                </c:pt>
                <c:pt idx="2">
                  <c:v>24.1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77923664"/>
        <c:axId val="-277925296"/>
      </c:barChart>
      <c:catAx>
        <c:axId val="-277923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 i="0" baseline="0"/>
                </a:pPr>
                <a:r>
                  <a:rPr lang="hr-HR" b="1" i="0" baseline="0" dirty="0"/>
                  <a:t>% mladih koji su doživjeli neki oblik nasilja</a:t>
                </a:r>
              </a:p>
            </c:rich>
          </c:tx>
          <c:layout>
            <c:manualLayout>
              <c:xMode val="edge"/>
              <c:yMode val="edge"/>
              <c:x val="0.33697223137393723"/>
              <c:y val="0.868573581239089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RS"/>
          </a:p>
        </c:txPr>
        <c:crossAx val="-27792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779252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RS"/>
          </a:p>
        </c:txPr>
        <c:crossAx val="-277923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46530655096684465"/>
          <c:y val="2.7118644067796602E-2"/>
          <c:w val="0.13673490813648348"/>
          <c:h val="8.135593220339007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Georgia" pitchFamily="18" charset="0"/>
          <a:ea typeface="Arial"/>
          <a:cs typeface="Arial"/>
        </a:defRPr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95928128914351E-2"/>
          <c:y val="0.18305115044218542"/>
          <c:w val="0.87347025816153145"/>
          <c:h val="0.58305181251955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43808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438086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Sheet2!$B$1:$D$1</c:f>
              <c:strCache>
                <c:ptCount val="3"/>
                <c:pt idx="0">
                  <c:v>psihičko nasilje</c:v>
                </c:pt>
                <c:pt idx="1">
                  <c:v>fizičko nasilje</c:v>
                </c:pt>
                <c:pt idx="2">
                  <c:v>seksualno nasilje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6.8</c:v>
                </c:pt>
                <c:pt idx="1">
                  <c:v>48.7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3E1B5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Sheet2!$B$1:$D$1</c:f>
              <c:strCache>
                <c:ptCount val="3"/>
                <c:pt idx="0">
                  <c:v>psihičko nasilje</c:v>
                </c:pt>
                <c:pt idx="1">
                  <c:v>fizičko nasilje</c:v>
                </c:pt>
                <c:pt idx="2">
                  <c:v>seksualno nasilje</c:v>
                </c:pt>
              </c:strCache>
            </c: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93.2</c:v>
                </c:pt>
                <c:pt idx="1">
                  <c:v>51.3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77919312"/>
        <c:axId val="-277919856"/>
      </c:barChart>
      <c:catAx>
        <c:axId val="-277919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 i="0" baseline="0"/>
                </a:pPr>
                <a:r>
                  <a:rPr lang="hr-HR" b="1" i="0" baseline="0"/>
                  <a:t>% mladih koji su počinili neki oblik nasilja</a:t>
                </a:r>
              </a:p>
            </c:rich>
          </c:tx>
          <c:layout>
            <c:manualLayout>
              <c:xMode val="edge"/>
              <c:yMode val="edge"/>
              <c:x val="0.34309470914983065"/>
              <c:y val="0.868573581239089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RS"/>
          </a:p>
        </c:txPr>
        <c:crossAx val="-27791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77919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RS"/>
          </a:p>
        </c:txPr>
        <c:crossAx val="-2779193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7142857142857264"/>
          <c:y val="2.7118644067796599E-2"/>
          <c:w val="0.13673469387755099"/>
          <c:h val="8.135593220338986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Georgia" pitchFamily="18" charset="0"/>
          <a:ea typeface="Arial"/>
          <a:cs typeface="Arial"/>
        </a:defRPr>
      </a:pPr>
      <a:endParaRPr lang="sr-Latn-R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DDE956C-36D4-4AF4-BB17-D7D2CFFA7256}" type="datetimeFigureOut">
              <a:rPr lang="sr-Latn-CS" smtClean="0"/>
              <a:pPr/>
              <a:t>27.10.2014.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2880AD0-FC2E-4901-B228-95789745A8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noProof="0" dirty="0" smtClean="0">
                <a:latin typeface="Calibri" pitchFamily="34" charset="0"/>
              </a:rPr>
              <a:t>ROMANTIČNE VEZE U ADOLESCENCIJI I NASILJE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19400"/>
            <a:ext cx="8408114" cy="1752600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Nasilje u partnerskim i obiteljskim odnosima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Studijski centar socijalnog rada, Pravni fakultet u Zagrebu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2014./2015.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Učestalost nasilja u vezama mladih (2011)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Učestalost nasilja u vezama mladih (2011)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Učestalost nasilja u vezama mladih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66% adolescentskih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parova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kod kojih je bilo nasilja bili su obostrano nasilni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Gray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Foshee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1997)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Studenti - obostrano nasilje između partnera je najčešće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Straus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2007)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Za polovicu mladih nasilje u vezi je uzajamno (CESI, 2007)</a:t>
            </a:r>
          </a:p>
          <a:p>
            <a:pPr>
              <a:buNone/>
            </a:pPr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Povezanost počinjenog i doživljenog nasilja r=,56 (2011)</a:t>
            </a:r>
            <a:endParaRPr lang="hr-HR" sz="28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Spolne razlike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5211764"/>
          </a:xfrm>
        </p:spPr>
        <p:txBody>
          <a:bodyPr>
            <a:normAutofit fontScale="92500" lnSpcReduction="20000"/>
          </a:bodyPr>
          <a:lstStyle/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Djevojke čine više: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nasilja u vezi općenito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fizičkog nasilja u vezi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psihičkog nasilja u vezi</a:t>
            </a:r>
          </a:p>
          <a:p>
            <a:pPr lvl="1">
              <a:buNone/>
            </a:pP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Mladići čine više: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seksualnog nasilja u vezi</a:t>
            </a:r>
          </a:p>
          <a:p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S time u skladu i doživljavanje nasilja, no rezultati su manje konzistentni</a:t>
            </a:r>
          </a:p>
          <a:p>
            <a:pPr>
              <a:buNone/>
            </a:pP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	(Archer, 2000;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Marcus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, 2007;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Magdol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 i suradnici, 1997;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Moffitt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 i sur., 2001;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Ajduković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Ručević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Šincek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, 2007;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Ajduković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600" noProof="0" dirty="0" err="1" smtClean="0">
                <a:latin typeface="Arial" pitchFamily="34" charset="0"/>
                <a:cs typeface="Arial" pitchFamily="34" charset="0"/>
              </a:rPr>
              <a:t>Löw</a:t>
            </a:r>
            <a:r>
              <a:rPr lang="hr-HR" sz="2600" noProof="0" dirty="0" smtClean="0">
                <a:latin typeface="Arial" pitchFamily="34" charset="0"/>
                <a:cs typeface="Arial" pitchFamily="34" charset="0"/>
              </a:rPr>
              <a:t> i Sušac, 2011; CESI, 2007…) </a:t>
            </a:r>
            <a:endParaRPr lang="hr-HR" sz="26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Calibri" pitchFamily="34" charset="0"/>
              </a:rPr>
              <a:t>Partnersko nasilje u odrasloj dobi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Istraživanja sa općom populacijom pokazuju da je nasilje često obostrano i spolne razlike se smanjuju</a:t>
            </a: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Muškarci češće vrše fizičko nasilje koje dovodi do ozljede kod partnerice</a:t>
            </a: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U slučajevima nasilja u obitelji počinitelji teških (kaznenih) djela nasilja u obitelji su u 95%  slučajeva muškarci, a 78% žrtvi su odrasle žene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tr 73 -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14"/>
            <a:ext cx="7056120" cy="672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Razlozi za počinjeno </a:t>
            </a:r>
            <a:r>
              <a:rPr lang="hr-HR" noProof="0" dirty="0" smtClean="0">
                <a:latin typeface="Calibri" pitchFamily="34" charset="0"/>
              </a:rPr>
              <a:t>nasilje u adolescentskim vezama </a:t>
            </a:r>
            <a:r>
              <a:rPr lang="hr-HR" noProof="0" dirty="0" smtClean="0">
                <a:latin typeface="Calibri" pitchFamily="34" charset="0"/>
              </a:rPr>
              <a:t>(CESI, 2007)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Djevojke</a:t>
                      </a:r>
                      <a:r>
                        <a:rPr lang="hr-HR" baseline="0" dirty="0" smtClean="0"/>
                        <a:t> (%)</a:t>
                      </a:r>
                      <a:endParaRPr lang="hr-H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Mladići (%)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Ljubomora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Srah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od prekida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Odgovor na “provokaciju”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Nesporazumi u komunikaciji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Kontrola partnera/ice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Samoobrana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Utjecaj grupe vršnjaka/inja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Iskazivanje ljutnje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Utjecaj alkohola/droge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Faktori rizika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499747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b="1" noProof="0" dirty="0" err="1" smtClean="0">
                <a:latin typeface="Arial" pitchFamily="34" charset="0"/>
                <a:cs typeface="Arial" pitchFamily="34" charset="0"/>
              </a:rPr>
              <a:t>ndividualni</a:t>
            </a:r>
            <a:r>
              <a:rPr lang="hr-HR" b="1" noProof="0" dirty="0" smtClean="0">
                <a:latin typeface="Arial" pitchFamily="34" charset="0"/>
                <a:cs typeface="Arial" pitchFamily="34" charset="0"/>
              </a:rPr>
              <a:t> faktori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nisko samopoštovanje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vrsta privrženosti prema ljubavnom partneru/partnerici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iskustvo nasilja u primarnoj obitelji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česta konzumacija alkohola/droge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stavovi prema rodnim ulogama (prihvaćanje rodnih stereotipa)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stavovi koji opravdavaju upotrebu nasilja </a:t>
            </a:r>
          </a:p>
          <a:p>
            <a:pPr marL="514350" indent="-514350">
              <a:buFont typeface="+mj-lt"/>
              <a:buAutoNum type="arabicPeriod"/>
            </a:pP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hr-HR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b="1" noProof="0" dirty="0" err="1" smtClean="0">
                <a:latin typeface="Arial" pitchFamily="34" charset="0"/>
                <a:cs typeface="Arial" pitchFamily="34" charset="0"/>
              </a:rPr>
              <a:t>nterpersonalni</a:t>
            </a:r>
            <a:r>
              <a:rPr lang="hr-HR" b="1" noProof="0" dirty="0" smtClean="0">
                <a:latin typeface="Arial" pitchFamily="34" charset="0"/>
                <a:cs typeface="Arial" pitchFamily="34" charset="0"/>
              </a:rPr>
              <a:t> faktori (komunikacijski aspekti veze)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problemi u komunikaciji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nasilno rješavanje sukoba</a:t>
            </a:r>
          </a:p>
          <a:p>
            <a:pPr marL="514350" indent="-514350">
              <a:buFont typeface="+mj-lt"/>
              <a:buAutoNum type="arabicPeriod"/>
            </a:pP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hr-HR" b="1" noProof="0" dirty="0" err="1" smtClean="0">
                <a:latin typeface="Arial" pitchFamily="34" charset="0"/>
                <a:cs typeface="Arial" pitchFamily="34" charset="0"/>
              </a:rPr>
              <a:t>aktori</a:t>
            </a:r>
            <a:r>
              <a:rPr lang="hr-HR" b="1" noProof="0" dirty="0" smtClean="0">
                <a:latin typeface="Arial" pitchFamily="34" charset="0"/>
                <a:cs typeface="Arial" pitchFamily="34" charset="0"/>
              </a:rPr>
              <a:t> rizika na nivou zajednice/društva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norme i utjecaj vršnjačkih grupa</a:t>
            </a:r>
          </a:p>
          <a:p>
            <a:pPr marL="862330" lvl="1" indent="-514350"/>
            <a:r>
              <a:rPr lang="hr-HR" noProof="0" dirty="0" smtClean="0">
                <a:latin typeface="Arial" pitchFamily="34" charset="0"/>
                <a:cs typeface="Arial" pitchFamily="34" charset="0"/>
              </a:rPr>
              <a:t>utjecaj medija</a:t>
            </a:r>
            <a:endParaRPr lang="hr-HR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Faktori zaštite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hr-HR" sz="2500" b="1" dirty="0" smtClean="0">
                <a:latin typeface="Arial" pitchFamily="34" charset="0"/>
                <a:cs typeface="Arial" pitchFamily="34" charset="0"/>
              </a:rPr>
              <a:t>Individualni faktori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znanje o tome što je partnersko nasilje i kako ga prepoznati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znanje o tome kako izgraditi vezu koja ispunjava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samopouzdanje i osjećaj vlastite sposobnosti i kontrole</a:t>
            </a:r>
          </a:p>
          <a:p>
            <a:pPr lvl="1"/>
            <a:r>
              <a:rPr lang="hr-HR" sz="2200" dirty="0" smtClean="0">
                <a:latin typeface="Arial" pitchFamily="34" charset="0"/>
                <a:cs typeface="Arial" pitchFamily="34" charset="0"/>
              </a:rPr>
              <a:t>sposobnost suosjećanja s drugima, pokazivanja razumijevanja i poštovanja prema tuđim mišljenjima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iskustvo da se nasilno ponašanje ne odobrava ili kažnjava, a poštovanje cijeni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kvalitetan odnos s barem jednim roditeljem</a:t>
            </a:r>
          </a:p>
          <a:p>
            <a:pPr lvl="1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podrška nekog izvan obitelji: rođaka, susjeda, prijatelja, vršnjaka ili </a:t>
            </a:r>
            <a:r>
              <a:rPr lang="hr-HR" sz="2200" noProof="0" dirty="0" err="1" smtClean="0">
                <a:latin typeface="Arial" pitchFamily="34" charset="0"/>
                <a:cs typeface="Arial" pitchFamily="34" charset="0"/>
              </a:rPr>
              <a:t>savjetovatelja</a:t>
            </a:r>
            <a:endParaRPr lang="hr-HR" sz="2200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2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Faktori zaštite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hr-HR" sz="2500" b="1" dirty="0" err="1" smtClean="0">
                <a:latin typeface="Arial" pitchFamily="34" charset="0"/>
                <a:cs typeface="Arial" pitchFamily="34" charset="0"/>
              </a:rPr>
              <a:t>Interpersonalni</a:t>
            </a:r>
            <a:r>
              <a:rPr lang="hr-HR" sz="2500" b="1" dirty="0" smtClean="0">
                <a:latin typeface="Arial" pitchFamily="34" charset="0"/>
                <a:cs typeface="Arial" pitchFamily="34" charset="0"/>
              </a:rPr>
              <a:t> faktori (komunikacijski aspekti veze)</a:t>
            </a:r>
          </a:p>
          <a:p>
            <a:pPr marL="862330" lvl="1" indent="-514350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dobra komunikacija s partnerom: moći razgovarati</a:t>
            </a:r>
          </a:p>
          <a:p>
            <a:pPr marL="862330" lvl="1" indent="-514350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vještine rješavanja sukoba i pregovaranja</a:t>
            </a:r>
          </a:p>
          <a:p>
            <a:pPr marL="514350" indent="-514350">
              <a:buFont typeface="+mj-lt"/>
              <a:buAutoNum type="arabicPeriod" startAt="2"/>
            </a:pP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hr-HR" sz="2500" b="1" dirty="0" smtClean="0">
                <a:latin typeface="Arial" pitchFamily="34" charset="0"/>
                <a:cs typeface="Arial" pitchFamily="34" charset="0"/>
              </a:rPr>
              <a:t>Faktori zaštite na nivou zajednice/društva</a:t>
            </a:r>
          </a:p>
          <a:p>
            <a:pPr marL="862330" lvl="1" indent="-514350"/>
            <a:r>
              <a:rPr lang="hr-HR" sz="2200" noProof="0" dirty="0" smtClean="0">
                <a:latin typeface="Arial" pitchFamily="34" charset="0"/>
                <a:cs typeface="Arial" pitchFamily="34" charset="0"/>
              </a:rPr>
              <a:t>pozitivno ponašanje vršnjaka, pokazivanje prijateljima kako se problemi rješavaju</a:t>
            </a:r>
          </a:p>
          <a:p>
            <a:pPr marL="514350" indent="-514350">
              <a:buFont typeface="+mj-lt"/>
              <a:buAutoNum type="arabicPeriod" startAt="3"/>
            </a:pPr>
            <a:endParaRPr lang="hr-HR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Romantične veze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799"/>
            <a:ext cx="8507288" cy="5068911"/>
          </a:xfrm>
        </p:spPr>
        <p:txBody>
          <a:bodyPr>
            <a:normAutofit lnSpcReduction="10000"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U adolescenciji su takvi odnosi i očekivani i istaknuti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Američki adolescenti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-Health: Carver, Joyner i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Udry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2003) - u prošlih 18 mjeseci “posebni romantični odnos” imalo je: 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25% 12-godišnjaka 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gotovo 50% 15-godišnjaka 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70% 18-godišnjaka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87% mladih u dobi 16-19 imalo je iskustvo veze (CESI, 2007)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63% 17-godišnjaka je bilo u vezi u proteklih 6 mjeseci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Ajduković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Löw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i Sušac,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Još neki korelati nasilja u vezama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noProof="0" dirty="0" smtClean="0"/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Niži školski uspjeh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Vrsta škole – rezultati nekonzistentni (najvjerojatnije se radi o djelovanju školskog uspjeha)</a:t>
            </a: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Počinjenje nasilja prema članovima obitelji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Neprepoznavanje nasilnih ponašanja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708218"/>
              </p:ext>
            </p:extLst>
          </p:nvPr>
        </p:nvGraphicFramePr>
        <p:xfrm>
          <a:off x="457200" y="1646238"/>
          <a:ext cx="822960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752603"/>
                <a:gridCol w="1752603"/>
                <a:gridCol w="1752603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CESI (2007)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Barun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Ljubomora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Prigovaranje zbog izgleda, ponašanja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Emocionalne ucjene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Vrijeđanje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Praćenje, nadzor, kontrola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Šamar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Uništavanje stvari i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Prisiljavanje na seksualne odnose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Udarac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Neprepoznavanje nasilnih ponašanja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050287"/>
              </p:ext>
            </p:extLst>
          </p:nvPr>
        </p:nvGraphicFramePr>
        <p:xfrm>
          <a:off x="457200" y="1646238"/>
          <a:ext cx="822960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752603"/>
                <a:gridCol w="1752603"/>
                <a:gridCol w="1752603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CESI (2007)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Barun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Ljubomora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Prigovaranje zbog izgleda, ponašanja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Emocionalne ucjene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Vrijeđanje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Praćenje, nadzor, kontrola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32-43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Šamar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Uništavanje stvari i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Prisiljavanje na seksualne odnose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Udarac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Neprepoznavanje nasilnih ponašanja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692999"/>
              </p:ext>
            </p:extLst>
          </p:nvPr>
        </p:nvGraphicFramePr>
        <p:xfrm>
          <a:off x="457200" y="1646238"/>
          <a:ext cx="822960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752603"/>
                <a:gridCol w="1752603"/>
                <a:gridCol w="1752603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CESI (2007)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Barun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Ljubomora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Prigovaranje zbog izgleda, ponašanja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Emocionalne ucjene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Vrijeđanje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Praćenje, nadzor, kontrola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32-43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Šamar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Uništavanje stvari i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Prisiljavanje na seksualne odnose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Udarac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Stavovi prema nasilju</a:t>
            </a:r>
            <a:endParaRPr lang="hr-HR" sz="4100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537355"/>
              </p:ext>
            </p:extLst>
          </p:nvPr>
        </p:nvGraphicFramePr>
        <p:xfrm>
          <a:off x="457200" y="1646238"/>
          <a:ext cx="8229601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7070"/>
                <a:gridCol w="1284177"/>
                <a:gridCol w="1284177"/>
                <a:gridCol w="1284177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CESI (2007)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Barun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Ljubomora je način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pokazivanja ljubavi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Osoba koja je nasilna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 utjecajem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alkohola/droga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nije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odgovorna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 svoje ponašanje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Prihvatljivo je da mladić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udari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djevojku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ako ga je ona prevarila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 neke osobe je dobro da ih</a:t>
                      </a:r>
                    </a:p>
                    <a:p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partner/partnerica ponekad udari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Nekada su ljudi toliko ljuti da </a:t>
                      </a:r>
                      <a:r>
                        <a:rPr kumimoji="0" lang="it-IT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mogu suzdržati od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upotrebe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fizičke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sile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Osobe koje su zlostavljane i ostaju u nasilnoj vezi to čine zato što im ne smeta trpjeti nasilje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Prihvaćanje rodnih stereotipa</a:t>
            </a:r>
            <a:endParaRPr lang="hr-HR" sz="4100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433204"/>
              </p:ext>
            </p:extLst>
          </p:nvPr>
        </p:nvGraphicFramePr>
        <p:xfrm>
          <a:off x="457200" y="1646238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1700210"/>
                <a:gridCol w="170021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Djevojke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hr-H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Mladići (%)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Kada žene kažu NE, misle 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treba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paziti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ne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izaziva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muškarca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Žene su jedine odgovorne za </a:t>
                      </a:r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odgoj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djece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obavljanje kućnih poslova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 djevojke se očekuje da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pristane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seks s mladićem koji je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potrošio poprilično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novca na nju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tijekom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zajedničkog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izlaska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Djevojke su više odgovorne za kvalitetu veze nego mladići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Prihvatljivije je da mladić prevari djevojku, nego ona njega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 prirodi je mladića da su katkada nasilni prema djevojkama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Prihvaćanje rodnih stereotipa</a:t>
            </a:r>
            <a:endParaRPr lang="hr-HR" sz="4100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759001"/>
              </p:ext>
            </p:extLst>
          </p:nvPr>
        </p:nvGraphicFramePr>
        <p:xfrm>
          <a:off x="457200" y="1646238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1700210"/>
                <a:gridCol w="170021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Djevojke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hr-H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Mladići (%)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Kada žene kažu NE, misle 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treba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paziti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ne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izaziva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muškarca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Žene su jedine odgovorne za </a:t>
                      </a:r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odgoj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djece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obavljanje kućnih poslova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 djevojke se očekuje da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pristane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seks s mladićem koji je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potrošio poprilično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novca na nju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tijekom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zajedničkog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izlaska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Djevojke su više odgovorne za kvalitetu veze nego mladići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Prihvatljivije je da mladić prevari djevojku, nego ona njega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 prirodi je mladića da su katkada nasilni prema djevojkama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  <a:cs typeface="Arial" pitchFamily="34" charset="0"/>
              </a:rPr>
              <a:t>Prihvaćanje rodnih stereotipa</a:t>
            </a:r>
            <a:endParaRPr lang="hr-HR" sz="4100" noProof="0" dirty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044234"/>
              </p:ext>
            </p:extLst>
          </p:nvPr>
        </p:nvGraphicFramePr>
        <p:xfrm>
          <a:off x="457200" y="1646238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1700210"/>
                <a:gridCol w="170021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Djevojke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hr-H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Mladići (%)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Kada žene kažu NE, misle 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treba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paziti</a:t>
                      </a:r>
                      <a:r>
                        <a:rPr kumimoji="0" lang="it-IT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ne </a:t>
                      </a:r>
                      <a:r>
                        <a:rPr kumimoji="0" lang="hr-HR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izaziva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muškarca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Žene su jedine odgovorne za </a:t>
                      </a:r>
                      <a:r>
                        <a:rPr kumimoji="0" lang="pl-PL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odgoj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djece </a:t>
                      </a: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obavljanje kućnih poslova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 djevojke se očekuje da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pristane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seks s mladićem koji je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potrošio poprilično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novca na nju </a:t>
                      </a:r>
                      <a:r>
                        <a:rPr kumimoji="0" lang="pl-PL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tijekom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zajedničkog </a:t>
                      </a:r>
                      <a:r>
                        <a:rPr kumimoji="0" lang="hr-HR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izlaska</a:t>
                      </a:r>
                      <a:endParaRPr kumimoji="0" lang="hr-HR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Djevojke su više odgovorne za kvalitetu veze nego mladići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Prihvatljivije je da mladić prevari djevojku, nego ona njega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44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 prirodi je mladića da su katkada nasilni prema djevojkama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16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Spolne razlike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72518" cy="4997473"/>
          </a:xfrm>
        </p:spPr>
        <p:txBody>
          <a:bodyPr>
            <a:normAutofit fontScale="92500" lnSpcReduction="10000"/>
          </a:bodyPr>
          <a:lstStyle/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Djevojke: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imaju točnija uvjerenja o vezama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spremnije su na postavljanje granica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važnije im je ostvarivanje prava u vezi</a:t>
            </a:r>
          </a:p>
          <a:p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Mladići: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više zastupaju tradicionalne stavove o rodnim ulogama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više zastupaju stavove koji opravdavaju upotrebu nasilja u određenim situacijama</a:t>
            </a:r>
          </a:p>
          <a:p>
            <a:pPr lvl="1">
              <a:buNone/>
            </a:pPr>
            <a:r>
              <a:rPr lang="hr-HR" noProof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Nema spolnih razlika u prepoznavanju nasilnih ponašanja</a:t>
            </a:r>
          </a:p>
          <a:p>
            <a:pPr lvl="1"/>
            <a:endParaRPr lang="hr-H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Osjećaji i reakcije nakon doživljenog nasilja u vezi </a:t>
            </a:r>
            <a:endParaRPr lang="hr-HR" noProof="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28479"/>
              </p:ext>
            </p:extLst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Djevojke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hr-H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Mladići (%)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Povrijeđenost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Ljutnja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Zbunjenost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“Bilo mi je smiješno”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Strah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Sram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Krivnja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Samoobrana,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uzvraćanje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Šutnja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Ignoriranje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Plač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Zašto istraživati romantične odnose u adolescenciji?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zbog utjecaja na psihičko i spolno zdravlje adolescenta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zbog utjecaja na adolescentovu socijalnu mrežu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zbog utjecaja na opći uspjeh adolescenta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zbog važnosti veza u adolescenciji za buduće veze u odrasloj dobi</a:t>
            </a:r>
            <a:endParaRPr lang="hr-HR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347864" y="2145569"/>
            <a:ext cx="5572164" cy="2428892"/>
          </a:xfrm>
          <a:prstGeom prst="wedgeEllipseCallout">
            <a:avLst>
              <a:gd name="adj1" fmla="val -48899"/>
              <a:gd name="adj2" fmla="val -53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razvoj identiteta; razvoj seksualnosti; slika o sebi; samopoštovanje; osjećaj podrške; depresija; anksioznost; promjene raspoloženja; delinkvencija; </a:t>
            </a:r>
          </a:p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sukobi; zlostavljanje; trudnoća; spolno prenosive bolesti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072034" y="1651675"/>
            <a:ext cx="2571768" cy="12858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obitelj; prijatelji; šira vršnjačka skupina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464679" y="4251924"/>
            <a:ext cx="3214710" cy="1071570"/>
          </a:xfrm>
          <a:prstGeom prst="wedgeEllipseCallout">
            <a:avLst>
              <a:gd name="adj1" fmla="val -36251"/>
              <a:gd name="adj2" fmla="val -547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školsko postignuće; planiranje karijere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323471" y="5195865"/>
            <a:ext cx="5643602" cy="1571636"/>
          </a:xfrm>
          <a:prstGeom prst="wedgeEllipseCallout">
            <a:avLst>
              <a:gd name="adj1" fmla="val -25651"/>
              <a:gd name="adj2" fmla="val -57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samopercepcija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kompetentnosti u romantičnim odnosima; privrženost; očekivanja; komunikacija; rješavanje sukoba; predanost; povjerenje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  <p:bldP spid="6" grpId="0" uiExpand="1" animBg="1"/>
      <p:bldP spid="7" grpId="0" uiExpand="1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Reakcije nakon doživljenog nasilja u vezi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5068911"/>
          </a:xfrm>
        </p:spPr>
        <p:txBody>
          <a:bodyPr>
            <a:normAutofit fontScale="85000" lnSpcReduction="20000"/>
          </a:bodyPr>
          <a:lstStyle/>
          <a:p>
            <a:r>
              <a:rPr lang="hr-HR" sz="2900" noProof="0" dirty="0" smtClean="0">
                <a:latin typeface="Arial" pitchFamily="34" charset="0"/>
                <a:cs typeface="Arial" pitchFamily="34" charset="0"/>
              </a:rPr>
              <a:t>12% djevojaka i 7% mladića tražilo je pomoć</a:t>
            </a:r>
          </a:p>
          <a:p>
            <a:endParaRPr lang="hr-HR" sz="29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900" noProof="0" dirty="0" smtClean="0">
                <a:latin typeface="Arial" pitchFamily="34" charset="0"/>
                <a:cs typeface="Arial" pitchFamily="34" charset="0"/>
              </a:rPr>
              <a:t>Hipotetska situacija - traženje pomoći od bliskih osoba: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prijatelji 3% (CESI); 56% (2011)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roditelji 2% (CESI); 18% (2011)</a:t>
            </a:r>
          </a:p>
          <a:p>
            <a:r>
              <a:rPr lang="hr-HR" sz="2900" noProof="0" dirty="0" smtClean="0">
                <a:latin typeface="Arial" pitchFamily="34" charset="0"/>
                <a:cs typeface="Arial" pitchFamily="34" charset="0"/>
              </a:rPr>
              <a:t>Hipotetska situacija - traženje pomoći od stručnjaka i institucija: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škola 0,5% (CESI);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15-16% (2011)</a:t>
            </a: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savjetovalište 0,5% (CESI); telefon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16% (2011)</a:t>
            </a: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policija 1% (CESI);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19% (2011)</a:t>
            </a:r>
            <a:endParaRPr lang="hr-HR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900" noProof="0" dirty="0" smtClean="0">
                <a:latin typeface="Arial" pitchFamily="34" charset="0"/>
                <a:cs typeface="Arial" pitchFamily="34" charset="0"/>
              </a:rPr>
              <a:t>Hipotetska situacija – prekid veze: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52% (CESI): 63% djevojaka, 33% mladića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36% (Barun, 2009)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25% (</a:t>
            </a:r>
            <a:r>
              <a:rPr lang="hr-HR" noProof="0" dirty="0" err="1" smtClean="0">
                <a:latin typeface="Arial" pitchFamily="34" charset="0"/>
                <a:cs typeface="Arial" pitchFamily="34" charset="0"/>
              </a:rPr>
              <a:t>Aladrović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, 2009)</a:t>
            </a:r>
          </a:p>
          <a:p>
            <a:r>
              <a:rPr lang="hr-HR" sz="2900" noProof="0" dirty="0" smtClean="0">
                <a:latin typeface="Arial" pitchFamily="34" charset="0"/>
                <a:cs typeface="Arial" pitchFamily="34" charset="0"/>
              </a:rPr>
              <a:t>Djevojke su spremnije na traženje i pružanje pomoći</a:t>
            </a:r>
            <a:endParaRPr lang="hr-HR" sz="29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Razlozi zbog kojih mladi ne prijavljuju nasilje u vezi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5068911"/>
          </a:xfrm>
        </p:spPr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strah od osvete (23%)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osjećaj srama (20%)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strah od odbacivanja, napuštanja (15%)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‘ne isplati se prijavljivati, ionako nitko ništa neće poduzeti’ (11%)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osjećaj krivnje, odgovornosti za nasilje (9%)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negiranje doživljenog nasilja (7%)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strah da im se neće vjerovati (7%)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neprepoznavanje nasilja (4%)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strah od ispitivanja na policiji, sudu (4%)</a:t>
            </a:r>
            <a:endParaRPr lang="hr-HR" sz="28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Istraživanja u ustanovama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72518" cy="4997473"/>
          </a:xfrm>
        </p:spPr>
        <p:txBody>
          <a:bodyPr>
            <a:normAutofit fontScale="85000" lnSpcReduction="10000"/>
          </a:bodyPr>
          <a:lstStyle/>
          <a:p>
            <a:r>
              <a:rPr lang="hr-HR" sz="3300" noProof="0" dirty="0" smtClean="0">
                <a:latin typeface="Arial" pitchFamily="34" charset="0"/>
                <a:cs typeface="Arial" pitchFamily="34" charset="0"/>
              </a:rPr>
              <a:t>djevojke društveno neprihvatljivog ponašanja (Barun, 2009)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N=31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najviše prepoznaju fizičke oblike nasilja, a slabije prepoznaju psihološko nasilje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najslabije prepoznaju suptilne oblike psihološkog zlostavljanja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iskazuju da u većoj mjeri doživljavaju (M = 6,2; SD = 5,808) nego što čine nasilje u vezi (M = 3,43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SD= 3,664)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visoka povezanost između nasilnog ponašanja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sudionica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i nasilnog ponašanja njihovih partnera (r = ,637, p &lt;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0,01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povezanost stereotipa o rodnim ulogama i nasilnom ponašanju s doživljavanjem (r =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,378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, p &lt;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0,01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) i činjenjem nasilja u vezi (r = ,482, p &lt;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0,01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Istraživanja u ustanovama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4"/>
          </a:xfrm>
        </p:spPr>
        <p:txBody>
          <a:bodyPr>
            <a:normAutofit fontScale="92500" lnSpcReduction="10000"/>
          </a:bodyPr>
          <a:lstStyle/>
          <a:p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mladići društveno neprihvatljivog ponašanja (</a:t>
            </a:r>
            <a:r>
              <a:rPr lang="hr-HR" sz="3000" noProof="0" dirty="0" err="1" smtClean="0">
                <a:latin typeface="Arial" pitchFamily="34" charset="0"/>
                <a:cs typeface="Arial" pitchFamily="34" charset="0"/>
              </a:rPr>
              <a:t>Aladrović</a:t>
            </a:r>
            <a:r>
              <a:rPr lang="hr-HR" sz="3000" noProof="0" dirty="0" smtClean="0">
                <a:latin typeface="Arial" pitchFamily="34" charset="0"/>
                <a:cs typeface="Arial" pitchFamily="34" charset="0"/>
              </a:rPr>
              <a:t>, 2009)</a:t>
            </a:r>
          </a:p>
          <a:p>
            <a:pPr lvl="1"/>
            <a:r>
              <a:rPr lang="hr-HR" noProof="0" dirty="0" smtClean="0">
                <a:latin typeface="Arial" pitchFamily="34" charset="0"/>
                <a:cs typeface="Arial" pitchFamily="34" charset="0"/>
              </a:rPr>
              <a:t>N=32</a:t>
            </a:r>
          </a:p>
          <a:p>
            <a:pPr lvl="1">
              <a:lnSpc>
                <a:spcPct val="90000"/>
              </a:lnSpc>
            </a:pPr>
            <a:r>
              <a:rPr lang="hr-HR" noProof="0" dirty="0" smtClean="0">
                <a:latin typeface="Arial" pitchFamily="34" charset="0"/>
                <a:cs typeface="Arial" pitchFamily="34" charset="0"/>
              </a:rPr>
              <a:t>iskazuju da u većoj mjeri doživljavaju (M = 2,75; SD = 4,016) nego što čine nasilje u vezi (M = 1,34;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SD = 3,158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hr-HR" noProof="0" dirty="0" smtClean="0">
                <a:latin typeface="Arial" pitchFamily="34" charset="0"/>
                <a:cs typeface="Arial" pitchFamily="34" charset="0"/>
              </a:rPr>
              <a:t>visoka povezanost između nasilnog ponašanja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sudionika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i nasilnog ponašanja njihovih partnerica (r = ,813, p &lt;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0,01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hr-HR" noProof="0" dirty="0" smtClean="0">
                <a:latin typeface="Arial" pitchFamily="34" charset="0"/>
                <a:cs typeface="Arial" pitchFamily="34" charset="0"/>
              </a:rPr>
              <a:t>negativna povezanost između samopoštovanja i nasilnog ponašanja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sudionika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(r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= -,366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, p &lt; 0,05 ) </a:t>
            </a:r>
          </a:p>
          <a:p>
            <a:pPr lvl="1">
              <a:lnSpc>
                <a:spcPct val="90000"/>
              </a:lnSpc>
            </a:pPr>
            <a:r>
              <a:rPr lang="hr-HR" noProof="0" dirty="0" smtClean="0">
                <a:latin typeface="Arial" pitchFamily="34" charset="0"/>
                <a:cs typeface="Arial" pitchFamily="34" charset="0"/>
              </a:rPr>
              <a:t>kao najčešće prepreke za neprijavljivanje nasilnog ponašanja u vezi navode osjećaj srama (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21,9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%) te osjećaj krivnje, odgovornosti za doživljeno nasilje (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18,8 </a:t>
            </a:r>
            <a:r>
              <a:rPr lang="hr-HR" noProof="0" dirty="0" smtClean="0">
                <a:latin typeface="Arial" pitchFamily="34" charset="0"/>
                <a:cs typeface="Arial" pitchFamily="34" charset="0"/>
              </a:rPr>
              <a:t>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Istraživanja u ustanovama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543956" cy="4997473"/>
          </a:xfrm>
        </p:spPr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korisnici domova za djecu bez odgovarajuće roditeljske skrbi (Kovač, 2011)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N=51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djevojke češće čine emocionalno nasilje (M = 11,76; SD = 8,59) od mladića (M = 5,21; SD = 4,88)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nema spolnih razlika u prepoznavanju i doživljavanju emocionalnog nasilja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povezanost između doživljavanja emocionalnog i fizičkog nasilja (r </a:t>
            </a:r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= ,539</a:t>
            </a:r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, p &lt; 0,01)</a:t>
            </a:r>
          </a:p>
          <a:p>
            <a:pPr lvl="1"/>
            <a:r>
              <a:rPr lang="hr-HR" sz="2400" noProof="0" dirty="0" smtClean="0">
                <a:latin typeface="Arial" pitchFamily="34" charset="0"/>
                <a:cs typeface="Arial" pitchFamily="34" charset="0"/>
              </a:rPr>
              <a:t>uglavnom nema povezanosti doživljavanja i činjenja nasilja sa samopoimanjem u različitim područjima</a:t>
            </a:r>
          </a:p>
          <a:p>
            <a:pPr lvl="1"/>
            <a:endParaRPr lang="hr-HR" noProof="0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Rezultati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Na romantične veze utječu odnosi s vršnjacima i u obitelji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Nisu samo emocionalne i seksualne veze – važna je povezanost, zajedništvo i prijateljstvo kao aspekti romantičnih veza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Razvojne promjene (kvantitativne i kvalitativne) u tim vezama su vrlo brze</a:t>
            </a:r>
            <a:endParaRPr lang="hr-HR" sz="28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Nasilno ponašanje u romantičnim vezama mladih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noProof="0" dirty="0" smtClean="0"/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Do 80-ih vrlo slabo istraživano područje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Istraživanja nasilja u bliskim odnosima uglavnom su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bila usmjerena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na nasilje nad djecom i među odraslim partnerima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Prva istraživanja u RH počela 90-ih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noProof="0" dirty="0" smtClean="0">
                <a:latin typeface="Calibri" pitchFamily="34" charset="0"/>
              </a:rPr>
              <a:t>Značaj istraživanja</a:t>
            </a:r>
            <a:endParaRPr lang="hr-HR" sz="4100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5068911"/>
          </a:xfrm>
        </p:spPr>
        <p:txBody>
          <a:bodyPr>
            <a:normAutofit lnSpcReduction="10000"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Domaća i strana istraživanja pokazuju veliku prisutnost nasilja u mladenačkim romantičnim vezama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Doživljavanje seksualnog i psihološkog nasilja u partnerskim vezama je najčešće u srednjoj adolescenciji te u ranim 20-tim 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Harned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2002)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Kliničko iskustvo pokazuje da obiteljsko i partnersko nasilje u odrasloj dobi često započinje u adolescentskim vezama kad se uspostavlja obrazac nasilnog rješavanja sukoba u bliskim odnosima</a:t>
            </a:r>
            <a:endParaRPr lang="hr-HR" sz="28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dirty="0" smtClean="0">
                <a:latin typeface="Calibri" pitchFamily="34" charset="0"/>
              </a:rPr>
              <a:t>Tipologija i vrste nasilja</a:t>
            </a:r>
            <a:endParaRPr lang="hr-HR" sz="41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Nasilje usmjereno prema samom sebi</a:t>
            </a:r>
          </a:p>
          <a:p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Interpersonalno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nasilje</a:t>
            </a:r>
          </a:p>
          <a:p>
            <a:pPr lvl="1"/>
            <a:r>
              <a:rPr lang="hr-HR" sz="2400" dirty="0" smtClean="0">
                <a:latin typeface="Arial" pitchFamily="34" charset="0"/>
                <a:cs typeface="Arial" pitchFamily="34" charset="0"/>
              </a:rPr>
              <a:t>Obiteljsko i partnersko nasilje</a:t>
            </a:r>
          </a:p>
          <a:p>
            <a:pPr lvl="1"/>
            <a:r>
              <a:rPr lang="hr-HR" sz="2400" dirty="0" smtClean="0">
                <a:latin typeface="Arial" pitchFamily="34" charset="0"/>
                <a:cs typeface="Arial" pitchFamily="34" charset="0"/>
              </a:rPr>
              <a:t>Nasilje u zajednici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Kolektivno nasilje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Tjelesno/Fizičko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Psihičko/Emocionalno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Seksualno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Zanemarivanje (deprivacija)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Ekonomsko/Materijalno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Učestalost nasilja u vezama mladih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4997473"/>
          </a:xfrm>
        </p:spPr>
        <p:txBody>
          <a:bodyPr>
            <a:normAutofit/>
          </a:bodyPr>
          <a:lstStyle/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Učestalost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nasilja kreće se između 28 i 60%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Josephson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Proulx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2008)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Više 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od 2/3 mladih doživjelo je neki oblik nasilja u vezi, a nešto manje od 1/2 priznalo je da su se u vezi nasilno ponašali (CESI, 2007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hr-HR" sz="2800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87% mladih doživjelo je, a 93% je počinilo neki oblik nasilja u vezi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Ajduković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Löw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i Sušac, 2011)</a:t>
            </a:r>
          </a:p>
          <a:p>
            <a:endParaRPr lang="hr-H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noProof="0" dirty="0" smtClean="0">
                <a:latin typeface="Calibri" pitchFamily="34" charset="0"/>
              </a:rPr>
              <a:t>Učestalost fizičkog nasilja u vezama mladih</a:t>
            </a:r>
            <a:endParaRPr lang="hr-HR" noProof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507288" cy="4997473"/>
          </a:xfrm>
        </p:spPr>
        <p:txBody>
          <a:bodyPr>
            <a:normAutofit/>
          </a:bodyPr>
          <a:lstStyle/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1/3 studenata fizički je napala partnera ili partnericu u prethodnih godinu dana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Straus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2007)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Tjelesno nasilje u vezama kod 1/3 studenata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Pećnik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1994)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4% mladića i 8% djevojaka bilo je fizički nasilno prema svojim partnerima, dok je 4.9% mladića i 6.5% djevojaka je doživjelo fizičko nasilje od partnera/ice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Ajduković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Ručević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Šincek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2007)</a:t>
            </a:r>
          </a:p>
          <a:p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51% srednjoškolskih parova priznaje neke oblike fizičkog nasilja (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Capaldi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sz="2800" noProof="0" dirty="0" err="1" smtClean="0">
                <a:latin typeface="Arial" pitchFamily="34" charset="0"/>
                <a:cs typeface="Arial" pitchFamily="34" charset="0"/>
              </a:rPr>
              <a:t>Crosbi</a:t>
            </a:r>
            <a:r>
              <a:rPr lang="hr-HR" sz="2800" noProof="0" dirty="0" smtClean="0">
                <a:latin typeface="Arial" pitchFamily="34" charset="0"/>
                <a:cs typeface="Arial" pitchFamily="34" charset="0"/>
              </a:rPr>
              <a:t>, 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Custom 3">
      <a:dk1>
        <a:srgbClr val="CBF4FF"/>
      </a:dk1>
      <a:lt1>
        <a:srgbClr val="151515"/>
      </a:lt1>
      <a:dk2>
        <a:srgbClr val="CBF4FF"/>
      </a:dk2>
      <a:lt2>
        <a:srgbClr val="151515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608</TotalTime>
  <Words>2097</Words>
  <Application>Microsoft Office PowerPoint</Application>
  <PresentationFormat>On-screen Show (4:3)</PresentationFormat>
  <Paragraphs>424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Georgia</vt:lpstr>
      <vt:lpstr>Rockwell</vt:lpstr>
      <vt:lpstr>Wingdings 2</vt:lpstr>
      <vt:lpstr>Foundry</vt:lpstr>
      <vt:lpstr>ROMANTIČNE VEZE U ADOLESCENCIJI I NASILJE</vt:lpstr>
      <vt:lpstr>Romantične veze</vt:lpstr>
      <vt:lpstr>Zašto istraživati romantične odnose u adolescenciji?</vt:lpstr>
      <vt:lpstr>Rezultati istraživanja</vt:lpstr>
      <vt:lpstr>Nasilno ponašanje u romantičnim vezama mladih</vt:lpstr>
      <vt:lpstr>Značaj istraživanja</vt:lpstr>
      <vt:lpstr>Tipologija i vrste nasilja</vt:lpstr>
      <vt:lpstr>Učestalost nasilja u vezama mladih</vt:lpstr>
      <vt:lpstr>Učestalost fizičkog nasilja u vezama mladih</vt:lpstr>
      <vt:lpstr>Učestalost nasilja u vezama mladih (2011)</vt:lpstr>
      <vt:lpstr>Učestalost nasilja u vezama mladih (2011)</vt:lpstr>
      <vt:lpstr>Učestalost nasilja u vezama mladih</vt:lpstr>
      <vt:lpstr>Spolne razlike</vt:lpstr>
      <vt:lpstr>Partnersko nasilje u odrasloj dobi</vt:lpstr>
      <vt:lpstr>PowerPoint Presentation</vt:lpstr>
      <vt:lpstr>Razlozi za počinjeno nasilje u adolescentskim vezama (CESI, 2007)</vt:lpstr>
      <vt:lpstr>Faktori rizika</vt:lpstr>
      <vt:lpstr>Faktori zaštite</vt:lpstr>
      <vt:lpstr>Faktori zaštite</vt:lpstr>
      <vt:lpstr>Još neki korelati nasilja u vezama</vt:lpstr>
      <vt:lpstr>Neprepoznavanje nasilnih ponašanja</vt:lpstr>
      <vt:lpstr>Neprepoznavanje nasilnih ponašanja</vt:lpstr>
      <vt:lpstr>Neprepoznavanje nasilnih ponašanja</vt:lpstr>
      <vt:lpstr>Stavovi prema nasilju</vt:lpstr>
      <vt:lpstr>Prihvaćanje rodnih stereotipa</vt:lpstr>
      <vt:lpstr>Prihvaćanje rodnih stereotipa</vt:lpstr>
      <vt:lpstr>Prihvaćanje rodnih stereotipa</vt:lpstr>
      <vt:lpstr>Spolne razlike</vt:lpstr>
      <vt:lpstr>Osjećaji i reakcije nakon doživljenog nasilja u vezi </vt:lpstr>
      <vt:lpstr>Reakcije nakon doživljenog nasilja u vezi</vt:lpstr>
      <vt:lpstr>Razlozi zbog kojih mladi ne prijavljuju nasilje u vezi</vt:lpstr>
      <vt:lpstr>Istraživanja u ustanovama</vt:lpstr>
      <vt:lpstr>Istraživanja u ustanovama</vt:lpstr>
      <vt:lpstr>Istraživanja u ustanovama</vt:lpstr>
    </vt:vector>
  </TitlesOfParts>
  <Company>PFZ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ROMANTIČNE VEZE U ADOLESCENCIJI</dc:title>
  <dc:creator>Nika</dc:creator>
  <cp:lastModifiedBy>Nika</cp:lastModifiedBy>
  <cp:revision>75</cp:revision>
  <dcterms:created xsi:type="dcterms:W3CDTF">2011-11-15T10:21:27Z</dcterms:created>
  <dcterms:modified xsi:type="dcterms:W3CDTF">2014-10-27T20:49:50Z</dcterms:modified>
</cp:coreProperties>
</file>