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sldIdLst>
    <p:sldId id="256" r:id="rId2"/>
    <p:sldId id="263" r:id="rId3"/>
    <p:sldId id="261" r:id="rId4"/>
    <p:sldId id="262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>
      <p:cViewPr varScale="1">
        <p:scale>
          <a:sx n="106" d="100"/>
          <a:sy n="106" d="100"/>
        </p:scale>
        <p:origin x="180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3B5A5E-D237-380C-B062-F95A2DB562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877A815-0137-7F4F-C70F-28E9F45388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16174AE-2502-B7C4-A2C1-AEFDF58AD4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2191B0-4CB5-5545-97FF-D1844DD5FA6D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588814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27DCDB-250B-7472-675E-22929C166A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F7F82C0-F4DE-EEF9-30D4-2725FEF4C4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167443-2562-F43D-7ED5-C6C3D18825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F22228-EED8-1F4D-A12A-A57F6DB01508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695253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BA8207-BCBA-2A60-A465-26EC4B9607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1388E6-8CBB-A5A1-1389-3B1E950109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917384-F8FE-C7A7-B0A3-C08AE96869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2390E4-0979-D741-AC57-2C8AC5D19D83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710114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384204-9C08-B487-4031-AA94A58F8A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8F37244-4D15-0118-91E4-07BA4EB321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285883-EDA1-511B-1DCD-1405C58FE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E4E303-5EC8-EC49-8E47-7FB319934765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163592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7D1B748-0B99-53E2-7CAB-156CFCADE5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0474C2-ABE0-CB52-F41D-B7CF9354A5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8B9D34-61F7-AF5B-DD33-E52428F4EB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8DA386-5FB2-0845-9BD2-140792EF755F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02411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93608B-3FDA-9BD6-DD1E-0FB4F4531A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82346C-9242-7988-2B72-DA6E0470F6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6B1F72-8721-5A48-6F40-49F178B691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9220DB-4A2A-2742-98CD-45F5214C0234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455747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B34CEAE-F5C4-D234-2BBA-EEEBDE56C4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016BB91-7312-098A-7078-74A2101450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B878B6A-7E2F-E9C1-E6AD-414D539E6C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F3E4C7-B96F-0F47-8BD4-E1D822D68799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673854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FAF46C8-8077-B122-5CBF-438AA21FC8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BAE2EA0-A6A5-9105-5BA0-3CA4FEB423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1E681F0-14C5-5273-03BC-2F8F96F19C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FCF141-F285-E44B-A92E-D0645CBB7F16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041458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B1A0EC4-1642-A3BD-0B38-974EFECD05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0ECDA00-C42A-849B-A31A-89F9B9F622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8236028-977A-5DFA-1EF4-BA91D18318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D7047F-167F-6445-A315-539AB11C0721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101418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A62DBE-230B-6531-924A-56D7ABF930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AEA0AA-5AA3-CF3A-7F78-F7F4C775CE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25C90C-585C-D109-6F79-A686C3A203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43E8C8-4613-8644-8A77-3E70B5B2B2CB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171640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E826E8-E28D-896C-4312-397CEF47B4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82EE5C-282C-D8A1-68EF-F700731CAF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F81849-F43F-488F-8546-72C3687A77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B5DB79-4FA4-EA47-BB7C-6CF018820C90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725656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B833F12-6599-5DBE-BE50-444C1306A3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8824CF5-B498-30B5-70DB-79C90D0DFB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0EF765F-6AE5-A7A1-D7B0-D9E2A245B53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9BAA5A7-F2F9-58E5-BC23-5519249B0EE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5DF8DE3-081F-B91F-03B2-D7FC2C0272E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AF187DB3-62EF-0A46-9BBC-A1698719BD49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DB6009B-9495-31EE-D174-0086F1F9DB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en-US" b="1">
                <a:solidFill>
                  <a:schemeClr val="tx1"/>
                </a:solidFill>
              </a:rPr>
              <a:t>Prvi supervizijski susret</a:t>
            </a:r>
            <a:endParaRPr lang="es-ES" altLang="en-US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071A492-AA3F-DA05-7B0B-6772DEBAB4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74637"/>
          </a:xfrm>
        </p:spPr>
        <p:txBody>
          <a:bodyPr/>
          <a:lstStyle/>
          <a:p>
            <a:pPr eaLnBrk="1" hangingPunct="1"/>
            <a:endParaRPr lang="en-US" altLang="en-US" sz="400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4D18516-76EE-0D8D-B78E-D7C1449FDF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eaLnBrk="1" hangingPunct="1">
              <a:buClr>
                <a:srgbClr val="3333CC"/>
              </a:buClr>
              <a:buFont typeface="Wingdings" pitchFamily="2" charset="2"/>
              <a:buChar char="§"/>
            </a:pPr>
            <a:r>
              <a:rPr lang="hr-HR" altLang="en-US" sz="2400"/>
              <a:t>Prvi supervizijski susret obuhvaća </a:t>
            </a:r>
            <a:r>
              <a:rPr lang="hr-HR" altLang="en-US" sz="2400" b="1" i="1"/>
              <a:t>inicijalni intervju</a:t>
            </a:r>
            <a:r>
              <a:rPr lang="hr-HR" altLang="en-US" sz="2400"/>
              <a:t> (upoznavanje) nakon kojeg grupa i supervizor, svatko za sebe odlučuju odgovara li im zajednički rad</a:t>
            </a:r>
          </a:p>
          <a:p>
            <a:pPr eaLnBrk="1" hangingPunct="1">
              <a:buClr>
                <a:srgbClr val="3333CC"/>
              </a:buClr>
              <a:buFont typeface="Wingdings" pitchFamily="2" charset="2"/>
              <a:buChar char="§"/>
            </a:pPr>
            <a:endParaRPr lang="hr-HR" altLang="en-US" sz="2400"/>
          </a:p>
          <a:p>
            <a:pPr eaLnBrk="1" hangingPunct="1">
              <a:buClr>
                <a:srgbClr val="3333CC"/>
              </a:buClr>
              <a:buFont typeface="Wingdings" pitchFamily="2" charset="2"/>
              <a:buChar char="§"/>
            </a:pPr>
            <a:r>
              <a:rPr lang="hr-HR" altLang="en-US" sz="2400"/>
              <a:t>Svrha prvog susreta je </a:t>
            </a:r>
            <a:r>
              <a:rPr lang="hr-HR" altLang="en-US" sz="2400" b="1" i="1"/>
              <a:t>dobiti informaciju o grupi i o očekivanjima (za supervizora), odnosno saznati o načinu rada i supervizoru (za grupu)</a:t>
            </a:r>
          </a:p>
          <a:p>
            <a:pPr eaLnBrk="1" hangingPunct="1">
              <a:buClr>
                <a:srgbClr val="3333CC"/>
              </a:buClr>
              <a:buFont typeface="Wingdings" pitchFamily="2" charset="2"/>
              <a:buChar char="§"/>
            </a:pPr>
            <a:endParaRPr lang="hr-HR" altLang="en-US" sz="24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993ACAB-57C5-2BF4-97C1-6EFA637825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hr-HR" altLang="en-US" sz="4000" b="1"/>
              <a:t>Plan prvog supervizijskog susreta</a:t>
            </a:r>
            <a:endParaRPr lang="en-US" altLang="en-US" sz="4000" b="1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9CEF1FF-65AE-95DB-213E-1B268A1F93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3333CC"/>
              </a:buClr>
              <a:buFont typeface="Wingdings" pitchFamily="2" charset="2"/>
              <a:buNone/>
            </a:pPr>
            <a:r>
              <a:rPr lang="hr-HR" altLang="en-US" sz="2400"/>
              <a:t>Prvi susret ima tri faze:</a:t>
            </a:r>
          </a:p>
          <a:p>
            <a:pPr eaLnBrk="1" hangingPunct="1">
              <a:lnSpc>
                <a:spcPct val="90000"/>
              </a:lnSpc>
              <a:buClr>
                <a:srgbClr val="3333CC"/>
              </a:buClr>
              <a:buFont typeface="Wingdings" pitchFamily="2" charset="2"/>
              <a:buChar char="Ø"/>
            </a:pPr>
            <a:r>
              <a:rPr lang="hr-HR" altLang="en-US" sz="2400"/>
              <a:t>Predstavljanje sudionika</a:t>
            </a:r>
          </a:p>
          <a:p>
            <a:pPr eaLnBrk="1" hangingPunct="1">
              <a:lnSpc>
                <a:spcPct val="90000"/>
              </a:lnSpc>
              <a:buClr>
                <a:srgbClr val="3333CC"/>
              </a:buClr>
              <a:buFont typeface="Wingdings" pitchFamily="2" charset="2"/>
              <a:buChar char="Ø"/>
            </a:pPr>
            <a:r>
              <a:rPr lang="hr-HR" altLang="en-US" sz="2400"/>
              <a:t>Provjeravanje očekivanja</a:t>
            </a:r>
          </a:p>
          <a:p>
            <a:pPr eaLnBrk="1" hangingPunct="1">
              <a:lnSpc>
                <a:spcPct val="90000"/>
              </a:lnSpc>
              <a:buClr>
                <a:srgbClr val="3333CC"/>
              </a:buClr>
              <a:buFont typeface="Wingdings" pitchFamily="2" charset="2"/>
              <a:buChar char="Ø"/>
            </a:pPr>
            <a:r>
              <a:rPr lang="hr-HR" altLang="en-US" sz="2400"/>
              <a:t>Dogovor o radu</a:t>
            </a:r>
          </a:p>
          <a:p>
            <a:pPr eaLnBrk="1" hangingPunct="1">
              <a:lnSpc>
                <a:spcPct val="90000"/>
              </a:lnSpc>
            </a:pPr>
            <a:r>
              <a:rPr lang="hr-HR" altLang="en-US" sz="2000" i="1">
                <a:solidFill>
                  <a:srgbClr val="3333CC"/>
                </a:solidFill>
              </a:rPr>
              <a:t>Fokus</a:t>
            </a:r>
          </a:p>
          <a:p>
            <a:pPr eaLnBrk="1" hangingPunct="1">
              <a:lnSpc>
                <a:spcPct val="90000"/>
              </a:lnSpc>
            </a:pPr>
            <a:r>
              <a:rPr lang="hr-HR" altLang="en-US" sz="2000" i="1">
                <a:solidFill>
                  <a:srgbClr val="3333CC"/>
                </a:solidFill>
              </a:rPr>
              <a:t>Priprema slučaja i raspored predstavljanja slučajeva</a:t>
            </a:r>
          </a:p>
          <a:p>
            <a:pPr eaLnBrk="1" hangingPunct="1">
              <a:lnSpc>
                <a:spcPct val="90000"/>
              </a:lnSpc>
            </a:pPr>
            <a:r>
              <a:rPr lang="hr-HR" altLang="en-US" sz="2000" i="1">
                <a:solidFill>
                  <a:srgbClr val="3333CC"/>
                </a:solidFill>
              </a:rPr>
              <a:t>Trajanje</a:t>
            </a:r>
          </a:p>
          <a:p>
            <a:pPr eaLnBrk="1" hangingPunct="1">
              <a:lnSpc>
                <a:spcPct val="90000"/>
              </a:lnSpc>
            </a:pPr>
            <a:r>
              <a:rPr lang="hr-HR" altLang="en-US" sz="2000" i="1">
                <a:solidFill>
                  <a:srgbClr val="3333CC"/>
                </a:solidFill>
              </a:rPr>
              <a:t>Napuštanje i prekid</a:t>
            </a:r>
          </a:p>
          <a:p>
            <a:pPr eaLnBrk="1" hangingPunct="1">
              <a:lnSpc>
                <a:spcPct val="90000"/>
              </a:lnSpc>
            </a:pPr>
            <a:r>
              <a:rPr lang="hr-HR" altLang="en-US" sz="2000" i="1">
                <a:solidFill>
                  <a:srgbClr val="3333CC"/>
                </a:solidFill>
              </a:rPr>
              <a:t>Evaluacija</a:t>
            </a:r>
          </a:p>
          <a:p>
            <a:pPr eaLnBrk="1" hangingPunct="1">
              <a:lnSpc>
                <a:spcPct val="90000"/>
              </a:lnSpc>
            </a:pPr>
            <a:r>
              <a:rPr lang="hr-HR" altLang="en-US" sz="2000" i="1">
                <a:solidFill>
                  <a:srgbClr val="3333CC"/>
                </a:solidFill>
              </a:rPr>
              <a:t>Problemi</a:t>
            </a:r>
            <a:endParaRPr lang="en-US" altLang="en-US" sz="2000" i="1">
              <a:solidFill>
                <a:srgbClr val="3333CC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CFEAE2E-3354-9131-EC94-1268F6C8F7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hr-HR" altLang="en-US" sz="4000" b="1"/>
              <a:t>Predstavljanje sudionika</a:t>
            </a:r>
            <a:endParaRPr lang="en-US" altLang="en-US" sz="4000" b="1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6A2D642-9D64-1154-2A78-DFA6F7DE80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altLang="en-US" sz="2000"/>
              <a:t>Započinje predstavljanjem supervizanata, a na kraju se predstavi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altLang="en-US" sz="2000"/>
              <a:t>supervizor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altLang="en-US" sz="2000"/>
              <a:t>Uključuje predstavljanje u profesionalnom smislu: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r-HR" altLang="en-US" sz="2000"/>
          </a:p>
          <a:p>
            <a:pPr eaLnBrk="1" hangingPunct="1">
              <a:lnSpc>
                <a:spcPct val="90000"/>
              </a:lnSpc>
              <a:buClr>
                <a:srgbClr val="3333CC"/>
              </a:buClr>
              <a:buFont typeface="Wingdings" pitchFamily="2" charset="2"/>
              <a:buChar char="§"/>
            </a:pPr>
            <a:r>
              <a:rPr lang="hr-HR" altLang="en-US" sz="2000"/>
              <a:t>Profesionalno; dosadašnja prof. iskustva, teorijska polazišta; što je utjecalo na vaše profesionalno opredjeljenje; iskustva s korisnicima sustava socijalne skrbi; iskustva na praksi; jake strane koje su vam do sada bile od pomoći u učenju i radu; koje su konkretno vaše dužnosti; uloge na praksi; s kakvim klijentima radite; vaša pozicija u ustanovi; što vas potiče i daje vam inspiraciju kada vam je teško; kako bi vas opisali vaši klijenti? Navedite jednu situaciju koja vas dobro opisuje, neke vaše bitne osobine.....</a:t>
            </a:r>
          </a:p>
          <a:p>
            <a:pPr eaLnBrk="1" hangingPunct="1">
              <a:lnSpc>
                <a:spcPct val="90000"/>
              </a:lnSpc>
              <a:buClr>
                <a:srgbClr val="3333CC"/>
              </a:buClr>
              <a:buFont typeface="Wingdings" pitchFamily="2" charset="2"/>
              <a:buChar char="§"/>
            </a:pPr>
            <a:r>
              <a:rPr lang="hr-HR" altLang="en-US" sz="2000"/>
              <a:t>Poželjno je da predstavljanje ima obilježja dijaloga</a:t>
            </a:r>
            <a:endParaRPr lang="en-US" altLang="en-US"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16A4308-16F2-D8C4-C3C1-EAD7A1EB8C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hr-HR" altLang="en-US" sz="4000" b="1"/>
              <a:t>Očekivanja</a:t>
            </a:r>
            <a:endParaRPr lang="en-US" altLang="en-US" sz="4000" b="1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BA5C293-C39A-456A-BFE8-BC194652FC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en-US" sz="2400"/>
              <a:t>Supervizor provjerava očekivanja supervizanata od supervizije </a:t>
            </a:r>
          </a:p>
          <a:p>
            <a:pPr eaLnBrk="1" hangingPunct="1">
              <a:lnSpc>
                <a:spcPct val="90000"/>
              </a:lnSpc>
            </a:pPr>
            <a:endParaRPr lang="hr-HR" altLang="en-US" sz="2400"/>
          </a:p>
          <a:p>
            <a:pPr eaLnBrk="1" hangingPunct="1">
              <a:lnSpc>
                <a:spcPct val="90000"/>
              </a:lnSpc>
            </a:pPr>
            <a:r>
              <a:rPr lang="hr-HR" altLang="en-US" sz="2400"/>
              <a:t>Provjerava što supervizija znači za svakog člana grupe; što bi supervizanti željeli dobiti za sebe na superviziji i nešto što nikako ne bi željeli doživjeti na superviziji; Kako će supervizoru dati do znanja što ne valja, što ih muči; Što je bitno da supervizanti znaju o supervizoru da bi dobro surađivali.....</a:t>
            </a:r>
            <a:endParaRPr lang="en-US" altLang="en-US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F04B341-A973-4315-56F7-66CA1F3B75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hr-HR" altLang="en-US" sz="4000" b="1"/>
              <a:t>Dogovor o radu</a:t>
            </a:r>
            <a:endParaRPr lang="en-US" altLang="en-US" sz="4000" b="1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41BDD28-81F8-8051-A98E-C00E3F9C72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eaLnBrk="1" hangingPunct="1"/>
            <a:r>
              <a:rPr lang="hr-HR" altLang="en-US" sz="2400"/>
              <a:t>Potrebno je dogovoriti o strukturi, formi i sadržaju zajedničkog rada</a:t>
            </a:r>
          </a:p>
          <a:p>
            <a:pPr eaLnBrk="1" hangingPunct="1"/>
            <a:endParaRPr lang="hr-HR" altLang="en-US" sz="2400"/>
          </a:p>
          <a:p>
            <a:pPr eaLnBrk="1" hangingPunct="1"/>
            <a:r>
              <a:rPr lang="hr-HR" altLang="en-US" sz="2400"/>
              <a:t>Što znači </a:t>
            </a:r>
            <a:r>
              <a:rPr lang="hr-HR" altLang="en-US" sz="2400" i="1">
                <a:solidFill>
                  <a:srgbClr val="3333CC"/>
                </a:solidFill>
              </a:rPr>
              <a:t>fokus u superviziji</a:t>
            </a:r>
            <a:r>
              <a:rPr lang="hr-HR" altLang="en-US" sz="2400"/>
              <a:t> i tko ili što može biti u fokusu (klijent, proces, terapeut)</a:t>
            </a:r>
          </a:p>
          <a:p>
            <a:pPr eaLnBrk="1" hangingPunct="1"/>
            <a:endParaRPr lang="hr-HR" altLang="en-US" sz="2400"/>
          </a:p>
          <a:p>
            <a:pPr eaLnBrk="1" hangingPunct="1"/>
            <a:r>
              <a:rPr lang="hr-HR" altLang="en-US" sz="2400" i="1">
                <a:solidFill>
                  <a:srgbClr val="3333CC"/>
                </a:solidFill>
              </a:rPr>
              <a:t>Redoslijed i način predstavljanja slučajeva</a:t>
            </a:r>
            <a:endParaRPr lang="hr-HR" altLang="en-US" sz="2400"/>
          </a:p>
          <a:p>
            <a:pPr eaLnBrk="1" hangingPunct="1"/>
            <a:r>
              <a:rPr lang="hr-HR" altLang="en-US" sz="2400" i="1">
                <a:solidFill>
                  <a:srgbClr val="3333CC"/>
                </a:solidFill>
              </a:rPr>
              <a:t>Izostanci, vremensko trajanje, prostor, </a:t>
            </a:r>
            <a:r>
              <a:rPr lang="hr-HR" altLang="en-US" sz="2400" b="1" i="1">
                <a:solidFill>
                  <a:srgbClr val="3333CC"/>
                </a:solidFill>
              </a:rPr>
              <a:t>povjerljivost</a:t>
            </a:r>
            <a:r>
              <a:rPr lang="hr-HR" altLang="en-US" sz="2400" i="1">
                <a:solidFill>
                  <a:srgbClr val="3333CC"/>
                </a:solidFill>
              </a:rPr>
              <a:t>, neplanirani završetak, evaluacija i završetak supervizije</a:t>
            </a:r>
            <a:endParaRPr lang="en-US" altLang="en-US" sz="2400" i="1">
              <a:solidFill>
                <a:srgbClr val="3333CC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8049642-2CC7-0206-96B8-0CDA8B0CEB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hr-HR" altLang="en-US" sz="4000" b="1"/>
              <a:t>Problemi</a:t>
            </a:r>
            <a:endParaRPr lang="en-US" altLang="en-US" sz="4000" b="1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DF486DF-5413-CECF-4526-AA48B54389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eaLnBrk="1" hangingPunct="1"/>
            <a:r>
              <a:rPr lang="hr-HR" altLang="en-US" sz="2400"/>
              <a:t>Između supervizora i supervizanta – odgovornost je supervizora da pokrene razgovor o tome i pokuša naći zadovoljavajuće rješenje</a:t>
            </a:r>
          </a:p>
          <a:p>
            <a:pPr eaLnBrk="1" hangingPunct="1"/>
            <a:endParaRPr lang="hr-HR" altLang="en-US" sz="2400"/>
          </a:p>
          <a:p>
            <a:pPr eaLnBrk="1" hangingPunct="1"/>
            <a:r>
              <a:rPr lang="hr-HR" altLang="en-US" sz="2400"/>
              <a:t>Supervizori sudjeluju na metasuperviziji gdje također dobiju stručnu pomoć i podršku za svoj rad</a:t>
            </a:r>
          </a:p>
          <a:p>
            <a:pPr eaLnBrk="1" hangingPunct="1"/>
            <a:endParaRPr lang="hr-HR" altLang="en-US" sz="2400"/>
          </a:p>
          <a:p>
            <a:pPr eaLnBrk="1" hangingPunct="1"/>
            <a:r>
              <a:rPr lang="hr-HR" altLang="en-US" sz="2400"/>
              <a:t>Supervizanti imaju mogućnost izreći i napisati svoja iskustva sa supervizorom i supervizijskom grupom</a:t>
            </a:r>
            <a:endParaRPr lang="en-US" altLang="en-US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ACC0D62-0FA8-F712-3DDE-17DFE56E7D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hr-HR" altLang="en-US" sz="4000" b="1"/>
              <a:t>Rad na slučaju</a:t>
            </a:r>
            <a:endParaRPr lang="en-US" altLang="en-US" sz="4000" b="1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279EC3C-6208-1EBE-3EC7-A003A9DB30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buClr>
                <a:srgbClr val="3333CC"/>
              </a:buClr>
              <a:buFont typeface="Wingdings" pitchFamily="2" charset="2"/>
              <a:buChar char="§"/>
            </a:pPr>
            <a:r>
              <a:rPr lang="hr-HR" altLang="en-US" sz="2400"/>
              <a:t>Prikaz slučaja, da svi mogu razumijeti, supervizor pomaže pitanjima i potpitanjima</a:t>
            </a:r>
          </a:p>
          <a:p>
            <a:pPr eaLnBrk="1" hangingPunct="1">
              <a:buClr>
                <a:srgbClr val="3333CC"/>
              </a:buClr>
              <a:buFont typeface="Wingdings" pitchFamily="2" charset="2"/>
              <a:buChar char="§"/>
            </a:pPr>
            <a:r>
              <a:rPr lang="hr-HR" altLang="en-US" sz="2400"/>
              <a:t>Supervizijsko pitanje – formulira supervizant uz pomoć supervizora, a može i grupe</a:t>
            </a:r>
          </a:p>
          <a:p>
            <a:pPr eaLnBrk="1" hangingPunct="1">
              <a:buClr>
                <a:srgbClr val="3333CC"/>
              </a:buClr>
              <a:buFont typeface="Wingdings" pitchFamily="2" charset="2"/>
              <a:buChar char="§"/>
            </a:pPr>
            <a:r>
              <a:rPr lang="hr-HR" altLang="en-US" sz="2400"/>
              <a:t>Odrediti tko/što je u fokusu</a:t>
            </a:r>
          </a:p>
          <a:p>
            <a:pPr eaLnBrk="1" hangingPunct="1">
              <a:buClr>
                <a:srgbClr val="3333CC"/>
              </a:buClr>
              <a:buFont typeface="Wingdings" pitchFamily="2" charset="2"/>
              <a:buChar char="§"/>
            </a:pPr>
            <a:r>
              <a:rPr lang="hr-HR" altLang="en-US" sz="2400"/>
              <a:t>Supervizor vodi superviziju, odnosno supervizanta i grupu i koristi znanja, vještine i kompetencije da pomogne u boljem razumijevanju slučaja, razumijevanju supervizanta i osiguravanju potrebne pomoći supervizantu uz korištenje grupe</a:t>
            </a:r>
            <a:endParaRPr lang="en-US" altLang="en-US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01D5369-44EC-B92F-6DAD-61648BD99E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hr-HR" altLang="en-US" sz="4000" b="1"/>
              <a:t>Evaluacija i završetak supervizije</a:t>
            </a:r>
            <a:endParaRPr lang="en-US" altLang="en-US" sz="4000" b="1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33B540B-3ADD-B0FD-3293-0E02E1FE12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r-HR" altLang="en-US" sz="2400"/>
              <a:t>Evaluacija supervizije: </a:t>
            </a:r>
          </a:p>
          <a:p>
            <a:pPr eaLnBrk="1" hangingPunct="1">
              <a:buFontTx/>
              <a:buNone/>
            </a:pPr>
            <a:endParaRPr lang="hr-HR" altLang="en-US" sz="2400"/>
          </a:p>
          <a:p>
            <a:pPr eaLnBrk="1" hangingPunct="1">
              <a:buClr>
                <a:srgbClr val="3333CC"/>
              </a:buClr>
              <a:buFont typeface="Wingdings" pitchFamily="2" charset="2"/>
              <a:buChar char="§"/>
            </a:pPr>
            <a:r>
              <a:rPr lang="hr-HR" altLang="en-US" sz="2400"/>
              <a:t>usmena na kraju svakog susreta, na sredini susreta i na završetku supervizije</a:t>
            </a:r>
          </a:p>
          <a:p>
            <a:pPr eaLnBrk="1" hangingPunct="1">
              <a:buClr>
                <a:srgbClr val="3333CC"/>
              </a:buClr>
              <a:buFont typeface="Wingdings" pitchFamily="2" charset="2"/>
              <a:buChar char="§"/>
            </a:pPr>
            <a:r>
              <a:rPr lang="hr-HR" altLang="en-US" sz="2400"/>
              <a:t>pismena na završetku supervizije</a:t>
            </a:r>
            <a:endParaRPr lang="en-US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3030</TotalTime>
  <Words>460</Words>
  <Application>Microsoft Macintosh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Diseño predeterminado</vt:lpstr>
      <vt:lpstr>Prvi supervizijski susret</vt:lpstr>
      <vt:lpstr>PowerPoint Presentation</vt:lpstr>
      <vt:lpstr>Plan prvog supervizijskog susreta</vt:lpstr>
      <vt:lpstr>Predstavljanje sudionika</vt:lpstr>
      <vt:lpstr>Očekivanja</vt:lpstr>
      <vt:lpstr>Dogovor o radu</vt:lpstr>
      <vt:lpstr>Problemi</vt:lpstr>
      <vt:lpstr>Rad na slučaju</vt:lpstr>
      <vt:lpstr>Evaluacija i završetak supervizije</vt:lpstr>
    </vt:vector>
  </TitlesOfParts>
  <Company>Siracusa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Mariajose</dc:creator>
  <cp:lastModifiedBy>Marijana Majdak</cp:lastModifiedBy>
  <cp:revision>57</cp:revision>
  <dcterms:created xsi:type="dcterms:W3CDTF">2009-03-26T20:51:52Z</dcterms:created>
  <dcterms:modified xsi:type="dcterms:W3CDTF">2023-03-07T10:37:04Z</dcterms:modified>
</cp:coreProperties>
</file>