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322" r:id="rId3"/>
    <p:sldId id="323" r:id="rId4"/>
    <p:sldId id="324" r:id="rId5"/>
    <p:sldId id="257" r:id="rId6"/>
    <p:sldId id="325" r:id="rId7"/>
    <p:sldId id="326" r:id="rId8"/>
    <p:sldId id="327" r:id="rId9"/>
    <p:sldId id="328" r:id="rId10"/>
    <p:sldId id="329" r:id="rId11"/>
    <p:sldId id="258" r:id="rId12"/>
    <p:sldId id="259" r:id="rId13"/>
    <p:sldId id="260" r:id="rId14"/>
    <p:sldId id="272" r:id="rId15"/>
    <p:sldId id="309" r:id="rId16"/>
    <p:sldId id="308" r:id="rId17"/>
    <p:sldId id="302" r:id="rId18"/>
    <p:sldId id="332" r:id="rId19"/>
    <p:sldId id="307" r:id="rId20"/>
    <p:sldId id="303" r:id="rId21"/>
    <p:sldId id="304" r:id="rId22"/>
    <p:sldId id="305" r:id="rId23"/>
    <p:sldId id="306" r:id="rId24"/>
    <p:sldId id="281" r:id="rId25"/>
    <p:sldId id="315" r:id="rId26"/>
    <p:sldId id="278" r:id="rId27"/>
    <p:sldId id="279" r:id="rId28"/>
    <p:sldId id="273" r:id="rId29"/>
    <p:sldId id="299" r:id="rId30"/>
    <p:sldId id="301" r:id="rId31"/>
    <p:sldId id="298" r:id="rId32"/>
    <p:sldId id="300" r:id="rId33"/>
    <p:sldId id="310" r:id="rId34"/>
    <p:sldId id="312" r:id="rId35"/>
    <p:sldId id="287" r:id="rId36"/>
    <p:sldId id="268" r:id="rId37"/>
    <p:sldId id="285" r:id="rId38"/>
    <p:sldId id="313" r:id="rId39"/>
    <p:sldId id="291" r:id="rId40"/>
    <p:sldId id="292" r:id="rId41"/>
    <p:sldId id="269" r:id="rId42"/>
    <p:sldId id="293" r:id="rId43"/>
    <p:sldId id="294" r:id="rId44"/>
    <p:sldId id="270" r:id="rId45"/>
    <p:sldId id="295" r:id="rId46"/>
    <p:sldId id="296" r:id="rId47"/>
    <p:sldId id="277" r:id="rId48"/>
    <p:sldId id="330" r:id="rId49"/>
    <p:sldId id="331" r:id="rId50"/>
    <p:sldId id="317" r:id="rId51"/>
    <p:sldId id="319" r:id="rId52"/>
    <p:sldId id="320" r:id="rId53"/>
    <p:sldId id="321" r:id="rId54"/>
  </p:sldIdLst>
  <p:sldSz cx="9144000" cy="6858000" type="screen4x3"/>
  <p:notesSz cx="6858000" cy="9144000"/>
  <p:defaultTextStyle>
    <a:defPPr>
      <a:defRPr lang="hr-H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85" d="100"/>
          <a:sy n="85" d="100"/>
        </p:scale>
        <p:origin x="157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66079669-1C25-4648-A8EF-48DE4659728F}"/>
              </a:ext>
            </a:extLst>
          </p:cNvPr>
          <p:cNvGrpSpPr>
            <a:grpSpLocks/>
          </p:cNvGrpSpPr>
          <p:nvPr/>
        </p:nvGrpSpPr>
        <p:grpSpPr bwMode="auto">
          <a:xfrm>
            <a:off x="-633413" y="798513"/>
            <a:ext cx="7542213" cy="6029325"/>
            <a:chOff x="-384" y="480"/>
            <a:chExt cx="4751" cy="3798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4477B187-57E5-4BAD-A537-988402F8C7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84" y="480"/>
              <a:ext cx="4751" cy="3798"/>
              <a:chOff x="0" y="522"/>
              <a:chExt cx="4751" cy="3798"/>
            </a:xfrm>
          </p:grpSpPr>
          <p:grpSp>
            <p:nvGrpSpPr>
              <p:cNvPr id="19" name="Group 4">
                <a:extLst>
                  <a:ext uri="{FF2B5EF4-FFF2-40B4-BE49-F238E27FC236}">
                    <a16:creationId xmlns:a16="http://schemas.microsoft.com/office/drawing/2014/main" id="{960F58A6-C9B9-42C9-81EB-17CF6A88A168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0" y="522"/>
                <a:ext cx="4751" cy="3794"/>
                <a:chOff x="0" y="522"/>
                <a:chExt cx="4751" cy="3794"/>
              </a:xfrm>
            </p:grpSpPr>
            <p:sp>
              <p:nvSpPr>
                <p:cNvPr id="33" name="Freeform 5">
                  <a:extLst>
                    <a:ext uri="{FF2B5EF4-FFF2-40B4-BE49-F238E27FC236}">
                      <a16:creationId xmlns:a16="http://schemas.microsoft.com/office/drawing/2014/main" id="{2A1DE1B3-5AD1-45E0-8F93-D9BCC2AF0278}"/>
                    </a:ext>
                  </a:extLst>
                </p:cNvPr>
                <p:cNvSpPr>
                  <a:spLocks/>
                </p:cNvSpPr>
                <p:nvPr userDrawn="1"/>
              </p:nvSpPr>
              <p:spPr bwMode="hidden">
                <a:xfrm>
                  <a:off x="628" y="1241"/>
                  <a:ext cx="3281" cy="3075"/>
                </a:xfrm>
                <a:custGeom>
                  <a:avLst/>
                  <a:gdLst>
                    <a:gd name="T0" fmla="*/ 534 w 3271"/>
                    <a:gd name="T1" fmla="*/ 1990 h 3075"/>
                    <a:gd name="T2" fmla="*/ 202 w 3271"/>
                    <a:gd name="T3" fmla="*/ 1474 h 3075"/>
                    <a:gd name="T4" fmla="*/ 66 w 3271"/>
                    <a:gd name="T5" fmla="*/ 1169 h 3075"/>
                    <a:gd name="T6" fmla="*/ 12 w 3271"/>
                    <a:gd name="T7" fmla="*/ 875 h 3075"/>
                    <a:gd name="T8" fmla="*/ 18 w 3271"/>
                    <a:gd name="T9" fmla="*/ 611 h 3075"/>
                    <a:gd name="T10" fmla="*/ 84 w 3271"/>
                    <a:gd name="T11" fmla="*/ 389 h 3075"/>
                    <a:gd name="T12" fmla="*/ 225 w 3271"/>
                    <a:gd name="T13" fmla="*/ 216 h 3075"/>
                    <a:gd name="T14" fmla="*/ 540 w 3271"/>
                    <a:gd name="T15" fmla="*/ 42 h 3075"/>
                    <a:gd name="T16" fmla="*/ 939 w 3271"/>
                    <a:gd name="T17" fmla="*/ 6 h 3075"/>
                    <a:gd name="T18" fmla="*/ 1398 w 3271"/>
                    <a:gd name="T19" fmla="*/ 102 h 3075"/>
                    <a:gd name="T20" fmla="*/ 1902 w 3271"/>
                    <a:gd name="T21" fmla="*/ 324 h 3075"/>
                    <a:gd name="T22" fmla="*/ 2384 w 3271"/>
                    <a:gd name="T23" fmla="*/ 659 h 3075"/>
                    <a:gd name="T24" fmla="*/ 2911 w 3271"/>
                    <a:gd name="T25" fmla="*/ 1187 h 3075"/>
                    <a:gd name="T26" fmla="*/ 3242 w 3271"/>
                    <a:gd name="T27" fmla="*/ 1702 h 3075"/>
                    <a:gd name="T28" fmla="*/ 3365 w 3271"/>
                    <a:gd name="T29" fmla="*/ 2008 h 3075"/>
                    <a:gd name="T30" fmla="*/ 3419 w 3271"/>
                    <a:gd name="T31" fmla="*/ 2302 h 3075"/>
                    <a:gd name="T32" fmla="*/ 3413 w 3271"/>
                    <a:gd name="T33" fmla="*/ 2565 h 3075"/>
                    <a:gd name="T34" fmla="*/ 3347 w 3271"/>
                    <a:gd name="T35" fmla="*/ 2781 h 3075"/>
                    <a:gd name="T36" fmla="*/ 3223 w 3271"/>
                    <a:gd name="T37" fmla="*/ 2961 h 3075"/>
                    <a:gd name="T38" fmla="*/ 3062 w 3271"/>
                    <a:gd name="T39" fmla="*/ 3075 h 3075"/>
                    <a:gd name="T40" fmla="*/ 3223 w 3271"/>
                    <a:gd name="T41" fmla="*/ 2967 h 3075"/>
                    <a:gd name="T42" fmla="*/ 3353 w 3271"/>
                    <a:gd name="T43" fmla="*/ 2787 h 3075"/>
                    <a:gd name="T44" fmla="*/ 3419 w 3271"/>
                    <a:gd name="T45" fmla="*/ 2565 h 3075"/>
                    <a:gd name="T46" fmla="*/ 3425 w 3271"/>
                    <a:gd name="T47" fmla="*/ 2302 h 3075"/>
                    <a:gd name="T48" fmla="*/ 3371 w 3271"/>
                    <a:gd name="T49" fmla="*/ 2008 h 3075"/>
                    <a:gd name="T50" fmla="*/ 3249 w 3271"/>
                    <a:gd name="T51" fmla="*/ 1702 h 3075"/>
                    <a:gd name="T52" fmla="*/ 2918 w 3271"/>
                    <a:gd name="T53" fmla="*/ 1181 h 3075"/>
                    <a:gd name="T54" fmla="*/ 2390 w 3271"/>
                    <a:gd name="T55" fmla="*/ 653 h 3075"/>
                    <a:gd name="T56" fmla="*/ 1902 w 3271"/>
                    <a:gd name="T57" fmla="*/ 318 h 3075"/>
                    <a:gd name="T58" fmla="*/ 1398 w 3271"/>
                    <a:gd name="T59" fmla="*/ 96 h 3075"/>
                    <a:gd name="T60" fmla="*/ 939 w 3271"/>
                    <a:gd name="T61" fmla="*/ 0 h 3075"/>
                    <a:gd name="T62" fmla="*/ 534 w 3271"/>
                    <a:gd name="T63" fmla="*/ 36 h 3075"/>
                    <a:gd name="T64" fmla="*/ 220 w 3271"/>
                    <a:gd name="T65" fmla="*/ 210 h 3075"/>
                    <a:gd name="T66" fmla="*/ 78 w 3271"/>
                    <a:gd name="T67" fmla="*/ 389 h 3075"/>
                    <a:gd name="T68" fmla="*/ 12 w 3271"/>
                    <a:gd name="T69" fmla="*/ 611 h 3075"/>
                    <a:gd name="T70" fmla="*/ 6 w 3271"/>
                    <a:gd name="T71" fmla="*/ 875 h 3075"/>
                    <a:gd name="T72" fmla="*/ 60 w 3271"/>
                    <a:gd name="T73" fmla="*/ 1169 h 3075"/>
                    <a:gd name="T74" fmla="*/ 196 w 3271"/>
                    <a:gd name="T75" fmla="*/ 1474 h 3075"/>
                    <a:gd name="T76" fmla="*/ 369 w 3271"/>
                    <a:gd name="T77" fmla="*/ 1786 h 3075"/>
                    <a:gd name="T78" fmla="*/ 897 w 3271"/>
                    <a:gd name="T79" fmla="*/ 2380 h 3075"/>
                    <a:gd name="T80" fmla="*/ 1308 w 3271"/>
                    <a:gd name="T81" fmla="*/ 2709 h 3075"/>
                    <a:gd name="T82" fmla="*/ 1736 w 3271"/>
                    <a:gd name="T83" fmla="*/ 2961 h 3075"/>
                    <a:gd name="T84" fmla="*/ 2033 w 3271"/>
                    <a:gd name="T85" fmla="*/ 3075 h 3075"/>
                    <a:gd name="T86" fmla="*/ 1605 w 3271"/>
                    <a:gd name="T87" fmla="*/ 2889 h 3075"/>
                    <a:gd name="T88" fmla="*/ 1173 w 3271"/>
                    <a:gd name="T89" fmla="*/ 2607 h 3075"/>
                    <a:gd name="T90" fmla="*/ 897 w 3271"/>
                    <a:gd name="T91" fmla="*/ 2380 h 3075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3271" h="3075">
                      <a:moveTo>
                        <a:pt x="849" y="2380"/>
                      </a:moveTo>
                      <a:lnTo>
                        <a:pt x="664" y="2188"/>
                      </a:lnTo>
                      <a:lnTo>
                        <a:pt x="502" y="1990"/>
                      </a:lnTo>
                      <a:lnTo>
                        <a:pt x="359" y="1786"/>
                      </a:lnTo>
                      <a:lnTo>
                        <a:pt x="239" y="1576"/>
                      </a:lnTo>
                      <a:lnTo>
                        <a:pt x="186" y="1474"/>
                      </a:lnTo>
                      <a:lnTo>
                        <a:pt x="138" y="1373"/>
                      </a:lnTo>
                      <a:lnTo>
                        <a:pt x="102" y="1271"/>
                      </a:lnTo>
                      <a:lnTo>
                        <a:pt x="66" y="1169"/>
                      </a:lnTo>
                      <a:lnTo>
                        <a:pt x="42" y="1067"/>
                      </a:lnTo>
                      <a:lnTo>
                        <a:pt x="24" y="971"/>
                      </a:lnTo>
                      <a:lnTo>
                        <a:pt x="12" y="875"/>
                      </a:lnTo>
                      <a:lnTo>
                        <a:pt x="6" y="779"/>
                      </a:lnTo>
                      <a:lnTo>
                        <a:pt x="6" y="695"/>
                      </a:lnTo>
                      <a:lnTo>
                        <a:pt x="18" y="611"/>
                      </a:lnTo>
                      <a:lnTo>
                        <a:pt x="30" y="533"/>
                      </a:lnTo>
                      <a:lnTo>
                        <a:pt x="54" y="461"/>
                      </a:lnTo>
                      <a:lnTo>
                        <a:pt x="84" y="389"/>
                      </a:lnTo>
                      <a:lnTo>
                        <a:pt x="120" y="330"/>
                      </a:lnTo>
                      <a:lnTo>
                        <a:pt x="162" y="270"/>
                      </a:lnTo>
                      <a:lnTo>
                        <a:pt x="209" y="216"/>
                      </a:lnTo>
                      <a:lnTo>
                        <a:pt x="299" y="144"/>
                      </a:lnTo>
                      <a:lnTo>
                        <a:pt x="395" y="84"/>
                      </a:lnTo>
                      <a:lnTo>
                        <a:pt x="508" y="42"/>
                      </a:lnTo>
                      <a:lnTo>
                        <a:pt x="628" y="18"/>
                      </a:lnTo>
                      <a:lnTo>
                        <a:pt x="754" y="6"/>
                      </a:lnTo>
                      <a:lnTo>
                        <a:pt x="891" y="6"/>
                      </a:lnTo>
                      <a:lnTo>
                        <a:pt x="1035" y="24"/>
                      </a:lnTo>
                      <a:lnTo>
                        <a:pt x="1184" y="60"/>
                      </a:lnTo>
                      <a:lnTo>
                        <a:pt x="1334" y="102"/>
                      </a:lnTo>
                      <a:lnTo>
                        <a:pt x="1489" y="162"/>
                      </a:lnTo>
                      <a:lnTo>
                        <a:pt x="1644" y="240"/>
                      </a:lnTo>
                      <a:lnTo>
                        <a:pt x="1806" y="324"/>
                      </a:lnTo>
                      <a:lnTo>
                        <a:pt x="1961" y="425"/>
                      </a:lnTo>
                      <a:lnTo>
                        <a:pt x="2117" y="533"/>
                      </a:lnTo>
                      <a:lnTo>
                        <a:pt x="2272" y="659"/>
                      </a:lnTo>
                      <a:lnTo>
                        <a:pt x="2422" y="797"/>
                      </a:lnTo>
                      <a:lnTo>
                        <a:pt x="2607" y="989"/>
                      </a:lnTo>
                      <a:lnTo>
                        <a:pt x="2769" y="1187"/>
                      </a:lnTo>
                      <a:lnTo>
                        <a:pt x="2912" y="1391"/>
                      </a:lnTo>
                      <a:lnTo>
                        <a:pt x="3032" y="1600"/>
                      </a:lnTo>
                      <a:lnTo>
                        <a:pt x="3085" y="1702"/>
                      </a:lnTo>
                      <a:lnTo>
                        <a:pt x="3133" y="1804"/>
                      </a:lnTo>
                      <a:lnTo>
                        <a:pt x="3169" y="1906"/>
                      </a:lnTo>
                      <a:lnTo>
                        <a:pt x="3205" y="2008"/>
                      </a:lnTo>
                      <a:lnTo>
                        <a:pt x="3229" y="2110"/>
                      </a:lnTo>
                      <a:lnTo>
                        <a:pt x="3247" y="2206"/>
                      </a:lnTo>
                      <a:lnTo>
                        <a:pt x="3259" y="2302"/>
                      </a:lnTo>
                      <a:lnTo>
                        <a:pt x="3265" y="2398"/>
                      </a:lnTo>
                      <a:lnTo>
                        <a:pt x="3265" y="2482"/>
                      </a:lnTo>
                      <a:lnTo>
                        <a:pt x="3253" y="2565"/>
                      </a:lnTo>
                      <a:lnTo>
                        <a:pt x="3241" y="2643"/>
                      </a:lnTo>
                      <a:lnTo>
                        <a:pt x="3217" y="2715"/>
                      </a:lnTo>
                      <a:lnTo>
                        <a:pt x="3187" y="2781"/>
                      </a:lnTo>
                      <a:lnTo>
                        <a:pt x="3157" y="2847"/>
                      </a:lnTo>
                      <a:lnTo>
                        <a:pt x="3115" y="2907"/>
                      </a:lnTo>
                      <a:lnTo>
                        <a:pt x="3068" y="2961"/>
                      </a:lnTo>
                      <a:lnTo>
                        <a:pt x="2996" y="3021"/>
                      </a:lnTo>
                      <a:lnTo>
                        <a:pt x="2918" y="3075"/>
                      </a:lnTo>
                      <a:lnTo>
                        <a:pt x="2930" y="3075"/>
                      </a:lnTo>
                      <a:lnTo>
                        <a:pt x="3002" y="3027"/>
                      </a:lnTo>
                      <a:lnTo>
                        <a:pt x="3068" y="2967"/>
                      </a:lnTo>
                      <a:lnTo>
                        <a:pt x="3115" y="2913"/>
                      </a:lnTo>
                      <a:lnTo>
                        <a:pt x="3157" y="2853"/>
                      </a:lnTo>
                      <a:lnTo>
                        <a:pt x="3193" y="2787"/>
                      </a:lnTo>
                      <a:lnTo>
                        <a:pt x="3223" y="2721"/>
                      </a:lnTo>
                      <a:lnTo>
                        <a:pt x="3247" y="2643"/>
                      </a:lnTo>
                      <a:lnTo>
                        <a:pt x="3259" y="2565"/>
                      </a:lnTo>
                      <a:lnTo>
                        <a:pt x="3271" y="2482"/>
                      </a:lnTo>
                      <a:lnTo>
                        <a:pt x="3271" y="2398"/>
                      </a:lnTo>
                      <a:lnTo>
                        <a:pt x="3265" y="2302"/>
                      </a:lnTo>
                      <a:lnTo>
                        <a:pt x="3253" y="2206"/>
                      </a:lnTo>
                      <a:lnTo>
                        <a:pt x="3235" y="2110"/>
                      </a:lnTo>
                      <a:lnTo>
                        <a:pt x="3211" y="2008"/>
                      </a:lnTo>
                      <a:lnTo>
                        <a:pt x="3175" y="1906"/>
                      </a:lnTo>
                      <a:lnTo>
                        <a:pt x="3139" y="1804"/>
                      </a:lnTo>
                      <a:lnTo>
                        <a:pt x="3091" y="1702"/>
                      </a:lnTo>
                      <a:lnTo>
                        <a:pt x="3038" y="1594"/>
                      </a:lnTo>
                      <a:lnTo>
                        <a:pt x="2918" y="1391"/>
                      </a:lnTo>
                      <a:lnTo>
                        <a:pt x="2775" y="1181"/>
                      </a:lnTo>
                      <a:lnTo>
                        <a:pt x="2613" y="983"/>
                      </a:lnTo>
                      <a:lnTo>
                        <a:pt x="2428" y="791"/>
                      </a:lnTo>
                      <a:lnTo>
                        <a:pt x="2278" y="653"/>
                      </a:lnTo>
                      <a:lnTo>
                        <a:pt x="2123" y="527"/>
                      </a:lnTo>
                      <a:lnTo>
                        <a:pt x="1967" y="419"/>
                      </a:lnTo>
                      <a:lnTo>
                        <a:pt x="1806" y="318"/>
                      </a:lnTo>
                      <a:lnTo>
                        <a:pt x="1650" y="234"/>
                      </a:lnTo>
                      <a:lnTo>
                        <a:pt x="1489" y="156"/>
                      </a:lnTo>
                      <a:lnTo>
                        <a:pt x="1334" y="96"/>
                      </a:lnTo>
                      <a:lnTo>
                        <a:pt x="1184" y="54"/>
                      </a:lnTo>
                      <a:lnTo>
                        <a:pt x="1035" y="18"/>
                      </a:lnTo>
                      <a:lnTo>
                        <a:pt x="891" y="0"/>
                      </a:lnTo>
                      <a:lnTo>
                        <a:pt x="754" y="0"/>
                      </a:lnTo>
                      <a:lnTo>
                        <a:pt x="622" y="12"/>
                      </a:lnTo>
                      <a:lnTo>
                        <a:pt x="502" y="36"/>
                      </a:lnTo>
                      <a:lnTo>
                        <a:pt x="395" y="78"/>
                      </a:lnTo>
                      <a:lnTo>
                        <a:pt x="293" y="138"/>
                      </a:lnTo>
                      <a:lnTo>
                        <a:pt x="204" y="210"/>
                      </a:lnTo>
                      <a:lnTo>
                        <a:pt x="156" y="264"/>
                      </a:lnTo>
                      <a:lnTo>
                        <a:pt x="114" y="324"/>
                      </a:lnTo>
                      <a:lnTo>
                        <a:pt x="78" y="389"/>
                      </a:lnTo>
                      <a:lnTo>
                        <a:pt x="48" y="461"/>
                      </a:lnTo>
                      <a:lnTo>
                        <a:pt x="30" y="533"/>
                      </a:lnTo>
                      <a:lnTo>
                        <a:pt x="12" y="611"/>
                      </a:lnTo>
                      <a:lnTo>
                        <a:pt x="6" y="695"/>
                      </a:lnTo>
                      <a:lnTo>
                        <a:pt x="0" y="779"/>
                      </a:lnTo>
                      <a:lnTo>
                        <a:pt x="6" y="875"/>
                      </a:lnTo>
                      <a:lnTo>
                        <a:pt x="18" y="971"/>
                      </a:lnTo>
                      <a:lnTo>
                        <a:pt x="36" y="1067"/>
                      </a:lnTo>
                      <a:lnTo>
                        <a:pt x="60" y="1169"/>
                      </a:lnTo>
                      <a:lnTo>
                        <a:pt x="96" y="1271"/>
                      </a:lnTo>
                      <a:lnTo>
                        <a:pt x="132" y="1373"/>
                      </a:lnTo>
                      <a:lnTo>
                        <a:pt x="180" y="1474"/>
                      </a:lnTo>
                      <a:lnTo>
                        <a:pt x="233" y="1582"/>
                      </a:lnTo>
                      <a:lnTo>
                        <a:pt x="287" y="1684"/>
                      </a:lnTo>
                      <a:lnTo>
                        <a:pt x="353" y="1786"/>
                      </a:lnTo>
                      <a:lnTo>
                        <a:pt x="496" y="1990"/>
                      </a:lnTo>
                      <a:lnTo>
                        <a:pt x="664" y="2188"/>
                      </a:lnTo>
                      <a:lnTo>
                        <a:pt x="849" y="2380"/>
                      </a:lnTo>
                      <a:lnTo>
                        <a:pt x="981" y="2500"/>
                      </a:lnTo>
                      <a:lnTo>
                        <a:pt x="1112" y="2607"/>
                      </a:lnTo>
                      <a:lnTo>
                        <a:pt x="1244" y="2709"/>
                      </a:lnTo>
                      <a:lnTo>
                        <a:pt x="1381" y="2805"/>
                      </a:lnTo>
                      <a:lnTo>
                        <a:pt x="1519" y="2889"/>
                      </a:lnTo>
                      <a:lnTo>
                        <a:pt x="1656" y="2961"/>
                      </a:lnTo>
                      <a:lnTo>
                        <a:pt x="1788" y="3021"/>
                      </a:lnTo>
                      <a:lnTo>
                        <a:pt x="1926" y="3075"/>
                      </a:lnTo>
                      <a:lnTo>
                        <a:pt x="1937" y="3075"/>
                      </a:lnTo>
                      <a:lnTo>
                        <a:pt x="1800" y="3021"/>
                      </a:lnTo>
                      <a:lnTo>
                        <a:pt x="1662" y="2961"/>
                      </a:lnTo>
                      <a:lnTo>
                        <a:pt x="1525" y="2889"/>
                      </a:lnTo>
                      <a:lnTo>
                        <a:pt x="1387" y="2805"/>
                      </a:lnTo>
                      <a:lnTo>
                        <a:pt x="1250" y="2709"/>
                      </a:lnTo>
                      <a:lnTo>
                        <a:pt x="1118" y="2607"/>
                      </a:lnTo>
                      <a:lnTo>
                        <a:pt x="981" y="2500"/>
                      </a:lnTo>
                      <a:lnTo>
                        <a:pt x="849" y="23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34" name="Group 6">
                  <a:extLst>
                    <a:ext uri="{FF2B5EF4-FFF2-40B4-BE49-F238E27FC236}">
                      <a16:creationId xmlns:a16="http://schemas.microsoft.com/office/drawing/2014/main" id="{6E5BCFC0-A7D9-47FC-89DA-E6ABC434C4D2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0" y="522"/>
                  <a:ext cx="4751" cy="3794"/>
                  <a:chOff x="0" y="522"/>
                  <a:chExt cx="4751" cy="3794"/>
                </a:xfrm>
              </p:grpSpPr>
              <p:sp>
                <p:nvSpPr>
                  <p:cNvPr id="35" name="Freeform 7">
                    <a:extLst>
                      <a:ext uri="{FF2B5EF4-FFF2-40B4-BE49-F238E27FC236}">
                        <a16:creationId xmlns:a16="http://schemas.microsoft.com/office/drawing/2014/main" id="{DA89F23A-C17A-4F5F-BDE4-F9B174F03B29}"/>
                      </a:ext>
                    </a:extLst>
                  </p:cNvPr>
                  <p:cNvSpPr>
                    <a:spLocks/>
                  </p:cNvSpPr>
                  <p:nvPr userDrawn="1"/>
                </p:nvSpPr>
                <p:spPr bwMode="hidden">
                  <a:xfrm>
                    <a:off x="400" y="815"/>
                    <a:ext cx="3964" cy="3501"/>
                  </a:xfrm>
                  <a:custGeom>
                    <a:avLst/>
                    <a:gdLst>
                      <a:gd name="T0" fmla="*/ 4139 w 3952"/>
                      <a:gd name="T1" fmla="*/ 2860 h 3501"/>
                      <a:gd name="T2" fmla="*/ 4102 w 3952"/>
                      <a:gd name="T3" fmla="*/ 2614 h 3501"/>
                      <a:gd name="T4" fmla="*/ 4031 w 3952"/>
                      <a:gd name="T5" fmla="*/ 2368 h 3501"/>
                      <a:gd name="T6" fmla="*/ 3917 w 3952"/>
                      <a:gd name="T7" fmla="*/ 2110 h 3501"/>
                      <a:gd name="T8" fmla="*/ 3769 w 3952"/>
                      <a:gd name="T9" fmla="*/ 1853 h 3501"/>
                      <a:gd name="T10" fmla="*/ 3605 w 3952"/>
                      <a:gd name="T11" fmla="*/ 1595 h 3501"/>
                      <a:gd name="T12" fmla="*/ 3401 w 3952"/>
                      <a:gd name="T13" fmla="*/ 1343 h 3501"/>
                      <a:gd name="T14" fmla="*/ 3173 w 3952"/>
                      <a:gd name="T15" fmla="*/ 1103 h 3501"/>
                      <a:gd name="T16" fmla="*/ 2855 w 3952"/>
                      <a:gd name="T17" fmla="*/ 815 h 3501"/>
                      <a:gd name="T18" fmla="*/ 2444 w 3952"/>
                      <a:gd name="T19" fmla="*/ 522 h 3501"/>
                      <a:gd name="T20" fmla="*/ 2039 w 3952"/>
                      <a:gd name="T21" fmla="*/ 288 h 3501"/>
                      <a:gd name="T22" fmla="*/ 1635 w 3952"/>
                      <a:gd name="T23" fmla="*/ 126 h 3501"/>
                      <a:gd name="T24" fmla="*/ 1248 w 3952"/>
                      <a:gd name="T25" fmla="*/ 24 h 3501"/>
                      <a:gd name="T26" fmla="*/ 885 w 3952"/>
                      <a:gd name="T27" fmla="*/ 0 h 3501"/>
                      <a:gd name="T28" fmla="*/ 558 w 3952"/>
                      <a:gd name="T29" fmla="*/ 48 h 3501"/>
                      <a:gd name="T30" fmla="*/ 279 w 3952"/>
                      <a:gd name="T31" fmla="*/ 174 h 3501"/>
                      <a:gd name="T32" fmla="*/ 114 w 3952"/>
                      <a:gd name="T33" fmla="*/ 312 h 3501"/>
                      <a:gd name="T34" fmla="*/ 0 w 3952"/>
                      <a:gd name="T35" fmla="*/ 486 h 3501"/>
                      <a:gd name="T36" fmla="*/ 72 w 3952"/>
                      <a:gd name="T37" fmla="*/ 372 h 3501"/>
                      <a:gd name="T38" fmla="*/ 285 w 3952"/>
                      <a:gd name="T39" fmla="*/ 174 h 3501"/>
                      <a:gd name="T40" fmla="*/ 558 w 3952"/>
                      <a:gd name="T41" fmla="*/ 48 h 3501"/>
                      <a:gd name="T42" fmla="*/ 885 w 3952"/>
                      <a:gd name="T43" fmla="*/ 6 h 3501"/>
                      <a:gd name="T44" fmla="*/ 1248 w 3952"/>
                      <a:gd name="T45" fmla="*/ 30 h 3501"/>
                      <a:gd name="T46" fmla="*/ 1635 w 3952"/>
                      <a:gd name="T47" fmla="*/ 132 h 3501"/>
                      <a:gd name="T48" fmla="*/ 2039 w 3952"/>
                      <a:gd name="T49" fmla="*/ 294 h 3501"/>
                      <a:gd name="T50" fmla="*/ 2444 w 3952"/>
                      <a:gd name="T51" fmla="*/ 528 h 3501"/>
                      <a:gd name="T52" fmla="*/ 2848 w 3952"/>
                      <a:gd name="T53" fmla="*/ 821 h 3501"/>
                      <a:gd name="T54" fmla="*/ 3286 w 3952"/>
                      <a:gd name="T55" fmla="*/ 1223 h 3501"/>
                      <a:gd name="T56" fmla="*/ 3499 w 3952"/>
                      <a:gd name="T57" fmla="*/ 1469 h 3501"/>
                      <a:gd name="T58" fmla="*/ 3686 w 3952"/>
                      <a:gd name="T59" fmla="*/ 1727 h 3501"/>
                      <a:gd name="T60" fmla="*/ 3845 w 3952"/>
                      <a:gd name="T61" fmla="*/ 1984 h 3501"/>
                      <a:gd name="T62" fmla="*/ 3976 w 3952"/>
                      <a:gd name="T63" fmla="*/ 2236 h 3501"/>
                      <a:gd name="T64" fmla="*/ 4067 w 3952"/>
                      <a:gd name="T65" fmla="*/ 2494 h 3501"/>
                      <a:gd name="T66" fmla="*/ 4126 w 3952"/>
                      <a:gd name="T67" fmla="*/ 2740 h 3501"/>
                      <a:gd name="T68" fmla="*/ 4146 w 3952"/>
                      <a:gd name="T69" fmla="*/ 2973 h 3501"/>
                      <a:gd name="T70" fmla="*/ 4114 w 3952"/>
                      <a:gd name="T71" fmla="*/ 3255 h 3501"/>
                      <a:gd name="T72" fmla="*/ 4025 w 3952"/>
                      <a:gd name="T73" fmla="*/ 3501 h 3501"/>
                      <a:gd name="T74" fmla="*/ 4078 w 3952"/>
                      <a:gd name="T75" fmla="*/ 3387 h 3501"/>
                      <a:gd name="T76" fmla="*/ 4139 w 3952"/>
                      <a:gd name="T77" fmla="*/ 3123 h 3501"/>
                      <a:gd name="T78" fmla="*/ 4146 w 3952"/>
                      <a:gd name="T79" fmla="*/ 2973 h 3501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0" t="0" r="r" b="b"/>
                    <a:pathLst>
                      <a:path w="3952" h="3501">
                        <a:moveTo>
                          <a:pt x="3952" y="2973"/>
                        </a:moveTo>
                        <a:lnTo>
                          <a:pt x="3946" y="2860"/>
                        </a:lnTo>
                        <a:lnTo>
                          <a:pt x="3934" y="2740"/>
                        </a:lnTo>
                        <a:lnTo>
                          <a:pt x="3910" y="2614"/>
                        </a:lnTo>
                        <a:lnTo>
                          <a:pt x="3875" y="2494"/>
                        </a:lnTo>
                        <a:lnTo>
                          <a:pt x="3839" y="2368"/>
                        </a:lnTo>
                        <a:lnTo>
                          <a:pt x="3785" y="2236"/>
                        </a:lnTo>
                        <a:lnTo>
                          <a:pt x="3731" y="2110"/>
                        </a:lnTo>
                        <a:lnTo>
                          <a:pt x="3665" y="1978"/>
                        </a:lnTo>
                        <a:lnTo>
                          <a:pt x="3593" y="1853"/>
                        </a:lnTo>
                        <a:lnTo>
                          <a:pt x="3516" y="1721"/>
                        </a:lnTo>
                        <a:lnTo>
                          <a:pt x="3432" y="1595"/>
                        </a:lnTo>
                        <a:lnTo>
                          <a:pt x="3336" y="1469"/>
                        </a:lnTo>
                        <a:lnTo>
                          <a:pt x="3241" y="1343"/>
                        </a:lnTo>
                        <a:lnTo>
                          <a:pt x="3133" y="1223"/>
                        </a:lnTo>
                        <a:lnTo>
                          <a:pt x="3025" y="1103"/>
                        </a:lnTo>
                        <a:lnTo>
                          <a:pt x="2906" y="983"/>
                        </a:lnTo>
                        <a:lnTo>
                          <a:pt x="2721" y="815"/>
                        </a:lnTo>
                        <a:lnTo>
                          <a:pt x="2529" y="660"/>
                        </a:lnTo>
                        <a:lnTo>
                          <a:pt x="2332" y="522"/>
                        </a:lnTo>
                        <a:lnTo>
                          <a:pt x="2141" y="396"/>
                        </a:lnTo>
                        <a:lnTo>
                          <a:pt x="1943" y="288"/>
                        </a:lnTo>
                        <a:lnTo>
                          <a:pt x="1746" y="198"/>
                        </a:lnTo>
                        <a:lnTo>
                          <a:pt x="1555" y="126"/>
                        </a:lnTo>
                        <a:lnTo>
                          <a:pt x="1363" y="66"/>
                        </a:lnTo>
                        <a:lnTo>
                          <a:pt x="1184" y="24"/>
                        </a:lnTo>
                        <a:lnTo>
                          <a:pt x="1005" y="6"/>
                        </a:lnTo>
                        <a:lnTo>
                          <a:pt x="837" y="0"/>
                        </a:lnTo>
                        <a:lnTo>
                          <a:pt x="676" y="12"/>
                        </a:lnTo>
                        <a:lnTo>
                          <a:pt x="526" y="48"/>
                        </a:lnTo>
                        <a:lnTo>
                          <a:pt x="389" y="102"/>
                        </a:lnTo>
                        <a:lnTo>
                          <a:pt x="263" y="174"/>
                        </a:lnTo>
                        <a:lnTo>
                          <a:pt x="155" y="264"/>
                        </a:lnTo>
                        <a:lnTo>
                          <a:pt x="114" y="312"/>
                        </a:lnTo>
                        <a:lnTo>
                          <a:pt x="72" y="366"/>
                        </a:lnTo>
                        <a:lnTo>
                          <a:pt x="0" y="486"/>
                        </a:lnTo>
                        <a:lnTo>
                          <a:pt x="0" y="498"/>
                        </a:lnTo>
                        <a:lnTo>
                          <a:pt x="72" y="372"/>
                        </a:lnTo>
                        <a:lnTo>
                          <a:pt x="161" y="264"/>
                        </a:lnTo>
                        <a:lnTo>
                          <a:pt x="269" y="174"/>
                        </a:lnTo>
                        <a:lnTo>
                          <a:pt x="395" y="102"/>
                        </a:lnTo>
                        <a:lnTo>
                          <a:pt x="526" y="48"/>
                        </a:lnTo>
                        <a:lnTo>
                          <a:pt x="676" y="18"/>
                        </a:lnTo>
                        <a:lnTo>
                          <a:pt x="837" y="6"/>
                        </a:lnTo>
                        <a:lnTo>
                          <a:pt x="1005" y="6"/>
                        </a:lnTo>
                        <a:lnTo>
                          <a:pt x="1184" y="30"/>
                        </a:lnTo>
                        <a:lnTo>
                          <a:pt x="1363" y="72"/>
                        </a:lnTo>
                        <a:lnTo>
                          <a:pt x="1555" y="132"/>
                        </a:lnTo>
                        <a:lnTo>
                          <a:pt x="1746" y="204"/>
                        </a:lnTo>
                        <a:lnTo>
                          <a:pt x="1943" y="294"/>
                        </a:lnTo>
                        <a:lnTo>
                          <a:pt x="2135" y="402"/>
                        </a:lnTo>
                        <a:lnTo>
                          <a:pt x="2332" y="528"/>
                        </a:lnTo>
                        <a:lnTo>
                          <a:pt x="2523" y="666"/>
                        </a:lnTo>
                        <a:lnTo>
                          <a:pt x="2715" y="821"/>
                        </a:lnTo>
                        <a:lnTo>
                          <a:pt x="2900" y="989"/>
                        </a:lnTo>
                        <a:lnTo>
                          <a:pt x="3127" y="1223"/>
                        </a:lnTo>
                        <a:lnTo>
                          <a:pt x="3235" y="1349"/>
                        </a:lnTo>
                        <a:lnTo>
                          <a:pt x="3336" y="1469"/>
                        </a:lnTo>
                        <a:lnTo>
                          <a:pt x="3426" y="1595"/>
                        </a:lnTo>
                        <a:lnTo>
                          <a:pt x="3510" y="1727"/>
                        </a:lnTo>
                        <a:lnTo>
                          <a:pt x="3593" y="1853"/>
                        </a:lnTo>
                        <a:lnTo>
                          <a:pt x="3665" y="1984"/>
                        </a:lnTo>
                        <a:lnTo>
                          <a:pt x="3731" y="2110"/>
                        </a:lnTo>
                        <a:lnTo>
                          <a:pt x="3785" y="2236"/>
                        </a:lnTo>
                        <a:lnTo>
                          <a:pt x="3833" y="2368"/>
                        </a:lnTo>
                        <a:lnTo>
                          <a:pt x="3875" y="2494"/>
                        </a:lnTo>
                        <a:lnTo>
                          <a:pt x="3910" y="2614"/>
                        </a:lnTo>
                        <a:lnTo>
                          <a:pt x="3934" y="2740"/>
                        </a:lnTo>
                        <a:lnTo>
                          <a:pt x="3946" y="2860"/>
                        </a:lnTo>
                        <a:lnTo>
                          <a:pt x="3952" y="2973"/>
                        </a:lnTo>
                        <a:lnTo>
                          <a:pt x="3946" y="3123"/>
                        </a:lnTo>
                        <a:lnTo>
                          <a:pt x="3922" y="3255"/>
                        </a:lnTo>
                        <a:lnTo>
                          <a:pt x="3886" y="3387"/>
                        </a:lnTo>
                        <a:lnTo>
                          <a:pt x="3833" y="3501"/>
                        </a:lnTo>
                        <a:lnTo>
                          <a:pt x="3886" y="3387"/>
                        </a:lnTo>
                        <a:lnTo>
                          <a:pt x="3928" y="3255"/>
                        </a:lnTo>
                        <a:lnTo>
                          <a:pt x="3946" y="3123"/>
                        </a:lnTo>
                        <a:lnTo>
                          <a:pt x="3952" y="2973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" name="Freeform 8">
                    <a:extLst>
                      <a:ext uri="{FF2B5EF4-FFF2-40B4-BE49-F238E27FC236}">
                        <a16:creationId xmlns:a16="http://schemas.microsoft.com/office/drawing/2014/main" id="{A6E67CCD-8BCD-435B-ADD9-36956D8035FA}"/>
                      </a:ext>
                    </a:extLst>
                  </p:cNvPr>
                  <p:cNvSpPr>
                    <a:spLocks/>
                  </p:cNvSpPr>
                  <p:nvPr userDrawn="1"/>
                </p:nvSpPr>
                <p:spPr bwMode="hidden">
                  <a:xfrm>
                    <a:off x="406" y="953"/>
                    <a:ext cx="3803" cy="3363"/>
                  </a:xfrm>
                  <a:custGeom>
                    <a:avLst/>
                    <a:gdLst>
                      <a:gd name="T0" fmla="*/ 708 w 3791"/>
                      <a:gd name="T1" fmla="*/ 2416 h 3363"/>
                      <a:gd name="T2" fmla="*/ 435 w 3791"/>
                      <a:gd name="T3" fmla="*/ 2062 h 3363"/>
                      <a:gd name="T4" fmla="*/ 231 w 3791"/>
                      <a:gd name="T5" fmla="*/ 1703 h 3363"/>
                      <a:gd name="T6" fmla="*/ 78 w 3791"/>
                      <a:gd name="T7" fmla="*/ 1343 h 3363"/>
                      <a:gd name="T8" fmla="*/ 12 w 3791"/>
                      <a:gd name="T9" fmla="*/ 1001 h 3363"/>
                      <a:gd name="T10" fmla="*/ 18 w 3791"/>
                      <a:gd name="T11" fmla="*/ 701 h 3363"/>
                      <a:gd name="T12" fmla="*/ 96 w 3791"/>
                      <a:gd name="T13" fmla="*/ 450 h 3363"/>
                      <a:gd name="T14" fmla="*/ 255 w 3791"/>
                      <a:gd name="T15" fmla="*/ 246 h 3363"/>
                      <a:gd name="T16" fmla="*/ 612 w 3791"/>
                      <a:gd name="T17" fmla="*/ 48 h 3363"/>
                      <a:gd name="T18" fmla="*/ 1076 w 3791"/>
                      <a:gd name="T19" fmla="*/ 6 h 3363"/>
                      <a:gd name="T20" fmla="*/ 1623 w 3791"/>
                      <a:gd name="T21" fmla="*/ 120 h 3363"/>
                      <a:gd name="T22" fmla="*/ 2199 w 3791"/>
                      <a:gd name="T23" fmla="*/ 378 h 3363"/>
                      <a:gd name="T24" fmla="*/ 2768 w 3791"/>
                      <a:gd name="T25" fmla="*/ 773 h 3363"/>
                      <a:gd name="T26" fmla="*/ 3275 w 3791"/>
                      <a:gd name="T27" fmla="*/ 1265 h 3363"/>
                      <a:gd name="T28" fmla="*/ 3554 w 3791"/>
                      <a:gd name="T29" fmla="*/ 1625 h 3363"/>
                      <a:gd name="T30" fmla="*/ 3769 w 3791"/>
                      <a:gd name="T31" fmla="*/ 1984 h 3363"/>
                      <a:gd name="T32" fmla="*/ 3911 w 3791"/>
                      <a:gd name="T33" fmla="*/ 2344 h 3363"/>
                      <a:gd name="T34" fmla="*/ 3979 w 3791"/>
                      <a:gd name="T35" fmla="*/ 2686 h 3363"/>
                      <a:gd name="T36" fmla="*/ 3941 w 3791"/>
                      <a:gd name="T37" fmla="*/ 3105 h 3363"/>
                      <a:gd name="T38" fmla="*/ 3820 w 3791"/>
                      <a:gd name="T39" fmla="*/ 3363 h 3363"/>
                      <a:gd name="T40" fmla="*/ 3972 w 3791"/>
                      <a:gd name="T41" fmla="*/ 2967 h 3363"/>
                      <a:gd name="T42" fmla="*/ 3985 w 3791"/>
                      <a:gd name="T43" fmla="*/ 2794 h 3363"/>
                      <a:gd name="T44" fmla="*/ 3941 w 3791"/>
                      <a:gd name="T45" fmla="*/ 2458 h 3363"/>
                      <a:gd name="T46" fmla="*/ 3827 w 3791"/>
                      <a:gd name="T47" fmla="*/ 2104 h 3363"/>
                      <a:gd name="T48" fmla="*/ 3632 w 3791"/>
                      <a:gd name="T49" fmla="*/ 1739 h 3363"/>
                      <a:gd name="T50" fmla="*/ 3376 w 3791"/>
                      <a:gd name="T51" fmla="*/ 1385 h 3363"/>
                      <a:gd name="T52" fmla="*/ 2948 w 3791"/>
                      <a:gd name="T53" fmla="*/ 929 h 3363"/>
                      <a:gd name="T54" fmla="*/ 2386 w 3791"/>
                      <a:gd name="T55" fmla="*/ 492 h 3363"/>
                      <a:gd name="T56" fmla="*/ 1814 w 3791"/>
                      <a:gd name="T57" fmla="*/ 192 h 3363"/>
                      <a:gd name="T58" fmla="*/ 1254 w 3791"/>
                      <a:gd name="T59" fmla="*/ 24 h 3363"/>
                      <a:gd name="T60" fmla="*/ 749 w 3791"/>
                      <a:gd name="T61" fmla="*/ 12 h 3363"/>
                      <a:gd name="T62" fmla="*/ 351 w 3791"/>
                      <a:gd name="T63" fmla="*/ 162 h 3363"/>
                      <a:gd name="T64" fmla="*/ 132 w 3791"/>
                      <a:gd name="T65" fmla="*/ 378 h 3363"/>
                      <a:gd name="T66" fmla="*/ 36 w 3791"/>
                      <a:gd name="T67" fmla="*/ 612 h 3363"/>
                      <a:gd name="T68" fmla="*/ 0 w 3791"/>
                      <a:gd name="T69" fmla="*/ 893 h 3363"/>
                      <a:gd name="T70" fmla="*/ 42 w 3791"/>
                      <a:gd name="T71" fmla="*/ 1229 h 3363"/>
                      <a:gd name="T72" fmla="*/ 177 w 3791"/>
                      <a:gd name="T73" fmla="*/ 1583 h 3363"/>
                      <a:gd name="T74" fmla="*/ 357 w 3791"/>
                      <a:gd name="T75" fmla="*/ 1942 h 3363"/>
                      <a:gd name="T76" fmla="*/ 612 w 3791"/>
                      <a:gd name="T77" fmla="*/ 2302 h 3363"/>
                      <a:gd name="T78" fmla="*/ 1035 w 3791"/>
                      <a:gd name="T79" fmla="*/ 2758 h 3363"/>
                      <a:gd name="T80" fmla="*/ 1676 w 3791"/>
                      <a:gd name="T81" fmla="*/ 3237 h 3363"/>
                      <a:gd name="T82" fmla="*/ 1676 w 3791"/>
                      <a:gd name="T83" fmla="*/ 3237 h 3363"/>
                      <a:gd name="T84" fmla="*/ 1041 w 3791"/>
                      <a:gd name="T85" fmla="*/ 2758 h 3363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3791" h="3363">
                        <a:moveTo>
                          <a:pt x="993" y="2758"/>
                        </a:moveTo>
                        <a:lnTo>
                          <a:pt x="777" y="2536"/>
                        </a:lnTo>
                        <a:lnTo>
                          <a:pt x="676" y="2416"/>
                        </a:lnTo>
                        <a:lnTo>
                          <a:pt x="586" y="2302"/>
                        </a:lnTo>
                        <a:lnTo>
                          <a:pt x="496" y="2182"/>
                        </a:lnTo>
                        <a:lnTo>
                          <a:pt x="419" y="2062"/>
                        </a:lnTo>
                        <a:lnTo>
                          <a:pt x="341" y="1942"/>
                        </a:lnTo>
                        <a:lnTo>
                          <a:pt x="275" y="1822"/>
                        </a:lnTo>
                        <a:lnTo>
                          <a:pt x="215" y="1703"/>
                        </a:lnTo>
                        <a:lnTo>
                          <a:pt x="161" y="1583"/>
                        </a:lnTo>
                        <a:lnTo>
                          <a:pt x="114" y="1463"/>
                        </a:lnTo>
                        <a:lnTo>
                          <a:pt x="78" y="1343"/>
                        </a:lnTo>
                        <a:lnTo>
                          <a:pt x="48" y="1229"/>
                        </a:lnTo>
                        <a:lnTo>
                          <a:pt x="24" y="1115"/>
                        </a:lnTo>
                        <a:lnTo>
                          <a:pt x="12" y="1001"/>
                        </a:lnTo>
                        <a:lnTo>
                          <a:pt x="6" y="893"/>
                        </a:lnTo>
                        <a:lnTo>
                          <a:pt x="12" y="797"/>
                        </a:lnTo>
                        <a:lnTo>
                          <a:pt x="18" y="701"/>
                        </a:lnTo>
                        <a:lnTo>
                          <a:pt x="42" y="612"/>
                        </a:lnTo>
                        <a:lnTo>
                          <a:pt x="66" y="528"/>
                        </a:lnTo>
                        <a:lnTo>
                          <a:pt x="96" y="450"/>
                        </a:lnTo>
                        <a:lnTo>
                          <a:pt x="138" y="378"/>
                        </a:lnTo>
                        <a:lnTo>
                          <a:pt x="185" y="306"/>
                        </a:lnTo>
                        <a:lnTo>
                          <a:pt x="239" y="246"/>
                        </a:lnTo>
                        <a:lnTo>
                          <a:pt x="341" y="162"/>
                        </a:lnTo>
                        <a:lnTo>
                          <a:pt x="454" y="96"/>
                        </a:lnTo>
                        <a:lnTo>
                          <a:pt x="580" y="48"/>
                        </a:lnTo>
                        <a:lnTo>
                          <a:pt x="723" y="18"/>
                        </a:lnTo>
                        <a:lnTo>
                          <a:pt x="867" y="6"/>
                        </a:lnTo>
                        <a:lnTo>
                          <a:pt x="1028" y="6"/>
                        </a:lnTo>
                        <a:lnTo>
                          <a:pt x="1196" y="30"/>
                        </a:lnTo>
                        <a:lnTo>
                          <a:pt x="1363" y="66"/>
                        </a:lnTo>
                        <a:lnTo>
                          <a:pt x="1543" y="120"/>
                        </a:lnTo>
                        <a:lnTo>
                          <a:pt x="1722" y="192"/>
                        </a:lnTo>
                        <a:lnTo>
                          <a:pt x="1901" y="282"/>
                        </a:lnTo>
                        <a:lnTo>
                          <a:pt x="2087" y="378"/>
                        </a:lnTo>
                        <a:lnTo>
                          <a:pt x="2272" y="498"/>
                        </a:lnTo>
                        <a:lnTo>
                          <a:pt x="2451" y="624"/>
                        </a:lnTo>
                        <a:lnTo>
                          <a:pt x="2631" y="773"/>
                        </a:lnTo>
                        <a:lnTo>
                          <a:pt x="2804" y="929"/>
                        </a:lnTo>
                        <a:lnTo>
                          <a:pt x="3019" y="1151"/>
                        </a:lnTo>
                        <a:lnTo>
                          <a:pt x="3115" y="1265"/>
                        </a:lnTo>
                        <a:lnTo>
                          <a:pt x="3211" y="1385"/>
                        </a:lnTo>
                        <a:lnTo>
                          <a:pt x="3295" y="1505"/>
                        </a:lnTo>
                        <a:lnTo>
                          <a:pt x="3378" y="1625"/>
                        </a:lnTo>
                        <a:lnTo>
                          <a:pt x="3450" y="1745"/>
                        </a:lnTo>
                        <a:lnTo>
                          <a:pt x="3522" y="1864"/>
                        </a:lnTo>
                        <a:lnTo>
                          <a:pt x="3582" y="1984"/>
                        </a:lnTo>
                        <a:lnTo>
                          <a:pt x="3635" y="2104"/>
                        </a:lnTo>
                        <a:lnTo>
                          <a:pt x="3677" y="2224"/>
                        </a:lnTo>
                        <a:lnTo>
                          <a:pt x="3719" y="2344"/>
                        </a:lnTo>
                        <a:lnTo>
                          <a:pt x="3749" y="2458"/>
                        </a:lnTo>
                        <a:lnTo>
                          <a:pt x="3773" y="2572"/>
                        </a:lnTo>
                        <a:lnTo>
                          <a:pt x="3785" y="2686"/>
                        </a:lnTo>
                        <a:lnTo>
                          <a:pt x="3791" y="2794"/>
                        </a:lnTo>
                        <a:lnTo>
                          <a:pt x="3779" y="2955"/>
                        </a:lnTo>
                        <a:lnTo>
                          <a:pt x="3749" y="3105"/>
                        </a:lnTo>
                        <a:lnTo>
                          <a:pt x="3695" y="3243"/>
                        </a:lnTo>
                        <a:lnTo>
                          <a:pt x="3623" y="3363"/>
                        </a:lnTo>
                        <a:lnTo>
                          <a:pt x="3629" y="3363"/>
                        </a:lnTo>
                        <a:lnTo>
                          <a:pt x="3701" y="3243"/>
                        </a:lnTo>
                        <a:lnTo>
                          <a:pt x="3749" y="3111"/>
                        </a:lnTo>
                        <a:lnTo>
                          <a:pt x="3779" y="2967"/>
                        </a:lnTo>
                        <a:lnTo>
                          <a:pt x="3791" y="2806"/>
                        </a:lnTo>
                        <a:lnTo>
                          <a:pt x="3791" y="2800"/>
                        </a:lnTo>
                        <a:lnTo>
                          <a:pt x="3791" y="2794"/>
                        </a:lnTo>
                        <a:lnTo>
                          <a:pt x="3785" y="2686"/>
                        </a:lnTo>
                        <a:lnTo>
                          <a:pt x="3773" y="2572"/>
                        </a:lnTo>
                        <a:lnTo>
                          <a:pt x="3749" y="2458"/>
                        </a:lnTo>
                        <a:lnTo>
                          <a:pt x="3719" y="2338"/>
                        </a:lnTo>
                        <a:lnTo>
                          <a:pt x="3683" y="2224"/>
                        </a:lnTo>
                        <a:lnTo>
                          <a:pt x="3635" y="2104"/>
                        </a:lnTo>
                        <a:lnTo>
                          <a:pt x="3582" y="1984"/>
                        </a:lnTo>
                        <a:lnTo>
                          <a:pt x="3522" y="1864"/>
                        </a:lnTo>
                        <a:lnTo>
                          <a:pt x="3456" y="1739"/>
                        </a:lnTo>
                        <a:lnTo>
                          <a:pt x="3378" y="1619"/>
                        </a:lnTo>
                        <a:lnTo>
                          <a:pt x="3300" y="1499"/>
                        </a:lnTo>
                        <a:lnTo>
                          <a:pt x="3211" y="1385"/>
                        </a:lnTo>
                        <a:lnTo>
                          <a:pt x="3121" y="1265"/>
                        </a:lnTo>
                        <a:lnTo>
                          <a:pt x="3019" y="1151"/>
                        </a:lnTo>
                        <a:lnTo>
                          <a:pt x="2804" y="929"/>
                        </a:lnTo>
                        <a:lnTo>
                          <a:pt x="2631" y="767"/>
                        </a:lnTo>
                        <a:lnTo>
                          <a:pt x="2451" y="624"/>
                        </a:lnTo>
                        <a:lnTo>
                          <a:pt x="2272" y="492"/>
                        </a:lnTo>
                        <a:lnTo>
                          <a:pt x="2087" y="378"/>
                        </a:lnTo>
                        <a:lnTo>
                          <a:pt x="1901" y="276"/>
                        </a:lnTo>
                        <a:lnTo>
                          <a:pt x="1722" y="192"/>
                        </a:lnTo>
                        <a:lnTo>
                          <a:pt x="1543" y="120"/>
                        </a:lnTo>
                        <a:lnTo>
                          <a:pt x="1363" y="66"/>
                        </a:lnTo>
                        <a:lnTo>
                          <a:pt x="1190" y="24"/>
                        </a:lnTo>
                        <a:lnTo>
                          <a:pt x="1028" y="6"/>
                        </a:lnTo>
                        <a:lnTo>
                          <a:pt x="867" y="0"/>
                        </a:lnTo>
                        <a:lnTo>
                          <a:pt x="717" y="12"/>
                        </a:lnTo>
                        <a:lnTo>
                          <a:pt x="580" y="42"/>
                        </a:lnTo>
                        <a:lnTo>
                          <a:pt x="448" y="90"/>
                        </a:lnTo>
                        <a:lnTo>
                          <a:pt x="335" y="162"/>
                        </a:lnTo>
                        <a:lnTo>
                          <a:pt x="233" y="246"/>
                        </a:lnTo>
                        <a:lnTo>
                          <a:pt x="179" y="306"/>
                        </a:lnTo>
                        <a:lnTo>
                          <a:pt x="132" y="378"/>
                        </a:lnTo>
                        <a:lnTo>
                          <a:pt x="90" y="450"/>
                        </a:lnTo>
                        <a:lnTo>
                          <a:pt x="60" y="528"/>
                        </a:lnTo>
                        <a:lnTo>
                          <a:pt x="36" y="612"/>
                        </a:lnTo>
                        <a:lnTo>
                          <a:pt x="12" y="701"/>
                        </a:lnTo>
                        <a:lnTo>
                          <a:pt x="6" y="797"/>
                        </a:lnTo>
                        <a:lnTo>
                          <a:pt x="0" y="893"/>
                        </a:lnTo>
                        <a:lnTo>
                          <a:pt x="6" y="1001"/>
                        </a:lnTo>
                        <a:lnTo>
                          <a:pt x="24" y="1115"/>
                        </a:lnTo>
                        <a:lnTo>
                          <a:pt x="42" y="1229"/>
                        </a:lnTo>
                        <a:lnTo>
                          <a:pt x="78" y="1343"/>
                        </a:lnTo>
                        <a:lnTo>
                          <a:pt x="114" y="1463"/>
                        </a:lnTo>
                        <a:lnTo>
                          <a:pt x="161" y="1583"/>
                        </a:lnTo>
                        <a:lnTo>
                          <a:pt x="215" y="1703"/>
                        </a:lnTo>
                        <a:lnTo>
                          <a:pt x="275" y="1822"/>
                        </a:lnTo>
                        <a:lnTo>
                          <a:pt x="341" y="1942"/>
                        </a:lnTo>
                        <a:lnTo>
                          <a:pt x="413" y="2062"/>
                        </a:lnTo>
                        <a:lnTo>
                          <a:pt x="496" y="2182"/>
                        </a:lnTo>
                        <a:lnTo>
                          <a:pt x="580" y="2302"/>
                        </a:lnTo>
                        <a:lnTo>
                          <a:pt x="676" y="2422"/>
                        </a:lnTo>
                        <a:lnTo>
                          <a:pt x="771" y="2536"/>
                        </a:lnTo>
                        <a:lnTo>
                          <a:pt x="987" y="2758"/>
                        </a:lnTo>
                        <a:lnTo>
                          <a:pt x="1184" y="2931"/>
                        </a:lnTo>
                        <a:lnTo>
                          <a:pt x="1387" y="3093"/>
                        </a:lnTo>
                        <a:lnTo>
                          <a:pt x="1596" y="3237"/>
                        </a:lnTo>
                        <a:lnTo>
                          <a:pt x="1800" y="3363"/>
                        </a:lnTo>
                        <a:lnTo>
                          <a:pt x="1806" y="3363"/>
                        </a:lnTo>
                        <a:lnTo>
                          <a:pt x="1596" y="3237"/>
                        </a:lnTo>
                        <a:lnTo>
                          <a:pt x="1393" y="3093"/>
                        </a:lnTo>
                        <a:lnTo>
                          <a:pt x="1190" y="2931"/>
                        </a:lnTo>
                        <a:lnTo>
                          <a:pt x="993" y="275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" name="Freeform 9">
                    <a:extLst>
                      <a:ext uri="{FF2B5EF4-FFF2-40B4-BE49-F238E27FC236}">
                        <a16:creationId xmlns:a16="http://schemas.microsoft.com/office/drawing/2014/main" id="{C5789988-432E-49FC-863F-D87E5D52EC4A}"/>
                      </a:ext>
                    </a:extLst>
                  </p:cNvPr>
                  <p:cNvSpPr>
                    <a:spLocks/>
                  </p:cNvSpPr>
                  <p:nvPr userDrawn="1"/>
                </p:nvSpPr>
                <p:spPr bwMode="hidden">
                  <a:xfrm>
                    <a:off x="514" y="1091"/>
                    <a:ext cx="3538" cy="3225"/>
                  </a:xfrm>
                  <a:custGeom>
                    <a:avLst/>
                    <a:gdLst>
                      <a:gd name="T0" fmla="*/ 570 w 3527"/>
                      <a:gd name="T1" fmla="*/ 2146 h 3225"/>
                      <a:gd name="T2" fmla="*/ 333 w 3527"/>
                      <a:gd name="T3" fmla="*/ 1816 h 3225"/>
                      <a:gd name="T4" fmla="*/ 149 w 3527"/>
                      <a:gd name="T5" fmla="*/ 1481 h 3225"/>
                      <a:gd name="T6" fmla="*/ 41 w 3527"/>
                      <a:gd name="T7" fmla="*/ 1151 h 3225"/>
                      <a:gd name="T8" fmla="*/ 0 w 3527"/>
                      <a:gd name="T9" fmla="*/ 839 h 3225"/>
                      <a:gd name="T10" fmla="*/ 30 w 3527"/>
                      <a:gd name="T11" fmla="*/ 575 h 3225"/>
                      <a:gd name="T12" fmla="*/ 125 w 3527"/>
                      <a:gd name="T13" fmla="*/ 354 h 3225"/>
                      <a:gd name="T14" fmla="*/ 333 w 3527"/>
                      <a:gd name="T15" fmla="*/ 150 h 3225"/>
                      <a:gd name="T16" fmla="*/ 701 w 3527"/>
                      <a:gd name="T17" fmla="*/ 12 h 3225"/>
                      <a:gd name="T18" fmla="*/ 1172 w 3527"/>
                      <a:gd name="T19" fmla="*/ 24 h 3225"/>
                      <a:gd name="T20" fmla="*/ 1688 w 3527"/>
                      <a:gd name="T21" fmla="*/ 174 h 3225"/>
                      <a:gd name="T22" fmla="*/ 2228 w 3527"/>
                      <a:gd name="T23" fmla="*/ 456 h 3225"/>
                      <a:gd name="T24" fmla="*/ 2742 w 3527"/>
                      <a:gd name="T25" fmla="*/ 857 h 3225"/>
                      <a:gd name="T26" fmla="*/ 3233 w 3527"/>
                      <a:gd name="T27" fmla="*/ 1391 h 3225"/>
                      <a:gd name="T28" fmla="*/ 3442 w 3527"/>
                      <a:gd name="T29" fmla="*/ 1726 h 3225"/>
                      <a:gd name="T30" fmla="*/ 3602 w 3527"/>
                      <a:gd name="T31" fmla="*/ 2062 h 3225"/>
                      <a:gd name="T32" fmla="*/ 3685 w 3527"/>
                      <a:gd name="T33" fmla="*/ 2386 h 3225"/>
                      <a:gd name="T34" fmla="*/ 3697 w 3527"/>
                      <a:gd name="T35" fmla="*/ 2680 h 3225"/>
                      <a:gd name="T36" fmla="*/ 3650 w 3527"/>
                      <a:gd name="T37" fmla="*/ 2931 h 3225"/>
                      <a:gd name="T38" fmla="*/ 3535 w 3527"/>
                      <a:gd name="T39" fmla="*/ 3141 h 3225"/>
                      <a:gd name="T40" fmla="*/ 3449 w 3527"/>
                      <a:gd name="T41" fmla="*/ 3225 h 3225"/>
                      <a:gd name="T42" fmla="*/ 3482 w 3527"/>
                      <a:gd name="T43" fmla="*/ 3201 h 3225"/>
                      <a:gd name="T44" fmla="*/ 3620 w 3527"/>
                      <a:gd name="T45" fmla="*/ 3009 h 3225"/>
                      <a:gd name="T46" fmla="*/ 3691 w 3527"/>
                      <a:gd name="T47" fmla="*/ 2769 h 3225"/>
                      <a:gd name="T48" fmla="*/ 3697 w 3527"/>
                      <a:gd name="T49" fmla="*/ 2488 h 3225"/>
                      <a:gd name="T50" fmla="*/ 3638 w 3527"/>
                      <a:gd name="T51" fmla="*/ 2170 h 3225"/>
                      <a:gd name="T52" fmla="*/ 3508 w 3527"/>
                      <a:gd name="T53" fmla="*/ 1834 h 3225"/>
                      <a:gd name="T54" fmla="*/ 3305 w 3527"/>
                      <a:gd name="T55" fmla="*/ 1499 h 3225"/>
                      <a:gd name="T56" fmla="*/ 2960 w 3527"/>
                      <a:gd name="T57" fmla="*/ 1061 h 3225"/>
                      <a:gd name="T58" fmla="*/ 2396 w 3527"/>
                      <a:gd name="T59" fmla="*/ 575 h 3225"/>
                      <a:gd name="T60" fmla="*/ 1871 w 3527"/>
                      <a:gd name="T61" fmla="*/ 252 h 3225"/>
                      <a:gd name="T62" fmla="*/ 1337 w 3527"/>
                      <a:gd name="T63" fmla="*/ 60 h 3225"/>
                      <a:gd name="T64" fmla="*/ 855 w 3527"/>
                      <a:gd name="T65" fmla="*/ 0 h 3225"/>
                      <a:gd name="T66" fmla="*/ 434 w 3527"/>
                      <a:gd name="T67" fmla="*/ 84 h 3225"/>
                      <a:gd name="T68" fmla="*/ 183 w 3527"/>
                      <a:gd name="T69" fmla="*/ 288 h 3225"/>
                      <a:gd name="T70" fmla="*/ 53 w 3527"/>
                      <a:gd name="T71" fmla="*/ 498 h 3225"/>
                      <a:gd name="T72" fmla="*/ 0 w 3527"/>
                      <a:gd name="T73" fmla="*/ 749 h 3225"/>
                      <a:gd name="T74" fmla="*/ 18 w 3527"/>
                      <a:gd name="T75" fmla="*/ 1043 h 3225"/>
                      <a:gd name="T76" fmla="*/ 101 w 3527"/>
                      <a:gd name="T77" fmla="*/ 1373 h 3225"/>
                      <a:gd name="T78" fmla="*/ 267 w 3527"/>
                      <a:gd name="T79" fmla="*/ 1708 h 3225"/>
                      <a:gd name="T80" fmla="*/ 470 w 3527"/>
                      <a:gd name="T81" fmla="*/ 2038 h 3225"/>
                      <a:gd name="T82" fmla="*/ 962 w 3527"/>
                      <a:gd name="T83" fmla="*/ 2572 h 3225"/>
                      <a:gd name="T84" fmla="*/ 1319 w 3527"/>
                      <a:gd name="T85" fmla="*/ 2865 h 3225"/>
                      <a:gd name="T86" fmla="*/ 1688 w 3527"/>
                      <a:gd name="T87" fmla="*/ 3099 h 3225"/>
                      <a:gd name="T88" fmla="*/ 1949 w 3527"/>
                      <a:gd name="T89" fmla="*/ 3225 h 3225"/>
                      <a:gd name="T90" fmla="*/ 1574 w 3527"/>
                      <a:gd name="T91" fmla="*/ 3027 h 3225"/>
                      <a:gd name="T92" fmla="*/ 1206 w 3527"/>
                      <a:gd name="T93" fmla="*/ 2769 h 3225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0" t="0" r="r" b="b"/>
                    <a:pathLst>
                      <a:path w="3527" h="3225">
                        <a:moveTo>
                          <a:pt x="914" y="2572"/>
                        </a:moveTo>
                        <a:lnTo>
                          <a:pt x="717" y="2362"/>
                        </a:lnTo>
                        <a:lnTo>
                          <a:pt x="538" y="2146"/>
                        </a:lnTo>
                        <a:lnTo>
                          <a:pt x="460" y="2038"/>
                        </a:lnTo>
                        <a:lnTo>
                          <a:pt x="382" y="1930"/>
                        </a:lnTo>
                        <a:lnTo>
                          <a:pt x="317" y="1816"/>
                        </a:lnTo>
                        <a:lnTo>
                          <a:pt x="251" y="1702"/>
                        </a:lnTo>
                        <a:lnTo>
                          <a:pt x="197" y="1589"/>
                        </a:lnTo>
                        <a:lnTo>
                          <a:pt x="149" y="1481"/>
                        </a:lnTo>
                        <a:lnTo>
                          <a:pt x="107" y="1367"/>
                        </a:lnTo>
                        <a:lnTo>
                          <a:pt x="71" y="1259"/>
                        </a:lnTo>
                        <a:lnTo>
                          <a:pt x="41" y="1151"/>
                        </a:lnTo>
                        <a:lnTo>
                          <a:pt x="18" y="1043"/>
                        </a:lnTo>
                        <a:lnTo>
                          <a:pt x="6" y="941"/>
                        </a:lnTo>
                        <a:lnTo>
                          <a:pt x="0" y="839"/>
                        </a:lnTo>
                        <a:lnTo>
                          <a:pt x="6" y="749"/>
                        </a:lnTo>
                        <a:lnTo>
                          <a:pt x="12" y="659"/>
                        </a:lnTo>
                        <a:lnTo>
                          <a:pt x="30" y="575"/>
                        </a:lnTo>
                        <a:lnTo>
                          <a:pt x="59" y="498"/>
                        </a:lnTo>
                        <a:lnTo>
                          <a:pt x="89" y="420"/>
                        </a:lnTo>
                        <a:lnTo>
                          <a:pt x="125" y="354"/>
                        </a:lnTo>
                        <a:lnTo>
                          <a:pt x="173" y="288"/>
                        </a:lnTo>
                        <a:lnTo>
                          <a:pt x="221" y="228"/>
                        </a:lnTo>
                        <a:lnTo>
                          <a:pt x="317" y="150"/>
                        </a:lnTo>
                        <a:lnTo>
                          <a:pt x="424" y="90"/>
                        </a:lnTo>
                        <a:lnTo>
                          <a:pt x="544" y="42"/>
                        </a:lnTo>
                        <a:lnTo>
                          <a:pt x="669" y="12"/>
                        </a:lnTo>
                        <a:lnTo>
                          <a:pt x="813" y="0"/>
                        </a:lnTo>
                        <a:lnTo>
                          <a:pt x="956" y="6"/>
                        </a:lnTo>
                        <a:lnTo>
                          <a:pt x="1112" y="24"/>
                        </a:lnTo>
                        <a:lnTo>
                          <a:pt x="1273" y="60"/>
                        </a:lnTo>
                        <a:lnTo>
                          <a:pt x="1441" y="114"/>
                        </a:lnTo>
                        <a:lnTo>
                          <a:pt x="1608" y="174"/>
                        </a:lnTo>
                        <a:lnTo>
                          <a:pt x="1775" y="258"/>
                        </a:lnTo>
                        <a:lnTo>
                          <a:pt x="1949" y="348"/>
                        </a:lnTo>
                        <a:lnTo>
                          <a:pt x="2116" y="456"/>
                        </a:lnTo>
                        <a:lnTo>
                          <a:pt x="2284" y="575"/>
                        </a:lnTo>
                        <a:lnTo>
                          <a:pt x="2451" y="713"/>
                        </a:lnTo>
                        <a:lnTo>
                          <a:pt x="2613" y="857"/>
                        </a:lnTo>
                        <a:lnTo>
                          <a:pt x="2810" y="1067"/>
                        </a:lnTo>
                        <a:lnTo>
                          <a:pt x="2989" y="1283"/>
                        </a:lnTo>
                        <a:lnTo>
                          <a:pt x="3073" y="1391"/>
                        </a:lnTo>
                        <a:lnTo>
                          <a:pt x="3145" y="1505"/>
                        </a:lnTo>
                        <a:lnTo>
                          <a:pt x="3216" y="1612"/>
                        </a:lnTo>
                        <a:lnTo>
                          <a:pt x="3276" y="1726"/>
                        </a:lnTo>
                        <a:lnTo>
                          <a:pt x="3330" y="1840"/>
                        </a:lnTo>
                        <a:lnTo>
                          <a:pt x="3384" y="1948"/>
                        </a:lnTo>
                        <a:lnTo>
                          <a:pt x="3426" y="2062"/>
                        </a:lnTo>
                        <a:lnTo>
                          <a:pt x="3462" y="2170"/>
                        </a:lnTo>
                        <a:lnTo>
                          <a:pt x="3491" y="2278"/>
                        </a:lnTo>
                        <a:lnTo>
                          <a:pt x="3509" y="2386"/>
                        </a:lnTo>
                        <a:lnTo>
                          <a:pt x="3521" y="2488"/>
                        </a:lnTo>
                        <a:lnTo>
                          <a:pt x="3527" y="2590"/>
                        </a:lnTo>
                        <a:lnTo>
                          <a:pt x="3521" y="2680"/>
                        </a:lnTo>
                        <a:lnTo>
                          <a:pt x="3515" y="2769"/>
                        </a:lnTo>
                        <a:lnTo>
                          <a:pt x="3497" y="2853"/>
                        </a:lnTo>
                        <a:lnTo>
                          <a:pt x="3474" y="2931"/>
                        </a:lnTo>
                        <a:lnTo>
                          <a:pt x="3438" y="3009"/>
                        </a:lnTo>
                        <a:lnTo>
                          <a:pt x="3402" y="3075"/>
                        </a:lnTo>
                        <a:lnTo>
                          <a:pt x="3360" y="3141"/>
                        </a:lnTo>
                        <a:lnTo>
                          <a:pt x="3306" y="3201"/>
                        </a:lnTo>
                        <a:lnTo>
                          <a:pt x="3294" y="3213"/>
                        </a:lnTo>
                        <a:lnTo>
                          <a:pt x="3282" y="3225"/>
                        </a:lnTo>
                        <a:lnTo>
                          <a:pt x="3288" y="3225"/>
                        </a:lnTo>
                        <a:lnTo>
                          <a:pt x="3300" y="3213"/>
                        </a:lnTo>
                        <a:lnTo>
                          <a:pt x="3312" y="3201"/>
                        </a:lnTo>
                        <a:lnTo>
                          <a:pt x="3366" y="3141"/>
                        </a:lnTo>
                        <a:lnTo>
                          <a:pt x="3408" y="3075"/>
                        </a:lnTo>
                        <a:lnTo>
                          <a:pt x="3444" y="3009"/>
                        </a:lnTo>
                        <a:lnTo>
                          <a:pt x="3474" y="2931"/>
                        </a:lnTo>
                        <a:lnTo>
                          <a:pt x="3497" y="2853"/>
                        </a:lnTo>
                        <a:lnTo>
                          <a:pt x="3515" y="2769"/>
                        </a:lnTo>
                        <a:lnTo>
                          <a:pt x="3527" y="2680"/>
                        </a:lnTo>
                        <a:lnTo>
                          <a:pt x="3527" y="2590"/>
                        </a:lnTo>
                        <a:lnTo>
                          <a:pt x="3521" y="2488"/>
                        </a:lnTo>
                        <a:lnTo>
                          <a:pt x="3509" y="2386"/>
                        </a:lnTo>
                        <a:lnTo>
                          <a:pt x="3491" y="2278"/>
                        </a:lnTo>
                        <a:lnTo>
                          <a:pt x="3462" y="2170"/>
                        </a:lnTo>
                        <a:lnTo>
                          <a:pt x="3426" y="2056"/>
                        </a:lnTo>
                        <a:lnTo>
                          <a:pt x="3384" y="1948"/>
                        </a:lnTo>
                        <a:lnTo>
                          <a:pt x="3336" y="1834"/>
                        </a:lnTo>
                        <a:lnTo>
                          <a:pt x="3276" y="1726"/>
                        </a:lnTo>
                        <a:lnTo>
                          <a:pt x="3216" y="1612"/>
                        </a:lnTo>
                        <a:lnTo>
                          <a:pt x="3145" y="1499"/>
                        </a:lnTo>
                        <a:lnTo>
                          <a:pt x="3073" y="1391"/>
                        </a:lnTo>
                        <a:lnTo>
                          <a:pt x="2989" y="1277"/>
                        </a:lnTo>
                        <a:lnTo>
                          <a:pt x="2816" y="1061"/>
                        </a:lnTo>
                        <a:lnTo>
                          <a:pt x="2613" y="857"/>
                        </a:lnTo>
                        <a:lnTo>
                          <a:pt x="2451" y="707"/>
                        </a:lnTo>
                        <a:lnTo>
                          <a:pt x="2284" y="575"/>
                        </a:lnTo>
                        <a:lnTo>
                          <a:pt x="2116" y="456"/>
                        </a:lnTo>
                        <a:lnTo>
                          <a:pt x="1949" y="348"/>
                        </a:lnTo>
                        <a:lnTo>
                          <a:pt x="1775" y="252"/>
                        </a:lnTo>
                        <a:lnTo>
                          <a:pt x="1608" y="174"/>
                        </a:lnTo>
                        <a:lnTo>
                          <a:pt x="1435" y="108"/>
                        </a:lnTo>
                        <a:lnTo>
                          <a:pt x="1273" y="60"/>
                        </a:lnTo>
                        <a:lnTo>
                          <a:pt x="1112" y="24"/>
                        </a:lnTo>
                        <a:lnTo>
                          <a:pt x="956" y="0"/>
                        </a:lnTo>
                        <a:lnTo>
                          <a:pt x="807" y="0"/>
                        </a:lnTo>
                        <a:lnTo>
                          <a:pt x="669" y="12"/>
                        </a:lnTo>
                        <a:lnTo>
                          <a:pt x="538" y="42"/>
                        </a:lnTo>
                        <a:lnTo>
                          <a:pt x="418" y="84"/>
                        </a:lnTo>
                        <a:lnTo>
                          <a:pt x="311" y="150"/>
                        </a:lnTo>
                        <a:lnTo>
                          <a:pt x="215" y="228"/>
                        </a:lnTo>
                        <a:lnTo>
                          <a:pt x="167" y="288"/>
                        </a:lnTo>
                        <a:lnTo>
                          <a:pt x="119" y="354"/>
                        </a:lnTo>
                        <a:lnTo>
                          <a:pt x="83" y="420"/>
                        </a:lnTo>
                        <a:lnTo>
                          <a:pt x="53" y="498"/>
                        </a:lnTo>
                        <a:lnTo>
                          <a:pt x="30" y="575"/>
                        </a:lnTo>
                        <a:lnTo>
                          <a:pt x="12" y="659"/>
                        </a:lnTo>
                        <a:lnTo>
                          <a:pt x="0" y="749"/>
                        </a:lnTo>
                        <a:lnTo>
                          <a:pt x="0" y="839"/>
                        </a:lnTo>
                        <a:lnTo>
                          <a:pt x="6" y="941"/>
                        </a:lnTo>
                        <a:lnTo>
                          <a:pt x="18" y="1043"/>
                        </a:lnTo>
                        <a:lnTo>
                          <a:pt x="35" y="1151"/>
                        </a:lnTo>
                        <a:lnTo>
                          <a:pt x="65" y="1259"/>
                        </a:lnTo>
                        <a:lnTo>
                          <a:pt x="101" y="1373"/>
                        </a:lnTo>
                        <a:lnTo>
                          <a:pt x="143" y="1481"/>
                        </a:lnTo>
                        <a:lnTo>
                          <a:pt x="191" y="1595"/>
                        </a:lnTo>
                        <a:lnTo>
                          <a:pt x="251" y="1708"/>
                        </a:lnTo>
                        <a:lnTo>
                          <a:pt x="311" y="1816"/>
                        </a:lnTo>
                        <a:lnTo>
                          <a:pt x="382" y="1930"/>
                        </a:lnTo>
                        <a:lnTo>
                          <a:pt x="454" y="2038"/>
                        </a:lnTo>
                        <a:lnTo>
                          <a:pt x="538" y="2152"/>
                        </a:lnTo>
                        <a:lnTo>
                          <a:pt x="717" y="2368"/>
                        </a:lnTo>
                        <a:lnTo>
                          <a:pt x="914" y="2572"/>
                        </a:lnTo>
                        <a:lnTo>
                          <a:pt x="1028" y="2674"/>
                        </a:lnTo>
                        <a:lnTo>
                          <a:pt x="1142" y="2775"/>
                        </a:lnTo>
                        <a:lnTo>
                          <a:pt x="1255" y="2865"/>
                        </a:lnTo>
                        <a:lnTo>
                          <a:pt x="1369" y="2949"/>
                        </a:lnTo>
                        <a:lnTo>
                          <a:pt x="1488" y="3027"/>
                        </a:lnTo>
                        <a:lnTo>
                          <a:pt x="1608" y="3099"/>
                        </a:lnTo>
                        <a:lnTo>
                          <a:pt x="1722" y="3165"/>
                        </a:lnTo>
                        <a:lnTo>
                          <a:pt x="1841" y="3225"/>
                        </a:lnTo>
                        <a:lnTo>
                          <a:pt x="1853" y="3225"/>
                        </a:lnTo>
                        <a:lnTo>
                          <a:pt x="1734" y="3165"/>
                        </a:lnTo>
                        <a:lnTo>
                          <a:pt x="1614" y="3099"/>
                        </a:lnTo>
                        <a:lnTo>
                          <a:pt x="1494" y="3027"/>
                        </a:lnTo>
                        <a:lnTo>
                          <a:pt x="1375" y="2949"/>
                        </a:lnTo>
                        <a:lnTo>
                          <a:pt x="1261" y="2865"/>
                        </a:lnTo>
                        <a:lnTo>
                          <a:pt x="1142" y="2769"/>
                        </a:lnTo>
                        <a:lnTo>
                          <a:pt x="914" y="257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38" name="Group 10">
                    <a:extLst>
                      <a:ext uri="{FF2B5EF4-FFF2-40B4-BE49-F238E27FC236}">
                        <a16:creationId xmlns:a16="http://schemas.microsoft.com/office/drawing/2014/main" id="{47C9B3CA-0958-4422-B17C-9291FD87681A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0" y="522"/>
                    <a:ext cx="4751" cy="3794"/>
                    <a:chOff x="0" y="522"/>
                    <a:chExt cx="4751" cy="3794"/>
                  </a:xfrm>
                </p:grpSpPr>
                <p:sp>
                  <p:nvSpPr>
                    <p:cNvPr id="39" name="Freeform 11">
                      <a:extLst>
                        <a:ext uri="{FF2B5EF4-FFF2-40B4-BE49-F238E27FC236}">
                          <a16:creationId xmlns:a16="http://schemas.microsoft.com/office/drawing/2014/main" id="{1811BD6C-98D6-4C26-9C19-7F237676F277}"/>
                        </a:ext>
                      </a:extLst>
                    </p:cNvPr>
                    <p:cNvSpPr>
                      <a:spLocks/>
                    </p:cNvSpPr>
                    <p:nvPr userDrawn="1"/>
                  </p:nvSpPr>
                  <p:spPr bwMode="hidden">
                    <a:xfrm>
                      <a:off x="400" y="522"/>
                      <a:ext cx="4264" cy="3794"/>
                    </a:xfrm>
                    <a:custGeom>
                      <a:avLst/>
                      <a:gdLst>
                        <a:gd name="T0" fmla="*/ 4455 w 4251"/>
                        <a:gd name="T1" fmla="*/ 3237 h 3794"/>
                        <a:gd name="T2" fmla="*/ 4411 w 4251"/>
                        <a:gd name="T3" fmla="*/ 2961 h 3794"/>
                        <a:gd name="T4" fmla="*/ 4328 w 4251"/>
                        <a:gd name="T5" fmla="*/ 2679 h 3794"/>
                        <a:gd name="T6" fmla="*/ 4200 w 4251"/>
                        <a:gd name="T7" fmla="*/ 2391 h 3794"/>
                        <a:gd name="T8" fmla="*/ 4037 w 4251"/>
                        <a:gd name="T9" fmla="*/ 2098 h 3794"/>
                        <a:gd name="T10" fmla="*/ 3841 w 4251"/>
                        <a:gd name="T11" fmla="*/ 1810 h 3794"/>
                        <a:gd name="T12" fmla="*/ 3614 w 4251"/>
                        <a:gd name="T13" fmla="*/ 1528 h 3794"/>
                        <a:gd name="T14" fmla="*/ 3353 w 4251"/>
                        <a:gd name="T15" fmla="*/ 1252 h 3794"/>
                        <a:gd name="T16" fmla="*/ 3002 w 4251"/>
                        <a:gd name="T17" fmla="*/ 935 h 3794"/>
                        <a:gd name="T18" fmla="*/ 2559 w 4251"/>
                        <a:gd name="T19" fmla="*/ 605 h 3794"/>
                        <a:gd name="T20" fmla="*/ 2087 w 4251"/>
                        <a:gd name="T21" fmla="*/ 341 h 3794"/>
                        <a:gd name="T22" fmla="*/ 1629 w 4251"/>
                        <a:gd name="T23" fmla="*/ 143 h 3794"/>
                        <a:gd name="T24" fmla="*/ 1181 w 4251"/>
                        <a:gd name="T25" fmla="*/ 35 h 3794"/>
                        <a:gd name="T26" fmla="*/ 773 w 4251"/>
                        <a:gd name="T27" fmla="*/ 0 h 3794"/>
                        <a:gd name="T28" fmla="*/ 417 w 4251"/>
                        <a:gd name="T29" fmla="*/ 47 h 3794"/>
                        <a:gd name="T30" fmla="*/ 120 w 4251"/>
                        <a:gd name="T31" fmla="*/ 173 h 3794"/>
                        <a:gd name="T32" fmla="*/ 0 w 4251"/>
                        <a:gd name="T33" fmla="*/ 269 h 3794"/>
                        <a:gd name="T34" fmla="*/ 279 w 4251"/>
                        <a:gd name="T35" fmla="*/ 101 h 3794"/>
                        <a:gd name="T36" fmla="*/ 618 w 4251"/>
                        <a:gd name="T37" fmla="*/ 18 h 3794"/>
                        <a:gd name="T38" fmla="*/ 1005 w 4251"/>
                        <a:gd name="T39" fmla="*/ 18 h 3794"/>
                        <a:gd name="T40" fmla="*/ 1421 w 4251"/>
                        <a:gd name="T41" fmla="*/ 95 h 3794"/>
                        <a:gd name="T42" fmla="*/ 1874 w 4251"/>
                        <a:gd name="T43" fmla="*/ 245 h 3794"/>
                        <a:gd name="T44" fmla="*/ 2324 w 4251"/>
                        <a:gd name="T45" fmla="*/ 467 h 3794"/>
                        <a:gd name="T46" fmla="*/ 2771 w 4251"/>
                        <a:gd name="T47" fmla="*/ 761 h 3794"/>
                        <a:gd name="T48" fmla="*/ 3215 w 4251"/>
                        <a:gd name="T49" fmla="*/ 1120 h 3794"/>
                        <a:gd name="T50" fmla="*/ 3482 w 4251"/>
                        <a:gd name="T51" fmla="*/ 1390 h 3794"/>
                        <a:gd name="T52" fmla="*/ 3728 w 4251"/>
                        <a:gd name="T53" fmla="*/ 1666 h 3794"/>
                        <a:gd name="T54" fmla="*/ 3946 w 4251"/>
                        <a:gd name="T55" fmla="*/ 1954 h 3794"/>
                        <a:gd name="T56" fmla="*/ 4116 w 4251"/>
                        <a:gd name="T57" fmla="*/ 2247 h 3794"/>
                        <a:gd name="T58" fmla="*/ 4265 w 4251"/>
                        <a:gd name="T59" fmla="*/ 2535 h 3794"/>
                        <a:gd name="T60" fmla="*/ 4370 w 4251"/>
                        <a:gd name="T61" fmla="*/ 2823 h 3794"/>
                        <a:gd name="T62" fmla="*/ 4430 w 4251"/>
                        <a:gd name="T63" fmla="*/ 3105 h 3794"/>
                        <a:gd name="T64" fmla="*/ 4455 w 4251"/>
                        <a:gd name="T65" fmla="*/ 3368 h 3794"/>
                        <a:gd name="T66" fmla="*/ 4443 w 4251"/>
                        <a:gd name="T67" fmla="*/ 3590 h 3794"/>
                        <a:gd name="T68" fmla="*/ 4393 w 4251"/>
                        <a:gd name="T69" fmla="*/ 3794 h 3794"/>
                        <a:gd name="T70" fmla="*/ 4423 w 4251"/>
                        <a:gd name="T71" fmla="*/ 3692 h 3794"/>
                        <a:gd name="T72" fmla="*/ 4455 w 4251"/>
                        <a:gd name="T73" fmla="*/ 3482 h 3794"/>
                        <a:gd name="T74" fmla="*/ 4462 w 4251"/>
                        <a:gd name="T75" fmla="*/ 3368 h 379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4251" h="3794">
                          <a:moveTo>
                            <a:pt x="4251" y="3368"/>
                          </a:moveTo>
                          <a:lnTo>
                            <a:pt x="4245" y="3237"/>
                          </a:lnTo>
                          <a:lnTo>
                            <a:pt x="4227" y="3099"/>
                          </a:lnTo>
                          <a:lnTo>
                            <a:pt x="4203" y="2961"/>
                          </a:lnTo>
                          <a:lnTo>
                            <a:pt x="4167" y="2823"/>
                          </a:lnTo>
                          <a:lnTo>
                            <a:pt x="4120" y="2679"/>
                          </a:lnTo>
                          <a:lnTo>
                            <a:pt x="4066" y="2535"/>
                          </a:lnTo>
                          <a:lnTo>
                            <a:pt x="4000" y="2391"/>
                          </a:lnTo>
                          <a:lnTo>
                            <a:pt x="3928" y="2247"/>
                          </a:lnTo>
                          <a:lnTo>
                            <a:pt x="3845" y="2098"/>
                          </a:lnTo>
                          <a:lnTo>
                            <a:pt x="3755" y="1954"/>
                          </a:lnTo>
                          <a:lnTo>
                            <a:pt x="3659" y="1810"/>
                          </a:lnTo>
                          <a:lnTo>
                            <a:pt x="3552" y="1666"/>
                          </a:lnTo>
                          <a:lnTo>
                            <a:pt x="3438" y="1528"/>
                          </a:lnTo>
                          <a:lnTo>
                            <a:pt x="3318" y="1390"/>
                          </a:lnTo>
                          <a:lnTo>
                            <a:pt x="3193" y="1252"/>
                          </a:lnTo>
                          <a:lnTo>
                            <a:pt x="3061" y="1120"/>
                          </a:lnTo>
                          <a:lnTo>
                            <a:pt x="2858" y="935"/>
                          </a:lnTo>
                          <a:lnTo>
                            <a:pt x="2649" y="761"/>
                          </a:lnTo>
                          <a:lnTo>
                            <a:pt x="2434" y="605"/>
                          </a:lnTo>
                          <a:lnTo>
                            <a:pt x="2212" y="467"/>
                          </a:lnTo>
                          <a:lnTo>
                            <a:pt x="1991" y="341"/>
                          </a:lnTo>
                          <a:lnTo>
                            <a:pt x="1770" y="233"/>
                          </a:lnTo>
                          <a:lnTo>
                            <a:pt x="1549" y="143"/>
                          </a:lnTo>
                          <a:lnTo>
                            <a:pt x="1327" y="77"/>
                          </a:lnTo>
                          <a:lnTo>
                            <a:pt x="1124" y="35"/>
                          </a:lnTo>
                          <a:lnTo>
                            <a:pt x="927" y="6"/>
                          </a:lnTo>
                          <a:lnTo>
                            <a:pt x="741" y="0"/>
                          </a:lnTo>
                          <a:lnTo>
                            <a:pt x="568" y="18"/>
                          </a:lnTo>
                          <a:lnTo>
                            <a:pt x="401" y="47"/>
                          </a:lnTo>
                          <a:lnTo>
                            <a:pt x="257" y="101"/>
                          </a:lnTo>
                          <a:lnTo>
                            <a:pt x="120" y="173"/>
                          </a:lnTo>
                          <a:lnTo>
                            <a:pt x="0" y="263"/>
                          </a:lnTo>
                          <a:lnTo>
                            <a:pt x="0" y="269"/>
                          </a:lnTo>
                          <a:lnTo>
                            <a:pt x="126" y="173"/>
                          </a:lnTo>
                          <a:lnTo>
                            <a:pt x="263" y="101"/>
                          </a:lnTo>
                          <a:lnTo>
                            <a:pt x="419" y="47"/>
                          </a:lnTo>
                          <a:lnTo>
                            <a:pt x="586" y="18"/>
                          </a:lnTo>
                          <a:lnTo>
                            <a:pt x="765" y="6"/>
                          </a:lnTo>
                          <a:lnTo>
                            <a:pt x="957" y="18"/>
                          </a:lnTo>
                          <a:lnTo>
                            <a:pt x="1154" y="47"/>
                          </a:lnTo>
                          <a:lnTo>
                            <a:pt x="1357" y="95"/>
                          </a:lnTo>
                          <a:lnTo>
                            <a:pt x="1567" y="161"/>
                          </a:lnTo>
                          <a:lnTo>
                            <a:pt x="1782" y="245"/>
                          </a:lnTo>
                          <a:lnTo>
                            <a:pt x="1997" y="347"/>
                          </a:lnTo>
                          <a:lnTo>
                            <a:pt x="2212" y="467"/>
                          </a:lnTo>
                          <a:lnTo>
                            <a:pt x="2428" y="605"/>
                          </a:lnTo>
                          <a:lnTo>
                            <a:pt x="2643" y="761"/>
                          </a:lnTo>
                          <a:lnTo>
                            <a:pt x="2858" y="935"/>
                          </a:lnTo>
                          <a:lnTo>
                            <a:pt x="3061" y="1120"/>
                          </a:lnTo>
                          <a:lnTo>
                            <a:pt x="3193" y="1252"/>
                          </a:lnTo>
                          <a:lnTo>
                            <a:pt x="3318" y="1390"/>
                          </a:lnTo>
                          <a:lnTo>
                            <a:pt x="3438" y="1528"/>
                          </a:lnTo>
                          <a:lnTo>
                            <a:pt x="3552" y="1666"/>
                          </a:lnTo>
                          <a:lnTo>
                            <a:pt x="3653" y="1810"/>
                          </a:lnTo>
                          <a:lnTo>
                            <a:pt x="3755" y="1954"/>
                          </a:lnTo>
                          <a:lnTo>
                            <a:pt x="3839" y="2104"/>
                          </a:lnTo>
                          <a:lnTo>
                            <a:pt x="3922" y="2247"/>
                          </a:lnTo>
                          <a:lnTo>
                            <a:pt x="3994" y="2391"/>
                          </a:lnTo>
                          <a:lnTo>
                            <a:pt x="4060" y="2535"/>
                          </a:lnTo>
                          <a:lnTo>
                            <a:pt x="4114" y="2679"/>
                          </a:lnTo>
                          <a:lnTo>
                            <a:pt x="4162" y="2823"/>
                          </a:lnTo>
                          <a:lnTo>
                            <a:pt x="4197" y="2967"/>
                          </a:lnTo>
                          <a:lnTo>
                            <a:pt x="4221" y="3105"/>
                          </a:lnTo>
                          <a:lnTo>
                            <a:pt x="4239" y="3237"/>
                          </a:lnTo>
                          <a:lnTo>
                            <a:pt x="4245" y="3368"/>
                          </a:lnTo>
                          <a:lnTo>
                            <a:pt x="4245" y="3482"/>
                          </a:lnTo>
                          <a:lnTo>
                            <a:pt x="4233" y="3590"/>
                          </a:lnTo>
                          <a:lnTo>
                            <a:pt x="4215" y="3692"/>
                          </a:lnTo>
                          <a:lnTo>
                            <a:pt x="4185" y="3794"/>
                          </a:lnTo>
                          <a:lnTo>
                            <a:pt x="4215" y="3692"/>
                          </a:lnTo>
                          <a:lnTo>
                            <a:pt x="4239" y="3590"/>
                          </a:lnTo>
                          <a:lnTo>
                            <a:pt x="4245" y="3482"/>
                          </a:lnTo>
                          <a:lnTo>
                            <a:pt x="4251" y="3368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40" name="Group 12">
                      <a:extLst>
                        <a:ext uri="{FF2B5EF4-FFF2-40B4-BE49-F238E27FC236}">
                          <a16:creationId xmlns:a16="http://schemas.microsoft.com/office/drawing/2014/main" id="{C9C388AF-E9B4-47E9-843D-E61390874E33}"/>
                        </a:ext>
                      </a:extLst>
                    </p:cNvPr>
                    <p:cNvGrpSpPr>
                      <a:grpSpLocks/>
                    </p:cNvGrpSpPr>
                    <p:nvPr userDrawn="1"/>
                  </p:nvGrpSpPr>
                  <p:grpSpPr bwMode="auto">
                    <a:xfrm>
                      <a:off x="0" y="659"/>
                      <a:ext cx="4751" cy="3657"/>
                      <a:chOff x="0" y="659"/>
                      <a:chExt cx="4751" cy="3657"/>
                    </a:xfrm>
                  </p:grpSpPr>
                  <p:sp>
                    <p:nvSpPr>
                      <p:cNvPr id="41" name="Freeform 13">
                        <a:extLst>
                          <a:ext uri="{FF2B5EF4-FFF2-40B4-BE49-F238E27FC236}">
                            <a16:creationId xmlns:a16="http://schemas.microsoft.com/office/drawing/2014/main" id="{423CFDF7-2445-42B0-83EF-CAA548080807}"/>
                          </a:ext>
                        </a:extLst>
                      </p:cNvPr>
                      <p:cNvSpPr>
                        <a:spLocks/>
                      </p:cNvSpPr>
                      <p:nvPr userDrawn="1"/>
                    </p:nvSpPr>
                    <p:spPr bwMode="hidden">
                      <a:xfrm>
                        <a:off x="400" y="659"/>
                        <a:ext cx="4121" cy="3657"/>
                      </a:xfrm>
                      <a:custGeom>
                        <a:avLst/>
                        <a:gdLst>
                          <a:gd name="T0" fmla="*/ 177 w 4108"/>
                          <a:gd name="T1" fmla="*/ 186 h 3657"/>
                          <a:gd name="T2" fmla="*/ 458 w 4108"/>
                          <a:gd name="T3" fmla="*/ 54 h 3657"/>
                          <a:gd name="T4" fmla="*/ 809 w 4108"/>
                          <a:gd name="T5" fmla="*/ 6 h 3657"/>
                          <a:gd name="T6" fmla="*/ 1200 w 4108"/>
                          <a:gd name="T7" fmla="*/ 36 h 3657"/>
                          <a:gd name="T8" fmla="*/ 1617 w 4108"/>
                          <a:gd name="T9" fmla="*/ 144 h 3657"/>
                          <a:gd name="T10" fmla="*/ 2045 w 4108"/>
                          <a:gd name="T11" fmla="*/ 324 h 3657"/>
                          <a:gd name="T12" fmla="*/ 2495 w 4108"/>
                          <a:gd name="T13" fmla="*/ 570 h 3657"/>
                          <a:gd name="T14" fmla="*/ 2924 w 4108"/>
                          <a:gd name="T15" fmla="*/ 888 h 3657"/>
                          <a:gd name="T16" fmla="*/ 3263 w 4108"/>
                          <a:gd name="T17" fmla="*/ 1193 h 3657"/>
                          <a:gd name="T18" fmla="*/ 3512 w 4108"/>
                          <a:gd name="T19" fmla="*/ 1451 h 3657"/>
                          <a:gd name="T20" fmla="*/ 3723 w 4108"/>
                          <a:gd name="T21" fmla="*/ 1721 h 3657"/>
                          <a:gd name="T22" fmla="*/ 3911 w 4108"/>
                          <a:gd name="T23" fmla="*/ 1997 h 3657"/>
                          <a:gd name="T24" fmla="*/ 4063 w 4108"/>
                          <a:gd name="T25" fmla="*/ 2272 h 3657"/>
                          <a:gd name="T26" fmla="*/ 4184 w 4108"/>
                          <a:gd name="T27" fmla="*/ 2548 h 3657"/>
                          <a:gd name="T28" fmla="*/ 4268 w 4108"/>
                          <a:gd name="T29" fmla="*/ 2818 h 3657"/>
                          <a:gd name="T30" fmla="*/ 4313 w 4108"/>
                          <a:gd name="T31" fmla="*/ 3070 h 3657"/>
                          <a:gd name="T32" fmla="*/ 4313 w 4108"/>
                          <a:gd name="T33" fmla="*/ 3321 h 3657"/>
                          <a:gd name="T34" fmla="*/ 4268 w 4108"/>
                          <a:gd name="T35" fmla="*/ 3549 h 3657"/>
                          <a:gd name="T36" fmla="*/ 4238 w 4108"/>
                          <a:gd name="T37" fmla="*/ 3657 h 3657"/>
                          <a:gd name="T38" fmla="*/ 4300 w 4108"/>
                          <a:gd name="T39" fmla="*/ 3447 h 3657"/>
                          <a:gd name="T40" fmla="*/ 4319 w 4108"/>
                          <a:gd name="T41" fmla="*/ 3213 h 3657"/>
                          <a:gd name="T42" fmla="*/ 4313 w 4108"/>
                          <a:gd name="T43" fmla="*/ 3070 h 3657"/>
                          <a:gd name="T44" fmla="*/ 4268 w 4108"/>
                          <a:gd name="T45" fmla="*/ 2812 h 3657"/>
                          <a:gd name="T46" fmla="*/ 4190 w 4108"/>
                          <a:gd name="T47" fmla="*/ 2548 h 3657"/>
                          <a:gd name="T48" fmla="*/ 4070 w 4108"/>
                          <a:gd name="T49" fmla="*/ 2272 h 3657"/>
                          <a:gd name="T50" fmla="*/ 3917 w 4108"/>
                          <a:gd name="T51" fmla="*/ 1997 h 3657"/>
                          <a:gd name="T52" fmla="*/ 3730 w 4108"/>
                          <a:gd name="T53" fmla="*/ 1721 h 3657"/>
                          <a:gd name="T54" fmla="*/ 3518 w 4108"/>
                          <a:gd name="T55" fmla="*/ 1451 h 3657"/>
                          <a:gd name="T56" fmla="*/ 3269 w 4108"/>
                          <a:gd name="T57" fmla="*/ 1187 h 3657"/>
                          <a:gd name="T58" fmla="*/ 2936 w 4108"/>
                          <a:gd name="T59" fmla="*/ 888 h 3657"/>
                          <a:gd name="T60" fmla="*/ 2514 w 4108"/>
                          <a:gd name="T61" fmla="*/ 576 h 3657"/>
                          <a:gd name="T62" fmla="*/ 2064 w 4108"/>
                          <a:gd name="T63" fmla="*/ 330 h 3657"/>
                          <a:gd name="T64" fmla="*/ 1623 w 4108"/>
                          <a:gd name="T65" fmla="*/ 144 h 3657"/>
                          <a:gd name="T66" fmla="*/ 1194 w 4108"/>
                          <a:gd name="T67" fmla="*/ 30 h 3657"/>
                          <a:gd name="T68" fmla="*/ 785 w 4108"/>
                          <a:gd name="T69" fmla="*/ 0 h 3657"/>
                          <a:gd name="T70" fmla="*/ 447 w 4108"/>
                          <a:gd name="T71" fmla="*/ 54 h 3657"/>
                          <a:gd name="T72" fmla="*/ 177 w 4108"/>
                          <a:gd name="T73" fmla="*/ 186 h 3657"/>
                          <a:gd name="T74" fmla="*/ 24 w 4108"/>
                          <a:gd name="T75" fmla="*/ 306 h 3657"/>
                          <a:gd name="T76" fmla="*/ 0 w 4108"/>
                          <a:gd name="T77" fmla="*/ 336 h 3657"/>
                          <a:gd name="T78" fmla="*/ 48 w 4108"/>
                          <a:gd name="T79" fmla="*/ 282 h 3657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</a:gdLst>
                        <a:ahLst/>
                        <a:cxnLst>
                          <a:cxn ang="T80">
                            <a:pos x="T0" y="T1"/>
                          </a:cxn>
                          <a:cxn ang="T81">
                            <a:pos x="T2" y="T3"/>
                          </a:cxn>
                          <a:cxn ang="T82">
                            <a:pos x="T4" y="T5"/>
                          </a:cxn>
                          <a:cxn ang="T83">
                            <a:pos x="T6" y="T7"/>
                          </a:cxn>
                          <a:cxn ang="T84">
                            <a:pos x="T8" y="T9"/>
                          </a:cxn>
                          <a:cxn ang="T85">
                            <a:pos x="T10" y="T11"/>
                          </a:cxn>
                          <a:cxn ang="T86">
                            <a:pos x="T12" y="T13"/>
                          </a:cxn>
                          <a:cxn ang="T87">
                            <a:pos x="T14" y="T15"/>
                          </a:cxn>
                          <a:cxn ang="T88">
                            <a:pos x="T16" y="T17"/>
                          </a:cxn>
                          <a:cxn ang="T89">
                            <a:pos x="T18" y="T19"/>
                          </a:cxn>
                          <a:cxn ang="T90">
                            <a:pos x="T20" y="T21"/>
                          </a:cxn>
                          <a:cxn ang="T91">
                            <a:pos x="T22" y="T23"/>
                          </a:cxn>
                          <a:cxn ang="T92">
                            <a:pos x="T24" y="T25"/>
                          </a:cxn>
                          <a:cxn ang="T93">
                            <a:pos x="T26" y="T27"/>
                          </a:cxn>
                          <a:cxn ang="T94">
                            <a:pos x="T28" y="T29"/>
                          </a:cxn>
                          <a:cxn ang="T95">
                            <a:pos x="T30" y="T31"/>
                          </a:cxn>
                          <a:cxn ang="T96">
                            <a:pos x="T32" y="T33"/>
                          </a:cxn>
                          <a:cxn ang="T97">
                            <a:pos x="T34" y="T35"/>
                          </a:cxn>
                          <a:cxn ang="T98">
                            <a:pos x="T36" y="T37"/>
                          </a:cxn>
                          <a:cxn ang="T99">
                            <a:pos x="T38" y="T39"/>
                          </a:cxn>
                          <a:cxn ang="T100">
                            <a:pos x="T40" y="T41"/>
                          </a:cxn>
                          <a:cxn ang="T101">
                            <a:pos x="T42" y="T43"/>
                          </a:cxn>
                          <a:cxn ang="T102">
                            <a:pos x="T44" y="T45"/>
                          </a:cxn>
                          <a:cxn ang="T103">
                            <a:pos x="T46" y="T47"/>
                          </a:cxn>
                          <a:cxn ang="T104">
                            <a:pos x="T48" y="T49"/>
                          </a:cxn>
                          <a:cxn ang="T105">
                            <a:pos x="T50" y="T51"/>
                          </a:cxn>
                          <a:cxn ang="T106">
                            <a:pos x="T52" y="T53"/>
                          </a:cxn>
                          <a:cxn ang="T107">
                            <a:pos x="T54" y="T55"/>
                          </a:cxn>
                          <a:cxn ang="T108">
                            <a:pos x="T56" y="T57"/>
                          </a:cxn>
                          <a:cxn ang="T109">
                            <a:pos x="T58" y="T59"/>
                          </a:cxn>
                          <a:cxn ang="T110">
                            <a:pos x="T60" y="T61"/>
                          </a:cxn>
                          <a:cxn ang="T111">
                            <a:pos x="T62" y="T63"/>
                          </a:cxn>
                          <a:cxn ang="T112">
                            <a:pos x="T64" y="T65"/>
                          </a:cxn>
                          <a:cxn ang="T113">
                            <a:pos x="T66" y="T67"/>
                          </a:cxn>
                          <a:cxn ang="T114">
                            <a:pos x="T68" y="T69"/>
                          </a:cxn>
                          <a:cxn ang="T115">
                            <a:pos x="T70" y="T71"/>
                          </a:cxn>
                          <a:cxn ang="T116">
                            <a:pos x="T72" y="T73"/>
                          </a:cxn>
                          <a:cxn ang="T117">
                            <a:pos x="T74" y="T75"/>
                          </a:cxn>
                          <a:cxn ang="T118">
                            <a:pos x="T76" y="T77"/>
                          </a:cxn>
                          <a:cxn ang="T119">
                            <a:pos x="T78" y="T79"/>
                          </a:cxn>
                        </a:cxnLst>
                        <a:rect l="0" t="0" r="r" b="b"/>
                        <a:pathLst>
                          <a:path w="4108" h="3657">
                            <a:moveTo>
                              <a:pt x="48" y="282"/>
                            </a:moveTo>
                            <a:lnTo>
                              <a:pt x="161" y="186"/>
                            </a:lnTo>
                            <a:lnTo>
                              <a:pt x="293" y="108"/>
                            </a:lnTo>
                            <a:lnTo>
                              <a:pt x="442" y="54"/>
                            </a:lnTo>
                            <a:lnTo>
                              <a:pt x="598" y="18"/>
                            </a:lnTo>
                            <a:lnTo>
                              <a:pt x="771" y="6"/>
                            </a:lnTo>
                            <a:lnTo>
                              <a:pt x="951" y="12"/>
                            </a:lnTo>
                            <a:lnTo>
                              <a:pt x="1136" y="36"/>
                            </a:lnTo>
                            <a:lnTo>
                              <a:pt x="1333" y="84"/>
                            </a:lnTo>
                            <a:lnTo>
                              <a:pt x="1537" y="144"/>
                            </a:lnTo>
                            <a:lnTo>
                              <a:pt x="1740" y="222"/>
                            </a:lnTo>
                            <a:lnTo>
                              <a:pt x="1949" y="324"/>
                            </a:lnTo>
                            <a:lnTo>
                              <a:pt x="2158" y="438"/>
                            </a:lnTo>
                            <a:lnTo>
                              <a:pt x="2368" y="570"/>
                            </a:lnTo>
                            <a:lnTo>
                              <a:pt x="2577" y="720"/>
                            </a:lnTo>
                            <a:lnTo>
                              <a:pt x="2780" y="888"/>
                            </a:lnTo>
                            <a:lnTo>
                              <a:pt x="2978" y="1067"/>
                            </a:lnTo>
                            <a:lnTo>
                              <a:pt x="3103" y="1193"/>
                            </a:lnTo>
                            <a:lnTo>
                              <a:pt x="3223" y="1319"/>
                            </a:lnTo>
                            <a:lnTo>
                              <a:pt x="3336" y="1451"/>
                            </a:lnTo>
                            <a:lnTo>
                              <a:pt x="3444" y="1589"/>
                            </a:lnTo>
                            <a:lnTo>
                              <a:pt x="3540" y="1721"/>
                            </a:lnTo>
                            <a:lnTo>
                              <a:pt x="3635" y="1859"/>
                            </a:lnTo>
                            <a:lnTo>
                              <a:pt x="3719" y="1997"/>
                            </a:lnTo>
                            <a:lnTo>
                              <a:pt x="3797" y="2134"/>
                            </a:lnTo>
                            <a:lnTo>
                              <a:pt x="3863" y="2272"/>
                            </a:lnTo>
                            <a:lnTo>
                              <a:pt x="3928" y="2410"/>
                            </a:lnTo>
                            <a:lnTo>
                              <a:pt x="3976" y="2548"/>
                            </a:lnTo>
                            <a:lnTo>
                              <a:pt x="4024" y="2680"/>
                            </a:lnTo>
                            <a:lnTo>
                              <a:pt x="4060" y="2818"/>
                            </a:lnTo>
                            <a:lnTo>
                              <a:pt x="4084" y="2944"/>
                            </a:lnTo>
                            <a:lnTo>
                              <a:pt x="4102" y="3070"/>
                            </a:lnTo>
                            <a:lnTo>
                              <a:pt x="4108" y="3195"/>
                            </a:lnTo>
                            <a:lnTo>
                              <a:pt x="4102" y="3321"/>
                            </a:lnTo>
                            <a:lnTo>
                              <a:pt x="4090" y="3441"/>
                            </a:lnTo>
                            <a:lnTo>
                              <a:pt x="4060" y="3549"/>
                            </a:lnTo>
                            <a:lnTo>
                              <a:pt x="4024" y="3657"/>
                            </a:lnTo>
                            <a:lnTo>
                              <a:pt x="4030" y="3657"/>
                            </a:lnTo>
                            <a:lnTo>
                              <a:pt x="4066" y="3555"/>
                            </a:lnTo>
                            <a:lnTo>
                              <a:pt x="4090" y="3447"/>
                            </a:lnTo>
                            <a:lnTo>
                              <a:pt x="4102" y="3333"/>
                            </a:lnTo>
                            <a:lnTo>
                              <a:pt x="4108" y="3213"/>
                            </a:lnTo>
                            <a:lnTo>
                              <a:pt x="4108" y="3195"/>
                            </a:lnTo>
                            <a:lnTo>
                              <a:pt x="4102" y="3070"/>
                            </a:lnTo>
                            <a:lnTo>
                              <a:pt x="4084" y="2944"/>
                            </a:lnTo>
                            <a:lnTo>
                              <a:pt x="4060" y="2812"/>
                            </a:lnTo>
                            <a:lnTo>
                              <a:pt x="4024" y="2680"/>
                            </a:lnTo>
                            <a:lnTo>
                              <a:pt x="3982" y="2548"/>
                            </a:lnTo>
                            <a:lnTo>
                              <a:pt x="3928" y="2410"/>
                            </a:lnTo>
                            <a:lnTo>
                              <a:pt x="3869" y="2272"/>
                            </a:lnTo>
                            <a:lnTo>
                              <a:pt x="3803" y="2134"/>
                            </a:lnTo>
                            <a:lnTo>
                              <a:pt x="3725" y="1997"/>
                            </a:lnTo>
                            <a:lnTo>
                              <a:pt x="3641" y="1859"/>
                            </a:lnTo>
                            <a:lnTo>
                              <a:pt x="3546" y="1721"/>
                            </a:lnTo>
                            <a:lnTo>
                              <a:pt x="3450" y="1583"/>
                            </a:lnTo>
                            <a:lnTo>
                              <a:pt x="3342" y="1451"/>
                            </a:lnTo>
                            <a:lnTo>
                              <a:pt x="3229" y="1319"/>
                            </a:lnTo>
                            <a:lnTo>
                              <a:pt x="3109" y="1187"/>
                            </a:lnTo>
                            <a:lnTo>
                              <a:pt x="2984" y="1061"/>
                            </a:lnTo>
                            <a:lnTo>
                              <a:pt x="2792" y="888"/>
                            </a:lnTo>
                            <a:lnTo>
                              <a:pt x="2589" y="726"/>
                            </a:lnTo>
                            <a:lnTo>
                              <a:pt x="2386" y="576"/>
                            </a:lnTo>
                            <a:lnTo>
                              <a:pt x="2176" y="444"/>
                            </a:lnTo>
                            <a:lnTo>
                              <a:pt x="1967" y="330"/>
                            </a:lnTo>
                            <a:lnTo>
                              <a:pt x="1752" y="228"/>
                            </a:lnTo>
                            <a:lnTo>
                              <a:pt x="1543" y="144"/>
                            </a:lnTo>
                            <a:lnTo>
                              <a:pt x="1333" y="78"/>
                            </a:lnTo>
                            <a:lnTo>
                              <a:pt x="1130" y="30"/>
                            </a:lnTo>
                            <a:lnTo>
                              <a:pt x="939" y="6"/>
                            </a:lnTo>
                            <a:lnTo>
                              <a:pt x="753" y="0"/>
                            </a:lnTo>
                            <a:lnTo>
                              <a:pt x="586" y="18"/>
                            </a:lnTo>
                            <a:lnTo>
                              <a:pt x="431" y="54"/>
                            </a:lnTo>
                            <a:lnTo>
                              <a:pt x="287" y="108"/>
                            </a:lnTo>
                            <a:lnTo>
                              <a:pt x="161" y="186"/>
                            </a:lnTo>
                            <a:lnTo>
                              <a:pt x="48" y="282"/>
                            </a:lnTo>
                            <a:lnTo>
                              <a:pt x="24" y="306"/>
                            </a:lnTo>
                            <a:lnTo>
                              <a:pt x="0" y="330"/>
                            </a:lnTo>
                            <a:lnTo>
                              <a:pt x="0" y="336"/>
                            </a:lnTo>
                            <a:lnTo>
                              <a:pt x="24" y="312"/>
                            </a:lnTo>
                            <a:lnTo>
                              <a:pt x="48" y="282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42" name="Group 14">
                        <a:extLst>
                          <a:ext uri="{FF2B5EF4-FFF2-40B4-BE49-F238E27FC236}">
                            <a16:creationId xmlns:a16="http://schemas.microsoft.com/office/drawing/2014/main" id="{950F7911-75FC-4D2B-A5C9-DE1D1418F97C}"/>
                          </a:ext>
                        </a:extLst>
                      </p:cNvPr>
                      <p:cNvGrpSpPr>
                        <a:grpSpLocks/>
                      </p:cNvGrpSpPr>
                      <p:nvPr userDrawn="1"/>
                    </p:nvGrpSpPr>
                    <p:grpSpPr bwMode="auto">
                      <a:xfrm>
                        <a:off x="0" y="808"/>
                        <a:ext cx="4751" cy="3508"/>
                        <a:chOff x="-400" y="808"/>
                        <a:chExt cx="4751" cy="3508"/>
                      </a:xfrm>
                    </p:grpSpPr>
                    <p:sp>
                      <p:nvSpPr>
                        <p:cNvPr id="43" name="Line 15">
                          <a:extLst>
                            <a:ext uri="{FF2B5EF4-FFF2-40B4-BE49-F238E27FC236}">
                              <a16:creationId xmlns:a16="http://schemas.microsoft.com/office/drawing/2014/main" id="{08F9AE6E-45E7-4C5E-A87E-573623CE15D0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876" y="809"/>
                          <a:ext cx="1242" cy="1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4" name="Line 16">
                          <a:extLst>
                            <a:ext uri="{FF2B5EF4-FFF2-40B4-BE49-F238E27FC236}">
                              <a16:creationId xmlns:a16="http://schemas.microsoft.com/office/drawing/2014/main" id="{41E02FA2-254D-4F6D-8B71-AA99E7CBFA0C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10" y="2117"/>
                          <a:ext cx="1921" cy="37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" name="Line 17">
                          <a:extLst>
                            <a:ext uri="{FF2B5EF4-FFF2-40B4-BE49-F238E27FC236}">
                              <a16:creationId xmlns:a16="http://schemas.microsoft.com/office/drawing/2014/main" id="{CD43E335-ACD6-4926-90D3-E896573B0C0D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57" y="1886"/>
                          <a:ext cx="2029" cy="59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6" name="Line 18">
                          <a:extLst>
                            <a:ext uri="{FF2B5EF4-FFF2-40B4-BE49-F238E27FC236}">
                              <a16:creationId xmlns:a16="http://schemas.microsoft.com/office/drawing/2014/main" id="{9A766E59-39CE-47B0-9B2D-116529DBC840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327" y="1599"/>
                          <a:ext cx="2175" cy="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7" name="Line 19">
                          <a:extLst>
                            <a:ext uri="{FF2B5EF4-FFF2-40B4-BE49-F238E27FC236}">
                              <a16:creationId xmlns:a16="http://schemas.microsoft.com/office/drawing/2014/main" id="{02E85E54-0BEE-4A87-A1C9-104AFB6AC6E1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00" y="1259"/>
                          <a:ext cx="2334" cy="11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8" name="Line 20">
                          <a:extLst>
                            <a:ext uri="{FF2B5EF4-FFF2-40B4-BE49-F238E27FC236}">
                              <a16:creationId xmlns:a16="http://schemas.microsoft.com/office/drawing/2014/main" id="{C07F2E21-A8E2-4A8B-9E80-85EDBD8CC6F5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79" y="872"/>
                          <a:ext cx="1891" cy="16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9" name="Line 21">
                          <a:extLst>
                            <a:ext uri="{FF2B5EF4-FFF2-40B4-BE49-F238E27FC236}">
                              <a16:creationId xmlns:a16="http://schemas.microsoft.com/office/drawing/2014/main" id="{EB2D791B-B884-4AFE-9A45-45522CAE672E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50" y="2329"/>
                          <a:ext cx="1806" cy="19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0" name="Line 22">
                          <a:extLst>
                            <a:ext uri="{FF2B5EF4-FFF2-40B4-BE49-F238E27FC236}">
                              <a16:creationId xmlns:a16="http://schemas.microsoft.com/office/drawing/2014/main" id="{FAC77B2B-5496-45D7-A9A5-7B64A77FCD7D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09" y="2514"/>
                          <a:ext cx="1720" cy="3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1" name="Line 23">
                          <a:extLst>
                            <a:ext uri="{FF2B5EF4-FFF2-40B4-BE49-F238E27FC236}">
                              <a16:creationId xmlns:a16="http://schemas.microsoft.com/office/drawing/2014/main" id="{6ABFB5B5-827F-460B-8709-015CC3254AF6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45" y="2785"/>
                          <a:ext cx="849" cy="80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" name="Line 24">
                          <a:extLst>
                            <a:ext uri="{FF2B5EF4-FFF2-40B4-BE49-F238E27FC236}">
                              <a16:creationId xmlns:a16="http://schemas.microsoft.com/office/drawing/2014/main" id="{9A442BC4-C225-4F76-9795-F8F63F9E1E88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68" y="2669"/>
                          <a:ext cx="1295" cy="5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3" name="Line 25">
                          <a:extLst>
                            <a:ext uri="{FF2B5EF4-FFF2-40B4-BE49-F238E27FC236}">
                              <a16:creationId xmlns:a16="http://schemas.microsoft.com/office/drawing/2014/main" id="{5E6638B4-B100-44ED-9F28-69F693F58CA3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34" y="2588"/>
                          <a:ext cx="1576" cy="2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4" name="Line 26">
                          <a:extLst>
                            <a:ext uri="{FF2B5EF4-FFF2-40B4-BE49-F238E27FC236}">
                              <a16:creationId xmlns:a16="http://schemas.microsoft.com/office/drawing/2014/main" id="{7CDFA57F-FFA9-4A20-AB2F-44BC5ECB5BB6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01" y="2985"/>
                          <a:ext cx="141" cy="10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5" name="Line 27">
                          <a:extLst>
                            <a:ext uri="{FF2B5EF4-FFF2-40B4-BE49-F238E27FC236}">
                              <a16:creationId xmlns:a16="http://schemas.microsoft.com/office/drawing/2014/main" id="{F335A750-E6F4-4125-94AC-8B2017FEAD5C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92" y="3013"/>
                          <a:ext cx="47" cy="105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6" name="Line 28">
                          <a:extLst>
                            <a:ext uri="{FF2B5EF4-FFF2-40B4-BE49-F238E27FC236}">
                              <a16:creationId xmlns:a16="http://schemas.microsoft.com/office/drawing/2014/main" id="{6D961516-D807-4D4D-B062-79B2F46DC807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1" y="3034"/>
                          <a:ext cx="47" cy="10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7" name="Line 29">
                          <a:extLst>
                            <a:ext uri="{FF2B5EF4-FFF2-40B4-BE49-F238E27FC236}">
                              <a16:creationId xmlns:a16="http://schemas.microsoft.com/office/drawing/2014/main" id="{6E70AD73-2C70-4618-8A3D-67A5697AD33C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5" y="3059"/>
                          <a:ext cx="145" cy="110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8" name="Line 30">
                          <a:extLst>
                            <a:ext uri="{FF2B5EF4-FFF2-40B4-BE49-F238E27FC236}">
                              <a16:creationId xmlns:a16="http://schemas.microsoft.com/office/drawing/2014/main" id="{3BEA3A51-9D64-4C5B-A121-CCAED88FEF64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0" y="3090"/>
                          <a:ext cx="255" cy="112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9" name="Line 31">
                          <a:extLst>
                            <a:ext uri="{FF2B5EF4-FFF2-40B4-BE49-F238E27FC236}">
                              <a16:creationId xmlns:a16="http://schemas.microsoft.com/office/drawing/2014/main" id="{CF7372B2-13A2-469C-9B64-B8E22B3AA527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14" y="3117"/>
                          <a:ext cx="365" cy="11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0" name="Line 32">
                          <a:extLst>
                            <a:ext uri="{FF2B5EF4-FFF2-40B4-BE49-F238E27FC236}">
                              <a16:creationId xmlns:a16="http://schemas.microsoft.com/office/drawing/2014/main" id="{4E3A6C32-F580-4221-BA65-5FF11E5C92AD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7" y="3181"/>
                          <a:ext cx="567" cy="107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1" name="Line 33">
                          <a:extLst>
                            <a:ext uri="{FF2B5EF4-FFF2-40B4-BE49-F238E27FC236}">
                              <a16:creationId xmlns:a16="http://schemas.microsoft.com/office/drawing/2014/main" id="{62884A4C-C154-4B38-9AE5-1AE9485BAE01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54" y="3209"/>
                          <a:ext cx="663" cy="101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2" name="Line 34">
                          <a:extLst>
                            <a:ext uri="{FF2B5EF4-FFF2-40B4-BE49-F238E27FC236}">
                              <a16:creationId xmlns:a16="http://schemas.microsoft.com/office/drawing/2014/main" id="{660D2DF7-24BA-47F3-847F-4888C928E1A5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75" y="3238"/>
                          <a:ext cx="745" cy="95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3" name="Line 35">
                          <a:extLst>
                            <a:ext uri="{FF2B5EF4-FFF2-40B4-BE49-F238E27FC236}">
                              <a16:creationId xmlns:a16="http://schemas.microsoft.com/office/drawing/2014/main" id="{95809587-1323-4A77-A666-5BCCC23520D5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93" y="3266"/>
                          <a:ext cx="849" cy="90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4" name="Line 36">
                          <a:extLst>
                            <a:ext uri="{FF2B5EF4-FFF2-40B4-BE49-F238E27FC236}">
                              <a16:creationId xmlns:a16="http://schemas.microsoft.com/office/drawing/2014/main" id="{E4F4496B-2DD7-448C-A908-096C24046035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12" y="3293"/>
                          <a:ext cx="950" cy="8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5" name="Line 37">
                          <a:extLst>
                            <a:ext uri="{FF2B5EF4-FFF2-40B4-BE49-F238E27FC236}">
                              <a16:creationId xmlns:a16="http://schemas.microsoft.com/office/drawing/2014/main" id="{9853ABA3-0479-4A50-860E-F5752CD62FF2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29" y="3321"/>
                          <a:ext cx="1056" cy="7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6" name="Line 38">
                          <a:extLst>
                            <a:ext uri="{FF2B5EF4-FFF2-40B4-BE49-F238E27FC236}">
                              <a16:creationId xmlns:a16="http://schemas.microsoft.com/office/drawing/2014/main" id="{0BD88565-801E-44AA-98A1-CB8C6B40738F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52" y="3356"/>
                          <a:ext cx="1173" cy="72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7" name="Line 39">
                          <a:extLst>
                            <a:ext uri="{FF2B5EF4-FFF2-40B4-BE49-F238E27FC236}">
                              <a16:creationId xmlns:a16="http://schemas.microsoft.com/office/drawing/2014/main" id="{4E0C08DF-E76D-4F5B-A020-91426DBB2267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69" y="3388"/>
                          <a:ext cx="1315" cy="6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8" name="Line 40">
                          <a:extLst>
                            <a:ext uri="{FF2B5EF4-FFF2-40B4-BE49-F238E27FC236}">
                              <a16:creationId xmlns:a16="http://schemas.microsoft.com/office/drawing/2014/main" id="{767F032D-188F-4F1A-BA3B-62BC75648C72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93" y="3426"/>
                          <a:ext cx="1469" cy="58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9" name="Line 41">
                          <a:extLst>
                            <a:ext uri="{FF2B5EF4-FFF2-40B4-BE49-F238E27FC236}">
                              <a16:creationId xmlns:a16="http://schemas.microsoft.com/office/drawing/2014/main" id="{D4C41D3B-D292-4DE7-AB0B-7DC4F5F78A26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11" y="3464"/>
                          <a:ext cx="1649" cy="4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0" name="Line 42">
                          <a:extLst>
                            <a:ext uri="{FF2B5EF4-FFF2-40B4-BE49-F238E27FC236}">
                              <a16:creationId xmlns:a16="http://schemas.microsoft.com/office/drawing/2014/main" id="{C6B7D067-A095-4FB0-9D3A-C2D16054BC04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28" y="3518"/>
                          <a:ext cx="1885" cy="3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1" name="Line 43">
                          <a:extLst>
                            <a:ext uri="{FF2B5EF4-FFF2-40B4-BE49-F238E27FC236}">
                              <a16:creationId xmlns:a16="http://schemas.microsoft.com/office/drawing/2014/main" id="{1B8EDAC1-5EAD-465F-890F-A44394C6DC13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52" y="3586"/>
                          <a:ext cx="2168" cy="2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2" name="Line 44">
                          <a:extLst>
                            <a:ext uri="{FF2B5EF4-FFF2-40B4-BE49-F238E27FC236}">
                              <a16:creationId xmlns:a16="http://schemas.microsoft.com/office/drawing/2014/main" id="{D96D245A-4774-4B0E-A09B-F37944AEBEE6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77" y="3670"/>
                          <a:ext cx="2528" cy="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3" name="Line 45">
                          <a:extLst>
                            <a:ext uri="{FF2B5EF4-FFF2-40B4-BE49-F238E27FC236}">
                              <a16:creationId xmlns:a16="http://schemas.microsoft.com/office/drawing/2014/main" id="{1B9F098C-4702-45AE-B8E8-525365068B26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21" y="3545"/>
                          <a:ext cx="2730" cy="17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4" name="Line 46">
                          <a:extLst>
                            <a:ext uri="{FF2B5EF4-FFF2-40B4-BE49-F238E27FC236}">
                              <a16:creationId xmlns:a16="http://schemas.microsoft.com/office/drawing/2014/main" id="{54B9D205-AFDA-4B00-8AAD-B2991F398632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82" y="3297"/>
                          <a:ext cx="2635" cy="40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5" name="Line 47">
                          <a:extLst>
                            <a:ext uri="{FF2B5EF4-FFF2-40B4-BE49-F238E27FC236}">
                              <a16:creationId xmlns:a16="http://schemas.microsoft.com/office/drawing/2014/main" id="{9D69FEBB-AF20-4DF3-92A5-809DE1B28AEA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82" y="2845"/>
                          <a:ext cx="2370" cy="78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6" name="Line 48">
                          <a:extLst>
                            <a:ext uri="{FF2B5EF4-FFF2-40B4-BE49-F238E27FC236}">
                              <a16:creationId xmlns:a16="http://schemas.microsoft.com/office/drawing/2014/main" id="{0959E419-FBE4-4222-8732-B38FC8F4F0C0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60" y="1992"/>
                          <a:ext cx="1530" cy="14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7" name="Line 49">
                          <a:extLst>
                            <a:ext uri="{FF2B5EF4-FFF2-40B4-BE49-F238E27FC236}">
                              <a16:creationId xmlns:a16="http://schemas.microsoft.com/office/drawing/2014/main" id="{03416C63-E4FE-4DB8-95EF-7224135DD76D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14" y="1727"/>
                          <a:ext cx="1219" cy="162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8" name="Freeform 50">
                          <a:extLst>
                            <a:ext uri="{FF2B5EF4-FFF2-40B4-BE49-F238E27FC236}">
                              <a16:creationId xmlns:a16="http://schemas.microsoft.com/office/drawing/2014/main" id="{40FC8A7B-7DA5-4A0C-8B53-97655208A448}"/>
                            </a:ext>
                          </a:extLst>
                        </p:cNvPr>
                        <p:cNvSpPr>
                          <a:spLocks/>
                        </p:cNvSpPr>
                        <p:nvPr userDrawn="1"/>
                      </p:nvSpPr>
                      <p:spPr bwMode="hidden">
                        <a:xfrm>
                          <a:off x="0" y="2548"/>
                          <a:ext cx="1542" cy="1768"/>
                        </a:xfrm>
                        <a:custGeom>
                          <a:avLst/>
                          <a:gdLst>
                            <a:gd name="T0" fmla="*/ 957 w 1537"/>
                            <a:gd name="T1" fmla="*/ 1264 h 1768"/>
                            <a:gd name="T2" fmla="*/ 1116 w 1537"/>
                            <a:gd name="T3" fmla="*/ 1402 h 1768"/>
                            <a:gd name="T4" fmla="*/ 1278 w 1537"/>
                            <a:gd name="T5" fmla="*/ 1528 h 1768"/>
                            <a:gd name="T6" fmla="*/ 1445 w 1537"/>
                            <a:gd name="T7" fmla="*/ 1654 h 1768"/>
                            <a:gd name="T8" fmla="*/ 1611 w 1537"/>
                            <a:gd name="T9" fmla="*/ 1768 h 1768"/>
                            <a:gd name="T10" fmla="*/ 1617 w 1537"/>
                            <a:gd name="T11" fmla="*/ 1768 h 1768"/>
                            <a:gd name="T12" fmla="*/ 1452 w 1537"/>
                            <a:gd name="T13" fmla="*/ 1654 h 1768"/>
                            <a:gd name="T14" fmla="*/ 1284 w 1537"/>
                            <a:gd name="T15" fmla="*/ 1534 h 1768"/>
                            <a:gd name="T16" fmla="*/ 1124 w 1537"/>
                            <a:gd name="T17" fmla="*/ 1402 h 1768"/>
                            <a:gd name="T18" fmla="*/ 963 w 1537"/>
                            <a:gd name="T19" fmla="*/ 1258 h 1768"/>
                            <a:gd name="T20" fmla="*/ 811 w 1537"/>
                            <a:gd name="T21" fmla="*/ 1115 h 1768"/>
                            <a:gd name="T22" fmla="*/ 660 w 1537"/>
                            <a:gd name="T23" fmla="*/ 959 h 1768"/>
                            <a:gd name="T24" fmla="*/ 528 w 1537"/>
                            <a:gd name="T25" fmla="*/ 803 h 1768"/>
                            <a:gd name="T26" fmla="*/ 393 w 1537"/>
                            <a:gd name="T27" fmla="*/ 647 h 1768"/>
                            <a:gd name="T28" fmla="*/ 285 w 1537"/>
                            <a:gd name="T29" fmla="*/ 485 h 1768"/>
                            <a:gd name="T30" fmla="*/ 183 w 1537"/>
                            <a:gd name="T31" fmla="*/ 323 h 1768"/>
                            <a:gd name="T32" fmla="*/ 78 w 1537"/>
                            <a:gd name="T33" fmla="*/ 161 h 1768"/>
                            <a:gd name="T34" fmla="*/ 0 w 1537"/>
                            <a:gd name="T35" fmla="*/ 0 h 1768"/>
                            <a:gd name="T36" fmla="*/ 0 w 1537"/>
                            <a:gd name="T37" fmla="*/ 12 h 1768"/>
                            <a:gd name="T38" fmla="*/ 78 w 1537"/>
                            <a:gd name="T39" fmla="*/ 173 h 1768"/>
                            <a:gd name="T40" fmla="*/ 183 w 1537"/>
                            <a:gd name="T41" fmla="*/ 335 h 1768"/>
                            <a:gd name="T42" fmla="*/ 285 w 1537"/>
                            <a:gd name="T43" fmla="*/ 491 h 1768"/>
                            <a:gd name="T44" fmla="*/ 393 w 1537"/>
                            <a:gd name="T45" fmla="*/ 653 h 1768"/>
                            <a:gd name="T46" fmla="*/ 528 w 1537"/>
                            <a:gd name="T47" fmla="*/ 809 h 1768"/>
                            <a:gd name="T48" fmla="*/ 660 w 1537"/>
                            <a:gd name="T49" fmla="*/ 965 h 1768"/>
                            <a:gd name="T50" fmla="*/ 811 w 1537"/>
                            <a:gd name="T51" fmla="*/ 1121 h 1768"/>
                            <a:gd name="T52" fmla="*/ 957 w 1537"/>
                            <a:gd name="T53" fmla="*/ 1264 h 1768"/>
                            <a:gd name="T54" fmla="*/ 957 w 1537"/>
                            <a:gd name="T55" fmla="*/ 1264 h 1768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</a:gdLst>
                          <a:ahLst/>
                          <a:cxnLst>
                            <a:cxn ang="T56">
                              <a:pos x="T0" y="T1"/>
                            </a:cxn>
                            <a:cxn ang="T57">
                              <a:pos x="T2" y="T3"/>
                            </a:cxn>
                            <a:cxn ang="T58">
                              <a:pos x="T4" y="T5"/>
                            </a:cxn>
                            <a:cxn ang="T59">
                              <a:pos x="T6" y="T7"/>
                            </a:cxn>
                            <a:cxn ang="T60">
                              <a:pos x="T8" y="T9"/>
                            </a:cxn>
                            <a:cxn ang="T61">
                              <a:pos x="T10" y="T11"/>
                            </a:cxn>
                            <a:cxn ang="T62">
                              <a:pos x="T12" y="T13"/>
                            </a:cxn>
                            <a:cxn ang="T63">
                              <a:pos x="T14" y="T15"/>
                            </a:cxn>
                            <a:cxn ang="T64">
                              <a:pos x="T16" y="T17"/>
                            </a:cxn>
                            <a:cxn ang="T65">
                              <a:pos x="T18" y="T19"/>
                            </a:cxn>
                            <a:cxn ang="T66">
                              <a:pos x="T20" y="T21"/>
                            </a:cxn>
                            <a:cxn ang="T67">
                              <a:pos x="T22" y="T23"/>
                            </a:cxn>
                            <a:cxn ang="T68">
                              <a:pos x="T24" y="T25"/>
                            </a:cxn>
                            <a:cxn ang="T69">
                              <a:pos x="T26" y="T27"/>
                            </a:cxn>
                            <a:cxn ang="T70">
                              <a:pos x="T28" y="T29"/>
                            </a:cxn>
                            <a:cxn ang="T71">
                              <a:pos x="T30" y="T31"/>
                            </a:cxn>
                            <a:cxn ang="T72">
                              <a:pos x="T32" y="T33"/>
                            </a:cxn>
                            <a:cxn ang="T73">
                              <a:pos x="T34" y="T35"/>
                            </a:cxn>
                            <a:cxn ang="T74">
                              <a:pos x="T36" y="T37"/>
                            </a:cxn>
                            <a:cxn ang="T75">
                              <a:pos x="T38" y="T39"/>
                            </a:cxn>
                            <a:cxn ang="T76">
                              <a:pos x="T40" y="T41"/>
                            </a:cxn>
                            <a:cxn ang="T77">
                              <a:pos x="T42" y="T43"/>
                            </a:cxn>
                            <a:cxn ang="T78">
                              <a:pos x="T44" y="T45"/>
                            </a:cxn>
                            <a:cxn ang="T79">
                              <a:pos x="T46" y="T47"/>
                            </a:cxn>
                            <a:cxn ang="T80">
                              <a:pos x="T48" y="T49"/>
                            </a:cxn>
                            <a:cxn ang="T81">
                              <a:pos x="T50" y="T51"/>
                            </a:cxn>
                            <a:cxn ang="T82">
                              <a:pos x="T52" y="T53"/>
                            </a:cxn>
                            <a:cxn ang="T83">
                              <a:pos x="T54" y="T55"/>
                            </a:cxn>
                          </a:cxnLst>
                          <a:rect l="0" t="0" r="r" b="b"/>
                          <a:pathLst>
                            <a:path w="1537" h="1768">
                              <a:moveTo>
                                <a:pt x="909" y="1264"/>
                              </a:moveTo>
                              <a:lnTo>
                                <a:pt x="1058" y="1402"/>
                              </a:lnTo>
                              <a:lnTo>
                                <a:pt x="1214" y="1528"/>
                              </a:lnTo>
                              <a:lnTo>
                                <a:pt x="1369" y="1654"/>
                              </a:lnTo>
                              <a:lnTo>
                                <a:pt x="1531" y="1768"/>
                              </a:lnTo>
                              <a:lnTo>
                                <a:pt x="1537" y="1768"/>
                              </a:lnTo>
                              <a:lnTo>
                                <a:pt x="1375" y="1654"/>
                              </a:lnTo>
                              <a:lnTo>
                                <a:pt x="1220" y="1534"/>
                              </a:lnTo>
                              <a:lnTo>
                                <a:pt x="1064" y="1402"/>
                              </a:lnTo>
                              <a:lnTo>
                                <a:pt x="915" y="1258"/>
                              </a:lnTo>
                              <a:lnTo>
                                <a:pt x="765" y="1115"/>
                              </a:lnTo>
                              <a:lnTo>
                                <a:pt x="628" y="959"/>
                              </a:lnTo>
                              <a:lnTo>
                                <a:pt x="496" y="803"/>
                              </a:lnTo>
                              <a:lnTo>
                                <a:pt x="377" y="647"/>
                              </a:lnTo>
                              <a:lnTo>
                                <a:pt x="269" y="485"/>
                              </a:lnTo>
                              <a:lnTo>
                                <a:pt x="167" y="323"/>
                              </a:lnTo>
                              <a:lnTo>
                                <a:pt x="78" y="161"/>
                              </a:lnTo>
                              <a:lnTo>
                                <a:pt x="0" y="0"/>
                              </a:lnTo>
                              <a:lnTo>
                                <a:pt x="0" y="12"/>
                              </a:lnTo>
                              <a:lnTo>
                                <a:pt x="78" y="173"/>
                              </a:lnTo>
                              <a:lnTo>
                                <a:pt x="167" y="335"/>
                              </a:lnTo>
                              <a:lnTo>
                                <a:pt x="269" y="491"/>
                              </a:lnTo>
                              <a:lnTo>
                                <a:pt x="377" y="653"/>
                              </a:lnTo>
                              <a:lnTo>
                                <a:pt x="496" y="809"/>
                              </a:lnTo>
                              <a:lnTo>
                                <a:pt x="628" y="965"/>
                              </a:lnTo>
                              <a:lnTo>
                                <a:pt x="765" y="1121"/>
                              </a:lnTo>
                              <a:lnTo>
                                <a:pt x="909" y="126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grpSp>
                      <p:nvGrpSpPr>
                        <p:cNvPr id="79" name="Group 51">
                          <a:extLst>
                            <a:ext uri="{FF2B5EF4-FFF2-40B4-BE49-F238E27FC236}">
                              <a16:creationId xmlns:a16="http://schemas.microsoft.com/office/drawing/2014/main" id="{82EC862D-AAAA-4DAB-B1B2-B964ABF53E57}"/>
                            </a:ext>
                          </a:extLst>
                        </p:cNvPr>
                        <p:cNvGrpSpPr>
                          <a:grpSpLocks/>
                        </p:cNvGrpSpPr>
                        <p:nvPr userDrawn="1"/>
                      </p:nvGrpSpPr>
                      <p:grpSpPr bwMode="auto">
                        <a:xfrm>
                          <a:off x="0" y="1812"/>
                          <a:ext cx="3672" cy="2049"/>
                          <a:chOff x="5" y="1816"/>
                          <a:chExt cx="3672" cy="2049"/>
                        </a:xfrm>
                      </p:grpSpPr>
                      <p:sp>
                        <p:nvSpPr>
                          <p:cNvPr id="116" name="Oval 52">
                            <a:extLst>
                              <a:ext uri="{FF2B5EF4-FFF2-40B4-BE49-F238E27FC236}">
                                <a16:creationId xmlns:a16="http://schemas.microsoft.com/office/drawing/2014/main" id="{F7FE6EC8-6097-4EF8-AA55-7A0A2AB363A9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556" y="2860"/>
                            <a:ext cx="161" cy="280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en-US" altLang="sr-Latn-RS"/>
                          </a:p>
                        </p:txBody>
                      </p:sp>
                      <p:sp>
                        <p:nvSpPr>
                          <p:cNvPr id="117" name="Oval 53">
                            <a:extLst>
                              <a:ext uri="{FF2B5EF4-FFF2-40B4-BE49-F238E27FC236}">
                                <a16:creationId xmlns:a16="http://schemas.microsoft.com/office/drawing/2014/main" id="{3C75AA7A-D98A-4306-A642-F1B7A0DA4F51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90" y="2750"/>
                            <a:ext cx="281" cy="50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en-US" altLang="sr-Latn-RS"/>
                          </a:p>
                        </p:txBody>
                      </p:sp>
                      <p:sp>
                        <p:nvSpPr>
                          <p:cNvPr id="118" name="Oval 54">
                            <a:extLst>
                              <a:ext uri="{FF2B5EF4-FFF2-40B4-BE49-F238E27FC236}">
                                <a16:creationId xmlns:a16="http://schemas.microsoft.com/office/drawing/2014/main" id="{C28C527C-53B4-4CE9-A531-8508331D8065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15" y="2563"/>
                            <a:ext cx="471" cy="81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en-US" altLang="sr-Latn-RS"/>
                          </a:p>
                        </p:txBody>
                      </p:sp>
                      <p:sp>
                        <p:nvSpPr>
                          <p:cNvPr id="119" name="Oval 55">
                            <a:extLst>
                              <a:ext uri="{FF2B5EF4-FFF2-40B4-BE49-F238E27FC236}">
                                <a16:creationId xmlns:a16="http://schemas.microsoft.com/office/drawing/2014/main" id="{68BD3248-28FF-45AE-B6F6-30D8433EFEB4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357" y="2400"/>
                            <a:ext cx="623" cy="112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en-US" altLang="sr-Latn-RS"/>
                          </a:p>
                        </p:txBody>
                      </p:sp>
                      <p:sp>
                        <p:nvSpPr>
                          <p:cNvPr id="120" name="Oval 56">
                            <a:extLst>
                              <a:ext uri="{FF2B5EF4-FFF2-40B4-BE49-F238E27FC236}">
                                <a16:creationId xmlns:a16="http://schemas.microsoft.com/office/drawing/2014/main" id="{2B999412-2C6B-406B-84B4-03723B16A5E9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95" y="2200"/>
                            <a:ext cx="786" cy="1467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en-US" altLang="sr-Latn-RS"/>
                          </a:p>
                        </p:txBody>
                      </p:sp>
                      <p:sp>
                        <p:nvSpPr>
                          <p:cNvPr id="121" name="Oval 57">
                            <a:extLst>
                              <a:ext uri="{FF2B5EF4-FFF2-40B4-BE49-F238E27FC236}">
                                <a16:creationId xmlns:a16="http://schemas.microsoft.com/office/drawing/2014/main" id="{617CFCD3-C4AE-4F48-BEC8-B17BDBC63316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38" y="2040"/>
                            <a:ext cx="972" cy="177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en-US" altLang="sr-Latn-RS"/>
                          </a:p>
                        </p:txBody>
                      </p:sp>
                      <p:sp>
                        <p:nvSpPr>
                          <p:cNvPr id="122" name="Oval 58">
                            <a:extLst>
                              <a:ext uri="{FF2B5EF4-FFF2-40B4-BE49-F238E27FC236}">
                                <a16:creationId xmlns:a16="http://schemas.microsoft.com/office/drawing/2014/main" id="{21B32026-4A87-43C9-BA9F-BDECF2DC1F49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167" y="1856"/>
                            <a:ext cx="1167" cy="2094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en-US" altLang="sr-Latn-RS"/>
                          </a:p>
                        </p:txBody>
                      </p:sp>
                      <p:sp>
                        <p:nvSpPr>
                          <p:cNvPr id="123" name="Oval 59">
                            <a:extLst>
                              <a:ext uri="{FF2B5EF4-FFF2-40B4-BE49-F238E27FC236}">
                                <a16:creationId xmlns:a16="http://schemas.microsoft.com/office/drawing/2014/main" id="{8D7BBBB2-8B27-4675-9FF8-60BB6059CC45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085" y="1698"/>
                            <a:ext cx="1346" cy="2398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en-US" altLang="sr-Latn-RS"/>
                          </a:p>
                        </p:txBody>
                      </p:sp>
                      <p:sp>
                        <p:nvSpPr>
                          <p:cNvPr id="124" name="Oval 60">
                            <a:extLst>
                              <a:ext uri="{FF2B5EF4-FFF2-40B4-BE49-F238E27FC236}">
                                <a16:creationId xmlns:a16="http://schemas.microsoft.com/office/drawing/2014/main" id="{1A02FDAA-492F-4770-AF82-CFAEBF434763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009" y="1527"/>
                            <a:ext cx="1563" cy="269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en-US" altLang="sr-Latn-RS"/>
                          </a:p>
                        </p:txBody>
                      </p:sp>
                      <p:sp>
                        <p:nvSpPr>
                          <p:cNvPr id="125" name="Oval 61">
                            <a:extLst>
                              <a:ext uri="{FF2B5EF4-FFF2-40B4-BE49-F238E27FC236}">
                                <a16:creationId xmlns:a16="http://schemas.microsoft.com/office/drawing/2014/main" id="{97204D97-FFAB-42D4-9837-37CBD062B681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44" y="1348"/>
                            <a:ext cx="1711" cy="301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en-US" altLang="sr-Latn-RS"/>
                          </a:p>
                        </p:txBody>
                      </p:sp>
                      <p:sp>
                        <p:nvSpPr>
                          <p:cNvPr id="126" name="Oval 62">
                            <a:extLst>
                              <a:ext uri="{FF2B5EF4-FFF2-40B4-BE49-F238E27FC236}">
                                <a16:creationId xmlns:a16="http://schemas.microsoft.com/office/drawing/2014/main" id="{92DBD58D-9F0A-4506-88A0-87835BC74611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65139">
                            <a:off x="877" y="1187"/>
                            <a:ext cx="1880" cy="3345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en-US" altLang="sr-Latn-RS"/>
                          </a:p>
                        </p:txBody>
                      </p:sp>
                      <p:sp>
                        <p:nvSpPr>
                          <p:cNvPr id="127" name="Oval 63">
                            <a:extLst>
                              <a:ext uri="{FF2B5EF4-FFF2-40B4-BE49-F238E27FC236}">
                                <a16:creationId xmlns:a16="http://schemas.microsoft.com/office/drawing/2014/main" id="{DC81AE74-E0D4-46DB-BA4B-0CFF2AFE76A7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780025">
                            <a:off x="828" y="993"/>
                            <a:ext cx="2049" cy="3672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en-US" altLang="sr-Latn-RS"/>
                          </a:p>
                        </p:txBody>
                      </p:sp>
                    </p:grpSp>
                    <p:sp>
                      <p:nvSpPr>
                        <p:cNvPr id="80" name="Line 64">
                          <a:extLst>
                            <a:ext uri="{FF2B5EF4-FFF2-40B4-BE49-F238E27FC236}">
                              <a16:creationId xmlns:a16="http://schemas.microsoft.com/office/drawing/2014/main" id="{3CEC4B66-128D-4C8D-98A6-F48100F77FB5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flipV="1">
                          <a:off x="1656" y="1164"/>
                          <a:ext cx="831" cy="17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1" name="Line 65">
                          <a:extLst>
                            <a:ext uri="{FF2B5EF4-FFF2-40B4-BE49-F238E27FC236}">
                              <a16:creationId xmlns:a16="http://schemas.microsoft.com/office/drawing/2014/main" id="{31CF375D-292E-466C-B75D-D9331D14C0B2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615780" flipV="1">
                          <a:off x="1811" y="1299"/>
                          <a:ext cx="819" cy="172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2" name="Line 66">
                          <a:extLst>
                            <a:ext uri="{FF2B5EF4-FFF2-40B4-BE49-F238E27FC236}">
                              <a16:creationId xmlns:a16="http://schemas.microsoft.com/office/drawing/2014/main" id="{E782CD32-75F9-48A5-9B09-F3AD8C45DDCE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139441" flipV="1">
                          <a:off x="1963" y="1148"/>
                          <a:ext cx="383" cy="18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3" name="Line 67">
                          <a:extLst>
                            <a:ext uri="{FF2B5EF4-FFF2-40B4-BE49-F238E27FC236}">
                              <a16:creationId xmlns:a16="http://schemas.microsoft.com/office/drawing/2014/main" id="{47F0FB42-5E30-46FC-A497-235329B733DB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061104" flipV="1">
                          <a:off x="1921" y="1332"/>
                          <a:ext cx="744" cy="176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4" name="Line 68">
                          <a:extLst>
                            <a:ext uri="{FF2B5EF4-FFF2-40B4-BE49-F238E27FC236}">
                              <a16:creationId xmlns:a16="http://schemas.microsoft.com/office/drawing/2014/main" id="{51C5D843-43C7-4617-B3E1-F103A3511A31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2202167" flipV="1">
                          <a:off x="2217" y="1314"/>
                          <a:ext cx="311" cy="191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5" name="Line 69">
                          <a:extLst>
                            <a:ext uri="{FF2B5EF4-FFF2-40B4-BE49-F238E27FC236}">
                              <a16:creationId xmlns:a16="http://schemas.microsoft.com/office/drawing/2014/main" id="{9FED0A67-BDDD-4CDA-9B1E-6B4DAC8F1CC6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39" y="1549"/>
                          <a:ext cx="895" cy="172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6" name="Line 70">
                          <a:extLst>
                            <a:ext uri="{FF2B5EF4-FFF2-40B4-BE49-F238E27FC236}">
                              <a16:creationId xmlns:a16="http://schemas.microsoft.com/office/drawing/2014/main" id="{82D025EF-D01E-4C2F-A2D0-A8D350841E05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24" y="1649"/>
                          <a:ext cx="1049" cy="166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7" name="Line 71">
                          <a:extLst>
                            <a:ext uri="{FF2B5EF4-FFF2-40B4-BE49-F238E27FC236}">
                              <a16:creationId xmlns:a16="http://schemas.microsoft.com/office/drawing/2014/main" id="{2FD354B8-E73C-41EA-9799-14E104769419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85" y="1876"/>
                          <a:ext cx="1357" cy="151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8" name="Line 72">
                          <a:extLst>
                            <a:ext uri="{FF2B5EF4-FFF2-40B4-BE49-F238E27FC236}">
                              <a16:creationId xmlns:a16="http://schemas.microsoft.com/office/drawing/2014/main" id="{F85EB594-47A7-47D8-9680-9A06CF2465C7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36" y="2115"/>
                          <a:ext cx="1686" cy="13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9" name="Line 73">
                          <a:extLst>
                            <a:ext uri="{FF2B5EF4-FFF2-40B4-BE49-F238E27FC236}">
                              <a16:creationId xmlns:a16="http://schemas.microsoft.com/office/drawing/2014/main" id="{B456A33F-C6CC-4565-8F2D-7B4D01FCC9EE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97" y="2287"/>
                          <a:ext cx="1880" cy="122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0" name="Line 74">
                          <a:extLst>
                            <a:ext uri="{FF2B5EF4-FFF2-40B4-BE49-F238E27FC236}">
                              <a16:creationId xmlns:a16="http://schemas.microsoft.com/office/drawing/2014/main" id="{2FA06EB0-2A70-40B6-94F9-C92A99106A70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55" y="2458"/>
                          <a:ext cx="2060" cy="10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1" name="Line 75">
                          <a:extLst>
                            <a:ext uri="{FF2B5EF4-FFF2-40B4-BE49-F238E27FC236}">
                              <a16:creationId xmlns:a16="http://schemas.microsoft.com/office/drawing/2014/main" id="{202F72D3-3A09-402A-8569-5B30F4FEAD4D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23" y="2640"/>
                          <a:ext cx="2224" cy="9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2" name="Line 76">
                          <a:extLst>
                            <a:ext uri="{FF2B5EF4-FFF2-40B4-BE49-F238E27FC236}">
                              <a16:creationId xmlns:a16="http://schemas.microsoft.com/office/drawing/2014/main" id="{23663405-FB3A-4973-B4AE-DF082AC611BF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37" y="3059"/>
                          <a:ext cx="2520" cy="61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3" name="Line 77">
                          <a:extLst>
                            <a:ext uri="{FF2B5EF4-FFF2-40B4-BE49-F238E27FC236}">
                              <a16:creationId xmlns:a16="http://schemas.microsoft.com/office/drawing/2014/main" id="{1860B3C2-AA15-4275-8B39-0804F7530DE3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4" y="3150"/>
                          <a:ext cx="472" cy="112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4" name="Line 78">
                          <a:extLst>
                            <a:ext uri="{FF2B5EF4-FFF2-40B4-BE49-F238E27FC236}">
                              <a16:creationId xmlns:a16="http://schemas.microsoft.com/office/drawing/2014/main" id="{7C1DD164-0932-40F6-8D43-59CBED9662CB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121" y="2961"/>
                          <a:ext cx="220" cy="101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5" name="Line 79">
                          <a:extLst>
                            <a:ext uri="{FF2B5EF4-FFF2-40B4-BE49-F238E27FC236}">
                              <a16:creationId xmlns:a16="http://schemas.microsoft.com/office/drawing/2014/main" id="{6F11A498-1B59-4418-8AE6-0D247037A43E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041" y="2935"/>
                          <a:ext cx="304" cy="99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6" name="Line 80">
                          <a:extLst>
                            <a:ext uri="{FF2B5EF4-FFF2-40B4-BE49-F238E27FC236}">
                              <a16:creationId xmlns:a16="http://schemas.microsoft.com/office/drawing/2014/main" id="{937A965B-4A92-4CDE-96C3-88DE347CB746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957" y="2910"/>
                          <a:ext cx="394" cy="9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7" name="Line 81">
                          <a:extLst>
                            <a:ext uri="{FF2B5EF4-FFF2-40B4-BE49-F238E27FC236}">
                              <a16:creationId xmlns:a16="http://schemas.microsoft.com/office/drawing/2014/main" id="{20E175CD-DA88-4370-9E3E-0C785284395C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80" y="2885"/>
                          <a:ext cx="478" cy="9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8" name="Line 82">
                          <a:extLst>
                            <a:ext uri="{FF2B5EF4-FFF2-40B4-BE49-F238E27FC236}">
                              <a16:creationId xmlns:a16="http://schemas.microsoft.com/office/drawing/2014/main" id="{3A856DFE-2327-4439-A354-2E3735A38288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01" y="2863"/>
                          <a:ext cx="561" cy="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9" name="Line 83">
                          <a:extLst>
                            <a:ext uri="{FF2B5EF4-FFF2-40B4-BE49-F238E27FC236}">
                              <a16:creationId xmlns:a16="http://schemas.microsoft.com/office/drawing/2014/main" id="{81B8A049-3457-45F6-B1D2-54B55C87BA94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717" y="2836"/>
                          <a:ext cx="656" cy="8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0" name="Line 84">
                          <a:extLst>
                            <a:ext uri="{FF2B5EF4-FFF2-40B4-BE49-F238E27FC236}">
                              <a16:creationId xmlns:a16="http://schemas.microsoft.com/office/drawing/2014/main" id="{3830B44E-C60D-431B-89BB-F9B5512AEA43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631" y="2810"/>
                          <a:ext cx="752" cy="84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1" name="Line 85">
                          <a:extLst>
                            <a:ext uri="{FF2B5EF4-FFF2-40B4-BE49-F238E27FC236}">
                              <a16:creationId xmlns:a16="http://schemas.microsoft.com/office/drawing/2014/main" id="{1A491BB9-DA23-4F6A-B1A2-9106439F25D0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462" y="2758"/>
                          <a:ext cx="946" cy="7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2" name="Line 86">
                          <a:extLst>
                            <a:ext uri="{FF2B5EF4-FFF2-40B4-BE49-F238E27FC236}">
                              <a16:creationId xmlns:a16="http://schemas.microsoft.com/office/drawing/2014/main" id="{1CD15BF6-EE2E-442D-924F-B0331365BBE5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365" y="2729"/>
                          <a:ext cx="1058" cy="6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3" name="Line 87">
                          <a:extLst>
                            <a:ext uri="{FF2B5EF4-FFF2-40B4-BE49-F238E27FC236}">
                              <a16:creationId xmlns:a16="http://schemas.microsoft.com/office/drawing/2014/main" id="{8616D097-5242-4C20-AAE3-5584436E729F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265" y="2697"/>
                          <a:ext cx="1174" cy="63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4" name="Line 88">
                          <a:extLst>
                            <a:ext uri="{FF2B5EF4-FFF2-40B4-BE49-F238E27FC236}">
                              <a16:creationId xmlns:a16="http://schemas.microsoft.com/office/drawing/2014/main" id="{28F40BB5-4BD3-4BB1-9B50-10E55563EBCB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5" y="2632"/>
                          <a:ext cx="1431" cy="4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5" name="Line 89">
                          <a:extLst>
                            <a:ext uri="{FF2B5EF4-FFF2-40B4-BE49-F238E27FC236}">
                              <a16:creationId xmlns:a16="http://schemas.microsoft.com/office/drawing/2014/main" id="{8A950112-3962-4C33-8F67-CC2E75E21B29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1" y="2607"/>
                          <a:ext cx="1513" cy="3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6" name="Line 90">
                          <a:extLst>
                            <a:ext uri="{FF2B5EF4-FFF2-40B4-BE49-F238E27FC236}">
                              <a16:creationId xmlns:a16="http://schemas.microsoft.com/office/drawing/2014/main" id="{B847870D-C14F-40A9-9701-C1AB1E347F86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72" y="2570"/>
                          <a:ext cx="1648" cy="10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7" name="Line 91">
                          <a:extLst>
                            <a:ext uri="{FF2B5EF4-FFF2-40B4-BE49-F238E27FC236}">
                              <a16:creationId xmlns:a16="http://schemas.microsoft.com/office/drawing/2014/main" id="{E3402C61-23AA-458F-B8B7-13A8E533753F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37" y="1095"/>
                          <a:ext cx="2219" cy="136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8" name="Line 92">
                          <a:extLst>
                            <a:ext uri="{FF2B5EF4-FFF2-40B4-BE49-F238E27FC236}">
                              <a16:creationId xmlns:a16="http://schemas.microsoft.com/office/drawing/2014/main" id="{CB32B75D-B450-4B7C-A638-CB47230C4AFC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3" y="962"/>
                          <a:ext cx="2071" cy="15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9" name="Line 93">
                          <a:extLst>
                            <a:ext uri="{FF2B5EF4-FFF2-40B4-BE49-F238E27FC236}">
                              <a16:creationId xmlns:a16="http://schemas.microsoft.com/office/drawing/2014/main" id="{F67FA551-52AA-411D-906E-8835207255D6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418" y="826"/>
                          <a:ext cx="1672" cy="17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0" name="Line 94">
                          <a:extLst>
                            <a:ext uri="{FF2B5EF4-FFF2-40B4-BE49-F238E27FC236}">
                              <a16:creationId xmlns:a16="http://schemas.microsoft.com/office/drawing/2014/main" id="{023F7BA4-1985-4971-910F-45D37C285CA6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634" y="808"/>
                          <a:ext cx="1473" cy="1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1" name="Line 95">
                          <a:extLst>
                            <a:ext uri="{FF2B5EF4-FFF2-40B4-BE49-F238E27FC236}">
                              <a16:creationId xmlns:a16="http://schemas.microsoft.com/office/drawing/2014/main" id="{70BA0AA9-7344-4D7C-8A11-313547AD945F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094" y="827"/>
                          <a:ext cx="1030" cy="19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2" name="Line 96">
                          <a:extLst>
                            <a:ext uri="{FF2B5EF4-FFF2-40B4-BE49-F238E27FC236}">
                              <a16:creationId xmlns:a16="http://schemas.microsoft.com/office/drawing/2014/main" id="{BA7D1884-7834-4FBB-82E8-326E8DB0C606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302" y="857"/>
                          <a:ext cx="829" cy="19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3" name="Line 97">
                          <a:extLst>
                            <a:ext uri="{FF2B5EF4-FFF2-40B4-BE49-F238E27FC236}">
                              <a16:creationId xmlns:a16="http://schemas.microsoft.com/office/drawing/2014/main" id="{FDF73748-3FD9-475E-A8B7-7C42A74D7BD9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496" y="901"/>
                          <a:ext cx="633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4" name="Line 98">
                          <a:extLst>
                            <a:ext uri="{FF2B5EF4-FFF2-40B4-BE49-F238E27FC236}">
                              <a16:creationId xmlns:a16="http://schemas.microsoft.com/office/drawing/2014/main" id="{8648B61A-16D4-455A-B873-EC77FC469431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679" y="952"/>
                          <a:ext cx="447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5" name="Line 99">
                          <a:extLst>
                            <a:ext uri="{FF2B5EF4-FFF2-40B4-BE49-F238E27FC236}">
                              <a16:creationId xmlns:a16="http://schemas.microsoft.com/office/drawing/2014/main" id="{977B73DF-B788-4C7F-9812-7EAA1EB4139A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859" y="1013"/>
                          <a:ext cx="261" cy="196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20" name="Group 100">
                <a:extLst>
                  <a:ext uri="{FF2B5EF4-FFF2-40B4-BE49-F238E27FC236}">
                    <a16:creationId xmlns:a16="http://schemas.microsoft.com/office/drawing/2014/main" id="{ABBA01AF-494D-4048-82AD-A26D8A62289F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02" y="1454"/>
                <a:ext cx="2787" cy="2866"/>
                <a:chOff x="2" y="1454"/>
                <a:chExt cx="2787" cy="2866"/>
              </a:xfrm>
            </p:grpSpPr>
            <p:sp>
              <p:nvSpPr>
                <p:cNvPr id="21" name="Line 101">
                  <a:extLst>
                    <a:ext uri="{FF2B5EF4-FFF2-40B4-BE49-F238E27FC236}">
                      <a16:creationId xmlns:a16="http://schemas.microsoft.com/office/drawing/2014/main" id="{8A02AFC1-54EE-42D4-A60E-9D862B5B48F5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hidden">
                <a:xfrm rot="1678521" flipV="1">
                  <a:off x="2057" y="1454"/>
                  <a:ext cx="732" cy="1778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" name="Line 102">
                  <a:extLst>
                    <a:ext uri="{FF2B5EF4-FFF2-40B4-BE49-F238E27FC236}">
                      <a16:creationId xmlns:a16="http://schemas.microsoft.com/office/drawing/2014/main" id="{D9E1852D-A216-45C0-B761-F34A26A586B8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hidden">
                <a:xfrm flipH="1" flipV="1">
                  <a:off x="870" y="3854"/>
                  <a:ext cx="223" cy="463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3" name="Group 103">
                  <a:extLst>
                    <a:ext uri="{FF2B5EF4-FFF2-40B4-BE49-F238E27FC236}">
                      <a16:creationId xmlns:a16="http://schemas.microsoft.com/office/drawing/2014/main" id="{3AF581B3-D521-4FA1-B0D1-912CB253BBAB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2" y="2738"/>
                  <a:ext cx="1317" cy="1582"/>
                  <a:chOff x="2" y="2738"/>
                  <a:chExt cx="1317" cy="1582"/>
                </a:xfrm>
              </p:grpSpPr>
              <p:sp>
                <p:nvSpPr>
                  <p:cNvPr id="24" name="Line 104">
                    <a:extLst>
                      <a:ext uri="{FF2B5EF4-FFF2-40B4-BE49-F238E27FC236}">
                        <a16:creationId xmlns:a16="http://schemas.microsoft.com/office/drawing/2014/main" id="{95AAE8B0-D0CE-4C26-8E7B-9538CD95A480}"/>
                      </a:ext>
                    </a:extLst>
                  </p:cNvPr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697" y="3855"/>
                    <a:ext cx="173" cy="18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" name="Freeform 105">
                    <a:extLst>
                      <a:ext uri="{FF2B5EF4-FFF2-40B4-BE49-F238E27FC236}">
                        <a16:creationId xmlns:a16="http://schemas.microsoft.com/office/drawing/2014/main" id="{25FC366D-5735-49E5-BDC2-C6263770B1CE}"/>
                      </a:ext>
                    </a:extLst>
                  </p:cNvPr>
                  <p:cNvSpPr>
                    <a:spLocks/>
                  </p:cNvSpPr>
                  <p:nvPr userDrawn="1"/>
                </p:nvSpPr>
                <p:spPr bwMode="hidden">
                  <a:xfrm>
                    <a:off x="2" y="3218"/>
                    <a:ext cx="1006" cy="1102"/>
                  </a:xfrm>
                  <a:custGeom>
                    <a:avLst/>
                    <a:gdLst>
                      <a:gd name="T0" fmla="*/ 1006 w 1006"/>
                      <a:gd name="T1" fmla="*/ 1102 h 1102"/>
                      <a:gd name="T2" fmla="*/ 696 w 1006"/>
                      <a:gd name="T3" fmla="*/ 823 h 1102"/>
                      <a:gd name="T4" fmla="*/ 333 w 1006"/>
                      <a:gd name="T5" fmla="*/ 447 h 1102"/>
                      <a:gd name="T6" fmla="*/ 51 w 1006"/>
                      <a:gd name="T7" fmla="*/ 76 h 1102"/>
                      <a:gd name="T8" fmla="*/ 0 w 1006"/>
                      <a:gd name="T9" fmla="*/ 0 h 110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006" h="1102">
                        <a:moveTo>
                          <a:pt x="1006" y="1102"/>
                        </a:moveTo>
                        <a:lnTo>
                          <a:pt x="696" y="823"/>
                        </a:lnTo>
                        <a:lnTo>
                          <a:pt x="333" y="447"/>
                        </a:lnTo>
                        <a:lnTo>
                          <a:pt x="51" y="7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" name="Line 106">
                    <a:extLst>
                      <a:ext uri="{FF2B5EF4-FFF2-40B4-BE49-F238E27FC236}">
                        <a16:creationId xmlns:a16="http://schemas.microsoft.com/office/drawing/2014/main" id="{2D817CA1-D779-4768-9FA2-469C05299FA2}"/>
                      </a:ext>
                    </a:extLst>
                  </p:cNvPr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1242" y="4231"/>
                    <a:ext cx="77" cy="88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" name="Line 107">
                    <a:extLst>
                      <a:ext uri="{FF2B5EF4-FFF2-40B4-BE49-F238E27FC236}">
                        <a16:creationId xmlns:a16="http://schemas.microsoft.com/office/drawing/2014/main" id="{DC3E26BF-59F9-4540-A628-75C6882218B1}"/>
                      </a:ext>
                    </a:extLst>
                  </p:cNvPr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340" y="3668"/>
                    <a:ext cx="532" cy="185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" name="Line 108">
                    <a:extLst>
                      <a:ext uri="{FF2B5EF4-FFF2-40B4-BE49-F238E27FC236}">
                        <a16:creationId xmlns:a16="http://schemas.microsoft.com/office/drawing/2014/main" id="{F29F402D-0976-4601-B5AF-C893561E1977}"/>
                      </a:ext>
                    </a:extLst>
                  </p:cNvPr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37" y="3101"/>
                    <a:ext cx="101" cy="56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" name="Line 109">
                    <a:extLst>
                      <a:ext uri="{FF2B5EF4-FFF2-40B4-BE49-F238E27FC236}">
                        <a16:creationId xmlns:a16="http://schemas.microsoft.com/office/drawing/2014/main" id="{834D10EF-6FA8-40A5-880A-5851DFD3E36A}"/>
                      </a:ext>
                    </a:extLst>
                  </p:cNvPr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" y="3009"/>
                    <a:ext cx="235" cy="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" name="Line 110">
                    <a:extLst>
                      <a:ext uri="{FF2B5EF4-FFF2-40B4-BE49-F238E27FC236}">
                        <a16:creationId xmlns:a16="http://schemas.microsoft.com/office/drawing/2014/main" id="{58046B3B-B933-4F86-B8FE-0222001B39F8}"/>
                      </a:ext>
                    </a:extLst>
                  </p:cNvPr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54" y="3101"/>
                    <a:ext cx="182" cy="19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" name="Line 111">
                    <a:extLst>
                      <a:ext uri="{FF2B5EF4-FFF2-40B4-BE49-F238E27FC236}">
                        <a16:creationId xmlns:a16="http://schemas.microsoft.com/office/drawing/2014/main" id="{AFB3FCFC-3F10-4631-94F9-5B55A9AB3135}"/>
                      </a:ext>
                    </a:extLst>
                  </p:cNvPr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336" y="3476"/>
                    <a:ext cx="176" cy="1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" name="Line 112">
                    <a:extLst>
                      <a:ext uri="{FF2B5EF4-FFF2-40B4-BE49-F238E27FC236}">
                        <a16:creationId xmlns:a16="http://schemas.microsoft.com/office/drawing/2014/main" id="{8753B8FD-D79E-429D-B75D-E29BA20E4394}"/>
                      </a:ext>
                    </a:extLst>
                  </p:cNvPr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3" y="2738"/>
                    <a:ext cx="14" cy="23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6" name="Group 113">
              <a:extLst>
                <a:ext uri="{FF2B5EF4-FFF2-40B4-BE49-F238E27FC236}">
                  <a16:creationId xmlns:a16="http://schemas.microsoft.com/office/drawing/2014/main" id="{4CF8FE44-37B1-47FE-A3E7-AFB053E4ADD0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6" y="1326"/>
              <a:ext cx="3325" cy="2948"/>
              <a:chOff x="16" y="1326"/>
              <a:chExt cx="3325" cy="2948"/>
            </a:xfrm>
          </p:grpSpPr>
          <p:sp>
            <p:nvSpPr>
              <p:cNvPr id="7" name="Freeform 114">
                <a:extLst>
                  <a:ext uri="{FF2B5EF4-FFF2-40B4-BE49-F238E27FC236}">
                    <a16:creationId xmlns:a16="http://schemas.microsoft.com/office/drawing/2014/main" id="{56871060-3348-4C20-A8FF-163AD29DE29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6" y="2656"/>
                <a:ext cx="1440" cy="1618"/>
              </a:xfrm>
              <a:custGeom>
                <a:avLst/>
                <a:gdLst>
                  <a:gd name="T0" fmla="*/ 921 w 1435"/>
                  <a:gd name="T1" fmla="*/ 1150 h 1618"/>
                  <a:gd name="T2" fmla="*/ 789 w 1435"/>
                  <a:gd name="T3" fmla="*/ 1019 h 1618"/>
                  <a:gd name="T4" fmla="*/ 642 w 1435"/>
                  <a:gd name="T5" fmla="*/ 875 h 1618"/>
                  <a:gd name="T6" fmla="*/ 522 w 1435"/>
                  <a:gd name="T7" fmla="*/ 737 h 1618"/>
                  <a:gd name="T8" fmla="*/ 393 w 1435"/>
                  <a:gd name="T9" fmla="*/ 593 h 1618"/>
                  <a:gd name="T10" fmla="*/ 291 w 1435"/>
                  <a:gd name="T11" fmla="*/ 443 h 1618"/>
                  <a:gd name="T12" fmla="*/ 189 w 1435"/>
                  <a:gd name="T13" fmla="*/ 299 h 1618"/>
                  <a:gd name="T14" fmla="*/ 84 w 1435"/>
                  <a:gd name="T15" fmla="*/ 149 h 1618"/>
                  <a:gd name="T16" fmla="*/ 0 w 1435"/>
                  <a:gd name="T17" fmla="*/ 0 h 1618"/>
                  <a:gd name="T18" fmla="*/ 0 w 1435"/>
                  <a:gd name="T19" fmla="*/ 11 h 1618"/>
                  <a:gd name="T20" fmla="*/ 84 w 1435"/>
                  <a:gd name="T21" fmla="*/ 155 h 1618"/>
                  <a:gd name="T22" fmla="*/ 189 w 1435"/>
                  <a:gd name="T23" fmla="*/ 305 h 1618"/>
                  <a:gd name="T24" fmla="*/ 285 w 1435"/>
                  <a:gd name="T25" fmla="*/ 449 h 1618"/>
                  <a:gd name="T26" fmla="*/ 393 w 1435"/>
                  <a:gd name="T27" fmla="*/ 593 h 1618"/>
                  <a:gd name="T28" fmla="*/ 522 w 1435"/>
                  <a:gd name="T29" fmla="*/ 737 h 1618"/>
                  <a:gd name="T30" fmla="*/ 642 w 1435"/>
                  <a:gd name="T31" fmla="*/ 881 h 1618"/>
                  <a:gd name="T32" fmla="*/ 783 w 1435"/>
                  <a:gd name="T33" fmla="*/ 1019 h 1618"/>
                  <a:gd name="T34" fmla="*/ 921 w 1435"/>
                  <a:gd name="T35" fmla="*/ 1150 h 1618"/>
                  <a:gd name="T36" fmla="*/ 1074 w 1435"/>
                  <a:gd name="T37" fmla="*/ 1276 h 1618"/>
                  <a:gd name="T38" fmla="*/ 1212 w 1435"/>
                  <a:gd name="T39" fmla="*/ 1396 h 1618"/>
                  <a:gd name="T40" fmla="*/ 1364 w 1435"/>
                  <a:gd name="T41" fmla="*/ 1510 h 1618"/>
                  <a:gd name="T42" fmla="*/ 1509 w 1435"/>
                  <a:gd name="T43" fmla="*/ 1618 h 1618"/>
                  <a:gd name="T44" fmla="*/ 1515 w 1435"/>
                  <a:gd name="T45" fmla="*/ 1618 h 1618"/>
                  <a:gd name="T46" fmla="*/ 1372 w 1435"/>
                  <a:gd name="T47" fmla="*/ 1510 h 1618"/>
                  <a:gd name="T48" fmla="*/ 1218 w 1435"/>
                  <a:gd name="T49" fmla="*/ 1396 h 1618"/>
                  <a:gd name="T50" fmla="*/ 1074 w 1435"/>
                  <a:gd name="T51" fmla="*/ 1276 h 1618"/>
                  <a:gd name="T52" fmla="*/ 921 w 1435"/>
                  <a:gd name="T53" fmla="*/ 1150 h 1618"/>
                  <a:gd name="T54" fmla="*/ 921 w 1435"/>
                  <a:gd name="T55" fmla="*/ 1150 h 161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435" h="1618">
                    <a:moveTo>
                      <a:pt x="873" y="1150"/>
                    </a:moveTo>
                    <a:lnTo>
                      <a:pt x="741" y="1019"/>
                    </a:lnTo>
                    <a:lnTo>
                      <a:pt x="610" y="875"/>
                    </a:lnTo>
                    <a:lnTo>
                      <a:pt x="490" y="737"/>
                    </a:lnTo>
                    <a:lnTo>
                      <a:pt x="377" y="593"/>
                    </a:lnTo>
                    <a:lnTo>
                      <a:pt x="275" y="443"/>
                    </a:lnTo>
                    <a:lnTo>
                      <a:pt x="173" y="299"/>
                    </a:lnTo>
                    <a:lnTo>
                      <a:pt x="84" y="149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84" y="155"/>
                    </a:lnTo>
                    <a:lnTo>
                      <a:pt x="173" y="305"/>
                    </a:lnTo>
                    <a:lnTo>
                      <a:pt x="269" y="449"/>
                    </a:lnTo>
                    <a:lnTo>
                      <a:pt x="377" y="593"/>
                    </a:lnTo>
                    <a:lnTo>
                      <a:pt x="490" y="737"/>
                    </a:lnTo>
                    <a:lnTo>
                      <a:pt x="610" y="881"/>
                    </a:lnTo>
                    <a:lnTo>
                      <a:pt x="735" y="1019"/>
                    </a:lnTo>
                    <a:lnTo>
                      <a:pt x="873" y="1150"/>
                    </a:lnTo>
                    <a:lnTo>
                      <a:pt x="1010" y="1276"/>
                    </a:lnTo>
                    <a:lnTo>
                      <a:pt x="1148" y="1396"/>
                    </a:lnTo>
                    <a:lnTo>
                      <a:pt x="1286" y="1510"/>
                    </a:lnTo>
                    <a:lnTo>
                      <a:pt x="1429" y="1618"/>
                    </a:lnTo>
                    <a:lnTo>
                      <a:pt x="1435" y="1618"/>
                    </a:lnTo>
                    <a:lnTo>
                      <a:pt x="1292" y="1510"/>
                    </a:lnTo>
                    <a:lnTo>
                      <a:pt x="1154" y="1396"/>
                    </a:lnTo>
                    <a:lnTo>
                      <a:pt x="1010" y="1276"/>
                    </a:lnTo>
                    <a:lnTo>
                      <a:pt x="873" y="115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Freeform 115">
                <a:extLst>
                  <a:ext uri="{FF2B5EF4-FFF2-40B4-BE49-F238E27FC236}">
                    <a16:creationId xmlns:a16="http://schemas.microsoft.com/office/drawing/2014/main" id="{95FDE6B1-4BCA-421E-B986-CA1D5BD5F1C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6" y="2260"/>
                <a:ext cx="1673" cy="2014"/>
              </a:xfrm>
              <a:custGeom>
                <a:avLst/>
                <a:gdLst>
                  <a:gd name="T0" fmla="*/ 1005 w 1668"/>
                  <a:gd name="T1" fmla="*/ 1463 h 2014"/>
                  <a:gd name="T2" fmla="*/ 821 w 1668"/>
                  <a:gd name="T3" fmla="*/ 1289 h 2014"/>
                  <a:gd name="T4" fmla="*/ 666 w 1668"/>
                  <a:gd name="T5" fmla="*/ 1115 h 2014"/>
                  <a:gd name="T6" fmla="*/ 511 w 1668"/>
                  <a:gd name="T7" fmla="*/ 929 h 2014"/>
                  <a:gd name="T8" fmla="*/ 381 w 1668"/>
                  <a:gd name="T9" fmla="*/ 743 h 2014"/>
                  <a:gd name="T10" fmla="*/ 267 w 1668"/>
                  <a:gd name="T11" fmla="*/ 557 h 2014"/>
                  <a:gd name="T12" fmla="*/ 149 w 1668"/>
                  <a:gd name="T13" fmla="*/ 372 h 2014"/>
                  <a:gd name="T14" fmla="*/ 66 w 1668"/>
                  <a:gd name="T15" fmla="*/ 186 h 2014"/>
                  <a:gd name="T16" fmla="*/ 0 w 1668"/>
                  <a:gd name="T17" fmla="*/ 0 h 2014"/>
                  <a:gd name="T18" fmla="*/ 0 w 1668"/>
                  <a:gd name="T19" fmla="*/ 12 h 2014"/>
                  <a:gd name="T20" fmla="*/ 66 w 1668"/>
                  <a:gd name="T21" fmla="*/ 198 h 2014"/>
                  <a:gd name="T22" fmla="*/ 149 w 1668"/>
                  <a:gd name="T23" fmla="*/ 384 h 2014"/>
                  <a:gd name="T24" fmla="*/ 267 w 1668"/>
                  <a:gd name="T25" fmla="*/ 569 h 2014"/>
                  <a:gd name="T26" fmla="*/ 381 w 1668"/>
                  <a:gd name="T27" fmla="*/ 755 h 2014"/>
                  <a:gd name="T28" fmla="*/ 511 w 1668"/>
                  <a:gd name="T29" fmla="*/ 935 h 2014"/>
                  <a:gd name="T30" fmla="*/ 666 w 1668"/>
                  <a:gd name="T31" fmla="*/ 1115 h 2014"/>
                  <a:gd name="T32" fmla="*/ 821 w 1668"/>
                  <a:gd name="T33" fmla="*/ 1295 h 2014"/>
                  <a:gd name="T34" fmla="*/ 1005 w 1668"/>
                  <a:gd name="T35" fmla="*/ 1463 h 2014"/>
                  <a:gd name="T36" fmla="*/ 1181 w 1668"/>
                  <a:gd name="T37" fmla="*/ 1618 h 2014"/>
                  <a:gd name="T38" fmla="*/ 1367 w 1668"/>
                  <a:gd name="T39" fmla="*/ 1762 h 2014"/>
                  <a:gd name="T40" fmla="*/ 1558 w 1668"/>
                  <a:gd name="T41" fmla="*/ 1894 h 2014"/>
                  <a:gd name="T42" fmla="*/ 1742 w 1668"/>
                  <a:gd name="T43" fmla="*/ 2014 h 2014"/>
                  <a:gd name="T44" fmla="*/ 1748 w 1668"/>
                  <a:gd name="T45" fmla="*/ 2014 h 2014"/>
                  <a:gd name="T46" fmla="*/ 1558 w 1668"/>
                  <a:gd name="T47" fmla="*/ 1894 h 2014"/>
                  <a:gd name="T48" fmla="*/ 1367 w 1668"/>
                  <a:gd name="T49" fmla="*/ 1762 h 2014"/>
                  <a:gd name="T50" fmla="*/ 1181 w 1668"/>
                  <a:gd name="T51" fmla="*/ 1618 h 2014"/>
                  <a:gd name="T52" fmla="*/ 1005 w 1668"/>
                  <a:gd name="T53" fmla="*/ 1463 h 2014"/>
                  <a:gd name="T54" fmla="*/ 1005 w 1668"/>
                  <a:gd name="T55" fmla="*/ 1463 h 201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668" h="2014">
                    <a:moveTo>
                      <a:pt x="957" y="1463"/>
                    </a:moveTo>
                    <a:lnTo>
                      <a:pt x="789" y="1289"/>
                    </a:lnTo>
                    <a:lnTo>
                      <a:pt x="634" y="1115"/>
                    </a:lnTo>
                    <a:lnTo>
                      <a:pt x="490" y="929"/>
                    </a:lnTo>
                    <a:lnTo>
                      <a:pt x="365" y="743"/>
                    </a:lnTo>
                    <a:lnTo>
                      <a:pt x="251" y="557"/>
                    </a:lnTo>
                    <a:lnTo>
                      <a:pt x="149" y="372"/>
                    </a:lnTo>
                    <a:lnTo>
                      <a:pt x="66" y="186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6" y="198"/>
                    </a:lnTo>
                    <a:lnTo>
                      <a:pt x="149" y="384"/>
                    </a:lnTo>
                    <a:lnTo>
                      <a:pt x="251" y="569"/>
                    </a:lnTo>
                    <a:lnTo>
                      <a:pt x="365" y="755"/>
                    </a:lnTo>
                    <a:lnTo>
                      <a:pt x="490" y="935"/>
                    </a:lnTo>
                    <a:lnTo>
                      <a:pt x="634" y="1115"/>
                    </a:lnTo>
                    <a:lnTo>
                      <a:pt x="789" y="1295"/>
                    </a:lnTo>
                    <a:lnTo>
                      <a:pt x="957" y="1463"/>
                    </a:lnTo>
                    <a:lnTo>
                      <a:pt x="1130" y="1618"/>
                    </a:lnTo>
                    <a:lnTo>
                      <a:pt x="1303" y="1762"/>
                    </a:lnTo>
                    <a:lnTo>
                      <a:pt x="1483" y="1894"/>
                    </a:lnTo>
                    <a:lnTo>
                      <a:pt x="1662" y="2014"/>
                    </a:lnTo>
                    <a:lnTo>
                      <a:pt x="1668" y="2014"/>
                    </a:lnTo>
                    <a:lnTo>
                      <a:pt x="1483" y="1894"/>
                    </a:lnTo>
                    <a:lnTo>
                      <a:pt x="1303" y="1762"/>
                    </a:lnTo>
                    <a:lnTo>
                      <a:pt x="1130" y="1618"/>
                    </a:lnTo>
                    <a:lnTo>
                      <a:pt x="957" y="14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Rectangle 116">
                <a:extLst>
                  <a:ext uri="{FF2B5EF4-FFF2-40B4-BE49-F238E27FC236}">
                    <a16:creationId xmlns:a16="http://schemas.microsoft.com/office/drawing/2014/main" id="{DFAF527A-7972-43CA-8057-2DC6C6EA1FB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 rot="-2488720">
                <a:off x="1988" y="1919"/>
                <a:ext cx="1353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sr-Latn-RS"/>
              </a:p>
            </p:txBody>
          </p:sp>
          <p:sp>
            <p:nvSpPr>
              <p:cNvPr id="10" name="Rectangle 117">
                <a:extLst>
                  <a:ext uri="{FF2B5EF4-FFF2-40B4-BE49-F238E27FC236}">
                    <a16:creationId xmlns:a16="http://schemas.microsoft.com/office/drawing/2014/main" id="{BFD03EEB-E0E5-446A-9989-89334E1D43B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 rot="-5087790">
                <a:off x="1964" y="2613"/>
                <a:ext cx="2217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sr-Latn-RS"/>
              </a:p>
            </p:txBody>
          </p:sp>
          <p:sp>
            <p:nvSpPr>
              <p:cNvPr id="11" name="Rectangle 118">
                <a:extLst>
                  <a:ext uri="{FF2B5EF4-FFF2-40B4-BE49-F238E27FC236}">
                    <a16:creationId xmlns:a16="http://schemas.microsoft.com/office/drawing/2014/main" id="{8FA6B233-6F31-4DA2-AC01-3A911B8942B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 rot="-3417299">
                <a:off x="1018" y="2695"/>
                <a:ext cx="2678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sr-Latn-RS"/>
              </a:p>
            </p:txBody>
          </p:sp>
          <p:sp>
            <p:nvSpPr>
              <p:cNvPr id="12" name="Rectangle 119">
                <a:extLst>
                  <a:ext uri="{FF2B5EF4-FFF2-40B4-BE49-F238E27FC236}">
                    <a16:creationId xmlns:a16="http://schemas.microsoft.com/office/drawing/2014/main" id="{D245DF8E-4324-4E16-96D9-82FDAED77DC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 rot="-835848">
                <a:off x="688" y="1748"/>
                <a:ext cx="2390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sr-Latn-RS"/>
              </a:p>
            </p:txBody>
          </p:sp>
          <p:grpSp>
            <p:nvGrpSpPr>
              <p:cNvPr id="13" name="Group 120">
                <a:extLst>
                  <a:ext uri="{FF2B5EF4-FFF2-40B4-BE49-F238E27FC236}">
                    <a16:creationId xmlns:a16="http://schemas.microsoft.com/office/drawing/2014/main" id="{7C7B6CD3-ADFA-48F5-A48C-3AB7FA82347C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3046" y="1326"/>
                <a:ext cx="259" cy="299"/>
                <a:chOff x="3042" y="1265"/>
                <a:chExt cx="367" cy="424"/>
              </a:xfrm>
            </p:grpSpPr>
            <p:sp>
              <p:nvSpPr>
                <p:cNvPr id="14" name="Oval 121">
                  <a:extLst>
                    <a:ext uri="{FF2B5EF4-FFF2-40B4-BE49-F238E27FC236}">
                      <a16:creationId xmlns:a16="http://schemas.microsoft.com/office/drawing/2014/main" id="{65942F28-6E14-4247-B6FE-431618CBAD6B}"/>
                    </a:ext>
                  </a:extLst>
                </p:cNvPr>
                <p:cNvSpPr>
                  <a:spLocks noChangeAspect="1" noChangeArrowheads="1"/>
                </p:cNvSpPr>
                <p:nvPr userDrawn="1"/>
              </p:nvSpPr>
              <p:spPr bwMode="hidden">
                <a:xfrm rot="2828979">
                  <a:off x="2982" y="1467"/>
                  <a:ext cx="282" cy="16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rgbClr val="686A6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sr-Latn-RS"/>
                </a:p>
              </p:txBody>
            </p:sp>
            <p:sp>
              <p:nvSpPr>
                <p:cNvPr id="15" name="Freeform 122">
                  <a:extLst>
                    <a:ext uri="{FF2B5EF4-FFF2-40B4-BE49-F238E27FC236}">
                      <a16:creationId xmlns:a16="http://schemas.microsoft.com/office/drawing/2014/main" id="{83AA379C-A753-42D5-B4DC-0128B68C9A8E}"/>
                    </a:ext>
                  </a:extLst>
                </p:cNvPr>
                <p:cNvSpPr>
                  <a:spLocks noChangeAspect="1"/>
                </p:cNvSpPr>
                <p:nvPr userDrawn="1"/>
              </p:nvSpPr>
              <p:spPr bwMode="hidden">
                <a:xfrm>
                  <a:off x="3070" y="1374"/>
                  <a:ext cx="227" cy="221"/>
                </a:xfrm>
                <a:custGeom>
                  <a:avLst/>
                  <a:gdLst>
                    <a:gd name="T0" fmla="*/ 227 w 227"/>
                    <a:gd name="T1" fmla="*/ 134 h 222"/>
                    <a:gd name="T2" fmla="*/ 203 w 227"/>
                    <a:gd name="T3" fmla="*/ 144 h 222"/>
                    <a:gd name="T4" fmla="*/ 179 w 227"/>
                    <a:gd name="T5" fmla="*/ 138 h 222"/>
                    <a:gd name="T6" fmla="*/ 149 w 227"/>
                    <a:gd name="T7" fmla="*/ 126 h 222"/>
                    <a:gd name="T8" fmla="*/ 126 w 227"/>
                    <a:gd name="T9" fmla="*/ 102 h 222"/>
                    <a:gd name="T10" fmla="*/ 102 w 227"/>
                    <a:gd name="T11" fmla="*/ 72 h 222"/>
                    <a:gd name="T12" fmla="*/ 84 w 227"/>
                    <a:gd name="T13" fmla="*/ 48 h 222"/>
                    <a:gd name="T14" fmla="*/ 78 w 227"/>
                    <a:gd name="T15" fmla="*/ 24 h 222"/>
                    <a:gd name="T16" fmla="*/ 84 w 227"/>
                    <a:gd name="T17" fmla="*/ 0 h 222"/>
                    <a:gd name="T18" fmla="*/ 84 w 227"/>
                    <a:gd name="T19" fmla="*/ 0 h 222"/>
                    <a:gd name="T20" fmla="*/ 78 w 227"/>
                    <a:gd name="T21" fmla="*/ 0 h 222"/>
                    <a:gd name="T22" fmla="*/ 18 w 227"/>
                    <a:gd name="T23" fmla="*/ 60 h 222"/>
                    <a:gd name="T24" fmla="*/ 0 w 227"/>
                    <a:gd name="T25" fmla="*/ 90 h 222"/>
                    <a:gd name="T26" fmla="*/ 0 w 227"/>
                    <a:gd name="T27" fmla="*/ 120 h 222"/>
                    <a:gd name="T28" fmla="*/ 12 w 227"/>
                    <a:gd name="T29" fmla="*/ 156 h 222"/>
                    <a:gd name="T30" fmla="*/ 36 w 227"/>
                    <a:gd name="T31" fmla="*/ 192 h 222"/>
                    <a:gd name="T32" fmla="*/ 66 w 227"/>
                    <a:gd name="T33" fmla="*/ 216 h 222"/>
                    <a:gd name="T34" fmla="*/ 96 w 227"/>
                    <a:gd name="T35" fmla="*/ 222 h 222"/>
                    <a:gd name="T36" fmla="*/ 126 w 227"/>
                    <a:gd name="T37" fmla="*/ 222 h 222"/>
                    <a:gd name="T38" fmla="*/ 155 w 227"/>
                    <a:gd name="T39" fmla="*/ 210 h 222"/>
                    <a:gd name="T40" fmla="*/ 227 w 227"/>
                    <a:gd name="T41" fmla="*/ 138 h 222"/>
                    <a:gd name="T42" fmla="*/ 227 w 227"/>
                    <a:gd name="T43" fmla="*/ 134 h 2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27" h="222">
                      <a:moveTo>
                        <a:pt x="227" y="134"/>
                      </a:moveTo>
                      <a:lnTo>
                        <a:pt x="203" y="144"/>
                      </a:lnTo>
                      <a:lnTo>
                        <a:pt x="179" y="138"/>
                      </a:lnTo>
                      <a:lnTo>
                        <a:pt x="149" y="126"/>
                      </a:lnTo>
                      <a:lnTo>
                        <a:pt x="126" y="102"/>
                      </a:lnTo>
                      <a:lnTo>
                        <a:pt x="102" y="72"/>
                      </a:lnTo>
                      <a:lnTo>
                        <a:pt x="84" y="48"/>
                      </a:lnTo>
                      <a:lnTo>
                        <a:pt x="78" y="24"/>
                      </a:lnTo>
                      <a:lnTo>
                        <a:pt x="84" y="0"/>
                      </a:lnTo>
                      <a:lnTo>
                        <a:pt x="84" y="0"/>
                      </a:lnTo>
                      <a:lnTo>
                        <a:pt x="78" y="0"/>
                      </a:lnTo>
                      <a:lnTo>
                        <a:pt x="18" y="60"/>
                      </a:lnTo>
                      <a:lnTo>
                        <a:pt x="0" y="90"/>
                      </a:lnTo>
                      <a:lnTo>
                        <a:pt x="0" y="120"/>
                      </a:lnTo>
                      <a:lnTo>
                        <a:pt x="12" y="156"/>
                      </a:lnTo>
                      <a:lnTo>
                        <a:pt x="36" y="192"/>
                      </a:lnTo>
                      <a:lnTo>
                        <a:pt x="66" y="216"/>
                      </a:lnTo>
                      <a:lnTo>
                        <a:pt x="96" y="222"/>
                      </a:lnTo>
                      <a:lnTo>
                        <a:pt x="126" y="222"/>
                      </a:lnTo>
                      <a:lnTo>
                        <a:pt x="155" y="210"/>
                      </a:lnTo>
                      <a:lnTo>
                        <a:pt x="227" y="138"/>
                      </a:lnTo>
                      <a:lnTo>
                        <a:pt x="227" y="13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hr-HR">
                    <a:ea typeface="+mn-ea"/>
                  </a:endParaRPr>
                </a:p>
              </p:txBody>
            </p:sp>
            <p:sp>
              <p:nvSpPr>
                <p:cNvPr id="16" name="Freeform 123">
                  <a:extLst>
                    <a:ext uri="{FF2B5EF4-FFF2-40B4-BE49-F238E27FC236}">
                      <a16:creationId xmlns:a16="http://schemas.microsoft.com/office/drawing/2014/main" id="{35D95902-E073-4E52-B596-EACBC42023BD}"/>
                    </a:ext>
                  </a:extLst>
                </p:cNvPr>
                <p:cNvSpPr>
                  <a:spLocks noChangeAspect="1"/>
                </p:cNvSpPr>
                <p:nvPr userDrawn="1"/>
              </p:nvSpPr>
              <p:spPr bwMode="hidden">
                <a:xfrm>
                  <a:off x="3144" y="1366"/>
                  <a:ext cx="163" cy="156"/>
                </a:xfrm>
                <a:custGeom>
                  <a:avLst/>
                  <a:gdLst>
                    <a:gd name="T0" fmla="*/ 221 w 233"/>
                    <a:gd name="T1" fmla="*/ 216 h 234"/>
                    <a:gd name="T2" fmla="*/ 192 w 233"/>
                    <a:gd name="T3" fmla="*/ 234 h 234"/>
                    <a:gd name="T4" fmla="*/ 150 w 233"/>
                    <a:gd name="T5" fmla="*/ 234 h 234"/>
                    <a:gd name="T6" fmla="*/ 102 w 233"/>
                    <a:gd name="T7" fmla="*/ 210 h 234"/>
                    <a:gd name="T8" fmla="*/ 54 w 233"/>
                    <a:gd name="T9" fmla="*/ 174 h 234"/>
                    <a:gd name="T10" fmla="*/ 24 w 233"/>
                    <a:gd name="T11" fmla="*/ 132 h 234"/>
                    <a:gd name="T12" fmla="*/ 6 w 233"/>
                    <a:gd name="T13" fmla="*/ 84 h 234"/>
                    <a:gd name="T14" fmla="*/ 0 w 233"/>
                    <a:gd name="T15" fmla="*/ 42 h 234"/>
                    <a:gd name="T16" fmla="*/ 12 w 233"/>
                    <a:gd name="T17" fmla="*/ 12 h 234"/>
                    <a:gd name="T18" fmla="*/ 48 w 233"/>
                    <a:gd name="T19" fmla="*/ 0 h 234"/>
                    <a:gd name="T20" fmla="*/ 84 w 233"/>
                    <a:gd name="T21" fmla="*/ 0 h 234"/>
                    <a:gd name="T22" fmla="*/ 132 w 233"/>
                    <a:gd name="T23" fmla="*/ 18 h 234"/>
                    <a:gd name="T24" fmla="*/ 174 w 233"/>
                    <a:gd name="T25" fmla="*/ 54 h 234"/>
                    <a:gd name="T26" fmla="*/ 210 w 233"/>
                    <a:gd name="T27" fmla="*/ 102 h 234"/>
                    <a:gd name="T28" fmla="*/ 233 w 233"/>
                    <a:gd name="T29" fmla="*/ 144 h 234"/>
                    <a:gd name="T30" fmla="*/ 233 w 233"/>
                    <a:gd name="T31" fmla="*/ 186 h 234"/>
                    <a:gd name="T32" fmla="*/ 221 w 233"/>
                    <a:gd name="T33" fmla="*/ 216 h 234"/>
                    <a:gd name="T34" fmla="*/ 221 w 233"/>
                    <a:gd name="T35" fmla="*/ 216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hr-HR">
                    <a:ea typeface="+mn-ea"/>
                  </a:endParaRPr>
                </a:p>
              </p:txBody>
            </p:sp>
            <p:sp>
              <p:nvSpPr>
                <p:cNvPr id="17" name="Freeform 124">
                  <a:extLst>
                    <a:ext uri="{FF2B5EF4-FFF2-40B4-BE49-F238E27FC236}">
                      <a16:creationId xmlns:a16="http://schemas.microsoft.com/office/drawing/2014/main" id="{93CA4B0D-2B1A-4FA1-A328-9BB5D258EAB9}"/>
                    </a:ext>
                  </a:extLst>
                </p:cNvPr>
                <p:cNvSpPr>
                  <a:spLocks noChangeAspect="1"/>
                </p:cNvSpPr>
                <p:nvPr userDrawn="1"/>
              </p:nvSpPr>
              <p:spPr bwMode="hidden">
                <a:xfrm>
                  <a:off x="3202" y="1272"/>
                  <a:ext cx="203" cy="199"/>
                </a:xfrm>
                <a:custGeom>
                  <a:avLst/>
                  <a:gdLst>
                    <a:gd name="T0" fmla="*/ 179 w 203"/>
                    <a:gd name="T1" fmla="*/ 18 h 198"/>
                    <a:gd name="T2" fmla="*/ 197 w 203"/>
                    <a:gd name="T3" fmla="*/ 48 h 198"/>
                    <a:gd name="T4" fmla="*/ 203 w 203"/>
                    <a:gd name="T5" fmla="*/ 60 h 198"/>
                    <a:gd name="T6" fmla="*/ 197 w 203"/>
                    <a:gd name="T7" fmla="*/ 66 h 198"/>
                    <a:gd name="T8" fmla="*/ 65 w 203"/>
                    <a:gd name="T9" fmla="*/ 192 h 198"/>
                    <a:gd name="T10" fmla="*/ 59 w 203"/>
                    <a:gd name="T11" fmla="*/ 198 h 198"/>
                    <a:gd name="T12" fmla="*/ 47 w 203"/>
                    <a:gd name="T13" fmla="*/ 192 h 198"/>
                    <a:gd name="T14" fmla="*/ 17 w 203"/>
                    <a:gd name="T15" fmla="*/ 174 h 198"/>
                    <a:gd name="T16" fmla="*/ 0 w 203"/>
                    <a:gd name="T17" fmla="*/ 150 h 198"/>
                    <a:gd name="T18" fmla="*/ 0 w 203"/>
                    <a:gd name="T19" fmla="*/ 126 h 198"/>
                    <a:gd name="T20" fmla="*/ 131 w 203"/>
                    <a:gd name="T21" fmla="*/ 0 h 198"/>
                    <a:gd name="T22" fmla="*/ 155 w 203"/>
                    <a:gd name="T23" fmla="*/ 0 h 198"/>
                    <a:gd name="T24" fmla="*/ 179 w 203"/>
                    <a:gd name="T25" fmla="*/ 18 h 198"/>
                    <a:gd name="T26" fmla="*/ 179 w 203"/>
                    <a:gd name="T27" fmla="*/ 18 h 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03" h="198">
                      <a:moveTo>
                        <a:pt x="179" y="18"/>
                      </a:moveTo>
                      <a:lnTo>
                        <a:pt x="197" y="48"/>
                      </a:lnTo>
                      <a:lnTo>
                        <a:pt x="203" y="60"/>
                      </a:lnTo>
                      <a:lnTo>
                        <a:pt x="197" y="66"/>
                      </a:lnTo>
                      <a:lnTo>
                        <a:pt x="65" y="192"/>
                      </a:lnTo>
                      <a:lnTo>
                        <a:pt x="59" y="198"/>
                      </a:lnTo>
                      <a:lnTo>
                        <a:pt x="47" y="192"/>
                      </a:lnTo>
                      <a:lnTo>
                        <a:pt x="17" y="174"/>
                      </a:lnTo>
                      <a:lnTo>
                        <a:pt x="0" y="150"/>
                      </a:lnTo>
                      <a:lnTo>
                        <a:pt x="0" y="126"/>
                      </a:lnTo>
                      <a:lnTo>
                        <a:pt x="131" y="0"/>
                      </a:lnTo>
                      <a:lnTo>
                        <a:pt x="155" y="0"/>
                      </a:lnTo>
                      <a:lnTo>
                        <a:pt x="179" y="18"/>
                      </a:lnTo>
                      <a:lnTo>
                        <a:pt x="179" y="1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hr-HR">
                    <a:ea typeface="+mn-ea"/>
                  </a:endParaRPr>
                </a:p>
              </p:txBody>
            </p:sp>
            <p:sp>
              <p:nvSpPr>
                <p:cNvPr id="18" name="Freeform 125">
                  <a:extLst>
                    <a:ext uri="{FF2B5EF4-FFF2-40B4-BE49-F238E27FC236}">
                      <a16:creationId xmlns:a16="http://schemas.microsoft.com/office/drawing/2014/main" id="{3908C284-8A6E-488F-AD94-791DF506E12C}"/>
                    </a:ext>
                  </a:extLst>
                </p:cNvPr>
                <p:cNvSpPr>
                  <a:spLocks noChangeAspect="1"/>
                </p:cNvSpPr>
                <p:nvPr userDrawn="1"/>
              </p:nvSpPr>
              <p:spPr bwMode="hidden">
                <a:xfrm>
                  <a:off x="3330" y="1265"/>
                  <a:ext cx="79" cy="74"/>
                </a:xfrm>
                <a:custGeom>
                  <a:avLst/>
                  <a:gdLst>
                    <a:gd name="T0" fmla="*/ 221 w 233"/>
                    <a:gd name="T1" fmla="*/ 216 h 234"/>
                    <a:gd name="T2" fmla="*/ 192 w 233"/>
                    <a:gd name="T3" fmla="*/ 234 h 234"/>
                    <a:gd name="T4" fmla="*/ 150 w 233"/>
                    <a:gd name="T5" fmla="*/ 234 h 234"/>
                    <a:gd name="T6" fmla="*/ 102 w 233"/>
                    <a:gd name="T7" fmla="*/ 210 h 234"/>
                    <a:gd name="T8" fmla="*/ 54 w 233"/>
                    <a:gd name="T9" fmla="*/ 174 h 234"/>
                    <a:gd name="T10" fmla="*/ 24 w 233"/>
                    <a:gd name="T11" fmla="*/ 132 h 234"/>
                    <a:gd name="T12" fmla="*/ 6 w 233"/>
                    <a:gd name="T13" fmla="*/ 84 h 234"/>
                    <a:gd name="T14" fmla="*/ 0 w 233"/>
                    <a:gd name="T15" fmla="*/ 42 h 234"/>
                    <a:gd name="T16" fmla="*/ 12 w 233"/>
                    <a:gd name="T17" fmla="*/ 12 h 234"/>
                    <a:gd name="T18" fmla="*/ 48 w 233"/>
                    <a:gd name="T19" fmla="*/ 0 h 234"/>
                    <a:gd name="T20" fmla="*/ 84 w 233"/>
                    <a:gd name="T21" fmla="*/ 0 h 234"/>
                    <a:gd name="T22" fmla="*/ 132 w 233"/>
                    <a:gd name="T23" fmla="*/ 18 h 234"/>
                    <a:gd name="T24" fmla="*/ 174 w 233"/>
                    <a:gd name="T25" fmla="*/ 54 h 234"/>
                    <a:gd name="T26" fmla="*/ 210 w 233"/>
                    <a:gd name="T27" fmla="*/ 102 h 234"/>
                    <a:gd name="T28" fmla="*/ 233 w 233"/>
                    <a:gd name="T29" fmla="*/ 144 h 234"/>
                    <a:gd name="T30" fmla="*/ 233 w 233"/>
                    <a:gd name="T31" fmla="*/ 186 h 234"/>
                    <a:gd name="T32" fmla="*/ 221 w 233"/>
                    <a:gd name="T33" fmla="*/ 216 h 234"/>
                    <a:gd name="T34" fmla="*/ 221 w 233"/>
                    <a:gd name="T35" fmla="*/ 216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hr-HR">
                    <a:ea typeface="+mn-ea"/>
                  </a:endParaRPr>
                </a:p>
              </p:txBody>
            </p:sp>
          </p:grpSp>
        </p:grpSp>
      </p:grpSp>
      <p:sp>
        <p:nvSpPr>
          <p:cNvPr id="5246" name="Rectangle 12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973263"/>
          </a:xfrm>
        </p:spPr>
        <p:txBody>
          <a:bodyPr/>
          <a:lstStyle>
            <a:lvl1pPr>
              <a:defRPr sz="5100"/>
            </a:lvl1pPr>
          </a:lstStyle>
          <a:p>
            <a:pPr lvl="0"/>
            <a:r>
              <a:rPr lang="hr-HR" noProof="0"/>
              <a:t>Click to edit Master title style</a:t>
            </a:r>
          </a:p>
        </p:txBody>
      </p:sp>
      <p:sp>
        <p:nvSpPr>
          <p:cNvPr id="5247" name="Rectangle 12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hr-HR" noProof="0"/>
              <a:t>Click to edit Master subtitle style</a:t>
            </a:r>
          </a:p>
        </p:txBody>
      </p:sp>
      <p:sp>
        <p:nvSpPr>
          <p:cNvPr id="128" name="Rectangle 128">
            <a:extLst>
              <a:ext uri="{FF2B5EF4-FFF2-40B4-BE49-F238E27FC236}">
                <a16:creationId xmlns:a16="http://schemas.microsoft.com/office/drawing/2014/main" id="{F2A41F78-9D31-4250-9199-747E06288E5F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" name="Rectangle 129">
            <a:extLst>
              <a:ext uri="{FF2B5EF4-FFF2-40B4-BE49-F238E27FC236}">
                <a16:creationId xmlns:a16="http://schemas.microsoft.com/office/drawing/2014/main" id="{E1C35F97-28BC-4ADA-8F45-B5129EDC31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0" name="Rectangle 130">
            <a:extLst>
              <a:ext uri="{FF2B5EF4-FFF2-40B4-BE49-F238E27FC236}">
                <a16:creationId xmlns:a16="http://schemas.microsoft.com/office/drawing/2014/main" id="{BC78A357-E5F4-4B08-8B75-DC9BC5AB99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fld id="{82A79CA8-71BE-4F7E-8C2B-DB8A6C8E6F25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925601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126">
            <a:extLst>
              <a:ext uri="{FF2B5EF4-FFF2-40B4-BE49-F238E27FC236}">
                <a16:creationId xmlns:a16="http://schemas.microsoft.com/office/drawing/2014/main" id="{128A816A-4495-4A0B-A998-53A8CE0863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7">
            <a:extLst>
              <a:ext uri="{FF2B5EF4-FFF2-40B4-BE49-F238E27FC236}">
                <a16:creationId xmlns:a16="http://schemas.microsoft.com/office/drawing/2014/main" id="{A6F841B9-C0DC-4822-861C-593F42F3F8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8">
            <a:extLst>
              <a:ext uri="{FF2B5EF4-FFF2-40B4-BE49-F238E27FC236}">
                <a16:creationId xmlns:a16="http://schemas.microsoft.com/office/drawing/2014/main" id="{4080C3E0-4D7E-47D9-A029-DE92905325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F8B23F-48F3-4ABF-B95D-FDDA910EEE3D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32592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126">
            <a:extLst>
              <a:ext uri="{FF2B5EF4-FFF2-40B4-BE49-F238E27FC236}">
                <a16:creationId xmlns:a16="http://schemas.microsoft.com/office/drawing/2014/main" id="{7F304212-E28D-4C23-8055-2F903EA327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7">
            <a:extLst>
              <a:ext uri="{FF2B5EF4-FFF2-40B4-BE49-F238E27FC236}">
                <a16:creationId xmlns:a16="http://schemas.microsoft.com/office/drawing/2014/main" id="{26AAA2AC-3F1F-4AE3-A8BA-38F0DA7254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8">
            <a:extLst>
              <a:ext uri="{FF2B5EF4-FFF2-40B4-BE49-F238E27FC236}">
                <a16:creationId xmlns:a16="http://schemas.microsoft.com/office/drawing/2014/main" id="{001FFB0E-D5BB-478E-B8C4-35C6391F1E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EEC984-91FA-4265-A590-20A5DC319177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711407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126">
            <a:extLst>
              <a:ext uri="{FF2B5EF4-FFF2-40B4-BE49-F238E27FC236}">
                <a16:creationId xmlns:a16="http://schemas.microsoft.com/office/drawing/2014/main" id="{E7BD29D6-E391-48D5-A2F5-3A95EF10CA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7">
            <a:extLst>
              <a:ext uri="{FF2B5EF4-FFF2-40B4-BE49-F238E27FC236}">
                <a16:creationId xmlns:a16="http://schemas.microsoft.com/office/drawing/2014/main" id="{92B45D30-EC8F-47FF-8740-0A2F2CFD64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8">
            <a:extLst>
              <a:ext uri="{FF2B5EF4-FFF2-40B4-BE49-F238E27FC236}">
                <a16:creationId xmlns:a16="http://schemas.microsoft.com/office/drawing/2014/main" id="{1E5BB1B3-7B39-416F-AAF1-6851CA7B05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35501C-8C98-4F65-A6CA-31FC0E85568C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978577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6">
            <a:extLst>
              <a:ext uri="{FF2B5EF4-FFF2-40B4-BE49-F238E27FC236}">
                <a16:creationId xmlns:a16="http://schemas.microsoft.com/office/drawing/2014/main" id="{3A1ED9E3-8B46-4CAD-BED9-764767C9FC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7">
            <a:extLst>
              <a:ext uri="{FF2B5EF4-FFF2-40B4-BE49-F238E27FC236}">
                <a16:creationId xmlns:a16="http://schemas.microsoft.com/office/drawing/2014/main" id="{84A8539E-FBE7-4CBE-B294-6B8915B825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8">
            <a:extLst>
              <a:ext uri="{FF2B5EF4-FFF2-40B4-BE49-F238E27FC236}">
                <a16:creationId xmlns:a16="http://schemas.microsoft.com/office/drawing/2014/main" id="{717A5DF6-D38B-4603-A5B9-CC90278D02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473896-9A3A-4E8F-ADD3-8EAD877970C2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000947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126">
            <a:extLst>
              <a:ext uri="{FF2B5EF4-FFF2-40B4-BE49-F238E27FC236}">
                <a16:creationId xmlns:a16="http://schemas.microsoft.com/office/drawing/2014/main" id="{5A820436-3232-417B-8E33-F2FD98BA63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7">
            <a:extLst>
              <a:ext uri="{FF2B5EF4-FFF2-40B4-BE49-F238E27FC236}">
                <a16:creationId xmlns:a16="http://schemas.microsoft.com/office/drawing/2014/main" id="{6996AFE3-2859-4BD7-B415-E3AC4D54BA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8">
            <a:extLst>
              <a:ext uri="{FF2B5EF4-FFF2-40B4-BE49-F238E27FC236}">
                <a16:creationId xmlns:a16="http://schemas.microsoft.com/office/drawing/2014/main" id="{0ED9B5D3-4872-4831-A7BF-D476D1A729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0C7C61-636E-4A1F-91CB-F264BAC7AB2D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450963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Rectangle 126">
            <a:extLst>
              <a:ext uri="{FF2B5EF4-FFF2-40B4-BE49-F238E27FC236}">
                <a16:creationId xmlns:a16="http://schemas.microsoft.com/office/drawing/2014/main" id="{3D50014F-6208-42C4-A00D-08F831DCD2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7">
            <a:extLst>
              <a:ext uri="{FF2B5EF4-FFF2-40B4-BE49-F238E27FC236}">
                <a16:creationId xmlns:a16="http://schemas.microsoft.com/office/drawing/2014/main" id="{136785BF-D467-4F52-BA29-58C5963187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28">
            <a:extLst>
              <a:ext uri="{FF2B5EF4-FFF2-40B4-BE49-F238E27FC236}">
                <a16:creationId xmlns:a16="http://schemas.microsoft.com/office/drawing/2014/main" id="{FB4A10A8-F3C1-4BBD-BD42-52E2A3288B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19FD47-B8A4-422A-B88F-C150BF795AD4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32206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ctangle 126">
            <a:extLst>
              <a:ext uri="{FF2B5EF4-FFF2-40B4-BE49-F238E27FC236}">
                <a16:creationId xmlns:a16="http://schemas.microsoft.com/office/drawing/2014/main" id="{2F84ACA1-B2D9-4C9B-A860-3881718D7A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7">
            <a:extLst>
              <a:ext uri="{FF2B5EF4-FFF2-40B4-BE49-F238E27FC236}">
                <a16:creationId xmlns:a16="http://schemas.microsoft.com/office/drawing/2014/main" id="{A598014D-7892-4549-A5F0-E21046DD98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8">
            <a:extLst>
              <a:ext uri="{FF2B5EF4-FFF2-40B4-BE49-F238E27FC236}">
                <a16:creationId xmlns:a16="http://schemas.microsoft.com/office/drawing/2014/main" id="{65F2AA22-BB9B-4DE9-BDA9-6ED6F90EFE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E223C9-251C-45F4-A65E-16B22BF8B686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975245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6">
            <a:extLst>
              <a:ext uri="{FF2B5EF4-FFF2-40B4-BE49-F238E27FC236}">
                <a16:creationId xmlns:a16="http://schemas.microsoft.com/office/drawing/2014/main" id="{E571B6DE-8D15-45E0-AD0F-1B0826990B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7">
            <a:extLst>
              <a:ext uri="{FF2B5EF4-FFF2-40B4-BE49-F238E27FC236}">
                <a16:creationId xmlns:a16="http://schemas.microsoft.com/office/drawing/2014/main" id="{3CD605AC-9437-430C-B219-F7672645DD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8">
            <a:extLst>
              <a:ext uri="{FF2B5EF4-FFF2-40B4-BE49-F238E27FC236}">
                <a16:creationId xmlns:a16="http://schemas.microsoft.com/office/drawing/2014/main" id="{C05E2934-466F-4BEF-BF40-C846B85B62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69DA80-BF64-45C0-B833-5F72ED5DCB01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7791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6">
            <a:extLst>
              <a:ext uri="{FF2B5EF4-FFF2-40B4-BE49-F238E27FC236}">
                <a16:creationId xmlns:a16="http://schemas.microsoft.com/office/drawing/2014/main" id="{46203793-D9AD-416F-A8F2-6CF9E1D079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7">
            <a:extLst>
              <a:ext uri="{FF2B5EF4-FFF2-40B4-BE49-F238E27FC236}">
                <a16:creationId xmlns:a16="http://schemas.microsoft.com/office/drawing/2014/main" id="{2E02BB5C-04BE-4621-AB14-A34FDE4866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8">
            <a:extLst>
              <a:ext uri="{FF2B5EF4-FFF2-40B4-BE49-F238E27FC236}">
                <a16:creationId xmlns:a16="http://schemas.microsoft.com/office/drawing/2014/main" id="{971F3994-9F65-4D11-8B80-199E96DBF6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D54867-DB8D-407A-8EAB-2C2336749416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879057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6">
            <a:extLst>
              <a:ext uri="{FF2B5EF4-FFF2-40B4-BE49-F238E27FC236}">
                <a16:creationId xmlns:a16="http://schemas.microsoft.com/office/drawing/2014/main" id="{4818E216-5C01-4BA1-B6C7-DFFF38204F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7">
            <a:extLst>
              <a:ext uri="{FF2B5EF4-FFF2-40B4-BE49-F238E27FC236}">
                <a16:creationId xmlns:a16="http://schemas.microsoft.com/office/drawing/2014/main" id="{BE0377F1-AB8E-489D-A318-3EBD32F4B1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8">
            <a:extLst>
              <a:ext uri="{FF2B5EF4-FFF2-40B4-BE49-F238E27FC236}">
                <a16:creationId xmlns:a16="http://schemas.microsoft.com/office/drawing/2014/main" id="{0F41CD19-3D91-48B2-BF92-E0125EF46F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B52573-874C-468D-B26F-9365B2B0F109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852221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2DE6EE9E-2BB2-459A-939E-08AE4A1DE816}"/>
              </a:ext>
            </a:extLst>
          </p:cNvPr>
          <p:cNvGrpSpPr>
            <a:grpSpLocks/>
          </p:cNvGrpSpPr>
          <p:nvPr/>
        </p:nvGrpSpPr>
        <p:grpSpPr bwMode="auto">
          <a:xfrm>
            <a:off x="-609600" y="762000"/>
            <a:ext cx="7542213" cy="6029325"/>
            <a:chOff x="-384" y="480"/>
            <a:chExt cx="4751" cy="3798"/>
          </a:xfrm>
        </p:grpSpPr>
        <p:grpSp>
          <p:nvGrpSpPr>
            <p:cNvPr id="1032" name="Group 3">
              <a:extLst>
                <a:ext uri="{FF2B5EF4-FFF2-40B4-BE49-F238E27FC236}">
                  <a16:creationId xmlns:a16="http://schemas.microsoft.com/office/drawing/2014/main" id="{B904A4E1-8F73-43A1-A7E0-4BCC824B43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84" y="480"/>
              <a:ext cx="4751" cy="3798"/>
              <a:chOff x="0" y="522"/>
              <a:chExt cx="4751" cy="3798"/>
            </a:xfrm>
          </p:grpSpPr>
          <p:grpSp>
            <p:nvGrpSpPr>
              <p:cNvPr id="1046" name="Group 4">
                <a:extLst>
                  <a:ext uri="{FF2B5EF4-FFF2-40B4-BE49-F238E27FC236}">
                    <a16:creationId xmlns:a16="http://schemas.microsoft.com/office/drawing/2014/main" id="{C1B871B3-AD40-4AC3-9914-3B3A6DF9E57D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0" y="522"/>
                <a:ext cx="4751" cy="3794"/>
                <a:chOff x="0" y="522"/>
                <a:chExt cx="4751" cy="3794"/>
              </a:xfrm>
            </p:grpSpPr>
            <p:sp>
              <p:nvSpPr>
                <p:cNvPr id="1060" name="Freeform 5">
                  <a:extLst>
                    <a:ext uri="{FF2B5EF4-FFF2-40B4-BE49-F238E27FC236}">
                      <a16:creationId xmlns:a16="http://schemas.microsoft.com/office/drawing/2014/main" id="{D2F88DCF-692C-45C6-A2C6-19F7B518A5B7}"/>
                    </a:ext>
                  </a:extLst>
                </p:cNvPr>
                <p:cNvSpPr>
                  <a:spLocks/>
                </p:cNvSpPr>
                <p:nvPr userDrawn="1"/>
              </p:nvSpPr>
              <p:spPr bwMode="hidden">
                <a:xfrm>
                  <a:off x="628" y="1241"/>
                  <a:ext cx="3281" cy="3075"/>
                </a:xfrm>
                <a:custGeom>
                  <a:avLst/>
                  <a:gdLst>
                    <a:gd name="T0" fmla="*/ 534 w 3271"/>
                    <a:gd name="T1" fmla="*/ 1990 h 3075"/>
                    <a:gd name="T2" fmla="*/ 202 w 3271"/>
                    <a:gd name="T3" fmla="*/ 1474 h 3075"/>
                    <a:gd name="T4" fmla="*/ 66 w 3271"/>
                    <a:gd name="T5" fmla="*/ 1169 h 3075"/>
                    <a:gd name="T6" fmla="*/ 12 w 3271"/>
                    <a:gd name="T7" fmla="*/ 875 h 3075"/>
                    <a:gd name="T8" fmla="*/ 18 w 3271"/>
                    <a:gd name="T9" fmla="*/ 611 h 3075"/>
                    <a:gd name="T10" fmla="*/ 84 w 3271"/>
                    <a:gd name="T11" fmla="*/ 389 h 3075"/>
                    <a:gd name="T12" fmla="*/ 225 w 3271"/>
                    <a:gd name="T13" fmla="*/ 216 h 3075"/>
                    <a:gd name="T14" fmla="*/ 540 w 3271"/>
                    <a:gd name="T15" fmla="*/ 42 h 3075"/>
                    <a:gd name="T16" fmla="*/ 939 w 3271"/>
                    <a:gd name="T17" fmla="*/ 6 h 3075"/>
                    <a:gd name="T18" fmla="*/ 1398 w 3271"/>
                    <a:gd name="T19" fmla="*/ 102 h 3075"/>
                    <a:gd name="T20" fmla="*/ 1902 w 3271"/>
                    <a:gd name="T21" fmla="*/ 324 h 3075"/>
                    <a:gd name="T22" fmla="*/ 2384 w 3271"/>
                    <a:gd name="T23" fmla="*/ 659 h 3075"/>
                    <a:gd name="T24" fmla="*/ 2911 w 3271"/>
                    <a:gd name="T25" fmla="*/ 1187 h 3075"/>
                    <a:gd name="T26" fmla="*/ 3242 w 3271"/>
                    <a:gd name="T27" fmla="*/ 1702 h 3075"/>
                    <a:gd name="T28" fmla="*/ 3365 w 3271"/>
                    <a:gd name="T29" fmla="*/ 2008 h 3075"/>
                    <a:gd name="T30" fmla="*/ 3419 w 3271"/>
                    <a:gd name="T31" fmla="*/ 2302 h 3075"/>
                    <a:gd name="T32" fmla="*/ 3413 w 3271"/>
                    <a:gd name="T33" fmla="*/ 2565 h 3075"/>
                    <a:gd name="T34" fmla="*/ 3347 w 3271"/>
                    <a:gd name="T35" fmla="*/ 2781 h 3075"/>
                    <a:gd name="T36" fmla="*/ 3223 w 3271"/>
                    <a:gd name="T37" fmla="*/ 2961 h 3075"/>
                    <a:gd name="T38" fmla="*/ 3062 w 3271"/>
                    <a:gd name="T39" fmla="*/ 3075 h 3075"/>
                    <a:gd name="T40" fmla="*/ 3223 w 3271"/>
                    <a:gd name="T41" fmla="*/ 2967 h 3075"/>
                    <a:gd name="T42" fmla="*/ 3353 w 3271"/>
                    <a:gd name="T43" fmla="*/ 2787 h 3075"/>
                    <a:gd name="T44" fmla="*/ 3419 w 3271"/>
                    <a:gd name="T45" fmla="*/ 2565 h 3075"/>
                    <a:gd name="T46" fmla="*/ 3425 w 3271"/>
                    <a:gd name="T47" fmla="*/ 2302 h 3075"/>
                    <a:gd name="T48" fmla="*/ 3371 w 3271"/>
                    <a:gd name="T49" fmla="*/ 2008 h 3075"/>
                    <a:gd name="T50" fmla="*/ 3249 w 3271"/>
                    <a:gd name="T51" fmla="*/ 1702 h 3075"/>
                    <a:gd name="T52" fmla="*/ 2918 w 3271"/>
                    <a:gd name="T53" fmla="*/ 1181 h 3075"/>
                    <a:gd name="T54" fmla="*/ 2390 w 3271"/>
                    <a:gd name="T55" fmla="*/ 653 h 3075"/>
                    <a:gd name="T56" fmla="*/ 1902 w 3271"/>
                    <a:gd name="T57" fmla="*/ 318 h 3075"/>
                    <a:gd name="T58" fmla="*/ 1398 w 3271"/>
                    <a:gd name="T59" fmla="*/ 96 h 3075"/>
                    <a:gd name="T60" fmla="*/ 939 w 3271"/>
                    <a:gd name="T61" fmla="*/ 0 h 3075"/>
                    <a:gd name="T62" fmla="*/ 534 w 3271"/>
                    <a:gd name="T63" fmla="*/ 36 h 3075"/>
                    <a:gd name="T64" fmla="*/ 220 w 3271"/>
                    <a:gd name="T65" fmla="*/ 210 h 3075"/>
                    <a:gd name="T66" fmla="*/ 78 w 3271"/>
                    <a:gd name="T67" fmla="*/ 389 h 3075"/>
                    <a:gd name="T68" fmla="*/ 12 w 3271"/>
                    <a:gd name="T69" fmla="*/ 611 h 3075"/>
                    <a:gd name="T70" fmla="*/ 6 w 3271"/>
                    <a:gd name="T71" fmla="*/ 875 h 3075"/>
                    <a:gd name="T72" fmla="*/ 60 w 3271"/>
                    <a:gd name="T73" fmla="*/ 1169 h 3075"/>
                    <a:gd name="T74" fmla="*/ 196 w 3271"/>
                    <a:gd name="T75" fmla="*/ 1474 h 3075"/>
                    <a:gd name="T76" fmla="*/ 369 w 3271"/>
                    <a:gd name="T77" fmla="*/ 1786 h 3075"/>
                    <a:gd name="T78" fmla="*/ 897 w 3271"/>
                    <a:gd name="T79" fmla="*/ 2380 h 3075"/>
                    <a:gd name="T80" fmla="*/ 1308 w 3271"/>
                    <a:gd name="T81" fmla="*/ 2709 h 3075"/>
                    <a:gd name="T82" fmla="*/ 1736 w 3271"/>
                    <a:gd name="T83" fmla="*/ 2961 h 3075"/>
                    <a:gd name="T84" fmla="*/ 2033 w 3271"/>
                    <a:gd name="T85" fmla="*/ 3075 h 3075"/>
                    <a:gd name="T86" fmla="*/ 1605 w 3271"/>
                    <a:gd name="T87" fmla="*/ 2889 h 3075"/>
                    <a:gd name="T88" fmla="*/ 1173 w 3271"/>
                    <a:gd name="T89" fmla="*/ 2607 h 3075"/>
                    <a:gd name="T90" fmla="*/ 897 w 3271"/>
                    <a:gd name="T91" fmla="*/ 2380 h 3075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3271" h="3075">
                      <a:moveTo>
                        <a:pt x="849" y="2380"/>
                      </a:moveTo>
                      <a:lnTo>
                        <a:pt x="664" y="2188"/>
                      </a:lnTo>
                      <a:lnTo>
                        <a:pt x="502" y="1990"/>
                      </a:lnTo>
                      <a:lnTo>
                        <a:pt x="359" y="1786"/>
                      </a:lnTo>
                      <a:lnTo>
                        <a:pt x="239" y="1576"/>
                      </a:lnTo>
                      <a:lnTo>
                        <a:pt x="186" y="1474"/>
                      </a:lnTo>
                      <a:lnTo>
                        <a:pt x="138" y="1373"/>
                      </a:lnTo>
                      <a:lnTo>
                        <a:pt x="102" y="1271"/>
                      </a:lnTo>
                      <a:lnTo>
                        <a:pt x="66" y="1169"/>
                      </a:lnTo>
                      <a:lnTo>
                        <a:pt x="42" y="1067"/>
                      </a:lnTo>
                      <a:lnTo>
                        <a:pt x="24" y="971"/>
                      </a:lnTo>
                      <a:lnTo>
                        <a:pt x="12" y="875"/>
                      </a:lnTo>
                      <a:lnTo>
                        <a:pt x="6" y="779"/>
                      </a:lnTo>
                      <a:lnTo>
                        <a:pt x="6" y="695"/>
                      </a:lnTo>
                      <a:lnTo>
                        <a:pt x="18" y="611"/>
                      </a:lnTo>
                      <a:lnTo>
                        <a:pt x="30" y="533"/>
                      </a:lnTo>
                      <a:lnTo>
                        <a:pt x="54" y="461"/>
                      </a:lnTo>
                      <a:lnTo>
                        <a:pt x="84" y="389"/>
                      </a:lnTo>
                      <a:lnTo>
                        <a:pt x="120" y="330"/>
                      </a:lnTo>
                      <a:lnTo>
                        <a:pt x="162" y="270"/>
                      </a:lnTo>
                      <a:lnTo>
                        <a:pt x="209" y="216"/>
                      </a:lnTo>
                      <a:lnTo>
                        <a:pt x="299" y="144"/>
                      </a:lnTo>
                      <a:lnTo>
                        <a:pt x="395" y="84"/>
                      </a:lnTo>
                      <a:lnTo>
                        <a:pt x="508" y="42"/>
                      </a:lnTo>
                      <a:lnTo>
                        <a:pt x="628" y="18"/>
                      </a:lnTo>
                      <a:lnTo>
                        <a:pt x="754" y="6"/>
                      </a:lnTo>
                      <a:lnTo>
                        <a:pt x="891" y="6"/>
                      </a:lnTo>
                      <a:lnTo>
                        <a:pt x="1035" y="24"/>
                      </a:lnTo>
                      <a:lnTo>
                        <a:pt x="1184" y="60"/>
                      </a:lnTo>
                      <a:lnTo>
                        <a:pt x="1334" y="102"/>
                      </a:lnTo>
                      <a:lnTo>
                        <a:pt x="1489" y="162"/>
                      </a:lnTo>
                      <a:lnTo>
                        <a:pt x="1644" y="240"/>
                      </a:lnTo>
                      <a:lnTo>
                        <a:pt x="1806" y="324"/>
                      </a:lnTo>
                      <a:lnTo>
                        <a:pt x="1961" y="425"/>
                      </a:lnTo>
                      <a:lnTo>
                        <a:pt x="2117" y="533"/>
                      </a:lnTo>
                      <a:lnTo>
                        <a:pt x="2272" y="659"/>
                      </a:lnTo>
                      <a:lnTo>
                        <a:pt x="2422" y="797"/>
                      </a:lnTo>
                      <a:lnTo>
                        <a:pt x="2607" y="989"/>
                      </a:lnTo>
                      <a:lnTo>
                        <a:pt x="2769" y="1187"/>
                      </a:lnTo>
                      <a:lnTo>
                        <a:pt x="2912" y="1391"/>
                      </a:lnTo>
                      <a:lnTo>
                        <a:pt x="3032" y="1600"/>
                      </a:lnTo>
                      <a:lnTo>
                        <a:pt x="3085" y="1702"/>
                      </a:lnTo>
                      <a:lnTo>
                        <a:pt x="3133" y="1804"/>
                      </a:lnTo>
                      <a:lnTo>
                        <a:pt x="3169" y="1906"/>
                      </a:lnTo>
                      <a:lnTo>
                        <a:pt x="3205" y="2008"/>
                      </a:lnTo>
                      <a:lnTo>
                        <a:pt x="3229" y="2110"/>
                      </a:lnTo>
                      <a:lnTo>
                        <a:pt x="3247" y="2206"/>
                      </a:lnTo>
                      <a:lnTo>
                        <a:pt x="3259" y="2302"/>
                      </a:lnTo>
                      <a:lnTo>
                        <a:pt x="3265" y="2398"/>
                      </a:lnTo>
                      <a:lnTo>
                        <a:pt x="3265" y="2482"/>
                      </a:lnTo>
                      <a:lnTo>
                        <a:pt x="3253" y="2565"/>
                      </a:lnTo>
                      <a:lnTo>
                        <a:pt x="3241" y="2643"/>
                      </a:lnTo>
                      <a:lnTo>
                        <a:pt x="3217" y="2715"/>
                      </a:lnTo>
                      <a:lnTo>
                        <a:pt x="3187" y="2781"/>
                      </a:lnTo>
                      <a:lnTo>
                        <a:pt x="3157" y="2847"/>
                      </a:lnTo>
                      <a:lnTo>
                        <a:pt x="3115" y="2907"/>
                      </a:lnTo>
                      <a:lnTo>
                        <a:pt x="3068" y="2961"/>
                      </a:lnTo>
                      <a:lnTo>
                        <a:pt x="2996" y="3021"/>
                      </a:lnTo>
                      <a:lnTo>
                        <a:pt x="2918" y="3075"/>
                      </a:lnTo>
                      <a:lnTo>
                        <a:pt x="2930" y="3075"/>
                      </a:lnTo>
                      <a:lnTo>
                        <a:pt x="3002" y="3027"/>
                      </a:lnTo>
                      <a:lnTo>
                        <a:pt x="3068" y="2967"/>
                      </a:lnTo>
                      <a:lnTo>
                        <a:pt x="3115" y="2913"/>
                      </a:lnTo>
                      <a:lnTo>
                        <a:pt x="3157" y="2853"/>
                      </a:lnTo>
                      <a:lnTo>
                        <a:pt x="3193" y="2787"/>
                      </a:lnTo>
                      <a:lnTo>
                        <a:pt x="3223" y="2721"/>
                      </a:lnTo>
                      <a:lnTo>
                        <a:pt x="3247" y="2643"/>
                      </a:lnTo>
                      <a:lnTo>
                        <a:pt x="3259" y="2565"/>
                      </a:lnTo>
                      <a:lnTo>
                        <a:pt x="3271" y="2482"/>
                      </a:lnTo>
                      <a:lnTo>
                        <a:pt x="3271" y="2398"/>
                      </a:lnTo>
                      <a:lnTo>
                        <a:pt x="3265" y="2302"/>
                      </a:lnTo>
                      <a:lnTo>
                        <a:pt x="3253" y="2206"/>
                      </a:lnTo>
                      <a:lnTo>
                        <a:pt x="3235" y="2110"/>
                      </a:lnTo>
                      <a:lnTo>
                        <a:pt x="3211" y="2008"/>
                      </a:lnTo>
                      <a:lnTo>
                        <a:pt x="3175" y="1906"/>
                      </a:lnTo>
                      <a:lnTo>
                        <a:pt x="3139" y="1804"/>
                      </a:lnTo>
                      <a:lnTo>
                        <a:pt x="3091" y="1702"/>
                      </a:lnTo>
                      <a:lnTo>
                        <a:pt x="3038" y="1594"/>
                      </a:lnTo>
                      <a:lnTo>
                        <a:pt x="2918" y="1391"/>
                      </a:lnTo>
                      <a:lnTo>
                        <a:pt x="2775" y="1181"/>
                      </a:lnTo>
                      <a:lnTo>
                        <a:pt x="2613" y="983"/>
                      </a:lnTo>
                      <a:lnTo>
                        <a:pt x="2428" y="791"/>
                      </a:lnTo>
                      <a:lnTo>
                        <a:pt x="2278" y="653"/>
                      </a:lnTo>
                      <a:lnTo>
                        <a:pt x="2123" y="527"/>
                      </a:lnTo>
                      <a:lnTo>
                        <a:pt x="1967" y="419"/>
                      </a:lnTo>
                      <a:lnTo>
                        <a:pt x="1806" y="318"/>
                      </a:lnTo>
                      <a:lnTo>
                        <a:pt x="1650" y="234"/>
                      </a:lnTo>
                      <a:lnTo>
                        <a:pt x="1489" y="156"/>
                      </a:lnTo>
                      <a:lnTo>
                        <a:pt x="1334" y="96"/>
                      </a:lnTo>
                      <a:lnTo>
                        <a:pt x="1184" y="54"/>
                      </a:lnTo>
                      <a:lnTo>
                        <a:pt x="1035" y="18"/>
                      </a:lnTo>
                      <a:lnTo>
                        <a:pt x="891" y="0"/>
                      </a:lnTo>
                      <a:lnTo>
                        <a:pt x="754" y="0"/>
                      </a:lnTo>
                      <a:lnTo>
                        <a:pt x="622" y="12"/>
                      </a:lnTo>
                      <a:lnTo>
                        <a:pt x="502" y="36"/>
                      </a:lnTo>
                      <a:lnTo>
                        <a:pt x="395" y="78"/>
                      </a:lnTo>
                      <a:lnTo>
                        <a:pt x="293" y="138"/>
                      </a:lnTo>
                      <a:lnTo>
                        <a:pt x="204" y="210"/>
                      </a:lnTo>
                      <a:lnTo>
                        <a:pt x="156" y="264"/>
                      </a:lnTo>
                      <a:lnTo>
                        <a:pt x="114" y="324"/>
                      </a:lnTo>
                      <a:lnTo>
                        <a:pt x="78" y="389"/>
                      </a:lnTo>
                      <a:lnTo>
                        <a:pt x="48" y="461"/>
                      </a:lnTo>
                      <a:lnTo>
                        <a:pt x="30" y="533"/>
                      </a:lnTo>
                      <a:lnTo>
                        <a:pt x="12" y="611"/>
                      </a:lnTo>
                      <a:lnTo>
                        <a:pt x="6" y="695"/>
                      </a:lnTo>
                      <a:lnTo>
                        <a:pt x="0" y="779"/>
                      </a:lnTo>
                      <a:lnTo>
                        <a:pt x="6" y="875"/>
                      </a:lnTo>
                      <a:lnTo>
                        <a:pt x="18" y="971"/>
                      </a:lnTo>
                      <a:lnTo>
                        <a:pt x="36" y="1067"/>
                      </a:lnTo>
                      <a:lnTo>
                        <a:pt x="60" y="1169"/>
                      </a:lnTo>
                      <a:lnTo>
                        <a:pt x="96" y="1271"/>
                      </a:lnTo>
                      <a:lnTo>
                        <a:pt x="132" y="1373"/>
                      </a:lnTo>
                      <a:lnTo>
                        <a:pt x="180" y="1474"/>
                      </a:lnTo>
                      <a:lnTo>
                        <a:pt x="233" y="1582"/>
                      </a:lnTo>
                      <a:lnTo>
                        <a:pt x="287" y="1684"/>
                      </a:lnTo>
                      <a:lnTo>
                        <a:pt x="353" y="1786"/>
                      </a:lnTo>
                      <a:lnTo>
                        <a:pt x="496" y="1990"/>
                      </a:lnTo>
                      <a:lnTo>
                        <a:pt x="664" y="2188"/>
                      </a:lnTo>
                      <a:lnTo>
                        <a:pt x="849" y="2380"/>
                      </a:lnTo>
                      <a:lnTo>
                        <a:pt x="981" y="2500"/>
                      </a:lnTo>
                      <a:lnTo>
                        <a:pt x="1112" y="2607"/>
                      </a:lnTo>
                      <a:lnTo>
                        <a:pt x="1244" y="2709"/>
                      </a:lnTo>
                      <a:lnTo>
                        <a:pt x="1381" y="2805"/>
                      </a:lnTo>
                      <a:lnTo>
                        <a:pt x="1519" y="2889"/>
                      </a:lnTo>
                      <a:lnTo>
                        <a:pt x="1656" y="2961"/>
                      </a:lnTo>
                      <a:lnTo>
                        <a:pt x="1788" y="3021"/>
                      </a:lnTo>
                      <a:lnTo>
                        <a:pt x="1926" y="3075"/>
                      </a:lnTo>
                      <a:lnTo>
                        <a:pt x="1937" y="3075"/>
                      </a:lnTo>
                      <a:lnTo>
                        <a:pt x="1800" y="3021"/>
                      </a:lnTo>
                      <a:lnTo>
                        <a:pt x="1662" y="2961"/>
                      </a:lnTo>
                      <a:lnTo>
                        <a:pt x="1525" y="2889"/>
                      </a:lnTo>
                      <a:lnTo>
                        <a:pt x="1387" y="2805"/>
                      </a:lnTo>
                      <a:lnTo>
                        <a:pt x="1250" y="2709"/>
                      </a:lnTo>
                      <a:lnTo>
                        <a:pt x="1118" y="2607"/>
                      </a:lnTo>
                      <a:lnTo>
                        <a:pt x="981" y="2500"/>
                      </a:lnTo>
                      <a:lnTo>
                        <a:pt x="849" y="23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061" name="Group 6">
                  <a:extLst>
                    <a:ext uri="{FF2B5EF4-FFF2-40B4-BE49-F238E27FC236}">
                      <a16:creationId xmlns:a16="http://schemas.microsoft.com/office/drawing/2014/main" id="{FB91919E-B57F-475C-A15E-0F1F10B5F381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0" y="522"/>
                  <a:ext cx="4751" cy="3794"/>
                  <a:chOff x="0" y="522"/>
                  <a:chExt cx="4751" cy="3794"/>
                </a:xfrm>
              </p:grpSpPr>
              <p:sp>
                <p:nvSpPr>
                  <p:cNvPr id="1062" name="Freeform 7">
                    <a:extLst>
                      <a:ext uri="{FF2B5EF4-FFF2-40B4-BE49-F238E27FC236}">
                        <a16:creationId xmlns:a16="http://schemas.microsoft.com/office/drawing/2014/main" id="{7792CA19-AD43-4622-A538-CA1BE7E89E2A}"/>
                      </a:ext>
                    </a:extLst>
                  </p:cNvPr>
                  <p:cNvSpPr>
                    <a:spLocks/>
                  </p:cNvSpPr>
                  <p:nvPr userDrawn="1"/>
                </p:nvSpPr>
                <p:spPr bwMode="hidden">
                  <a:xfrm>
                    <a:off x="400" y="815"/>
                    <a:ext cx="3964" cy="3501"/>
                  </a:xfrm>
                  <a:custGeom>
                    <a:avLst/>
                    <a:gdLst>
                      <a:gd name="T0" fmla="*/ 4139 w 3952"/>
                      <a:gd name="T1" fmla="*/ 2860 h 3501"/>
                      <a:gd name="T2" fmla="*/ 4102 w 3952"/>
                      <a:gd name="T3" fmla="*/ 2614 h 3501"/>
                      <a:gd name="T4" fmla="*/ 4031 w 3952"/>
                      <a:gd name="T5" fmla="*/ 2368 h 3501"/>
                      <a:gd name="T6" fmla="*/ 3917 w 3952"/>
                      <a:gd name="T7" fmla="*/ 2110 h 3501"/>
                      <a:gd name="T8" fmla="*/ 3769 w 3952"/>
                      <a:gd name="T9" fmla="*/ 1853 h 3501"/>
                      <a:gd name="T10" fmla="*/ 3605 w 3952"/>
                      <a:gd name="T11" fmla="*/ 1595 h 3501"/>
                      <a:gd name="T12" fmla="*/ 3401 w 3952"/>
                      <a:gd name="T13" fmla="*/ 1343 h 3501"/>
                      <a:gd name="T14" fmla="*/ 3173 w 3952"/>
                      <a:gd name="T15" fmla="*/ 1103 h 3501"/>
                      <a:gd name="T16" fmla="*/ 2855 w 3952"/>
                      <a:gd name="T17" fmla="*/ 815 h 3501"/>
                      <a:gd name="T18" fmla="*/ 2444 w 3952"/>
                      <a:gd name="T19" fmla="*/ 522 h 3501"/>
                      <a:gd name="T20" fmla="*/ 2039 w 3952"/>
                      <a:gd name="T21" fmla="*/ 288 h 3501"/>
                      <a:gd name="T22" fmla="*/ 1635 w 3952"/>
                      <a:gd name="T23" fmla="*/ 126 h 3501"/>
                      <a:gd name="T24" fmla="*/ 1248 w 3952"/>
                      <a:gd name="T25" fmla="*/ 24 h 3501"/>
                      <a:gd name="T26" fmla="*/ 885 w 3952"/>
                      <a:gd name="T27" fmla="*/ 0 h 3501"/>
                      <a:gd name="T28" fmla="*/ 558 w 3952"/>
                      <a:gd name="T29" fmla="*/ 48 h 3501"/>
                      <a:gd name="T30" fmla="*/ 279 w 3952"/>
                      <a:gd name="T31" fmla="*/ 174 h 3501"/>
                      <a:gd name="T32" fmla="*/ 114 w 3952"/>
                      <a:gd name="T33" fmla="*/ 312 h 3501"/>
                      <a:gd name="T34" fmla="*/ 0 w 3952"/>
                      <a:gd name="T35" fmla="*/ 486 h 3501"/>
                      <a:gd name="T36" fmla="*/ 72 w 3952"/>
                      <a:gd name="T37" fmla="*/ 372 h 3501"/>
                      <a:gd name="T38" fmla="*/ 285 w 3952"/>
                      <a:gd name="T39" fmla="*/ 174 h 3501"/>
                      <a:gd name="T40" fmla="*/ 558 w 3952"/>
                      <a:gd name="T41" fmla="*/ 48 h 3501"/>
                      <a:gd name="T42" fmla="*/ 885 w 3952"/>
                      <a:gd name="T43" fmla="*/ 6 h 3501"/>
                      <a:gd name="T44" fmla="*/ 1248 w 3952"/>
                      <a:gd name="T45" fmla="*/ 30 h 3501"/>
                      <a:gd name="T46" fmla="*/ 1635 w 3952"/>
                      <a:gd name="T47" fmla="*/ 132 h 3501"/>
                      <a:gd name="T48" fmla="*/ 2039 w 3952"/>
                      <a:gd name="T49" fmla="*/ 294 h 3501"/>
                      <a:gd name="T50" fmla="*/ 2444 w 3952"/>
                      <a:gd name="T51" fmla="*/ 528 h 3501"/>
                      <a:gd name="T52" fmla="*/ 2848 w 3952"/>
                      <a:gd name="T53" fmla="*/ 821 h 3501"/>
                      <a:gd name="T54" fmla="*/ 3286 w 3952"/>
                      <a:gd name="T55" fmla="*/ 1223 h 3501"/>
                      <a:gd name="T56" fmla="*/ 3499 w 3952"/>
                      <a:gd name="T57" fmla="*/ 1469 h 3501"/>
                      <a:gd name="T58" fmla="*/ 3686 w 3952"/>
                      <a:gd name="T59" fmla="*/ 1727 h 3501"/>
                      <a:gd name="T60" fmla="*/ 3845 w 3952"/>
                      <a:gd name="T61" fmla="*/ 1984 h 3501"/>
                      <a:gd name="T62" fmla="*/ 3976 w 3952"/>
                      <a:gd name="T63" fmla="*/ 2236 h 3501"/>
                      <a:gd name="T64" fmla="*/ 4067 w 3952"/>
                      <a:gd name="T65" fmla="*/ 2494 h 3501"/>
                      <a:gd name="T66" fmla="*/ 4126 w 3952"/>
                      <a:gd name="T67" fmla="*/ 2740 h 3501"/>
                      <a:gd name="T68" fmla="*/ 4146 w 3952"/>
                      <a:gd name="T69" fmla="*/ 2973 h 3501"/>
                      <a:gd name="T70" fmla="*/ 4114 w 3952"/>
                      <a:gd name="T71" fmla="*/ 3255 h 3501"/>
                      <a:gd name="T72" fmla="*/ 4025 w 3952"/>
                      <a:gd name="T73" fmla="*/ 3501 h 3501"/>
                      <a:gd name="T74" fmla="*/ 4078 w 3952"/>
                      <a:gd name="T75" fmla="*/ 3387 h 3501"/>
                      <a:gd name="T76" fmla="*/ 4139 w 3952"/>
                      <a:gd name="T77" fmla="*/ 3123 h 3501"/>
                      <a:gd name="T78" fmla="*/ 4146 w 3952"/>
                      <a:gd name="T79" fmla="*/ 2973 h 3501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0" t="0" r="r" b="b"/>
                    <a:pathLst>
                      <a:path w="3952" h="3501">
                        <a:moveTo>
                          <a:pt x="3952" y="2973"/>
                        </a:moveTo>
                        <a:lnTo>
                          <a:pt x="3946" y="2860"/>
                        </a:lnTo>
                        <a:lnTo>
                          <a:pt x="3934" y="2740"/>
                        </a:lnTo>
                        <a:lnTo>
                          <a:pt x="3910" y="2614"/>
                        </a:lnTo>
                        <a:lnTo>
                          <a:pt x="3875" y="2494"/>
                        </a:lnTo>
                        <a:lnTo>
                          <a:pt x="3839" y="2368"/>
                        </a:lnTo>
                        <a:lnTo>
                          <a:pt x="3785" y="2236"/>
                        </a:lnTo>
                        <a:lnTo>
                          <a:pt x="3731" y="2110"/>
                        </a:lnTo>
                        <a:lnTo>
                          <a:pt x="3665" y="1978"/>
                        </a:lnTo>
                        <a:lnTo>
                          <a:pt x="3593" y="1853"/>
                        </a:lnTo>
                        <a:lnTo>
                          <a:pt x="3516" y="1721"/>
                        </a:lnTo>
                        <a:lnTo>
                          <a:pt x="3432" y="1595"/>
                        </a:lnTo>
                        <a:lnTo>
                          <a:pt x="3336" y="1469"/>
                        </a:lnTo>
                        <a:lnTo>
                          <a:pt x="3241" y="1343"/>
                        </a:lnTo>
                        <a:lnTo>
                          <a:pt x="3133" y="1223"/>
                        </a:lnTo>
                        <a:lnTo>
                          <a:pt x="3025" y="1103"/>
                        </a:lnTo>
                        <a:lnTo>
                          <a:pt x="2906" y="983"/>
                        </a:lnTo>
                        <a:lnTo>
                          <a:pt x="2721" y="815"/>
                        </a:lnTo>
                        <a:lnTo>
                          <a:pt x="2529" y="660"/>
                        </a:lnTo>
                        <a:lnTo>
                          <a:pt x="2332" y="522"/>
                        </a:lnTo>
                        <a:lnTo>
                          <a:pt x="2141" y="396"/>
                        </a:lnTo>
                        <a:lnTo>
                          <a:pt x="1943" y="288"/>
                        </a:lnTo>
                        <a:lnTo>
                          <a:pt x="1746" y="198"/>
                        </a:lnTo>
                        <a:lnTo>
                          <a:pt x="1555" y="126"/>
                        </a:lnTo>
                        <a:lnTo>
                          <a:pt x="1363" y="66"/>
                        </a:lnTo>
                        <a:lnTo>
                          <a:pt x="1184" y="24"/>
                        </a:lnTo>
                        <a:lnTo>
                          <a:pt x="1005" y="6"/>
                        </a:lnTo>
                        <a:lnTo>
                          <a:pt x="837" y="0"/>
                        </a:lnTo>
                        <a:lnTo>
                          <a:pt x="676" y="12"/>
                        </a:lnTo>
                        <a:lnTo>
                          <a:pt x="526" y="48"/>
                        </a:lnTo>
                        <a:lnTo>
                          <a:pt x="389" y="102"/>
                        </a:lnTo>
                        <a:lnTo>
                          <a:pt x="263" y="174"/>
                        </a:lnTo>
                        <a:lnTo>
                          <a:pt x="155" y="264"/>
                        </a:lnTo>
                        <a:lnTo>
                          <a:pt x="114" y="312"/>
                        </a:lnTo>
                        <a:lnTo>
                          <a:pt x="72" y="366"/>
                        </a:lnTo>
                        <a:lnTo>
                          <a:pt x="0" y="486"/>
                        </a:lnTo>
                        <a:lnTo>
                          <a:pt x="0" y="498"/>
                        </a:lnTo>
                        <a:lnTo>
                          <a:pt x="72" y="372"/>
                        </a:lnTo>
                        <a:lnTo>
                          <a:pt x="161" y="264"/>
                        </a:lnTo>
                        <a:lnTo>
                          <a:pt x="269" y="174"/>
                        </a:lnTo>
                        <a:lnTo>
                          <a:pt x="395" y="102"/>
                        </a:lnTo>
                        <a:lnTo>
                          <a:pt x="526" y="48"/>
                        </a:lnTo>
                        <a:lnTo>
                          <a:pt x="676" y="18"/>
                        </a:lnTo>
                        <a:lnTo>
                          <a:pt x="837" y="6"/>
                        </a:lnTo>
                        <a:lnTo>
                          <a:pt x="1005" y="6"/>
                        </a:lnTo>
                        <a:lnTo>
                          <a:pt x="1184" y="30"/>
                        </a:lnTo>
                        <a:lnTo>
                          <a:pt x="1363" y="72"/>
                        </a:lnTo>
                        <a:lnTo>
                          <a:pt x="1555" y="132"/>
                        </a:lnTo>
                        <a:lnTo>
                          <a:pt x="1746" y="204"/>
                        </a:lnTo>
                        <a:lnTo>
                          <a:pt x="1943" y="294"/>
                        </a:lnTo>
                        <a:lnTo>
                          <a:pt x="2135" y="402"/>
                        </a:lnTo>
                        <a:lnTo>
                          <a:pt x="2332" y="528"/>
                        </a:lnTo>
                        <a:lnTo>
                          <a:pt x="2523" y="666"/>
                        </a:lnTo>
                        <a:lnTo>
                          <a:pt x="2715" y="821"/>
                        </a:lnTo>
                        <a:lnTo>
                          <a:pt x="2900" y="989"/>
                        </a:lnTo>
                        <a:lnTo>
                          <a:pt x="3127" y="1223"/>
                        </a:lnTo>
                        <a:lnTo>
                          <a:pt x="3235" y="1349"/>
                        </a:lnTo>
                        <a:lnTo>
                          <a:pt x="3336" y="1469"/>
                        </a:lnTo>
                        <a:lnTo>
                          <a:pt x="3426" y="1595"/>
                        </a:lnTo>
                        <a:lnTo>
                          <a:pt x="3510" y="1727"/>
                        </a:lnTo>
                        <a:lnTo>
                          <a:pt x="3593" y="1853"/>
                        </a:lnTo>
                        <a:lnTo>
                          <a:pt x="3665" y="1984"/>
                        </a:lnTo>
                        <a:lnTo>
                          <a:pt x="3731" y="2110"/>
                        </a:lnTo>
                        <a:lnTo>
                          <a:pt x="3785" y="2236"/>
                        </a:lnTo>
                        <a:lnTo>
                          <a:pt x="3833" y="2368"/>
                        </a:lnTo>
                        <a:lnTo>
                          <a:pt x="3875" y="2494"/>
                        </a:lnTo>
                        <a:lnTo>
                          <a:pt x="3910" y="2614"/>
                        </a:lnTo>
                        <a:lnTo>
                          <a:pt x="3934" y="2740"/>
                        </a:lnTo>
                        <a:lnTo>
                          <a:pt x="3946" y="2860"/>
                        </a:lnTo>
                        <a:lnTo>
                          <a:pt x="3952" y="2973"/>
                        </a:lnTo>
                        <a:lnTo>
                          <a:pt x="3946" y="3123"/>
                        </a:lnTo>
                        <a:lnTo>
                          <a:pt x="3922" y="3255"/>
                        </a:lnTo>
                        <a:lnTo>
                          <a:pt x="3886" y="3387"/>
                        </a:lnTo>
                        <a:lnTo>
                          <a:pt x="3833" y="3501"/>
                        </a:lnTo>
                        <a:lnTo>
                          <a:pt x="3886" y="3387"/>
                        </a:lnTo>
                        <a:lnTo>
                          <a:pt x="3928" y="3255"/>
                        </a:lnTo>
                        <a:lnTo>
                          <a:pt x="3946" y="3123"/>
                        </a:lnTo>
                        <a:lnTo>
                          <a:pt x="3952" y="2973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3" name="Freeform 8">
                    <a:extLst>
                      <a:ext uri="{FF2B5EF4-FFF2-40B4-BE49-F238E27FC236}">
                        <a16:creationId xmlns:a16="http://schemas.microsoft.com/office/drawing/2014/main" id="{A01CC47B-C3B8-45C0-A750-ACCE47154398}"/>
                      </a:ext>
                    </a:extLst>
                  </p:cNvPr>
                  <p:cNvSpPr>
                    <a:spLocks/>
                  </p:cNvSpPr>
                  <p:nvPr userDrawn="1"/>
                </p:nvSpPr>
                <p:spPr bwMode="hidden">
                  <a:xfrm>
                    <a:off x="406" y="953"/>
                    <a:ext cx="3803" cy="3363"/>
                  </a:xfrm>
                  <a:custGeom>
                    <a:avLst/>
                    <a:gdLst>
                      <a:gd name="T0" fmla="*/ 708 w 3791"/>
                      <a:gd name="T1" fmla="*/ 2416 h 3363"/>
                      <a:gd name="T2" fmla="*/ 435 w 3791"/>
                      <a:gd name="T3" fmla="*/ 2062 h 3363"/>
                      <a:gd name="T4" fmla="*/ 231 w 3791"/>
                      <a:gd name="T5" fmla="*/ 1703 h 3363"/>
                      <a:gd name="T6" fmla="*/ 78 w 3791"/>
                      <a:gd name="T7" fmla="*/ 1343 h 3363"/>
                      <a:gd name="T8" fmla="*/ 12 w 3791"/>
                      <a:gd name="T9" fmla="*/ 1001 h 3363"/>
                      <a:gd name="T10" fmla="*/ 18 w 3791"/>
                      <a:gd name="T11" fmla="*/ 701 h 3363"/>
                      <a:gd name="T12" fmla="*/ 96 w 3791"/>
                      <a:gd name="T13" fmla="*/ 450 h 3363"/>
                      <a:gd name="T14" fmla="*/ 255 w 3791"/>
                      <a:gd name="T15" fmla="*/ 246 h 3363"/>
                      <a:gd name="T16" fmla="*/ 612 w 3791"/>
                      <a:gd name="T17" fmla="*/ 48 h 3363"/>
                      <a:gd name="T18" fmla="*/ 1076 w 3791"/>
                      <a:gd name="T19" fmla="*/ 6 h 3363"/>
                      <a:gd name="T20" fmla="*/ 1623 w 3791"/>
                      <a:gd name="T21" fmla="*/ 120 h 3363"/>
                      <a:gd name="T22" fmla="*/ 2199 w 3791"/>
                      <a:gd name="T23" fmla="*/ 378 h 3363"/>
                      <a:gd name="T24" fmla="*/ 2768 w 3791"/>
                      <a:gd name="T25" fmla="*/ 773 h 3363"/>
                      <a:gd name="T26" fmla="*/ 3275 w 3791"/>
                      <a:gd name="T27" fmla="*/ 1265 h 3363"/>
                      <a:gd name="T28" fmla="*/ 3554 w 3791"/>
                      <a:gd name="T29" fmla="*/ 1625 h 3363"/>
                      <a:gd name="T30" fmla="*/ 3769 w 3791"/>
                      <a:gd name="T31" fmla="*/ 1984 h 3363"/>
                      <a:gd name="T32" fmla="*/ 3911 w 3791"/>
                      <a:gd name="T33" fmla="*/ 2344 h 3363"/>
                      <a:gd name="T34" fmla="*/ 3979 w 3791"/>
                      <a:gd name="T35" fmla="*/ 2686 h 3363"/>
                      <a:gd name="T36" fmla="*/ 3941 w 3791"/>
                      <a:gd name="T37" fmla="*/ 3105 h 3363"/>
                      <a:gd name="T38" fmla="*/ 3820 w 3791"/>
                      <a:gd name="T39" fmla="*/ 3363 h 3363"/>
                      <a:gd name="T40" fmla="*/ 3972 w 3791"/>
                      <a:gd name="T41" fmla="*/ 2967 h 3363"/>
                      <a:gd name="T42" fmla="*/ 3985 w 3791"/>
                      <a:gd name="T43" fmla="*/ 2794 h 3363"/>
                      <a:gd name="T44" fmla="*/ 3941 w 3791"/>
                      <a:gd name="T45" fmla="*/ 2458 h 3363"/>
                      <a:gd name="T46" fmla="*/ 3827 w 3791"/>
                      <a:gd name="T47" fmla="*/ 2104 h 3363"/>
                      <a:gd name="T48" fmla="*/ 3632 w 3791"/>
                      <a:gd name="T49" fmla="*/ 1739 h 3363"/>
                      <a:gd name="T50" fmla="*/ 3376 w 3791"/>
                      <a:gd name="T51" fmla="*/ 1385 h 3363"/>
                      <a:gd name="T52" fmla="*/ 2948 w 3791"/>
                      <a:gd name="T53" fmla="*/ 929 h 3363"/>
                      <a:gd name="T54" fmla="*/ 2386 w 3791"/>
                      <a:gd name="T55" fmla="*/ 492 h 3363"/>
                      <a:gd name="T56" fmla="*/ 1814 w 3791"/>
                      <a:gd name="T57" fmla="*/ 192 h 3363"/>
                      <a:gd name="T58" fmla="*/ 1254 w 3791"/>
                      <a:gd name="T59" fmla="*/ 24 h 3363"/>
                      <a:gd name="T60" fmla="*/ 749 w 3791"/>
                      <a:gd name="T61" fmla="*/ 12 h 3363"/>
                      <a:gd name="T62" fmla="*/ 351 w 3791"/>
                      <a:gd name="T63" fmla="*/ 162 h 3363"/>
                      <a:gd name="T64" fmla="*/ 132 w 3791"/>
                      <a:gd name="T65" fmla="*/ 378 h 3363"/>
                      <a:gd name="T66" fmla="*/ 36 w 3791"/>
                      <a:gd name="T67" fmla="*/ 612 h 3363"/>
                      <a:gd name="T68" fmla="*/ 0 w 3791"/>
                      <a:gd name="T69" fmla="*/ 893 h 3363"/>
                      <a:gd name="T70" fmla="*/ 42 w 3791"/>
                      <a:gd name="T71" fmla="*/ 1229 h 3363"/>
                      <a:gd name="T72" fmla="*/ 177 w 3791"/>
                      <a:gd name="T73" fmla="*/ 1583 h 3363"/>
                      <a:gd name="T74" fmla="*/ 357 w 3791"/>
                      <a:gd name="T75" fmla="*/ 1942 h 3363"/>
                      <a:gd name="T76" fmla="*/ 612 w 3791"/>
                      <a:gd name="T77" fmla="*/ 2302 h 3363"/>
                      <a:gd name="T78" fmla="*/ 1035 w 3791"/>
                      <a:gd name="T79" fmla="*/ 2758 h 3363"/>
                      <a:gd name="T80" fmla="*/ 1676 w 3791"/>
                      <a:gd name="T81" fmla="*/ 3237 h 3363"/>
                      <a:gd name="T82" fmla="*/ 1676 w 3791"/>
                      <a:gd name="T83" fmla="*/ 3237 h 3363"/>
                      <a:gd name="T84" fmla="*/ 1041 w 3791"/>
                      <a:gd name="T85" fmla="*/ 2758 h 3363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3791" h="3363">
                        <a:moveTo>
                          <a:pt x="993" y="2758"/>
                        </a:moveTo>
                        <a:lnTo>
                          <a:pt x="777" y="2536"/>
                        </a:lnTo>
                        <a:lnTo>
                          <a:pt x="676" y="2416"/>
                        </a:lnTo>
                        <a:lnTo>
                          <a:pt x="586" y="2302"/>
                        </a:lnTo>
                        <a:lnTo>
                          <a:pt x="496" y="2182"/>
                        </a:lnTo>
                        <a:lnTo>
                          <a:pt x="419" y="2062"/>
                        </a:lnTo>
                        <a:lnTo>
                          <a:pt x="341" y="1942"/>
                        </a:lnTo>
                        <a:lnTo>
                          <a:pt x="275" y="1822"/>
                        </a:lnTo>
                        <a:lnTo>
                          <a:pt x="215" y="1703"/>
                        </a:lnTo>
                        <a:lnTo>
                          <a:pt x="161" y="1583"/>
                        </a:lnTo>
                        <a:lnTo>
                          <a:pt x="114" y="1463"/>
                        </a:lnTo>
                        <a:lnTo>
                          <a:pt x="78" y="1343"/>
                        </a:lnTo>
                        <a:lnTo>
                          <a:pt x="48" y="1229"/>
                        </a:lnTo>
                        <a:lnTo>
                          <a:pt x="24" y="1115"/>
                        </a:lnTo>
                        <a:lnTo>
                          <a:pt x="12" y="1001"/>
                        </a:lnTo>
                        <a:lnTo>
                          <a:pt x="6" y="893"/>
                        </a:lnTo>
                        <a:lnTo>
                          <a:pt x="12" y="797"/>
                        </a:lnTo>
                        <a:lnTo>
                          <a:pt x="18" y="701"/>
                        </a:lnTo>
                        <a:lnTo>
                          <a:pt x="42" y="612"/>
                        </a:lnTo>
                        <a:lnTo>
                          <a:pt x="66" y="528"/>
                        </a:lnTo>
                        <a:lnTo>
                          <a:pt x="96" y="450"/>
                        </a:lnTo>
                        <a:lnTo>
                          <a:pt x="138" y="378"/>
                        </a:lnTo>
                        <a:lnTo>
                          <a:pt x="185" y="306"/>
                        </a:lnTo>
                        <a:lnTo>
                          <a:pt x="239" y="246"/>
                        </a:lnTo>
                        <a:lnTo>
                          <a:pt x="341" y="162"/>
                        </a:lnTo>
                        <a:lnTo>
                          <a:pt x="454" y="96"/>
                        </a:lnTo>
                        <a:lnTo>
                          <a:pt x="580" y="48"/>
                        </a:lnTo>
                        <a:lnTo>
                          <a:pt x="723" y="18"/>
                        </a:lnTo>
                        <a:lnTo>
                          <a:pt x="867" y="6"/>
                        </a:lnTo>
                        <a:lnTo>
                          <a:pt x="1028" y="6"/>
                        </a:lnTo>
                        <a:lnTo>
                          <a:pt x="1196" y="30"/>
                        </a:lnTo>
                        <a:lnTo>
                          <a:pt x="1363" y="66"/>
                        </a:lnTo>
                        <a:lnTo>
                          <a:pt x="1543" y="120"/>
                        </a:lnTo>
                        <a:lnTo>
                          <a:pt x="1722" y="192"/>
                        </a:lnTo>
                        <a:lnTo>
                          <a:pt x="1901" y="282"/>
                        </a:lnTo>
                        <a:lnTo>
                          <a:pt x="2087" y="378"/>
                        </a:lnTo>
                        <a:lnTo>
                          <a:pt x="2272" y="498"/>
                        </a:lnTo>
                        <a:lnTo>
                          <a:pt x="2451" y="624"/>
                        </a:lnTo>
                        <a:lnTo>
                          <a:pt x="2631" y="773"/>
                        </a:lnTo>
                        <a:lnTo>
                          <a:pt x="2804" y="929"/>
                        </a:lnTo>
                        <a:lnTo>
                          <a:pt x="3019" y="1151"/>
                        </a:lnTo>
                        <a:lnTo>
                          <a:pt x="3115" y="1265"/>
                        </a:lnTo>
                        <a:lnTo>
                          <a:pt x="3211" y="1385"/>
                        </a:lnTo>
                        <a:lnTo>
                          <a:pt x="3295" y="1505"/>
                        </a:lnTo>
                        <a:lnTo>
                          <a:pt x="3378" y="1625"/>
                        </a:lnTo>
                        <a:lnTo>
                          <a:pt x="3450" y="1745"/>
                        </a:lnTo>
                        <a:lnTo>
                          <a:pt x="3522" y="1864"/>
                        </a:lnTo>
                        <a:lnTo>
                          <a:pt x="3582" y="1984"/>
                        </a:lnTo>
                        <a:lnTo>
                          <a:pt x="3635" y="2104"/>
                        </a:lnTo>
                        <a:lnTo>
                          <a:pt x="3677" y="2224"/>
                        </a:lnTo>
                        <a:lnTo>
                          <a:pt x="3719" y="2344"/>
                        </a:lnTo>
                        <a:lnTo>
                          <a:pt x="3749" y="2458"/>
                        </a:lnTo>
                        <a:lnTo>
                          <a:pt x="3773" y="2572"/>
                        </a:lnTo>
                        <a:lnTo>
                          <a:pt x="3785" y="2686"/>
                        </a:lnTo>
                        <a:lnTo>
                          <a:pt x="3791" y="2794"/>
                        </a:lnTo>
                        <a:lnTo>
                          <a:pt x="3779" y="2955"/>
                        </a:lnTo>
                        <a:lnTo>
                          <a:pt x="3749" y="3105"/>
                        </a:lnTo>
                        <a:lnTo>
                          <a:pt x="3695" y="3243"/>
                        </a:lnTo>
                        <a:lnTo>
                          <a:pt x="3623" y="3363"/>
                        </a:lnTo>
                        <a:lnTo>
                          <a:pt x="3629" y="3363"/>
                        </a:lnTo>
                        <a:lnTo>
                          <a:pt x="3701" y="3243"/>
                        </a:lnTo>
                        <a:lnTo>
                          <a:pt x="3749" y="3111"/>
                        </a:lnTo>
                        <a:lnTo>
                          <a:pt x="3779" y="2967"/>
                        </a:lnTo>
                        <a:lnTo>
                          <a:pt x="3791" y="2806"/>
                        </a:lnTo>
                        <a:lnTo>
                          <a:pt x="3791" y="2800"/>
                        </a:lnTo>
                        <a:lnTo>
                          <a:pt x="3791" y="2794"/>
                        </a:lnTo>
                        <a:lnTo>
                          <a:pt x="3785" y="2686"/>
                        </a:lnTo>
                        <a:lnTo>
                          <a:pt x="3773" y="2572"/>
                        </a:lnTo>
                        <a:lnTo>
                          <a:pt x="3749" y="2458"/>
                        </a:lnTo>
                        <a:lnTo>
                          <a:pt x="3719" y="2338"/>
                        </a:lnTo>
                        <a:lnTo>
                          <a:pt x="3683" y="2224"/>
                        </a:lnTo>
                        <a:lnTo>
                          <a:pt x="3635" y="2104"/>
                        </a:lnTo>
                        <a:lnTo>
                          <a:pt x="3582" y="1984"/>
                        </a:lnTo>
                        <a:lnTo>
                          <a:pt x="3522" y="1864"/>
                        </a:lnTo>
                        <a:lnTo>
                          <a:pt x="3456" y="1739"/>
                        </a:lnTo>
                        <a:lnTo>
                          <a:pt x="3378" y="1619"/>
                        </a:lnTo>
                        <a:lnTo>
                          <a:pt x="3300" y="1499"/>
                        </a:lnTo>
                        <a:lnTo>
                          <a:pt x="3211" y="1385"/>
                        </a:lnTo>
                        <a:lnTo>
                          <a:pt x="3121" y="1265"/>
                        </a:lnTo>
                        <a:lnTo>
                          <a:pt x="3019" y="1151"/>
                        </a:lnTo>
                        <a:lnTo>
                          <a:pt x="2804" y="929"/>
                        </a:lnTo>
                        <a:lnTo>
                          <a:pt x="2631" y="767"/>
                        </a:lnTo>
                        <a:lnTo>
                          <a:pt x="2451" y="624"/>
                        </a:lnTo>
                        <a:lnTo>
                          <a:pt x="2272" y="492"/>
                        </a:lnTo>
                        <a:lnTo>
                          <a:pt x="2087" y="378"/>
                        </a:lnTo>
                        <a:lnTo>
                          <a:pt x="1901" y="276"/>
                        </a:lnTo>
                        <a:lnTo>
                          <a:pt x="1722" y="192"/>
                        </a:lnTo>
                        <a:lnTo>
                          <a:pt x="1543" y="120"/>
                        </a:lnTo>
                        <a:lnTo>
                          <a:pt x="1363" y="66"/>
                        </a:lnTo>
                        <a:lnTo>
                          <a:pt x="1190" y="24"/>
                        </a:lnTo>
                        <a:lnTo>
                          <a:pt x="1028" y="6"/>
                        </a:lnTo>
                        <a:lnTo>
                          <a:pt x="867" y="0"/>
                        </a:lnTo>
                        <a:lnTo>
                          <a:pt x="717" y="12"/>
                        </a:lnTo>
                        <a:lnTo>
                          <a:pt x="580" y="42"/>
                        </a:lnTo>
                        <a:lnTo>
                          <a:pt x="448" y="90"/>
                        </a:lnTo>
                        <a:lnTo>
                          <a:pt x="335" y="162"/>
                        </a:lnTo>
                        <a:lnTo>
                          <a:pt x="233" y="246"/>
                        </a:lnTo>
                        <a:lnTo>
                          <a:pt x="179" y="306"/>
                        </a:lnTo>
                        <a:lnTo>
                          <a:pt x="132" y="378"/>
                        </a:lnTo>
                        <a:lnTo>
                          <a:pt x="90" y="450"/>
                        </a:lnTo>
                        <a:lnTo>
                          <a:pt x="60" y="528"/>
                        </a:lnTo>
                        <a:lnTo>
                          <a:pt x="36" y="612"/>
                        </a:lnTo>
                        <a:lnTo>
                          <a:pt x="12" y="701"/>
                        </a:lnTo>
                        <a:lnTo>
                          <a:pt x="6" y="797"/>
                        </a:lnTo>
                        <a:lnTo>
                          <a:pt x="0" y="893"/>
                        </a:lnTo>
                        <a:lnTo>
                          <a:pt x="6" y="1001"/>
                        </a:lnTo>
                        <a:lnTo>
                          <a:pt x="24" y="1115"/>
                        </a:lnTo>
                        <a:lnTo>
                          <a:pt x="42" y="1229"/>
                        </a:lnTo>
                        <a:lnTo>
                          <a:pt x="78" y="1343"/>
                        </a:lnTo>
                        <a:lnTo>
                          <a:pt x="114" y="1463"/>
                        </a:lnTo>
                        <a:lnTo>
                          <a:pt x="161" y="1583"/>
                        </a:lnTo>
                        <a:lnTo>
                          <a:pt x="215" y="1703"/>
                        </a:lnTo>
                        <a:lnTo>
                          <a:pt x="275" y="1822"/>
                        </a:lnTo>
                        <a:lnTo>
                          <a:pt x="341" y="1942"/>
                        </a:lnTo>
                        <a:lnTo>
                          <a:pt x="413" y="2062"/>
                        </a:lnTo>
                        <a:lnTo>
                          <a:pt x="496" y="2182"/>
                        </a:lnTo>
                        <a:lnTo>
                          <a:pt x="580" y="2302"/>
                        </a:lnTo>
                        <a:lnTo>
                          <a:pt x="676" y="2422"/>
                        </a:lnTo>
                        <a:lnTo>
                          <a:pt x="771" y="2536"/>
                        </a:lnTo>
                        <a:lnTo>
                          <a:pt x="987" y="2758"/>
                        </a:lnTo>
                        <a:lnTo>
                          <a:pt x="1184" y="2931"/>
                        </a:lnTo>
                        <a:lnTo>
                          <a:pt x="1387" y="3093"/>
                        </a:lnTo>
                        <a:lnTo>
                          <a:pt x="1596" y="3237"/>
                        </a:lnTo>
                        <a:lnTo>
                          <a:pt x="1800" y="3363"/>
                        </a:lnTo>
                        <a:lnTo>
                          <a:pt x="1806" y="3363"/>
                        </a:lnTo>
                        <a:lnTo>
                          <a:pt x="1596" y="3237"/>
                        </a:lnTo>
                        <a:lnTo>
                          <a:pt x="1393" y="3093"/>
                        </a:lnTo>
                        <a:lnTo>
                          <a:pt x="1190" y="2931"/>
                        </a:lnTo>
                        <a:lnTo>
                          <a:pt x="993" y="275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4" name="Freeform 9">
                    <a:extLst>
                      <a:ext uri="{FF2B5EF4-FFF2-40B4-BE49-F238E27FC236}">
                        <a16:creationId xmlns:a16="http://schemas.microsoft.com/office/drawing/2014/main" id="{886C04C2-8BEE-4A87-95E7-FB890B805A54}"/>
                      </a:ext>
                    </a:extLst>
                  </p:cNvPr>
                  <p:cNvSpPr>
                    <a:spLocks/>
                  </p:cNvSpPr>
                  <p:nvPr userDrawn="1"/>
                </p:nvSpPr>
                <p:spPr bwMode="hidden">
                  <a:xfrm>
                    <a:off x="514" y="1091"/>
                    <a:ext cx="3538" cy="3225"/>
                  </a:xfrm>
                  <a:custGeom>
                    <a:avLst/>
                    <a:gdLst>
                      <a:gd name="T0" fmla="*/ 570 w 3527"/>
                      <a:gd name="T1" fmla="*/ 2146 h 3225"/>
                      <a:gd name="T2" fmla="*/ 333 w 3527"/>
                      <a:gd name="T3" fmla="*/ 1816 h 3225"/>
                      <a:gd name="T4" fmla="*/ 149 w 3527"/>
                      <a:gd name="T5" fmla="*/ 1481 h 3225"/>
                      <a:gd name="T6" fmla="*/ 41 w 3527"/>
                      <a:gd name="T7" fmla="*/ 1151 h 3225"/>
                      <a:gd name="T8" fmla="*/ 0 w 3527"/>
                      <a:gd name="T9" fmla="*/ 839 h 3225"/>
                      <a:gd name="T10" fmla="*/ 30 w 3527"/>
                      <a:gd name="T11" fmla="*/ 575 h 3225"/>
                      <a:gd name="T12" fmla="*/ 125 w 3527"/>
                      <a:gd name="T13" fmla="*/ 354 h 3225"/>
                      <a:gd name="T14" fmla="*/ 333 w 3527"/>
                      <a:gd name="T15" fmla="*/ 150 h 3225"/>
                      <a:gd name="T16" fmla="*/ 701 w 3527"/>
                      <a:gd name="T17" fmla="*/ 12 h 3225"/>
                      <a:gd name="T18" fmla="*/ 1172 w 3527"/>
                      <a:gd name="T19" fmla="*/ 24 h 3225"/>
                      <a:gd name="T20" fmla="*/ 1688 w 3527"/>
                      <a:gd name="T21" fmla="*/ 174 h 3225"/>
                      <a:gd name="T22" fmla="*/ 2228 w 3527"/>
                      <a:gd name="T23" fmla="*/ 456 h 3225"/>
                      <a:gd name="T24" fmla="*/ 2742 w 3527"/>
                      <a:gd name="T25" fmla="*/ 857 h 3225"/>
                      <a:gd name="T26" fmla="*/ 3233 w 3527"/>
                      <a:gd name="T27" fmla="*/ 1391 h 3225"/>
                      <a:gd name="T28" fmla="*/ 3442 w 3527"/>
                      <a:gd name="T29" fmla="*/ 1726 h 3225"/>
                      <a:gd name="T30" fmla="*/ 3602 w 3527"/>
                      <a:gd name="T31" fmla="*/ 2062 h 3225"/>
                      <a:gd name="T32" fmla="*/ 3685 w 3527"/>
                      <a:gd name="T33" fmla="*/ 2386 h 3225"/>
                      <a:gd name="T34" fmla="*/ 3697 w 3527"/>
                      <a:gd name="T35" fmla="*/ 2680 h 3225"/>
                      <a:gd name="T36" fmla="*/ 3650 w 3527"/>
                      <a:gd name="T37" fmla="*/ 2931 h 3225"/>
                      <a:gd name="T38" fmla="*/ 3535 w 3527"/>
                      <a:gd name="T39" fmla="*/ 3141 h 3225"/>
                      <a:gd name="T40" fmla="*/ 3449 w 3527"/>
                      <a:gd name="T41" fmla="*/ 3225 h 3225"/>
                      <a:gd name="T42" fmla="*/ 3482 w 3527"/>
                      <a:gd name="T43" fmla="*/ 3201 h 3225"/>
                      <a:gd name="T44" fmla="*/ 3620 w 3527"/>
                      <a:gd name="T45" fmla="*/ 3009 h 3225"/>
                      <a:gd name="T46" fmla="*/ 3691 w 3527"/>
                      <a:gd name="T47" fmla="*/ 2769 h 3225"/>
                      <a:gd name="T48" fmla="*/ 3697 w 3527"/>
                      <a:gd name="T49" fmla="*/ 2488 h 3225"/>
                      <a:gd name="T50" fmla="*/ 3638 w 3527"/>
                      <a:gd name="T51" fmla="*/ 2170 h 3225"/>
                      <a:gd name="T52" fmla="*/ 3508 w 3527"/>
                      <a:gd name="T53" fmla="*/ 1834 h 3225"/>
                      <a:gd name="T54" fmla="*/ 3305 w 3527"/>
                      <a:gd name="T55" fmla="*/ 1499 h 3225"/>
                      <a:gd name="T56" fmla="*/ 2960 w 3527"/>
                      <a:gd name="T57" fmla="*/ 1061 h 3225"/>
                      <a:gd name="T58" fmla="*/ 2396 w 3527"/>
                      <a:gd name="T59" fmla="*/ 575 h 3225"/>
                      <a:gd name="T60" fmla="*/ 1871 w 3527"/>
                      <a:gd name="T61" fmla="*/ 252 h 3225"/>
                      <a:gd name="T62" fmla="*/ 1337 w 3527"/>
                      <a:gd name="T63" fmla="*/ 60 h 3225"/>
                      <a:gd name="T64" fmla="*/ 855 w 3527"/>
                      <a:gd name="T65" fmla="*/ 0 h 3225"/>
                      <a:gd name="T66" fmla="*/ 434 w 3527"/>
                      <a:gd name="T67" fmla="*/ 84 h 3225"/>
                      <a:gd name="T68" fmla="*/ 183 w 3527"/>
                      <a:gd name="T69" fmla="*/ 288 h 3225"/>
                      <a:gd name="T70" fmla="*/ 53 w 3527"/>
                      <a:gd name="T71" fmla="*/ 498 h 3225"/>
                      <a:gd name="T72" fmla="*/ 0 w 3527"/>
                      <a:gd name="T73" fmla="*/ 749 h 3225"/>
                      <a:gd name="T74" fmla="*/ 18 w 3527"/>
                      <a:gd name="T75" fmla="*/ 1043 h 3225"/>
                      <a:gd name="T76" fmla="*/ 101 w 3527"/>
                      <a:gd name="T77" fmla="*/ 1373 h 3225"/>
                      <a:gd name="T78" fmla="*/ 267 w 3527"/>
                      <a:gd name="T79" fmla="*/ 1708 h 3225"/>
                      <a:gd name="T80" fmla="*/ 470 w 3527"/>
                      <a:gd name="T81" fmla="*/ 2038 h 3225"/>
                      <a:gd name="T82" fmla="*/ 962 w 3527"/>
                      <a:gd name="T83" fmla="*/ 2572 h 3225"/>
                      <a:gd name="T84" fmla="*/ 1319 w 3527"/>
                      <a:gd name="T85" fmla="*/ 2865 h 3225"/>
                      <a:gd name="T86" fmla="*/ 1688 w 3527"/>
                      <a:gd name="T87" fmla="*/ 3099 h 3225"/>
                      <a:gd name="T88" fmla="*/ 1949 w 3527"/>
                      <a:gd name="T89" fmla="*/ 3225 h 3225"/>
                      <a:gd name="T90" fmla="*/ 1574 w 3527"/>
                      <a:gd name="T91" fmla="*/ 3027 h 3225"/>
                      <a:gd name="T92" fmla="*/ 1206 w 3527"/>
                      <a:gd name="T93" fmla="*/ 2769 h 3225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0" t="0" r="r" b="b"/>
                    <a:pathLst>
                      <a:path w="3527" h="3225">
                        <a:moveTo>
                          <a:pt x="914" y="2572"/>
                        </a:moveTo>
                        <a:lnTo>
                          <a:pt x="717" y="2362"/>
                        </a:lnTo>
                        <a:lnTo>
                          <a:pt x="538" y="2146"/>
                        </a:lnTo>
                        <a:lnTo>
                          <a:pt x="460" y="2038"/>
                        </a:lnTo>
                        <a:lnTo>
                          <a:pt x="382" y="1930"/>
                        </a:lnTo>
                        <a:lnTo>
                          <a:pt x="317" y="1816"/>
                        </a:lnTo>
                        <a:lnTo>
                          <a:pt x="251" y="1702"/>
                        </a:lnTo>
                        <a:lnTo>
                          <a:pt x="197" y="1589"/>
                        </a:lnTo>
                        <a:lnTo>
                          <a:pt x="149" y="1481"/>
                        </a:lnTo>
                        <a:lnTo>
                          <a:pt x="107" y="1367"/>
                        </a:lnTo>
                        <a:lnTo>
                          <a:pt x="71" y="1259"/>
                        </a:lnTo>
                        <a:lnTo>
                          <a:pt x="41" y="1151"/>
                        </a:lnTo>
                        <a:lnTo>
                          <a:pt x="18" y="1043"/>
                        </a:lnTo>
                        <a:lnTo>
                          <a:pt x="6" y="941"/>
                        </a:lnTo>
                        <a:lnTo>
                          <a:pt x="0" y="839"/>
                        </a:lnTo>
                        <a:lnTo>
                          <a:pt x="6" y="749"/>
                        </a:lnTo>
                        <a:lnTo>
                          <a:pt x="12" y="659"/>
                        </a:lnTo>
                        <a:lnTo>
                          <a:pt x="30" y="575"/>
                        </a:lnTo>
                        <a:lnTo>
                          <a:pt x="59" y="498"/>
                        </a:lnTo>
                        <a:lnTo>
                          <a:pt x="89" y="420"/>
                        </a:lnTo>
                        <a:lnTo>
                          <a:pt x="125" y="354"/>
                        </a:lnTo>
                        <a:lnTo>
                          <a:pt x="173" y="288"/>
                        </a:lnTo>
                        <a:lnTo>
                          <a:pt x="221" y="228"/>
                        </a:lnTo>
                        <a:lnTo>
                          <a:pt x="317" y="150"/>
                        </a:lnTo>
                        <a:lnTo>
                          <a:pt x="424" y="90"/>
                        </a:lnTo>
                        <a:lnTo>
                          <a:pt x="544" y="42"/>
                        </a:lnTo>
                        <a:lnTo>
                          <a:pt x="669" y="12"/>
                        </a:lnTo>
                        <a:lnTo>
                          <a:pt x="813" y="0"/>
                        </a:lnTo>
                        <a:lnTo>
                          <a:pt x="956" y="6"/>
                        </a:lnTo>
                        <a:lnTo>
                          <a:pt x="1112" y="24"/>
                        </a:lnTo>
                        <a:lnTo>
                          <a:pt x="1273" y="60"/>
                        </a:lnTo>
                        <a:lnTo>
                          <a:pt x="1441" y="114"/>
                        </a:lnTo>
                        <a:lnTo>
                          <a:pt x="1608" y="174"/>
                        </a:lnTo>
                        <a:lnTo>
                          <a:pt x="1775" y="258"/>
                        </a:lnTo>
                        <a:lnTo>
                          <a:pt x="1949" y="348"/>
                        </a:lnTo>
                        <a:lnTo>
                          <a:pt x="2116" y="456"/>
                        </a:lnTo>
                        <a:lnTo>
                          <a:pt x="2284" y="575"/>
                        </a:lnTo>
                        <a:lnTo>
                          <a:pt x="2451" y="713"/>
                        </a:lnTo>
                        <a:lnTo>
                          <a:pt x="2613" y="857"/>
                        </a:lnTo>
                        <a:lnTo>
                          <a:pt x="2810" y="1067"/>
                        </a:lnTo>
                        <a:lnTo>
                          <a:pt x="2989" y="1283"/>
                        </a:lnTo>
                        <a:lnTo>
                          <a:pt x="3073" y="1391"/>
                        </a:lnTo>
                        <a:lnTo>
                          <a:pt x="3145" y="1505"/>
                        </a:lnTo>
                        <a:lnTo>
                          <a:pt x="3216" y="1612"/>
                        </a:lnTo>
                        <a:lnTo>
                          <a:pt x="3276" y="1726"/>
                        </a:lnTo>
                        <a:lnTo>
                          <a:pt x="3330" y="1840"/>
                        </a:lnTo>
                        <a:lnTo>
                          <a:pt x="3384" y="1948"/>
                        </a:lnTo>
                        <a:lnTo>
                          <a:pt x="3426" y="2062"/>
                        </a:lnTo>
                        <a:lnTo>
                          <a:pt x="3462" y="2170"/>
                        </a:lnTo>
                        <a:lnTo>
                          <a:pt x="3491" y="2278"/>
                        </a:lnTo>
                        <a:lnTo>
                          <a:pt x="3509" y="2386"/>
                        </a:lnTo>
                        <a:lnTo>
                          <a:pt x="3521" y="2488"/>
                        </a:lnTo>
                        <a:lnTo>
                          <a:pt x="3527" y="2590"/>
                        </a:lnTo>
                        <a:lnTo>
                          <a:pt x="3521" y="2680"/>
                        </a:lnTo>
                        <a:lnTo>
                          <a:pt x="3515" y="2769"/>
                        </a:lnTo>
                        <a:lnTo>
                          <a:pt x="3497" y="2853"/>
                        </a:lnTo>
                        <a:lnTo>
                          <a:pt x="3474" y="2931"/>
                        </a:lnTo>
                        <a:lnTo>
                          <a:pt x="3438" y="3009"/>
                        </a:lnTo>
                        <a:lnTo>
                          <a:pt x="3402" y="3075"/>
                        </a:lnTo>
                        <a:lnTo>
                          <a:pt x="3360" y="3141"/>
                        </a:lnTo>
                        <a:lnTo>
                          <a:pt x="3306" y="3201"/>
                        </a:lnTo>
                        <a:lnTo>
                          <a:pt x="3294" y="3213"/>
                        </a:lnTo>
                        <a:lnTo>
                          <a:pt x="3282" y="3225"/>
                        </a:lnTo>
                        <a:lnTo>
                          <a:pt x="3288" y="3225"/>
                        </a:lnTo>
                        <a:lnTo>
                          <a:pt x="3300" y="3213"/>
                        </a:lnTo>
                        <a:lnTo>
                          <a:pt x="3312" y="3201"/>
                        </a:lnTo>
                        <a:lnTo>
                          <a:pt x="3366" y="3141"/>
                        </a:lnTo>
                        <a:lnTo>
                          <a:pt x="3408" y="3075"/>
                        </a:lnTo>
                        <a:lnTo>
                          <a:pt x="3444" y="3009"/>
                        </a:lnTo>
                        <a:lnTo>
                          <a:pt x="3474" y="2931"/>
                        </a:lnTo>
                        <a:lnTo>
                          <a:pt x="3497" y="2853"/>
                        </a:lnTo>
                        <a:lnTo>
                          <a:pt x="3515" y="2769"/>
                        </a:lnTo>
                        <a:lnTo>
                          <a:pt x="3527" y="2680"/>
                        </a:lnTo>
                        <a:lnTo>
                          <a:pt x="3527" y="2590"/>
                        </a:lnTo>
                        <a:lnTo>
                          <a:pt x="3521" y="2488"/>
                        </a:lnTo>
                        <a:lnTo>
                          <a:pt x="3509" y="2386"/>
                        </a:lnTo>
                        <a:lnTo>
                          <a:pt x="3491" y="2278"/>
                        </a:lnTo>
                        <a:lnTo>
                          <a:pt x="3462" y="2170"/>
                        </a:lnTo>
                        <a:lnTo>
                          <a:pt x="3426" y="2056"/>
                        </a:lnTo>
                        <a:lnTo>
                          <a:pt x="3384" y="1948"/>
                        </a:lnTo>
                        <a:lnTo>
                          <a:pt x="3336" y="1834"/>
                        </a:lnTo>
                        <a:lnTo>
                          <a:pt x="3276" y="1726"/>
                        </a:lnTo>
                        <a:lnTo>
                          <a:pt x="3216" y="1612"/>
                        </a:lnTo>
                        <a:lnTo>
                          <a:pt x="3145" y="1499"/>
                        </a:lnTo>
                        <a:lnTo>
                          <a:pt x="3073" y="1391"/>
                        </a:lnTo>
                        <a:lnTo>
                          <a:pt x="2989" y="1277"/>
                        </a:lnTo>
                        <a:lnTo>
                          <a:pt x="2816" y="1061"/>
                        </a:lnTo>
                        <a:lnTo>
                          <a:pt x="2613" y="857"/>
                        </a:lnTo>
                        <a:lnTo>
                          <a:pt x="2451" y="707"/>
                        </a:lnTo>
                        <a:lnTo>
                          <a:pt x="2284" y="575"/>
                        </a:lnTo>
                        <a:lnTo>
                          <a:pt x="2116" y="456"/>
                        </a:lnTo>
                        <a:lnTo>
                          <a:pt x="1949" y="348"/>
                        </a:lnTo>
                        <a:lnTo>
                          <a:pt x="1775" y="252"/>
                        </a:lnTo>
                        <a:lnTo>
                          <a:pt x="1608" y="174"/>
                        </a:lnTo>
                        <a:lnTo>
                          <a:pt x="1435" y="108"/>
                        </a:lnTo>
                        <a:lnTo>
                          <a:pt x="1273" y="60"/>
                        </a:lnTo>
                        <a:lnTo>
                          <a:pt x="1112" y="24"/>
                        </a:lnTo>
                        <a:lnTo>
                          <a:pt x="956" y="0"/>
                        </a:lnTo>
                        <a:lnTo>
                          <a:pt x="807" y="0"/>
                        </a:lnTo>
                        <a:lnTo>
                          <a:pt x="669" y="12"/>
                        </a:lnTo>
                        <a:lnTo>
                          <a:pt x="538" y="42"/>
                        </a:lnTo>
                        <a:lnTo>
                          <a:pt x="418" y="84"/>
                        </a:lnTo>
                        <a:lnTo>
                          <a:pt x="311" y="150"/>
                        </a:lnTo>
                        <a:lnTo>
                          <a:pt x="215" y="228"/>
                        </a:lnTo>
                        <a:lnTo>
                          <a:pt x="167" y="288"/>
                        </a:lnTo>
                        <a:lnTo>
                          <a:pt x="119" y="354"/>
                        </a:lnTo>
                        <a:lnTo>
                          <a:pt x="83" y="420"/>
                        </a:lnTo>
                        <a:lnTo>
                          <a:pt x="53" y="498"/>
                        </a:lnTo>
                        <a:lnTo>
                          <a:pt x="30" y="575"/>
                        </a:lnTo>
                        <a:lnTo>
                          <a:pt x="12" y="659"/>
                        </a:lnTo>
                        <a:lnTo>
                          <a:pt x="0" y="749"/>
                        </a:lnTo>
                        <a:lnTo>
                          <a:pt x="0" y="839"/>
                        </a:lnTo>
                        <a:lnTo>
                          <a:pt x="6" y="941"/>
                        </a:lnTo>
                        <a:lnTo>
                          <a:pt x="18" y="1043"/>
                        </a:lnTo>
                        <a:lnTo>
                          <a:pt x="35" y="1151"/>
                        </a:lnTo>
                        <a:lnTo>
                          <a:pt x="65" y="1259"/>
                        </a:lnTo>
                        <a:lnTo>
                          <a:pt x="101" y="1373"/>
                        </a:lnTo>
                        <a:lnTo>
                          <a:pt x="143" y="1481"/>
                        </a:lnTo>
                        <a:lnTo>
                          <a:pt x="191" y="1595"/>
                        </a:lnTo>
                        <a:lnTo>
                          <a:pt x="251" y="1708"/>
                        </a:lnTo>
                        <a:lnTo>
                          <a:pt x="311" y="1816"/>
                        </a:lnTo>
                        <a:lnTo>
                          <a:pt x="382" y="1930"/>
                        </a:lnTo>
                        <a:lnTo>
                          <a:pt x="454" y="2038"/>
                        </a:lnTo>
                        <a:lnTo>
                          <a:pt x="538" y="2152"/>
                        </a:lnTo>
                        <a:lnTo>
                          <a:pt x="717" y="2368"/>
                        </a:lnTo>
                        <a:lnTo>
                          <a:pt x="914" y="2572"/>
                        </a:lnTo>
                        <a:lnTo>
                          <a:pt x="1028" y="2674"/>
                        </a:lnTo>
                        <a:lnTo>
                          <a:pt x="1142" y="2775"/>
                        </a:lnTo>
                        <a:lnTo>
                          <a:pt x="1255" y="2865"/>
                        </a:lnTo>
                        <a:lnTo>
                          <a:pt x="1369" y="2949"/>
                        </a:lnTo>
                        <a:lnTo>
                          <a:pt x="1488" y="3027"/>
                        </a:lnTo>
                        <a:lnTo>
                          <a:pt x="1608" y="3099"/>
                        </a:lnTo>
                        <a:lnTo>
                          <a:pt x="1722" y="3165"/>
                        </a:lnTo>
                        <a:lnTo>
                          <a:pt x="1841" y="3225"/>
                        </a:lnTo>
                        <a:lnTo>
                          <a:pt x="1853" y="3225"/>
                        </a:lnTo>
                        <a:lnTo>
                          <a:pt x="1734" y="3165"/>
                        </a:lnTo>
                        <a:lnTo>
                          <a:pt x="1614" y="3099"/>
                        </a:lnTo>
                        <a:lnTo>
                          <a:pt x="1494" y="3027"/>
                        </a:lnTo>
                        <a:lnTo>
                          <a:pt x="1375" y="2949"/>
                        </a:lnTo>
                        <a:lnTo>
                          <a:pt x="1261" y="2865"/>
                        </a:lnTo>
                        <a:lnTo>
                          <a:pt x="1142" y="2769"/>
                        </a:lnTo>
                        <a:lnTo>
                          <a:pt x="914" y="257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1065" name="Group 10">
                    <a:extLst>
                      <a:ext uri="{FF2B5EF4-FFF2-40B4-BE49-F238E27FC236}">
                        <a16:creationId xmlns:a16="http://schemas.microsoft.com/office/drawing/2014/main" id="{A5F80966-DABA-49D6-967D-5451CEC788AF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0" y="522"/>
                    <a:ext cx="4751" cy="3794"/>
                    <a:chOff x="0" y="522"/>
                    <a:chExt cx="4751" cy="3794"/>
                  </a:xfrm>
                </p:grpSpPr>
                <p:sp>
                  <p:nvSpPr>
                    <p:cNvPr id="1066" name="Freeform 11">
                      <a:extLst>
                        <a:ext uri="{FF2B5EF4-FFF2-40B4-BE49-F238E27FC236}">
                          <a16:creationId xmlns:a16="http://schemas.microsoft.com/office/drawing/2014/main" id="{C34A4FEE-3E2B-4BAE-84B9-E1DEB1079B02}"/>
                        </a:ext>
                      </a:extLst>
                    </p:cNvPr>
                    <p:cNvSpPr>
                      <a:spLocks/>
                    </p:cNvSpPr>
                    <p:nvPr userDrawn="1"/>
                  </p:nvSpPr>
                  <p:spPr bwMode="hidden">
                    <a:xfrm>
                      <a:off x="400" y="522"/>
                      <a:ext cx="4264" cy="3794"/>
                    </a:xfrm>
                    <a:custGeom>
                      <a:avLst/>
                      <a:gdLst>
                        <a:gd name="T0" fmla="*/ 4455 w 4251"/>
                        <a:gd name="T1" fmla="*/ 3237 h 3794"/>
                        <a:gd name="T2" fmla="*/ 4411 w 4251"/>
                        <a:gd name="T3" fmla="*/ 2961 h 3794"/>
                        <a:gd name="T4" fmla="*/ 4328 w 4251"/>
                        <a:gd name="T5" fmla="*/ 2679 h 3794"/>
                        <a:gd name="T6" fmla="*/ 4200 w 4251"/>
                        <a:gd name="T7" fmla="*/ 2391 h 3794"/>
                        <a:gd name="T8" fmla="*/ 4037 w 4251"/>
                        <a:gd name="T9" fmla="*/ 2098 h 3794"/>
                        <a:gd name="T10" fmla="*/ 3841 w 4251"/>
                        <a:gd name="T11" fmla="*/ 1810 h 3794"/>
                        <a:gd name="T12" fmla="*/ 3614 w 4251"/>
                        <a:gd name="T13" fmla="*/ 1528 h 3794"/>
                        <a:gd name="T14" fmla="*/ 3353 w 4251"/>
                        <a:gd name="T15" fmla="*/ 1252 h 3794"/>
                        <a:gd name="T16" fmla="*/ 3002 w 4251"/>
                        <a:gd name="T17" fmla="*/ 935 h 3794"/>
                        <a:gd name="T18" fmla="*/ 2559 w 4251"/>
                        <a:gd name="T19" fmla="*/ 605 h 3794"/>
                        <a:gd name="T20" fmla="*/ 2087 w 4251"/>
                        <a:gd name="T21" fmla="*/ 341 h 3794"/>
                        <a:gd name="T22" fmla="*/ 1629 w 4251"/>
                        <a:gd name="T23" fmla="*/ 143 h 3794"/>
                        <a:gd name="T24" fmla="*/ 1181 w 4251"/>
                        <a:gd name="T25" fmla="*/ 35 h 3794"/>
                        <a:gd name="T26" fmla="*/ 773 w 4251"/>
                        <a:gd name="T27" fmla="*/ 0 h 3794"/>
                        <a:gd name="T28" fmla="*/ 417 w 4251"/>
                        <a:gd name="T29" fmla="*/ 47 h 3794"/>
                        <a:gd name="T30" fmla="*/ 120 w 4251"/>
                        <a:gd name="T31" fmla="*/ 173 h 3794"/>
                        <a:gd name="T32" fmla="*/ 0 w 4251"/>
                        <a:gd name="T33" fmla="*/ 269 h 3794"/>
                        <a:gd name="T34" fmla="*/ 279 w 4251"/>
                        <a:gd name="T35" fmla="*/ 101 h 3794"/>
                        <a:gd name="T36" fmla="*/ 618 w 4251"/>
                        <a:gd name="T37" fmla="*/ 18 h 3794"/>
                        <a:gd name="T38" fmla="*/ 1005 w 4251"/>
                        <a:gd name="T39" fmla="*/ 18 h 3794"/>
                        <a:gd name="T40" fmla="*/ 1421 w 4251"/>
                        <a:gd name="T41" fmla="*/ 95 h 3794"/>
                        <a:gd name="T42" fmla="*/ 1874 w 4251"/>
                        <a:gd name="T43" fmla="*/ 245 h 3794"/>
                        <a:gd name="T44" fmla="*/ 2324 w 4251"/>
                        <a:gd name="T45" fmla="*/ 467 h 3794"/>
                        <a:gd name="T46" fmla="*/ 2771 w 4251"/>
                        <a:gd name="T47" fmla="*/ 761 h 3794"/>
                        <a:gd name="T48" fmla="*/ 3215 w 4251"/>
                        <a:gd name="T49" fmla="*/ 1120 h 3794"/>
                        <a:gd name="T50" fmla="*/ 3482 w 4251"/>
                        <a:gd name="T51" fmla="*/ 1390 h 3794"/>
                        <a:gd name="T52" fmla="*/ 3728 w 4251"/>
                        <a:gd name="T53" fmla="*/ 1666 h 3794"/>
                        <a:gd name="T54" fmla="*/ 3946 w 4251"/>
                        <a:gd name="T55" fmla="*/ 1954 h 3794"/>
                        <a:gd name="T56" fmla="*/ 4116 w 4251"/>
                        <a:gd name="T57" fmla="*/ 2247 h 3794"/>
                        <a:gd name="T58" fmla="*/ 4265 w 4251"/>
                        <a:gd name="T59" fmla="*/ 2535 h 3794"/>
                        <a:gd name="T60" fmla="*/ 4370 w 4251"/>
                        <a:gd name="T61" fmla="*/ 2823 h 3794"/>
                        <a:gd name="T62" fmla="*/ 4430 w 4251"/>
                        <a:gd name="T63" fmla="*/ 3105 h 3794"/>
                        <a:gd name="T64" fmla="*/ 4455 w 4251"/>
                        <a:gd name="T65" fmla="*/ 3368 h 3794"/>
                        <a:gd name="T66" fmla="*/ 4443 w 4251"/>
                        <a:gd name="T67" fmla="*/ 3590 h 3794"/>
                        <a:gd name="T68" fmla="*/ 4393 w 4251"/>
                        <a:gd name="T69" fmla="*/ 3794 h 3794"/>
                        <a:gd name="T70" fmla="*/ 4423 w 4251"/>
                        <a:gd name="T71" fmla="*/ 3692 h 3794"/>
                        <a:gd name="T72" fmla="*/ 4455 w 4251"/>
                        <a:gd name="T73" fmla="*/ 3482 h 3794"/>
                        <a:gd name="T74" fmla="*/ 4462 w 4251"/>
                        <a:gd name="T75" fmla="*/ 3368 h 379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4251" h="3794">
                          <a:moveTo>
                            <a:pt x="4251" y="3368"/>
                          </a:moveTo>
                          <a:lnTo>
                            <a:pt x="4245" y="3237"/>
                          </a:lnTo>
                          <a:lnTo>
                            <a:pt x="4227" y="3099"/>
                          </a:lnTo>
                          <a:lnTo>
                            <a:pt x="4203" y="2961"/>
                          </a:lnTo>
                          <a:lnTo>
                            <a:pt x="4167" y="2823"/>
                          </a:lnTo>
                          <a:lnTo>
                            <a:pt x="4120" y="2679"/>
                          </a:lnTo>
                          <a:lnTo>
                            <a:pt x="4066" y="2535"/>
                          </a:lnTo>
                          <a:lnTo>
                            <a:pt x="4000" y="2391"/>
                          </a:lnTo>
                          <a:lnTo>
                            <a:pt x="3928" y="2247"/>
                          </a:lnTo>
                          <a:lnTo>
                            <a:pt x="3845" y="2098"/>
                          </a:lnTo>
                          <a:lnTo>
                            <a:pt x="3755" y="1954"/>
                          </a:lnTo>
                          <a:lnTo>
                            <a:pt x="3659" y="1810"/>
                          </a:lnTo>
                          <a:lnTo>
                            <a:pt x="3552" y="1666"/>
                          </a:lnTo>
                          <a:lnTo>
                            <a:pt x="3438" y="1528"/>
                          </a:lnTo>
                          <a:lnTo>
                            <a:pt x="3318" y="1390"/>
                          </a:lnTo>
                          <a:lnTo>
                            <a:pt x="3193" y="1252"/>
                          </a:lnTo>
                          <a:lnTo>
                            <a:pt x="3061" y="1120"/>
                          </a:lnTo>
                          <a:lnTo>
                            <a:pt x="2858" y="935"/>
                          </a:lnTo>
                          <a:lnTo>
                            <a:pt x="2649" y="761"/>
                          </a:lnTo>
                          <a:lnTo>
                            <a:pt x="2434" y="605"/>
                          </a:lnTo>
                          <a:lnTo>
                            <a:pt x="2212" y="467"/>
                          </a:lnTo>
                          <a:lnTo>
                            <a:pt x="1991" y="341"/>
                          </a:lnTo>
                          <a:lnTo>
                            <a:pt x="1770" y="233"/>
                          </a:lnTo>
                          <a:lnTo>
                            <a:pt x="1549" y="143"/>
                          </a:lnTo>
                          <a:lnTo>
                            <a:pt x="1327" y="77"/>
                          </a:lnTo>
                          <a:lnTo>
                            <a:pt x="1124" y="35"/>
                          </a:lnTo>
                          <a:lnTo>
                            <a:pt x="927" y="6"/>
                          </a:lnTo>
                          <a:lnTo>
                            <a:pt x="741" y="0"/>
                          </a:lnTo>
                          <a:lnTo>
                            <a:pt x="568" y="18"/>
                          </a:lnTo>
                          <a:lnTo>
                            <a:pt x="401" y="47"/>
                          </a:lnTo>
                          <a:lnTo>
                            <a:pt x="257" y="101"/>
                          </a:lnTo>
                          <a:lnTo>
                            <a:pt x="120" y="173"/>
                          </a:lnTo>
                          <a:lnTo>
                            <a:pt x="0" y="263"/>
                          </a:lnTo>
                          <a:lnTo>
                            <a:pt x="0" y="269"/>
                          </a:lnTo>
                          <a:lnTo>
                            <a:pt x="126" y="173"/>
                          </a:lnTo>
                          <a:lnTo>
                            <a:pt x="263" y="101"/>
                          </a:lnTo>
                          <a:lnTo>
                            <a:pt x="419" y="47"/>
                          </a:lnTo>
                          <a:lnTo>
                            <a:pt x="586" y="18"/>
                          </a:lnTo>
                          <a:lnTo>
                            <a:pt x="765" y="6"/>
                          </a:lnTo>
                          <a:lnTo>
                            <a:pt x="957" y="18"/>
                          </a:lnTo>
                          <a:lnTo>
                            <a:pt x="1154" y="47"/>
                          </a:lnTo>
                          <a:lnTo>
                            <a:pt x="1357" y="95"/>
                          </a:lnTo>
                          <a:lnTo>
                            <a:pt x="1567" y="161"/>
                          </a:lnTo>
                          <a:lnTo>
                            <a:pt x="1782" y="245"/>
                          </a:lnTo>
                          <a:lnTo>
                            <a:pt x="1997" y="347"/>
                          </a:lnTo>
                          <a:lnTo>
                            <a:pt x="2212" y="467"/>
                          </a:lnTo>
                          <a:lnTo>
                            <a:pt x="2428" y="605"/>
                          </a:lnTo>
                          <a:lnTo>
                            <a:pt x="2643" y="761"/>
                          </a:lnTo>
                          <a:lnTo>
                            <a:pt x="2858" y="935"/>
                          </a:lnTo>
                          <a:lnTo>
                            <a:pt x="3061" y="1120"/>
                          </a:lnTo>
                          <a:lnTo>
                            <a:pt x="3193" y="1252"/>
                          </a:lnTo>
                          <a:lnTo>
                            <a:pt x="3318" y="1390"/>
                          </a:lnTo>
                          <a:lnTo>
                            <a:pt x="3438" y="1528"/>
                          </a:lnTo>
                          <a:lnTo>
                            <a:pt x="3552" y="1666"/>
                          </a:lnTo>
                          <a:lnTo>
                            <a:pt x="3653" y="1810"/>
                          </a:lnTo>
                          <a:lnTo>
                            <a:pt x="3755" y="1954"/>
                          </a:lnTo>
                          <a:lnTo>
                            <a:pt x="3839" y="2104"/>
                          </a:lnTo>
                          <a:lnTo>
                            <a:pt x="3922" y="2247"/>
                          </a:lnTo>
                          <a:lnTo>
                            <a:pt x="3994" y="2391"/>
                          </a:lnTo>
                          <a:lnTo>
                            <a:pt x="4060" y="2535"/>
                          </a:lnTo>
                          <a:lnTo>
                            <a:pt x="4114" y="2679"/>
                          </a:lnTo>
                          <a:lnTo>
                            <a:pt x="4162" y="2823"/>
                          </a:lnTo>
                          <a:lnTo>
                            <a:pt x="4197" y="2967"/>
                          </a:lnTo>
                          <a:lnTo>
                            <a:pt x="4221" y="3105"/>
                          </a:lnTo>
                          <a:lnTo>
                            <a:pt x="4239" y="3237"/>
                          </a:lnTo>
                          <a:lnTo>
                            <a:pt x="4245" y="3368"/>
                          </a:lnTo>
                          <a:lnTo>
                            <a:pt x="4245" y="3482"/>
                          </a:lnTo>
                          <a:lnTo>
                            <a:pt x="4233" y="3590"/>
                          </a:lnTo>
                          <a:lnTo>
                            <a:pt x="4215" y="3692"/>
                          </a:lnTo>
                          <a:lnTo>
                            <a:pt x="4185" y="3794"/>
                          </a:lnTo>
                          <a:lnTo>
                            <a:pt x="4215" y="3692"/>
                          </a:lnTo>
                          <a:lnTo>
                            <a:pt x="4239" y="3590"/>
                          </a:lnTo>
                          <a:lnTo>
                            <a:pt x="4245" y="3482"/>
                          </a:lnTo>
                          <a:lnTo>
                            <a:pt x="4251" y="3368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1067" name="Group 12">
                      <a:extLst>
                        <a:ext uri="{FF2B5EF4-FFF2-40B4-BE49-F238E27FC236}">
                          <a16:creationId xmlns:a16="http://schemas.microsoft.com/office/drawing/2014/main" id="{605CAFCC-671E-4BEF-AFC4-EECA48920613}"/>
                        </a:ext>
                      </a:extLst>
                    </p:cNvPr>
                    <p:cNvGrpSpPr>
                      <a:grpSpLocks/>
                    </p:cNvGrpSpPr>
                    <p:nvPr userDrawn="1"/>
                  </p:nvGrpSpPr>
                  <p:grpSpPr bwMode="auto">
                    <a:xfrm>
                      <a:off x="0" y="659"/>
                      <a:ext cx="4751" cy="3657"/>
                      <a:chOff x="0" y="659"/>
                      <a:chExt cx="4751" cy="3657"/>
                    </a:xfrm>
                  </p:grpSpPr>
                  <p:sp>
                    <p:nvSpPr>
                      <p:cNvPr id="1068" name="Freeform 13">
                        <a:extLst>
                          <a:ext uri="{FF2B5EF4-FFF2-40B4-BE49-F238E27FC236}">
                            <a16:creationId xmlns:a16="http://schemas.microsoft.com/office/drawing/2014/main" id="{2EA429EC-6551-47DE-9097-00D5BBD979A7}"/>
                          </a:ext>
                        </a:extLst>
                      </p:cNvPr>
                      <p:cNvSpPr>
                        <a:spLocks/>
                      </p:cNvSpPr>
                      <p:nvPr userDrawn="1"/>
                    </p:nvSpPr>
                    <p:spPr bwMode="hidden">
                      <a:xfrm>
                        <a:off x="400" y="659"/>
                        <a:ext cx="4121" cy="3657"/>
                      </a:xfrm>
                      <a:custGeom>
                        <a:avLst/>
                        <a:gdLst>
                          <a:gd name="T0" fmla="*/ 177 w 4108"/>
                          <a:gd name="T1" fmla="*/ 186 h 3657"/>
                          <a:gd name="T2" fmla="*/ 458 w 4108"/>
                          <a:gd name="T3" fmla="*/ 54 h 3657"/>
                          <a:gd name="T4" fmla="*/ 809 w 4108"/>
                          <a:gd name="T5" fmla="*/ 6 h 3657"/>
                          <a:gd name="T6" fmla="*/ 1200 w 4108"/>
                          <a:gd name="T7" fmla="*/ 36 h 3657"/>
                          <a:gd name="T8" fmla="*/ 1617 w 4108"/>
                          <a:gd name="T9" fmla="*/ 144 h 3657"/>
                          <a:gd name="T10" fmla="*/ 2045 w 4108"/>
                          <a:gd name="T11" fmla="*/ 324 h 3657"/>
                          <a:gd name="T12" fmla="*/ 2495 w 4108"/>
                          <a:gd name="T13" fmla="*/ 570 h 3657"/>
                          <a:gd name="T14" fmla="*/ 2924 w 4108"/>
                          <a:gd name="T15" fmla="*/ 888 h 3657"/>
                          <a:gd name="T16" fmla="*/ 3263 w 4108"/>
                          <a:gd name="T17" fmla="*/ 1193 h 3657"/>
                          <a:gd name="T18" fmla="*/ 3512 w 4108"/>
                          <a:gd name="T19" fmla="*/ 1451 h 3657"/>
                          <a:gd name="T20" fmla="*/ 3723 w 4108"/>
                          <a:gd name="T21" fmla="*/ 1721 h 3657"/>
                          <a:gd name="T22" fmla="*/ 3911 w 4108"/>
                          <a:gd name="T23" fmla="*/ 1997 h 3657"/>
                          <a:gd name="T24" fmla="*/ 4063 w 4108"/>
                          <a:gd name="T25" fmla="*/ 2272 h 3657"/>
                          <a:gd name="T26" fmla="*/ 4184 w 4108"/>
                          <a:gd name="T27" fmla="*/ 2548 h 3657"/>
                          <a:gd name="T28" fmla="*/ 4268 w 4108"/>
                          <a:gd name="T29" fmla="*/ 2818 h 3657"/>
                          <a:gd name="T30" fmla="*/ 4313 w 4108"/>
                          <a:gd name="T31" fmla="*/ 3070 h 3657"/>
                          <a:gd name="T32" fmla="*/ 4313 w 4108"/>
                          <a:gd name="T33" fmla="*/ 3321 h 3657"/>
                          <a:gd name="T34" fmla="*/ 4268 w 4108"/>
                          <a:gd name="T35" fmla="*/ 3549 h 3657"/>
                          <a:gd name="T36" fmla="*/ 4238 w 4108"/>
                          <a:gd name="T37" fmla="*/ 3657 h 3657"/>
                          <a:gd name="T38" fmla="*/ 4300 w 4108"/>
                          <a:gd name="T39" fmla="*/ 3447 h 3657"/>
                          <a:gd name="T40" fmla="*/ 4319 w 4108"/>
                          <a:gd name="T41" fmla="*/ 3213 h 3657"/>
                          <a:gd name="T42" fmla="*/ 4313 w 4108"/>
                          <a:gd name="T43" fmla="*/ 3070 h 3657"/>
                          <a:gd name="T44" fmla="*/ 4268 w 4108"/>
                          <a:gd name="T45" fmla="*/ 2812 h 3657"/>
                          <a:gd name="T46" fmla="*/ 4190 w 4108"/>
                          <a:gd name="T47" fmla="*/ 2548 h 3657"/>
                          <a:gd name="T48" fmla="*/ 4070 w 4108"/>
                          <a:gd name="T49" fmla="*/ 2272 h 3657"/>
                          <a:gd name="T50" fmla="*/ 3917 w 4108"/>
                          <a:gd name="T51" fmla="*/ 1997 h 3657"/>
                          <a:gd name="T52" fmla="*/ 3730 w 4108"/>
                          <a:gd name="T53" fmla="*/ 1721 h 3657"/>
                          <a:gd name="T54" fmla="*/ 3518 w 4108"/>
                          <a:gd name="T55" fmla="*/ 1451 h 3657"/>
                          <a:gd name="T56" fmla="*/ 3269 w 4108"/>
                          <a:gd name="T57" fmla="*/ 1187 h 3657"/>
                          <a:gd name="T58" fmla="*/ 2936 w 4108"/>
                          <a:gd name="T59" fmla="*/ 888 h 3657"/>
                          <a:gd name="T60" fmla="*/ 2514 w 4108"/>
                          <a:gd name="T61" fmla="*/ 576 h 3657"/>
                          <a:gd name="T62" fmla="*/ 2064 w 4108"/>
                          <a:gd name="T63" fmla="*/ 330 h 3657"/>
                          <a:gd name="T64" fmla="*/ 1623 w 4108"/>
                          <a:gd name="T65" fmla="*/ 144 h 3657"/>
                          <a:gd name="T66" fmla="*/ 1194 w 4108"/>
                          <a:gd name="T67" fmla="*/ 30 h 3657"/>
                          <a:gd name="T68" fmla="*/ 785 w 4108"/>
                          <a:gd name="T69" fmla="*/ 0 h 3657"/>
                          <a:gd name="T70" fmla="*/ 447 w 4108"/>
                          <a:gd name="T71" fmla="*/ 54 h 3657"/>
                          <a:gd name="T72" fmla="*/ 177 w 4108"/>
                          <a:gd name="T73" fmla="*/ 186 h 3657"/>
                          <a:gd name="T74" fmla="*/ 24 w 4108"/>
                          <a:gd name="T75" fmla="*/ 306 h 3657"/>
                          <a:gd name="T76" fmla="*/ 0 w 4108"/>
                          <a:gd name="T77" fmla="*/ 336 h 3657"/>
                          <a:gd name="T78" fmla="*/ 48 w 4108"/>
                          <a:gd name="T79" fmla="*/ 282 h 3657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</a:gdLst>
                        <a:ahLst/>
                        <a:cxnLst>
                          <a:cxn ang="T80">
                            <a:pos x="T0" y="T1"/>
                          </a:cxn>
                          <a:cxn ang="T81">
                            <a:pos x="T2" y="T3"/>
                          </a:cxn>
                          <a:cxn ang="T82">
                            <a:pos x="T4" y="T5"/>
                          </a:cxn>
                          <a:cxn ang="T83">
                            <a:pos x="T6" y="T7"/>
                          </a:cxn>
                          <a:cxn ang="T84">
                            <a:pos x="T8" y="T9"/>
                          </a:cxn>
                          <a:cxn ang="T85">
                            <a:pos x="T10" y="T11"/>
                          </a:cxn>
                          <a:cxn ang="T86">
                            <a:pos x="T12" y="T13"/>
                          </a:cxn>
                          <a:cxn ang="T87">
                            <a:pos x="T14" y="T15"/>
                          </a:cxn>
                          <a:cxn ang="T88">
                            <a:pos x="T16" y="T17"/>
                          </a:cxn>
                          <a:cxn ang="T89">
                            <a:pos x="T18" y="T19"/>
                          </a:cxn>
                          <a:cxn ang="T90">
                            <a:pos x="T20" y="T21"/>
                          </a:cxn>
                          <a:cxn ang="T91">
                            <a:pos x="T22" y="T23"/>
                          </a:cxn>
                          <a:cxn ang="T92">
                            <a:pos x="T24" y="T25"/>
                          </a:cxn>
                          <a:cxn ang="T93">
                            <a:pos x="T26" y="T27"/>
                          </a:cxn>
                          <a:cxn ang="T94">
                            <a:pos x="T28" y="T29"/>
                          </a:cxn>
                          <a:cxn ang="T95">
                            <a:pos x="T30" y="T31"/>
                          </a:cxn>
                          <a:cxn ang="T96">
                            <a:pos x="T32" y="T33"/>
                          </a:cxn>
                          <a:cxn ang="T97">
                            <a:pos x="T34" y="T35"/>
                          </a:cxn>
                          <a:cxn ang="T98">
                            <a:pos x="T36" y="T37"/>
                          </a:cxn>
                          <a:cxn ang="T99">
                            <a:pos x="T38" y="T39"/>
                          </a:cxn>
                          <a:cxn ang="T100">
                            <a:pos x="T40" y="T41"/>
                          </a:cxn>
                          <a:cxn ang="T101">
                            <a:pos x="T42" y="T43"/>
                          </a:cxn>
                          <a:cxn ang="T102">
                            <a:pos x="T44" y="T45"/>
                          </a:cxn>
                          <a:cxn ang="T103">
                            <a:pos x="T46" y="T47"/>
                          </a:cxn>
                          <a:cxn ang="T104">
                            <a:pos x="T48" y="T49"/>
                          </a:cxn>
                          <a:cxn ang="T105">
                            <a:pos x="T50" y="T51"/>
                          </a:cxn>
                          <a:cxn ang="T106">
                            <a:pos x="T52" y="T53"/>
                          </a:cxn>
                          <a:cxn ang="T107">
                            <a:pos x="T54" y="T55"/>
                          </a:cxn>
                          <a:cxn ang="T108">
                            <a:pos x="T56" y="T57"/>
                          </a:cxn>
                          <a:cxn ang="T109">
                            <a:pos x="T58" y="T59"/>
                          </a:cxn>
                          <a:cxn ang="T110">
                            <a:pos x="T60" y="T61"/>
                          </a:cxn>
                          <a:cxn ang="T111">
                            <a:pos x="T62" y="T63"/>
                          </a:cxn>
                          <a:cxn ang="T112">
                            <a:pos x="T64" y="T65"/>
                          </a:cxn>
                          <a:cxn ang="T113">
                            <a:pos x="T66" y="T67"/>
                          </a:cxn>
                          <a:cxn ang="T114">
                            <a:pos x="T68" y="T69"/>
                          </a:cxn>
                          <a:cxn ang="T115">
                            <a:pos x="T70" y="T71"/>
                          </a:cxn>
                          <a:cxn ang="T116">
                            <a:pos x="T72" y="T73"/>
                          </a:cxn>
                          <a:cxn ang="T117">
                            <a:pos x="T74" y="T75"/>
                          </a:cxn>
                          <a:cxn ang="T118">
                            <a:pos x="T76" y="T77"/>
                          </a:cxn>
                          <a:cxn ang="T119">
                            <a:pos x="T78" y="T79"/>
                          </a:cxn>
                        </a:cxnLst>
                        <a:rect l="0" t="0" r="r" b="b"/>
                        <a:pathLst>
                          <a:path w="4108" h="3657">
                            <a:moveTo>
                              <a:pt x="48" y="282"/>
                            </a:moveTo>
                            <a:lnTo>
                              <a:pt x="161" y="186"/>
                            </a:lnTo>
                            <a:lnTo>
                              <a:pt x="293" y="108"/>
                            </a:lnTo>
                            <a:lnTo>
                              <a:pt x="442" y="54"/>
                            </a:lnTo>
                            <a:lnTo>
                              <a:pt x="598" y="18"/>
                            </a:lnTo>
                            <a:lnTo>
                              <a:pt x="771" y="6"/>
                            </a:lnTo>
                            <a:lnTo>
                              <a:pt x="951" y="12"/>
                            </a:lnTo>
                            <a:lnTo>
                              <a:pt x="1136" y="36"/>
                            </a:lnTo>
                            <a:lnTo>
                              <a:pt x="1333" y="84"/>
                            </a:lnTo>
                            <a:lnTo>
                              <a:pt x="1537" y="144"/>
                            </a:lnTo>
                            <a:lnTo>
                              <a:pt x="1740" y="222"/>
                            </a:lnTo>
                            <a:lnTo>
                              <a:pt x="1949" y="324"/>
                            </a:lnTo>
                            <a:lnTo>
                              <a:pt x="2158" y="438"/>
                            </a:lnTo>
                            <a:lnTo>
                              <a:pt x="2368" y="570"/>
                            </a:lnTo>
                            <a:lnTo>
                              <a:pt x="2577" y="720"/>
                            </a:lnTo>
                            <a:lnTo>
                              <a:pt x="2780" y="888"/>
                            </a:lnTo>
                            <a:lnTo>
                              <a:pt x="2978" y="1067"/>
                            </a:lnTo>
                            <a:lnTo>
                              <a:pt x="3103" y="1193"/>
                            </a:lnTo>
                            <a:lnTo>
                              <a:pt x="3223" y="1319"/>
                            </a:lnTo>
                            <a:lnTo>
                              <a:pt x="3336" y="1451"/>
                            </a:lnTo>
                            <a:lnTo>
                              <a:pt x="3444" y="1589"/>
                            </a:lnTo>
                            <a:lnTo>
                              <a:pt x="3540" y="1721"/>
                            </a:lnTo>
                            <a:lnTo>
                              <a:pt x="3635" y="1859"/>
                            </a:lnTo>
                            <a:lnTo>
                              <a:pt x="3719" y="1997"/>
                            </a:lnTo>
                            <a:lnTo>
                              <a:pt x="3797" y="2134"/>
                            </a:lnTo>
                            <a:lnTo>
                              <a:pt x="3863" y="2272"/>
                            </a:lnTo>
                            <a:lnTo>
                              <a:pt x="3928" y="2410"/>
                            </a:lnTo>
                            <a:lnTo>
                              <a:pt x="3976" y="2548"/>
                            </a:lnTo>
                            <a:lnTo>
                              <a:pt x="4024" y="2680"/>
                            </a:lnTo>
                            <a:lnTo>
                              <a:pt x="4060" y="2818"/>
                            </a:lnTo>
                            <a:lnTo>
                              <a:pt x="4084" y="2944"/>
                            </a:lnTo>
                            <a:lnTo>
                              <a:pt x="4102" y="3070"/>
                            </a:lnTo>
                            <a:lnTo>
                              <a:pt x="4108" y="3195"/>
                            </a:lnTo>
                            <a:lnTo>
                              <a:pt x="4102" y="3321"/>
                            </a:lnTo>
                            <a:lnTo>
                              <a:pt x="4090" y="3441"/>
                            </a:lnTo>
                            <a:lnTo>
                              <a:pt x="4060" y="3549"/>
                            </a:lnTo>
                            <a:lnTo>
                              <a:pt x="4024" y="3657"/>
                            </a:lnTo>
                            <a:lnTo>
                              <a:pt x="4030" y="3657"/>
                            </a:lnTo>
                            <a:lnTo>
                              <a:pt x="4066" y="3555"/>
                            </a:lnTo>
                            <a:lnTo>
                              <a:pt x="4090" y="3447"/>
                            </a:lnTo>
                            <a:lnTo>
                              <a:pt x="4102" y="3333"/>
                            </a:lnTo>
                            <a:lnTo>
                              <a:pt x="4108" y="3213"/>
                            </a:lnTo>
                            <a:lnTo>
                              <a:pt x="4108" y="3195"/>
                            </a:lnTo>
                            <a:lnTo>
                              <a:pt x="4102" y="3070"/>
                            </a:lnTo>
                            <a:lnTo>
                              <a:pt x="4084" y="2944"/>
                            </a:lnTo>
                            <a:lnTo>
                              <a:pt x="4060" y="2812"/>
                            </a:lnTo>
                            <a:lnTo>
                              <a:pt x="4024" y="2680"/>
                            </a:lnTo>
                            <a:lnTo>
                              <a:pt x="3982" y="2548"/>
                            </a:lnTo>
                            <a:lnTo>
                              <a:pt x="3928" y="2410"/>
                            </a:lnTo>
                            <a:lnTo>
                              <a:pt x="3869" y="2272"/>
                            </a:lnTo>
                            <a:lnTo>
                              <a:pt x="3803" y="2134"/>
                            </a:lnTo>
                            <a:lnTo>
                              <a:pt x="3725" y="1997"/>
                            </a:lnTo>
                            <a:lnTo>
                              <a:pt x="3641" y="1859"/>
                            </a:lnTo>
                            <a:lnTo>
                              <a:pt x="3546" y="1721"/>
                            </a:lnTo>
                            <a:lnTo>
                              <a:pt x="3450" y="1583"/>
                            </a:lnTo>
                            <a:lnTo>
                              <a:pt x="3342" y="1451"/>
                            </a:lnTo>
                            <a:lnTo>
                              <a:pt x="3229" y="1319"/>
                            </a:lnTo>
                            <a:lnTo>
                              <a:pt x="3109" y="1187"/>
                            </a:lnTo>
                            <a:lnTo>
                              <a:pt x="2984" y="1061"/>
                            </a:lnTo>
                            <a:lnTo>
                              <a:pt x="2792" y="888"/>
                            </a:lnTo>
                            <a:lnTo>
                              <a:pt x="2589" y="726"/>
                            </a:lnTo>
                            <a:lnTo>
                              <a:pt x="2386" y="576"/>
                            </a:lnTo>
                            <a:lnTo>
                              <a:pt x="2176" y="444"/>
                            </a:lnTo>
                            <a:lnTo>
                              <a:pt x="1967" y="330"/>
                            </a:lnTo>
                            <a:lnTo>
                              <a:pt x="1752" y="228"/>
                            </a:lnTo>
                            <a:lnTo>
                              <a:pt x="1543" y="144"/>
                            </a:lnTo>
                            <a:lnTo>
                              <a:pt x="1333" y="78"/>
                            </a:lnTo>
                            <a:lnTo>
                              <a:pt x="1130" y="30"/>
                            </a:lnTo>
                            <a:lnTo>
                              <a:pt x="939" y="6"/>
                            </a:lnTo>
                            <a:lnTo>
                              <a:pt x="753" y="0"/>
                            </a:lnTo>
                            <a:lnTo>
                              <a:pt x="586" y="18"/>
                            </a:lnTo>
                            <a:lnTo>
                              <a:pt x="431" y="54"/>
                            </a:lnTo>
                            <a:lnTo>
                              <a:pt x="287" y="108"/>
                            </a:lnTo>
                            <a:lnTo>
                              <a:pt x="161" y="186"/>
                            </a:lnTo>
                            <a:lnTo>
                              <a:pt x="48" y="282"/>
                            </a:lnTo>
                            <a:lnTo>
                              <a:pt x="24" y="306"/>
                            </a:lnTo>
                            <a:lnTo>
                              <a:pt x="0" y="330"/>
                            </a:lnTo>
                            <a:lnTo>
                              <a:pt x="0" y="336"/>
                            </a:lnTo>
                            <a:lnTo>
                              <a:pt x="24" y="312"/>
                            </a:lnTo>
                            <a:lnTo>
                              <a:pt x="48" y="282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1069" name="Group 14">
                        <a:extLst>
                          <a:ext uri="{FF2B5EF4-FFF2-40B4-BE49-F238E27FC236}">
                            <a16:creationId xmlns:a16="http://schemas.microsoft.com/office/drawing/2014/main" id="{37E9705A-E090-475D-8279-74EA663CCCB2}"/>
                          </a:ext>
                        </a:extLst>
                      </p:cNvPr>
                      <p:cNvGrpSpPr>
                        <a:grpSpLocks/>
                      </p:cNvGrpSpPr>
                      <p:nvPr userDrawn="1"/>
                    </p:nvGrpSpPr>
                    <p:grpSpPr bwMode="auto">
                      <a:xfrm>
                        <a:off x="0" y="808"/>
                        <a:ext cx="4751" cy="3508"/>
                        <a:chOff x="-400" y="808"/>
                        <a:chExt cx="4751" cy="3508"/>
                      </a:xfrm>
                    </p:grpSpPr>
                    <p:sp>
                      <p:nvSpPr>
                        <p:cNvPr id="1070" name="Line 15">
                          <a:extLst>
                            <a:ext uri="{FF2B5EF4-FFF2-40B4-BE49-F238E27FC236}">
                              <a16:creationId xmlns:a16="http://schemas.microsoft.com/office/drawing/2014/main" id="{6A55DDAA-738C-49DF-9EF4-82D9D18EEE1C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876" y="809"/>
                          <a:ext cx="1242" cy="1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71" name="Line 16">
                          <a:extLst>
                            <a:ext uri="{FF2B5EF4-FFF2-40B4-BE49-F238E27FC236}">
                              <a16:creationId xmlns:a16="http://schemas.microsoft.com/office/drawing/2014/main" id="{06136EFC-BFA5-4F9A-8992-799C88D68CFF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10" y="2117"/>
                          <a:ext cx="1921" cy="37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72" name="Line 17">
                          <a:extLst>
                            <a:ext uri="{FF2B5EF4-FFF2-40B4-BE49-F238E27FC236}">
                              <a16:creationId xmlns:a16="http://schemas.microsoft.com/office/drawing/2014/main" id="{E79127E1-F1A1-4EEC-BE71-3FC706F062F6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57" y="1886"/>
                          <a:ext cx="2029" cy="59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73" name="Line 18">
                          <a:extLst>
                            <a:ext uri="{FF2B5EF4-FFF2-40B4-BE49-F238E27FC236}">
                              <a16:creationId xmlns:a16="http://schemas.microsoft.com/office/drawing/2014/main" id="{0565E292-FD38-4D30-896B-89CFD8FE95DF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327" y="1599"/>
                          <a:ext cx="2175" cy="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74" name="Line 19">
                          <a:extLst>
                            <a:ext uri="{FF2B5EF4-FFF2-40B4-BE49-F238E27FC236}">
                              <a16:creationId xmlns:a16="http://schemas.microsoft.com/office/drawing/2014/main" id="{7D10A4F7-208E-4048-9E4E-119290C9213A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00" y="1259"/>
                          <a:ext cx="2334" cy="11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75" name="Line 20">
                          <a:extLst>
                            <a:ext uri="{FF2B5EF4-FFF2-40B4-BE49-F238E27FC236}">
                              <a16:creationId xmlns:a16="http://schemas.microsoft.com/office/drawing/2014/main" id="{B7F2636E-3EA6-4A92-8D99-99563E62654C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79" y="872"/>
                          <a:ext cx="1891" cy="16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76" name="Line 21">
                          <a:extLst>
                            <a:ext uri="{FF2B5EF4-FFF2-40B4-BE49-F238E27FC236}">
                              <a16:creationId xmlns:a16="http://schemas.microsoft.com/office/drawing/2014/main" id="{81EDCC28-91E6-47EA-83C0-F2AA5FA332CD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50" y="2329"/>
                          <a:ext cx="1806" cy="19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77" name="Line 22">
                          <a:extLst>
                            <a:ext uri="{FF2B5EF4-FFF2-40B4-BE49-F238E27FC236}">
                              <a16:creationId xmlns:a16="http://schemas.microsoft.com/office/drawing/2014/main" id="{24EA8D46-B113-4384-B9C9-EF65AA85EBA8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09" y="2514"/>
                          <a:ext cx="1720" cy="3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78" name="Line 23">
                          <a:extLst>
                            <a:ext uri="{FF2B5EF4-FFF2-40B4-BE49-F238E27FC236}">
                              <a16:creationId xmlns:a16="http://schemas.microsoft.com/office/drawing/2014/main" id="{70D8096D-B863-489B-A09D-F964EC9423BF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45" y="2785"/>
                          <a:ext cx="849" cy="80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79" name="Line 24">
                          <a:extLst>
                            <a:ext uri="{FF2B5EF4-FFF2-40B4-BE49-F238E27FC236}">
                              <a16:creationId xmlns:a16="http://schemas.microsoft.com/office/drawing/2014/main" id="{167C7B49-A35F-475F-80D1-5922F863B2DC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68" y="2669"/>
                          <a:ext cx="1295" cy="5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80" name="Line 25">
                          <a:extLst>
                            <a:ext uri="{FF2B5EF4-FFF2-40B4-BE49-F238E27FC236}">
                              <a16:creationId xmlns:a16="http://schemas.microsoft.com/office/drawing/2014/main" id="{C1D63C45-F6E7-4BEB-9EEE-788ABDE3A550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34" y="2588"/>
                          <a:ext cx="1576" cy="2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81" name="Line 26">
                          <a:extLst>
                            <a:ext uri="{FF2B5EF4-FFF2-40B4-BE49-F238E27FC236}">
                              <a16:creationId xmlns:a16="http://schemas.microsoft.com/office/drawing/2014/main" id="{C4D89CCD-71D3-4CDC-8C85-580B7CF3CBBC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01" y="2985"/>
                          <a:ext cx="141" cy="10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82" name="Line 27">
                          <a:extLst>
                            <a:ext uri="{FF2B5EF4-FFF2-40B4-BE49-F238E27FC236}">
                              <a16:creationId xmlns:a16="http://schemas.microsoft.com/office/drawing/2014/main" id="{630DF523-6CBC-4850-BBB2-754E5C3FAC59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92" y="3013"/>
                          <a:ext cx="47" cy="105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83" name="Line 28">
                          <a:extLst>
                            <a:ext uri="{FF2B5EF4-FFF2-40B4-BE49-F238E27FC236}">
                              <a16:creationId xmlns:a16="http://schemas.microsoft.com/office/drawing/2014/main" id="{4CEA3D3B-DA8A-44C4-B3A4-A2BF969DFE02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1" y="3034"/>
                          <a:ext cx="47" cy="10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84" name="Line 29">
                          <a:extLst>
                            <a:ext uri="{FF2B5EF4-FFF2-40B4-BE49-F238E27FC236}">
                              <a16:creationId xmlns:a16="http://schemas.microsoft.com/office/drawing/2014/main" id="{BCCD060D-1226-44E4-96E5-22902F444554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5" y="3059"/>
                          <a:ext cx="145" cy="110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85" name="Line 30">
                          <a:extLst>
                            <a:ext uri="{FF2B5EF4-FFF2-40B4-BE49-F238E27FC236}">
                              <a16:creationId xmlns:a16="http://schemas.microsoft.com/office/drawing/2014/main" id="{5A9F66D0-9F17-4DCA-AFBE-A15D257EA1AB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0" y="3090"/>
                          <a:ext cx="255" cy="112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86" name="Line 31">
                          <a:extLst>
                            <a:ext uri="{FF2B5EF4-FFF2-40B4-BE49-F238E27FC236}">
                              <a16:creationId xmlns:a16="http://schemas.microsoft.com/office/drawing/2014/main" id="{463C6E33-E2FB-466C-828C-6AD0CADA4BC2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14" y="3117"/>
                          <a:ext cx="365" cy="11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87" name="Line 32">
                          <a:extLst>
                            <a:ext uri="{FF2B5EF4-FFF2-40B4-BE49-F238E27FC236}">
                              <a16:creationId xmlns:a16="http://schemas.microsoft.com/office/drawing/2014/main" id="{72E0F01C-1FD4-446B-88A2-6881EE4DD7B0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7" y="3181"/>
                          <a:ext cx="567" cy="107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88" name="Line 33">
                          <a:extLst>
                            <a:ext uri="{FF2B5EF4-FFF2-40B4-BE49-F238E27FC236}">
                              <a16:creationId xmlns:a16="http://schemas.microsoft.com/office/drawing/2014/main" id="{ED0BE90D-12F7-4D06-8676-D306F252BAB8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54" y="3209"/>
                          <a:ext cx="663" cy="101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89" name="Line 34">
                          <a:extLst>
                            <a:ext uri="{FF2B5EF4-FFF2-40B4-BE49-F238E27FC236}">
                              <a16:creationId xmlns:a16="http://schemas.microsoft.com/office/drawing/2014/main" id="{C152F61E-5F80-42D1-A2D2-272A396678A3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75" y="3238"/>
                          <a:ext cx="745" cy="95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90" name="Line 35">
                          <a:extLst>
                            <a:ext uri="{FF2B5EF4-FFF2-40B4-BE49-F238E27FC236}">
                              <a16:creationId xmlns:a16="http://schemas.microsoft.com/office/drawing/2014/main" id="{0F6BF59A-32E1-45DF-B950-4C280C2E0F8F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93" y="3266"/>
                          <a:ext cx="849" cy="90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91" name="Line 36">
                          <a:extLst>
                            <a:ext uri="{FF2B5EF4-FFF2-40B4-BE49-F238E27FC236}">
                              <a16:creationId xmlns:a16="http://schemas.microsoft.com/office/drawing/2014/main" id="{CF73857E-C129-406D-B11E-8904BC05434F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12" y="3293"/>
                          <a:ext cx="950" cy="8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92" name="Line 37">
                          <a:extLst>
                            <a:ext uri="{FF2B5EF4-FFF2-40B4-BE49-F238E27FC236}">
                              <a16:creationId xmlns:a16="http://schemas.microsoft.com/office/drawing/2014/main" id="{6C3F75E0-CA3C-421E-85F0-984DD4402AAF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29" y="3321"/>
                          <a:ext cx="1056" cy="7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93" name="Line 38">
                          <a:extLst>
                            <a:ext uri="{FF2B5EF4-FFF2-40B4-BE49-F238E27FC236}">
                              <a16:creationId xmlns:a16="http://schemas.microsoft.com/office/drawing/2014/main" id="{04DB3DC3-97CE-4763-A93D-EB1416DB9B44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52" y="3356"/>
                          <a:ext cx="1173" cy="72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94" name="Line 39">
                          <a:extLst>
                            <a:ext uri="{FF2B5EF4-FFF2-40B4-BE49-F238E27FC236}">
                              <a16:creationId xmlns:a16="http://schemas.microsoft.com/office/drawing/2014/main" id="{8594C2C3-90B5-48A5-BDE8-5E5A36B5A9DD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69" y="3388"/>
                          <a:ext cx="1315" cy="6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95" name="Line 40">
                          <a:extLst>
                            <a:ext uri="{FF2B5EF4-FFF2-40B4-BE49-F238E27FC236}">
                              <a16:creationId xmlns:a16="http://schemas.microsoft.com/office/drawing/2014/main" id="{81D788ED-1F56-4560-B67F-67BA7D739656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93" y="3426"/>
                          <a:ext cx="1469" cy="58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96" name="Line 41">
                          <a:extLst>
                            <a:ext uri="{FF2B5EF4-FFF2-40B4-BE49-F238E27FC236}">
                              <a16:creationId xmlns:a16="http://schemas.microsoft.com/office/drawing/2014/main" id="{AFB3BE52-850E-47E9-A67B-6DFF8D0503AB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11" y="3464"/>
                          <a:ext cx="1649" cy="4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97" name="Line 42">
                          <a:extLst>
                            <a:ext uri="{FF2B5EF4-FFF2-40B4-BE49-F238E27FC236}">
                              <a16:creationId xmlns:a16="http://schemas.microsoft.com/office/drawing/2014/main" id="{575CDC0F-F48C-46B1-BD25-5E68610F172E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28" y="3518"/>
                          <a:ext cx="1885" cy="3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98" name="Line 43">
                          <a:extLst>
                            <a:ext uri="{FF2B5EF4-FFF2-40B4-BE49-F238E27FC236}">
                              <a16:creationId xmlns:a16="http://schemas.microsoft.com/office/drawing/2014/main" id="{9C1933B0-5789-4EF7-895C-8D367502FA0F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52" y="3586"/>
                          <a:ext cx="2168" cy="2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99" name="Line 44">
                          <a:extLst>
                            <a:ext uri="{FF2B5EF4-FFF2-40B4-BE49-F238E27FC236}">
                              <a16:creationId xmlns:a16="http://schemas.microsoft.com/office/drawing/2014/main" id="{231552BD-F779-4ED4-AFBB-9438165609F2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77" y="3670"/>
                          <a:ext cx="2528" cy="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00" name="Line 45">
                          <a:extLst>
                            <a:ext uri="{FF2B5EF4-FFF2-40B4-BE49-F238E27FC236}">
                              <a16:creationId xmlns:a16="http://schemas.microsoft.com/office/drawing/2014/main" id="{EC1AE511-F524-4980-B044-D5CC4AE82E90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21" y="3545"/>
                          <a:ext cx="2730" cy="17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01" name="Line 46">
                          <a:extLst>
                            <a:ext uri="{FF2B5EF4-FFF2-40B4-BE49-F238E27FC236}">
                              <a16:creationId xmlns:a16="http://schemas.microsoft.com/office/drawing/2014/main" id="{4ADB0647-56B0-4461-A21A-DC012BD05631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82" y="3297"/>
                          <a:ext cx="2635" cy="40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02" name="Line 47">
                          <a:extLst>
                            <a:ext uri="{FF2B5EF4-FFF2-40B4-BE49-F238E27FC236}">
                              <a16:creationId xmlns:a16="http://schemas.microsoft.com/office/drawing/2014/main" id="{43063FCC-C707-4D0A-A7AE-62CE8CE0C340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82" y="2845"/>
                          <a:ext cx="2370" cy="78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03" name="Line 48">
                          <a:extLst>
                            <a:ext uri="{FF2B5EF4-FFF2-40B4-BE49-F238E27FC236}">
                              <a16:creationId xmlns:a16="http://schemas.microsoft.com/office/drawing/2014/main" id="{D3B3C3C9-02DA-4D84-B867-E8BB003C4F51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60" y="1992"/>
                          <a:ext cx="1530" cy="14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04" name="Line 49">
                          <a:extLst>
                            <a:ext uri="{FF2B5EF4-FFF2-40B4-BE49-F238E27FC236}">
                              <a16:creationId xmlns:a16="http://schemas.microsoft.com/office/drawing/2014/main" id="{486C3EE9-D384-4D43-8910-23887E2CDAEE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14" y="1727"/>
                          <a:ext cx="1219" cy="162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05" name="Freeform 50">
                          <a:extLst>
                            <a:ext uri="{FF2B5EF4-FFF2-40B4-BE49-F238E27FC236}">
                              <a16:creationId xmlns:a16="http://schemas.microsoft.com/office/drawing/2014/main" id="{C1BC9992-B6E3-437B-90AD-65276BDCEED4}"/>
                            </a:ext>
                          </a:extLst>
                        </p:cNvPr>
                        <p:cNvSpPr>
                          <a:spLocks/>
                        </p:cNvSpPr>
                        <p:nvPr userDrawn="1"/>
                      </p:nvSpPr>
                      <p:spPr bwMode="hidden">
                        <a:xfrm>
                          <a:off x="0" y="2548"/>
                          <a:ext cx="1542" cy="1768"/>
                        </a:xfrm>
                        <a:custGeom>
                          <a:avLst/>
                          <a:gdLst>
                            <a:gd name="T0" fmla="*/ 957 w 1537"/>
                            <a:gd name="T1" fmla="*/ 1264 h 1768"/>
                            <a:gd name="T2" fmla="*/ 1116 w 1537"/>
                            <a:gd name="T3" fmla="*/ 1402 h 1768"/>
                            <a:gd name="T4" fmla="*/ 1278 w 1537"/>
                            <a:gd name="T5" fmla="*/ 1528 h 1768"/>
                            <a:gd name="T6" fmla="*/ 1445 w 1537"/>
                            <a:gd name="T7" fmla="*/ 1654 h 1768"/>
                            <a:gd name="T8" fmla="*/ 1611 w 1537"/>
                            <a:gd name="T9" fmla="*/ 1768 h 1768"/>
                            <a:gd name="T10" fmla="*/ 1617 w 1537"/>
                            <a:gd name="T11" fmla="*/ 1768 h 1768"/>
                            <a:gd name="T12" fmla="*/ 1452 w 1537"/>
                            <a:gd name="T13" fmla="*/ 1654 h 1768"/>
                            <a:gd name="T14" fmla="*/ 1284 w 1537"/>
                            <a:gd name="T15" fmla="*/ 1534 h 1768"/>
                            <a:gd name="T16" fmla="*/ 1124 w 1537"/>
                            <a:gd name="T17" fmla="*/ 1402 h 1768"/>
                            <a:gd name="T18" fmla="*/ 963 w 1537"/>
                            <a:gd name="T19" fmla="*/ 1258 h 1768"/>
                            <a:gd name="T20" fmla="*/ 811 w 1537"/>
                            <a:gd name="T21" fmla="*/ 1115 h 1768"/>
                            <a:gd name="T22" fmla="*/ 660 w 1537"/>
                            <a:gd name="T23" fmla="*/ 959 h 1768"/>
                            <a:gd name="T24" fmla="*/ 528 w 1537"/>
                            <a:gd name="T25" fmla="*/ 803 h 1768"/>
                            <a:gd name="T26" fmla="*/ 393 w 1537"/>
                            <a:gd name="T27" fmla="*/ 647 h 1768"/>
                            <a:gd name="T28" fmla="*/ 285 w 1537"/>
                            <a:gd name="T29" fmla="*/ 485 h 1768"/>
                            <a:gd name="T30" fmla="*/ 183 w 1537"/>
                            <a:gd name="T31" fmla="*/ 323 h 1768"/>
                            <a:gd name="T32" fmla="*/ 78 w 1537"/>
                            <a:gd name="T33" fmla="*/ 161 h 1768"/>
                            <a:gd name="T34" fmla="*/ 0 w 1537"/>
                            <a:gd name="T35" fmla="*/ 0 h 1768"/>
                            <a:gd name="T36" fmla="*/ 0 w 1537"/>
                            <a:gd name="T37" fmla="*/ 12 h 1768"/>
                            <a:gd name="T38" fmla="*/ 78 w 1537"/>
                            <a:gd name="T39" fmla="*/ 173 h 1768"/>
                            <a:gd name="T40" fmla="*/ 183 w 1537"/>
                            <a:gd name="T41" fmla="*/ 335 h 1768"/>
                            <a:gd name="T42" fmla="*/ 285 w 1537"/>
                            <a:gd name="T43" fmla="*/ 491 h 1768"/>
                            <a:gd name="T44" fmla="*/ 393 w 1537"/>
                            <a:gd name="T45" fmla="*/ 653 h 1768"/>
                            <a:gd name="T46" fmla="*/ 528 w 1537"/>
                            <a:gd name="T47" fmla="*/ 809 h 1768"/>
                            <a:gd name="T48" fmla="*/ 660 w 1537"/>
                            <a:gd name="T49" fmla="*/ 965 h 1768"/>
                            <a:gd name="T50" fmla="*/ 811 w 1537"/>
                            <a:gd name="T51" fmla="*/ 1121 h 1768"/>
                            <a:gd name="T52" fmla="*/ 957 w 1537"/>
                            <a:gd name="T53" fmla="*/ 1264 h 1768"/>
                            <a:gd name="T54" fmla="*/ 957 w 1537"/>
                            <a:gd name="T55" fmla="*/ 1264 h 1768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</a:gdLst>
                          <a:ahLst/>
                          <a:cxnLst>
                            <a:cxn ang="T56">
                              <a:pos x="T0" y="T1"/>
                            </a:cxn>
                            <a:cxn ang="T57">
                              <a:pos x="T2" y="T3"/>
                            </a:cxn>
                            <a:cxn ang="T58">
                              <a:pos x="T4" y="T5"/>
                            </a:cxn>
                            <a:cxn ang="T59">
                              <a:pos x="T6" y="T7"/>
                            </a:cxn>
                            <a:cxn ang="T60">
                              <a:pos x="T8" y="T9"/>
                            </a:cxn>
                            <a:cxn ang="T61">
                              <a:pos x="T10" y="T11"/>
                            </a:cxn>
                            <a:cxn ang="T62">
                              <a:pos x="T12" y="T13"/>
                            </a:cxn>
                            <a:cxn ang="T63">
                              <a:pos x="T14" y="T15"/>
                            </a:cxn>
                            <a:cxn ang="T64">
                              <a:pos x="T16" y="T17"/>
                            </a:cxn>
                            <a:cxn ang="T65">
                              <a:pos x="T18" y="T19"/>
                            </a:cxn>
                            <a:cxn ang="T66">
                              <a:pos x="T20" y="T21"/>
                            </a:cxn>
                            <a:cxn ang="T67">
                              <a:pos x="T22" y="T23"/>
                            </a:cxn>
                            <a:cxn ang="T68">
                              <a:pos x="T24" y="T25"/>
                            </a:cxn>
                            <a:cxn ang="T69">
                              <a:pos x="T26" y="T27"/>
                            </a:cxn>
                            <a:cxn ang="T70">
                              <a:pos x="T28" y="T29"/>
                            </a:cxn>
                            <a:cxn ang="T71">
                              <a:pos x="T30" y="T31"/>
                            </a:cxn>
                            <a:cxn ang="T72">
                              <a:pos x="T32" y="T33"/>
                            </a:cxn>
                            <a:cxn ang="T73">
                              <a:pos x="T34" y="T35"/>
                            </a:cxn>
                            <a:cxn ang="T74">
                              <a:pos x="T36" y="T37"/>
                            </a:cxn>
                            <a:cxn ang="T75">
                              <a:pos x="T38" y="T39"/>
                            </a:cxn>
                            <a:cxn ang="T76">
                              <a:pos x="T40" y="T41"/>
                            </a:cxn>
                            <a:cxn ang="T77">
                              <a:pos x="T42" y="T43"/>
                            </a:cxn>
                            <a:cxn ang="T78">
                              <a:pos x="T44" y="T45"/>
                            </a:cxn>
                            <a:cxn ang="T79">
                              <a:pos x="T46" y="T47"/>
                            </a:cxn>
                            <a:cxn ang="T80">
                              <a:pos x="T48" y="T49"/>
                            </a:cxn>
                            <a:cxn ang="T81">
                              <a:pos x="T50" y="T51"/>
                            </a:cxn>
                            <a:cxn ang="T82">
                              <a:pos x="T52" y="T53"/>
                            </a:cxn>
                            <a:cxn ang="T83">
                              <a:pos x="T54" y="T55"/>
                            </a:cxn>
                          </a:cxnLst>
                          <a:rect l="0" t="0" r="r" b="b"/>
                          <a:pathLst>
                            <a:path w="1537" h="1768">
                              <a:moveTo>
                                <a:pt x="909" y="1264"/>
                              </a:moveTo>
                              <a:lnTo>
                                <a:pt x="1058" y="1402"/>
                              </a:lnTo>
                              <a:lnTo>
                                <a:pt x="1214" y="1528"/>
                              </a:lnTo>
                              <a:lnTo>
                                <a:pt x="1369" y="1654"/>
                              </a:lnTo>
                              <a:lnTo>
                                <a:pt x="1531" y="1768"/>
                              </a:lnTo>
                              <a:lnTo>
                                <a:pt x="1537" y="1768"/>
                              </a:lnTo>
                              <a:lnTo>
                                <a:pt x="1375" y="1654"/>
                              </a:lnTo>
                              <a:lnTo>
                                <a:pt x="1220" y="1534"/>
                              </a:lnTo>
                              <a:lnTo>
                                <a:pt x="1064" y="1402"/>
                              </a:lnTo>
                              <a:lnTo>
                                <a:pt x="915" y="1258"/>
                              </a:lnTo>
                              <a:lnTo>
                                <a:pt x="765" y="1115"/>
                              </a:lnTo>
                              <a:lnTo>
                                <a:pt x="628" y="959"/>
                              </a:lnTo>
                              <a:lnTo>
                                <a:pt x="496" y="803"/>
                              </a:lnTo>
                              <a:lnTo>
                                <a:pt x="377" y="647"/>
                              </a:lnTo>
                              <a:lnTo>
                                <a:pt x="269" y="485"/>
                              </a:lnTo>
                              <a:lnTo>
                                <a:pt x="167" y="323"/>
                              </a:lnTo>
                              <a:lnTo>
                                <a:pt x="78" y="161"/>
                              </a:lnTo>
                              <a:lnTo>
                                <a:pt x="0" y="0"/>
                              </a:lnTo>
                              <a:lnTo>
                                <a:pt x="0" y="12"/>
                              </a:lnTo>
                              <a:lnTo>
                                <a:pt x="78" y="173"/>
                              </a:lnTo>
                              <a:lnTo>
                                <a:pt x="167" y="335"/>
                              </a:lnTo>
                              <a:lnTo>
                                <a:pt x="269" y="491"/>
                              </a:lnTo>
                              <a:lnTo>
                                <a:pt x="377" y="653"/>
                              </a:lnTo>
                              <a:lnTo>
                                <a:pt x="496" y="809"/>
                              </a:lnTo>
                              <a:lnTo>
                                <a:pt x="628" y="965"/>
                              </a:lnTo>
                              <a:lnTo>
                                <a:pt x="765" y="1121"/>
                              </a:lnTo>
                              <a:lnTo>
                                <a:pt x="909" y="126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grpSp>
                      <p:nvGrpSpPr>
                        <p:cNvPr id="1106" name="Group 51">
                          <a:extLst>
                            <a:ext uri="{FF2B5EF4-FFF2-40B4-BE49-F238E27FC236}">
                              <a16:creationId xmlns:a16="http://schemas.microsoft.com/office/drawing/2014/main" id="{3DB19A23-48C9-4205-A2E0-0593ED733828}"/>
                            </a:ext>
                          </a:extLst>
                        </p:cNvPr>
                        <p:cNvGrpSpPr>
                          <a:grpSpLocks/>
                        </p:cNvGrpSpPr>
                        <p:nvPr userDrawn="1"/>
                      </p:nvGrpSpPr>
                      <p:grpSpPr bwMode="auto">
                        <a:xfrm>
                          <a:off x="0" y="1812"/>
                          <a:ext cx="3672" cy="2049"/>
                          <a:chOff x="5" y="1816"/>
                          <a:chExt cx="3672" cy="2049"/>
                        </a:xfrm>
                      </p:grpSpPr>
                      <p:sp>
                        <p:nvSpPr>
                          <p:cNvPr id="1143" name="Oval 52">
                            <a:extLst>
                              <a:ext uri="{FF2B5EF4-FFF2-40B4-BE49-F238E27FC236}">
                                <a16:creationId xmlns:a16="http://schemas.microsoft.com/office/drawing/2014/main" id="{698D7DC3-8A43-4CD2-9A5C-6DC088883605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544" y="2860"/>
                            <a:ext cx="161" cy="280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en-US" altLang="sr-Latn-RS"/>
                          </a:p>
                        </p:txBody>
                      </p:sp>
                      <p:sp>
                        <p:nvSpPr>
                          <p:cNvPr id="1144" name="Oval 53">
                            <a:extLst>
                              <a:ext uri="{FF2B5EF4-FFF2-40B4-BE49-F238E27FC236}">
                                <a16:creationId xmlns:a16="http://schemas.microsoft.com/office/drawing/2014/main" id="{C8994B46-39A1-4F97-9D3F-C547D694E31D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90" y="2750"/>
                            <a:ext cx="281" cy="50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en-US" altLang="sr-Latn-RS"/>
                          </a:p>
                        </p:txBody>
                      </p:sp>
                      <p:sp>
                        <p:nvSpPr>
                          <p:cNvPr id="1145" name="Oval 54">
                            <a:extLst>
                              <a:ext uri="{FF2B5EF4-FFF2-40B4-BE49-F238E27FC236}">
                                <a16:creationId xmlns:a16="http://schemas.microsoft.com/office/drawing/2014/main" id="{0C92D35C-7E34-45F6-8480-05E687F54CD1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15" y="2563"/>
                            <a:ext cx="471" cy="81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en-US" altLang="sr-Latn-RS"/>
                          </a:p>
                        </p:txBody>
                      </p:sp>
                      <p:sp>
                        <p:nvSpPr>
                          <p:cNvPr id="1146" name="Oval 55">
                            <a:extLst>
                              <a:ext uri="{FF2B5EF4-FFF2-40B4-BE49-F238E27FC236}">
                                <a16:creationId xmlns:a16="http://schemas.microsoft.com/office/drawing/2014/main" id="{42BD5568-6DC9-45B9-9274-258B0549F6C1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357" y="2400"/>
                            <a:ext cx="623" cy="112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en-US" altLang="sr-Latn-RS"/>
                          </a:p>
                        </p:txBody>
                      </p:sp>
                      <p:sp>
                        <p:nvSpPr>
                          <p:cNvPr id="1147" name="Oval 56">
                            <a:extLst>
                              <a:ext uri="{FF2B5EF4-FFF2-40B4-BE49-F238E27FC236}">
                                <a16:creationId xmlns:a16="http://schemas.microsoft.com/office/drawing/2014/main" id="{FC6E853F-9E71-425A-8C1C-6E8F93E7C98E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94" y="2200"/>
                            <a:ext cx="786" cy="1467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en-US" altLang="sr-Latn-RS"/>
                          </a:p>
                        </p:txBody>
                      </p:sp>
                      <p:sp>
                        <p:nvSpPr>
                          <p:cNvPr id="1148" name="Oval 57">
                            <a:extLst>
                              <a:ext uri="{FF2B5EF4-FFF2-40B4-BE49-F238E27FC236}">
                                <a16:creationId xmlns:a16="http://schemas.microsoft.com/office/drawing/2014/main" id="{A58790B0-305B-46B3-BAA0-752F232AE16B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38" y="2040"/>
                            <a:ext cx="972" cy="177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en-US" altLang="sr-Latn-RS"/>
                          </a:p>
                        </p:txBody>
                      </p:sp>
                      <p:sp>
                        <p:nvSpPr>
                          <p:cNvPr id="1149" name="Oval 58">
                            <a:extLst>
                              <a:ext uri="{FF2B5EF4-FFF2-40B4-BE49-F238E27FC236}">
                                <a16:creationId xmlns:a16="http://schemas.microsoft.com/office/drawing/2014/main" id="{0D503DB5-3322-40D8-A968-BC1A2677C8CE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166" y="1856"/>
                            <a:ext cx="1167" cy="2094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en-US" altLang="sr-Latn-RS"/>
                          </a:p>
                        </p:txBody>
                      </p:sp>
                      <p:sp>
                        <p:nvSpPr>
                          <p:cNvPr id="1150" name="Oval 59">
                            <a:extLst>
                              <a:ext uri="{FF2B5EF4-FFF2-40B4-BE49-F238E27FC236}">
                                <a16:creationId xmlns:a16="http://schemas.microsoft.com/office/drawing/2014/main" id="{9842C4CE-B8E9-4BFA-B22D-44CEC8405AA2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085" y="1698"/>
                            <a:ext cx="1346" cy="2398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en-US" altLang="sr-Latn-RS"/>
                          </a:p>
                        </p:txBody>
                      </p:sp>
                      <p:sp>
                        <p:nvSpPr>
                          <p:cNvPr id="1151" name="Oval 60">
                            <a:extLst>
                              <a:ext uri="{FF2B5EF4-FFF2-40B4-BE49-F238E27FC236}">
                                <a16:creationId xmlns:a16="http://schemas.microsoft.com/office/drawing/2014/main" id="{0D1218AF-161A-4CA8-A29C-EEDFA5278124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004" y="1527"/>
                            <a:ext cx="1563" cy="269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en-US" altLang="sr-Latn-RS"/>
                          </a:p>
                        </p:txBody>
                      </p:sp>
                      <p:sp>
                        <p:nvSpPr>
                          <p:cNvPr id="1152" name="Oval 61">
                            <a:extLst>
                              <a:ext uri="{FF2B5EF4-FFF2-40B4-BE49-F238E27FC236}">
                                <a16:creationId xmlns:a16="http://schemas.microsoft.com/office/drawing/2014/main" id="{B1204B1C-72F4-4379-BEFC-55B5A1FFB6BE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39" y="1348"/>
                            <a:ext cx="1711" cy="301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en-US" altLang="sr-Latn-RS"/>
                          </a:p>
                        </p:txBody>
                      </p:sp>
                      <p:sp>
                        <p:nvSpPr>
                          <p:cNvPr id="1153" name="Oval 62">
                            <a:extLst>
                              <a:ext uri="{FF2B5EF4-FFF2-40B4-BE49-F238E27FC236}">
                                <a16:creationId xmlns:a16="http://schemas.microsoft.com/office/drawing/2014/main" id="{5A40C31D-4566-4A20-B086-8CB422320474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65139">
                            <a:off x="877" y="1187"/>
                            <a:ext cx="1880" cy="3345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en-US" altLang="sr-Latn-RS"/>
                          </a:p>
                        </p:txBody>
                      </p:sp>
                      <p:sp>
                        <p:nvSpPr>
                          <p:cNvPr id="1154" name="Oval 63">
                            <a:extLst>
                              <a:ext uri="{FF2B5EF4-FFF2-40B4-BE49-F238E27FC236}">
                                <a16:creationId xmlns:a16="http://schemas.microsoft.com/office/drawing/2014/main" id="{660139FC-BD24-4E6D-9C37-3ED286C82B91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780025">
                            <a:off x="828" y="993"/>
                            <a:ext cx="2049" cy="3672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MS PGothic" panose="020B0600070205080204" pitchFamily="34" charset="-128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en-US" altLang="sr-Latn-RS"/>
                          </a:p>
                        </p:txBody>
                      </p:sp>
                    </p:grpSp>
                    <p:sp>
                      <p:nvSpPr>
                        <p:cNvPr id="1107" name="Line 64">
                          <a:extLst>
                            <a:ext uri="{FF2B5EF4-FFF2-40B4-BE49-F238E27FC236}">
                              <a16:creationId xmlns:a16="http://schemas.microsoft.com/office/drawing/2014/main" id="{105B6A4E-2018-4212-B6AB-05BA55504575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flipV="1">
                          <a:off x="1656" y="1164"/>
                          <a:ext cx="831" cy="17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08" name="Line 65">
                          <a:extLst>
                            <a:ext uri="{FF2B5EF4-FFF2-40B4-BE49-F238E27FC236}">
                              <a16:creationId xmlns:a16="http://schemas.microsoft.com/office/drawing/2014/main" id="{E2CFE8C3-3F44-410A-9E9A-3D271B7E1C3B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615780" flipV="1">
                          <a:off x="1811" y="1299"/>
                          <a:ext cx="819" cy="172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09" name="Line 66">
                          <a:extLst>
                            <a:ext uri="{FF2B5EF4-FFF2-40B4-BE49-F238E27FC236}">
                              <a16:creationId xmlns:a16="http://schemas.microsoft.com/office/drawing/2014/main" id="{5F29BC62-2CD2-480A-AF42-74E8527438FF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139441" flipV="1">
                          <a:off x="1963" y="1148"/>
                          <a:ext cx="383" cy="18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10" name="Line 67">
                          <a:extLst>
                            <a:ext uri="{FF2B5EF4-FFF2-40B4-BE49-F238E27FC236}">
                              <a16:creationId xmlns:a16="http://schemas.microsoft.com/office/drawing/2014/main" id="{9D2EFEA9-3E3A-4CA0-AA8F-1A7D65181F71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061104" flipV="1">
                          <a:off x="1921" y="1332"/>
                          <a:ext cx="744" cy="176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11" name="Line 68">
                          <a:extLst>
                            <a:ext uri="{FF2B5EF4-FFF2-40B4-BE49-F238E27FC236}">
                              <a16:creationId xmlns:a16="http://schemas.microsoft.com/office/drawing/2014/main" id="{84E6702E-A83F-4D4B-B8F5-D0536E389CE8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2202167" flipV="1">
                          <a:off x="2217" y="1314"/>
                          <a:ext cx="311" cy="191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12" name="Line 69">
                          <a:extLst>
                            <a:ext uri="{FF2B5EF4-FFF2-40B4-BE49-F238E27FC236}">
                              <a16:creationId xmlns:a16="http://schemas.microsoft.com/office/drawing/2014/main" id="{A0868F67-2AD9-40EB-A46D-22DABA8043B4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39" y="1549"/>
                          <a:ext cx="895" cy="172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13" name="Line 70">
                          <a:extLst>
                            <a:ext uri="{FF2B5EF4-FFF2-40B4-BE49-F238E27FC236}">
                              <a16:creationId xmlns:a16="http://schemas.microsoft.com/office/drawing/2014/main" id="{151D8781-5F53-4098-81A8-1447FCCAE670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24" y="1649"/>
                          <a:ext cx="1049" cy="166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14" name="Line 71">
                          <a:extLst>
                            <a:ext uri="{FF2B5EF4-FFF2-40B4-BE49-F238E27FC236}">
                              <a16:creationId xmlns:a16="http://schemas.microsoft.com/office/drawing/2014/main" id="{E2092268-D7AC-4287-9488-5E6B39A35E8B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85" y="1876"/>
                          <a:ext cx="1357" cy="151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15" name="Line 72">
                          <a:extLst>
                            <a:ext uri="{FF2B5EF4-FFF2-40B4-BE49-F238E27FC236}">
                              <a16:creationId xmlns:a16="http://schemas.microsoft.com/office/drawing/2014/main" id="{468C9F75-A235-4F80-9ECB-88895DD61787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36" y="2115"/>
                          <a:ext cx="1686" cy="13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16" name="Line 73">
                          <a:extLst>
                            <a:ext uri="{FF2B5EF4-FFF2-40B4-BE49-F238E27FC236}">
                              <a16:creationId xmlns:a16="http://schemas.microsoft.com/office/drawing/2014/main" id="{E1179F34-299C-4E94-9BF7-CDC8135CC584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97" y="2287"/>
                          <a:ext cx="1880" cy="122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17" name="Line 74">
                          <a:extLst>
                            <a:ext uri="{FF2B5EF4-FFF2-40B4-BE49-F238E27FC236}">
                              <a16:creationId xmlns:a16="http://schemas.microsoft.com/office/drawing/2014/main" id="{8525BE4B-3F10-464E-AAAC-251912D3BECF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55" y="2458"/>
                          <a:ext cx="2060" cy="10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18" name="Line 75">
                          <a:extLst>
                            <a:ext uri="{FF2B5EF4-FFF2-40B4-BE49-F238E27FC236}">
                              <a16:creationId xmlns:a16="http://schemas.microsoft.com/office/drawing/2014/main" id="{DD0E79AB-DDDF-40CE-B8CD-910EE85D2D15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23" y="2640"/>
                          <a:ext cx="2224" cy="9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19" name="Line 76">
                          <a:extLst>
                            <a:ext uri="{FF2B5EF4-FFF2-40B4-BE49-F238E27FC236}">
                              <a16:creationId xmlns:a16="http://schemas.microsoft.com/office/drawing/2014/main" id="{6FF4557E-DCCC-41E1-8814-EFF563A951D9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37" y="3059"/>
                          <a:ext cx="2520" cy="61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20" name="Line 77">
                          <a:extLst>
                            <a:ext uri="{FF2B5EF4-FFF2-40B4-BE49-F238E27FC236}">
                              <a16:creationId xmlns:a16="http://schemas.microsoft.com/office/drawing/2014/main" id="{37EF78EA-9443-4177-B78D-B306A66DE3E8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4" y="3150"/>
                          <a:ext cx="472" cy="112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21" name="Line 78">
                          <a:extLst>
                            <a:ext uri="{FF2B5EF4-FFF2-40B4-BE49-F238E27FC236}">
                              <a16:creationId xmlns:a16="http://schemas.microsoft.com/office/drawing/2014/main" id="{59AD87F4-1A7F-49CA-A205-9082F6609277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121" y="2961"/>
                          <a:ext cx="220" cy="101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22" name="Line 79">
                          <a:extLst>
                            <a:ext uri="{FF2B5EF4-FFF2-40B4-BE49-F238E27FC236}">
                              <a16:creationId xmlns:a16="http://schemas.microsoft.com/office/drawing/2014/main" id="{80E554C9-B213-41D7-9C5B-22E2ADBC022F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041" y="2935"/>
                          <a:ext cx="304" cy="99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23" name="Line 80">
                          <a:extLst>
                            <a:ext uri="{FF2B5EF4-FFF2-40B4-BE49-F238E27FC236}">
                              <a16:creationId xmlns:a16="http://schemas.microsoft.com/office/drawing/2014/main" id="{02E0752B-4247-43A9-A0AF-5D76BA9773AC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957" y="2910"/>
                          <a:ext cx="394" cy="9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24" name="Line 81">
                          <a:extLst>
                            <a:ext uri="{FF2B5EF4-FFF2-40B4-BE49-F238E27FC236}">
                              <a16:creationId xmlns:a16="http://schemas.microsoft.com/office/drawing/2014/main" id="{0ED347CE-1B49-4678-8AB6-BD696B175114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80" y="2885"/>
                          <a:ext cx="478" cy="9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25" name="Line 82">
                          <a:extLst>
                            <a:ext uri="{FF2B5EF4-FFF2-40B4-BE49-F238E27FC236}">
                              <a16:creationId xmlns:a16="http://schemas.microsoft.com/office/drawing/2014/main" id="{2344C4C8-5722-4F36-9E09-87A9E33E910E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01" y="2863"/>
                          <a:ext cx="561" cy="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26" name="Line 83">
                          <a:extLst>
                            <a:ext uri="{FF2B5EF4-FFF2-40B4-BE49-F238E27FC236}">
                              <a16:creationId xmlns:a16="http://schemas.microsoft.com/office/drawing/2014/main" id="{71656045-E9EC-45B5-BAC2-7DAA47436A00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717" y="2836"/>
                          <a:ext cx="656" cy="8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27" name="Line 84">
                          <a:extLst>
                            <a:ext uri="{FF2B5EF4-FFF2-40B4-BE49-F238E27FC236}">
                              <a16:creationId xmlns:a16="http://schemas.microsoft.com/office/drawing/2014/main" id="{D409FA60-8EC9-41B2-812C-92E57D3B9F05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631" y="2810"/>
                          <a:ext cx="752" cy="84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28" name="Line 85">
                          <a:extLst>
                            <a:ext uri="{FF2B5EF4-FFF2-40B4-BE49-F238E27FC236}">
                              <a16:creationId xmlns:a16="http://schemas.microsoft.com/office/drawing/2014/main" id="{4F50269C-B2A7-498B-8B08-4B613C51E9ED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462" y="2758"/>
                          <a:ext cx="946" cy="7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29" name="Line 86">
                          <a:extLst>
                            <a:ext uri="{FF2B5EF4-FFF2-40B4-BE49-F238E27FC236}">
                              <a16:creationId xmlns:a16="http://schemas.microsoft.com/office/drawing/2014/main" id="{B51FB24A-71DB-4FAB-80D5-625A327311B2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365" y="2729"/>
                          <a:ext cx="1058" cy="6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30" name="Line 87">
                          <a:extLst>
                            <a:ext uri="{FF2B5EF4-FFF2-40B4-BE49-F238E27FC236}">
                              <a16:creationId xmlns:a16="http://schemas.microsoft.com/office/drawing/2014/main" id="{BE1DCCD1-DC72-4C96-B5C5-B1BB7E71E7B4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265" y="2697"/>
                          <a:ext cx="1174" cy="63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31" name="Line 88">
                          <a:extLst>
                            <a:ext uri="{FF2B5EF4-FFF2-40B4-BE49-F238E27FC236}">
                              <a16:creationId xmlns:a16="http://schemas.microsoft.com/office/drawing/2014/main" id="{0B6B4A40-C74D-4F3C-90C6-D8AE87237684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5" y="2632"/>
                          <a:ext cx="1431" cy="4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32" name="Line 89">
                          <a:extLst>
                            <a:ext uri="{FF2B5EF4-FFF2-40B4-BE49-F238E27FC236}">
                              <a16:creationId xmlns:a16="http://schemas.microsoft.com/office/drawing/2014/main" id="{A104A290-79B3-4ECA-82FB-F0FA90EE992E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1" y="2607"/>
                          <a:ext cx="1513" cy="3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33" name="Line 90">
                          <a:extLst>
                            <a:ext uri="{FF2B5EF4-FFF2-40B4-BE49-F238E27FC236}">
                              <a16:creationId xmlns:a16="http://schemas.microsoft.com/office/drawing/2014/main" id="{61FD9CB4-0BB2-4B9C-89A9-3EB9C7515A6B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72" y="2570"/>
                          <a:ext cx="1648" cy="10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34" name="Line 91">
                          <a:extLst>
                            <a:ext uri="{FF2B5EF4-FFF2-40B4-BE49-F238E27FC236}">
                              <a16:creationId xmlns:a16="http://schemas.microsoft.com/office/drawing/2014/main" id="{6ED64FB5-1949-4318-AB8D-AC76B19BCFD5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37" y="1095"/>
                          <a:ext cx="2219" cy="136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35" name="Line 92">
                          <a:extLst>
                            <a:ext uri="{FF2B5EF4-FFF2-40B4-BE49-F238E27FC236}">
                              <a16:creationId xmlns:a16="http://schemas.microsoft.com/office/drawing/2014/main" id="{6E2070BE-EA0F-4CB6-88C8-D275CF1B0D34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3" y="962"/>
                          <a:ext cx="2071" cy="15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36" name="Line 93">
                          <a:extLst>
                            <a:ext uri="{FF2B5EF4-FFF2-40B4-BE49-F238E27FC236}">
                              <a16:creationId xmlns:a16="http://schemas.microsoft.com/office/drawing/2014/main" id="{2C880C06-2BCC-455C-B58C-3B5A9C509442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418" y="826"/>
                          <a:ext cx="1672" cy="17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37" name="Line 94">
                          <a:extLst>
                            <a:ext uri="{FF2B5EF4-FFF2-40B4-BE49-F238E27FC236}">
                              <a16:creationId xmlns:a16="http://schemas.microsoft.com/office/drawing/2014/main" id="{548C0CB9-FD10-4C2D-9D87-A228C5C3826C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634" y="808"/>
                          <a:ext cx="1473" cy="1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38" name="Line 95">
                          <a:extLst>
                            <a:ext uri="{FF2B5EF4-FFF2-40B4-BE49-F238E27FC236}">
                              <a16:creationId xmlns:a16="http://schemas.microsoft.com/office/drawing/2014/main" id="{415E9D77-EBCB-40BB-90F4-E8CF0B303312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094" y="827"/>
                          <a:ext cx="1030" cy="19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39" name="Line 96">
                          <a:extLst>
                            <a:ext uri="{FF2B5EF4-FFF2-40B4-BE49-F238E27FC236}">
                              <a16:creationId xmlns:a16="http://schemas.microsoft.com/office/drawing/2014/main" id="{28D97FAB-5F41-46F5-A8BC-FF9A91357121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302" y="857"/>
                          <a:ext cx="829" cy="19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40" name="Line 97">
                          <a:extLst>
                            <a:ext uri="{FF2B5EF4-FFF2-40B4-BE49-F238E27FC236}">
                              <a16:creationId xmlns:a16="http://schemas.microsoft.com/office/drawing/2014/main" id="{42E2B9C5-45C9-48BB-9367-6D6D90186D86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496" y="901"/>
                          <a:ext cx="633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41" name="Line 98">
                          <a:extLst>
                            <a:ext uri="{FF2B5EF4-FFF2-40B4-BE49-F238E27FC236}">
                              <a16:creationId xmlns:a16="http://schemas.microsoft.com/office/drawing/2014/main" id="{A4D82795-B314-42E6-8C4A-48D83F14B832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679" y="952"/>
                          <a:ext cx="447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42" name="Line 99">
                          <a:extLst>
                            <a:ext uri="{FF2B5EF4-FFF2-40B4-BE49-F238E27FC236}">
                              <a16:creationId xmlns:a16="http://schemas.microsoft.com/office/drawing/2014/main" id="{B79937D6-3BBD-40FB-8982-CDA0606CDA41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859" y="1013"/>
                          <a:ext cx="261" cy="196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1047" name="Group 100">
                <a:extLst>
                  <a:ext uri="{FF2B5EF4-FFF2-40B4-BE49-F238E27FC236}">
                    <a16:creationId xmlns:a16="http://schemas.microsoft.com/office/drawing/2014/main" id="{B8C8B688-C199-4282-B989-A41D47A5E126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02" y="1454"/>
                <a:ext cx="2787" cy="2866"/>
                <a:chOff x="2" y="1454"/>
                <a:chExt cx="2787" cy="2866"/>
              </a:xfrm>
            </p:grpSpPr>
            <p:sp>
              <p:nvSpPr>
                <p:cNvPr id="1048" name="Line 101">
                  <a:extLst>
                    <a:ext uri="{FF2B5EF4-FFF2-40B4-BE49-F238E27FC236}">
                      <a16:creationId xmlns:a16="http://schemas.microsoft.com/office/drawing/2014/main" id="{57A29DC6-6AB8-4766-9571-E1399AF54AEC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hidden">
                <a:xfrm rot="1678521" flipV="1">
                  <a:off x="2057" y="1454"/>
                  <a:ext cx="732" cy="1778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9" name="Line 102">
                  <a:extLst>
                    <a:ext uri="{FF2B5EF4-FFF2-40B4-BE49-F238E27FC236}">
                      <a16:creationId xmlns:a16="http://schemas.microsoft.com/office/drawing/2014/main" id="{2B5DF0F6-94FB-4390-9082-C8E143C70133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hidden">
                <a:xfrm flipH="1" flipV="1">
                  <a:off x="870" y="3854"/>
                  <a:ext cx="223" cy="463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050" name="Group 103">
                  <a:extLst>
                    <a:ext uri="{FF2B5EF4-FFF2-40B4-BE49-F238E27FC236}">
                      <a16:creationId xmlns:a16="http://schemas.microsoft.com/office/drawing/2014/main" id="{6402A154-CB4B-4324-BD12-8F050F81ECC6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2" y="2738"/>
                  <a:ext cx="1317" cy="1582"/>
                  <a:chOff x="2" y="2738"/>
                  <a:chExt cx="1317" cy="1582"/>
                </a:xfrm>
              </p:grpSpPr>
              <p:sp>
                <p:nvSpPr>
                  <p:cNvPr id="1051" name="Line 104">
                    <a:extLst>
                      <a:ext uri="{FF2B5EF4-FFF2-40B4-BE49-F238E27FC236}">
                        <a16:creationId xmlns:a16="http://schemas.microsoft.com/office/drawing/2014/main" id="{62625A4A-0493-415B-A5ED-016E74E68120}"/>
                      </a:ext>
                    </a:extLst>
                  </p:cNvPr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697" y="3855"/>
                    <a:ext cx="173" cy="18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52" name="Freeform 105">
                    <a:extLst>
                      <a:ext uri="{FF2B5EF4-FFF2-40B4-BE49-F238E27FC236}">
                        <a16:creationId xmlns:a16="http://schemas.microsoft.com/office/drawing/2014/main" id="{5F948144-E725-4DBC-8F67-DD2EC745B145}"/>
                      </a:ext>
                    </a:extLst>
                  </p:cNvPr>
                  <p:cNvSpPr>
                    <a:spLocks/>
                  </p:cNvSpPr>
                  <p:nvPr userDrawn="1"/>
                </p:nvSpPr>
                <p:spPr bwMode="hidden">
                  <a:xfrm>
                    <a:off x="2" y="3218"/>
                    <a:ext cx="1006" cy="1102"/>
                  </a:xfrm>
                  <a:custGeom>
                    <a:avLst/>
                    <a:gdLst>
                      <a:gd name="T0" fmla="*/ 1006 w 1006"/>
                      <a:gd name="T1" fmla="*/ 1102 h 1102"/>
                      <a:gd name="T2" fmla="*/ 696 w 1006"/>
                      <a:gd name="T3" fmla="*/ 823 h 1102"/>
                      <a:gd name="T4" fmla="*/ 333 w 1006"/>
                      <a:gd name="T5" fmla="*/ 447 h 1102"/>
                      <a:gd name="T6" fmla="*/ 51 w 1006"/>
                      <a:gd name="T7" fmla="*/ 76 h 1102"/>
                      <a:gd name="T8" fmla="*/ 0 w 1006"/>
                      <a:gd name="T9" fmla="*/ 0 h 110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006" h="1102">
                        <a:moveTo>
                          <a:pt x="1006" y="1102"/>
                        </a:moveTo>
                        <a:lnTo>
                          <a:pt x="696" y="823"/>
                        </a:lnTo>
                        <a:lnTo>
                          <a:pt x="333" y="447"/>
                        </a:lnTo>
                        <a:lnTo>
                          <a:pt x="51" y="7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53" name="Line 106">
                    <a:extLst>
                      <a:ext uri="{FF2B5EF4-FFF2-40B4-BE49-F238E27FC236}">
                        <a16:creationId xmlns:a16="http://schemas.microsoft.com/office/drawing/2014/main" id="{7588F346-DDD7-430D-8C4F-6E7B7D5613E4}"/>
                      </a:ext>
                    </a:extLst>
                  </p:cNvPr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1242" y="4231"/>
                    <a:ext cx="77" cy="88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54" name="Line 107">
                    <a:extLst>
                      <a:ext uri="{FF2B5EF4-FFF2-40B4-BE49-F238E27FC236}">
                        <a16:creationId xmlns:a16="http://schemas.microsoft.com/office/drawing/2014/main" id="{2667CD41-5922-4CC0-AB9B-FAC700D2852F}"/>
                      </a:ext>
                    </a:extLst>
                  </p:cNvPr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340" y="3668"/>
                    <a:ext cx="532" cy="185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55" name="Line 108">
                    <a:extLst>
                      <a:ext uri="{FF2B5EF4-FFF2-40B4-BE49-F238E27FC236}">
                        <a16:creationId xmlns:a16="http://schemas.microsoft.com/office/drawing/2014/main" id="{8E86255A-4638-4E7C-8DF2-243DAE384B52}"/>
                      </a:ext>
                    </a:extLst>
                  </p:cNvPr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37" y="3101"/>
                    <a:ext cx="101" cy="56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56" name="Line 109">
                    <a:extLst>
                      <a:ext uri="{FF2B5EF4-FFF2-40B4-BE49-F238E27FC236}">
                        <a16:creationId xmlns:a16="http://schemas.microsoft.com/office/drawing/2014/main" id="{6CD7FE2A-627E-4FF3-8172-869BB27A8B9C}"/>
                      </a:ext>
                    </a:extLst>
                  </p:cNvPr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" y="3009"/>
                    <a:ext cx="235" cy="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57" name="Line 110">
                    <a:extLst>
                      <a:ext uri="{FF2B5EF4-FFF2-40B4-BE49-F238E27FC236}">
                        <a16:creationId xmlns:a16="http://schemas.microsoft.com/office/drawing/2014/main" id="{7C836322-91E7-4205-B5CE-CC674B321941}"/>
                      </a:ext>
                    </a:extLst>
                  </p:cNvPr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54" y="3101"/>
                    <a:ext cx="182" cy="19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58" name="Line 111">
                    <a:extLst>
                      <a:ext uri="{FF2B5EF4-FFF2-40B4-BE49-F238E27FC236}">
                        <a16:creationId xmlns:a16="http://schemas.microsoft.com/office/drawing/2014/main" id="{923F250C-BA09-43C6-A532-318D392355DE}"/>
                      </a:ext>
                    </a:extLst>
                  </p:cNvPr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336" y="3476"/>
                    <a:ext cx="176" cy="1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59" name="Line 112">
                    <a:extLst>
                      <a:ext uri="{FF2B5EF4-FFF2-40B4-BE49-F238E27FC236}">
                        <a16:creationId xmlns:a16="http://schemas.microsoft.com/office/drawing/2014/main" id="{1AAF6D73-E739-4B4C-BDB0-106D0BE8D340}"/>
                      </a:ext>
                    </a:extLst>
                  </p:cNvPr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3" y="2738"/>
                    <a:ext cx="14" cy="23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1033" name="Group 113">
              <a:extLst>
                <a:ext uri="{FF2B5EF4-FFF2-40B4-BE49-F238E27FC236}">
                  <a16:creationId xmlns:a16="http://schemas.microsoft.com/office/drawing/2014/main" id="{B56E61EF-B051-49FB-8D4A-66D2755813D4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6" y="1326"/>
              <a:ext cx="3325" cy="2948"/>
              <a:chOff x="16" y="1326"/>
              <a:chExt cx="3325" cy="2948"/>
            </a:xfrm>
          </p:grpSpPr>
          <p:sp>
            <p:nvSpPr>
              <p:cNvPr id="1034" name="Freeform 114">
                <a:extLst>
                  <a:ext uri="{FF2B5EF4-FFF2-40B4-BE49-F238E27FC236}">
                    <a16:creationId xmlns:a16="http://schemas.microsoft.com/office/drawing/2014/main" id="{A06C7859-26CE-424C-88C1-994911AF6B8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6" y="2656"/>
                <a:ext cx="1440" cy="1618"/>
              </a:xfrm>
              <a:custGeom>
                <a:avLst/>
                <a:gdLst>
                  <a:gd name="T0" fmla="*/ 921 w 1435"/>
                  <a:gd name="T1" fmla="*/ 1150 h 1618"/>
                  <a:gd name="T2" fmla="*/ 789 w 1435"/>
                  <a:gd name="T3" fmla="*/ 1019 h 1618"/>
                  <a:gd name="T4" fmla="*/ 642 w 1435"/>
                  <a:gd name="T5" fmla="*/ 875 h 1618"/>
                  <a:gd name="T6" fmla="*/ 522 w 1435"/>
                  <a:gd name="T7" fmla="*/ 737 h 1618"/>
                  <a:gd name="T8" fmla="*/ 393 w 1435"/>
                  <a:gd name="T9" fmla="*/ 593 h 1618"/>
                  <a:gd name="T10" fmla="*/ 291 w 1435"/>
                  <a:gd name="T11" fmla="*/ 443 h 1618"/>
                  <a:gd name="T12" fmla="*/ 189 w 1435"/>
                  <a:gd name="T13" fmla="*/ 299 h 1618"/>
                  <a:gd name="T14" fmla="*/ 84 w 1435"/>
                  <a:gd name="T15" fmla="*/ 149 h 1618"/>
                  <a:gd name="T16" fmla="*/ 0 w 1435"/>
                  <a:gd name="T17" fmla="*/ 0 h 1618"/>
                  <a:gd name="T18" fmla="*/ 0 w 1435"/>
                  <a:gd name="T19" fmla="*/ 11 h 1618"/>
                  <a:gd name="T20" fmla="*/ 84 w 1435"/>
                  <a:gd name="T21" fmla="*/ 155 h 1618"/>
                  <a:gd name="T22" fmla="*/ 189 w 1435"/>
                  <a:gd name="T23" fmla="*/ 305 h 1618"/>
                  <a:gd name="T24" fmla="*/ 285 w 1435"/>
                  <a:gd name="T25" fmla="*/ 449 h 1618"/>
                  <a:gd name="T26" fmla="*/ 393 w 1435"/>
                  <a:gd name="T27" fmla="*/ 593 h 1618"/>
                  <a:gd name="T28" fmla="*/ 522 w 1435"/>
                  <a:gd name="T29" fmla="*/ 737 h 1618"/>
                  <a:gd name="T30" fmla="*/ 642 w 1435"/>
                  <a:gd name="T31" fmla="*/ 881 h 1618"/>
                  <a:gd name="T32" fmla="*/ 783 w 1435"/>
                  <a:gd name="T33" fmla="*/ 1019 h 1618"/>
                  <a:gd name="T34" fmla="*/ 921 w 1435"/>
                  <a:gd name="T35" fmla="*/ 1150 h 1618"/>
                  <a:gd name="T36" fmla="*/ 1074 w 1435"/>
                  <a:gd name="T37" fmla="*/ 1276 h 1618"/>
                  <a:gd name="T38" fmla="*/ 1212 w 1435"/>
                  <a:gd name="T39" fmla="*/ 1396 h 1618"/>
                  <a:gd name="T40" fmla="*/ 1364 w 1435"/>
                  <a:gd name="T41" fmla="*/ 1510 h 1618"/>
                  <a:gd name="T42" fmla="*/ 1509 w 1435"/>
                  <a:gd name="T43" fmla="*/ 1618 h 1618"/>
                  <a:gd name="T44" fmla="*/ 1515 w 1435"/>
                  <a:gd name="T45" fmla="*/ 1618 h 1618"/>
                  <a:gd name="T46" fmla="*/ 1372 w 1435"/>
                  <a:gd name="T47" fmla="*/ 1510 h 1618"/>
                  <a:gd name="T48" fmla="*/ 1218 w 1435"/>
                  <a:gd name="T49" fmla="*/ 1396 h 1618"/>
                  <a:gd name="T50" fmla="*/ 1074 w 1435"/>
                  <a:gd name="T51" fmla="*/ 1276 h 1618"/>
                  <a:gd name="T52" fmla="*/ 921 w 1435"/>
                  <a:gd name="T53" fmla="*/ 1150 h 1618"/>
                  <a:gd name="T54" fmla="*/ 921 w 1435"/>
                  <a:gd name="T55" fmla="*/ 1150 h 161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435" h="1618">
                    <a:moveTo>
                      <a:pt x="873" y="1150"/>
                    </a:moveTo>
                    <a:lnTo>
                      <a:pt x="741" y="1019"/>
                    </a:lnTo>
                    <a:lnTo>
                      <a:pt x="610" y="875"/>
                    </a:lnTo>
                    <a:lnTo>
                      <a:pt x="490" y="737"/>
                    </a:lnTo>
                    <a:lnTo>
                      <a:pt x="377" y="593"/>
                    </a:lnTo>
                    <a:lnTo>
                      <a:pt x="275" y="443"/>
                    </a:lnTo>
                    <a:lnTo>
                      <a:pt x="173" y="299"/>
                    </a:lnTo>
                    <a:lnTo>
                      <a:pt x="84" y="149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84" y="155"/>
                    </a:lnTo>
                    <a:lnTo>
                      <a:pt x="173" y="305"/>
                    </a:lnTo>
                    <a:lnTo>
                      <a:pt x="269" y="449"/>
                    </a:lnTo>
                    <a:lnTo>
                      <a:pt x="377" y="593"/>
                    </a:lnTo>
                    <a:lnTo>
                      <a:pt x="490" y="737"/>
                    </a:lnTo>
                    <a:lnTo>
                      <a:pt x="610" y="881"/>
                    </a:lnTo>
                    <a:lnTo>
                      <a:pt x="735" y="1019"/>
                    </a:lnTo>
                    <a:lnTo>
                      <a:pt x="873" y="1150"/>
                    </a:lnTo>
                    <a:lnTo>
                      <a:pt x="1010" y="1276"/>
                    </a:lnTo>
                    <a:lnTo>
                      <a:pt x="1148" y="1396"/>
                    </a:lnTo>
                    <a:lnTo>
                      <a:pt x="1286" y="1510"/>
                    </a:lnTo>
                    <a:lnTo>
                      <a:pt x="1429" y="1618"/>
                    </a:lnTo>
                    <a:lnTo>
                      <a:pt x="1435" y="1618"/>
                    </a:lnTo>
                    <a:lnTo>
                      <a:pt x="1292" y="1510"/>
                    </a:lnTo>
                    <a:lnTo>
                      <a:pt x="1154" y="1396"/>
                    </a:lnTo>
                    <a:lnTo>
                      <a:pt x="1010" y="1276"/>
                    </a:lnTo>
                    <a:lnTo>
                      <a:pt x="873" y="115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" name="Freeform 115">
                <a:extLst>
                  <a:ext uri="{FF2B5EF4-FFF2-40B4-BE49-F238E27FC236}">
                    <a16:creationId xmlns:a16="http://schemas.microsoft.com/office/drawing/2014/main" id="{BAF3D2B2-496E-4E57-AB6E-E6535C17513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6" y="2260"/>
                <a:ext cx="1673" cy="2014"/>
              </a:xfrm>
              <a:custGeom>
                <a:avLst/>
                <a:gdLst>
                  <a:gd name="T0" fmla="*/ 1005 w 1668"/>
                  <a:gd name="T1" fmla="*/ 1463 h 2014"/>
                  <a:gd name="T2" fmla="*/ 821 w 1668"/>
                  <a:gd name="T3" fmla="*/ 1289 h 2014"/>
                  <a:gd name="T4" fmla="*/ 666 w 1668"/>
                  <a:gd name="T5" fmla="*/ 1115 h 2014"/>
                  <a:gd name="T6" fmla="*/ 511 w 1668"/>
                  <a:gd name="T7" fmla="*/ 929 h 2014"/>
                  <a:gd name="T8" fmla="*/ 381 w 1668"/>
                  <a:gd name="T9" fmla="*/ 743 h 2014"/>
                  <a:gd name="T10" fmla="*/ 267 w 1668"/>
                  <a:gd name="T11" fmla="*/ 557 h 2014"/>
                  <a:gd name="T12" fmla="*/ 149 w 1668"/>
                  <a:gd name="T13" fmla="*/ 372 h 2014"/>
                  <a:gd name="T14" fmla="*/ 66 w 1668"/>
                  <a:gd name="T15" fmla="*/ 186 h 2014"/>
                  <a:gd name="T16" fmla="*/ 0 w 1668"/>
                  <a:gd name="T17" fmla="*/ 0 h 2014"/>
                  <a:gd name="T18" fmla="*/ 0 w 1668"/>
                  <a:gd name="T19" fmla="*/ 12 h 2014"/>
                  <a:gd name="T20" fmla="*/ 66 w 1668"/>
                  <a:gd name="T21" fmla="*/ 198 h 2014"/>
                  <a:gd name="T22" fmla="*/ 149 w 1668"/>
                  <a:gd name="T23" fmla="*/ 384 h 2014"/>
                  <a:gd name="T24" fmla="*/ 267 w 1668"/>
                  <a:gd name="T25" fmla="*/ 569 h 2014"/>
                  <a:gd name="T26" fmla="*/ 381 w 1668"/>
                  <a:gd name="T27" fmla="*/ 755 h 2014"/>
                  <a:gd name="T28" fmla="*/ 511 w 1668"/>
                  <a:gd name="T29" fmla="*/ 935 h 2014"/>
                  <a:gd name="T30" fmla="*/ 666 w 1668"/>
                  <a:gd name="T31" fmla="*/ 1115 h 2014"/>
                  <a:gd name="T32" fmla="*/ 821 w 1668"/>
                  <a:gd name="T33" fmla="*/ 1295 h 2014"/>
                  <a:gd name="T34" fmla="*/ 1005 w 1668"/>
                  <a:gd name="T35" fmla="*/ 1463 h 2014"/>
                  <a:gd name="T36" fmla="*/ 1181 w 1668"/>
                  <a:gd name="T37" fmla="*/ 1618 h 2014"/>
                  <a:gd name="T38" fmla="*/ 1367 w 1668"/>
                  <a:gd name="T39" fmla="*/ 1762 h 2014"/>
                  <a:gd name="T40" fmla="*/ 1558 w 1668"/>
                  <a:gd name="T41" fmla="*/ 1894 h 2014"/>
                  <a:gd name="T42" fmla="*/ 1742 w 1668"/>
                  <a:gd name="T43" fmla="*/ 2014 h 2014"/>
                  <a:gd name="T44" fmla="*/ 1748 w 1668"/>
                  <a:gd name="T45" fmla="*/ 2014 h 2014"/>
                  <a:gd name="T46" fmla="*/ 1558 w 1668"/>
                  <a:gd name="T47" fmla="*/ 1894 h 2014"/>
                  <a:gd name="T48" fmla="*/ 1367 w 1668"/>
                  <a:gd name="T49" fmla="*/ 1762 h 2014"/>
                  <a:gd name="T50" fmla="*/ 1181 w 1668"/>
                  <a:gd name="T51" fmla="*/ 1618 h 2014"/>
                  <a:gd name="T52" fmla="*/ 1005 w 1668"/>
                  <a:gd name="T53" fmla="*/ 1463 h 2014"/>
                  <a:gd name="T54" fmla="*/ 1005 w 1668"/>
                  <a:gd name="T55" fmla="*/ 1463 h 201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668" h="2014">
                    <a:moveTo>
                      <a:pt x="957" y="1463"/>
                    </a:moveTo>
                    <a:lnTo>
                      <a:pt x="789" y="1289"/>
                    </a:lnTo>
                    <a:lnTo>
                      <a:pt x="634" y="1115"/>
                    </a:lnTo>
                    <a:lnTo>
                      <a:pt x="490" y="929"/>
                    </a:lnTo>
                    <a:lnTo>
                      <a:pt x="365" y="743"/>
                    </a:lnTo>
                    <a:lnTo>
                      <a:pt x="251" y="557"/>
                    </a:lnTo>
                    <a:lnTo>
                      <a:pt x="149" y="372"/>
                    </a:lnTo>
                    <a:lnTo>
                      <a:pt x="66" y="186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6" y="198"/>
                    </a:lnTo>
                    <a:lnTo>
                      <a:pt x="149" y="384"/>
                    </a:lnTo>
                    <a:lnTo>
                      <a:pt x="251" y="569"/>
                    </a:lnTo>
                    <a:lnTo>
                      <a:pt x="365" y="755"/>
                    </a:lnTo>
                    <a:lnTo>
                      <a:pt x="490" y="935"/>
                    </a:lnTo>
                    <a:lnTo>
                      <a:pt x="634" y="1115"/>
                    </a:lnTo>
                    <a:lnTo>
                      <a:pt x="789" y="1295"/>
                    </a:lnTo>
                    <a:lnTo>
                      <a:pt x="957" y="1463"/>
                    </a:lnTo>
                    <a:lnTo>
                      <a:pt x="1130" y="1618"/>
                    </a:lnTo>
                    <a:lnTo>
                      <a:pt x="1303" y="1762"/>
                    </a:lnTo>
                    <a:lnTo>
                      <a:pt x="1483" y="1894"/>
                    </a:lnTo>
                    <a:lnTo>
                      <a:pt x="1662" y="2014"/>
                    </a:lnTo>
                    <a:lnTo>
                      <a:pt x="1668" y="2014"/>
                    </a:lnTo>
                    <a:lnTo>
                      <a:pt x="1483" y="1894"/>
                    </a:lnTo>
                    <a:lnTo>
                      <a:pt x="1303" y="1762"/>
                    </a:lnTo>
                    <a:lnTo>
                      <a:pt x="1130" y="1618"/>
                    </a:lnTo>
                    <a:lnTo>
                      <a:pt x="957" y="14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" name="Rectangle 116">
                <a:extLst>
                  <a:ext uri="{FF2B5EF4-FFF2-40B4-BE49-F238E27FC236}">
                    <a16:creationId xmlns:a16="http://schemas.microsoft.com/office/drawing/2014/main" id="{AA649274-2192-4FF2-A454-0C382BFF5EF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 rot="-2488720">
                <a:off x="1988" y="1919"/>
                <a:ext cx="1353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sr-Latn-RS"/>
              </a:p>
            </p:txBody>
          </p:sp>
          <p:sp>
            <p:nvSpPr>
              <p:cNvPr id="1037" name="Rectangle 117">
                <a:extLst>
                  <a:ext uri="{FF2B5EF4-FFF2-40B4-BE49-F238E27FC236}">
                    <a16:creationId xmlns:a16="http://schemas.microsoft.com/office/drawing/2014/main" id="{37E967DF-9AA7-48CB-AC43-0972DE87901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 rot="-5087790">
                <a:off x="1964" y="2613"/>
                <a:ext cx="2217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sr-Latn-RS"/>
              </a:p>
            </p:txBody>
          </p:sp>
          <p:sp>
            <p:nvSpPr>
              <p:cNvPr id="1038" name="Rectangle 118">
                <a:extLst>
                  <a:ext uri="{FF2B5EF4-FFF2-40B4-BE49-F238E27FC236}">
                    <a16:creationId xmlns:a16="http://schemas.microsoft.com/office/drawing/2014/main" id="{2A81D2C2-21E1-417E-BDE3-437BBAFED4A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 rot="-3417299">
                <a:off x="1007" y="2706"/>
                <a:ext cx="2678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sr-Latn-RS"/>
              </a:p>
            </p:txBody>
          </p:sp>
          <p:sp>
            <p:nvSpPr>
              <p:cNvPr id="1039" name="Rectangle 119">
                <a:extLst>
                  <a:ext uri="{FF2B5EF4-FFF2-40B4-BE49-F238E27FC236}">
                    <a16:creationId xmlns:a16="http://schemas.microsoft.com/office/drawing/2014/main" id="{5E4E0FD5-6D4B-4661-9136-160A6D0CB06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 rot="-835848">
                <a:off x="688" y="1748"/>
                <a:ext cx="2390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sr-Latn-RS"/>
              </a:p>
            </p:txBody>
          </p:sp>
          <p:grpSp>
            <p:nvGrpSpPr>
              <p:cNvPr id="1040" name="Group 120">
                <a:extLst>
                  <a:ext uri="{FF2B5EF4-FFF2-40B4-BE49-F238E27FC236}">
                    <a16:creationId xmlns:a16="http://schemas.microsoft.com/office/drawing/2014/main" id="{8EF0B6D4-429D-47FD-8A76-671FB0110DC6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3046" y="1326"/>
                <a:ext cx="259" cy="299"/>
                <a:chOff x="3042" y="1265"/>
                <a:chExt cx="367" cy="424"/>
              </a:xfrm>
            </p:grpSpPr>
            <p:sp>
              <p:nvSpPr>
                <p:cNvPr id="1041" name="Oval 121">
                  <a:extLst>
                    <a:ext uri="{FF2B5EF4-FFF2-40B4-BE49-F238E27FC236}">
                      <a16:creationId xmlns:a16="http://schemas.microsoft.com/office/drawing/2014/main" id="{3201FDCE-9B32-40AF-B99F-B4CBE626B07A}"/>
                    </a:ext>
                  </a:extLst>
                </p:cNvPr>
                <p:cNvSpPr>
                  <a:spLocks noChangeAspect="1" noChangeArrowheads="1"/>
                </p:cNvSpPr>
                <p:nvPr userDrawn="1"/>
              </p:nvSpPr>
              <p:spPr bwMode="hidden">
                <a:xfrm rot="2828979">
                  <a:off x="2982" y="1467"/>
                  <a:ext cx="282" cy="16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rgbClr val="686A6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sr-Latn-RS"/>
                </a:p>
              </p:txBody>
            </p:sp>
            <p:sp>
              <p:nvSpPr>
                <p:cNvPr id="4218" name="Freeform 122">
                  <a:extLst>
                    <a:ext uri="{FF2B5EF4-FFF2-40B4-BE49-F238E27FC236}">
                      <a16:creationId xmlns:a16="http://schemas.microsoft.com/office/drawing/2014/main" id="{39F41BA2-7BE6-4FAD-AEA3-B9EDAA8D2FCF}"/>
                    </a:ext>
                  </a:extLst>
                </p:cNvPr>
                <p:cNvSpPr>
                  <a:spLocks noChangeAspect="1"/>
                </p:cNvSpPr>
                <p:nvPr userDrawn="1"/>
              </p:nvSpPr>
              <p:spPr bwMode="hidden">
                <a:xfrm>
                  <a:off x="3070" y="1374"/>
                  <a:ext cx="227" cy="221"/>
                </a:xfrm>
                <a:custGeom>
                  <a:avLst/>
                  <a:gdLst>
                    <a:gd name="T0" fmla="*/ 227 w 227"/>
                    <a:gd name="T1" fmla="*/ 134 h 222"/>
                    <a:gd name="T2" fmla="*/ 203 w 227"/>
                    <a:gd name="T3" fmla="*/ 144 h 222"/>
                    <a:gd name="T4" fmla="*/ 179 w 227"/>
                    <a:gd name="T5" fmla="*/ 138 h 222"/>
                    <a:gd name="T6" fmla="*/ 149 w 227"/>
                    <a:gd name="T7" fmla="*/ 126 h 222"/>
                    <a:gd name="T8" fmla="*/ 126 w 227"/>
                    <a:gd name="T9" fmla="*/ 102 h 222"/>
                    <a:gd name="T10" fmla="*/ 102 w 227"/>
                    <a:gd name="T11" fmla="*/ 72 h 222"/>
                    <a:gd name="T12" fmla="*/ 84 w 227"/>
                    <a:gd name="T13" fmla="*/ 48 h 222"/>
                    <a:gd name="T14" fmla="*/ 78 w 227"/>
                    <a:gd name="T15" fmla="*/ 24 h 222"/>
                    <a:gd name="T16" fmla="*/ 84 w 227"/>
                    <a:gd name="T17" fmla="*/ 0 h 222"/>
                    <a:gd name="T18" fmla="*/ 84 w 227"/>
                    <a:gd name="T19" fmla="*/ 0 h 222"/>
                    <a:gd name="T20" fmla="*/ 78 w 227"/>
                    <a:gd name="T21" fmla="*/ 0 h 222"/>
                    <a:gd name="T22" fmla="*/ 18 w 227"/>
                    <a:gd name="T23" fmla="*/ 60 h 222"/>
                    <a:gd name="T24" fmla="*/ 0 w 227"/>
                    <a:gd name="T25" fmla="*/ 90 h 222"/>
                    <a:gd name="T26" fmla="*/ 0 w 227"/>
                    <a:gd name="T27" fmla="*/ 120 h 222"/>
                    <a:gd name="T28" fmla="*/ 12 w 227"/>
                    <a:gd name="T29" fmla="*/ 156 h 222"/>
                    <a:gd name="T30" fmla="*/ 36 w 227"/>
                    <a:gd name="T31" fmla="*/ 192 h 222"/>
                    <a:gd name="T32" fmla="*/ 66 w 227"/>
                    <a:gd name="T33" fmla="*/ 216 h 222"/>
                    <a:gd name="T34" fmla="*/ 96 w 227"/>
                    <a:gd name="T35" fmla="*/ 222 h 222"/>
                    <a:gd name="T36" fmla="*/ 126 w 227"/>
                    <a:gd name="T37" fmla="*/ 222 h 222"/>
                    <a:gd name="T38" fmla="*/ 155 w 227"/>
                    <a:gd name="T39" fmla="*/ 210 h 222"/>
                    <a:gd name="T40" fmla="*/ 227 w 227"/>
                    <a:gd name="T41" fmla="*/ 138 h 222"/>
                    <a:gd name="T42" fmla="*/ 227 w 227"/>
                    <a:gd name="T43" fmla="*/ 134 h 2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27" h="222">
                      <a:moveTo>
                        <a:pt x="227" y="134"/>
                      </a:moveTo>
                      <a:lnTo>
                        <a:pt x="203" y="144"/>
                      </a:lnTo>
                      <a:lnTo>
                        <a:pt x="179" y="138"/>
                      </a:lnTo>
                      <a:lnTo>
                        <a:pt x="149" y="126"/>
                      </a:lnTo>
                      <a:lnTo>
                        <a:pt x="126" y="102"/>
                      </a:lnTo>
                      <a:lnTo>
                        <a:pt x="102" y="72"/>
                      </a:lnTo>
                      <a:lnTo>
                        <a:pt x="84" y="48"/>
                      </a:lnTo>
                      <a:lnTo>
                        <a:pt x="78" y="24"/>
                      </a:lnTo>
                      <a:lnTo>
                        <a:pt x="84" y="0"/>
                      </a:lnTo>
                      <a:lnTo>
                        <a:pt x="84" y="0"/>
                      </a:lnTo>
                      <a:lnTo>
                        <a:pt x="78" y="0"/>
                      </a:lnTo>
                      <a:lnTo>
                        <a:pt x="18" y="60"/>
                      </a:lnTo>
                      <a:lnTo>
                        <a:pt x="0" y="90"/>
                      </a:lnTo>
                      <a:lnTo>
                        <a:pt x="0" y="120"/>
                      </a:lnTo>
                      <a:lnTo>
                        <a:pt x="12" y="156"/>
                      </a:lnTo>
                      <a:lnTo>
                        <a:pt x="36" y="192"/>
                      </a:lnTo>
                      <a:lnTo>
                        <a:pt x="66" y="216"/>
                      </a:lnTo>
                      <a:lnTo>
                        <a:pt x="96" y="222"/>
                      </a:lnTo>
                      <a:lnTo>
                        <a:pt x="126" y="222"/>
                      </a:lnTo>
                      <a:lnTo>
                        <a:pt x="155" y="210"/>
                      </a:lnTo>
                      <a:lnTo>
                        <a:pt x="227" y="138"/>
                      </a:lnTo>
                      <a:lnTo>
                        <a:pt x="227" y="13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hr-HR">
                    <a:ea typeface="+mn-ea"/>
                  </a:endParaRPr>
                </a:p>
              </p:txBody>
            </p:sp>
            <p:sp>
              <p:nvSpPr>
                <p:cNvPr id="4219" name="Freeform 123">
                  <a:extLst>
                    <a:ext uri="{FF2B5EF4-FFF2-40B4-BE49-F238E27FC236}">
                      <a16:creationId xmlns:a16="http://schemas.microsoft.com/office/drawing/2014/main" id="{45673C08-8744-4FE6-A08B-290612B422AE}"/>
                    </a:ext>
                  </a:extLst>
                </p:cNvPr>
                <p:cNvSpPr>
                  <a:spLocks noChangeAspect="1"/>
                </p:cNvSpPr>
                <p:nvPr userDrawn="1"/>
              </p:nvSpPr>
              <p:spPr bwMode="hidden">
                <a:xfrm>
                  <a:off x="3144" y="1366"/>
                  <a:ext cx="163" cy="156"/>
                </a:xfrm>
                <a:custGeom>
                  <a:avLst/>
                  <a:gdLst>
                    <a:gd name="T0" fmla="*/ 221 w 233"/>
                    <a:gd name="T1" fmla="*/ 216 h 234"/>
                    <a:gd name="T2" fmla="*/ 192 w 233"/>
                    <a:gd name="T3" fmla="*/ 234 h 234"/>
                    <a:gd name="T4" fmla="*/ 150 w 233"/>
                    <a:gd name="T5" fmla="*/ 234 h 234"/>
                    <a:gd name="T6" fmla="*/ 102 w 233"/>
                    <a:gd name="T7" fmla="*/ 210 h 234"/>
                    <a:gd name="T8" fmla="*/ 54 w 233"/>
                    <a:gd name="T9" fmla="*/ 174 h 234"/>
                    <a:gd name="T10" fmla="*/ 24 w 233"/>
                    <a:gd name="T11" fmla="*/ 132 h 234"/>
                    <a:gd name="T12" fmla="*/ 6 w 233"/>
                    <a:gd name="T13" fmla="*/ 84 h 234"/>
                    <a:gd name="T14" fmla="*/ 0 w 233"/>
                    <a:gd name="T15" fmla="*/ 42 h 234"/>
                    <a:gd name="T16" fmla="*/ 12 w 233"/>
                    <a:gd name="T17" fmla="*/ 12 h 234"/>
                    <a:gd name="T18" fmla="*/ 48 w 233"/>
                    <a:gd name="T19" fmla="*/ 0 h 234"/>
                    <a:gd name="T20" fmla="*/ 84 w 233"/>
                    <a:gd name="T21" fmla="*/ 0 h 234"/>
                    <a:gd name="T22" fmla="*/ 132 w 233"/>
                    <a:gd name="T23" fmla="*/ 18 h 234"/>
                    <a:gd name="T24" fmla="*/ 174 w 233"/>
                    <a:gd name="T25" fmla="*/ 54 h 234"/>
                    <a:gd name="T26" fmla="*/ 210 w 233"/>
                    <a:gd name="T27" fmla="*/ 102 h 234"/>
                    <a:gd name="T28" fmla="*/ 233 w 233"/>
                    <a:gd name="T29" fmla="*/ 144 h 234"/>
                    <a:gd name="T30" fmla="*/ 233 w 233"/>
                    <a:gd name="T31" fmla="*/ 186 h 234"/>
                    <a:gd name="T32" fmla="*/ 221 w 233"/>
                    <a:gd name="T33" fmla="*/ 216 h 234"/>
                    <a:gd name="T34" fmla="*/ 221 w 233"/>
                    <a:gd name="T35" fmla="*/ 216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hr-HR">
                    <a:ea typeface="+mn-ea"/>
                  </a:endParaRPr>
                </a:p>
              </p:txBody>
            </p:sp>
            <p:sp>
              <p:nvSpPr>
                <p:cNvPr id="4220" name="Freeform 124">
                  <a:extLst>
                    <a:ext uri="{FF2B5EF4-FFF2-40B4-BE49-F238E27FC236}">
                      <a16:creationId xmlns:a16="http://schemas.microsoft.com/office/drawing/2014/main" id="{1C4D193C-54DA-4737-A6DD-ED9DA7D9ECEB}"/>
                    </a:ext>
                  </a:extLst>
                </p:cNvPr>
                <p:cNvSpPr>
                  <a:spLocks noChangeAspect="1"/>
                </p:cNvSpPr>
                <p:nvPr userDrawn="1"/>
              </p:nvSpPr>
              <p:spPr bwMode="hidden">
                <a:xfrm>
                  <a:off x="3202" y="1272"/>
                  <a:ext cx="203" cy="199"/>
                </a:xfrm>
                <a:custGeom>
                  <a:avLst/>
                  <a:gdLst>
                    <a:gd name="T0" fmla="*/ 179 w 203"/>
                    <a:gd name="T1" fmla="*/ 18 h 198"/>
                    <a:gd name="T2" fmla="*/ 197 w 203"/>
                    <a:gd name="T3" fmla="*/ 48 h 198"/>
                    <a:gd name="T4" fmla="*/ 203 w 203"/>
                    <a:gd name="T5" fmla="*/ 60 h 198"/>
                    <a:gd name="T6" fmla="*/ 197 w 203"/>
                    <a:gd name="T7" fmla="*/ 66 h 198"/>
                    <a:gd name="T8" fmla="*/ 65 w 203"/>
                    <a:gd name="T9" fmla="*/ 192 h 198"/>
                    <a:gd name="T10" fmla="*/ 59 w 203"/>
                    <a:gd name="T11" fmla="*/ 198 h 198"/>
                    <a:gd name="T12" fmla="*/ 47 w 203"/>
                    <a:gd name="T13" fmla="*/ 192 h 198"/>
                    <a:gd name="T14" fmla="*/ 17 w 203"/>
                    <a:gd name="T15" fmla="*/ 174 h 198"/>
                    <a:gd name="T16" fmla="*/ 0 w 203"/>
                    <a:gd name="T17" fmla="*/ 150 h 198"/>
                    <a:gd name="T18" fmla="*/ 0 w 203"/>
                    <a:gd name="T19" fmla="*/ 126 h 198"/>
                    <a:gd name="T20" fmla="*/ 131 w 203"/>
                    <a:gd name="T21" fmla="*/ 0 h 198"/>
                    <a:gd name="T22" fmla="*/ 155 w 203"/>
                    <a:gd name="T23" fmla="*/ 0 h 198"/>
                    <a:gd name="T24" fmla="*/ 179 w 203"/>
                    <a:gd name="T25" fmla="*/ 18 h 198"/>
                    <a:gd name="T26" fmla="*/ 179 w 203"/>
                    <a:gd name="T27" fmla="*/ 18 h 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03" h="198">
                      <a:moveTo>
                        <a:pt x="179" y="18"/>
                      </a:moveTo>
                      <a:lnTo>
                        <a:pt x="197" y="48"/>
                      </a:lnTo>
                      <a:lnTo>
                        <a:pt x="203" y="60"/>
                      </a:lnTo>
                      <a:lnTo>
                        <a:pt x="197" y="66"/>
                      </a:lnTo>
                      <a:lnTo>
                        <a:pt x="65" y="192"/>
                      </a:lnTo>
                      <a:lnTo>
                        <a:pt x="59" y="198"/>
                      </a:lnTo>
                      <a:lnTo>
                        <a:pt x="47" y="192"/>
                      </a:lnTo>
                      <a:lnTo>
                        <a:pt x="17" y="174"/>
                      </a:lnTo>
                      <a:lnTo>
                        <a:pt x="0" y="150"/>
                      </a:lnTo>
                      <a:lnTo>
                        <a:pt x="0" y="126"/>
                      </a:lnTo>
                      <a:lnTo>
                        <a:pt x="131" y="0"/>
                      </a:lnTo>
                      <a:lnTo>
                        <a:pt x="155" y="0"/>
                      </a:lnTo>
                      <a:lnTo>
                        <a:pt x="179" y="18"/>
                      </a:lnTo>
                      <a:lnTo>
                        <a:pt x="179" y="1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hr-HR">
                    <a:ea typeface="+mn-ea"/>
                  </a:endParaRPr>
                </a:p>
              </p:txBody>
            </p:sp>
            <p:sp>
              <p:nvSpPr>
                <p:cNvPr id="4221" name="Freeform 125">
                  <a:extLst>
                    <a:ext uri="{FF2B5EF4-FFF2-40B4-BE49-F238E27FC236}">
                      <a16:creationId xmlns:a16="http://schemas.microsoft.com/office/drawing/2014/main" id="{C671B647-40DA-46C0-A9F2-6F33669665C3}"/>
                    </a:ext>
                  </a:extLst>
                </p:cNvPr>
                <p:cNvSpPr>
                  <a:spLocks noChangeAspect="1"/>
                </p:cNvSpPr>
                <p:nvPr userDrawn="1"/>
              </p:nvSpPr>
              <p:spPr bwMode="hidden">
                <a:xfrm>
                  <a:off x="3330" y="1265"/>
                  <a:ext cx="79" cy="74"/>
                </a:xfrm>
                <a:custGeom>
                  <a:avLst/>
                  <a:gdLst>
                    <a:gd name="T0" fmla="*/ 221 w 233"/>
                    <a:gd name="T1" fmla="*/ 216 h 234"/>
                    <a:gd name="T2" fmla="*/ 192 w 233"/>
                    <a:gd name="T3" fmla="*/ 234 h 234"/>
                    <a:gd name="T4" fmla="*/ 150 w 233"/>
                    <a:gd name="T5" fmla="*/ 234 h 234"/>
                    <a:gd name="T6" fmla="*/ 102 w 233"/>
                    <a:gd name="T7" fmla="*/ 210 h 234"/>
                    <a:gd name="T8" fmla="*/ 54 w 233"/>
                    <a:gd name="T9" fmla="*/ 174 h 234"/>
                    <a:gd name="T10" fmla="*/ 24 w 233"/>
                    <a:gd name="T11" fmla="*/ 132 h 234"/>
                    <a:gd name="T12" fmla="*/ 6 w 233"/>
                    <a:gd name="T13" fmla="*/ 84 h 234"/>
                    <a:gd name="T14" fmla="*/ 0 w 233"/>
                    <a:gd name="T15" fmla="*/ 42 h 234"/>
                    <a:gd name="T16" fmla="*/ 12 w 233"/>
                    <a:gd name="T17" fmla="*/ 12 h 234"/>
                    <a:gd name="T18" fmla="*/ 48 w 233"/>
                    <a:gd name="T19" fmla="*/ 0 h 234"/>
                    <a:gd name="T20" fmla="*/ 84 w 233"/>
                    <a:gd name="T21" fmla="*/ 0 h 234"/>
                    <a:gd name="T22" fmla="*/ 132 w 233"/>
                    <a:gd name="T23" fmla="*/ 18 h 234"/>
                    <a:gd name="T24" fmla="*/ 174 w 233"/>
                    <a:gd name="T25" fmla="*/ 54 h 234"/>
                    <a:gd name="T26" fmla="*/ 210 w 233"/>
                    <a:gd name="T27" fmla="*/ 102 h 234"/>
                    <a:gd name="T28" fmla="*/ 233 w 233"/>
                    <a:gd name="T29" fmla="*/ 144 h 234"/>
                    <a:gd name="T30" fmla="*/ 233 w 233"/>
                    <a:gd name="T31" fmla="*/ 186 h 234"/>
                    <a:gd name="T32" fmla="*/ 221 w 233"/>
                    <a:gd name="T33" fmla="*/ 216 h 234"/>
                    <a:gd name="T34" fmla="*/ 221 w 233"/>
                    <a:gd name="T35" fmla="*/ 216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hr-HR">
                    <a:ea typeface="+mn-ea"/>
                  </a:endParaRPr>
                </a:p>
              </p:txBody>
            </p:sp>
          </p:grpSp>
        </p:grpSp>
      </p:grpSp>
      <p:sp>
        <p:nvSpPr>
          <p:cNvPr id="4222" name="Rectangle 126">
            <a:extLst>
              <a:ext uri="{FF2B5EF4-FFF2-40B4-BE49-F238E27FC236}">
                <a16:creationId xmlns:a16="http://schemas.microsoft.com/office/drawing/2014/main" id="{7581FE2E-0250-4434-8AC3-74AD767DD65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23" name="Rectangle 127">
            <a:extLst>
              <a:ext uri="{FF2B5EF4-FFF2-40B4-BE49-F238E27FC236}">
                <a16:creationId xmlns:a16="http://schemas.microsoft.com/office/drawing/2014/main" id="{FAA9FB64-BF32-4042-8C99-D6E565B2EE8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24" name="Rectangle 128">
            <a:extLst>
              <a:ext uri="{FF2B5EF4-FFF2-40B4-BE49-F238E27FC236}">
                <a16:creationId xmlns:a16="http://schemas.microsoft.com/office/drawing/2014/main" id="{0C4D0812-D517-44A7-A4F2-D2C459961B1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62C0D2B1-CF87-4F1E-B496-4DBE90290CFF}" type="slidenum">
              <a:rPr lang="hr-HR" altLang="en-US"/>
              <a:pPr/>
              <a:t>‹#›</a:t>
            </a:fld>
            <a:endParaRPr lang="hr-HR" altLang="en-US"/>
          </a:p>
        </p:txBody>
      </p:sp>
      <p:sp>
        <p:nvSpPr>
          <p:cNvPr id="4225" name="Rectangle 129">
            <a:extLst>
              <a:ext uri="{FF2B5EF4-FFF2-40B4-BE49-F238E27FC236}">
                <a16:creationId xmlns:a16="http://schemas.microsoft.com/office/drawing/2014/main" id="{C7777078-BFCC-43F8-B592-A27F0A9E63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/>
              <a:t>Click to edit Master text styles</a:t>
            </a:r>
          </a:p>
          <a:p>
            <a:pPr lvl="1"/>
            <a:r>
              <a:rPr lang="hr-HR"/>
              <a:t>Second level</a:t>
            </a:r>
          </a:p>
          <a:p>
            <a:pPr lvl="2"/>
            <a:r>
              <a:rPr lang="hr-HR"/>
              <a:t>Third level</a:t>
            </a:r>
          </a:p>
          <a:p>
            <a:pPr lvl="3"/>
            <a:r>
              <a:rPr lang="hr-HR"/>
              <a:t>Fourth level</a:t>
            </a:r>
          </a:p>
          <a:p>
            <a:pPr lvl="4"/>
            <a:r>
              <a:rPr lang="hr-HR"/>
              <a:t>Fifth level</a:t>
            </a:r>
          </a:p>
        </p:txBody>
      </p:sp>
      <p:sp>
        <p:nvSpPr>
          <p:cNvPr id="4226" name="Rectangle 130">
            <a:extLst>
              <a:ext uri="{FF2B5EF4-FFF2-40B4-BE49-F238E27FC236}">
                <a16:creationId xmlns:a16="http://schemas.microsoft.com/office/drawing/2014/main" id="{7A1C5856-2210-4E01-A57C-D353AB5FB2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2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e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F13800B4-FD93-42CE-8618-02C762E5527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404813"/>
            <a:ext cx="7772400" cy="3168650"/>
          </a:xfrm>
        </p:spPr>
        <p:txBody>
          <a:bodyPr/>
          <a:lstStyle/>
          <a:p>
            <a:pPr eaLnBrk="1" hangingPunct="1">
              <a:defRPr/>
            </a:pPr>
            <a:br>
              <a:rPr lang="ta-IN" altLang="en-US" sz="4700" b="1" dirty="0"/>
            </a:br>
            <a:r>
              <a:rPr lang="ta-IN" altLang="en-US" sz="4700" dirty="0">
                <a:solidFill>
                  <a:srgbClr val="FFFF00"/>
                </a:solidFill>
              </a:rPr>
              <a:t>Međunarodne organizacije i mirovne operacije</a:t>
            </a:r>
            <a:br>
              <a:rPr lang="hr-HR" altLang="en-US" sz="4700" dirty="0">
                <a:solidFill>
                  <a:srgbClr val="FFFF00"/>
                </a:solidFill>
              </a:rPr>
            </a:br>
            <a:r>
              <a:rPr lang="hr-HR" altLang="en-US" sz="3200" dirty="0">
                <a:solidFill>
                  <a:srgbClr val="FFFF00"/>
                </a:solidFill>
              </a:rPr>
              <a:t>(UN SC </a:t>
            </a:r>
            <a:r>
              <a:rPr lang="hr-HR" altLang="en-US" sz="3200" dirty="0" err="1">
                <a:solidFill>
                  <a:srgbClr val="FFFF00"/>
                </a:solidFill>
              </a:rPr>
              <a:t>Case</a:t>
            </a:r>
            <a:r>
              <a:rPr lang="hr-HR" altLang="en-US" sz="3200" dirty="0">
                <a:solidFill>
                  <a:srgbClr val="FFFF00"/>
                </a:solidFill>
              </a:rPr>
              <a:t> </a:t>
            </a:r>
            <a:r>
              <a:rPr lang="hr-HR" altLang="en-US" sz="3200" dirty="0" err="1">
                <a:solidFill>
                  <a:srgbClr val="FFFF00"/>
                </a:solidFill>
              </a:rPr>
              <a:t>Study</a:t>
            </a:r>
            <a:r>
              <a:rPr lang="hr-HR" altLang="en-US" sz="3200" dirty="0">
                <a:solidFill>
                  <a:srgbClr val="FFFF00"/>
                </a:solidFill>
              </a:rPr>
              <a:t> 1993)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658B4A69-8469-4D8F-BF1F-87FD8E1C95D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60800"/>
            <a:ext cx="6400800" cy="2736850"/>
          </a:xfrm>
        </p:spPr>
        <p:txBody>
          <a:bodyPr/>
          <a:lstStyle/>
          <a:p>
            <a:pPr eaLnBrk="1" hangingPunct="1"/>
            <a:r>
              <a:rPr lang="hr-HR" altLang="en-US" sz="2800">
                <a:solidFill>
                  <a:srgbClr val="002060"/>
                </a:solidFill>
              </a:rPr>
              <a:t>Veleposlanik Neven Pelicarić</a:t>
            </a:r>
          </a:p>
          <a:p>
            <a:pPr eaLnBrk="1" hangingPunct="1"/>
            <a:r>
              <a:rPr lang="hr-HR" altLang="en-US" sz="2000">
                <a:solidFill>
                  <a:srgbClr val="002060"/>
                </a:solidFill>
              </a:rPr>
              <a:t>Savjetnik Predsjednika Republike</a:t>
            </a:r>
          </a:p>
          <a:p>
            <a:pPr eaLnBrk="1" hangingPunct="1"/>
            <a:r>
              <a:rPr lang="hr-HR" altLang="en-US" sz="2000">
                <a:solidFill>
                  <a:srgbClr val="002060"/>
                </a:solidFill>
              </a:rPr>
              <a:t>za vanjske i europske poslove</a:t>
            </a:r>
          </a:p>
          <a:p>
            <a:pPr eaLnBrk="1" hangingPunct="1"/>
            <a:endParaRPr lang="hr-HR" altLang="en-US" sz="1200">
              <a:solidFill>
                <a:srgbClr val="002060"/>
              </a:solidFill>
            </a:endParaRPr>
          </a:p>
          <a:p>
            <a:pPr eaLnBrk="1" hangingPunct="1"/>
            <a:endParaRPr lang="hr-HR" altLang="en-US" sz="1200">
              <a:solidFill>
                <a:srgbClr val="002060"/>
              </a:solidFill>
            </a:endParaRPr>
          </a:p>
          <a:p>
            <a:pPr eaLnBrk="1" hangingPunct="1"/>
            <a:r>
              <a:rPr lang="ta-IN" altLang="en-US" sz="1200">
                <a:solidFill>
                  <a:srgbClr val="002060"/>
                </a:solidFill>
              </a:rPr>
              <a:t>Pravni fakultet Sveučilišta u Zagrebu</a:t>
            </a:r>
            <a:r>
              <a:rPr lang="hr-HR" altLang="en-US" sz="1200">
                <a:solidFill>
                  <a:srgbClr val="002060"/>
                </a:solidFill>
              </a:rPr>
              <a:t>, </a:t>
            </a:r>
          </a:p>
          <a:p>
            <a:pPr eaLnBrk="1" hangingPunct="1"/>
            <a:r>
              <a:rPr lang="hr-HR" altLang="en-US" sz="1200">
                <a:solidFill>
                  <a:srgbClr val="002060"/>
                </a:solidFill>
              </a:rPr>
              <a:t>26. studenog 2021</a:t>
            </a:r>
            <a:r>
              <a:rPr lang="ta-IN" altLang="en-US" sz="1200">
                <a:solidFill>
                  <a:srgbClr val="002060"/>
                </a:solidFill>
              </a:rPr>
              <a:t>.</a:t>
            </a:r>
            <a:endParaRPr lang="hr-HR" altLang="en-US" sz="1200">
              <a:solidFill>
                <a:srgbClr val="002060"/>
              </a:solidFill>
            </a:endParaRPr>
          </a:p>
        </p:txBody>
      </p:sp>
      <p:sp>
        <p:nvSpPr>
          <p:cNvPr id="3076" name="TextBox 1">
            <a:extLst>
              <a:ext uri="{FF2B5EF4-FFF2-40B4-BE49-F238E27FC236}">
                <a16:creationId xmlns:a16="http://schemas.microsoft.com/office/drawing/2014/main" id="{1E96AE65-9E26-49DC-AA21-36AA93FA9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25225" y="1427163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B9F961-8FCE-4FB2-ACDA-F99216EB1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3694113"/>
            <a:ext cx="3910013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B02C8F2-8CFA-4440-B5CB-E7B6A54CE0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766763"/>
            <a:ext cx="3910013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D94D6B-B721-417E-96D9-187A51B8A1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773238"/>
            <a:ext cx="4889500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D210526B-5F4D-4352-8068-31FD72A169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altLang="en-US" dirty="0">
                <a:solidFill>
                  <a:srgbClr val="FFFF00"/>
                </a:solidFill>
              </a:rPr>
              <a:t>M</a:t>
            </a:r>
            <a:r>
              <a:rPr lang="ta-IN" altLang="en-US" dirty="0">
                <a:solidFill>
                  <a:srgbClr val="FFFF00"/>
                </a:solidFill>
              </a:rPr>
              <a:t>andat VS </a:t>
            </a:r>
            <a:r>
              <a:rPr lang="hr-HR" altLang="en-US" dirty="0">
                <a:solidFill>
                  <a:srgbClr val="FFFF00"/>
                </a:solidFill>
              </a:rPr>
              <a:t>UN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A8342151-00B8-49FD-968E-1E6A054BE0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hr-HR" altLang="en-US" sz="2400" b="1"/>
              <a:t>Mand</a:t>
            </a:r>
            <a:r>
              <a:rPr lang="ta-IN" altLang="en-US" sz="2400" b="1"/>
              <a:t>at</a:t>
            </a:r>
            <a:endParaRPr lang="hr-HR" altLang="en-US" sz="2400" b="1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ta-IN" altLang="en-US" sz="2400"/>
              <a:t>Povelja UN određuje da postoji šest glavnih tijela UN, uključivo i Vijeće sigurnosti, koje dobija mandat održavanja međunarodnog mira i sigurnosti. Vijeće sigurnosti može se sastajati u svakom trenutku, kad procijeni da je mir ugrožen.</a:t>
            </a:r>
            <a:endParaRPr lang="hr-HR" altLang="en-US" sz="24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hr-HR" altLang="en-US" sz="24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ta-IN" altLang="en-US" sz="2400"/>
              <a:t>Sve članice Ujedinjenih naroda suglasne su prihvatiti i provesti odluke Vijeća sigurnosti. Ostala glavna tijela UN donose preporuke zemljama-članicama, samo Vijeće sigurnosti ima snagu donijeti odluke koje su sve članice – slijedom same Povelje UN – obvezne provesti</a:t>
            </a:r>
            <a:endParaRPr lang="hr-HR" altLang="en-US"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7246B675-4F00-4676-9234-BFE8CB52DF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a-IN" altLang="en-US" dirty="0">
                <a:solidFill>
                  <a:srgbClr val="FFFF00"/>
                </a:solidFill>
              </a:rPr>
              <a:t>Moguće aktivnosti VS</a:t>
            </a:r>
            <a:r>
              <a:rPr lang="hr-HR" altLang="en-US" dirty="0">
                <a:solidFill>
                  <a:srgbClr val="FFFF00"/>
                </a:solidFill>
              </a:rPr>
              <a:t> UN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28D8EF08-2FBC-4973-A715-5000780E5F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600" b="1"/>
              <a:t>Održavanje mira i sigurnosti</a:t>
            </a:r>
            <a:r>
              <a:rPr lang="hr-HR" altLang="en-US" sz="1600" b="1"/>
              <a:t>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ja-JP" sz="16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ja-JP" sz="1600"/>
              <a:t>Kad utvrdi potencijalnu ugrozu mira i sigurnosti, Vijeće će prvo nastojati da strane u sukobu postignu sporazum. U tu svrhu, Vijeće može</a:t>
            </a:r>
            <a:r>
              <a:rPr lang="hr-HR" altLang="ja-JP" sz="1600"/>
              <a:t>: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/>
              <a:t>Postaviti temelje takvog sporazuma</a:t>
            </a:r>
            <a:r>
              <a:rPr lang="hr-HR" altLang="en-US" sz="1600"/>
              <a:t>;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/>
              <a:t>Poduzeti istražne radnje </a:t>
            </a:r>
            <a:r>
              <a:rPr lang="hr-HR" altLang="en-US" sz="1600"/>
              <a:t>i</a:t>
            </a:r>
            <a:r>
              <a:rPr lang="en-US" altLang="en-US" sz="1600"/>
              <a:t> pokušati mirenje, u nekim situacijama</a:t>
            </a:r>
            <a:r>
              <a:rPr lang="hr-HR" altLang="en-US" sz="1600"/>
              <a:t>; </a:t>
            </a:r>
          </a:p>
          <a:p>
            <a:pPr eaLnBrk="1" hangingPunct="1">
              <a:lnSpc>
                <a:spcPct val="80000"/>
              </a:lnSpc>
            </a:pPr>
            <a:r>
              <a:rPr lang="hr-HR" altLang="en-US" sz="1600"/>
              <a:t>Uputiti istražnu misiju s ciljem utvrđivanja činjenica; </a:t>
            </a:r>
          </a:p>
          <a:p>
            <a:pPr eaLnBrk="1" hangingPunct="1">
              <a:lnSpc>
                <a:spcPct val="80000"/>
              </a:lnSpc>
            </a:pPr>
            <a:r>
              <a:rPr lang="hr-HR" altLang="en-US" sz="1600"/>
              <a:t>Uputiti specijalne izaslanike s mandatom mirenja; ili </a:t>
            </a:r>
          </a:p>
          <a:p>
            <a:pPr eaLnBrk="1" hangingPunct="1">
              <a:lnSpc>
                <a:spcPct val="80000"/>
              </a:lnSpc>
            </a:pPr>
            <a:r>
              <a:rPr lang="hr-HR" altLang="en-US" sz="1600"/>
              <a:t>Zatražiti od Glavnog tajnika UN da upotrijebi svoje ovlasti ucilju postizanja mirnog rješenja spora.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hr-HR" altLang="en-US" sz="16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hr-HR" altLang="en-US" sz="1600"/>
              <a:t>Kad spor već preraste u neprijateljstva i dovede do sukoba, primarna briga Vijeća sigurnosti jest da neprijateljstva čim prije prestanu. U tom smislu, Vijeće može: </a:t>
            </a:r>
          </a:p>
          <a:p>
            <a:pPr eaLnBrk="1" hangingPunct="1">
              <a:lnSpc>
                <a:spcPct val="80000"/>
              </a:lnSpc>
            </a:pPr>
            <a:r>
              <a:rPr lang="hr-HR" altLang="en-US" sz="1600"/>
              <a:t>Izdati upute za prekid vatre, kako bi se spriječila eskalacija sukoba; </a:t>
            </a:r>
          </a:p>
          <a:p>
            <a:pPr eaLnBrk="1" hangingPunct="1">
              <a:lnSpc>
                <a:spcPct val="80000"/>
              </a:lnSpc>
            </a:pPr>
            <a:r>
              <a:rPr lang="hr-HR" altLang="en-US" sz="1600"/>
              <a:t>Uputiti vojne promatrače ili mirovnu misiju, s mandatom smanjenja tenzija, interpozicioniranja između sukobljenih strana, te uspostave mira s ciljem pronalaženja mirnog rješenja. </a:t>
            </a:r>
          </a:p>
          <a:p>
            <a:pPr eaLnBrk="1" hangingPunct="1">
              <a:lnSpc>
                <a:spcPct val="80000"/>
              </a:lnSpc>
            </a:pPr>
            <a:endParaRPr lang="hr-HR" altLang="en-US" sz="16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FE4D3E04-026D-4FEF-A94D-E00A66C633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a-IN" altLang="en-US" dirty="0">
                <a:solidFill>
                  <a:srgbClr val="FFFF00"/>
                </a:solidFill>
              </a:rPr>
              <a:t>Moguće aktivnosti VS </a:t>
            </a:r>
            <a:r>
              <a:rPr lang="hr-HR" altLang="en-US" dirty="0">
                <a:solidFill>
                  <a:srgbClr val="FFFF00"/>
                </a:solidFill>
              </a:rPr>
              <a:t>UN (2)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F8215EA8-0F52-493F-9D47-7132CD2B7C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628775"/>
            <a:ext cx="8445500" cy="45370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hr-HR" altLang="en-US" sz="20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hr-HR" altLang="en-US" sz="2000"/>
              <a:t>Osim ovih aktivnosti koji ne podrazumijevaju uporabu sile, Vijeće se može odlučiti za provedbu prinudnih i provedbenih mjera, uključujući i:</a:t>
            </a:r>
          </a:p>
          <a:p>
            <a:pPr eaLnBrk="1" hangingPunct="1">
              <a:lnSpc>
                <a:spcPct val="80000"/>
              </a:lnSpc>
            </a:pPr>
            <a:r>
              <a:rPr lang="hr-HR" altLang="en-US" sz="2000"/>
              <a:t>Ekonomske mjere i gospodarske sankcije, uključivo embargo na oružje, financijske kazne i ograničenja, te zabranu putovanja; </a:t>
            </a:r>
          </a:p>
          <a:p>
            <a:pPr eaLnBrk="1" hangingPunct="1">
              <a:lnSpc>
                <a:spcPct val="80000"/>
              </a:lnSpc>
            </a:pPr>
            <a:r>
              <a:rPr lang="hr-HR" altLang="en-US" sz="2000"/>
              <a:t>Prekid diplomatskih odnosa; </a:t>
            </a:r>
          </a:p>
          <a:p>
            <a:pPr eaLnBrk="1" hangingPunct="1">
              <a:lnSpc>
                <a:spcPct val="80000"/>
              </a:lnSpc>
            </a:pPr>
            <a:r>
              <a:rPr lang="hr-HR" altLang="en-US" sz="2000"/>
              <a:t>Vojnu (često pomorsku) blokadu;</a:t>
            </a:r>
          </a:p>
          <a:p>
            <a:pPr eaLnBrk="1" hangingPunct="1">
              <a:lnSpc>
                <a:spcPct val="80000"/>
              </a:lnSpc>
            </a:pPr>
            <a:r>
              <a:rPr lang="hr-HR" altLang="en-US" sz="2000"/>
              <a:t>Te u konačnici čak kolektivnu vojnu provedbenu akciju.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hr-HR" altLang="en-US" sz="20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hr-HR" altLang="en-US" sz="2000"/>
              <a:t>Glavna briga Vijeća u svakom trenuku treba biti fokusirati sve aktivnosti na one koji su odgovorni za politiku i postupke koje međunarodna zajednica osuđuje, dok se posljedice poduzetih mjera moraju minimizirati za ostale segmente društva odnosno gospodarstva.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partitionconflicts.com/partitions/images/maps/balkans/peace_process_croatia_zoom.jpg">
            <a:extLst>
              <a:ext uri="{FF2B5EF4-FFF2-40B4-BE49-F238E27FC236}">
                <a16:creationId xmlns:a16="http://schemas.microsoft.com/office/drawing/2014/main" id="{4C23325C-6B14-4285-9B63-812262B27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20650"/>
            <a:ext cx="6937375" cy="650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CC04B-B232-446A-A198-4BFCED81E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901825"/>
          </a:xfrm>
        </p:spPr>
        <p:txBody>
          <a:bodyPr/>
          <a:lstStyle/>
          <a:p>
            <a:pPr algn="ctr">
              <a:defRPr/>
            </a:pPr>
            <a:r>
              <a:rPr lang="hr-HR" sz="3600" dirty="0">
                <a:latin typeface="+mn-lt"/>
              </a:rPr>
              <a:t>Ostvarivanje suvereniteta metodom „puzanja”</a:t>
            </a:r>
            <a:endParaRPr lang="en-US" sz="3600" dirty="0"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181782-23C2-430C-87BB-5CDAC45CE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7075" y="981075"/>
            <a:ext cx="7772400" cy="1500188"/>
          </a:xfrm>
        </p:spPr>
        <p:txBody>
          <a:bodyPr/>
          <a:lstStyle/>
          <a:p>
            <a:pPr algn="ctr"/>
            <a:r>
              <a:rPr lang="hr-HR" altLang="sr-Latn-RS"/>
              <a:t>Kako u prvim godinama Domovinskog rata </a:t>
            </a:r>
            <a:r>
              <a:rPr lang="hr-HR" altLang="sr-Latn-RS">
                <a:solidFill>
                  <a:srgbClr val="FF0000"/>
                </a:solidFill>
              </a:rPr>
              <a:t>nije imala dovoljno snage </a:t>
            </a:r>
            <a:r>
              <a:rPr lang="hr-HR" altLang="sr-Latn-RS"/>
              <a:t>za postizanje puno suverenosti vojnom snagom, Hrvatska se </a:t>
            </a:r>
            <a:r>
              <a:rPr lang="hr-HR" altLang="sr-Latn-RS">
                <a:solidFill>
                  <a:srgbClr val="FF0000"/>
                </a:solidFill>
              </a:rPr>
              <a:t>oslanjala na diplomaciju </a:t>
            </a:r>
            <a:r>
              <a:rPr lang="hr-HR" altLang="sr-Latn-RS"/>
              <a:t>da iskoristi svaku priliku poboljšati svoj međunarodnopravni položaj</a:t>
            </a:r>
            <a:endParaRPr lang="en-US" altLang="sr-Latn-R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2F344DD-B655-4D0D-8B4D-C43BE7C2D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hr-HR" sz="3200" dirty="0">
                <a:solidFill>
                  <a:srgbClr val="FFFF00"/>
                </a:solidFill>
                <a:latin typeface="+mn-lt"/>
              </a:rPr>
              <a:t>Mirovne operacije </a:t>
            </a:r>
            <a:r>
              <a:rPr lang="hr-HR" sz="3200" dirty="0" err="1">
                <a:solidFill>
                  <a:srgbClr val="FFFF00"/>
                </a:solidFill>
                <a:latin typeface="+mn-lt"/>
              </a:rPr>
              <a:t>un</a:t>
            </a:r>
            <a:r>
              <a:rPr lang="hr-HR" sz="3200" dirty="0">
                <a:solidFill>
                  <a:srgbClr val="FFFF00"/>
                </a:solidFill>
                <a:latin typeface="+mn-lt"/>
              </a:rPr>
              <a:t> u </a:t>
            </a:r>
            <a:r>
              <a:rPr lang="hr-HR" sz="3200" dirty="0" err="1">
                <a:solidFill>
                  <a:srgbClr val="FFFF00"/>
                </a:solidFill>
                <a:latin typeface="+mn-lt"/>
              </a:rPr>
              <a:t>rh</a:t>
            </a:r>
            <a:endParaRPr lang="en-US" sz="32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E94E44-B689-4584-8222-190D099F70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1188" y="836613"/>
            <a:ext cx="7772400" cy="1500187"/>
          </a:xfrm>
        </p:spPr>
        <p:txBody>
          <a:bodyPr/>
          <a:lstStyle/>
          <a:p>
            <a:pPr algn="ctr">
              <a:defRPr/>
            </a:pPr>
            <a:r>
              <a:rPr lang="hr-HR" dirty="0">
                <a:solidFill>
                  <a:srgbClr val="FF0000"/>
                </a:solidFill>
              </a:rPr>
              <a:t>Hrvatska je zemlja koja je imala najveći broj mirovnih operacija na svojem tlu </a:t>
            </a:r>
          </a:p>
          <a:p>
            <a:pPr algn="ctr">
              <a:defRPr/>
            </a:pPr>
            <a:r>
              <a:rPr lang="hr-HR" dirty="0">
                <a:solidFill>
                  <a:srgbClr val="FF0000"/>
                </a:solidFill>
              </a:rPr>
              <a:t>u povijesti Ujedinjenih naroda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EFF50E5-6C4E-4AF0-9E6C-A44B57DD1150}"/>
              </a:ext>
            </a:extLst>
          </p:cNvPr>
          <p:cNvGraphicFramePr>
            <a:graphicFrameLocks noGrp="1"/>
          </p:cNvGraphicFramePr>
          <p:nvPr/>
        </p:nvGraphicFramePr>
        <p:xfrm>
          <a:off x="34925" y="39688"/>
          <a:ext cx="9109075" cy="6748462"/>
        </p:xfrm>
        <a:graphic>
          <a:graphicData uri="http://schemas.openxmlformats.org/drawingml/2006/table">
            <a:tbl>
              <a:tblPr/>
              <a:tblGrid>
                <a:gridCol w="925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2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8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92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907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334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B</a:t>
                      </a:r>
                      <a:r>
                        <a:rPr kumimoji="0" lang="ta-I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r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R</a:t>
                      </a:r>
                      <a:r>
                        <a:rPr kumimoji="0" lang="ta-I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ezolucija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operacija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D</a:t>
                      </a:r>
                      <a:r>
                        <a:rPr kumimoji="0" lang="ta-I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atum donošenja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b="1" dirty="0"/>
                        <a:t>Završetak</a:t>
                      </a:r>
                      <a:r>
                        <a:rPr lang="hr-HR" sz="1800" b="1" baseline="0" dirty="0"/>
                        <a:t> mandata</a:t>
                      </a:r>
                      <a:endParaRPr lang="en-US" sz="1800" b="1" dirty="0"/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34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1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9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743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9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UNPROFOR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9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+mn-lt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21. II 1992</a:t>
                      </a:r>
                      <a:r>
                        <a:rPr kumimoji="0" lang="hr-H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.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+mn-lt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9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1800" dirty="0">
                        <a:solidFill>
                          <a:schemeClr val="accent2"/>
                        </a:solidFill>
                      </a:endParaRPr>
                    </a:p>
                    <a:p>
                      <a:pPr algn="ctr"/>
                      <a:r>
                        <a:rPr lang="hr-HR" sz="1800" dirty="0">
                          <a:solidFill>
                            <a:schemeClr val="accent2"/>
                          </a:solidFill>
                        </a:rPr>
                        <a:t>31.</a:t>
                      </a:r>
                      <a:r>
                        <a:rPr lang="hr-HR" sz="1800" baseline="0" dirty="0">
                          <a:solidFill>
                            <a:schemeClr val="accent2"/>
                          </a:solidFill>
                        </a:rPr>
                        <a:t> III 1995.</a:t>
                      </a:r>
                      <a:endParaRPr lang="en-US" sz="1800" dirty="0">
                        <a:solidFill>
                          <a:schemeClr val="accent2"/>
                        </a:solidFill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9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34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2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+mn-lt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4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947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4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UN PF HQ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4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+mn-lt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30. IX 1994</a:t>
                      </a:r>
                      <a:r>
                        <a:rPr kumimoji="0" lang="hr-H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.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+mn-lt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4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1800" dirty="0">
                        <a:solidFill>
                          <a:schemeClr val="accent2"/>
                        </a:solidFill>
                      </a:endParaRPr>
                    </a:p>
                    <a:p>
                      <a:pPr algn="ctr"/>
                      <a:r>
                        <a:rPr lang="hr-HR" sz="1800" dirty="0">
                          <a:solidFill>
                            <a:schemeClr val="accent2"/>
                          </a:solidFill>
                        </a:rPr>
                        <a:t>31. III 1995.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34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3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9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981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9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UNCRO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9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+mn-lt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31. III 1995</a:t>
                      </a:r>
                      <a:r>
                        <a:rPr kumimoji="0" lang="hr-H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.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+mn-lt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9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1800" dirty="0">
                        <a:solidFill>
                          <a:schemeClr val="accent2"/>
                        </a:solidFill>
                      </a:endParaRPr>
                    </a:p>
                    <a:p>
                      <a:pPr algn="ctr"/>
                      <a:r>
                        <a:rPr lang="hr-HR" sz="1800" dirty="0">
                          <a:solidFill>
                            <a:schemeClr val="accent2"/>
                          </a:solidFill>
                        </a:rPr>
                        <a:t>15. I 1996.</a:t>
                      </a:r>
                      <a:endParaRPr lang="en-US" sz="1800" dirty="0">
                        <a:solidFill>
                          <a:schemeClr val="accent2"/>
                        </a:solidFill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9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39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4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4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1037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4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UNTAES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4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+mn-lt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15. I 1996</a:t>
                      </a:r>
                      <a:r>
                        <a:rPr kumimoji="0" lang="hr-H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.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+mn-lt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4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1800" dirty="0">
                        <a:solidFill>
                          <a:schemeClr val="accent2"/>
                        </a:solidFill>
                      </a:endParaRPr>
                    </a:p>
                    <a:p>
                      <a:pPr algn="ctr"/>
                      <a:r>
                        <a:rPr lang="hr-HR" sz="1800" dirty="0">
                          <a:solidFill>
                            <a:schemeClr val="accent2"/>
                          </a:solidFill>
                        </a:rPr>
                        <a:t>15. I 1998.</a:t>
                      </a:r>
                      <a:endParaRPr lang="en-US" sz="1800" dirty="0">
                        <a:solidFill>
                          <a:schemeClr val="accent2"/>
                        </a:solidFill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34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5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9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1038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9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UNMOP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9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+mn-lt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15. I 1996</a:t>
                      </a:r>
                      <a:r>
                        <a:rPr kumimoji="0" lang="hr-H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.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+mn-lt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9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1800" dirty="0">
                        <a:solidFill>
                          <a:schemeClr val="accent2"/>
                        </a:solidFill>
                      </a:endParaRPr>
                    </a:p>
                    <a:p>
                      <a:pPr algn="ctr"/>
                      <a:r>
                        <a:rPr lang="hr-HR" sz="1800" dirty="0">
                          <a:solidFill>
                            <a:schemeClr val="accent2"/>
                          </a:solidFill>
                        </a:rPr>
                        <a:t>15.</a:t>
                      </a:r>
                      <a:r>
                        <a:rPr lang="hr-HR" sz="1800" baseline="0" dirty="0">
                          <a:solidFill>
                            <a:schemeClr val="accent2"/>
                          </a:solidFill>
                        </a:rPr>
                        <a:t> XII 2002.</a:t>
                      </a:r>
                      <a:endParaRPr lang="en-US" sz="1800" dirty="0">
                        <a:solidFill>
                          <a:schemeClr val="accent2"/>
                        </a:solidFill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9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334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6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4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1145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4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UN</a:t>
                      </a:r>
                      <a:r>
                        <a:rPr kumimoji="0" lang="hr-H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PSG</a:t>
                      </a:r>
                      <a:endParaRPr kumimoji="0" lang="ta-I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4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+mn-lt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19. XII 1997</a:t>
                      </a:r>
                      <a:r>
                        <a:rPr kumimoji="0" lang="hr-H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.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+mn-lt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4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1800" dirty="0">
                        <a:solidFill>
                          <a:schemeClr val="accent2"/>
                        </a:solidFill>
                      </a:endParaRPr>
                    </a:p>
                    <a:p>
                      <a:pPr algn="ctr"/>
                      <a:r>
                        <a:rPr lang="hr-HR" sz="1800" dirty="0">
                          <a:solidFill>
                            <a:schemeClr val="accent2"/>
                          </a:solidFill>
                        </a:rPr>
                        <a:t>15. X 1998.</a:t>
                      </a:r>
                      <a:endParaRPr lang="en-US" sz="1800" dirty="0">
                        <a:solidFill>
                          <a:schemeClr val="accent2"/>
                        </a:solidFill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334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9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9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9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9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9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ABD5C1C-2EBD-47B4-92E4-2FCB3BE5D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hr-HR" sz="3200" dirty="0">
                <a:solidFill>
                  <a:srgbClr val="FFFF00"/>
                </a:solidFill>
                <a:latin typeface="+mn-lt"/>
              </a:rPr>
              <a:t>REZULUCIJE O PRODULJENJU MirovnIH operacijA </a:t>
            </a:r>
            <a:br>
              <a:rPr lang="hr-HR" sz="3200" dirty="0">
                <a:solidFill>
                  <a:srgbClr val="FFFF00"/>
                </a:solidFill>
                <a:latin typeface="+mn-lt"/>
              </a:rPr>
            </a:br>
            <a:r>
              <a:rPr lang="hr-HR" sz="3200" dirty="0" err="1">
                <a:solidFill>
                  <a:srgbClr val="FFFF00"/>
                </a:solidFill>
                <a:latin typeface="+mn-lt"/>
              </a:rPr>
              <a:t>un</a:t>
            </a:r>
            <a:r>
              <a:rPr lang="hr-HR" sz="3200" dirty="0">
                <a:solidFill>
                  <a:srgbClr val="FFFF00"/>
                </a:solidFill>
                <a:latin typeface="+mn-lt"/>
              </a:rPr>
              <a:t> u rh</a:t>
            </a:r>
            <a:endParaRPr lang="en-US" sz="32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44B0E1-C4D4-44B7-809A-6C89BEB005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1188" y="836613"/>
            <a:ext cx="7772400" cy="1500187"/>
          </a:xfrm>
        </p:spPr>
        <p:txBody>
          <a:bodyPr/>
          <a:lstStyle/>
          <a:p>
            <a:pPr algn="ctr">
              <a:defRPr/>
            </a:pPr>
            <a:r>
              <a:rPr lang="hr-HR" dirty="0">
                <a:solidFill>
                  <a:srgbClr val="FF0000"/>
                </a:solidFill>
              </a:rPr>
              <a:t>Hrvatska je zemlja koja je imala najveći broj </a:t>
            </a:r>
            <a:r>
              <a:rPr lang="hr-HR" dirty="0">
                <a:solidFill>
                  <a:srgbClr val="FFFF00"/>
                </a:solidFill>
              </a:rPr>
              <a:t>PRODULJENJA</a:t>
            </a:r>
            <a:r>
              <a:rPr lang="hr-HR" dirty="0">
                <a:solidFill>
                  <a:srgbClr val="FF0000"/>
                </a:solidFill>
              </a:rPr>
              <a:t> mirovnih operacija na svojem tlu </a:t>
            </a:r>
          </a:p>
          <a:p>
            <a:pPr algn="ctr">
              <a:defRPr/>
            </a:pPr>
            <a:r>
              <a:rPr lang="hr-HR" dirty="0">
                <a:solidFill>
                  <a:srgbClr val="FF0000"/>
                </a:solidFill>
              </a:rPr>
              <a:t>u povijesti Ujedinjenih naroda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1CC6698-582D-416E-947C-8EB14A1AB745}"/>
              </a:ext>
            </a:extLst>
          </p:cNvPr>
          <p:cNvGraphicFramePr>
            <a:graphicFrameLocks noGrp="1"/>
          </p:cNvGraphicFramePr>
          <p:nvPr/>
        </p:nvGraphicFramePr>
        <p:xfrm>
          <a:off x="34925" y="39688"/>
          <a:ext cx="9109075" cy="6748462"/>
        </p:xfrm>
        <a:graphic>
          <a:graphicData uri="http://schemas.openxmlformats.org/drawingml/2006/table">
            <a:tbl>
              <a:tblPr/>
              <a:tblGrid>
                <a:gridCol w="925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2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8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92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907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334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B</a:t>
                      </a:r>
                      <a:r>
                        <a:rPr kumimoji="0" lang="ta-I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r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rezolucija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D</a:t>
                      </a:r>
                      <a:r>
                        <a:rPr kumimoji="0" lang="ta-I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atum donošenja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P</a:t>
                      </a:r>
                      <a:r>
                        <a:rPr kumimoji="0" lang="ta-I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roduljenje mandata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operacija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34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1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9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743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9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21. II 1992.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9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G</a:t>
                      </a:r>
                      <a:r>
                        <a:rPr kumimoji="0" lang="ta-I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odina dana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9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UNPROFOR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9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34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2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4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807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4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19.  II 1993.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4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45dana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4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UNPROFOR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34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3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9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815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9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30. III 1993.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9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3 mjeseca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9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UNPROFOR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9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39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4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4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847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4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30. VI 1993.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4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3 mjeseca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4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UNPROFOR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34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5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9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869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9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30. IX 1993.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9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1 dan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9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UNPROFOR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9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334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6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4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870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4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1. X 1993.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4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4 dana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4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UNPROFOR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334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7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9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871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9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4. X 1993.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9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6 mjeseci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9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UNPROFOR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9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B92D75-890B-44DD-BE85-46C8D20109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6" t="9454" r="10027" b="9499"/>
          <a:stretch>
            <a:fillRect/>
          </a:stretch>
        </p:blipFill>
        <p:spPr bwMode="auto">
          <a:xfrm>
            <a:off x="468313" y="476250"/>
            <a:ext cx="3884612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E1BDB7-68F0-4509-890B-B665BF35CB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338" y="3141663"/>
            <a:ext cx="4494212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6509D43-3FBF-4EE8-A188-1C6C7EEE3BDB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57250">
                <a:tc>
                  <a:txBody>
                    <a:bodyPr/>
                    <a:lstStyle/>
                    <a:p>
                      <a:endParaRPr lang="ta-IN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9E51B8E-6E92-4B23-BBEF-6FFB152F2E26}"/>
              </a:ext>
            </a:extLst>
          </p:cNvPr>
          <p:cNvGraphicFramePr>
            <a:graphicFrameLocks noGrp="1"/>
          </p:cNvGraphicFramePr>
          <p:nvPr/>
        </p:nvGraphicFramePr>
        <p:xfrm>
          <a:off x="34925" y="39688"/>
          <a:ext cx="9109075" cy="6748462"/>
        </p:xfrm>
        <a:graphic>
          <a:graphicData uri="http://schemas.openxmlformats.org/drawingml/2006/table">
            <a:tbl>
              <a:tblPr/>
              <a:tblGrid>
                <a:gridCol w="925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2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8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92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907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334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B</a:t>
                      </a:r>
                      <a:r>
                        <a:rPr kumimoji="0" lang="ta-I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r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rezolucija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D</a:t>
                      </a:r>
                      <a:r>
                        <a:rPr kumimoji="0" lang="ta-I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atum donošenja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P</a:t>
                      </a:r>
                      <a:r>
                        <a:rPr kumimoji="0" lang="ta-I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roduljenje mandata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operacija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34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8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9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908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9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31. III 1994.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9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6 mjeseci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9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UNPROFOR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9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34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9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4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947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4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30. IX 1994.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4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6 mjeseci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4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UN PF HQ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34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10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9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981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9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31. III 1995.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9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8 mjeseci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9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UNCRO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9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39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11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4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1025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4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30. XI 1995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4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45 dana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4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UNCRO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34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12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9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1037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9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15. I 1996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9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1 godina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9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UNTAES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9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334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13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4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1038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4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15. I 1996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4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3 + 3 mjeseca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4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UNMOP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334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14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9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1066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9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15. VII 1996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9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6 mjeseci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9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UNMOP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9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95E2F49-D56A-4E0B-80FA-260534739C8D}"/>
              </a:ext>
            </a:extLst>
          </p:cNvPr>
          <p:cNvGraphicFramePr>
            <a:graphicFrameLocks noGrp="1"/>
          </p:cNvGraphicFramePr>
          <p:nvPr/>
        </p:nvGraphicFramePr>
        <p:xfrm>
          <a:off x="34925" y="39688"/>
          <a:ext cx="9109075" cy="6748462"/>
        </p:xfrm>
        <a:graphic>
          <a:graphicData uri="http://schemas.openxmlformats.org/drawingml/2006/table">
            <a:tbl>
              <a:tblPr/>
              <a:tblGrid>
                <a:gridCol w="925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2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8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92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907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334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B</a:t>
                      </a:r>
                      <a:r>
                        <a:rPr kumimoji="0" lang="ta-I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r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rezolucija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D</a:t>
                      </a:r>
                      <a:r>
                        <a:rPr kumimoji="0" lang="ta-I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atum donošenja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P</a:t>
                      </a:r>
                      <a:r>
                        <a:rPr kumimoji="0" lang="ta-I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roduljenje mandata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operacija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34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15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9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1079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9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15. XI 1996.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9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9 mjeseci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9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UNTAES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9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34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16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4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1093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4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14. I 1997.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4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6 mjeseci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4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UNMOP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34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17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9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1119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9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15. VII 1997.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9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6 mjeseci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9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UNMOP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9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39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18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4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1120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4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15. VII 1997.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4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6 mjeseci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4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UNTAES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34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19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9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1145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9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19. XII 1997.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9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1 godina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9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UN</a:t>
                      </a:r>
                      <a:r>
                        <a:rPr kumimoji="0" lang="hr-H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PSG</a:t>
                      </a:r>
                      <a:endParaRPr kumimoji="0" lang="ta-I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9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334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20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4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1147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4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15. I 1998.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4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6 mjeseci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4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UNMOP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334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21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9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1183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9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15. VII 1998.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9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6 mjeseci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9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UNMOP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9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C2EB357-E540-4D4A-9FBA-D023F3C08449}"/>
              </a:ext>
            </a:extLst>
          </p:cNvPr>
          <p:cNvGraphicFramePr>
            <a:graphicFrameLocks noGrp="1"/>
          </p:cNvGraphicFramePr>
          <p:nvPr/>
        </p:nvGraphicFramePr>
        <p:xfrm>
          <a:off x="34925" y="39688"/>
          <a:ext cx="9109075" cy="6748462"/>
        </p:xfrm>
        <a:graphic>
          <a:graphicData uri="http://schemas.openxmlformats.org/drawingml/2006/table">
            <a:tbl>
              <a:tblPr/>
              <a:tblGrid>
                <a:gridCol w="925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2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8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92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907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334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B</a:t>
                      </a:r>
                      <a:r>
                        <a:rPr kumimoji="0" lang="ta-I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r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rezolucija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D</a:t>
                      </a:r>
                      <a:r>
                        <a:rPr kumimoji="0" lang="ta-I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atum donošenja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P</a:t>
                      </a:r>
                      <a:r>
                        <a:rPr kumimoji="0" lang="ta-I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roduljenje mandata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operacija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34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22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9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1222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9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15. I 1999.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9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6 mjeseci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9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UNMOP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9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34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23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4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1252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4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15. VII 1999.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4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6 mjeseci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4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UNMOP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34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24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9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1285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9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15. I  2000.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9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6 mjeseci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9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UNMOP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9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39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25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4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1307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4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15. VII 2000.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4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6 mjeseci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4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UNMOP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34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26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9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1335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9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15. I 2001.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9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6 mjeseci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9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UNMOP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9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334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27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4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1363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4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15.VII 2001.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4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6 mjeseci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4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UNMOP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334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28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9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1382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9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15. I  2002.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9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6 mjeseci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9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UNMOP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9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6DD4DB8-C186-41BF-96C7-753E0602B2EB}"/>
              </a:ext>
            </a:extLst>
          </p:cNvPr>
          <p:cNvGraphicFramePr>
            <a:graphicFrameLocks noGrp="1"/>
          </p:cNvGraphicFramePr>
          <p:nvPr/>
        </p:nvGraphicFramePr>
        <p:xfrm>
          <a:off x="34925" y="39688"/>
          <a:ext cx="9109075" cy="2500312"/>
        </p:xfrm>
        <a:graphic>
          <a:graphicData uri="http://schemas.openxmlformats.org/drawingml/2006/table">
            <a:tbl>
              <a:tblPr/>
              <a:tblGrid>
                <a:gridCol w="925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2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8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92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907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334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B</a:t>
                      </a:r>
                      <a:r>
                        <a:rPr kumimoji="0" lang="ta-I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r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rezolucija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D</a:t>
                      </a:r>
                      <a:r>
                        <a:rPr kumimoji="0" lang="ta-I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atum donošenja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P</a:t>
                      </a:r>
                      <a:r>
                        <a:rPr kumimoji="0" lang="ta-I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roduljenje mandata</a:t>
                      </a:r>
                    </a:p>
                  </a:txBody>
                  <a:tcPr marL="91446" marR="91446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operacija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34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29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9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1424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9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15. VII 2002.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9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3 mjeseca</a:t>
                      </a:r>
                    </a:p>
                  </a:txBody>
                  <a:tcPr marL="91446" marR="91446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9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UNMOP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9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34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30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4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1437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4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15. X 2002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4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2 mjeseca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4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666A5C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UNMOP -- kraj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666A5C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016309-3DA4-4782-AF85-C16C91635A08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>
              <a:defRPr/>
            </a:pPr>
            <a:r>
              <a:rPr lang="ta-IN" sz="6600" dirty="0">
                <a:solidFill>
                  <a:srgbClr val="FFFF00"/>
                </a:solidFill>
                <a:ea typeface="ＭＳ Ｐゴシック" charset="0"/>
                <a:cs typeface="+mj-cs"/>
              </a:rPr>
              <a:t>Vanceov Plan</a:t>
            </a:r>
            <a:endParaRPr lang="en-US" sz="6600" dirty="0">
              <a:solidFill>
                <a:srgbClr val="FFFF00"/>
              </a:solidFill>
              <a:ea typeface="ＭＳ Ｐゴシック" charset="0"/>
              <a:cs typeface="+mj-cs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C483B69-8644-490D-B204-6ED6D04E2215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ta-IN" altLang="en-US"/>
          </a:p>
          <a:p>
            <a:r>
              <a:rPr lang="ta-IN" altLang="en-US"/>
              <a:t>S/23280, Annex III</a:t>
            </a:r>
            <a:endParaRPr lang="hr-HR" altLang="en-US"/>
          </a:p>
          <a:p>
            <a:r>
              <a:rPr lang="hr-HR" altLang="en-US"/>
              <a:t>(studeni 1991.)</a:t>
            </a:r>
            <a:endParaRPr lang="en-US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Slika 1">
            <a:extLst>
              <a:ext uri="{FF2B5EF4-FFF2-40B4-BE49-F238E27FC236}">
                <a16:creationId xmlns:a16="http://schemas.microsoft.com/office/drawing/2014/main" id="{5671E2B9-4E49-456C-9B63-A61E1FE439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15888"/>
            <a:ext cx="6624637" cy="663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>
            <a:extLst>
              <a:ext uri="{FF2B5EF4-FFF2-40B4-BE49-F238E27FC236}">
                <a16:creationId xmlns:a16="http://schemas.microsoft.com/office/drawing/2014/main" id="{03DA7C34-FF48-4CA8-9A41-7E0CCD4B0A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628775"/>
            <a:ext cx="7559675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￼</a:t>
            </a:r>
            <a:r>
              <a:rPr lang="en-US" altLang="en-US" sz="2400"/>
              <a:t>￼￼￼￼</a:t>
            </a:r>
            <a:r>
              <a:rPr lang="ta-IN" altLang="en-US" sz="2400"/>
              <a:t>	</a:t>
            </a:r>
            <a:r>
              <a:rPr lang="en-US" altLang="en-US" sz="2400"/>
              <a:t>1. </a:t>
            </a:r>
            <a:endParaRPr lang="hr-HR" altLang="en-US" sz="24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r-HR" altLang="en-US" sz="24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en-US" sz="2400"/>
              <a:t>Mirovna operacija Ujedinjenih naroda u Jugoslaviji </a:t>
            </a:r>
            <a:r>
              <a:rPr lang="hr-HR" altLang="en-US" sz="2400">
                <a:solidFill>
                  <a:srgbClr val="FFFF00"/>
                </a:solidFill>
              </a:rPr>
              <a:t>bila bi </a:t>
            </a:r>
            <a:r>
              <a:rPr lang="hr-HR" altLang="en-US" sz="2400">
                <a:solidFill>
                  <a:srgbClr val="FF0000"/>
                </a:solidFill>
              </a:rPr>
              <a:t>privremeno rješenje</a:t>
            </a:r>
            <a:r>
              <a:rPr lang="en-US" altLang="en-US" sz="2400">
                <a:solidFill>
                  <a:srgbClr val="FF0000"/>
                </a:solidFill>
              </a:rPr>
              <a:t> </a:t>
            </a:r>
            <a:r>
              <a:rPr lang="hr-HR" altLang="en-US" sz="2400">
                <a:solidFill>
                  <a:srgbClr val="FFFF00"/>
                </a:solidFill>
              </a:rPr>
              <a:t>s ciljem stvaranja uvjeta mira i sigurnosti potrebnih da se zaključe pregovori o sveobuhvatnom rješenju jugoslavenske krize.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r-HR" altLang="en-US" sz="240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en-US" sz="2400">
                <a:solidFill>
                  <a:srgbClr val="FFFF00"/>
                </a:solidFill>
              </a:rPr>
              <a:t>Mirovna misija ne bi prejudicirala konačan ishod takvih pregovora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a-IN" altLang="en-US" sz="24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2150868F-9170-476C-A512-085E414EC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75" y="3244850"/>
            <a:ext cx="1238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￼￼￼￼￼￼￼￼￼￼￼￼￼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C52F3BC2-35B8-4A06-971D-9D42696A09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75" y="3244850"/>
            <a:ext cx="1238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￼￼￼￼￼￼￼￼￼￼￼￼￼</a:t>
            </a:r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511517DF-9650-4F69-880A-831873C312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" y="1700213"/>
            <a:ext cx="860425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a-IN" altLang="en-US" sz="1800"/>
              <a:t>	</a:t>
            </a:r>
            <a:r>
              <a:rPr lang="en-US" altLang="en-US" sz="2400"/>
              <a:t>7. </a:t>
            </a:r>
            <a:r>
              <a:rPr lang="hr-HR" altLang="en-US" sz="2400"/>
              <a:t>Postrojbe </a:t>
            </a:r>
            <a:r>
              <a:rPr lang="en-US" altLang="en-US" sz="2400"/>
              <a:t>UN</a:t>
            </a:r>
            <a:r>
              <a:rPr lang="hr-HR" altLang="en-US" sz="2400"/>
              <a:t>, vojni i policijski promatrači bili bi raspoređeni u određenim dijelovima Hrvatske</a:t>
            </a:r>
            <a:r>
              <a:rPr lang="en-US" altLang="en-US" sz="2400"/>
              <a:t>, </a:t>
            </a:r>
            <a:r>
              <a:rPr lang="hr-HR" altLang="en-US" sz="2400">
                <a:solidFill>
                  <a:srgbClr val="FFFF00"/>
                </a:solidFill>
              </a:rPr>
              <a:t>označenim kao </a:t>
            </a:r>
            <a:r>
              <a:rPr lang="hr-HR" altLang="en-US" sz="2400">
                <a:solidFill>
                  <a:srgbClr val="FF0000"/>
                </a:solidFill>
              </a:rPr>
              <a:t>”Zaštićene zone UN (UNPA)”. </a:t>
            </a:r>
            <a:r>
              <a:rPr lang="en-US" altLang="en-US" sz="2400">
                <a:solidFill>
                  <a:srgbClr val="FFFF00"/>
                </a:solidFill>
              </a:rPr>
              <a:t> T</a:t>
            </a:r>
            <a:r>
              <a:rPr lang="hr-HR" altLang="en-US" sz="2400">
                <a:solidFill>
                  <a:srgbClr val="FFFF00"/>
                </a:solidFill>
              </a:rPr>
              <a:t>i prostori bili bi demilitarizirani</a:t>
            </a:r>
            <a:r>
              <a:rPr lang="en-US" altLang="en-US" sz="2400"/>
              <a:t>;</a:t>
            </a:r>
            <a:r>
              <a:rPr lang="ta-IN" altLang="en-US" sz="2400"/>
              <a:t> </a:t>
            </a:r>
            <a:r>
              <a:rPr lang="hr-HR" altLang="en-US" sz="2400"/>
              <a:t>oružane snage u njima, uključivo postrojbe JNA, bile bi ili povučene ili razoružane. </a:t>
            </a:r>
            <a:r>
              <a:rPr lang="en-US" altLang="en-US" sz="2400"/>
              <a:t>U</a:t>
            </a:r>
            <a:r>
              <a:rPr lang="hr-HR" altLang="en-US" sz="2400"/>
              <a:t>loga postrojbi UN bila bi osigurati da ta područja ostanu demilitarizirana, i da osobe koje su u njima žive u miru i budu zaštićene od straha oružanog napada</a:t>
            </a:r>
            <a:r>
              <a:rPr lang="en-US" altLang="en-US" sz="2400"/>
              <a:t>. </a:t>
            </a:r>
            <a:endParaRPr lang="en-US" altLang="en-US" sz="18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C7EC195-0E98-46F2-A618-D100FEB49DAF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>
              <a:defRPr/>
            </a:pPr>
            <a:r>
              <a:rPr lang="hr-HR" altLang="en-US" dirty="0" err="1">
                <a:solidFill>
                  <a:srgbClr val="FFFF00"/>
                </a:solidFill>
              </a:rPr>
              <a:t>Op</a:t>
            </a:r>
            <a:r>
              <a:rPr lang="ta-IN" altLang="en-US" dirty="0">
                <a:solidFill>
                  <a:srgbClr val="FFFF00"/>
                </a:solidFill>
              </a:rPr>
              <a:t>eracija “</a:t>
            </a:r>
            <a:r>
              <a:rPr lang="hr-HR" altLang="ja-JP" dirty="0">
                <a:solidFill>
                  <a:srgbClr val="FFFF00"/>
                </a:solidFill>
              </a:rPr>
              <a:t>BL</a:t>
            </a:r>
            <a:r>
              <a:rPr lang="ta-IN" altLang="ja-JP" dirty="0">
                <a:solidFill>
                  <a:srgbClr val="FFFF00"/>
                </a:solidFill>
              </a:rPr>
              <a:t>E</a:t>
            </a:r>
            <a:r>
              <a:rPr lang="hr-HR" altLang="ja-JP" dirty="0">
                <a:solidFill>
                  <a:srgbClr val="FFFF00"/>
                </a:solidFill>
              </a:rPr>
              <a:t>F</a:t>
            </a:r>
            <a:r>
              <a:rPr lang="ja-JP" altLang="hr-HR" dirty="0">
                <a:solidFill>
                  <a:srgbClr val="FFFF00"/>
                </a:solidFill>
              </a:rPr>
              <a:t>”</a:t>
            </a:r>
            <a:endParaRPr lang="hr-HR" altLang="en-US" dirty="0">
              <a:solidFill>
                <a:srgbClr val="FFFF00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B6712F9-FE77-4394-9143-0927C8F6DAD6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1371600" y="3886200"/>
            <a:ext cx="6400800" cy="2279650"/>
          </a:xfrm>
        </p:spPr>
        <p:txBody>
          <a:bodyPr/>
          <a:lstStyle/>
          <a:p>
            <a:r>
              <a:rPr lang="en-US" altLang="en-US"/>
              <a:t>K</a:t>
            </a:r>
            <a:r>
              <a:rPr lang="ta-IN" altLang="en-US"/>
              <a:t>ako upotrijebiti </a:t>
            </a:r>
            <a:r>
              <a:rPr lang="hr-HR" altLang="en-US"/>
              <a:t>obmanu</a:t>
            </a:r>
            <a:r>
              <a:rPr lang="ta-IN" altLang="en-US"/>
              <a:t> (namjernu prevaru) u cilju provođenja državne politike na međunarodnoj razini</a:t>
            </a:r>
            <a:endParaRPr lang="hr-HR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AF7FE-F36D-4E0E-BCB7-E050AC5BCC8E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ta-IN" altLang="en-US">
                <a:solidFill>
                  <a:srgbClr val="FFFF00"/>
                </a:solidFill>
              </a:rPr>
              <a:t>Rezolucija VS 769 (1992)</a:t>
            </a:r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0843DE-ECE3-480D-9FDC-3A34949D5A98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>
              <a:defRPr/>
            </a:pPr>
            <a:endParaRPr lang="ta-IN" dirty="0">
              <a:ea typeface="ＭＳ Ｐゴシック" charset="0"/>
            </a:endParaRPr>
          </a:p>
          <a:p>
            <a:pPr>
              <a:defRPr/>
            </a:pPr>
            <a:r>
              <a:rPr lang="en-US" dirty="0">
                <a:ea typeface="ＭＳ Ｐゴシック" charset="0"/>
              </a:rPr>
              <a:t>P</a:t>
            </a:r>
            <a:r>
              <a:rPr lang="ta-IN" dirty="0">
                <a:ea typeface="ＭＳ Ｐゴシック" charset="0"/>
              </a:rPr>
              <a:t>ut prema rezoluciji</a:t>
            </a:r>
            <a:endParaRPr lang="en-US" dirty="0"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F78CE4-4ED5-46AE-AAE7-4D2817116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76250"/>
            <a:ext cx="4321175" cy="37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7C2838C-A50F-48DD-966C-29A151B139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5" t="745"/>
          <a:stretch>
            <a:fillRect/>
          </a:stretch>
        </p:blipFill>
        <p:spPr bwMode="auto">
          <a:xfrm>
            <a:off x="4643438" y="2997200"/>
            <a:ext cx="4391025" cy="329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099B0-19AC-4862-B672-B43454183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a-IN" altLang="en-US" dirty="0">
                <a:solidFill>
                  <a:srgbClr val="FFFF00"/>
                </a:solidFill>
              </a:rPr>
              <a:t>Pismo ppV i mvp Mate Granića</a:t>
            </a: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38EA0-E7A0-437A-A623-BB071F5234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a-IN" altLang="en-US"/>
              <a:t>(S/24353) </a:t>
            </a:r>
            <a:r>
              <a:rPr lang="hr-HR" altLang="en-US"/>
              <a:t>Stav je RH da predloženo produljenje mandata može jedino biti u cilju provođenja kontrole granice UNPA zona na onim dijelovima koji se podudaraju s međunarodnim granicama RH, to tog vremena kad će kontrola granice u potpunosti preći u ovlast RH</a:t>
            </a:r>
            <a:r>
              <a:rPr lang="ta-IN" altLang="en-US"/>
              <a:t> </a:t>
            </a:r>
            <a:endParaRPr lang="en-US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FCA48-E3D5-44F3-BE38-22D2D4D95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a-IN" altLang="en-US" dirty="0">
                <a:solidFill>
                  <a:srgbClr val="FFFF00"/>
                </a:solidFill>
              </a:rPr>
              <a:t>Izvješća Glavnog tajnika UN</a:t>
            </a: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C3EEA-7972-4F5B-A6AB-525BBCB77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r>
              <a:rPr lang="ta-IN" altLang="en-US" sz="2400"/>
              <a:t>(S/23513) UNPA</a:t>
            </a:r>
            <a:r>
              <a:rPr lang="hr-HR" altLang="en-US" sz="2400"/>
              <a:t> zone trenutno nisu pod vlašću niti suverenitetom RH, dok traje privremeno razdoblje do postizanja sveobuhvatnog političkog rješenja</a:t>
            </a:r>
            <a:endParaRPr lang="ta-IN" altLang="en-US" sz="2400"/>
          </a:p>
          <a:p>
            <a:r>
              <a:rPr lang="ta-IN" altLang="en-US" sz="2400"/>
              <a:t>(S/24390) </a:t>
            </a:r>
            <a:r>
              <a:rPr lang="hr-HR" altLang="en-US" sz="2400"/>
              <a:t>Hrvatski zahtjevi (za uspostavu kontrole svojih međunarodnih granica)</a:t>
            </a:r>
            <a:r>
              <a:rPr lang="ta-IN" altLang="en-US" sz="2400"/>
              <a:t> </a:t>
            </a:r>
            <a:r>
              <a:rPr lang="hr-HR" altLang="en-US" sz="2400"/>
              <a:t>legitimni su i čine se opravdanima; međutim, ne bi bilo u skladu s Vanceovim planom uspostaviti hrvatske zakone, imigraciju niti carinu</a:t>
            </a:r>
            <a:r>
              <a:rPr lang="ta-IN" altLang="en-US" sz="2400"/>
              <a:t>.</a:t>
            </a:r>
          </a:p>
          <a:p>
            <a:r>
              <a:rPr lang="hr-HR" altLang="en-US" sz="2400"/>
              <a:t>Kada bi </a:t>
            </a:r>
            <a:r>
              <a:rPr lang="ta-IN" altLang="en-US" sz="2400"/>
              <a:t>UNPROFOR </a:t>
            </a:r>
            <a:r>
              <a:rPr lang="hr-HR" altLang="en-US" sz="2400"/>
              <a:t>dobio carinske ovlasti, one bi morale uključivati provedbu sankcija VS protiv SRJ (Srbije i Crne Gore)</a:t>
            </a:r>
            <a:r>
              <a:rPr lang="ta-IN" altLang="en-US" sz="2400"/>
              <a:t>.</a:t>
            </a:r>
          </a:p>
          <a:p>
            <a:endParaRPr lang="en-US" altLang="en-US" sz="24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EE960-3460-4077-9DEB-1A869616C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FFFF00"/>
                </a:solidFill>
              </a:rPr>
              <a:t>R</a:t>
            </a:r>
            <a:r>
              <a:rPr lang="ta-IN" altLang="en-US">
                <a:solidFill>
                  <a:srgbClr val="FFFF00"/>
                </a:solidFill>
              </a:rPr>
              <a:t>ezolucija</a:t>
            </a:r>
            <a:r>
              <a:rPr lang="hr-HR" altLang="en-US">
                <a:solidFill>
                  <a:srgbClr val="FFFF00"/>
                </a:solidFill>
              </a:rPr>
              <a:t> </a:t>
            </a:r>
            <a:r>
              <a:rPr lang="ta-IN" altLang="en-US">
                <a:solidFill>
                  <a:srgbClr val="FFFF00"/>
                </a:solidFill>
              </a:rPr>
              <a:t>769</a:t>
            </a:r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858A30A0-64A6-4F9C-BDB2-BF40D927A5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257300"/>
            <a:ext cx="91440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en-US" sz="2400" u="sng"/>
              <a:t>VIJEĆE SIGURNOSTI</a:t>
            </a:r>
            <a:r>
              <a:rPr lang="en-US" altLang="en-US" sz="2400" u="sng"/>
              <a:t>,</a:t>
            </a:r>
            <a:endParaRPr lang="hr-HR" altLang="en-US" sz="2400" u="sng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r-HR" altLang="en-US" sz="2400" u="sng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en-US" sz="2400"/>
              <a:t>Potvrđujući svoju Rezoluciju</a:t>
            </a:r>
            <a:r>
              <a:rPr lang="en-US" altLang="en-US" sz="2400"/>
              <a:t> 743 (1992)</a:t>
            </a:r>
            <a:r>
              <a:rPr lang="hr-HR" altLang="en-US" sz="2400"/>
              <a:t> i sve kasnije rezolucije koje se odnose na </a:t>
            </a:r>
            <a:r>
              <a:rPr lang="en-US" altLang="en-US" sz="2400"/>
              <a:t>UNPROFOR,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en-US" sz="2400"/>
              <a:t>Proučivši </a:t>
            </a:r>
            <a:r>
              <a:rPr lang="hr-HR" altLang="en-US" sz="2400">
                <a:solidFill>
                  <a:srgbClr val="FFFF00"/>
                </a:solidFill>
              </a:rPr>
              <a:t>izvješće Glavnog tajnika od</a:t>
            </a:r>
            <a:r>
              <a:rPr lang="en-US" altLang="en-US" sz="2400">
                <a:solidFill>
                  <a:srgbClr val="FFFF00"/>
                </a:solidFill>
              </a:rPr>
              <a:t> 27 </a:t>
            </a:r>
            <a:r>
              <a:rPr lang="hr-HR" altLang="en-US" sz="2400">
                <a:solidFill>
                  <a:srgbClr val="FFFF00"/>
                </a:solidFill>
              </a:rPr>
              <a:t>srpnja</a:t>
            </a:r>
            <a:r>
              <a:rPr lang="en-US" altLang="en-US" sz="2400">
                <a:solidFill>
                  <a:srgbClr val="FFFF00"/>
                </a:solidFill>
              </a:rPr>
              <a:t> 1992 (S/24353 </a:t>
            </a:r>
            <a:r>
              <a:rPr lang="hr-HR" altLang="en-US" sz="2400">
                <a:solidFill>
                  <a:srgbClr val="FFFF00"/>
                </a:solidFill>
              </a:rPr>
              <a:t>i</a:t>
            </a:r>
            <a:r>
              <a:rPr lang="en-US" altLang="en-US" sz="2400">
                <a:solidFill>
                  <a:srgbClr val="FFFF00"/>
                </a:solidFill>
              </a:rPr>
              <a:t> Add.1),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en-US" sz="2400"/>
              <a:t>Primivši na znanje </a:t>
            </a:r>
            <a:r>
              <a:rPr lang="hr-HR" altLang="en-US" sz="2400">
                <a:solidFill>
                  <a:srgbClr val="FFFF00"/>
                </a:solidFill>
              </a:rPr>
              <a:t>pismo potpredsjednika Vlade RH od </a:t>
            </a:r>
            <a:r>
              <a:rPr lang="en-US" altLang="en-US" sz="2400">
                <a:solidFill>
                  <a:srgbClr val="FFFF00"/>
                </a:solidFill>
              </a:rPr>
              <a:t>7 </a:t>
            </a:r>
            <a:r>
              <a:rPr lang="hr-HR" altLang="en-US" sz="2400">
                <a:solidFill>
                  <a:srgbClr val="FFFF00"/>
                </a:solidFill>
              </a:rPr>
              <a:t>kolovoza </a:t>
            </a:r>
            <a:r>
              <a:rPr lang="en-US" altLang="en-US" sz="2400">
                <a:solidFill>
                  <a:srgbClr val="FFFF00"/>
                </a:solidFill>
              </a:rPr>
              <a:t>1992 </a:t>
            </a:r>
            <a:r>
              <a:rPr lang="hr-HR" altLang="en-US" sz="2400">
                <a:solidFill>
                  <a:srgbClr val="FFFF00"/>
                </a:solidFill>
              </a:rPr>
              <a:t>naslovljeno na predsjednika Vijeća sigurnosti </a:t>
            </a:r>
            <a:r>
              <a:rPr lang="en-US" altLang="en-US" sz="2400"/>
              <a:t>(S/24390, annex),</a:t>
            </a:r>
            <a:endParaRPr lang="hr-HR" altLang="en-US" sz="24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1.       </a:t>
            </a:r>
            <a:r>
              <a:rPr lang="hr-HR" altLang="en-US" sz="2400">
                <a:solidFill>
                  <a:srgbClr val="FF0000"/>
                </a:solidFill>
              </a:rPr>
              <a:t>odobrava</a:t>
            </a:r>
            <a:r>
              <a:rPr lang="hr-HR" altLang="en-US" sz="2400"/>
              <a:t> izvješće Glavnog tajnika</a:t>
            </a:r>
            <a:r>
              <a:rPr lang="en-US" altLang="en-US" sz="2400"/>
              <a:t>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2.       </a:t>
            </a:r>
            <a:r>
              <a:rPr lang="hr-HR" altLang="en-US" sz="2400">
                <a:solidFill>
                  <a:srgbClr val="FF0000"/>
                </a:solidFill>
              </a:rPr>
              <a:t>odobrava</a:t>
            </a:r>
            <a:r>
              <a:rPr lang="hr-HR" altLang="en-US" sz="2400"/>
              <a:t> proširenja mandata </a:t>
            </a:r>
            <a:r>
              <a:rPr lang="en-US" altLang="en-US" sz="2400"/>
              <a:t>UNPROFOR</a:t>
            </a:r>
            <a:r>
              <a:rPr lang="hr-HR" altLang="en-US" sz="2400"/>
              <a:t>a sukladno prijedlozima Glavnog tajnika u njegovom izvješću</a:t>
            </a:r>
            <a:r>
              <a:rPr lang="en-US" altLang="en-US" sz="2400"/>
              <a:t>;</a:t>
            </a:r>
            <a:endParaRPr lang="hr-HR" altLang="en-US" sz="24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en-US" sz="2400"/>
              <a:t>/…/</a:t>
            </a:r>
            <a:endParaRPr lang="en-US" altLang="en-US" sz="24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>
            <a:extLst>
              <a:ext uri="{FF2B5EF4-FFF2-40B4-BE49-F238E27FC236}">
                <a16:creationId xmlns:a16="http://schemas.microsoft.com/office/drawing/2014/main" id="{F69BDB7D-0DCA-447C-BA6F-79F8708990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-30163"/>
            <a:ext cx="63373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200B8-5BAB-446B-911A-854C02633AEF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ta-IN" altLang="en-US">
                <a:solidFill>
                  <a:srgbClr val="FFFF00"/>
                </a:solidFill>
              </a:rPr>
              <a:t>Rezolucija VS 815 (1993)</a:t>
            </a:r>
            <a:endParaRPr lang="en-US" altLang="sr-Latn-RS">
              <a:solidFill>
                <a:srgbClr val="FFFF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1517F7-E0F9-4CAB-94D6-C62CADC53628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>
              <a:defRPr/>
            </a:pPr>
            <a:endParaRPr lang="hr-HR" dirty="0"/>
          </a:p>
          <a:p>
            <a:pPr>
              <a:defRPr/>
            </a:pPr>
            <a:r>
              <a:rPr lang="hr-HR" dirty="0"/>
              <a:t>Temelj promjene statusa UNPA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0A6EA-B4EB-44A6-9D4C-93F59B275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altLang="en-US">
                <a:solidFill>
                  <a:srgbClr val="FFFF00"/>
                </a:solidFill>
              </a:rPr>
              <a:t>Rezolucija VS 815 (1993)</a:t>
            </a:r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2EBB1-4B23-4CB3-86E5-DADAB42BE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a-IN" altLang="en-US" sz="2400"/>
          </a:p>
          <a:p>
            <a:r>
              <a:rPr lang="en-US" altLang="en-US" sz="2400"/>
              <a:t>5.       </a:t>
            </a:r>
            <a:r>
              <a:rPr lang="hr-HR" altLang="en-US" sz="2400"/>
              <a:t>Podržava Su-predsjedatelje Međunarodne konferencije o bivšoj Jugoslaviji </a:t>
            </a:r>
            <a:r>
              <a:rPr lang="hr-HR" altLang="en-US" sz="2400">
                <a:solidFill>
                  <a:srgbClr val="FFFF00"/>
                </a:solidFill>
              </a:rPr>
              <a:t>u njihovim naporima da pomognu definiranju budućeg statusa teritorija koje obuhvaćaju UNPA zone, </a:t>
            </a:r>
            <a:r>
              <a:rPr lang="hr-HR" altLang="en-US" sz="2400">
                <a:solidFill>
                  <a:srgbClr val="FF0000"/>
                </a:solidFill>
              </a:rPr>
              <a:t>a koje čine integralni dio teritorija Republike Hrvatske,</a:t>
            </a:r>
            <a:r>
              <a:rPr lang="en-US" altLang="en-US" sz="2400"/>
              <a:t> </a:t>
            </a:r>
            <a:r>
              <a:rPr lang="hr-HR" altLang="en-US" sz="2400"/>
              <a:t>i zahtijeva puno poštivanje međunarodnog humanitarnog prava, osobito Ženevskih konvencija, u tim prostorima</a:t>
            </a:r>
            <a:r>
              <a:rPr lang="en-US" altLang="en-US" sz="2400"/>
              <a:t>;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>
            <a:extLst>
              <a:ext uri="{FF2B5EF4-FFF2-40B4-BE49-F238E27FC236}">
                <a16:creationId xmlns:a16="http://schemas.microsoft.com/office/drawing/2014/main" id="{D3E8EC2C-9D6A-45DE-978E-760D94DEB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7150"/>
            <a:ext cx="4764088" cy="676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3">
            <a:extLst>
              <a:ext uri="{FF2B5EF4-FFF2-40B4-BE49-F238E27FC236}">
                <a16:creationId xmlns:a16="http://schemas.microsoft.com/office/drawing/2014/main" id="{B19C1C03-31F7-4F01-9DC6-0C10212B3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38" y="61913"/>
            <a:ext cx="4298950" cy="639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27C83-CF7E-4925-AD6B-BB9F89FED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altLang="en-US">
                <a:solidFill>
                  <a:srgbClr val="FFFF00"/>
                </a:solidFill>
              </a:rPr>
              <a:t>UNSC Resolution 820 (1993)</a:t>
            </a:r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3BF02-95E2-46F9-9E72-42B7491A2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13" y="1557338"/>
            <a:ext cx="8229600" cy="4530725"/>
          </a:xfrm>
        </p:spPr>
        <p:txBody>
          <a:bodyPr/>
          <a:lstStyle/>
          <a:p>
            <a:endParaRPr lang="hr-HR" altLang="en-US" sz="2400"/>
          </a:p>
          <a:p>
            <a:endParaRPr lang="hr-HR" altLang="en-US" sz="2400"/>
          </a:p>
          <a:p>
            <a:endParaRPr lang="hr-HR" altLang="en-US" sz="2400"/>
          </a:p>
          <a:p>
            <a:r>
              <a:rPr lang="ta-IN" altLang="en-US" sz="2400"/>
              <a:t>12. </a:t>
            </a:r>
            <a:r>
              <a:rPr lang="hr-HR" altLang="en-US" sz="2400"/>
              <a:t>Odlučuje da </a:t>
            </a:r>
            <a:r>
              <a:rPr lang="hr-HR" altLang="en-US" sz="2400">
                <a:solidFill>
                  <a:srgbClr val="FFFF00"/>
                </a:solidFill>
              </a:rPr>
              <a:t>će uvoz u, izvoz iz, i provoz kroz </a:t>
            </a: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rgbClr val="FF0000"/>
                </a:solidFill>
              </a:rPr>
              <a:t>UN</a:t>
            </a:r>
            <a:r>
              <a:rPr lang="hr-HR" altLang="en-US" sz="2400">
                <a:solidFill>
                  <a:srgbClr val="FF0000"/>
                </a:solidFill>
              </a:rPr>
              <a:t>P</a:t>
            </a:r>
            <a:r>
              <a:rPr lang="en-US" altLang="en-US" sz="2400">
                <a:solidFill>
                  <a:srgbClr val="FF0000"/>
                </a:solidFill>
              </a:rPr>
              <a:t>A</a:t>
            </a:r>
            <a:r>
              <a:rPr lang="hr-HR" altLang="en-US" sz="2400">
                <a:solidFill>
                  <a:srgbClr val="FF0000"/>
                </a:solidFill>
              </a:rPr>
              <a:t> zone u Republici Hrvatskoj </a:t>
            </a:r>
          </a:p>
          <a:p>
            <a:pPr>
              <a:buFont typeface="Wingdings" panose="05000000000000000000" pitchFamily="2" charset="2"/>
              <a:buNone/>
            </a:pPr>
            <a:r>
              <a:rPr lang="hr-HR" altLang="en-US" sz="2400">
                <a:solidFill>
                  <a:srgbClr val="FF0000"/>
                </a:solidFill>
              </a:rPr>
              <a:t>/…/ </a:t>
            </a:r>
          </a:p>
          <a:p>
            <a:pPr>
              <a:buFont typeface="Wingdings" panose="05000000000000000000" pitchFamily="2" charset="2"/>
              <a:buNone/>
            </a:pPr>
            <a:r>
              <a:rPr lang="hr-HR" altLang="en-US" sz="2400">
                <a:solidFill>
                  <a:srgbClr val="FFFF00"/>
                </a:solidFill>
              </a:rPr>
              <a:t>biti dozvoljen samo uz odgovarajuću dozvolu Vlade Republike Hrvatske /…/ </a:t>
            </a:r>
            <a:r>
              <a:rPr lang="en-US" altLang="en-US" sz="2400"/>
              <a:t>;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>
            <a:extLst>
              <a:ext uri="{FF2B5EF4-FFF2-40B4-BE49-F238E27FC236}">
                <a16:creationId xmlns:a16="http://schemas.microsoft.com/office/drawing/2014/main" id="{E8B9A20A-C561-4651-8818-188C6000A1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997200"/>
            <a:ext cx="8280400" cy="208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C2205-D5CD-4427-B61F-9104723282EE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ta-IN" altLang="en-US">
                <a:solidFill>
                  <a:srgbClr val="FFFF00"/>
                </a:solidFill>
              </a:rPr>
              <a:t>Rezolucija VS 869 (1993)</a:t>
            </a:r>
            <a:br>
              <a:rPr lang="hr-HR" altLang="en-US">
                <a:solidFill>
                  <a:srgbClr val="FFFF00"/>
                </a:solidFill>
              </a:rPr>
            </a:br>
            <a:r>
              <a:rPr lang="hr-HR" altLang="en-US" sz="2800"/>
              <a:t>30. rujna 1993.</a:t>
            </a:r>
            <a:endParaRPr lang="en-US" altLang="en-US" sz="28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A1B111-F5A7-4AED-8DF2-5CF1C1F0DA0F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755650" y="3886200"/>
            <a:ext cx="7488238" cy="1752600"/>
          </a:xfrm>
        </p:spPr>
        <p:txBody>
          <a:bodyPr/>
          <a:lstStyle/>
          <a:p>
            <a:pPr>
              <a:defRPr/>
            </a:pPr>
            <a:endParaRPr lang="ta-IN" altLang="en-US" dirty="0"/>
          </a:p>
          <a:p>
            <a:pPr>
              <a:defRPr/>
            </a:pPr>
            <a:r>
              <a:rPr lang="hr-HR" altLang="en-US" dirty="0">
                <a:solidFill>
                  <a:srgbClr val="FF0000"/>
                </a:solidFill>
              </a:rPr>
              <a:t>Jedinstveni slučaj u povijesti UN</a:t>
            </a:r>
            <a:endParaRPr lang="en-US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3D18DB-8481-4B48-BC81-0199AB4B1F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836613"/>
            <a:ext cx="8502650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6BDD10A-CB93-4C15-A73C-265C828DED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988" y="3760788"/>
            <a:ext cx="5278437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36E73B6-5AB4-4472-BA12-25F7030627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3789363"/>
            <a:ext cx="2982913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>
            <a:extLst>
              <a:ext uri="{FF2B5EF4-FFF2-40B4-BE49-F238E27FC236}">
                <a16:creationId xmlns:a16="http://schemas.microsoft.com/office/drawing/2014/main" id="{7C5A8931-6E84-48A3-A0D2-56318D193E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15888"/>
            <a:ext cx="9036050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r-HR" altLang="en-US" sz="2400" u="sng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r-HR" altLang="en-US" sz="2400" u="sng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r-HR" altLang="en-US" sz="2400" u="sng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en-US" sz="2400" u="sng">
                <a:solidFill>
                  <a:srgbClr val="FFFF00"/>
                </a:solidFill>
              </a:rPr>
              <a:t>VIJEĆE SIGURNOSTI </a:t>
            </a:r>
            <a:r>
              <a:rPr lang="en-US" altLang="en-US" sz="2400">
                <a:solidFill>
                  <a:srgbClr val="FFFF00"/>
                </a:solidFill>
              </a:rPr>
              <a:t>,</a:t>
            </a:r>
            <a:endParaRPr lang="ta-IN" altLang="en-US" sz="240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en-US" sz="2400"/>
              <a:t>Potvrđujući svoju Rezoluciju</a:t>
            </a:r>
            <a:r>
              <a:rPr lang="en-US" altLang="en-US" sz="2400"/>
              <a:t> 743 (1992)</a:t>
            </a:r>
            <a:r>
              <a:rPr lang="hr-HR" altLang="en-US" sz="2400"/>
              <a:t> i sve kasnije rezolucije koje se odnose na </a:t>
            </a:r>
            <a:r>
              <a:rPr lang="en-US" altLang="en-US" sz="2400"/>
              <a:t>UNPROFOR,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r-HR" altLang="en-US" sz="24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en-US" sz="2400"/>
              <a:t>/…/</a:t>
            </a:r>
            <a:endParaRPr lang="ta-IN" altLang="en-US" sz="24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1.       </a:t>
            </a:r>
            <a:r>
              <a:rPr lang="hr-HR" altLang="en-US" sz="2400" u="sng"/>
              <a:t>Odlučuje</a:t>
            </a:r>
            <a:r>
              <a:rPr lang="en-US" altLang="en-US" sz="2400"/>
              <a:t> </a:t>
            </a:r>
            <a:r>
              <a:rPr lang="hr-HR" altLang="en-US" sz="2400">
                <a:solidFill>
                  <a:srgbClr val="FFFF00"/>
                </a:solidFill>
              </a:rPr>
              <a:t>produžiti mandat </a:t>
            </a:r>
            <a:r>
              <a:rPr lang="en-US" altLang="en-US" sz="2400">
                <a:solidFill>
                  <a:srgbClr val="FFFF00"/>
                </a:solidFill>
              </a:rPr>
              <a:t>UNPROFOR</a:t>
            </a:r>
            <a:r>
              <a:rPr lang="hr-HR" altLang="en-US" sz="2400">
                <a:solidFill>
                  <a:srgbClr val="FFFF00"/>
                </a:solidFill>
              </a:rPr>
              <a:t>a za dodatno razdoblje do</a:t>
            </a: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rgbClr val="FF0000"/>
                </a:solidFill>
              </a:rPr>
              <a:t>1</a:t>
            </a:r>
            <a:r>
              <a:rPr lang="hr-HR" altLang="en-US" sz="2400">
                <a:solidFill>
                  <a:srgbClr val="FF0000"/>
                </a:solidFill>
              </a:rPr>
              <a:t>.</a:t>
            </a:r>
            <a:r>
              <a:rPr lang="en-US" altLang="en-US" sz="2400">
                <a:solidFill>
                  <a:srgbClr val="FF0000"/>
                </a:solidFill>
              </a:rPr>
              <a:t> </a:t>
            </a:r>
            <a:r>
              <a:rPr lang="hr-HR" altLang="en-US" sz="2400">
                <a:solidFill>
                  <a:srgbClr val="FF0000"/>
                </a:solidFill>
              </a:rPr>
              <a:t>listopada </a:t>
            </a:r>
            <a:r>
              <a:rPr lang="en-US" altLang="en-US" sz="2400">
                <a:solidFill>
                  <a:srgbClr val="FF0000"/>
                </a:solidFill>
              </a:rPr>
              <a:t>1993</a:t>
            </a:r>
            <a:r>
              <a:rPr lang="en-US" altLang="en-US" sz="2400">
                <a:solidFill>
                  <a:srgbClr val="FFFF00"/>
                </a:solidFill>
              </a:rPr>
              <a:t>;</a:t>
            </a:r>
            <a:endParaRPr lang="ta-IN" altLang="en-US" sz="240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en-US" sz="2400"/>
              <a:t>/…/</a:t>
            </a:r>
            <a:endParaRPr lang="en-US" altLang="en-US" sz="24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>
            <a:extLst>
              <a:ext uri="{FF2B5EF4-FFF2-40B4-BE49-F238E27FC236}">
                <a16:creationId xmlns:a16="http://schemas.microsoft.com/office/drawing/2014/main" id="{72C0ECA9-C3A9-4565-BC76-329C9DD1E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0"/>
            <a:ext cx="6769100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E5288-94B1-49C9-BB77-8E76862BBB02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ta-IN" altLang="en-US">
                <a:solidFill>
                  <a:srgbClr val="FFFF00"/>
                </a:solidFill>
              </a:rPr>
              <a:t>Rezolucija VS 870 (1993)</a:t>
            </a:r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B10B9F-0E92-4C54-8ADE-559E24B4B2A4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ta-IN" altLang="en-US"/>
          </a:p>
          <a:p>
            <a:r>
              <a:rPr lang="ta-IN" altLang="en-US"/>
              <a:t>1. listopada 1993.</a:t>
            </a:r>
            <a:endParaRPr lang="en-US" alt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>
            <a:extLst>
              <a:ext uri="{FF2B5EF4-FFF2-40B4-BE49-F238E27FC236}">
                <a16:creationId xmlns:a16="http://schemas.microsoft.com/office/drawing/2014/main" id="{5DA8FE7F-C49B-4F4F-B3D2-4D1CC17179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288"/>
            <a:ext cx="91440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en-US" sz="2400" u="sng">
                <a:solidFill>
                  <a:srgbClr val="FFFF00"/>
                </a:solidFill>
              </a:rPr>
              <a:t>VIJEĆE SIGURNOSTI </a:t>
            </a:r>
            <a:r>
              <a:rPr lang="en-US" altLang="en-US" sz="2400"/>
              <a:t>,</a:t>
            </a:r>
            <a:endParaRPr lang="ta-IN" altLang="en-US" sz="24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en-US" sz="2400"/>
              <a:t>Potvrđujući svoju Rezoluciju</a:t>
            </a:r>
            <a:r>
              <a:rPr lang="en-US" altLang="en-US" sz="2400"/>
              <a:t> 743 (1992)</a:t>
            </a:r>
            <a:r>
              <a:rPr lang="hr-HR" altLang="en-US" sz="2400"/>
              <a:t> i sve kasnije rezolucije koje se odnose na </a:t>
            </a:r>
            <a:r>
              <a:rPr lang="en-US" altLang="en-US" sz="2400"/>
              <a:t>UNPROFOR,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r-HR" altLang="en-US" sz="24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en-US" sz="2400"/>
              <a:t>/…/</a:t>
            </a:r>
            <a:endParaRPr lang="ta-IN" altLang="en-US" sz="24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1.       </a:t>
            </a:r>
            <a:r>
              <a:rPr lang="hr-HR" altLang="en-US" sz="2400" u="sng"/>
              <a:t>Odlučuje</a:t>
            </a:r>
            <a:r>
              <a:rPr lang="en-US" altLang="en-US" sz="2400"/>
              <a:t> </a:t>
            </a:r>
            <a:r>
              <a:rPr lang="hr-HR" altLang="en-US" sz="2400">
                <a:solidFill>
                  <a:srgbClr val="FFFF00"/>
                </a:solidFill>
              </a:rPr>
              <a:t>produžiti mandat </a:t>
            </a:r>
            <a:r>
              <a:rPr lang="en-US" altLang="en-US" sz="2400">
                <a:solidFill>
                  <a:srgbClr val="FFFF00"/>
                </a:solidFill>
              </a:rPr>
              <a:t>UNPROFOR</a:t>
            </a:r>
            <a:r>
              <a:rPr lang="hr-HR" altLang="en-US" sz="2400">
                <a:solidFill>
                  <a:srgbClr val="FFFF00"/>
                </a:solidFill>
              </a:rPr>
              <a:t>a za dodatno razdoblje do</a:t>
            </a: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hr-HR" altLang="en-US" sz="2400">
                <a:solidFill>
                  <a:srgbClr val="FF0000"/>
                </a:solidFill>
              </a:rPr>
              <a:t>5.</a:t>
            </a:r>
            <a:r>
              <a:rPr lang="en-US" altLang="en-US" sz="2400">
                <a:solidFill>
                  <a:srgbClr val="FF0000"/>
                </a:solidFill>
              </a:rPr>
              <a:t> </a:t>
            </a:r>
            <a:r>
              <a:rPr lang="hr-HR" altLang="en-US" sz="2400">
                <a:solidFill>
                  <a:srgbClr val="FF0000"/>
                </a:solidFill>
              </a:rPr>
              <a:t>listopada </a:t>
            </a:r>
            <a:r>
              <a:rPr lang="en-US" altLang="en-US" sz="2400">
                <a:solidFill>
                  <a:srgbClr val="FF0000"/>
                </a:solidFill>
              </a:rPr>
              <a:t>1993</a:t>
            </a:r>
            <a:r>
              <a:rPr lang="en-US" altLang="en-US" sz="2400">
                <a:solidFill>
                  <a:srgbClr val="FFFF00"/>
                </a:solidFill>
              </a:rPr>
              <a:t>;</a:t>
            </a:r>
            <a:endParaRPr lang="ta-IN" altLang="en-US" sz="240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en-US" sz="2400"/>
              <a:t>/…/</a:t>
            </a:r>
            <a:endParaRPr lang="en-US" altLang="en-US" sz="24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1">
            <a:extLst>
              <a:ext uri="{FF2B5EF4-FFF2-40B4-BE49-F238E27FC236}">
                <a16:creationId xmlns:a16="http://schemas.microsoft.com/office/drawing/2014/main" id="{B9EE64A6-DBCB-4966-9B0E-4EF022F9E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60350"/>
            <a:ext cx="7848600" cy="676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F15B7-86F9-42B8-8225-ED62B0F5692C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ta-IN" altLang="en-US">
                <a:solidFill>
                  <a:srgbClr val="FFFF00"/>
                </a:solidFill>
              </a:rPr>
              <a:t>Rezolucija VS 871 (1993)</a:t>
            </a:r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108F6A-D3AB-41A9-B973-4AA8BD57690C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ta-IN" altLang="en-US"/>
          </a:p>
          <a:p>
            <a:r>
              <a:rPr lang="ta-IN" altLang="en-US"/>
              <a:t>4. listopada 1993.</a:t>
            </a:r>
            <a:endParaRPr lang="en-US" alt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>
            <a:extLst>
              <a:ext uri="{FF2B5EF4-FFF2-40B4-BE49-F238E27FC236}">
                <a16:creationId xmlns:a16="http://schemas.microsoft.com/office/drawing/2014/main" id="{862E6D9E-C236-40BD-A9C0-DC247F41B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en-US" sz="2400">
                <a:solidFill>
                  <a:srgbClr val="FFFF00"/>
                </a:solidFill>
              </a:rPr>
              <a:t>VIJEĆE SIGURNOSTI</a:t>
            </a:r>
            <a:r>
              <a:rPr lang="hr-HR" altLang="en-US" sz="2400"/>
              <a:t>,</a:t>
            </a:r>
            <a:endParaRPr lang="ta-IN" altLang="en-US" sz="24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en-US" sz="2400"/>
              <a:t>Potvrđujući svoju Rezoluciju</a:t>
            </a:r>
            <a:r>
              <a:rPr lang="en-US" altLang="en-US" sz="2400"/>
              <a:t> 743 (1992)</a:t>
            </a:r>
            <a:r>
              <a:rPr lang="hr-HR" altLang="en-US" sz="2400"/>
              <a:t> i sve kasnije rezolucije koje se odnose na </a:t>
            </a:r>
            <a:r>
              <a:rPr lang="en-US" altLang="en-US" sz="2400"/>
              <a:t>UNPROFOR,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r-HR" altLang="en-US" sz="24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en-US" sz="2400"/>
              <a:t>/…/</a:t>
            </a:r>
            <a:endParaRPr lang="ta-IN" altLang="en-US" sz="24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r-HR" altLang="en-US" sz="24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en-US" sz="2400"/>
              <a:t>5.	</a:t>
            </a:r>
            <a:r>
              <a:rPr lang="hr-HR" altLang="en-US" sz="2400" u="sng"/>
              <a:t>Izjavljuje</a:t>
            </a:r>
            <a:r>
              <a:rPr lang="hr-HR" altLang="en-US" sz="2400"/>
              <a:t> da će kontinuirani manjak suradnje u provedbi relevantnih rezolucija Vijeća sigurnosti u smislu pune provedbe Mirovnog plana za Republiku Hrvatsku imati ozbiljne posljedice, i u tom smislu </a:t>
            </a:r>
            <a:r>
              <a:rPr lang="hr-HR" altLang="en-US" sz="2400" u="sng"/>
              <a:t>potvrđuje</a:t>
            </a:r>
            <a:r>
              <a:rPr lang="hr-HR" altLang="en-US" sz="2400"/>
              <a:t> da će puna normalizacija stava međunarodne zajednice prema onima koji ne surađuju u punom smislu uzeti u obzir njihove aktivnosti u provedbi svih relevantnih rezolucija Vijeća sigurnosti uključivo i onih koje se odnose na provedbu Mirovnog plana za Republiku Hrvatsku.</a:t>
            </a:r>
            <a:r>
              <a:rPr lang="ta-IN" altLang="en-US" sz="2400"/>
              <a:t>	</a:t>
            </a:r>
            <a:endParaRPr lang="en-US" altLang="en-US" sz="240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>
            <a:extLst>
              <a:ext uri="{FF2B5EF4-FFF2-40B4-BE49-F238E27FC236}">
                <a16:creationId xmlns:a16="http://schemas.microsoft.com/office/drawing/2014/main" id="{9430D135-7D38-4799-940F-021B1827D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44675"/>
            <a:ext cx="8785225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diplomat">
            <a:extLst>
              <a:ext uri="{FF2B5EF4-FFF2-40B4-BE49-F238E27FC236}">
                <a16:creationId xmlns:a16="http://schemas.microsoft.com/office/drawing/2014/main" id="{11D87934-31D4-42FF-A926-19AF20F76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" r="3310"/>
          <a:stretch>
            <a:fillRect/>
          </a:stretch>
        </p:blipFill>
        <p:spPr bwMode="auto">
          <a:xfrm>
            <a:off x="884238" y="668338"/>
            <a:ext cx="7375525" cy="552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C6908F-638A-4462-B7A4-BA42214EC1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006475"/>
            <a:ext cx="5924550" cy="325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9C007B7-5443-4FCB-99FE-60A3FFFB17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3" y="4803775"/>
            <a:ext cx="53800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r-HR" altLang="sr-Latn-RS" sz="1800">
              <a:solidFill>
                <a:srgbClr val="FFC000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800"/>
              <a:t>1993: Operation NFZ (no-fly zone) – BiH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800"/>
              <a:t>1999: Operation Allied Force – Serbia / Kosovo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4622FE-823E-41DE-A8CF-0FB53BD52F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4" t="8563" r="10532" b="10188"/>
          <a:stretch>
            <a:fillRect/>
          </a:stretch>
        </p:blipFill>
        <p:spPr bwMode="auto">
          <a:xfrm>
            <a:off x="6234113" y="1006475"/>
            <a:ext cx="2909887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951002-4144-49A1-889E-2CFA9BEEC4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3830638"/>
            <a:ext cx="2462213" cy="213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9E861A-FC7A-49F2-9A57-439163396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450" y="4338638"/>
            <a:ext cx="5414963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2100">
                <a:solidFill>
                  <a:srgbClr val="FFC000"/>
                </a:solidFill>
              </a:rPr>
              <a:t>CVN-71 USS Theodore Roosevelt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0" name="Rectangle 16">
            <a:extLst>
              <a:ext uri="{FF2B5EF4-FFF2-40B4-BE49-F238E27FC236}">
                <a16:creationId xmlns:a16="http://schemas.microsoft.com/office/drawing/2014/main" id="{E259196F-A33F-49C3-9626-B089A10E8D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FF00"/>
                </a:solidFill>
                <a:ea typeface="ＭＳ Ｐゴシック" charset="0"/>
                <a:cs typeface="+mj-cs"/>
              </a:rPr>
              <a:t>S</a:t>
            </a:r>
            <a:r>
              <a:rPr lang="ta-IN" dirty="0">
                <a:solidFill>
                  <a:srgbClr val="FFFF00"/>
                </a:solidFill>
                <a:ea typeface="ＭＳ Ｐゴシック" charset="0"/>
                <a:cs typeface="+mj-cs"/>
              </a:rPr>
              <a:t>ustav </a:t>
            </a:r>
            <a:r>
              <a:rPr lang="hr-HR" dirty="0">
                <a:solidFill>
                  <a:srgbClr val="FFFF00"/>
                </a:solidFill>
                <a:ea typeface="ＭＳ Ｐゴシック" charset="0"/>
                <a:cs typeface="+mj-cs"/>
              </a:rPr>
              <a:t>UN</a:t>
            </a:r>
            <a:r>
              <a:rPr lang="ta-IN" dirty="0">
                <a:solidFill>
                  <a:srgbClr val="FFFF00"/>
                </a:solidFill>
                <a:ea typeface="ＭＳ Ｐゴシック" charset="0"/>
                <a:cs typeface="+mj-cs"/>
              </a:rPr>
              <a:t>-a</a:t>
            </a:r>
            <a:endParaRPr lang="hr-HR" dirty="0">
              <a:solidFill>
                <a:srgbClr val="FFFF00"/>
              </a:solidFill>
              <a:ea typeface="ＭＳ Ｐゴシック" charset="0"/>
              <a:cs typeface="+mj-cs"/>
            </a:endParaRPr>
          </a:p>
        </p:txBody>
      </p:sp>
      <p:graphicFrame>
        <p:nvGraphicFramePr>
          <p:cNvPr id="7171" name="Object 9">
            <a:extLst>
              <a:ext uri="{FF2B5EF4-FFF2-40B4-BE49-F238E27FC236}">
                <a16:creationId xmlns:a16="http://schemas.microsoft.com/office/drawing/2014/main" id="{F54CCE7F-2A29-4658-BB1B-3A09D6A3B070}"/>
              </a:ext>
            </a:extLst>
          </p:cNvPr>
          <p:cNvGraphicFramePr>
            <a:graphicFrameLocks noChangeAspect="1"/>
          </p:cNvGraphicFramePr>
          <p:nvPr>
            <p:ph sz="half" idx="1"/>
          </p:nvPr>
        </p:nvGraphicFramePr>
        <p:xfrm>
          <a:off x="457200" y="2517775"/>
          <a:ext cx="4038600" cy="2693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Chart" r:id="rId3" imgW="6108700" imgH="4076700" progId="MSGraph.Chart.8">
                  <p:embed followColorScheme="full"/>
                </p:oleObj>
              </mc:Choice>
              <mc:Fallback>
                <p:oleObj name="Chart" r:id="rId3" imgW="6108700" imgH="4076700" progId="MSGraph.Chart.8">
                  <p:embed followColorScheme="full"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517775"/>
                        <a:ext cx="4038600" cy="2693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15">
            <a:extLst>
              <a:ext uri="{FF2B5EF4-FFF2-40B4-BE49-F238E27FC236}">
                <a16:creationId xmlns:a16="http://schemas.microsoft.com/office/drawing/2014/main" id="{89831B7F-1E7B-4EB5-AE85-50EBB3DB439B}"/>
              </a:ext>
            </a:extLst>
          </p:cNvPr>
          <p:cNvGraphicFramePr>
            <a:graphicFrameLocks noChangeAspect="1"/>
          </p:cNvGraphicFramePr>
          <p:nvPr>
            <p:ph sz="half" idx="2"/>
          </p:nvPr>
        </p:nvGraphicFramePr>
        <p:xfrm>
          <a:off x="395288" y="1484313"/>
          <a:ext cx="8280400" cy="5113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Acrobat Document" r:id="rId5" imgW="7137400" imgH="6896100" progId="AcroExch.Document.7">
                  <p:embed/>
                </p:oleObj>
              </mc:Choice>
              <mc:Fallback>
                <p:oleObj name="Acrobat Document" r:id="rId5" imgW="7137400" imgH="6896100" progId="AcroExch.Document.7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484313"/>
                        <a:ext cx="8280400" cy="5113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CBCA45E-2361-40B8-8A51-77DCE220A56D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ta-IN" altLang="en-US">
                <a:solidFill>
                  <a:srgbClr val="FFFF00"/>
                </a:solidFill>
              </a:rPr>
              <a:t>Rezolucija VS </a:t>
            </a:r>
            <a:r>
              <a:rPr lang="hr-HR" altLang="en-US">
                <a:solidFill>
                  <a:srgbClr val="FFFF00"/>
                </a:solidFill>
              </a:rPr>
              <a:t>981</a:t>
            </a:r>
            <a:r>
              <a:rPr lang="ta-IN" altLang="en-US">
                <a:solidFill>
                  <a:srgbClr val="FFFF00"/>
                </a:solidFill>
              </a:rPr>
              <a:t> (199</a:t>
            </a:r>
            <a:r>
              <a:rPr lang="hr-HR" altLang="en-US">
                <a:solidFill>
                  <a:srgbClr val="FFFF00"/>
                </a:solidFill>
              </a:rPr>
              <a:t>5</a:t>
            </a:r>
            <a:r>
              <a:rPr lang="ta-IN" altLang="en-US">
                <a:solidFill>
                  <a:srgbClr val="FFFF00"/>
                </a:solidFill>
              </a:rPr>
              <a:t>)</a:t>
            </a:r>
            <a:endParaRPr lang="hr-HR" altLang="sr-Latn-RS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F7562FA-4669-434A-92E9-0AAD223DBA12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>
              <a:defRPr/>
            </a:pPr>
            <a:endParaRPr lang="hr-HR" dirty="0"/>
          </a:p>
          <a:p>
            <a:pPr>
              <a:defRPr/>
            </a:pPr>
            <a:r>
              <a:rPr lang="hr-HR" dirty="0"/>
              <a:t>31. ožujka 1995.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Pravokutnik 1">
            <a:extLst>
              <a:ext uri="{FF2B5EF4-FFF2-40B4-BE49-F238E27FC236}">
                <a16:creationId xmlns:a16="http://schemas.microsoft.com/office/drawing/2014/main" id="{B3DCE7E7-C191-4E75-BE45-954B4BBB3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96850"/>
            <a:ext cx="8928100" cy="480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en-US" sz="1800">
                <a:solidFill>
                  <a:srgbClr val="FFFF00"/>
                </a:solidFill>
              </a:rPr>
              <a:t>VIJEĆE SIGURNOSTI</a:t>
            </a:r>
            <a:r>
              <a:rPr lang="hr-HR" altLang="en-US" sz="1800"/>
              <a:t>,</a:t>
            </a:r>
            <a:endParaRPr lang="ta-IN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en-US" sz="1800"/>
              <a:t>Prisjećajući se svih svojih Rezolucija o konfliktima na teritoriju bivše Jugoslavije</a:t>
            </a:r>
            <a:r>
              <a:rPr lang="en-US" altLang="en-US" sz="1800"/>
              <a:t>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r-HR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en-US" sz="1800"/>
              <a:t>/…/</a:t>
            </a:r>
            <a:endParaRPr lang="ta-IN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r-HR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en-US" sz="1800" u="sng"/>
              <a:t>Ponovno potvrđuje</a:t>
            </a:r>
            <a:r>
              <a:rPr lang="hr-HR" altLang="en-US" sz="1800"/>
              <a:t> obvezu prema neovisnosti, suverenosti i teritorijalnoj cjelovitosti Republike Hrvatske, uključivo njena prava i obveze glede kontrole vlastite međunarodne trgovine;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r-HR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en-US" sz="1800"/>
              <a:t>/…/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r-HR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en-US" sz="1800"/>
              <a:t>2. 	</a:t>
            </a:r>
            <a:r>
              <a:rPr lang="hr-HR" altLang="en-US" sz="1800" u="sng"/>
              <a:t>ODLUČUJE</a:t>
            </a:r>
            <a:r>
              <a:rPr lang="hr-HR" altLang="en-US" sz="1800"/>
              <a:t> uspostaviti, pod vlastitom nadležnošću, </a:t>
            </a:r>
            <a:r>
              <a:rPr lang="hr-HR" altLang="en-US" sz="1800">
                <a:solidFill>
                  <a:srgbClr val="FF0000"/>
                </a:solidFill>
              </a:rPr>
              <a:t>Operaciju Ujedinjenih Naroda u Republici Hrvatskoj za ponovnu uspostavu povjerenja, koja će biti poznata kao UNCRO</a:t>
            </a:r>
            <a:r>
              <a:rPr lang="hr-HR" altLang="en-US" sz="1800"/>
              <a:t>, u skladu s para. 84 Izvješća Glavnog tajnika UN, na razdoblje koje će završiti 30. listopada 1995. /…/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Slika 5">
            <a:extLst>
              <a:ext uri="{FF2B5EF4-FFF2-40B4-BE49-F238E27FC236}">
                <a16:creationId xmlns:a16="http://schemas.microsoft.com/office/drawing/2014/main" id="{C15F510B-AA15-4881-BF2B-F50A08DC16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5888"/>
            <a:ext cx="8064500" cy="662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2" name="Group 4">
            <a:extLst>
              <a:ext uri="{FF2B5EF4-FFF2-40B4-BE49-F238E27FC236}">
                <a16:creationId xmlns:a16="http://schemas.microsoft.com/office/drawing/2014/main" id="{DFD3634E-22B1-4CCE-8560-FC3C38577F4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11188" y="188913"/>
            <a:ext cx="7788275" cy="6453187"/>
            <a:chOff x="340" y="119"/>
            <a:chExt cx="4906" cy="4065"/>
          </a:xfrm>
        </p:grpSpPr>
        <p:sp>
          <p:nvSpPr>
            <p:cNvPr id="56323" name="AutoShape 3">
              <a:extLst>
                <a:ext uri="{FF2B5EF4-FFF2-40B4-BE49-F238E27FC236}">
                  <a16:creationId xmlns:a16="http://schemas.microsoft.com/office/drawing/2014/main" id="{408CB396-5F2E-40F4-9F4B-4C776457548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40" y="119"/>
              <a:ext cx="4906" cy="406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6324" name="Picture 5">
              <a:extLst>
                <a:ext uri="{FF2B5EF4-FFF2-40B4-BE49-F238E27FC236}">
                  <a16:creationId xmlns:a16="http://schemas.microsoft.com/office/drawing/2014/main" id="{ABC9D1BD-81C3-4E96-AE21-D500441383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119"/>
              <a:ext cx="4912" cy="4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>
            <a:extLst>
              <a:ext uri="{FF2B5EF4-FFF2-40B4-BE49-F238E27FC236}">
                <a16:creationId xmlns:a16="http://schemas.microsoft.com/office/drawing/2014/main" id="{15F939C5-5B28-4E96-9971-8F6010D211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" y="501650"/>
            <a:ext cx="7804150" cy="585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626645-443D-4971-80DD-7DFE8CC53E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3581400"/>
            <a:ext cx="357187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51F3E3-BC02-4E70-B275-B09244B614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825" y="1100138"/>
            <a:ext cx="305752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E26A348-1FBC-48F8-8CCA-1F853030F3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3581400"/>
            <a:ext cx="390525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F1F99B-A6A4-4307-8C59-11444C0C4D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1100138"/>
            <a:ext cx="3571875" cy="227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>
            <a:extLst>
              <a:ext uri="{FF2B5EF4-FFF2-40B4-BE49-F238E27FC236}">
                <a16:creationId xmlns:a16="http://schemas.microsoft.com/office/drawing/2014/main" id="{0E0CF314-CA28-41B2-A559-EA3F1144B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5" y="960438"/>
            <a:ext cx="7232650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656E61-F1E8-434F-9843-E45DEA83C3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8" y="1116013"/>
            <a:ext cx="7223125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741983-3C70-439C-A277-F37E473BA7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8" y="3884613"/>
            <a:ext cx="3500437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atellite Dish">
  <a:themeElements>
    <a:clrScheme name="Satellite Dish 4">
      <a:dk1>
        <a:srgbClr val="666A5C"/>
      </a:dk1>
      <a:lt1>
        <a:srgbClr val="FFFFFF"/>
      </a:lt1>
      <a:dk2>
        <a:srgbClr val="757868"/>
      </a:dk2>
      <a:lt2>
        <a:srgbClr val="C4C3AA"/>
      </a:lt2>
      <a:accent1>
        <a:srgbClr val="9AC2C0"/>
      </a:accent1>
      <a:accent2>
        <a:srgbClr val="4D4F45"/>
      </a:accent2>
      <a:accent3>
        <a:srgbClr val="BDBEB9"/>
      </a:accent3>
      <a:accent4>
        <a:srgbClr val="DADADA"/>
      </a:accent4>
      <a:accent5>
        <a:srgbClr val="CADDDC"/>
      </a:accent5>
      <a:accent6>
        <a:srgbClr val="45473E"/>
      </a:accent6>
      <a:hlink>
        <a:srgbClr val="009999"/>
      </a:hlink>
      <a:folHlink>
        <a:srgbClr val="BFCB4F"/>
      </a:folHlink>
    </a:clrScheme>
    <a:fontScheme name="Satellite Dish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tellite Dish 1">
        <a:dk1>
          <a:srgbClr val="660000"/>
        </a:dk1>
        <a:lt1>
          <a:srgbClr val="FFFFFF"/>
        </a:lt1>
        <a:dk2>
          <a:srgbClr val="A80000"/>
        </a:dk2>
        <a:lt2>
          <a:srgbClr val="FFFF99"/>
        </a:lt2>
        <a:accent1>
          <a:srgbClr val="FF6600"/>
        </a:accent1>
        <a:accent2>
          <a:srgbClr val="6A0000"/>
        </a:accent2>
        <a:accent3>
          <a:srgbClr val="D1AAAA"/>
        </a:accent3>
        <a:accent4>
          <a:srgbClr val="DADADA"/>
        </a:accent4>
        <a:accent5>
          <a:srgbClr val="FFB8AA"/>
        </a:accent5>
        <a:accent6>
          <a:srgbClr val="5F00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2">
        <a:dk1>
          <a:srgbClr val="6A4700"/>
        </a:dk1>
        <a:lt1>
          <a:srgbClr val="FFFFFF"/>
        </a:lt1>
        <a:dk2>
          <a:srgbClr val="522900"/>
        </a:dk2>
        <a:lt2>
          <a:srgbClr val="FFFF99"/>
        </a:lt2>
        <a:accent1>
          <a:srgbClr val="CC9900"/>
        </a:accent1>
        <a:accent2>
          <a:srgbClr val="9C7300"/>
        </a:accent2>
        <a:accent3>
          <a:srgbClr val="B3ACAA"/>
        </a:accent3>
        <a:accent4>
          <a:srgbClr val="DADADA"/>
        </a:accent4>
        <a:accent5>
          <a:srgbClr val="E2CAAA"/>
        </a:accent5>
        <a:accent6>
          <a:srgbClr val="8D6800"/>
        </a:accent6>
        <a:hlink>
          <a:srgbClr val="FF99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3">
        <a:dk1>
          <a:srgbClr val="495630"/>
        </a:dk1>
        <a:lt1>
          <a:srgbClr val="FFFFCC"/>
        </a:lt1>
        <a:dk2>
          <a:srgbClr val="2D361C"/>
        </a:dk2>
        <a:lt2>
          <a:srgbClr val="BAD38D"/>
        </a:lt2>
        <a:accent1>
          <a:srgbClr val="68803E"/>
        </a:accent1>
        <a:accent2>
          <a:srgbClr val="556636"/>
        </a:accent2>
        <a:accent3>
          <a:srgbClr val="ADAEAB"/>
        </a:accent3>
        <a:accent4>
          <a:srgbClr val="DADAAE"/>
        </a:accent4>
        <a:accent5>
          <a:srgbClr val="B9C0AF"/>
        </a:accent5>
        <a:accent6>
          <a:srgbClr val="4C5C30"/>
        </a:accent6>
        <a:hlink>
          <a:srgbClr val="339933"/>
        </a:hlink>
        <a:folHlink>
          <a:srgbClr val="D9D4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4">
        <a:dk1>
          <a:srgbClr val="666A5C"/>
        </a:dk1>
        <a:lt1>
          <a:srgbClr val="FFFFFF"/>
        </a:lt1>
        <a:dk2>
          <a:srgbClr val="757868"/>
        </a:dk2>
        <a:lt2>
          <a:srgbClr val="C4C3AA"/>
        </a:lt2>
        <a:accent1>
          <a:srgbClr val="9AC2C0"/>
        </a:accent1>
        <a:accent2>
          <a:srgbClr val="4D4F45"/>
        </a:accent2>
        <a:accent3>
          <a:srgbClr val="BDBEB9"/>
        </a:accent3>
        <a:accent4>
          <a:srgbClr val="DADADA"/>
        </a:accent4>
        <a:accent5>
          <a:srgbClr val="CADDDC"/>
        </a:accent5>
        <a:accent6>
          <a:srgbClr val="45473E"/>
        </a:accent6>
        <a:hlink>
          <a:srgbClr val="009999"/>
        </a:hlink>
        <a:folHlink>
          <a:srgbClr val="BFCB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5">
        <a:dk1>
          <a:srgbClr val="006664"/>
        </a:dk1>
        <a:lt1>
          <a:srgbClr val="FFFFFF"/>
        </a:lt1>
        <a:dk2>
          <a:srgbClr val="00908D"/>
        </a:dk2>
        <a:lt2>
          <a:srgbClr val="ADE5CD"/>
        </a:lt2>
        <a:accent1>
          <a:srgbClr val="00CCFF"/>
        </a:accent1>
        <a:accent2>
          <a:srgbClr val="006666"/>
        </a:accent2>
        <a:accent3>
          <a:srgbClr val="AAC6C5"/>
        </a:accent3>
        <a:accent4>
          <a:srgbClr val="DADADA"/>
        </a:accent4>
        <a:accent5>
          <a:srgbClr val="AAE2FF"/>
        </a:accent5>
        <a:accent6>
          <a:srgbClr val="005C5C"/>
        </a:accent6>
        <a:hlink>
          <a:srgbClr val="6DD8DB"/>
        </a:hlink>
        <a:folHlink>
          <a:srgbClr val="C5E2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6">
        <a:dk1>
          <a:srgbClr val="000000"/>
        </a:dk1>
        <a:lt1>
          <a:srgbClr val="DDDCC5"/>
        </a:lt1>
        <a:dk2>
          <a:srgbClr val="000000"/>
        </a:dk2>
        <a:lt2>
          <a:srgbClr val="B9B695"/>
        </a:lt2>
        <a:accent1>
          <a:srgbClr val="EAEBE9"/>
        </a:accent1>
        <a:accent2>
          <a:srgbClr val="BFBFAB"/>
        </a:accent2>
        <a:accent3>
          <a:srgbClr val="EBEBDF"/>
        </a:accent3>
        <a:accent4>
          <a:srgbClr val="000000"/>
        </a:accent4>
        <a:accent5>
          <a:srgbClr val="F3F3F2"/>
        </a:accent5>
        <a:accent6>
          <a:srgbClr val="ADAD9B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tellite Dish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36699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ADB8CA"/>
        </a:accent5>
        <a:accent6>
          <a:srgbClr val="555555"/>
        </a:accent6>
        <a:hlink>
          <a:srgbClr val="BBE5FF"/>
        </a:hlink>
        <a:folHlink>
          <a:srgbClr val="B6B3E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8">
        <a:dk1>
          <a:srgbClr val="000090"/>
        </a:dk1>
        <a:lt1>
          <a:srgbClr val="EAEAEA"/>
        </a:lt1>
        <a:dk2>
          <a:srgbClr val="3A3AB2"/>
        </a:dk2>
        <a:lt2>
          <a:srgbClr val="CAD4DC"/>
        </a:lt2>
        <a:accent1>
          <a:srgbClr val="3974AF"/>
        </a:accent1>
        <a:accent2>
          <a:srgbClr val="232369"/>
        </a:accent2>
        <a:accent3>
          <a:srgbClr val="AEAED5"/>
        </a:accent3>
        <a:accent4>
          <a:srgbClr val="C8C8C8"/>
        </a:accent4>
        <a:accent5>
          <a:srgbClr val="AEBCD4"/>
        </a:accent5>
        <a:accent6>
          <a:srgbClr val="1F1F5E"/>
        </a:accent6>
        <a:hlink>
          <a:srgbClr val="00CCFF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9">
        <a:dk1>
          <a:srgbClr val="9C9C9C"/>
        </a:dk1>
        <a:lt1>
          <a:srgbClr val="FFFFFF"/>
        </a:lt1>
        <a:dk2>
          <a:srgbClr val="8696CA"/>
        </a:dk2>
        <a:lt2>
          <a:srgbClr val="FFFFFF"/>
        </a:lt2>
        <a:accent1>
          <a:srgbClr val="97D1D5"/>
        </a:accent1>
        <a:accent2>
          <a:srgbClr val="666699"/>
        </a:accent2>
        <a:accent3>
          <a:srgbClr val="C3C9E1"/>
        </a:accent3>
        <a:accent4>
          <a:srgbClr val="DADADA"/>
        </a:accent4>
        <a:accent5>
          <a:srgbClr val="C9E5E7"/>
        </a:accent5>
        <a:accent6>
          <a:srgbClr val="5C5C8A"/>
        </a:accent6>
        <a:hlink>
          <a:srgbClr val="0000FF"/>
        </a:hlink>
        <a:folHlink>
          <a:srgbClr val="00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Satellite Dish</Template>
  <TotalTime>7707</TotalTime>
  <Words>1785</Words>
  <Application>Microsoft Office PowerPoint</Application>
  <PresentationFormat>On-screen Show (4:3)</PresentationFormat>
  <Paragraphs>544</Paragraphs>
  <Slides>53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53</vt:i4>
      </vt:variant>
    </vt:vector>
  </HeadingPairs>
  <TitlesOfParts>
    <vt:vector size="61" baseType="lpstr">
      <vt:lpstr>Verdana</vt:lpstr>
      <vt:lpstr>MS PGothic</vt:lpstr>
      <vt:lpstr>Arial</vt:lpstr>
      <vt:lpstr>Wingdings</vt:lpstr>
      <vt:lpstr>Calibri</vt:lpstr>
      <vt:lpstr>Satellite Dish</vt:lpstr>
      <vt:lpstr>Microsoft Graph Chart</vt:lpstr>
      <vt:lpstr>Adobe Acrobat Document</vt:lpstr>
      <vt:lpstr> Međunarodne organizacije i mirovne operacije (UN SC Case Study 1993)</vt:lpstr>
      <vt:lpstr>PowerPoint Presentation</vt:lpstr>
      <vt:lpstr>PowerPoint Presentation</vt:lpstr>
      <vt:lpstr>PowerPoint Presentation</vt:lpstr>
      <vt:lpstr>Sustav UN-a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Mandat VS UN</vt:lpstr>
      <vt:lpstr>Moguće aktivnosti VS UN</vt:lpstr>
      <vt:lpstr>Moguće aktivnosti VS UN (2)</vt:lpstr>
      <vt:lpstr>PowerPoint Presentation</vt:lpstr>
      <vt:lpstr>Ostvarivanje suvereniteta metodom „puzanja”</vt:lpstr>
      <vt:lpstr>Mirovne operacije un u rh</vt:lpstr>
      <vt:lpstr>PowerPoint Presentation</vt:lpstr>
      <vt:lpstr>REZULUCIJE O PRODULJENJU MirovnIH operacijA  un u rh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Vanceov Plan</vt:lpstr>
      <vt:lpstr>PowerPoint Presentation</vt:lpstr>
      <vt:lpstr>PowerPoint Presentation</vt:lpstr>
      <vt:lpstr>PowerPoint Presentation</vt:lpstr>
      <vt:lpstr>Operacija “BLEF”</vt:lpstr>
      <vt:lpstr>Rezolucija VS 769 (1992)</vt:lpstr>
      <vt:lpstr>Pismo ppV i mvp Mate Granića</vt:lpstr>
      <vt:lpstr>Izvješća Glavnog tajnika UN</vt:lpstr>
      <vt:lpstr>Rezolucija 769</vt:lpstr>
      <vt:lpstr>PowerPoint Presentation</vt:lpstr>
      <vt:lpstr>Rezolucija VS 815 (1993)</vt:lpstr>
      <vt:lpstr>Rezolucija VS 815 (1993)</vt:lpstr>
      <vt:lpstr>PowerPoint Presentation</vt:lpstr>
      <vt:lpstr>UNSC Resolution 820 (1993)</vt:lpstr>
      <vt:lpstr>PowerPoint Presentation</vt:lpstr>
      <vt:lpstr>Rezolucija VS 869 (1993) 30. rujna 1993.</vt:lpstr>
      <vt:lpstr>PowerPoint Presentation</vt:lpstr>
      <vt:lpstr>PowerPoint Presentation</vt:lpstr>
      <vt:lpstr>Rezolucija VS 870 (1993)</vt:lpstr>
      <vt:lpstr>PowerPoint Presentation</vt:lpstr>
      <vt:lpstr>PowerPoint Presentation</vt:lpstr>
      <vt:lpstr>Rezolucija VS 871 (1993)</vt:lpstr>
      <vt:lpstr>PowerPoint Presentation</vt:lpstr>
      <vt:lpstr>PowerPoint Presentation</vt:lpstr>
      <vt:lpstr>PowerPoint Presentation</vt:lpstr>
      <vt:lpstr>PowerPoint Presentation</vt:lpstr>
      <vt:lpstr>Rezolucija VS 981 (1995)</vt:lpstr>
      <vt:lpstr>PowerPoint Presentation</vt:lpstr>
      <vt:lpstr>PowerPoint Presentation</vt:lpstr>
      <vt:lpstr>PowerPoint Presentation</vt:lpstr>
    </vt:vector>
  </TitlesOfParts>
  <Company>MVPEI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Organizations and global security structure (UN SC Case Study 1993)</dc:title>
  <dc:creator>mvpei</dc:creator>
  <cp:lastModifiedBy>Admin</cp:lastModifiedBy>
  <cp:revision>70</cp:revision>
  <dcterms:created xsi:type="dcterms:W3CDTF">2013-10-14T16:34:12Z</dcterms:created>
  <dcterms:modified xsi:type="dcterms:W3CDTF">2021-11-29T07:21:09Z</dcterms:modified>
</cp:coreProperties>
</file>