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65" r:id="rId3"/>
    <p:sldId id="268" r:id="rId4"/>
    <p:sldId id="272" r:id="rId5"/>
    <p:sldId id="273" r:id="rId6"/>
    <p:sldId id="274" r:id="rId7"/>
    <p:sldId id="275" r:id="rId8"/>
    <p:sldId id="291" r:id="rId9"/>
    <p:sldId id="276" r:id="rId10"/>
    <p:sldId id="278" r:id="rId11"/>
    <p:sldId id="277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 autoAdjust="0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CDCE80-A3B0-5FEB-C21A-D0AD37067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DD8952-A2BC-DBF8-771B-1212D9AC78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787021-E72A-0796-A389-0C46FBC2A4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8A6BC-A232-CD4D-8990-5879EF4AF73A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95370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3332CD-8D65-89DE-6794-D4DAE82C40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2BA44A-FF52-1E9D-26B6-1BD8D98CE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13EC92-A322-1859-0AE2-F8160CADC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1623F-EFAB-0847-9053-5B6AF48BE8D6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214196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BBA11B-D02D-DA83-696C-AFB54E1D3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7A73A3-841D-B1FF-BC19-331AAC5E6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290122-EDF5-400F-A5A8-EEF91DEA5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499D6-D092-8B41-A895-FFF51C00B57F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2335475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BF04-6774-1EC9-E963-3A1136A5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68DB0-2FA9-624E-5A46-BA01B0D5971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D77F89-8279-5521-A07F-EAD6C135E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1968F-99F5-58C8-BCD1-74E59A74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102FB-B9DE-13DE-962A-04D10038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4BD9C-BD32-4403-F1D7-6A26FF24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F1E081-DA60-734B-95A8-6A4EF352ED8B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120787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AA3C2E-58C6-7F6C-597B-3DB59CE502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DB752E-F383-5498-AF7C-CD848BB13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610B39-4832-3E20-CC59-280CC6C35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6F7F-C513-CD4B-88B4-E8AD04E147C0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54333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43FB7A-852A-6A13-8EF8-21DB9168A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B27691-60B1-9810-7BFF-DFA1890405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176F65-E766-042C-7961-4C483AB6C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2FA2B-EC0B-B146-9947-A46E58B30337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177919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F7A3F7-BF5F-3841-5469-7E7613E0FC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1E4AD3-A36D-6D8D-5D97-7521B2C99A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7FA09B-0264-E531-8A22-527432C54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1C12F-3340-2743-BF94-FAC4CD824058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205894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E45ACA-F760-68B0-5E19-DB60DD3C3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DAAA41-4C59-2188-6B81-5FE86651A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04B3DDC-23D6-321C-5CC2-A341918939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C5A21-C78C-9540-BA88-60F22561F027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32775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F8768A-8A9E-52B5-9DB6-68DAA523A9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355465-29EA-D1F3-32B6-210D40BE0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67CA90-CD0D-8628-D1B1-CDD9438DB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B9AC-3B6F-7448-BBB5-62AF15036C21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131241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4338A1-8160-E9F5-7A71-5D7E5D419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AF8BE2-938B-6E1C-14AF-9B6D25606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067C10-34D8-5C1C-1159-C5127B597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0CCF4-365F-364C-9AA5-BCFBA69455FB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25448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C3BE09-E0DD-2612-C469-940DD7A1C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4A3509-01C4-51B8-D78A-1F2DA8386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8445DF-E241-C595-A7DD-20A17B525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154C2-6FDD-FD47-BE68-B3909C0BDCFB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343270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67E41F-431A-448C-E258-55B8FA213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D1A2A-8475-44BB-182B-E75A3AF69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2EE18D-B62E-399C-2B16-5EF02D095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41F85-5A17-5846-96BA-E6AECE9F627B}" type="slidenum">
              <a:rPr lang="es-ES" altLang="en-HR"/>
              <a:pPr/>
              <a:t>‹#›</a:t>
            </a:fld>
            <a:endParaRPr lang="es-ES" altLang="en-HR"/>
          </a:p>
        </p:txBody>
      </p:sp>
    </p:spTree>
    <p:extLst>
      <p:ext uri="{BB962C8B-B14F-4D97-AF65-F5344CB8AC3E}">
        <p14:creationId xmlns:p14="http://schemas.microsoft.com/office/powerpoint/2010/main" val="301261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3EBBA-F160-CCA6-4151-00D96F6A5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HR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E50501-7FB1-47A4-F8CD-78E62AE2D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HR"/>
              <a:t>Haga clic para modificar el estilo de texto del patrón</a:t>
            </a:r>
          </a:p>
          <a:p>
            <a:pPr lvl="1"/>
            <a:r>
              <a:rPr lang="es-ES" altLang="en-HR"/>
              <a:t>Segundo nivel</a:t>
            </a:r>
          </a:p>
          <a:p>
            <a:pPr lvl="2"/>
            <a:r>
              <a:rPr lang="es-ES" altLang="en-HR"/>
              <a:t>Tercer nivel</a:t>
            </a:r>
          </a:p>
          <a:p>
            <a:pPr lvl="3"/>
            <a:r>
              <a:rPr lang="es-ES" altLang="en-HR"/>
              <a:t>Cuarto nivel</a:t>
            </a:r>
          </a:p>
          <a:p>
            <a:pPr lvl="4"/>
            <a:r>
              <a:rPr lang="es-ES" altLang="en-HR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46748D-BA40-1E82-1BCC-3492BA9F73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49DAF0-F88B-384F-F5C3-3B6D1186CA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12B1A33-3932-2F62-9A16-5F3CA600EA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8F206D-3A99-0444-A12B-5A392BDA22E6}" type="slidenum">
              <a:rPr lang="es-ES" altLang="en-HR"/>
              <a:pPr/>
              <a:t>‹#›</a:t>
            </a:fld>
            <a:endParaRPr lang="es-ES" altLang="en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138C821-58F3-EED6-6C4F-AAD0FEF4EC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2938" y="642938"/>
            <a:ext cx="7772400" cy="3071812"/>
          </a:xfrm>
        </p:spPr>
        <p:txBody>
          <a:bodyPr/>
          <a:lstStyle/>
          <a:p>
            <a:pPr eaLnBrk="1" hangingPunct="1"/>
            <a:br>
              <a:rPr lang="hr-HR" altLang="en-HR" sz="3200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br>
              <a:rPr lang="hr-HR" altLang="en-HR" sz="3200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br>
              <a:rPr lang="hr-HR" altLang="en-HR" sz="3200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br>
              <a:rPr lang="hr-HR" altLang="en-HR" sz="3200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hr-HR" altLang="en-HR" sz="4000" b="1">
                <a:solidFill>
                  <a:srgbClr val="002060"/>
                </a:solidFill>
                <a:latin typeface="Times New Roman" panose="02020603050405020304" pitchFamily="18" charset="0"/>
              </a:rPr>
              <a:t>PRIMJENA ODGOJNE DRAME U RADU S MALOLJETNIM POČINITELJIMA KAZNENIH DJELA </a:t>
            </a:r>
            <a:br>
              <a:rPr lang="hr-HR" altLang="en-HR" sz="4000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br>
              <a:rPr lang="hr-HR" altLang="en-HR" sz="1200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hr-HR" altLang="en-HR" sz="1200" b="1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HR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hr-HR" altLang="en-HR" sz="2800" b="1">
                <a:solidFill>
                  <a:srgbClr val="002060"/>
                </a:solidFill>
                <a:latin typeface="Times New Roman" panose="02020603050405020304" pitchFamily="18" charset="0"/>
              </a:rPr>
              <a:t>-  Primjer suradnje institucije s nevladinim sektorom –</a:t>
            </a:r>
            <a:br>
              <a:rPr lang="hr-HR" altLang="en-HR" sz="2800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br>
              <a:rPr lang="hr-HR" altLang="en-HR" sz="2800" b="1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hr-HR" altLang="en-HR" sz="2400" b="1">
                <a:solidFill>
                  <a:srgbClr val="607064"/>
                </a:solidFill>
                <a:latin typeface="Times New Roman" panose="02020603050405020304" pitchFamily="18" charset="0"/>
              </a:rPr>
              <a:t>Doc.dr.sc. Slavica Blažeka Kokorić</a:t>
            </a:r>
            <a:br>
              <a:rPr lang="hr-HR" altLang="en-HR" sz="2400" b="1">
                <a:solidFill>
                  <a:srgbClr val="607064"/>
                </a:solidFill>
                <a:latin typeface="Times New Roman" panose="02020603050405020304" pitchFamily="18" charset="0"/>
              </a:rPr>
            </a:br>
            <a:r>
              <a:rPr lang="hr-HR" altLang="en-HR" sz="2400" b="1">
                <a:solidFill>
                  <a:srgbClr val="607064"/>
                </a:solidFill>
                <a:latin typeface="Times New Roman" panose="02020603050405020304" pitchFamily="18" charset="0"/>
              </a:rPr>
              <a:t>Dr.sc. Marijana Majdak</a:t>
            </a:r>
            <a:endParaRPr lang="es-ES" altLang="en-HR" sz="2400" b="1">
              <a:solidFill>
                <a:srgbClr val="607064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97ACDCE-FDE0-8698-274E-C3A24F2C4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r>
              <a:rPr lang="hr-HR" altLang="en-HR" sz="4000" b="1"/>
              <a:t>Pitanja u intervjuu</a:t>
            </a:r>
            <a:endParaRPr lang="en-US" altLang="en-HR" sz="4000" b="1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CA52F54-F704-6B93-4B10-A805E611E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en-HR" sz="2400" i="1"/>
              <a:t>(1) Kako to da si se priključio radionicama odgojne drame?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(2) Jesi li imao kakva očekivanja od ovog programa prije samog početka?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(3) Što ti je bilo zanimljivo na radionicama?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(4) Jesi li štogod naučio kroz ciklus radionica?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(5) Da li se i na koji način tvoj odnos s nekim od članova grupe promijenio tijekom radionice?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(6) Da li se tvoj početni stav prema programu promijenio tijekom sudjelovanja?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(7) Da li bi ovu radionicu preporučio drugim odgajanicima zavoda ili/i drugim prijateljima?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(8) Što bi izdvojio kao najpozitivnije iskustvo sudjelovanja u programu?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(9) Što bi izdvojio kao najnegativnije iskustvo sudjelovanja u programu? </a:t>
            </a:r>
          </a:p>
          <a:p>
            <a:pPr>
              <a:lnSpc>
                <a:spcPct val="80000"/>
              </a:lnSpc>
            </a:pPr>
            <a:r>
              <a:rPr lang="hr-HR" altLang="en-HR" sz="2400" i="1"/>
              <a:t>(10) Imaš li kakav prijedlog za nastavak programa?</a:t>
            </a:r>
            <a:r>
              <a:rPr lang="hr-HR" altLang="en-HR" sz="2400"/>
              <a:t> </a:t>
            </a:r>
          </a:p>
          <a:p>
            <a:pPr>
              <a:lnSpc>
                <a:spcPct val="80000"/>
              </a:lnSpc>
            </a:pPr>
            <a:endParaRPr lang="en-US" altLang="en-HR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EA3A068-FF7F-F063-8E7E-F27F61607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hr-HR" altLang="en-HR" sz="4000" b="1"/>
              <a:t>Način provedbe istraživanja</a:t>
            </a:r>
            <a:endParaRPr lang="en-US" altLang="en-HR" sz="4000" b="1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60405B1-DE97-23B0-B15A-835AD5AE4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en-HR" sz="2400" b="1"/>
              <a:t>Analiza sadržaja nestrukturiranih bilježaka</a:t>
            </a:r>
            <a:r>
              <a:rPr lang="hr-HR" altLang="en-HR" sz="2400"/>
              <a:t> </a:t>
            </a:r>
            <a:r>
              <a:rPr lang="hr-HR" altLang="en-HR" sz="2400" b="1"/>
              <a:t>voditelja</a:t>
            </a:r>
            <a:r>
              <a:rPr lang="hr-HR" altLang="en-HR" sz="2400"/>
              <a:t> nastalih na osnovu neposrednog rada voditelja s korisnicima (opis provedenih aktivnosti, zapažanja voditelja o motivaciji i spremnosti za sudjelovanje korisnika u aktivnostima, o njihovim međusobnim odnosima, prepoznatim pozitivnim učincima</a:t>
            </a:r>
            <a:r>
              <a:rPr lang="hr-HR" altLang="en-HR" sz="2800"/>
              <a:t> i </a:t>
            </a:r>
            <a:r>
              <a:rPr lang="hr-HR" altLang="en-HR" sz="2400"/>
              <a:t>poteškoćama tokom provedbe programa)</a:t>
            </a:r>
            <a:endParaRPr lang="en-US" altLang="en-HR" sz="2400"/>
          </a:p>
          <a:p>
            <a:endParaRPr lang="en-US" altLang="en-HR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7D103C0-EDDF-1212-B056-8D6494C5D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r-HR" altLang="en-HR" sz="4000" b="1"/>
              <a:t>Obrada podataka</a:t>
            </a:r>
            <a:endParaRPr lang="en-US" altLang="en-HR" sz="4000" b="1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B6DFB61-716F-AF26-4058-7A5627FCE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r>
              <a:rPr lang="hr-HR" altLang="en-HR" sz="2400"/>
              <a:t>Kvalitativna analiza prikupljene empirijske građe (transkripata intervjua i dnevnika bilježaka voditelja)</a:t>
            </a:r>
          </a:p>
          <a:p>
            <a:r>
              <a:rPr lang="hr-HR" altLang="en-HR" sz="2400"/>
              <a:t>Tematska kvalitativna analiza</a:t>
            </a:r>
          </a:p>
          <a:p>
            <a:r>
              <a:rPr lang="hr-HR" altLang="en-HR" sz="2400"/>
              <a:t>Pripisivanje pojmova empirijskoj građi, Pridruživanje srodnih pojmova u kategorije, Analiza značenja pojmova i kategorija</a:t>
            </a:r>
            <a:endParaRPr lang="en-US" altLang="en-HR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06FCAD8-6340-8CD8-8EDC-C2398104B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4000" b="1"/>
              <a:t>Rezultati i rasprava</a:t>
            </a:r>
            <a:endParaRPr lang="en-US" altLang="en-HR" sz="4000" b="1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21B488C-BCBF-5407-5F58-5FF243C207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075613" cy="1081087"/>
          </a:xfrm>
        </p:spPr>
        <p:txBody>
          <a:bodyPr/>
          <a:lstStyle/>
          <a:p>
            <a:pPr>
              <a:buFontTx/>
              <a:buNone/>
            </a:pPr>
            <a:r>
              <a:rPr lang="hr-HR" altLang="en-HR" sz="2000" b="1"/>
              <a:t>Prikaz dobivenih kategorija analizomsadržaja intervjua u odnosu</a:t>
            </a:r>
          </a:p>
          <a:p>
            <a:pPr>
              <a:buFontTx/>
              <a:buNone/>
            </a:pPr>
            <a:r>
              <a:rPr lang="hr-HR" altLang="en-HR" sz="2000" b="1"/>
              <a:t>na postavljena istraživačka pitanja:</a:t>
            </a:r>
          </a:p>
          <a:p>
            <a:pPr>
              <a:buFontTx/>
              <a:buNone/>
            </a:pPr>
            <a:endParaRPr lang="hr-HR" altLang="en-HR" sz="2000" b="1"/>
          </a:p>
          <a:p>
            <a:pPr>
              <a:buFontTx/>
              <a:buNone/>
            </a:pPr>
            <a:endParaRPr lang="hr-HR" altLang="en-HR" sz="1600"/>
          </a:p>
          <a:p>
            <a:pPr>
              <a:buFontTx/>
              <a:buNone/>
            </a:pPr>
            <a:endParaRPr lang="hr-HR" altLang="en-HR" sz="1600"/>
          </a:p>
          <a:p>
            <a:pPr>
              <a:buFontTx/>
              <a:buNone/>
            </a:pPr>
            <a:endParaRPr lang="en-US" altLang="en-HR" sz="1600"/>
          </a:p>
        </p:txBody>
      </p:sp>
      <p:graphicFrame>
        <p:nvGraphicFramePr>
          <p:cNvPr id="35879" name="Group 39">
            <a:extLst>
              <a:ext uri="{FF2B5EF4-FFF2-40B4-BE49-F238E27FC236}">
                <a16:creationId xmlns:a16="http://schemas.microsoft.com/office/drawing/2014/main" id="{90C16125-ACE6-2FE6-131E-5B760A9B424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84213" y="2420938"/>
          <a:ext cx="7786687" cy="3427412"/>
        </p:xfrm>
        <a:graphic>
          <a:graphicData uri="http://schemas.openxmlformats.org/drawingml/2006/table">
            <a:tbl>
              <a:tblPr/>
              <a:tblGrid>
                <a:gridCol w="3894137">
                  <a:extLst>
                    <a:ext uri="{9D8B030D-6E8A-4147-A177-3AD203B41FA5}">
                      <a16:colId xmlns:a16="http://schemas.microsoft.com/office/drawing/2014/main" val="2204466325"/>
                    </a:ext>
                  </a:extLst>
                </a:gridCol>
                <a:gridCol w="3892550">
                  <a:extLst>
                    <a:ext uri="{9D8B030D-6E8A-4147-A177-3AD203B41FA5}">
                      <a16:colId xmlns:a16="http://schemas.microsoft.com/office/drawing/2014/main" val="3120377936"/>
                    </a:ext>
                  </a:extLst>
                </a:gridCol>
              </a:tblGrid>
              <a:tr h="863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Istraživačko pitanje 1.1 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Kategorije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6823395"/>
                  </a:ext>
                </a:extLst>
              </a:tr>
              <a:tr h="1671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Kakva je početna motivacija korisnika za uključivanje u program?</a:t>
                      </a: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en-US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gluma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dosada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pozitivno iskustvo drugih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zabava </a:t>
                      </a:r>
                      <a:endParaRPr kumimoji="0" lang="en-US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8186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55387AD-3002-9016-E591-48FD006D5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4000" b="1"/>
              <a:t>Rezultati i rasprava</a:t>
            </a:r>
            <a:endParaRPr lang="en-US" altLang="en-HR" sz="4000" b="1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C4D5012-C97F-6CB2-3E89-87080AA1D90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r-HR" altLang="en-HR" sz="2800"/>
          </a:p>
          <a:p>
            <a:endParaRPr lang="en-US" altLang="en-HR" sz="2800"/>
          </a:p>
        </p:txBody>
      </p:sp>
      <p:graphicFrame>
        <p:nvGraphicFramePr>
          <p:cNvPr id="38933" name="Group 21">
            <a:extLst>
              <a:ext uri="{FF2B5EF4-FFF2-40B4-BE49-F238E27FC236}">
                <a16:creationId xmlns:a16="http://schemas.microsoft.com/office/drawing/2014/main" id="{5E0E4BC8-D804-4CFE-2FE9-44F5FB95941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971550" y="1484313"/>
          <a:ext cx="7715250" cy="531495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98079687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980050311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Istraživačko pitanje 1.2. 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Kategorije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7837"/>
                  </a:ext>
                </a:extLst>
              </a:tr>
              <a:tr h="4370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Kakav je stav korisnika prema programu na početku, tijekom njegove provedbe i na kraju?</a:t>
                      </a: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en-US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početni skeptični stav i nelagoda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postepeno  prihvaćanje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nepromijenjen pozitivan stav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opća pozitivna preporuka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selektivna preporuka </a:t>
                      </a:r>
                      <a:endParaRPr kumimoji="0" lang="en-US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9532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BA38926-003B-BB9B-B22A-8CC6E88B6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HR" sz="4000" b="1"/>
              <a:t>Rezultati i rasprava</a:t>
            </a:r>
            <a:endParaRPr lang="en-US" altLang="en-HR" sz="4000" b="1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9A1804C-5AA0-D188-2583-FBD5B293ED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r-HR" altLang="en-HR" sz="2800"/>
          </a:p>
          <a:p>
            <a:endParaRPr lang="en-US" altLang="en-HR" sz="2800"/>
          </a:p>
        </p:txBody>
      </p:sp>
      <p:graphicFrame>
        <p:nvGraphicFramePr>
          <p:cNvPr id="40988" name="Group 28">
            <a:extLst>
              <a:ext uri="{FF2B5EF4-FFF2-40B4-BE49-F238E27FC236}">
                <a16:creationId xmlns:a16="http://schemas.microsoft.com/office/drawing/2014/main" id="{0CA7E44F-B0E4-62AA-F8CA-D475A256B3C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55650" y="1700213"/>
          <a:ext cx="7632700" cy="3217862"/>
        </p:xfrm>
        <a:graphic>
          <a:graphicData uri="http://schemas.openxmlformats.org/drawingml/2006/table">
            <a:tbl>
              <a:tblPr/>
              <a:tblGrid>
                <a:gridCol w="3671888">
                  <a:extLst>
                    <a:ext uri="{9D8B030D-6E8A-4147-A177-3AD203B41FA5}">
                      <a16:colId xmlns:a16="http://schemas.microsoft.com/office/drawing/2014/main" val="2172849595"/>
                    </a:ext>
                  </a:extLst>
                </a:gridCol>
                <a:gridCol w="3960812">
                  <a:extLst>
                    <a:ext uri="{9D8B030D-6E8A-4147-A177-3AD203B41FA5}">
                      <a16:colId xmlns:a16="http://schemas.microsoft.com/office/drawing/2014/main" val="1396934466"/>
                    </a:ext>
                  </a:extLst>
                </a:gridCol>
              </a:tblGrid>
              <a:tr h="776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Istraživačko pitanje 1.3. 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Kategorije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11908"/>
                  </a:ext>
                </a:extLst>
              </a:tr>
              <a:tr h="2273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Kako je sudjelovanje u programu djelovalo na međusobne odnose korisnika?</a:t>
                      </a: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en-US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veća bliskost i bolje poznavanje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nepromijenjeno dobar odnos </a:t>
                      </a:r>
                      <a:endParaRPr kumimoji="0" lang="en-US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8309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802458D-40B1-CB6E-82A7-980FAEDDC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hr-HR" altLang="en-HR" sz="4000" b="1"/>
              <a:t>Rezultati i rasprava</a:t>
            </a:r>
            <a:endParaRPr lang="en-US" altLang="en-HR" sz="4000" b="1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3FF57B6-586D-53AF-F07C-44C5791C54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r-HR" altLang="en-HR" sz="2800"/>
          </a:p>
          <a:p>
            <a:endParaRPr lang="en-US" altLang="en-HR" sz="2800"/>
          </a:p>
        </p:txBody>
      </p:sp>
      <p:graphicFrame>
        <p:nvGraphicFramePr>
          <p:cNvPr id="43044" name="Group 36">
            <a:extLst>
              <a:ext uri="{FF2B5EF4-FFF2-40B4-BE49-F238E27FC236}">
                <a16:creationId xmlns:a16="http://schemas.microsoft.com/office/drawing/2014/main" id="{F6327167-1090-EC68-1CD0-CA59F52996B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42988" y="908050"/>
          <a:ext cx="7345362" cy="5886450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3974169102"/>
                    </a:ext>
                  </a:extLst>
                </a:gridCol>
                <a:gridCol w="4824412">
                  <a:extLst>
                    <a:ext uri="{9D8B030D-6E8A-4147-A177-3AD203B41FA5}">
                      <a16:colId xmlns:a16="http://schemas.microsoft.com/office/drawing/2014/main" val="1862487833"/>
                    </a:ext>
                  </a:extLst>
                </a:gridCol>
              </a:tblGrid>
              <a:tr h="715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Istraživačko pitanje 1.4. 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Kategorije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98242"/>
                  </a:ext>
                </a:extLst>
              </a:tr>
              <a:tr h="4941888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914400" indent="-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95400" indent="-3810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714500" indent="-3429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71700" indent="-3429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Koja su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pozitivna i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negativna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Iskustva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vezana uz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sudjelovanje u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programu</a:t>
                      </a:r>
                      <a:endParaRPr kumimoji="0" lang="en-US" altLang="en-HR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Pozitivna iskustva:</a:t>
                      </a:r>
                      <a:endParaRPr kumimoji="0" lang="hr-HR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glumačko iskustvo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druženje i zabava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poboljšanje komunikacijskih i scenskih vještina,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grupno zajedništvo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razvoj prijateljskih odnosa unutar grupe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spoznaja neučinkovitog, destruktivnog ponašanja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priznanje i samopoštovanje</a:t>
                      </a: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en-US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5204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344BF3C-F6AF-D128-8F46-E8C97CFC1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hr-HR" altLang="en-HR" sz="4000" b="1"/>
              <a:t>Rezultati i rasprava</a:t>
            </a:r>
            <a:endParaRPr lang="en-US" altLang="en-HR" sz="4000" b="1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DD0B211-52F9-1C97-5E50-9FD867FAA8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r-HR" altLang="en-HR" sz="2800"/>
          </a:p>
          <a:p>
            <a:endParaRPr lang="en-US" altLang="en-HR" sz="2800"/>
          </a:p>
        </p:txBody>
      </p:sp>
      <p:graphicFrame>
        <p:nvGraphicFramePr>
          <p:cNvPr id="46095" name="Group 15">
            <a:extLst>
              <a:ext uri="{FF2B5EF4-FFF2-40B4-BE49-F238E27FC236}">
                <a16:creationId xmlns:a16="http://schemas.microsoft.com/office/drawing/2014/main" id="{49DF9D39-DD26-BA4C-A681-A144D024C2D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42988" y="971550"/>
          <a:ext cx="7345362" cy="5002213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186232713"/>
                    </a:ext>
                  </a:extLst>
                </a:gridCol>
                <a:gridCol w="4824412">
                  <a:extLst>
                    <a:ext uri="{9D8B030D-6E8A-4147-A177-3AD203B41FA5}">
                      <a16:colId xmlns:a16="http://schemas.microsoft.com/office/drawing/2014/main" val="3957118853"/>
                    </a:ext>
                  </a:extLst>
                </a:gridCol>
              </a:tblGrid>
              <a:tr h="715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Istraživačko pitanje 1.4. 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Kategorije</a:t>
                      </a:r>
                      <a:endParaRPr kumimoji="0" lang="en-US" altLang="en-H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320900"/>
                  </a:ext>
                </a:extLst>
              </a:tr>
              <a:tr h="4057650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914400" indent="-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95400" indent="-3810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714500" indent="-3429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71700" indent="-3429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Koja su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pozitivna i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negativna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Iskustva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vezana uz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sudjelovanje u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programu</a:t>
                      </a:r>
                      <a:endParaRPr kumimoji="0" lang="en-US" altLang="en-HR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H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Negativna iskustva:</a:t>
                      </a:r>
                      <a:endParaRPr kumimoji="0" lang="hr-HR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ništa negativno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raspršenost pažnje u grupi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hr-HR" altLang="en-H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repetitivno uvježbavanje scena </a:t>
                      </a:r>
                      <a:endParaRPr kumimoji="0" lang="en-US" altLang="en-H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133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901B3D3-11AA-B652-69D9-B402596E0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r-HR" altLang="en-HR" sz="4000" b="1"/>
              <a:t>ZAKLJUČCI</a:t>
            </a:r>
            <a:endParaRPr lang="en-US" altLang="en-HR" sz="4000" b="1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861E5E9-7068-2E84-74E7-A9576597A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en-HR" sz="2400"/>
              <a:t>Pri planiranju i realizaciji pojedinih susreta te odabiru metoda rada potrebno </a:t>
            </a:r>
            <a:r>
              <a:rPr lang="hr-HR" altLang="en-HR" sz="2400" b="1"/>
              <a:t>voditi računa o specifičnostima korisnika, njihovim potrebama i interesima</a:t>
            </a:r>
            <a:r>
              <a:rPr lang="hr-HR" altLang="en-HR" sz="2400"/>
              <a:t>.</a:t>
            </a:r>
          </a:p>
          <a:p>
            <a:pPr>
              <a:lnSpc>
                <a:spcPct val="80000"/>
              </a:lnSpc>
            </a:pPr>
            <a:r>
              <a:rPr lang="hr-HR" altLang="en-HR" sz="2400"/>
              <a:t> </a:t>
            </a:r>
          </a:p>
          <a:p>
            <a:pPr>
              <a:lnSpc>
                <a:spcPct val="80000"/>
              </a:lnSpc>
            </a:pPr>
            <a:r>
              <a:rPr lang="hr-HR" altLang="en-HR" sz="2400"/>
              <a:t>Pri tome su za primjeren izbor metoda i tehnika rada presudni </a:t>
            </a:r>
            <a:r>
              <a:rPr lang="hr-HR" altLang="en-HR" sz="2400" b="1"/>
              <a:t>iskustvo i fleksibilnost voditelja</a:t>
            </a:r>
            <a:r>
              <a:rPr lang="hr-HR" altLang="en-HR" sz="2400"/>
              <a:t>. </a:t>
            </a:r>
          </a:p>
          <a:p>
            <a:pPr>
              <a:lnSpc>
                <a:spcPct val="80000"/>
              </a:lnSpc>
            </a:pPr>
            <a:endParaRPr lang="hr-HR" altLang="en-HR" sz="2400"/>
          </a:p>
          <a:p>
            <a:pPr>
              <a:lnSpc>
                <a:spcPct val="80000"/>
              </a:lnSpc>
            </a:pPr>
            <a:r>
              <a:rPr lang="hr-HR" altLang="en-HR" sz="2400"/>
              <a:t>Dramski rad s maloljetnim počiniteljima kaznenih djela trebalo bi bazirati prvenstveno na </a:t>
            </a:r>
            <a:r>
              <a:rPr lang="hr-HR" altLang="en-HR" sz="2400" b="1"/>
              <a:t>temama koje sudionici sami nude i koje su im bliske</a:t>
            </a:r>
            <a:r>
              <a:rPr lang="hr-HR" altLang="en-HR" sz="2400"/>
              <a:t> (npr. teme fizičkog i verbalnog nasilja, sukoba različitih grupa, supkultura, krađe, pljačke, razbojstva i slično). </a:t>
            </a:r>
            <a:endParaRPr lang="en-US" altLang="en-HR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45A4137-F229-943D-A183-49109758F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r-HR" altLang="en-HR" sz="4000" b="1"/>
              <a:t>ZAKLJUČCI</a:t>
            </a:r>
            <a:endParaRPr lang="en-US" altLang="en-HR" sz="4000" b="1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F8895A5-4B79-0C90-FDD0-C72AA88EB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r>
              <a:rPr lang="hr-HR" altLang="en-HR" sz="2400" b="1"/>
              <a:t>Odgojna drama potiče kod maloljetnih počinitelja kaznenih dijela kritičko promišljanje o stvarnosti i samouvid o destruktivnim modelima ponašanja, da omogućava prevladavanje osobnih frustracija i agresivnih impulsa te daje priliku za pozitivnu afirmaciju</a:t>
            </a:r>
            <a:r>
              <a:rPr lang="hr-HR" altLang="en-HR" sz="2400"/>
              <a:t>, što je posebno vrijedno postignuće kod ove kategorije korisnika. </a:t>
            </a:r>
            <a:endParaRPr lang="en-US" altLang="en-H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71231FC-E779-A32C-A4F1-3DAF8704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HR" sz="3200" b="1"/>
              <a:t>Primjer suradnje Odgojnog zavoda Turopolje i Udruge za kreativni socijalni 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CBE3D-829E-4F69-2850-6B2D1A21C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600200"/>
            <a:ext cx="8472487" cy="4525963"/>
          </a:xfrm>
        </p:spPr>
        <p:txBody>
          <a:bodyPr/>
          <a:lstStyle/>
          <a:p>
            <a:pPr marL="266700" lvl="1" indent="-266700" eaLnBrk="1" hangingPunct="1">
              <a:buFont typeface="Arial" panose="020B0604020202020204" pitchFamily="34" charset="0"/>
              <a:buChar char="•"/>
            </a:pPr>
            <a:r>
              <a:rPr lang="hr-HR" altLang="en-HR" sz="1800"/>
              <a:t>U</a:t>
            </a:r>
            <a:r>
              <a:rPr lang="en-US" altLang="en-HR" sz="1800"/>
              <a:t>drug</a:t>
            </a:r>
            <a:r>
              <a:rPr lang="hr-HR" altLang="en-HR" sz="1800"/>
              <a:t>a za kreativni socijalni rad od </a:t>
            </a:r>
            <a:r>
              <a:rPr lang="hr-HR" altLang="en-HR" sz="1800">
                <a:solidFill>
                  <a:srgbClr val="FF0000"/>
                </a:solidFill>
              </a:rPr>
              <a:t>2006. god. </a:t>
            </a:r>
            <a:r>
              <a:rPr lang="hr-HR" altLang="en-HR" sz="1800"/>
              <a:t>provodi projekt </a:t>
            </a:r>
            <a:r>
              <a:rPr lang="en-US" altLang="en-HR" sz="1800" i="1"/>
              <a:t>„Ljepota življenja je u životu bez alkohola i droga - dramski odgoj u funkciji prevencije ovisnosti kod mladih srednjoškolske dobi“</a:t>
            </a:r>
            <a:r>
              <a:rPr lang="en-US" altLang="en-HR" sz="1800"/>
              <a:t>. </a:t>
            </a:r>
            <a:endParaRPr lang="hr-HR" altLang="en-HR" sz="1800"/>
          </a:p>
          <a:p>
            <a:pPr marL="266700" lvl="1" indent="-266700" eaLnBrk="1" hangingPunct="1">
              <a:buFont typeface="Arial" panose="020B0604020202020204" pitchFamily="34" charset="0"/>
              <a:buChar char="•"/>
            </a:pPr>
            <a:endParaRPr lang="hr-HR" altLang="en-HR" sz="1800"/>
          </a:p>
          <a:p>
            <a:pPr marL="0" indent="0" eaLnBrk="1" hangingPunct="1"/>
            <a:r>
              <a:rPr lang="hr-HR" altLang="en-HR" sz="1800"/>
              <a:t>Od 2007. krenula je suradnja s Odgojnim zavodom Turopolje. </a:t>
            </a:r>
          </a:p>
          <a:p>
            <a:pPr marL="0" indent="0" eaLnBrk="1" hangingPunct="1"/>
            <a:r>
              <a:rPr lang="hr-HR" altLang="en-HR" sz="1800"/>
              <a:t>Dozvola nadležnih tijela, podrška iz ustanove. </a:t>
            </a:r>
          </a:p>
          <a:p>
            <a:pPr marL="0" indent="0" eaLnBrk="1" hangingPunct="1"/>
            <a:r>
              <a:rPr lang="hr-HR" altLang="en-HR" sz="1800"/>
              <a:t>Četverogodišnje iskustvo implementacije programa odgojne drame u rad s mladim počiniteljima kaznenih djela.</a:t>
            </a:r>
          </a:p>
          <a:p>
            <a:pPr marL="0" indent="0" eaLnBrk="1" hangingPunct="1"/>
            <a:r>
              <a:rPr lang="hr-HR" altLang="en-HR" sz="1800"/>
              <a:t>Program je organiziran u obliku tromjesečnih ciklusa (svake godine od listopada do siječnja organizira se jedan ciklus radionica). </a:t>
            </a:r>
          </a:p>
          <a:p>
            <a:pPr marL="0" indent="0" eaLnBrk="1" hangingPunct="1"/>
            <a:r>
              <a:rPr lang="hr-HR" altLang="en-HR" sz="1800"/>
              <a:t>Radionički rad, dva stručna voditelja izvan ustanove (suradnici ili članovi Udruge) </a:t>
            </a:r>
          </a:p>
          <a:p>
            <a:pPr marL="0" indent="0" eaLnBrk="1" hangingPunct="1"/>
            <a:r>
              <a:rPr lang="hr-HR" altLang="en-HR" sz="1800"/>
              <a:t>Aktivnosti se baziraju na metodama suvremene dramske pedagogije (“odgojna drama”).</a:t>
            </a:r>
          </a:p>
          <a:p>
            <a:pPr marL="266700" lvl="1" indent="-266700" eaLnBrk="1" hangingPunct="1">
              <a:buFont typeface="Arial" panose="020B0604020202020204" pitchFamily="34" charset="0"/>
              <a:buChar char="•"/>
            </a:pPr>
            <a:endParaRPr lang="hr-HR" altLang="en-HR" sz="1800"/>
          </a:p>
          <a:p>
            <a:pPr marL="266700" lvl="1" indent="-266700" eaLnBrk="1" hangingPunct="1">
              <a:buFont typeface="Arial" panose="020B0604020202020204" pitchFamily="34" charset="0"/>
              <a:buChar char="•"/>
            </a:pPr>
            <a:endParaRPr lang="hr-HR" altLang="en-HR" sz="2400"/>
          </a:p>
          <a:p>
            <a:pPr marL="0" indent="0" eaLnBrk="1" hangingPunct="1">
              <a:buFontTx/>
              <a:buNone/>
            </a:pPr>
            <a:endParaRPr lang="hr-HR" altLang="en-HR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EB56E8F-F32F-5559-D5CD-A0576471D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r-HR" altLang="en-HR" sz="4000" b="1"/>
              <a:t>ZAKLJUČCI</a:t>
            </a:r>
            <a:endParaRPr lang="en-US" altLang="en-HR" sz="4000" b="1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BCE0B75-3F64-03F0-B76B-7E9E9E34F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hr-HR" altLang="en-HR" sz="2400"/>
              <a:t>Prema iskazanom stavu korisnika programa utvrđeno je da je njihovu </a:t>
            </a:r>
            <a:r>
              <a:rPr lang="hr-HR" altLang="en-HR" sz="2400" b="1"/>
              <a:t>veću spremnost za uključivanje i sudjelovanje u radu moguće očekivati u situacijama kada su voditelji programa vanjski suradnici, a ne stručni djelatnici institucije</a:t>
            </a:r>
            <a:r>
              <a:rPr lang="hr-HR" altLang="en-HR" sz="2400"/>
              <a:t>. </a:t>
            </a:r>
          </a:p>
          <a:p>
            <a:endParaRPr lang="hr-HR" altLang="en-HR" sz="2400"/>
          </a:p>
          <a:p>
            <a:r>
              <a:rPr lang="hr-HR" altLang="en-HR" sz="2400"/>
              <a:t>Pokazalo se da to ima dodatnu prednost u vidu </a:t>
            </a:r>
            <a:r>
              <a:rPr lang="hr-HR" altLang="en-HR" sz="2400" b="1"/>
              <a:t>izbjegavanja sukoba uloga</a:t>
            </a:r>
            <a:r>
              <a:rPr lang="hr-HR" altLang="en-HR" sz="2400"/>
              <a:t>, koja se često javlja ako su voditelji ovakvih programa stručnjaci iz ustanove </a:t>
            </a:r>
            <a:endParaRPr lang="en-US" altLang="en-HR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E6BDFA5-9373-EDC4-CC49-A87BF7188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r-HR" altLang="en-HR" sz="4000" b="1"/>
              <a:t>ZAKLJUČCI</a:t>
            </a:r>
            <a:endParaRPr lang="en-US" altLang="en-HR" sz="4000" b="1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5C6F2C0-8553-DAC9-6BAB-907BFB584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r>
              <a:rPr lang="hr-HR" altLang="en-HR" sz="2400"/>
              <a:t>Važno je </a:t>
            </a:r>
            <a:r>
              <a:rPr lang="hr-HR" altLang="en-HR" sz="2400" b="1"/>
              <a:t>ostvariti dobru suradnju s institucijom</a:t>
            </a:r>
            <a:r>
              <a:rPr lang="hr-HR" altLang="en-HR" sz="2400"/>
              <a:t>. </a:t>
            </a:r>
          </a:p>
          <a:p>
            <a:endParaRPr lang="hr-HR" altLang="en-HR" sz="2400"/>
          </a:p>
          <a:p>
            <a:r>
              <a:rPr lang="hr-HR" altLang="en-HR" sz="2400"/>
              <a:t>Prije početka provedbe programa nužno je </a:t>
            </a:r>
            <a:r>
              <a:rPr lang="hr-HR" altLang="en-HR" sz="2400" b="1"/>
              <a:t>dobiti podršku i dozvolu za rad od nadležnih tijela, te podršku ustanove kroz osiguravanje organizacijskih uvjeta za provođenje programa</a:t>
            </a:r>
            <a:r>
              <a:rPr lang="hr-HR" altLang="en-HR" sz="2400"/>
              <a:t>. </a:t>
            </a:r>
          </a:p>
          <a:p>
            <a:endParaRPr lang="hr-HR" altLang="en-HR" sz="2400"/>
          </a:p>
          <a:p>
            <a:r>
              <a:rPr lang="hr-HR" altLang="en-HR" sz="2400"/>
              <a:t>Osim početne podrške, za postizanje željenih rezultata </a:t>
            </a:r>
            <a:r>
              <a:rPr lang="hr-HR" altLang="en-HR" sz="2400" b="1"/>
              <a:t>presudna je i kontinuirana podrška</a:t>
            </a:r>
            <a:r>
              <a:rPr lang="hr-HR" altLang="en-HR" sz="2400"/>
              <a:t>.</a:t>
            </a:r>
            <a:r>
              <a:rPr lang="hr-HR" altLang="en-HR"/>
              <a:t> </a:t>
            </a:r>
            <a:endParaRPr lang="en-US" altLang="en-H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4FA133B-1D2D-2D80-5E69-87CA7BC81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r-HR" altLang="en-HR" sz="4000" b="1"/>
              <a:t>ZAKLJUČCI</a:t>
            </a:r>
            <a:endParaRPr lang="en-US" altLang="en-HR" sz="4000" b="1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2F7F6B1-25E0-21BE-2672-97E6CB06D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hr-HR" altLang="en-HR" sz="2400"/>
              <a:t>Dobivene rezultate o primjeni odgojne drame u radu s mladima u institucionalnom tretmanu potrebno je interpretirati imajući na umu različita ograničenja ovog istraživanja (malen broj sudionika istraživanja, relativno šturi odgovori korisnika na istraživačka pitanja, neujednačenost bilježaka voditelja o pojedinim susretima itd.). </a:t>
            </a:r>
          </a:p>
          <a:p>
            <a:endParaRPr lang="hr-HR" altLang="en-HR" sz="2400"/>
          </a:p>
          <a:p>
            <a:r>
              <a:rPr lang="hr-HR" altLang="en-HR" sz="2400"/>
              <a:t>To ukazuje na potrebu provođenja sustavnijih i širih evaluacijskih istraživanja o ovoj temi u budućnosti. </a:t>
            </a:r>
            <a:endParaRPr lang="en-US" altLang="en-HR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BD9518E-79AB-B020-493A-E255ED200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HR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8082FA3-556F-7D00-DCC6-F78EC55C0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en-HR" sz="4400"/>
          </a:p>
          <a:p>
            <a:endParaRPr lang="hr-HR" altLang="en-HR" sz="4400"/>
          </a:p>
          <a:p>
            <a:r>
              <a:rPr lang="hr-HR" altLang="en-HR" sz="4400"/>
              <a:t>          </a:t>
            </a:r>
            <a:r>
              <a:rPr lang="hr-HR" altLang="en-HR" sz="4800" b="1"/>
              <a:t>Hvala na pažnji!</a:t>
            </a:r>
            <a:endParaRPr lang="en-US" altLang="en-HR" sz="4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36C6B5F-5C05-D08F-4AB7-080E30DD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65175"/>
          </a:xfrm>
        </p:spPr>
        <p:txBody>
          <a:bodyPr/>
          <a:lstStyle/>
          <a:p>
            <a:pPr eaLnBrk="1" hangingPunct="1"/>
            <a:r>
              <a:rPr lang="hr-HR" altLang="en-HR" sz="3600" b="1"/>
              <a:t>ODGOJNA DRAMA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F308454-4939-74DF-72D8-1C9292AB2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692150"/>
            <a:ext cx="8586788" cy="5689600"/>
          </a:xfrm>
        </p:spPr>
        <p:txBody>
          <a:bodyPr/>
          <a:lstStyle/>
          <a:p>
            <a:pPr eaLnBrk="1" hangingPunct="1"/>
            <a:r>
              <a:rPr lang="hr-HR" altLang="en-HR" sz="1800"/>
              <a:t>Odgojna drama - specifična metoda rada s različitim grupama korisnika, koja se bazira na principima suvremene dramske pedagogije.</a:t>
            </a:r>
          </a:p>
          <a:p>
            <a:pPr eaLnBrk="1" hangingPunct="1"/>
            <a:endParaRPr lang="hr-HR" altLang="en-HR" sz="1800"/>
          </a:p>
          <a:p>
            <a:pPr eaLnBrk="1" hangingPunct="1"/>
            <a:r>
              <a:rPr lang="hr-HR" altLang="en-HR" sz="1800"/>
              <a:t>Razvija se od 70-tih god. 20. st.  kao alternativa dotadašnjem tradicionalnom kazališnom radu s djecom i mladima. </a:t>
            </a:r>
          </a:p>
          <a:p>
            <a:pPr eaLnBrk="1" hangingPunct="1"/>
            <a:endParaRPr lang="hr-HR" altLang="en-HR" sz="1800"/>
          </a:p>
          <a:p>
            <a:pPr eaLnBrk="1" hangingPunct="1"/>
            <a:r>
              <a:rPr lang="hr-HR" altLang="en-HR" sz="1800"/>
              <a:t>Fokus više nije na stvaranju predstave za publiku izvana, već na oživljavanju dramskog događanja unutar grupe kroz proradu aktualne teme.</a:t>
            </a:r>
          </a:p>
          <a:p>
            <a:pPr eaLnBrk="1" hangingPunct="1"/>
            <a:endParaRPr lang="hr-HR" altLang="en-HR" sz="1800"/>
          </a:p>
          <a:p>
            <a:pPr eaLnBrk="1" hangingPunct="1"/>
            <a:r>
              <a:rPr lang="hr-HR" altLang="en-HR" sz="1800"/>
              <a:t>Cilj je otvaranje većeg prostora za kreativnost, samoizražavanje i osobni rast korisnika kroz dramski medij.</a:t>
            </a:r>
          </a:p>
          <a:p>
            <a:pPr eaLnBrk="1" hangingPunct="1"/>
            <a:endParaRPr lang="hr-HR" altLang="en-HR" sz="1800"/>
          </a:p>
          <a:p>
            <a:pPr eaLnBrk="1" hangingPunct="1"/>
            <a:r>
              <a:rPr lang="hr-HR" altLang="en-HR" sz="1800"/>
              <a:t>S druge strane odgojna drama koristi se kao grupna tehnika pogodna za istraživanje različitih sadržaja (aktualnih društvenih tema, individualnih iskustava članova grupe i slično).</a:t>
            </a:r>
          </a:p>
          <a:p>
            <a:pPr eaLnBrk="1" hangingPunct="1"/>
            <a:endParaRPr lang="hr-HR" altLang="en-HR" sz="1800"/>
          </a:p>
          <a:p>
            <a:pPr eaLnBrk="1" hangingPunct="1"/>
            <a:r>
              <a:rPr lang="hr-HR" altLang="en-HR" sz="1800"/>
              <a:t>Njena primjena ima za cilj poticanje kod sudionika boljeg razumijevanja svijeta, načina na koji on funkcionira i uloge pojedinca u njemu. </a:t>
            </a:r>
          </a:p>
          <a:p>
            <a:pPr eaLnBrk="1" hangingPunct="1"/>
            <a:r>
              <a:rPr lang="hr-HR" altLang="en-HR" sz="1800"/>
              <a:t> </a:t>
            </a:r>
          </a:p>
          <a:p>
            <a:pPr eaLnBrk="1" hangingPunct="1"/>
            <a:endParaRPr lang="hr-HR" altLang="en-HR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7EF6C32-89DC-4161-13D1-E8952C8BB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hr-HR" altLang="en-HR" sz="4000" b="1"/>
              <a:t>Cilj i istraživačka pitanja</a:t>
            </a:r>
            <a:endParaRPr lang="en-US" altLang="en-HR" sz="4000" b="1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39C71AC-120C-24F8-583E-B8E5CF664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en-HR" sz="2400" b="1"/>
              <a:t>Cilj istraživanja</a:t>
            </a:r>
            <a:r>
              <a:rPr lang="hr-HR" altLang="en-HR" sz="2400"/>
              <a:t> bio je ispitati iskustvo primjene odgojne drame u radu s mladim počiniteljima kaznenih djela u Odgojnom zavodu Turopolje iz perspektive korisnika (sudionika programa) i stručnjaka (voditelja programa)</a:t>
            </a:r>
          </a:p>
          <a:p>
            <a:pPr>
              <a:lnSpc>
                <a:spcPct val="90000"/>
              </a:lnSpc>
            </a:pPr>
            <a:endParaRPr lang="hr-HR" altLang="en-HR" sz="2400"/>
          </a:p>
          <a:p>
            <a:pPr>
              <a:lnSpc>
                <a:spcPct val="90000"/>
              </a:lnSpc>
            </a:pPr>
            <a:r>
              <a:rPr lang="hr-HR" altLang="en-HR" sz="2400" b="1"/>
              <a:t>Svrha</a:t>
            </a:r>
            <a:r>
              <a:rPr lang="hr-HR" altLang="en-HR" sz="2400"/>
              <a:t> – uvid u korisničku perspektivu i perspektivu voditelja, te sumiranje nekih ključnih pretpostavki radi moguće implementacije odgojne drame u rad s mladim počiniteljima kaznenih djela</a:t>
            </a:r>
          </a:p>
          <a:p>
            <a:pPr>
              <a:lnSpc>
                <a:spcPct val="90000"/>
              </a:lnSpc>
            </a:pPr>
            <a:endParaRPr lang="hr-HR" altLang="en-HR" sz="2400"/>
          </a:p>
          <a:p>
            <a:pPr>
              <a:lnSpc>
                <a:spcPct val="90000"/>
              </a:lnSpc>
            </a:pPr>
            <a:endParaRPr lang="en-US" altLang="en-HR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23286F2-7A58-4251-0EB4-21CBF3AF5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r-HR" altLang="en-HR" sz="4000" b="1"/>
              <a:t>Istraživačka pitanja</a:t>
            </a:r>
            <a:endParaRPr lang="en-US" altLang="en-HR" sz="4000" b="1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0D5784D-8A0D-28C9-AF78-358DD28DC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en-HR" sz="2400"/>
              <a:t>Kakva je motivacija korisnika za uključivanje u program odgojne drame?</a:t>
            </a:r>
          </a:p>
          <a:p>
            <a:pPr marL="609600" indent="-609600">
              <a:buFontTx/>
              <a:buAutoNum type="arabicPeriod"/>
            </a:pPr>
            <a:r>
              <a:rPr lang="hr-HR" altLang="en-HR" sz="2400"/>
              <a:t>Kakav je stav korisnika prema programu odgojne drame na početku, tijekom i na kraju njegove provedbe?</a:t>
            </a:r>
          </a:p>
          <a:p>
            <a:pPr marL="609600" indent="-609600">
              <a:buFontTx/>
              <a:buAutoNum type="arabicPeriod"/>
            </a:pPr>
            <a:r>
              <a:rPr lang="hr-HR" altLang="en-HR" sz="2400"/>
              <a:t>Kako je sudjelovanje u programu djelovalo na međusobne odnose korisnika?</a:t>
            </a:r>
          </a:p>
          <a:p>
            <a:pPr marL="609600" indent="-609600">
              <a:buFontTx/>
              <a:buAutoNum type="arabicPeriod"/>
            </a:pPr>
            <a:r>
              <a:rPr lang="hr-HR" altLang="en-HR" sz="2400"/>
              <a:t>Koja su pozitivna i negativna iskustva korisnika i stručnjaka vezana uz sudjelovanje u programu?</a:t>
            </a:r>
            <a:endParaRPr lang="en-US" altLang="en-H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040A5B6-6910-1EA2-4C2A-4125B987C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r-HR" altLang="en-HR" sz="4000" b="1"/>
              <a:t>Metoda istraživanja</a:t>
            </a:r>
            <a:endParaRPr lang="en-US" altLang="en-HR" sz="4000" b="1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A61FA43-AB33-DD24-9873-BCB87B9C0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hr-HR" altLang="en-HR" sz="2400" b="1"/>
              <a:t>Kvalitativna analiza</a:t>
            </a:r>
            <a:r>
              <a:rPr lang="hr-HR" altLang="en-HR" sz="2400"/>
              <a:t> (princip triangulacije: analiza sadržaja transkripata polustrukturiranih intervjua s korisnicima, analiza sadržaja nestrukturiranih bilježaka voditelja, analiza stručnjaka istraživača)</a:t>
            </a:r>
          </a:p>
          <a:p>
            <a:endParaRPr lang="en-US" altLang="en-HR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B798829-1704-2DB4-5D08-21E229562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hr-HR" altLang="en-HR" sz="4000" b="1"/>
              <a:t>Sudionici istraživanja</a:t>
            </a:r>
            <a:endParaRPr lang="en-US" altLang="en-HR" sz="4000" b="1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2B75BA0-0F58-64C9-5E24-FC499EB7C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en-HR" sz="2400" b="1"/>
              <a:t>Osam korisnika</a:t>
            </a:r>
            <a:r>
              <a:rPr lang="hr-HR" altLang="en-HR" sz="2400"/>
              <a:t> Odgojnog zavoda Turopolje koji su bili kontinuirano uključeni u jedan tromjesečni ciklus programa odgojne drame (dob 15-19 godina; troje sudionika dolaze iz cjelovitih obitelji, troje iz jednoroditeljskih, a dvoje nema ni jednog roditelja; troje nema završenu osnovnu školu; kaznena djela koja su sudionici počinili su: razbojništvo, teška krađa, povreda autorskih prava, otmica, oduzimanje tuđe pokretne stvari, bludne radnje i spolni odnošaj s djetetom; dužina trajanja boravka u zavodu 6-27 mjeseci)</a:t>
            </a:r>
          </a:p>
          <a:p>
            <a:pPr>
              <a:lnSpc>
                <a:spcPct val="90000"/>
              </a:lnSpc>
            </a:pPr>
            <a:endParaRPr lang="en-US" altLang="en-HR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BF7D16F-885A-2207-C01E-478687D18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hr-HR" altLang="en-HR" sz="4000" b="1"/>
              <a:t>Sudionici istraživanja</a:t>
            </a:r>
            <a:endParaRPr lang="en-US" altLang="en-HR" sz="4000" b="1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56D912E-25FA-3113-EF14-C466DCE99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en-HR"/>
              <a:t>Voditelji</a:t>
            </a:r>
            <a:endParaRPr lang="en-US" altLang="en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AC30AFB-0C15-BD83-7A52-5DCB10DCC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hr-HR" altLang="en-HR" sz="4000" b="1"/>
              <a:t>Način provedbe istraživanja</a:t>
            </a:r>
            <a:endParaRPr lang="en-US" altLang="en-HR" sz="4000" b="1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2B07260-01CA-EE7F-F8BD-A8A64AAA9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752975"/>
          </a:xfrm>
        </p:spPr>
        <p:txBody>
          <a:bodyPr/>
          <a:lstStyle/>
          <a:p>
            <a:r>
              <a:rPr lang="hr-HR" altLang="en-HR" sz="2400" b="1"/>
              <a:t>Intervju s korisnicima zavoda</a:t>
            </a:r>
            <a:r>
              <a:rPr lang="hr-HR" altLang="en-HR" sz="2400"/>
              <a:t> je proveden nakon završetka tromjesečnog ciklusa provedbe programa (28.01.-04.02.2010.)</a:t>
            </a:r>
          </a:p>
          <a:p>
            <a:r>
              <a:rPr lang="hr-HR" altLang="en-HR" sz="2400"/>
              <a:t>Intervjui su bili najavljeni, dobrovoljni, individualno provođenje, trajanje: svaki intervju 5-10 minuta, dio intervjua proveden je u prostorima kazališta Trešnja, a dio u prostorima Odgojnog zavoda Turopolje, snimani su diktafonom, izrađeni su transkripti koji su korišteni u daljnjoj obradi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1321</Words>
  <Application>Microsoft Macintosh PowerPoint</Application>
  <PresentationFormat>On-screen Show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Diseño predeterminado</vt:lpstr>
      <vt:lpstr>    PRIMJENA ODGOJNE DRAME U RADU S MALOLJETNIM POČINITELJIMA KAZNENIH DJELA     -  Primjer suradnje institucije s nevladinim sektorom –  Doc.dr.sc. Slavica Blažeka Kokorić Dr.sc. Marijana Majdak</vt:lpstr>
      <vt:lpstr>Primjer suradnje Odgojnog zavoda Turopolje i Udruge za kreativni socijalni rad</vt:lpstr>
      <vt:lpstr>ODGOJNA DRAMA</vt:lpstr>
      <vt:lpstr>Cilj i istraživačka pitanja</vt:lpstr>
      <vt:lpstr>Istraživačka pitanja</vt:lpstr>
      <vt:lpstr>Metoda istraživanja</vt:lpstr>
      <vt:lpstr>Sudionici istraživanja</vt:lpstr>
      <vt:lpstr>Sudionici istraživanja</vt:lpstr>
      <vt:lpstr>Način provedbe istraživanja</vt:lpstr>
      <vt:lpstr>Pitanja u intervjuu</vt:lpstr>
      <vt:lpstr>Način provedbe istraživanja</vt:lpstr>
      <vt:lpstr>Obrada podataka</vt:lpstr>
      <vt:lpstr>Rezultati i rasprava</vt:lpstr>
      <vt:lpstr>Rezultati i rasprava</vt:lpstr>
      <vt:lpstr>Rezultati i rasprava</vt:lpstr>
      <vt:lpstr>Rezultati i rasprava</vt:lpstr>
      <vt:lpstr>Rezultati i rasprava</vt:lpstr>
      <vt:lpstr>ZAKLJUČCI</vt:lpstr>
      <vt:lpstr>ZAKLJUČCI</vt:lpstr>
      <vt:lpstr>ZAKLJUČCI</vt:lpstr>
      <vt:lpstr>ZAKLJUČCI</vt:lpstr>
      <vt:lpstr>ZAKLJUČCI</vt:lpstr>
      <vt:lpstr>PowerPoint Presentation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Marijana Majdak</cp:lastModifiedBy>
  <cp:revision>21</cp:revision>
  <dcterms:created xsi:type="dcterms:W3CDTF">2009-03-26T20:51:52Z</dcterms:created>
  <dcterms:modified xsi:type="dcterms:W3CDTF">2023-09-29T19:19:41Z</dcterms:modified>
</cp:coreProperties>
</file>