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2"/>
  </p:handoutMasterIdLst>
  <p:sldIdLst>
    <p:sldId id="256" r:id="rId2"/>
    <p:sldId id="344" r:id="rId3"/>
    <p:sldId id="345" r:id="rId4"/>
    <p:sldId id="346" r:id="rId5"/>
    <p:sldId id="347" r:id="rId6"/>
    <p:sldId id="348" r:id="rId7"/>
    <p:sldId id="349" r:id="rId8"/>
    <p:sldId id="350" r:id="rId9"/>
    <p:sldId id="351" r:id="rId10"/>
    <p:sldId id="352" r:id="rId11"/>
    <p:sldId id="353" r:id="rId12"/>
    <p:sldId id="354" r:id="rId13"/>
    <p:sldId id="371" r:id="rId14"/>
    <p:sldId id="355" r:id="rId15"/>
    <p:sldId id="356" r:id="rId16"/>
    <p:sldId id="357" r:id="rId17"/>
    <p:sldId id="358" r:id="rId18"/>
    <p:sldId id="359" r:id="rId19"/>
    <p:sldId id="360" r:id="rId20"/>
    <p:sldId id="361" r:id="rId21"/>
    <p:sldId id="362" r:id="rId22"/>
    <p:sldId id="363" r:id="rId23"/>
    <p:sldId id="364" r:id="rId24"/>
    <p:sldId id="365" r:id="rId25"/>
    <p:sldId id="368" r:id="rId26"/>
    <p:sldId id="369" r:id="rId27"/>
    <p:sldId id="366" r:id="rId28"/>
    <p:sldId id="370" r:id="rId29"/>
    <p:sldId id="372" r:id="rId30"/>
    <p:sldId id="367" r:id="rId31"/>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5B01D68E-6972-4402-9A46-698FDFC47B45}" type="datetimeFigureOut">
              <a:rPr lang="hr-HR" smtClean="0"/>
              <a:t>15.11.2016.</a:t>
            </a:fld>
            <a:endParaRPr lang="hr-HR"/>
          </a:p>
        </p:txBody>
      </p:sp>
      <p:sp>
        <p:nvSpPr>
          <p:cNvPr id="4" name="Footer Placeholder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lang="hr-HR"/>
          </a:p>
        </p:txBody>
      </p:sp>
      <p:sp>
        <p:nvSpPr>
          <p:cNvPr id="5" name="Slide Number Placeholder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6BDAC73F-DA08-4ED2-92D1-A950920C6924}" type="slidenum">
              <a:rPr lang="hr-HR" smtClean="0"/>
              <a:t>‹#›</a:t>
            </a:fld>
            <a:endParaRPr lang="hr-HR"/>
          </a:p>
        </p:txBody>
      </p:sp>
    </p:spTree>
    <p:extLst>
      <p:ext uri="{BB962C8B-B14F-4D97-AF65-F5344CB8AC3E}">
        <p14:creationId xmlns:p14="http://schemas.microsoft.com/office/powerpoint/2010/main" val="177021308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4C2D938F-6115-495A-B8F7-027AD4BE5206}" type="datetimeFigureOut">
              <a:rPr lang="hr-HR" smtClean="0"/>
              <a:t>15.11.2016.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DF19F8F-43DD-43AC-AEF9-54D39FEFD9B3}" type="slidenum">
              <a:rPr lang="hr-HR" smtClean="0"/>
              <a:t>‹#›</a:t>
            </a:fld>
            <a:endParaRPr lang="hr-HR"/>
          </a:p>
        </p:txBody>
      </p:sp>
    </p:spTree>
    <p:extLst>
      <p:ext uri="{BB962C8B-B14F-4D97-AF65-F5344CB8AC3E}">
        <p14:creationId xmlns:p14="http://schemas.microsoft.com/office/powerpoint/2010/main" val="2137359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4C2D938F-6115-495A-B8F7-027AD4BE5206}" type="datetimeFigureOut">
              <a:rPr lang="hr-HR" smtClean="0"/>
              <a:t>15.11.2016.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DF19F8F-43DD-43AC-AEF9-54D39FEFD9B3}" type="slidenum">
              <a:rPr lang="hr-HR" smtClean="0"/>
              <a:t>‹#›</a:t>
            </a:fld>
            <a:endParaRPr lang="hr-HR"/>
          </a:p>
        </p:txBody>
      </p:sp>
    </p:spTree>
    <p:extLst>
      <p:ext uri="{BB962C8B-B14F-4D97-AF65-F5344CB8AC3E}">
        <p14:creationId xmlns:p14="http://schemas.microsoft.com/office/powerpoint/2010/main" val="1674351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4C2D938F-6115-495A-B8F7-027AD4BE5206}" type="datetimeFigureOut">
              <a:rPr lang="hr-HR" smtClean="0"/>
              <a:t>15.11.2016.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DF19F8F-43DD-43AC-AEF9-54D39FEFD9B3}" type="slidenum">
              <a:rPr lang="hr-HR" smtClean="0"/>
              <a:t>‹#›</a:t>
            </a:fld>
            <a:endParaRPr lang="hr-HR"/>
          </a:p>
        </p:txBody>
      </p:sp>
    </p:spTree>
    <p:extLst>
      <p:ext uri="{BB962C8B-B14F-4D97-AF65-F5344CB8AC3E}">
        <p14:creationId xmlns:p14="http://schemas.microsoft.com/office/powerpoint/2010/main" val="3063412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4C2D938F-6115-495A-B8F7-027AD4BE5206}" type="datetimeFigureOut">
              <a:rPr lang="hr-HR" smtClean="0"/>
              <a:t>15.11.2016.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DF19F8F-43DD-43AC-AEF9-54D39FEFD9B3}" type="slidenum">
              <a:rPr lang="hr-HR" smtClean="0"/>
              <a:t>‹#›</a:t>
            </a:fld>
            <a:endParaRPr lang="hr-HR"/>
          </a:p>
        </p:txBody>
      </p:sp>
    </p:spTree>
    <p:extLst>
      <p:ext uri="{BB962C8B-B14F-4D97-AF65-F5344CB8AC3E}">
        <p14:creationId xmlns:p14="http://schemas.microsoft.com/office/powerpoint/2010/main" val="4168434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2D938F-6115-495A-B8F7-027AD4BE5206}" type="datetimeFigureOut">
              <a:rPr lang="hr-HR" smtClean="0"/>
              <a:t>15.11.2016.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DF19F8F-43DD-43AC-AEF9-54D39FEFD9B3}" type="slidenum">
              <a:rPr lang="hr-HR" smtClean="0"/>
              <a:t>‹#›</a:t>
            </a:fld>
            <a:endParaRPr lang="hr-HR"/>
          </a:p>
        </p:txBody>
      </p:sp>
    </p:spTree>
    <p:extLst>
      <p:ext uri="{BB962C8B-B14F-4D97-AF65-F5344CB8AC3E}">
        <p14:creationId xmlns:p14="http://schemas.microsoft.com/office/powerpoint/2010/main" val="2258515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4C2D938F-6115-495A-B8F7-027AD4BE5206}" type="datetimeFigureOut">
              <a:rPr lang="hr-HR" smtClean="0"/>
              <a:t>15.11.2016.</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4DF19F8F-43DD-43AC-AEF9-54D39FEFD9B3}" type="slidenum">
              <a:rPr lang="hr-HR" smtClean="0"/>
              <a:t>‹#›</a:t>
            </a:fld>
            <a:endParaRPr lang="hr-HR"/>
          </a:p>
        </p:txBody>
      </p:sp>
    </p:spTree>
    <p:extLst>
      <p:ext uri="{BB962C8B-B14F-4D97-AF65-F5344CB8AC3E}">
        <p14:creationId xmlns:p14="http://schemas.microsoft.com/office/powerpoint/2010/main" val="167336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4C2D938F-6115-495A-B8F7-027AD4BE5206}" type="datetimeFigureOut">
              <a:rPr lang="hr-HR" smtClean="0"/>
              <a:t>15.11.2016.</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4DF19F8F-43DD-43AC-AEF9-54D39FEFD9B3}" type="slidenum">
              <a:rPr lang="hr-HR" smtClean="0"/>
              <a:t>‹#›</a:t>
            </a:fld>
            <a:endParaRPr lang="hr-HR"/>
          </a:p>
        </p:txBody>
      </p:sp>
    </p:spTree>
    <p:extLst>
      <p:ext uri="{BB962C8B-B14F-4D97-AF65-F5344CB8AC3E}">
        <p14:creationId xmlns:p14="http://schemas.microsoft.com/office/powerpoint/2010/main" val="3724539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4C2D938F-6115-495A-B8F7-027AD4BE5206}" type="datetimeFigureOut">
              <a:rPr lang="hr-HR" smtClean="0"/>
              <a:t>15.11.2016.</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4DF19F8F-43DD-43AC-AEF9-54D39FEFD9B3}" type="slidenum">
              <a:rPr lang="hr-HR" smtClean="0"/>
              <a:t>‹#›</a:t>
            </a:fld>
            <a:endParaRPr lang="hr-HR"/>
          </a:p>
        </p:txBody>
      </p:sp>
    </p:spTree>
    <p:extLst>
      <p:ext uri="{BB962C8B-B14F-4D97-AF65-F5344CB8AC3E}">
        <p14:creationId xmlns:p14="http://schemas.microsoft.com/office/powerpoint/2010/main" val="935242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2D938F-6115-495A-B8F7-027AD4BE5206}" type="datetimeFigureOut">
              <a:rPr lang="hr-HR" smtClean="0"/>
              <a:t>15.11.2016.</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4DF19F8F-43DD-43AC-AEF9-54D39FEFD9B3}" type="slidenum">
              <a:rPr lang="hr-HR" smtClean="0"/>
              <a:t>‹#›</a:t>
            </a:fld>
            <a:endParaRPr lang="hr-HR"/>
          </a:p>
        </p:txBody>
      </p:sp>
    </p:spTree>
    <p:extLst>
      <p:ext uri="{BB962C8B-B14F-4D97-AF65-F5344CB8AC3E}">
        <p14:creationId xmlns:p14="http://schemas.microsoft.com/office/powerpoint/2010/main" val="258094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2D938F-6115-495A-B8F7-027AD4BE5206}" type="datetimeFigureOut">
              <a:rPr lang="hr-HR" smtClean="0"/>
              <a:t>15.11.2016.</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4DF19F8F-43DD-43AC-AEF9-54D39FEFD9B3}" type="slidenum">
              <a:rPr lang="hr-HR" smtClean="0"/>
              <a:t>‹#›</a:t>
            </a:fld>
            <a:endParaRPr lang="hr-HR"/>
          </a:p>
        </p:txBody>
      </p:sp>
    </p:spTree>
    <p:extLst>
      <p:ext uri="{BB962C8B-B14F-4D97-AF65-F5344CB8AC3E}">
        <p14:creationId xmlns:p14="http://schemas.microsoft.com/office/powerpoint/2010/main" val="1318884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2D938F-6115-495A-B8F7-027AD4BE5206}" type="datetimeFigureOut">
              <a:rPr lang="hr-HR" smtClean="0"/>
              <a:t>15.11.2016.</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4DF19F8F-43DD-43AC-AEF9-54D39FEFD9B3}" type="slidenum">
              <a:rPr lang="hr-HR" smtClean="0"/>
              <a:t>‹#›</a:t>
            </a:fld>
            <a:endParaRPr lang="hr-HR"/>
          </a:p>
        </p:txBody>
      </p:sp>
    </p:spTree>
    <p:extLst>
      <p:ext uri="{BB962C8B-B14F-4D97-AF65-F5344CB8AC3E}">
        <p14:creationId xmlns:p14="http://schemas.microsoft.com/office/powerpoint/2010/main" val="787435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2D938F-6115-495A-B8F7-027AD4BE5206}" type="datetimeFigureOut">
              <a:rPr lang="hr-HR" smtClean="0"/>
              <a:t>15.11.2016.</a:t>
            </a:fld>
            <a:endParaRPr lang="hr-H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F19F8F-43DD-43AC-AEF9-54D39FEFD9B3}" type="slidenum">
              <a:rPr lang="hr-HR" smtClean="0"/>
              <a:t>‹#›</a:t>
            </a:fld>
            <a:endParaRPr lang="hr-HR"/>
          </a:p>
        </p:txBody>
      </p:sp>
    </p:spTree>
    <p:extLst>
      <p:ext uri="{BB962C8B-B14F-4D97-AF65-F5344CB8AC3E}">
        <p14:creationId xmlns:p14="http://schemas.microsoft.com/office/powerpoint/2010/main" val="1903455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aifs.gov.au/cfca/publications/application-motivational-interviewing-techniques-engaging-resistan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motivationalinterview.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96752"/>
            <a:ext cx="7772400" cy="1470025"/>
          </a:xfrm>
        </p:spPr>
        <p:txBody>
          <a:bodyPr>
            <a:noAutofit/>
          </a:bodyPr>
          <a:lstStyle/>
          <a:p>
            <a:r>
              <a:rPr lang="hr-HR" sz="3600" dirty="0" smtClean="0"/>
              <a:t>Putevi promjene</a:t>
            </a:r>
            <a:br>
              <a:rPr lang="hr-HR" sz="3600" dirty="0" smtClean="0"/>
            </a:br>
            <a:r>
              <a:rPr lang="hr-HR" sz="3600" dirty="0" smtClean="0"/>
              <a:t>Motivirajući razgovor</a:t>
            </a:r>
            <a:endParaRPr lang="hr-HR" sz="3600" dirty="0"/>
          </a:p>
        </p:txBody>
      </p:sp>
      <p:sp>
        <p:nvSpPr>
          <p:cNvPr id="3" name="Subtitle 2"/>
          <p:cNvSpPr>
            <a:spLocks noGrp="1"/>
          </p:cNvSpPr>
          <p:nvPr>
            <p:ph type="subTitle" idx="1"/>
          </p:nvPr>
        </p:nvSpPr>
        <p:spPr/>
        <p:txBody>
          <a:bodyPr>
            <a:normAutofit/>
          </a:bodyPr>
          <a:lstStyle/>
          <a:p>
            <a:r>
              <a:rPr lang="hr-HR" dirty="0" smtClean="0">
                <a:solidFill>
                  <a:schemeClr val="tx1"/>
                </a:solidFill>
              </a:rPr>
              <a:t>Priredila</a:t>
            </a:r>
          </a:p>
          <a:p>
            <a:r>
              <a:rPr lang="hr-HR" dirty="0" smtClean="0">
                <a:solidFill>
                  <a:schemeClr val="tx1"/>
                </a:solidFill>
              </a:rPr>
              <a:t>Prof.dr.sc</a:t>
            </a:r>
            <a:r>
              <a:rPr lang="hr-HR" dirty="0">
                <a:solidFill>
                  <a:schemeClr val="tx1"/>
                </a:solidFill>
              </a:rPr>
              <a:t>. Marina Ajduković</a:t>
            </a:r>
          </a:p>
          <a:p>
            <a:endParaRPr lang="hr-HR" dirty="0"/>
          </a:p>
        </p:txBody>
      </p:sp>
    </p:spTree>
    <p:extLst>
      <p:ext uri="{BB962C8B-B14F-4D97-AF65-F5344CB8AC3E}">
        <p14:creationId xmlns:p14="http://schemas.microsoft.com/office/powerpoint/2010/main" val="1128274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rrowheads="1"/>
          </p:cNvSpPr>
          <p:nvPr>
            <p:ph type="title"/>
          </p:nvPr>
        </p:nvSpPr>
        <p:spPr/>
        <p:txBody>
          <a:bodyPr/>
          <a:lstStyle/>
          <a:p>
            <a:pPr eaLnBrk="1" hangingPunct="1">
              <a:defRPr/>
            </a:pPr>
            <a:r>
              <a:rPr lang="hr-HR" dirty="0" smtClean="0"/>
              <a:t>Filozofija MI</a:t>
            </a:r>
          </a:p>
        </p:txBody>
      </p:sp>
      <p:sp>
        <p:nvSpPr>
          <p:cNvPr id="124931" name="Rectangle 3"/>
          <p:cNvSpPr>
            <a:spLocks noGrp="1" noChangeArrowheads="1"/>
          </p:cNvSpPr>
          <p:nvPr>
            <p:ph type="body" idx="1"/>
          </p:nvPr>
        </p:nvSpPr>
        <p:spPr/>
        <p:txBody>
          <a:bodyPr/>
          <a:lstStyle/>
          <a:p>
            <a:pPr eaLnBrk="1" hangingPunct="1">
              <a:lnSpc>
                <a:spcPct val="80000"/>
              </a:lnSpc>
              <a:buFont typeface="Wingdings" panose="05000000000000000000" pitchFamily="2" charset="2"/>
              <a:buNone/>
              <a:defRPr/>
            </a:pPr>
            <a:r>
              <a:rPr lang="hr-HR" sz="2800" b="1" i="1" dirty="0" smtClean="0">
                <a:latin typeface="Arial" charset="0"/>
              </a:rPr>
              <a:t>Suradnja</a:t>
            </a:r>
            <a:endParaRPr lang="hr-HR" sz="2800" dirty="0" smtClean="0">
              <a:latin typeface="Arial" charset="0"/>
            </a:endParaRPr>
          </a:p>
          <a:p>
            <a:pPr eaLnBrk="1" hangingPunct="1">
              <a:lnSpc>
                <a:spcPct val="80000"/>
              </a:lnSpc>
              <a:defRPr/>
            </a:pPr>
            <a:r>
              <a:rPr lang="hr-HR" sz="2800" dirty="0" smtClean="0">
                <a:latin typeface="Arial" charset="0"/>
              </a:rPr>
              <a:t>Odnosi se na partnerstvo stručnjaka i korisnika. Bez obzira na značajno znanje i iskustvo stručnjaka, korisnici su eksperti za sebe, svoju povijest, uvijete i okolnosti, prethodne napore da se promijene.</a:t>
            </a:r>
          </a:p>
          <a:p>
            <a:pPr eaLnBrk="1" hangingPunct="1">
              <a:lnSpc>
                <a:spcPct val="80000"/>
              </a:lnSpc>
              <a:buFont typeface="Wingdings" panose="05000000000000000000" pitchFamily="2" charset="2"/>
              <a:buNone/>
              <a:defRPr/>
            </a:pPr>
            <a:r>
              <a:rPr lang="hr-HR" sz="2800" b="1" i="1" dirty="0" smtClean="0">
                <a:latin typeface="Arial" charset="0"/>
              </a:rPr>
              <a:t>Poticanje </a:t>
            </a:r>
            <a:endParaRPr lang="hr-HR" sz="2800" dirty="0" smtClean="0">
              <a:latin typeface="Arial" charset="0"/>
            </a:endParaRPr>
          </a:p>
          <a:p>
            <a:pPr eaLnBrk="1" hangingPunct="1">
              <a:lnSpc>
                <a:spcPct val="80000"/>
              </a:lnSpc>
              <a:defRPr/>
            </a:pPr>
            <a:r>
              <a:rPr lang="hr-HR" sz="2800" dirty="0" smtClean="0">
                <a:latin typeface="Arial" charset="0"/>
              </a:rPr>
              <a:t>Odnosi se na "izvlačenje" ideja i rješenja iz korisnika. Kao eksperti za sebe i svoj život, korisnici znaju što im predstavlja izazov, što im pomaže, a što otežava pokušaje da se promijene. </a:t>
            </a:r>
          </a:p>
        </p:txBody>
      </p:sp>
    </p:spTree>
    <p:extLst>
      <p:ext uri="{BB962C8B-B14F-4D97-AF65-F5344CB8AC3E}">
        <p14:creationId xmlns:p14="http://schemas.microsoft.com/office/powerpoint/2010/main" val="10300431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rrowheads="1"/>
          </p:cNvSpPr>
          <p:nvPr>
            <p:ph type="title"/>
          </p:nvPr>
        </p:nvSpPr>
        <p:spPr>
          <a:xfrm>
            <a:off x="457200" y="274638"/>
            <a:ext cx="8229600" cy="706437"/>
          </a:xfrm>
        </p:spPr>
        <p:txBody>
          <a:bodyPr/>
          <a:lstStyle/>
          <a:p>
            <a:pPr eaLnBrk="1" hangingPunct="1">
              <a:defRPr/>
            </a:pPr>
            <a:r>
              <a:rPr lang="hr-HR" sz="3600" dirty="0" smtClean="0"/>
              <a:t>Filozofija MI</a:t>
            </a:r>
          </a:p>
        </p:txBody>
      </p:sp>
      <p:sp>
        <p:nvSpPr>
          <p:cNvPr id="125955" name="Rectangle 3"/>
          <p:cNvSpPr>
            <a:spLocks noGrp="1" noChangeArrowheads="1"/>
          </p:cNvSpPr>
          <p:nvPr>
            <p:ph type="body" idx="1"/>
          </p:nvPr>
        </p:nvSpPr>
        <p:spPr>
          <a:xfrm>
            <a:off x="457200" y="1125538"/>
            <a:ext cx="8229600" cy="5000625"/>
          </a:xfrm>
        </p:spPr>
        <p:txBody>
          <a:bodyPr/>
          <a:lstStyle/>
          <a:p>
            <a:pPr eaLnBrk="1" hangingPunct="1">
              <a:lnSpc>
                <a:spcPct val="90000"/>
              </a:lnSpc>
              <a:buFont typeface="Wingdings" panose="05000000000000000000" pitchFamily="2" charset="2"/>
              <a:buNone/>
              <a:defRPr/>
            </a:pPr>
            <a:r>
              <a:rPr lang="hr-HR" sz="2400" b="1" i="1" dirty="0" smtClean="0">
                <a:latin typeface="Arial" charset="0"/>
              </a:rPr>
              <a:t>Autonomija</a:t>
            </a:r>
          </a:p>
          <a:p>
            <a:pPr eaLnBrk="1" hangingPunct="1">
              <a:lnSpc>
                <a:spcPct val="90000"/>
              </a:lnSpc>
              <a:buFont typeface="Wingdings" panose="05000000000000000000" pitchFamily="2" charset="2"/>
              <a:buNone/>
              <a:defRPr/>
            </a:pPr>
            <a:endParaRPr lang="hr-HR" sz="2400" dirty="0" smtClean="0">
              <a:latin typeface="Arial" charset="0"/>
            </a:endParaRPr>
          </a:p>
          <a:p>
            <a:pPr eaLnBrk="1" hangingPunct="1">
              <a:lnSpc>
                <a:spcPct val="90000"/>
              </a:lnSpc>
              <a:defRPr/>
            </a:pPr>
            <a:r>
              <a:rPr lang="hr-HR" sz="2400" dirty="0" smtClean="0">
                <a:latin typeface="Arial" charset="0"/>
              </a:rPr>
              <a:t>Odlučivanje je prepušteno korisnicima. I mi imamo izbore, nekad čak moramo donijeti neke odluke (npr. u slučaju roditelja nasilnika),  ali u duhu MI polazimo od toga </a:t>
            </a:r>
            <a:r>
              <a:rPr lang="hr-HR" sz="2400" smtClean="0">
                <a:latin typeface="Arial" charset="0"/>
              </a:rPr>
              <a:t>da korisnik </a:t>
            </a:r>
            <a:r>
              <a:rPr lang="hr-HR" sz="2400" dirty="0" smtClean="0">
                <a:latin typeface="Arial" charset="0"/>
              </a:rPr>
              <a:t>na kraju uvijek ima krajnju odgovornost za izbor svog puta. </a:t>
            </a:r>
          </a:p>
          <a:p>
            <a:pPr eaLnBrk="1" hangingPunct="1">
              <a:lnSpc>
                <a:spcPct val="90000"/>
              </a:lnSpc>
              <a:defRPr/>
            </a:pPr>
            <a:r>
              <a:rPr lang="hr-HR" sz="2400" dirty="0" smtClean="0">
                <a:latin typeface="Arial" charset="0"/>
              </a:rPr>
              <a:t>To može biti posebno </a:t>
            </a:r>
            <a:r>
              <a:rPr lang="hr-HR" sz="2400" smtClean="0">
                <a:latin typeface="Arial" charset="0"/>
              </a:rPr>
              <a:t>izazovno kad </a:t>
            </a:r>
            <a:r>
              <a:rPr lang="hr-HR" sz="2400" dirty="0" smtClean="0">
                <a:latin typeface="Arial" charset="0"/>
              </a:rPr>
              <a:t>korisnik napravi izbor koji negativno utječe na druge koji imaju manje </a:t>
            </a:r>
            <a:r>
              <a:rPr lang="hr-HR" sz="2400" smtClean="0">
                <a:latin typeface="Arial" charset="0"/>
              </a:rPr>
              <a:t>mogućnosti izbora </a:t>
            </a:r>
            <a:r>
              <a:rPr lang="hr-HR" sz="2400" dirty="0" smtClean="0">
                <a:latin typeface="Arial" charset="0"/>
              </a:rPr>
              <a:t>(npr. djeca). </a:t>
            </a:r>
          </a:p>
          <a:p>
            <a:pPr eaLnBrk="1" hangingPunct="1">
              <a:lnSpc>
                <a:spcPct val="90000"/>
              </a:lnSpc>
              <a:defRPr/>
            </a:pPr>
            <a:r>
              <a:rPr lang="hr-HR" sz="2400" dirty="0" smtClean="0">
                <a:latin typeface="Arial" charset="0"/>
              </a:rPr>
              <a:t>No čak i u situacijama kad </a:t>
            </a:r>
            <a:r>
              <a:rPr lang="hr-HR" sz="2400" smtClean="0">
                <a:latin typeface="Arial" charset="0"/>
              </a:rPr>
              <a:t>je ograničena </a:t>
            </a:r>
            <a:r>
              <a:rPr lang="hr-HR" sz="2400" dirty="0" smtClean="0">
                <a:latin typeface="Arial" charset="0"/>
              </a:rPr>
              <a:t>sloboda njegovog djelovanja, korisnik je taj koji mora izabrati promjenu. </a:t>
            </a:r>
          </a:p>
        </p:txBody>
      </p:sp>
    </p:spTree>
    <p:extLst>
      <p:ext uri="{BB962C8B-B14F-4D97-AF65-F5344CB8AC3E}">
        <p14:creationId xmlns:p14="http://schemas.microsoft.com/office/powerpoint/2010/main" val="24349421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rrowheads="1"/>
          </p:cNvSpPr>
          <p:nvPr>
            <p:ph type="title"/>
          </p:nvPr>
        </p:nvSpPr>
        <p:spPr/>
        <p:txBody>
          <a:bodyPr/>
          <a:lstStyle/>
          <a:p>
            <a:pPr eaLnBrk="1" hangingPunct="1">
              <a:defRPr/>
            </a:pPr>
            <a:r>
              <a:rPr lang="hr-HR" sz="3600" dirty="0" smtClean="0">
                <a:latin typeface="Tahoma" pitchFamily="34" charset="0"/>
              </a:rPr>
              <a:t>Motivirajući razgovor/intervju</a:t>
            </a:r>
          </a:p>
        </p:txBody>
      </p:sp>
      <p:sp>
        <p:nvSpPr>
          <p:cNvPr id="107523" name="Rectangle 3"/>
          <p:cNvSpPr>
            <a:spLocks noGrp="1" noChangeArrowheads="1"/>
          </p:cNvSpPr>
          <p:nvPr>
            <p:ph type="body" idx="1"/>
          </p:nvPr>
        </p:nvSpPr>
        <p:spPr/>
        <p:txBody>
          <a:bodyPr/>
          <a:lstStyle/>
          <a:p>
            <a:pPr marL="609600" indent="-609600" eaLnBrk="1" hangingPunct="1">
              <a:defRPr/>
            </a:pPr>
            <a:r>
              <a:rPr lang="hr-HR" dirty="0" smtClean="0">
                <a:latin typeface="Arial" charset="0"/>
              </a:rPr>
              <a:t>MI je težak za one koji teško prihvaćaju da su ljudi eksperti za svoj život, </a:t>
            </a:r>
            <a:r>
              <a:rPr lang="hr-HR" smtClean="0">
                <a:latin typeface="Arial" charset="0"/>
              </a:rPr>
              <a:t>vrednote - samoodređenje</a:t>
            </a:r>
            <a:r>
              <a:rPr lang="hr-HR" dirty="0" smtClean="0">
                <a:latin typeface="Arial" charset="0"/>
              </a:rPr>
              <a:t>, poštovanje i prihvaćanje.</a:t>
            </a:r>
          </a:p>
          <a:p>
            <a:pPr marL="609600" indent="-609600" eaLnBrk="1" hangingPunct="1">
              <a:defRPr/>
            </a:pPr>
            <a:r>
              <a:rPr lang="hr-HR" dirty="0" smtClean="0">
                <a:latin typeface="Arial" charset="0"/>
              </a:rPr>
              <a:t>Izazov je prihvatiti izbor korisnika kad su privrženi životno prijetećim ponašanjima.</a:t>
            </a:r>
          </a:p>
        </p:txBody>
      </p:sp>
    </p:spTree>
    <p:extLst>
      <p:ext uri="{BB962C8B-B14F-4D97-AF65-F5344CB8AC3E}">
        <p14:creationId xmlns:p14="http://schemas.microsoft.com/office/powerpoint/2010/main" val="36932241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3600" b="1" dirty="0"/>
              <a:t>Primjena motivacijske tehnike razgovora za </a:t>
            </a:r>
            <a:r>
              <a:rPr lang="hr-HR" sz="3600" b="1" dirty="0" smtClean="0"/>
              <a:t>uključivanje </a:t>
            </a:r>
            <a:r>
              <a:rPr lang="hr-HR" sz="3600" b="1" dirty="0"/>
              <a:t>obitelji </a:t>
            </a:r>
            <a:r>
              <a:rPr lang="hr-HR" sz="3600" b="1" dirty="0" smtClean="0"/>
              <a:t>u "otporu”</a:t>
            </a:r>
            <a:endParaRPr lang="hr-HR" sz="3600" b="1" dirty="0"/>
          </a:p>
        </p:txBody>
      </p:sp>
      <p:sp>
        <p:nvSpPr>
          <p:cNvPr id="3" name="Content Placeholder 2"/>
          <p:cNvSpPr>
            <a:spLocks noGrp="1"/>
          </p:cNvSpPr>
          <p:nvPr>
            <p:ph idx="1"/>
          </p:nvPr>
        </p:nvSpPr>
        <p:spPr/>
        <p:txBody>
          <a:bodyPr/>
          <a:lstStyle/>
          <a:p>
            <a:pPr marL="0" indent="0">
              <a:buNone/>
            </a:pPr>
            <a:r>
              <a:rPr lang="hr-HR" dirty="0" smtClean="0"/>
              <a:t>Ključno je:</a:t>
            </a:r>
          </a:p>
          <a:p>
            <a:r>
              <a:rPr lang="hr-HR" dirty="0" smtClean="0">
                <a:latin typeface="Arial" panose="020B0604020202020204" pitchFamily="34" charset="0"/>
                <a:cs typeface="Arial" panose="020B0604020202020204" pitchFamily="34" charset="0"/>
              </a:rPr>
              <a:t>Razumijevanje </a:t>
            </a:r>
            <a:r>
              <a:rPr lang="hr-HR" dirty="0">
                <a:latin typeface="Arial" panose="020B0604020202020204" pitchFamily="34" charset="0"/>
                <a:cs typeface="Arial" panose="020B0604020202020204" pitchFamily="34" charset="0"/>
              </a:rPr>
              <a:t>konteksta</a:t>
            </a:r>
            <a:r>
              <a:rPr lang="hr-HR">
                <a:latin typeface="Arial" panose="020B0604020202020204" pitchFamily="34" charset="0"/>
                <a:cs typeface="Arial" panose="020B0604020202020204" pitchFamily="34" charset="0"/>
              </a:rPr>
              <a:t>, </a:t>
            </a:r>
            <a:r>
              <a:rPr lang="hr-HR" smtClean="0">
                <a:latin typeface="Arial" panose="020B0604020202020204" pitchFamily="34" charset="0"/>
                <a:cs typeface="Arial" panose="020B0604020202020204" pitchFamily="34" charset="0"/>
              </a:rPr>
              <a:t>značenja, </a:t>
            </a:r>
            <a:r>
              <a:rPr lang="hr-HR" dirty="0" smtClean="0">
                <a:latin typeface="Arial" panose="020B0604020202020204" pitchFamily="34" charset="0"/>
                <a:cs typeface="Arial" panose="020B0604020202020204" pitchFamily="34" charset="0"/>
              </a:rPr>
              <a:t>snaga </a:t>
            </a:r>
            <a:r>
              <a:rPr lang="hr-HR" dirty="0">
                <a:latin typeface="Arial" panose="020B0604020202020204" pitchFamily="34" charset="0"/>
                <a:cs typeface="Arial" panose="020B0604020202020204" pitchFamily="34" charset="0"/>
              </a:rPr>
              <a:t>i </a:t>
            </a:r>
            <a:r>
              <a:rPr lang="hr-HR" dirty="0" smtClean="0">
                <a:latin typeface="Arial" panose="020B0604020202020204" pitchFamily="34" charset="0"/>
                <a:cs typeface="Arial" panose="020B0604020202020204" pitchFamily="34" charset="0"/>
              </a:rPr>
              <a:t>procesa izmjene konfliktnih motiva je </a:t>
            </a:r>
            <a:r>
              <a:rPr lang="hr-HR">
                <a:latin typeface="Arial" panose="020B0604020202020204" pitchFamily="34" charset="0"/>
                <a:cs typeface="Arial" panose="020B0604020202020204" pitchFamily="34" charset="0"/>
              </a:rPr>
              <a:t>bitna </a:t>
            </a:r>
            <a:r>
              <a:rPr lang="hr-HR" smtClean="0">
                <a:latin typeface="Arial" panose="020B0604020202020204" pitchFamily="34" charset="0"/>
                <a:cs typeface="Arial" panose="020B0604020202020204" pitchFamily="34" charset="0"/>
              </a:rPr>
              <a:t>u uključivanju i procjenjivanju </a:t>
            </a:r>
            <a:r>
              <a:rPr lang="hr-HR" dirty="0" smtClean="0">
                <a:latin typeface="Arial" panose="020B0604020202020204" pitchFamily="34" charset="0"/>
                <a:cs typeface="Arial" panose="020B0604020202020204" pitchFamily="34" charset="0"/>
              </a:rPr>
              <a:t>motivacije </a:t>
            </a:r>
            <a:r>
              <a:rPr lang="hr-HR" dirty="0">
                <a:latin typeface="Arial" panose="020B0604020202020204" pitchFamily="34" charset="0"/>
                <a:cs typeface="Arial" panose="020B0604020202020204" pitchFamily="34" charset="0"/>
              </a:rPr>
              <a:t>roditelja </a:t>
            </a:r>
            <a:r>
              <a:rPr lang="hr-HR" dirty="0" smtClean="0">
                <a:latin typeface="Arial" panose="020B0604020202020204" pitchFamily="34" charset="0"/>
                <a:cs typeface="Arial" panose="020B0604020202020204" pitchFamily="34" charset="0"/>
              </a:rPr>
              <a:t>za zaštitu dobrobiti djeteta (</a:t>
            </a:r>
            <a:r>
              <a:rPr lang="hr-HR" dirty="0" err="1">
                <a:latin typeface="Arial" panose="020B0604020202020204" pitchFamily="34" charset="0"/>
                <a:cs typeface="Arial" panose="020B0604020202020204" pitchFamily="34" charset="0"/>
              </a:rPr>
              <a:t>Iannos</a:t>
            </a:r>
            <a:r>
              <a:rPr lang="hr-HR" dirty="0">
                <a:latin typeface="Arial" panose="020B0604020202020204" pitchFamily="34" charset="0"/>
                <a:cs typeface="Arial" panose="020B0604020202020204" pitchFamily="34" charset="0"/>
              </a:rPr>
              <a:t> </a:t>
            </a:r>
            <a:r>
              <a:rPr lang="hr-HR" dirty="0" smtClean="0">
                <a:latin typeface="Arial" panose="020B0604020202020204" pitchFamily="34" charset="0"/>
                <a:cs typeface="Arial" panose="020B0604020202020204" pitchFamily="34" charset="0"/>
              </a:rPr>
              <a:t> i </a:t>
            </a:r>
            <a:r>
              <a:rPr lang="hr-HR" dirty="0" err="1" smtClean="0">
                <a:latin typeface="Arial" panose="020B0604020202020204" pitchFamily="34" charset="0"/>
                <a:cs typeface="Arial" panose="020B0604020202020204" pitchFamily="34" charset="0"/>
              </a:rPr>
              <a:t>Antcliff</a:t>
            </a:r>
            <a:r>
              <a:rPr lang="hr-HR" dirty="0" smtClean="0">
                <a:latin typeface="Arial" panose="020B0604020202020204" pitchFamily="34" charset="0"/>
                <a:cs typeface="Arial" panose="020B0604020202020204" pitchFamily="34" charset="0"/>
              </a:rPr>
              <a:t>, 2013).</a:t>
            </a:r>
            <a:endParaRPr lang="hr-HR" dirty="0">
              <a:latin typeface="Arial" panose="020B0604020202020204" pitchFamily="34" charset="0"/>
              <a:cs typeface="Arial" panose="020B0604020202020204" pitchFamily="34" charset="0"/>
            </a:endParaRPr>
          </a:p>
          <a:p>
            <a:r>
              <a:rPr lang="hr-HR">
                <a:latin typeface="Arial" panose="020B0604020202020204" pitchFamily="34" charset="0"/>
                <a:cs typeface="Arial" panose="020B0604020202020204" pitchFamily="34" charset="0"/>
              </a:rPr>
              <a:t>Razumjeti </a:t>
            </a:r>
            <a:r>
              <a:rPr lang="hr-HR" smtClean="0">
                <a:latin typeface="Arial" panose="020B0604020202020204" pitchFamily="34" charset="0"/>
                <a:cs typeface="Arial" panose="020B0604020202020204" pitchFamily="34" charset="0"/>
              </a:rPr>
              <a:t>u kojoj </a:t>
            </a:r>
            <a:r>
              <a:rPr lang="hr-HR" dirty="0">
                <a:latin typeface="Arial" panose="020B0604020202020204" pitchFamily="34" charset="0"/>
                <a:cs typeface="Arial" panose="020B0604020202020204" pitchFamily="34" charset="0"/>
              </a:rPr>
              <a:t>fazi </a:t>
            </a:r>
            <a:r>
              <a:rPr lang="hr-HR" dirty="0" smtClean="0">
                <a:latin typeface="Arial" panose="020B0604020202020204" pitchFamily="34" charset="0"/>
                <a:cs typeface="Arial" panose="020B0604020202020204" pitchFamily="34" charset="0"/>
              </a:rPr>
              <a:t>promjene </a:t>
            </a:r>
            <a:r>
              <a:rPr lang="hr-HR" smtClean="0">
                <a:latin typeface="Arial" panose="020B0604020202020204" pitchFamily="34" charset="0"/>
                <a:cs typeface="Arial" panose="020B0604020202020204" pitchFamily="34" charset="0"/>
              </a:rPr>
              <a:t>je roditelj </a:t>
            </a:r>
            <a:r>
              <a:rPr lang="hr-HR" dirty="0" smtClean="0">
                <a:latin typeface="Arial" panose="020B0604020202020204" pitchFamily="34" charset="0"/>
                <a:cs typeface="Arial" panose="020B0604020202020204" pitchFamily="34" charset="0"/>
              </a:rPr>
              <a:t>i tome prilagoditi djelovanje.</a:t>
            </a:r>
            <a:endParaRPr lang="hr-H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4197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ctrTitle"/>
          </p:nvPr>
        </p:nvSpPr>
        <p:spPr>
          <a:xfrm>
            <a:off x="1187450" y="2780928"/>
            <a:ext cx="7488238" cy="1431925"/>
          </a:xfrm>
        </p:spPr>
        <p:txBody>
          <a:bodyPr>
            <a:normAutofit fontScale="90000"/>
          </a:bodyPr>
          <a:lstStyle/>
          <a:p>
            <a:pPr eaLnBrk="1" hangingPunct="1">
              <a:defRPr/>
            </a:pPr>
            <a:r>
              <a:rPr lang="hr-HR" sz="3600" b="1" dirty="0" smtClean="0">
                <a:latin typeface="Albertus Extra Bold" pitchFamily="34" charset="0"/>
              </a:rPr>
              <a:t>Motivirajuća pitanja koja vode razgovor u smjeru konstruktivne promjene</a:t>
            </a:r>
            <a:br>
              <a:rPr lang="hr-HR" sz="3600" b="1" dirty="0" smtClean="0">
                <a:latin typeface="Albertus Extra Bold" pitchFamily="34" charset="0"/>
              </a:rPr>
            </a:br>
            <a:r>
              <a:rPr lang="hr-HR" sz="3600" dirty="0" smtClean="0">
                <a:solidFill>
                  <a:srgbClr val="FFFF99"/>
                </a:solidFill>
                <a:latin typeface="Albertus Extra Bold" pitchFamily="34" charset="0"/>
              </a:rPr>
              <a:t/>
            </a:r>
            <a:br>
              <a:rPr lang="hr-HR" sz="3600" dirty="0" smtClean="0">
                <a:solidFill>
                  <a:srgbClr val="FFFF99"/>
                </a:solidFill>
                <a:latin typeface="Albertus Extra Bold" pitchFamily="34" charset="0"/>
              </a:rPr>
            </a:br>
            <a:endParaRPr lang="hr-HR" sz="3600" dirty="0" smtClean="0">
              <a:solidFill>
                <a:srgbClr val="FFFF99"/>
              </a:solidFill>
              <a:latin typeface="Albertus Extra Bold" pitchFamily="34" charset="0"/>
            </a:endParaRPr>
          </a:p>
        </p:txBody>
      </p:sp>
    </p:spTree>
    <p:extLst>
      <p:ext uri="{BB962C8B-B14F-4D97-AF65-F5344CB8AC3E}">
        <p14:creationId xmlns:p14="http://schemas.microsoft.com/office/powerpoint/2010/main" val="24757039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rrowheads="1"/>
          </p:cNvSpPr>
          <p:nvPr>
            <p:ph type="title"/>
          </p:nvPr>
        </p:nvSpPr>
        <p:spPr/>
        <p:txBody>
          <a:bodyPr/>
          <a:lstStyle/>
          <a:p>
            <a:pPr eaLnBrk="1" hangingPunct="1">
              <a:defRPr/>
            </a:pPr>
            <a:r>
              <a:rPr lang="hr-HR" dirty="0" smtClean="0">
                <a:solidFill>
                  <a:schemeClr val="tx1">
                    <a:lumMod val="95000"/>
                  </a:schemeClr>
                </a:solidFill>
              </a:rPr>
              <a:t>Vrijednosti, brige</a:t>
            </a:r>
          </a:p>
        </p:txBody>
      </p:sp>
      <p:sp>
        <p:nvSpPr>
          <p:cNvPr id="108547" name="Rectangle 3"/>
          <p:cNvSpPr>
            <a:spLocks noGrp="1" noChangeArrowheads="1"/>
          </p:cNvSpPr>
          <p:nvPr>
            <p:ph type="body" idx="1"/>
          </p:nvPr>
        </p:nvSpPr>
        <p:spPr/>
        <p:txBody>
          <a:bodyPr/>
          <a:lstStyle/>
          <a:p>
            <a:pPr eaLnBrk="1" hangingPunct="1">
              <a:defRPr/>
            </a:pPr>
            <a:r>
              <a:rPr lang="hr-HR" dirty="0" smtClean="0">
                <a:latin typeface="Arial" charset="0"/>
              </a:rPr>
              <a:t>Što vam je važno kao roditelju?</a:t>
            </a:r>
          </a:p>
          <a:p>
            <a:pPr eaLnBrk="1" hangingPunct="1">
              <a:defRPr/>
            </a:pPr>
            <a:r>
              <a:rPr lang="hr-HR" dirty="0" smtClean="0">
                <a:latin typeface="Arial" charset="0"/>
              </a:rPr>
              <a:t>Pomognite mi da razumijem zbog čega vam je to važno?</a:t>
            </a:r>
          </a:p>
          <a:p>
            <a:pPr eaLnBrk="1" hangingPunct="1">
              <a:defRPr/>
            </a:pPr>
            <a:r>
              <a:rPr lang="hr-HR" dirty="0" smtClean="0">
                <a:latin typeface="Arial" charset="0"/>
              </a:rPr>
              <a:t>Što vas kao roditelja brine u ovoj situaciji?</a:t>
            </a:r>
          </a:p>
          <a:p>
            <a:pPr eaLnBrk="1" hangingPunct="1">
              <a:defRPr/>
            </a:pPr>
            <a:r>
              <a:rPr lang="hr-HR" dirty="0" smtClean="0">
                <a:latin typeface="Arial" charset="0"/>
              </a:rPr>
              <a:t>Ima li nešto što drugi ne razumiju o vašoj situaciji?</a:t>
            </a:r>
          </a:p>
        </p:txBody>
      </p:sp>
    </p:spTree>
    <p:extLst>
      <p:ext uri="{BB962C8B-B14F-4D97-AF65-F5344CB8AC3E}">
        <p14:creationId xmlns:p14="http://schemas.microsoft.com/office/powerpoint/2010/main" val="22098859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hr-HR" sz="3600" dirty="0" smtClean="0"/>
              <a:t/>
            </a:r>
            <a:br>
              <a:rPr lang="hr-HR" sz="3600" dirty="0" smtClean="0"/>
            </a:br>
            <a:r>
              <a:rPr lang="hr-HR" sz="3200" b="1" dirty="0" smtClean="0"/>
              <a:t>Primjeri pitanja otvorenog tipa koji potiču govor promjene</a:t>
            </a:r>
            <a:br>
              <a:rPr lang="hr-HR" sz="3200" b="1" dirty="0" smtClean="0"/>
            </a:br>
            <a:endParaRPr lang="en-US" sz="3200" b="1" dirty="0"/>
          </a:p>
        </p:txBody>
      </p:sp>
      <p:sp>
        <p:nvSpPr>
          <p:cNvPr id="3" name="Content Placeholder 2"/>
          <p:cNvSpPr>
            <a:spLocks noGrp="1"/>
          </p:cNvSpPr>
          <p:nvPr>
            <p:ph idx="1"/>
          </p:nvPr>
        </p:nvSpPr>
        <p:spPr>
          <a:xfrm>
            <a:off x="457200" y="1628775"/>
            <a:ext cx="8229600" cy="4824413"/>
          </a:xfrm>
        </p:spPr>
        <p:txBody>
          <a:bodyPr/>
          <a:lstStyle/>
          <a:p>
            <a:pPr>
              <a:buFont typeface="Wingdings" panose="05000000000000000000" pitchFamily="2" charset="2"/>
              <a:buNone/>
              <a:defRPr/>
            </a:pPr>
            <a:r>
              <a:rPr lang="hr-HR" i="1" smtClean="0"/>
              <a:t>Nedostaci </a:t>
            </a:r>
            <a:r>
              <a:rPr lang="hr-HR" i="1" dirty="0" smtClean="0"/>
              <a:t>statusa quo</a:t>
            </a:r>
            <a:endParaRPr lang="hr-HR" dirty="0" smtClean="0"/>
          </a:p>
          <a:p>
            <a:pPr>
              <a:defRPr/>
            </a:pPr>
            <a:r>
              <a:rPr lang="hr-HR" dirty="0" smtClean="0"/>
              <a:t>Što vas brine vezano uz vašu trenutnu situaciju?</a:t>
            </a:r>
          </a:p>
          <a:p>
            <a:pPr>
              <a:defRPr/>
            </a:pPr>
            <a:r>
              <a:rPr lang="hr-HR" dirty="0" smtClean="0"/>
              <a:t>Što mislite da će se dogoditi ako ništa ne promijenite?</a:t>
            </a:r>
          </a:p>
          <a:p>
            <a:pPr>
              <a:defRPr/>
            </a:pPr>
            <a:endParaRPr lang="en-US" dirty="0"/>
          </a:p>
        </p:txBody>
      </p:sp>
    </p:spTree>
    <p:extLst>
      <p:ext uri="{BB962C8B-B14F-4D97-AF65-F5344CB8AC3E}">
        <p14:creationId xmlns:p14="http://schemas.microsoft.com/office/powerpoint/2010/main" val="3150273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hr-HR" sz="3600" b="1" dirty="0" smtClean="0"/>
              <a:t>Primjeri pitanja otvorenog tipa koji potiču govor promjene</a:t>
            </a:r>
            <a:endParaRPr lang="en-US" sz="3600" b="1" dirty="0"/>
          </a:p>
        </p:txBody>
      </p:sp>
      <p:sp>
        <p:nvSpPr>
          <p:cNvPr id="3" name="Content Placeholder 2"/>
          <p:cNvSpPr>
            <a:spLocks noGrp="1"/>
          </p:cNvSpPr>
          <p:nvPr>
            <p:ph idx="1"/>
          </p:nvPr>
        </p:nvSpPr>
        <p:spPr>
          <a:xfrm>
            <a:off x="457200" y="1600200"/>
            <a:ext cx="8229600" cy="4924425"/>
          </a:xfrm>
        </p:spPr>
        <p:txBody>
          <a:bodyPr/>
          <a:lstStyle/>
          <a:p>
            <a:pPr>
              <a:buFont typeface="Wingdings" panose="05000000000000000000" pitchFamily="2" charset="2"/>
              <a:buNone/>
              <a:defRPr/>
            </a:pPr>
            <a:r>
              <a:rPr lang="hr-HR" sz="2800" i="1" dirty="0" smtClean="0"/>
              <a:t>Prednosti promjene</a:t>
            </a:r>
            <a:endParaRPr lang="hr-HR" sz="2800" dirty="0" smtClean="0"/>
          </a:p>
          <a:p>
            <a:pPr>
              <a:defRPr/>
            </a:pPr>
            <a:r>
              <a:rPr lang="hr-HR" sz="2800" dirty="0" smtClean="0"/>
              <a:t>Kako bi ste željeli da stvari budu drugačije?</a:t>
            </a:r>
          </a:p>
          <a:p>
            <a:pPr>
              <a:defRPr/>
            </a:pPr>
            <a:r>
              <a:rPr lang="hr-HR" sz="2800" dirty="0" smtClean="0"/>
              <a:t>Kako bi ste željeli da Vaš život izgleda za 5 godina?</a:t>
            </a:r>
          </a:p>
          <a:p>
            <a:pPr>
              <a:defRPr/>
            </a:pPr>
            <a:r>
              <a:rPr lang="hr-HR" sz="2800" dirty="0" smtClean="0"/>
              <a:t>Činjenica da sad razgovaramo upućuje da barem jednim dijelom mislite kako je vrijeme da nešto učinite. Koje glavne razloge vidite za promjenu?</a:t>
            </a:r>
          </a:p>
          <a:p>
            <a:pPr>
              <a:defRPr/>
            </a:pPr>
            <a:r>
              <a:rPr lang="hr-HR" sz="2800" dirty="0" smtClean="0"/>
              <a:t>Koje bi bile prednosti promjene (navesti konkretno koje)?</a:t>
            </a:r>
          </a:p>
          <a:p>
            <a:pPr>
              <a:defRPr/>
            </a:pPr>
            <a:endParaRPr lang="en-US" sz="2800" dirty="0"/>
          </a:p>
        </p:txBody>
      </p:sp>
    </p:spTree>
    <p:extLst>
      <p:ext uri="{BB962C8B-B14F-4D97-AF65-F5344CB8AC3E}">
        <p14:creationId xmlns:p14="http://schemas.microsoft.com/office/powerpoint/2010/main" val="5005524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337"/>
          </a:xfrm>
        </p:spPr>
        <p:txBody>
          <a:bodyPr>
            <a:normAutofit fontScale="90000"/>
          </a:bodyPr>
          <a:lstStyle/>
          <a:p>
            <a:pPr>
              <a:defRPr/>
            </a:pPr>
            <a:r>
              <a:rPr lang="hr-HR" sz="3600" b="1" dirty="0" smtClean="0"/>
              <a:t>Primjeri pitanja otvorenog tipa koji potiču govor promjene</a:t>
            </a:r>
            <a:endParaRPr lang="en-US" sz="3600" b="1" dirty="0"/>
          </a:p>
        </p:txBody>
      </p:sp>
      <p:sp>
        <p:nvSpPr>
          <p:cNvPr id="3" name="Content Placeholder 2"/>
          <p:cNvSpPr>
            <a:spLocks noGrp="1"/>
          </p:cNvSpPr>
          <p:nvPr>
            <p:ph idx="1"/>
          </p:nvPr>
        </p:nvSpPr>
        <p:spPr>
          <a:xfrm>
            <a:off x="457200" y="1600200"/>
            <a:ext cx="8229600" cy="5068888"/>
          </a:xfrm>
        </p:spPr>
        <p:txBody>
          <a:bodyPr/>
          <a:lstStyle/>
          <a:p>
            <a:pPr>
              <a:buFont typeface="Wingdings" panose="05000000000000000000" pitchFamily="2" charset="2"/>
              <a:buNone/>
              <a:defRPr/>
            </a:pPr>
            <a:r>
              <a:rPr lang="hr-HR" sz="2400" i="1" dirty="0" smtClean="0"/>
              <a:t>Optimizam vezan uz promjenu</a:t>
            </a:r>
            <a:endParaRPr lang="hr-HR" sz="2400" dirty="0" smtClean="0"/>
          </a:p>
          <a:p>
            <a:pPr>
              <a:defRPr/>
            </a:pPr>
            <a:r>
              <a:rPr lang="hr-HR" sz="2400" dirty="0"/>
              <a:t>Što bi Vam bilo korisno kada bi ste se odlučili promijeniti?</a:t>
            </a:r>
          </a:p>
          <a:p>
            <a:pPr>
              <a:defRPr/>
            </a:pPr>
            <a:r>
              <a:rPr lang="hr-HR" sz="2400" dirty="0" smtClean="0"/>
              <a:t>Koliko vjerujete da možete učiniti takvu promjenu?</a:t>
            </a:r>
          </a:p>
          <a:p>
            <a:pPr>
              <a:defRPr/>
            </a:pPr>
            <a:r>
              <a:rPr lang="hr-HR" sz="2400" dirty="0" smtClean="0"/>
              <a:t>Koje osobne snage imate koje će Vam pomoći u tome da uspijete?</a:t>
            </a:r>
          </a:p>
          <a:p>
            <a:pPr>
              <a:defRPr/>
            </a:pPr>
            <a:r>
              <a:rPr lang="hr-HR" sz="2400" dirty="0" smtClean="0"/>
              <a:t>Tko bi Vam mogao pružiti pomoć u ostvarenju ove promjene?</a:t>
            </a:r>
          </a:p>
          <a:p>
            <a:pPr>
              <a:defRPr/>
            </a:pPr>
            <a:endParaRPr lang="en-US" dirty="0"/>
          </a:p>
        </p:txBody>
      </p:sp>
    </p:spTree>
    <p:extLst>
      <p:ext uri="{BB962C8B-B14F-4D97-AF65-F5344CB8AC3E}">
        <p14:creationId xmlns:p14="http://schemas.microsoft.com/office/powerpoint/2010/main" val="40493983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hr-HR" sz="3600" b="1" dirty="0" smtClean="0"/>
              <a:t>Primjeri pitanja otvorenog tipa koji potiču govor promjene</a:t>
            </a:r>
            <a:endParaRPr lang="en-US" sz="3600" b="1" dirty="0"/>
          </a:p>
        </p:txBody>
      </p:sp>
      <p:sp>
        <p:nvSpPr>
          <p:cNvPr id="3" name="Content Placeholder 2"/>
          <p:cNvSpPr>
            <a:spLocks noGrp="1"/>
          </p:cNvSpPr>
          <p:nvPr>
            <p:ph idx="1"/>
          </p:nvPr>
        </p:nvSpPr>
        <p:spPr/>
        <p:txBody>
          <a:bodyPr/>
          <a:lstStyle/>
          <a:p>
            <a:pPr>
              <a:buFont typeface="Wingdings" panose="05000000000000000000" pitchFamily="2" charset="2"/>
              <a:buNone/>
              <a:defRPr/>
            </a:pPr>
            <a:r>
              <a:rPr lang="hr-HR" sz="2400" i="1" dirty="0" smtClean="0"/>
              <a:t>Namjera za promjenu</a:t>
            </a:r>
            <a:endParaRPr lang="hr-HR" sz="2400" dirty="0" smtClean="0"/>
          </a:p>
          <a:p>
            <a:pPr>
              <a:defRPr/>
            </a:pPr>
            <a:r>
              <a:rPr lang="hr-HR" sz="2400" dirty="0" smtClean="0"/>
              <a:t>Čini mi se da se osjećate blokirani u ovom trenutku. Što bi se moralo promijeniti?</a:t>
            </a:r>
          </a:p>
          <a:p>
            <a:pPr>
              <a:defRPr/>
            </a:pPr>
            <a:r>
              <a:rPr lang="hr-HR" sz="2400" dirty="0" smtClean="0"/>
              <a:t>Što mislite da bi ste mogli učiniti?</a:t>
            </a:r>
          </a:p>
          <a:p>
            <a:pPr>
              <a:defRPr/>
            </a:pPr>
            <a:r>
              <a:rPr lang="hr-HR" sz="2400" dirty="0" smtClean="0"/>
              <a:t>Što bi ste bili voljni pokušati?</a:t>
            </a:r>
          </a:p>
          <a:p>
            <a:pPr>
              <a:defRPr/>
            </a:pPr>
            <a:r>
              <a:rPr lang="hr-HR" sz="2400" dirty="0" smtClean="0"/>
              <a:t>Koja Vam od mogućnosti koju sam spomenuo najviše odgovara?</a:t>
            </a:r>
          </a:p>
          <a:p>
            <a:pPr>
              <a:defRPr/>
            </a:pPr>
            <a:r>
              <a:rPr lang="hr-HR" sz="2400" dirty="0" smtClean="0"/>
              <a:t>Sada ne brinite o tome ''kako'', nego mislite o tome što bi ste željeli da se dogodi.</a:t>
            </a:r>
          </a:p>
          <a:p>
            <a:pPr>
              <a:defRPr/>
            </a:pPr>
            <a:r>
              <a:rPr lang="hr-HR" sz="2400" dirty="0" smtClean="0"/>
              <a:t>Što namjeravate učiniti?</a:t>
            </a:r>
          </a:p>
          <a:p>
            <a:pPr>
              <a:defRPr/>
            </a:pPr>
            <a:endParaRPr lang="hr-HR" sz="2400" dirty="0" smtClean="0"/>
          </a:p>
          <a:p>
            <a:pPr>
              <a:defRPr/>
            </a:pPr>
            <a:endParaRPr lang="en-US" dirty="0"/>
          </a:p>
        </p:txBody>
      </p:sp>
    </p:spTree>
    <p:extLst>
      <p:ext uri="{BB962C8B-B14F-4D97-AF65-F5344CB8AC3E}">
        <p14:creationId xmlns:p14="http://schemas.microsoft.com/office/powerpoint/2010/main" val="2647475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370" name="Rectangle 2"/>
          <p:cNvSpPr>
            <a:spLocks noGrp="1" noRot="1" noChangeArrowheads="1"/>
          </p:cNvSpPr>
          <p:nvPr>
            <p:ph type="title"/>
          </p:nvPr>
        </p:nvSpPr>
        <p:spPr/>
        <p:txBody>
          <a:bodyPr>
            <a:normAutofit fontScale="90000"/>
          </a:bodyPr>
          <a:lstStyle/>
          <a:p>
            <a:pPr algn="l" eaLnBrk="1" hangingPunct="1">
              <a:defRPr/>
            </a:pPr>
            <a:r>
              <a:rPr lang="sr-Latn-CS" sz="4000" dirty="0" smtClean="0"/>
              <a:t>Zbog čega je potrebno znati raditi sa motivacijom za promjenom?</a:t>
            </a:r>
            <a:endParaRPr lang="en-US" sz="4000" dirty="0" smtClean="0"/>
          </a:p>
        </p:txBody>
      </p:sp>
      <p:sp>
        <p:nvSpPr>
          <p:cNvPr id="442371" name="Rectangle 3"/>
          <p:cNvSpPr>
            <a:spLocks noGrp="1" noChangeArrowheads="1"/>
          </p:cNvSpPr>
          <p:nvPr>
            <p:ph type="body" idx="1"/>
          </p:nvPr>
        </p:nvSpPr>
        <p:spPr/>
        <p:txBody>
          <a:bodyPr/>
          <a:lstStyle/>
          <a:p>
            <a:pPr eaLnBrk="1" hangingPunct="1">
              <a:defRPr/>
            </a:pPr>
            <a:endParaRPr lang="sr-Latn-CS" dirty="0" smtClean="0"/>
          </a:p>
          <a:p>
            <a:pPr eaLnBrk="1" hangingPunct="1">
              <a:defRPr/>
            </a:pPr>
            <a:r>
              <a:rPr lang="sr-Latn-CS" dirty="0" smtClean="0"/>
              <a:t>Promjena nije laka</a:t>
            </a:r>
          </a:p>
          <a:p>
            <a:pPr eaLnBrk="1" hangingPunct="1">
              <a:defRPr/>
            </a:pPr>
            <a:r>
              <a:rPr lang="sr-Latn-CS" smtClean="0"/>
              <a:t>Promjena </a:t>
            </a:r>
            <a:r>
              <a:rPr lang="sr-Latn-CS" dirty="0" smtClean="0"/>
              <a:t>nije događaj nego proces</a:t>
            </a:r>
          </a:p>
          <a:p>
            <a:pPr eaLnBrk="1" hangingPunct="1">
              <a:defRPr/>
            </a:pPr>
            <a:r>
              <a:rPr lang="sr-Latn-CS" dirty="0" smtClean="0"/>
              <a:t>Ključni faktor promjene ponašanja je motivacija osobe da se promjeni</a:t>
            </a:r>
          </a:p>
          <a:p>
            <a:pPr eaLnBrk="1" hangingPunct="1">
              <a:buFont typeface="Wingdings" panose="05000000000000000000" pitchFamily="2" charset="2"/>
              <a:buNone/>
              <a:defRPr/>
            </a:pPr>
            <a:endParaRPr lang="sr-Latn-CS" dirty="0" smtClean="0"/>
          </a:p>
        </p:txBody>
      </p:sp>
    </p:spTree>
    <p:extLst>
      <p:ext uri="{BB962C8B-B14F-4D97-AF65-F5344CB8AC3E}">
        <p14:creationId xmlns:p14="http://schemas.microsoft.com/office/powerpoint/2010/main" val="25819892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337"/>
          </a:xfrm>
        </p:spPr>
        <p:txBody>
          <a:bodyPr/>
          <a:lstStyle/>
          <a:p>
            <a:pPr>
              <a:defRPr/>
            </a:pPr>
            <a:r>
              <a:rPr lang="hr-HR" sz="3200" b="1" dirty="0" smtClean="0"/>
              <a:t>Kako prepoznati otpor/nevoljkost ?</a:t>
            </a:r>
            <a:endParaRPr lang="en-US" sz="3200" b="1" dirty="0"/>
          </a:p>
        </p:txBody>
      </p:sp>
      <p:sp>
        <p:nvSpPr>
          <p:cNvPr id="3" name="Content Placeholder 2"/>
          <p:cNvSpPr>
            <a:spLocks noGrp="1"/>
          </p:cNvSpPr>
          <p:nvPr>
            <p:ph idx="1"/>
          </p:nvPr>
        </p:nvSpPr>
        <p:spPr>
          <a:xfrm>
            <a:off x="457200" y="1268413"/>
            <a:ext cx="8229600" cy="5113337"/>
          </a:xfrm>
        </p:spPr>
        <p:txBody>
          <a:bodyPr/>
          <a:lstStyle/>
          <a:p>
            <a:pPr>
              <a:defRPr/>
            </a:pPr>
            <a:r>
              <a:rPr lang="hr-HR" dirty="0" smtClean="0"/>
              <a:t>Svađanje. Klijent/korisnik dovodi u pitanje točnost stručnost ili integritet pomagača.</a:t>
            </a:r>
          </a:p>
          <a:p>
            <a:pPr lvl="1">
              <a:defRPr/>
            </a:pPr>
            <a:r>
              <a:rPr lang="hr-HR" sz="2400" dirty="0" smtClean="0"/>
              <a:t>Dovođenje u </a:t>
            </a:r>
            <a:r>
              <a:rPr lang="hr-HR" sz="2400" smtClean="0"/>
              <a:t>pitanje točnosti </a:t>
            </a:r>
            <a:r>
              <a:rPr lang="hr-HR" sz="2400" dirty="0" smtClean="0"/>
              <a:t>onoga što je rekao pomagač</a:t>
            </a:r>
          </a:p>
          <a:p>
            <a:pPr lvl="1">
              <a:defRPr/>
            </a:pPr>
            <a:r>
              <a:rPr lang="hr-HR" sz="2400" dirty="0" smtClean="0"/>
              <a:t>Umanjivanje propitivanjem osobnog autoriteta i stručnosti pomagača</a:t>
            </a:r>
          </a:p>
          <a:p>
            <a:pPr lvl="1">
              <a:defRPr/>
            </a:pPr>
            <a:r>
              <a:rPr lang="hr-HR" sz="2400" dirty="0" smtClean="0"/>
              <a:t>Neprijateljstvo</a:t>
            </a:r>
          </a:p>
          <a:p>
            <a:pPr>
              <a:defRPr/>
            </a:pPr>
            <a:r>
              <a:rPr lang="hr-HR" dirty="0" smtClean="0"/>
              <a:t>Prekidanje. Klijent</a:t>
            </a:r>
            <a:r>
              <a:rPr lang="hr-HR" dirty="0"/>
              <a:t>/korisnik </a:t>
            </a:r>
            <a:r>
              <a:rPr lang="hr-HR" dirty="0" smtClean="0"/>
              <a:t>upada i prekida </a:t>
            </a:r>
            <a:r>
              <a:rPr lang="hr-HR" dirty="0"/>
              <a:t>pomagača </a:t>
            </a:r>
            <a:r>
              <a:rPr lang="hr-HR" dirty="0" smtClean="0"/>
              <a:t>na defanzivni način.</a:t>
            </a:r>
          </a:p>
          <a:p>
            <a:pPr lvl="1">
              <a:defRPr/>
            </a:pPr>
            <a:r>
              <a:rPr lang="hr-HR" sz="2400" dirty="0" smtClean="0"/>
              <a:t>Istovremeno govorenje</a:t>
            </a:r>
          </a:p>
          <a:p>
            <a:pPr lvl="1">
              <a:defRPr/>
            </a:pPr>
            <a:r>
              <a:rPr lang="hr-HR" sz="2400" dirty="0" smtClean="0"/>
              <a:t>Upadanje koje ima za cilj prekidanje pomagača (npr. Dosta sam čuo)</a:t>
            </a:r>
            <a:endParaRPr lang="en-US" sz="2400" dirty="0"/>
          </a:p>
        </p:txBody>
      </p:sp>
    </p:spTree>
    <p:extLst>
      <p:ext uri="{BB962C8B-B14F-4D97-AF65-F5344CB8AC3E}">
        <p14:creationId xmlns:p14="http://schemas.microsoft.com/office/powerpoint/2010/main" val="6167055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900"/>
          </a:xfrm>
        </p:spPr>
        <p:txBody>
          <a:bodyPr/>
          <a:lstStyle/>
          <a:p>
            <a:pPr>
              <a:defRPr/>
            </a:pPr>
            <a:r>
              <a:rPr lang="hr-HR" sz="3600" b="1" dirty="0" smtClean="0"/>
              <a:t>Kako prepoznati otpor/nevoljkost ?</a:t>
            </a:r>
            <a:endParaRPr lang="en-US" sz="3600" b="1" dirty="0"/>
          </a:p>
        </p:txBody>
      </p:sp>
      <p:sp>
        <p:nvSpPr>
          <p:cNvPr id="3" name="Content Placeholder 2"/>
          <p:cNvSpPr>
            <a:spLocks noGrp="1"/>
          </p:cNvSpPr>
          <p:nvPr>
            <p:ph idx="1"/>
          </p:nvPr>
        </p:nvSpPr>
        <p:spPr>
          <a:xfrm>
            <a:off x="457200" y="1196975"/>
            <a:ext cx="8229600" cy="4929188"/>
          </a:xfrm>
        </p:spPr>
        <p:txBody>
          <a:bodyPr>
            <a:normAutofit lnSpcReduction="10000"/>
          </a:bodyPr>
          <a:lstStyle/>
          <a:p>
            <a:pPr>
              <a:defRPr/>
            </a:pPr>
            <a:r>
              <a:rPr lang="hr-HR" sz="2800" dirty="0" smtClean="0"/>
              <a:t>Negiranje. Klijent/korisnik izražava nespremnost za prepoznavanje problema, suradnju, prihvaćanje odgovornosti ili mišljenja stručnjaka</a:t>
            </a:r>
          </a:p>
          <a:p>
            <a:pPr lvl="1">
              <a:defRPr/>
            </a:pPr>
            <a:r>
              <a:rPr lang="hr-HR" sz="2400" dirty="0" smtClean="0"/>
              <a:t>Okrivljavanje drugih</a:t>
            </a:r>
          </a:p>
          <a:p>
            <a:pPr lvl="1">
              <a:defRPr/>
            </a:pPr>
            <a:r>
              <a:rPr lang="hr-HR" sz="2400" dirty="0" smtClean="0"/>
              <a:t>Neslaganje s prijedlogom savjetovatelja (Da, ali….)</a:t>
            </a:r>
          </a:p>
          <a:p>
            <a:pPr lvl="1">
              <a:defRPr/>
            </a:pPr>
            <a:r>
              <a:rPr lang="hr-HR" sz="2400" dirty="0" smtClean="0"/>
              <a:t>Traženje izuzeća, umanjivanje, pesimizam, ispričavanje…</a:t>
            </a:r>
          </a:p>
          <a:p>
            <a:pPr>
              <a:defRPr/>
            </a:pPr>
            <a:r>
              <a:rPr lang="hr-HR" sz="2800" dirty="0" smtClean="0"/>
              <a:t>Ignoriranje. Klijent/korisnik  pokazuje da ignorira ili ne </a:t>
            </a:r>
            <a:r>
              <a:rPr lang="hr-HR" sz="2800" smtClean="0"/>
              <a:t>slijedi savjetovatelja/stručnjaka.</a:t>
            </a:r>
            <a:endParaRPr lang="hr-HR" sz="2800" dirty="0" smtClean="0"/>
          </a:p>
          <a:p>
            <a:pPr lvl="1">
              <a:defRPr/>
            </a:pPr>
            <a:r>
              <a:rPr lang="hr-HR" sz="2400" dirty="0" smtClean="0"/>
              <a:t>Nepažnja (ne sluša što stručnjak govori)</a:t>
            </a:r>
          </a:p>
          <a:p>
            <a:pPr lvl="1">
              <a:defRPr/>
            </a:pPr>
            <a:r>
              <a:rPr lang="hr-HR" sz="2400" dirty="0" smtClean="0"/>
              <a:t>Nedavanje odgovora na pitanja</a:t>
            </a:r>
          </a:p>
          <a:p>
            <a:pPr lvl="1">
              <a:defRPr/>
            </a:pPr>
            <a:r>
              <a:rPr lang="hr-HR" sz="2400" dirty="0" smtClean="0"/>
              <a:t>Skretanje razgovora</a:t>
            </a:r>
            <a:endParaRPr lang="en-US" sz="2400" dirty="0"/>
          </a:p>
        </p:txBody>
      </p:sp>
    </p:spTree>
    <p:extLst>
      <p:ext uri="{BB962C8B-B14F-4D97-AF65-F5344CB8AC3E}">
        <p14:creationId xmlns:p14="http://schemas.microsoft.com/office/powerpoint/2010/main" val="2890600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rrowheads="1"/>
          </p:cNvSpPr>
          <p:nvPr>
            <p:ph type="title"/>
          </p:nvPr>
        </p:nvSpPr>
        <p:spPr>
          <a:xfrm>
            <a:off x="468313" y="333375"/>
            <a:ext cx="8229600" cy="1143000"/>
          </a:xfrm>
        </p:spPr>
        <p:txBody>
          <a:bodyPr/>
          <a:lstStyle/>
          <a:p>
            <a:pPr eaLnBrk="1" hangingPunct="1">
              <a:defRPr/>
            </a:pPr>
            <a:r>
              <a:rPr lang="hr-HR" sz="2800" b="1" dirty="0" smtClean="0">
                <a:solidFill>
                  <a:schemeClr val="tx1"/>
                </a:solidFill>
                <a:latin typeface="Times New Roman" pitchFamily="18" charset="0"/>
                <a:cs typeface="Times New Roman" pitchFamily="18" charset="0"/>
              </a:rPr>
              <a:t>Tehnike poticanja i podržavanja govora o promjeni</a:t>
            </a:r>
            <a:r>
              <a:rPr lang="hr-HR" sz="4000" dirty="0" smtClean="0">
                <a:solidFill>
                  <a:srgbClr val="FFFF00"/>
                </a:solidFill>
                <a:latin typeface="Times New Roman" pitchFamily="18" charset="0"/>
                <a:cs typeface="Times New Roman" pitchFamily="18" charset="0"/>
              </a:rPr>
              <a:t/>
            </a:r>
            <a:br>
              <a:rPr lang="hr-HR" sz="4000" dirty="0" smtClean="0">
                <a:solidFill>
                  <a:srgbClr val="FFFF00"/>
                </a:solidFill>
                <a:latin typeface="Times New Roman" pitchFamily="18" charset="0"/>
                <a:cs typeface="Times New Roman" pitchFamily="18" charset="0"/>
              </a:rPr>
            </a:br>
            <a:endParaRPr lang="hr-HR" sz="4000" dirty="0" smtClean="0">
              <a:solidFill>
                <a:srgbClr val="FFFF00"/>
              </a:solidFill>
              <a:latin typeface="Times New Roman" pitchFamily="18" charset="0"/>
              <a:cs typeface="Times New Roman" pitchFamily="18" charset="0"/>
            </a:endParaRPr>
          </a:p>
        </p:txBody>
      </p:sp>
      <p:sp>
        <p:nvSpPr>
          <p:cNvPr id="68611" name="Rectangle 3"/>
          <p:cNvSpPr>
            <a:spLocks noGrp="1" noChangeArrowheads="1"/>
          </p:cNvSpPr>
          <p:nvPr>
            <p:ph type="body" idx="1"/>
          </p:nvPr>
        </p:nvSpPr>
        <p:spPr>
          <a:xfrm>
            <a:off x="457200" y="1476375"/>
            <a:ext cx="8229600" cy="5192714"/>
          </a:xfrm>
        </p:spPr>
        <p:txBody>
          <a:bodyPr/>
          <a:lstStyle/>
          <a:p>
            <a:pPr eaLnBrk="1" hangingPunct="1">
              <a:lnSpc>
                <a:spcPct val="90000"/>
              </a:lnSpc>
              <a:buSzPct val="100000"/>
              <a:defRPr/>
            </a:pPr>
            <a:r>
              <a:rPr lang="hr-HR" sz="2400" i="1" dirty="0" smtClean="0">
                <a:latin typeface="Times New Roman" pitchFamily="18" charset="0"/>
                <a:cs typeface="Times New Roman" pitchFamily="18" charset="0"/>
              </a:rPr>
              <a:t>Postavljati otvorena pitanja </a:t>
            </a:r>
            <a:r>
              <a:rPr lang="hr-HR" sz="2400" dirty="0" smtClean="0">
                <a:latin typeface="Times New Roman" pitchFamily="18" charset="0"/>
                <a:cs typeface="Times New Roman" pitchFamily="18" charset="0"/>
              </a:rPr>
              <a:t>koja traže odgovore koji navode na govor o promjeni </a:t>
            </a:r>
          </a:p>
          <a:p>
            <a:pPr marL="857250" lvl="1" indent="-457200" eaLnBrk="1" hangingPunct="1">
              <a:lnSpc>
                <a:spcPct val="90000"/>
              </a:lnSpc>
              <a:buSzPct val="100000"/>
              <a:buFont typeface="Arial" panose="020B0604020202020204" pitchFamily="34" charset="0"/>
              <a:buChar char="•"/>
              <a:defRPr/>
            </a:pPr>
            <a:r>
              <a:rPr lang="hr-HR" sz="2000" dirty="0" smtClean="0">
                <a:latin typeface="Times New Roman" pitchFamily="18" charset="0"/>
                <a:cs typeface="Times New Roman" pitchFamily="18" charset="0"/>
              </a:rPr>
              <a:t>Što biste mogli učiniti da se takva situacija više ne ponavlja? </a:t>
            </a:r>
          </a:p>
          <a:p>
            <a:pPr marL="857250" lvl="1" indent="-457200" eaLnBrk="1" hangingPunct="1">
              <a:lnSpc>
                <a:spcPct val="90000"/>
              </a:lnSpc>
              <a:buSzPct val="100000"/>
              <a:buFont typeface="Arial" panose="020B0604020202020204" pitchFamily="34" charset="0"/>
              <a:buChar char="•"/>
              <a:defRPr/>
            </a:pPr>
            <a:r>
              <a:rPr lang="hr-HR" sz="2000" dirty="0" smtClean="0">
                <a:latin typeface="Times New Roman" pitchFamily="18" charset="0"/>
                <a:cs typeface="Times New Roman" pitchFamily="18" charset="0"/>
              </a:rPr>
              <a:t>Što se dogodi kad se tako ponašate?</a:t>
            </a:r>
          </a:p>
          <a:p>
            <a:pPr eaLnBrk="1" hangingPunct="1">
              <a:lnSpc>
                <a:spcPct val="90000"/>
              </a:lnSpc>
              <a:buSzPct val="100000"/>
              <a:defRPr/>
            </a:pPr>
            <a:r>
              <a:rPr lang="hr-HR" sz="2400" i="1" dirty="0" smtClean="0">
                <a:latin typeface="Times New Roman" pitchFamily="18" charset="0"/>
                <a:cs typeface="Times New Roman" pitchFamily="18" charset="0"/>
              </a:rPr>
              <a:t>Analizirati ravnotežu odluke</a:t>
            </a:r>
            <a:r>
              <a:rPr lang="hr-HR" sz="2400" dirty="0" smtClean="0">
                <a:latin typeface="Times New Roman" pitchFamily="18" charset="0"/>
                <a:cs typeface="Times New Roman" pitchFamily="18" charset="0"/>
              </a:rPr>
              <a:t>: pitati </a:t>
            </a:r>
            <a:r>
              <a:rPr lang="hr-HR" sz="2400" b="1" i="1" dirty="0" smtClean="0">
                <a:latin typeface="Times New Roman" pitchFamily="18" charset="0"/>
                <a:cs typeface="Times New Roman" pitchFamily="18" charset="0"/>
              </a:rPr>
              <a:t>za </a:t>
            </a:r>
            <a:r>
              <a:rPr lang="hr-HR" sz="2400" dirty="0" smtClean="0">
                <a:latin typeface="Times New Roman" pitchFamily="18" charset="0"/>
                <a:cs typeface="Times New Roman" pitchFamily="18" charset="0"/>
              </a:rPr>
              <a:t>i  </a:t>
            </a:r>
            <a:r>
              <a:rPr lang="hr-HR" sz="2400" b="1" i="1" dirty="0" smtClean="0">
                <a:latin typeface="Times New Roman" pitchFamily="18" charset="0"/>
                <a:cs typeface="Times New Roman" pitchFamily="18" charset="0"/>
              </a:rPr>
              <a:t>protiv </a:t>
            </a:r>
            <a:r>
              <a:rPr lang="hr-HR" sz="2400" dirty="0" smtClean="0">
                <a:latin typeface="Times New Roman" pitchFamily="18" charset="0"/>
                <a:cs typeface="Times New Roman" pitchFamily="18" charset="0"/>
              </a:rPr>
              <a:t>razloge u vezi sa zadržavanjem odnosno mijenjanjem postojećeg ponašanja.</a:t>
            </a:r>
          </a:p>
          <a:p>
            <a:pPr eaLnBrk="1" hangingPunct="1">
              <a:lnSpc>
                <a:spcPct val="90000"/>
              </a:lnSpc>
              <a:buSzPct val="100000"/>
              <a:defRPr/>
            </a:pPr>
            <a:r>
              <a:rPr lang="hr-HR" sz="2400" i="1" dirty="0" smtClean="0">
                <a:latin typeface="Times New Roman" pitchFamily="18" charset="0"/>
                <a:cs typeface="Times New Roman" pitchFamily="18" charset="0"/>
              </a:rPr>
              <a:t>Pitati o pozitivnim i negativnim aspektima </a:t>
            </a:r>
            <a:r>
              <a:rPr lang="hr-HR" sz="2400" dirty="0" smtClean="0">
                <a:latin typeface="Times New Roman" pitchFamily="18" charset="0"/>
                <a:cs typeface="Times New Roman" pitchFamily="18" charset="0"/>
              </a:rPr>
              <a:t>sadašnjeg ponašanja.</a:t>
            </a:r>
          </a:p>
          <a:p>
            <a:pPr eaLnBrk="1" hangingPunct="1">
              <a:lnSpc>
                <a:spcPct val="90000"/>
              </a:lnSpc>
              <a:buSzPct val="100000"/>
              <a:defRPr/>
            </a:pPr>
            <a:r>
              <a:rPr lang="hr-HR" sz="2400" i="1" dirty="0" smtClean="0">
                <a:latin typeface="Times New Roman" pitchFamily="18" charset="0"/>
                <a:cs typeface="Times New Roman" pitchFamily="18" charset="0"/>
              </a:rPr>
              <a:t>Tražiti elaboraciju/primjere</a:t>
            </a:r>
            <a:r>
              <a:rPr lang="hr-HR" sz="2400" dirty="0" smtClean="0">
                <a:latin typeface="Times New Roman" pitchFamily="18" charset="0"/>
                <a:cs typeface="Times New Roman" pitchFamily="18" charset="0"/>
              </a:rPr>
              <a:t>. Pitati za detalje .</a:t>
            </a:r>
          </a:p>
          <a:p>
            <a:pPr lvl="1" eaLnBrk="1" hangingPunct="1">
              <a:lnSpc>
                <a:spcPct val="90000"/>
              </a:lnSpc>
              <a:buSzPct val="100000"/>
              <a:buFont typeface="Arial" panose="020B0604020202020204" pitchFamily="34" charset="0"/>
              <a:buChar char="•"/>
              <a:defRPr/>
            </a:pPr>
            <a:r>
              <a:rPr lang="hr-HR" sz="2000" dirty="0" smtClean="0">
                <a:latin typeface="Times New Roman" pitchFamily="18" charset="0"/>
                <a:cs typeface="Times New Roman" pitchFamily="18" charset="0"/>
              </a:rPr>
              <a:t>Kažite nam više o tome. </a:t>
            </a:r>
            <a:endParaRPr lang="hr-HR" sz="2000" dirty="0">
              <a:latin typeface="Times New Roman" pitchFamily="18" charset="0"/>
              <a:cs typeface="Times New Roman" pitchFamily="18" charset="0"/>
            </a:endParaRPr>
          </a:p>
          <a:p>
            <a:pPr lvl="1" eaLnBrk="1" hangingPunct="1">
              <a:lnSpc>
                <a:spcPct val="90000"/>
              </a:lnSpc>
              <a:buSzPct val="100000"/>
              <a:buFont typeface="Arial" panose="020B0604020202020204" pitchFamily="34" charset="0"/>
              <a:buChar char="•"/>
              <a:defRPr/>
            </a:pPr>
            <a:r>
              <a:rPr lang="hr-HR" sz="2000" dirty="0" smtClean="0">
                <a:latin typeface="Times New Roman" pitchFamily="18" charset="0"/>
                <a:cs typeface="Times New Roman" pitchFamily="18" charset="0"/>
              </a:rPr>
              <a:t>Kada se to posljednji put dogodilo?</a:t>
            </a:r>
          </a:p>
          <a:p>
            <a:pPr eaLnBrk="1" hangingPunct="1">
              <a:lnSpc>
                <a:spcPct val="90000"/>
              </a:lnSpc>
              <a:buClr>
                <a:srgbClr val="FFFF00"/>
              </a:buClr>
              <a:defRPr/>
            </a:pPr>
            <a:endParaRPr lang="hr-HR"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8728989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fontScale="90000"/>
          </a:bodyPr>
          <a:lstStyle/>
          <a:p>
            <a:r>
              <a:rPr lang="hr-HR" sz="3200" dirty="0" smtClean="0">
                <a:solidFill>
                  <a:schemeClr val="tx1"/>
                </a:solidFill>
                <a:latin typeface="Times New Roman" pitchFamily="18" charset="0"/>
                <a:cs typeface="Times New Roman" pitchFamily="18" charset="0"/>
              </a:rPr>
              <a:t/>
            </a:r>
            <a:br>
              <a:rPr lang="hr-HR" sz="3200" dirty="0" smtClean="0">
                <a:solidFill>
                  <a:schemeClr val="tx1"/>
                </a:solidFill>
                <a:latin typeface="Times New Roman" pitchFamily="18" charset="0"/>
                <a:cs typeface="Times New Roman" pitchFamily="18" charset="0"/>
              </a:rPr>
            </a:br>
            <a:r>
              <a:rPr lang="hr-HR" sz="3100" b="1" dirty="0" smtClean="0">
                <a:solidFill>
                  <a:schemeClr val="tx1"/>
                </a:solidFill>
                <a:latin typeface="Times New Roman" pitchFamily="18" charset="0"/>
                <a:cs typeface="Times New Roman" pitchFamily="18" charset="0"/>
              </a:rPr>
              <a:t>Tehnike poticanja i podržavanja govora o promjeni</a:t>
            </a:r>
            <a:r>
              <a:rPr lang="hr-HR" sz="3100" b="1" dirty="0" smtClean="0">
                <a:solidFill>
                  <a:srgbClr val="FFFF00"/>
                </a:solidFill>
                <a:latin typeface="Times New Roman" pitchFamily="18" charset="0"/>
                <a:cs typeface="Times New Roman" pitchFamily="18" charset="0"/>
              </a:rPr>
              <a:t/>
            </a:r>
            <a:br>
              <a:rPr lang="hr-HR" sz="3100" b="1" dirty="0" smtClean="0">
                <a:solidFill>
                  <a:srgbClr val="FFFF00"/>
                </a:solidFill>
                <a:latin typeface="Times New Roman" pitchFamily="18" charset="0"/>
                <a:cs typeface="Times New Roman" pitchFamily="18" charset="0"/>
              </a:rPr>
            </a:br>
            <a:endParaRPr lang="hr-HR" sz="3100" b="1" dirty="0"/>
          </a:p>
        </p:txBody>
      </p:sp>
      <p:sp>
        <p:nvSpPr>
          <p:cNvPr id="3" name="Content Placeholder 2"/>
          <p:cNvSpPr>
            <a:spLocks noGrp="1"/>
          </p:cNvSpPr>
          <p:nvPr>
            <p:ph idx="1"/>
          </p:nvPr>
        </p:nvSpPr>
        <p:spPr/>
        <p:txBody>
          <a:bodyPr/>
          <a:lstStyle/>
          <a:p>
            <a:pPr marL="342900" lvl="1" indent="-342900" eaLnBrk="1" hangingPunct="1">
              <a:lnSpc>
                <a:spcPct val="90000"/>
              </a:lnSpc>
              <a:buSzPct val="100000"/>
              <a:buFont typeface="Arial" panose="020B0604020202020204" pitchFamily="34" charset="0"/>
              <a:buChar char="•"/>
              <a:defRPr/>
            </a:pPr>
            <a:r>
              <a:rPr lang="hr-HR" sz="2400" i="1" dirty="0">
                <a:latin typeface="Times New Roman" pitchFamily="18" charset="0"/>
                <a:cs typeface="Times New Roman" pitchFamily="18" charset="0"/>
              </a:rPr>
              <a:t>Ispitati ekstreme</a:t>
            </a:r>
            <a:r>
              <a:rPr lang="hr-HR" sz="2400" dirty="0">
                <a:latin typeface="Times New Roman" pitchFamily="18" charset="0"/>
                <a:cs typeface="Times New Roman" pitchFamily="18" charset="0"/>
              </a:rPr>
              <a:t>. </a:t>
            </a:r>
            <a:endParaRPr lang="hr-HR" sz="2400" dirty="0" smtClean="0">
              <a:latin typeface="Times New Roman" pitchFamily="18" charset="0"/>
              <a:cs typeface="Times New Roman" pitchFamily="18" charset="0"/>
            </a:endParaRPr>
          </a:p>
          <a:p>
            <a:pPr marL="742950" lvl="2" indent="-342900" eaLnBrk="1" hangingPunct="1">
              <a:lnSpc>
                <a:spcPct val="90000"/>
              </a:lnSpc>
              <a:buSzPct val="100000"/>
              <a:defRPr/>
            </a:pPr>
            <a:r>
              <a:rPr lang="hr-HR" sz="2000" dirty="0" smtClean="0">
                <a:latin typeface="Times New Roman" pitchFamily="18" charset="0"/>
                <a:cs typeface="Times New Roman" pitchFamily="18" charset="0"/>
              </a:rPr>
              <a:t>Što </a:t>
            </a:r>
            <a:r>
              <a:rPr lang="hr-HR" sz="2000" dirty="0">
                <a:latin typeface="Times New Roman" pitchFamily="18" charset="0"/>
                <a:cs typeface="Times New Roman" pitchFamily="18" charset="0"/>
              </a:rPr>
              <a:t>bi se </a:t>
            </a:r>
            <a:r>
              <a:rPr lang="hr-HR" sz="2000" u="sng" dirty="0">
                <a:latin typeface="Times New Roman" pitchFamily="18" charset="0"/>
                <a:cs typeface="Times New Roman" pitchFamily="18" charset="0"/>
              </a:rPr>
              <a:t>najgore</a:t>
            </a:r>
            <a:r>
              <a:rPr lang="hr-HR" sz="2000" dirty="0">
                <a:latin typeface="Times New Roman" pitchFamily="18" charset="0"/>
                <a:cs typeface="Times New Roman" pitchFamily="18" charset="0"/>
              </a:rPr>
              <a:t> moglo dogoditi ako </a:t>
            </a:r>
            <a:r>
              <a:rPr lang="hr-HR" sz="2000" dirty="0" smtClean="0">
                <a:latin typeface="Times New Roman" pitchFamily="18" charset="0"/>
                <a:cs typeface="Times New Roman" pitchFamily="18" charset="0"/>
              </a:rPr>
              <a:t>korisnik ne </a:t>
            </a:r>
            <a:r>
              <a:rPr lang="hr-HR" sz="2000" dirty="0">
                <a:latin typeface="Times New Roman" pitchFamily="18" charset="0"/>
                <a:cs typeface="Times New Roman" pitchFamily="18" charset="0"/>
              </a:rPr>
              <a:t>promjeni svoje ponašanje? </a:t>
            </a:r>
            <a:endParaRPr lang="hr-HR" sz="2000" dirty="0" smtClean="0">
              <a:latin typeface="Times New Roman" pitchFamily="18" charset="0"/>
              <a:cs typeface="Times New Roman" pitchFamily="18" charset="0"/>
            </a:endParaRPr>
          </a:p>
          <a:p>
            <a:pPr marL="742950" lvl="2" indent="-342900" eaLnBrk="1" hangingPunct="1">
              <a:lnSpc>
                <a:spcPct val="90000"/>
              </a:lnSpc>
              <a:buSzPct val="100000"/>
              <a:defRPr/>
            </a:pPr>
            <a:r>
              <a:rPr lang="hr-HR" sz="2000" dirty="0" smtClean="0">
                <a:latin typeface="Times New Roman" pitchFamily="18" charset="0"/>
                <a:cs typeface="Times New Roman" pitchFamily="18" charset="0"/>
              </a:rPr>
              <a:t>Koje </a:t>
            </a:r>
            <a:r>
              <a:rPr lang="hr-HR" sz="2000" dirty="0">
                <a:latin typeface="Times New Roman" pitchFamily="18" charset="0"/>
                <a:cs typeface="Times New Roman" pitchFamily="18" charset="0"/>
              </a:rPr>
              <a:t>su </a:t>
            </a:r>
            <a:r>
              <a:rPr lang="hr-HR" sz="2000" u="sng" dirty="0">
                <a:latin typeface="Times New Roman" pitchFamily="18" charset="0"/>
                <a:cs typeface="Times New Roman" pitchFamily="18" charset="0"/>
              </a:rPr>
              <a:t>najbolje</a:t>
            </a:r>
            <a:r>
              <a:rPr lang="hr-HR" sz="2000" dirty="0">
                <a:latin typeface="Times New Roman" pitchFamily="18" charset="0"/>
                <a:cs typeface="Times New Roman" pitchFamily="18" charset="0"/>
              </a:rPr>
              <a:t> stvari koje bi mu se mogle dogoditi ako promjeni svoje ponašanje?</a:t>
            </a:r>
          </a:p>
          <a:p>
            <a:pPr eaLnBrk="1" hangingPunct="1">
              <a:lnSpc>
                <a:spcPct val="90000"/>
              </a:lnSpc>
              <a:buSzPct val="100000"/>
              <a:defRPr/>
            </a:pPr>
            <a:r>
              <a:rPr lang="hr-HR" sz="2400" i="1" dirty="0" smtClean="0">
                <a:latin typeface="Times New Roman" pitchFamily="18" charset="0"/>
                <a:cs typeface="Times New Roman" pitchFamily="18" charset="0"/>
              </a:rPr>
              <a:t>Pogled </a:t>
            </a:r>
            <a:r>
              <a:rPr lang="hr-HR" sz="2400" i="1" dirty="0">
                <a:latin typeface="Times New Roman" pitchFamily="18" charset="0"/>
                <a:cs typeface="Times New Roman" pitchFamily="18" charset="0"/>
              </a:rPr>
              <a:t>unazad</a:t>
            </a:r>
            <a:r>
              <a:rPr lang="hr-HR" sz="2400" dirty="0">
                <a:latin typeface="Times New Roman" pitchFamily="18" charset="0"/>
                <a:cs typeface="Times New Roman" pitchFamily="18" charset="0"/>
              </a:rPr>
              <a:t>. Pitati o vremenu prije nego </a:t>
            </a:r>
            <a:r>
              <a:rPr lang="hr-HR" sz="2400" dirty="0" smtClean="0">
                <a:latin typeface="Times New Roman" pitchFamily="18" charset="0"/>
                <a:cs typeface="Times New Roman" pitchFamily="18" charset="0"/>
              </a:rPr>
              <a:t>su problemi počeli. </a:t>
            </a:r>
          </a:p>
          <a:p>
            <a:pPr lvl="1" eaLnBrk="1" hangingPunct="1">
              <a:lnSpc>
                <a:spcPct val="90000"/>
              </a:lnSpc>
              <a:buSzPct val="100000"/>
              <a:buFont typeface="Arial" panose="020B0604020202020204" pitchFamily="34" charset="0"/>
              <a:buChar char="•"/>
              <a:defRPr/>
            </a:pPr>
            <a:r>
              <a:rPr lang="hr-HR" sz="2000" dirty="0" smtClean="0">
                <a:latin typeface="Times New Roman" pitchFamily="18" charset="0"/>
                <a:cs typeface="Times New Roman" pitchFamily="18" charset="0"/>
              </a:rPr>
              <a:t>Koliko </a:t>
            </a:r>
            <a:r>
              <a:rPr lang="hr-HR" sz="2000" dirty="0">
                <a:latin typeface="Times New Roman" pitchFamily="18" charset="0"/>
                <a:cs typeface="Times New Roman" pitchFamily="18" charset="0"/>
              </a:rPr>
              <a:t>su stvari tada bile bolje, drugačije?</a:t>
            </a:r>
          </a:p>
          <a:p>
            <a:pPr eaLnBrk="1" hangingPunct="1">
              <a:lnSpc>
                <a:spcPct val="90000"/>
              </a:lnSpc>
              <a:buSzPct val="100000"/>
              <a:defRPr/>
            </a:pPr>
            <a:r>
              <a:rPr lang="hr-HR" sz="2400" i="1" dirty="0">
                <a:latin typeface="Times New Roman" pitchFamily="18" charset="0"/>
                <a:cs typeface="Times New Roman" pitchFamily="18" charset="0"/>
              </a:rPr>
              <a:t>Pogled unaprijed</a:t>
            </a:r>
            <a:r>
              <a:rPr lang="hr-HR" sz="2400" dirty="0">
                <a:latin typeface="Times New Roman" pitchFamily="18" charset="0"/>
                <a:cs typeface="Times New Roman" pitchFamily="18" charset="0"/>
              </a:rPr>
              <a:t>. Pitati što bi se moglo dogoditi ako se ništa ne promjeni. </a:t>
            </a:r>
            <a:endParaRPr lang="hr-HR" sz="2400" dirty="0" smtClean="0">
              <a:latin typeface="Times New Roman" pitchFamily="18" charset="0"/>
              <a:cs typeface="Times New Roman" pitchFamily="18" charset="0"/>
            </a:endParaRPr>
          </a:p>
          <a:p>
            <a:pPr lvl="1" eaLnBrk="1" hangingPunct="1">
              <a:lnSpc>
                <a:spcPct val="90000"/>
              </a:lnSpc>
              <a:buSzPct val="100000"/>
              <a:buFont typeface="Arial" panose="020B0604020202020204" pitchFamily="34" charset="0"/>
              <a:buChar char="•"/>
              <a:defRPr/>
            </a:pPr>
            <a:r>
              <a:rPr lang="hr-HR" sz="2000" dirty="0" smtClean="0">
                <a:latin typeface="Times New Roman" pitchFamily="18" charset="0"/>
                <a:cs typeface="Times New Roman" pitchFamily="18" charset="0"/>
              </a:rPr>
              <a:t>Kako </a:t>
            </a:r>
            <a:r>
              <a:rPr lang="hr-HR" sz="2000" dirty="0">
                <a:latin typeface="Times New Roman" pitchFamily="18" charset="0"/>
                <a:cs typeface="Times New Roman" pitchFamily="18" charset="0"/>
              </a:rPr>
              <a:t>bi mogao izgledati </a:t>
            </a:r>
            <a:r>
              <a:rPr lang="hr-HR" sz="2000" dirty="0" smtClean="0">
                <a:latin typeface="Times New Roman" pitchFamily="18" charset="0"/>
                <a:cs typeface="Times New Roman" pitchFamily="18" charset="0"/>
              </a:rPr>
              <a:t>vaš život za 5 godina ako </a:t>
            </a:r>
            <a:r>
              <a:rPr lang="hr-HR" sz="2000" dirty="0">
                <a:latin typeface="Times New Roman" pitchFamily="18" charset="0"/>
                <a:cs typeface="Times New Roman" pitchFamily="18" charset="0"/>
              </a:rPr>
              <a:t>se </a:t>
            </a:r>
            <a:r>
              <a:rPr lang="hr-HR" sz="2000" dirty="0" smtClean="0">
                <a:latin typeface="Times New Roman" pitchFamily="18" charset="0"/>
                <a:cs typeface="Times New Roman" pitchFamily="18" charset="0"/>
              </a:rPr>
              <a:t>uspijete dogovoriti?</a:t>
            </a:r>
          </a:p>
          <a:p>
            <a:pPr lvl="1" eaLnBrk="1" hangingPunct="1">
              <a:lnSpc>
                <a:spcPct val="90000"/>
              </a:lnSpc>
              <a:buClr>
                <a:srgbClr val="FFFF00"/>
              </a:buClr>
              <a:buSzPct val="100000"/>
              <a:buFont typeface="Wingdings" panose="05000000000000000000" pitchFamily="2" charset="2"/>
              <a:buChar char="v"/>
              <a:defRPr/>
            </a:pPr>
            <a:endParaRPr lang="hr-HR" sz="2000" i="1" dirty="0">
              <a:latin typeface="Times New Roman" pitchFamily="18" charset="0"/>
              <a:cs typeface="Times New Roman" pitchFamily="18" charset="0"/>
            </a:endParaRPr>
          </a:p>
          <a:p>
            <a:pPr marL="457200" indent="-457200" eaLnBrk="1" hangingPunct="1">
              <a:lnSpc>
                <a:spcPct val="90000"/>
              </a:lnSpc>
              <a:buClr>
                <a:srgbClr val="FFFF00"/>
              </a:buClr>
              <a:buSzPct val="100000"/>
              <a:buFont typeface="Garamond" pitchFamily="18" charset="0"/>
              <a:buAutoNum type="arabicPeriod"/>
              <a:defRPr/>
            </a:pPr>
            <a:endParaRPr lang="hr-HR" dirty="0">
              <a:latin typeface="Times New Roman" pitchFamily="18" charset="0"/>
              <a:cs typeface="Times New Roman" pitchFamily="18" charset="0"/>
            </a:endParaRPr>
          </a:p>
          <a:p>
            <a:endParaRPr lang="hr-HR" dirty="0"/>
          </a:p>
        </p:txBody>
      </p:sp>
    </p:spTree>
    <p:extLst>
      <p:ext uri="{BB962C8B-B14F-4D97-AF65-F5344CB8AC3E}">
        <p14:creationId xmlns:p14="http://schemas.microsoft.com/office/powerpoint/2010/main" val="39886776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rrowheads="1"/>
          </p:cNvSpPr>
          <p:nvPr>
            <p:ph type="title"/>
          </p:nvPr>
        </p:nvSpPr>
        <p:spPr>
          <a:xfrm>
            <a:off x="457200" y="260648"/>
            <a:ext cx="8229600" cy="864890"/>
          </a:xfrm>
        </p:spPr>
        <p:txBody>
          <a:bodyPr>
            <a:normAutofit fontScale="90000"/>
          </a:bodyPr>
          <a:lstStyle/>
          <a:p>
            <a:pPr eaLnBrk="1" hangingPunct="1">
              <a:defRPr/>
            </a:pPr>
            <a:r>
              <a:rPr lang="hr-HR" sz="2400" b="1" dirty="0" smtClean="0">
                <a:solidFill>
                  <a:schemeClr val="tx1"/>
                </a:solidFill>
                <a:latin typeface="Times New Roman" pitchFamily="18" charset="0"/>
                <a:cs typeface="Times New Roman" pitchFamily="18" charset="0"/>
              </a:rPr>
              <a:t>Tehnike poticanja i podržavanja govora o promjeni </a:t>
            </a:r>
            <a:r>
              <a:rPr lang="hr-HR" sz="4000" b="1" dirty="0" smtClean="0">
                <a:solidFill>
                  <a:schemeClr val="tx1"/>
                </a:solidFill>
                <a:latin typeface="Times New Roman" pitchFamily="18" charset="0"/>
                <a:cs typeface="Times New Roman" pitchFamily="18" charset="0"/>
              </a:rPr>
              <a:t/>
            </a:r>
            <a:br>
              <a:rPr lang="hr-HR" sz="4000" b="1" dirty="0" smtClean="0">
                <a:solidFill>
                  <a:schemeClr val="tx1"/>
                </a:solidFill>
                <a:latin typeface="Times New Roman" pitchFamily="18" charset="0"/>
                <a:cs typeface="Times New Roman" pitchFamily="18" charset="0"/>
              </a:rPr>
            </a:br>
            <a:endParaRPr lang="hr-HR" sz="4000" b="1" dirty="0" smtClean="0">
              <a:solidFill>
                <a:schemeClr val="tx1"/>
              </a:solidFill>
              <a:latin typeface="Times New Roman" pitchFamily="18" charset="0"/>
              <a:cs typeface="Times New Roman" pitchFamily="18" charset="0"/>
            </a:endParaRPr>
          </a:p>
        </p:txBody>
      </p:sp>
      <p:sp>
        <p:nvSpPr>
          <p:cNvPr id="68611" name="Rectangle 3"/>
          <p:cNvSpPr>
            <a:spLocks noGrp="1" noChangeArrowheads="1"/>
          </p:cNvSpPr>
          <p:nvPr>
            <p:ph type="body" idx="1"/>
          </p:nvPr>
        </p:nvSpPr>
        <p:spPr>
          <a:xfrm>
            <a:off x="457200" y="1556792"/>
            <a:ext cx="8229600" cy="5112296"/>
          </a:xfrm>
        </p:spPr>
        <p:txBody>
          <a:bodyPr/>
          <a:lstStyle/>
          <a:p>
            <a:pPr eaLnBrk="1" hangingPunct="1">
              <a:lnSpc>
                <a:spcPct val="90000"/>
              </a:lnSpc>
              <a:defRPr/>
            </a:pPr>
            <a:r>
              <a:rPr lang="hr-HR" sz="2400" i="1" dirty="0" smtClean="0">
                <a:latin typeface="Times New Roman" pitchFamily="18" charset="0"/>
                <a:cs typeface="Times New Roman" pitchFamily="18" charset="0"/>
              </a:rPr>
              <a:t>Koristiti procjene</a:t>
            </a:r>
            <a:r>
              <a:rPr lang="hr-HR" sz="2400" dirty="0" smtClean="0">
                <a:latin typeface="Times New Roman" pitchFamily="18" charset="0"/>
                <a:cs typeface="Times New Roman" pitchFamily="18" charset="0"/>
              </a:rPr>
              <a:t>. </a:t>
            </a:r>
          </a:p>
          <a:p>
            <a:pPr lvl="1" eaLnBrk="1" hangingPunct="1">
              <a:lnSpc>
                <a:spcPct val="90000"/>
              </a:lnSpc>
              <a:buFont typeface="Arial" panose="020B0604020202020204" pitchFamily="34" charset="0"/>
              <a:buChar char="•"/>
              <a:defRPr/>
            </a:pPr>
            <a:r>
              <a:rPr lang="hr-HR" sz="2000" dirty="0" smtClean="0">
                <a:latin typeface="Times New Roman" pitchFamily="18" charset="0"/>
                <a:cs typeface="Times New Roman" pitchFamily="18" charset="0"/>
              </a:rPr>
              <a:t>Na skali od 1 (uopće nije važno) do 10 (maksimalno važno) </a:t>
            </a:r>
            <a:r>
              <a:rPr lang="hr-HR" sz="2000" dirty="0" err="1" smtClean="0">
                <a:latin typeface="Times New Roman" pitchFamily="18" charset="0"/>
                <a:cs typeface="Times New Roman" pitchFamily="18" charset="0"/>
              </a:rPr>
              <a:t>procjenite</a:t>
            </a:r>
            <a:r>
              <a:rPr lang="hr-HR" sz="2000" dirty="0" smtClean="0">
                <a:latin typeface="Times New Roman" pitchFamily="18" charset="0"/>
                <a:cs typeface="Times New Roman" pitchFamily="18" charset="0"/>
              </a:rPr>
              <a:t> koliko vam je važno da promijenite ...?</a:t>
            </a:r>
          </a:p>
          <a:p>
            <a:pPr lvl="1" eaLnBrk="1" hangingPunct="1">
              <a:lnSpc>
                <a:spcPct val="90000"/>
              </a:lnSpc>
              <a:buFont typeface="Arial" panose="020B0604020202020204" pitchFamily="34" charset="0"/>
              <a:buChar char="•"/>
              <a:defRPr/>
            </a:pPr>
            <a:r>
              <a:rPr lang="hr-HR" sz="2000" dirty="0" smtClean="0">
                <a:latin typeface="Times New Roman" pitchFamily="18" charset="0"/>
                <a:cs typeface="Times New Roman" pitchFamily="18" charset="0"/>
              </a:rPr>
              <a:t>Zbog čega ste procijenili __ , a ne __ (niži broj nego je naveden)?</a:t>
            </a:r>
          </a:p>
          <a:p>
            <a:pPr lvl="1" eaLnBrk="1" hangingPunct="1">
              <a:lnSpc>
                <a:spcPct val="90000"/>
              </a:lnSpc>
              <a:buFont typeface="Arial" panose="020B0604020202020204" pitchFamily="34" charset="0"/>
              <a:buChar char="•"/>
              <a:defRPr/>
            </a:pPr>
            <a:r>
              <a:rPr lang="hr-HR" sz="2000" dirty="0" smtClean="0">
                <a:latin typeface="Times New Roman" pitchFamily="18" charset="0"/>
                <a:cs typeface="Times New Roman" pitchFamily="18" charset="0"/>
              </a:rPr>
              <a:t>Što se treba dogoditi da promijenite ocjenu __ na __ (viši broj)?</a:t>
            </a:r>
          </a:p>
          <a:p>
            <a:pPr eaLnBrk="1" hangingPunct="1">
              <a:lnSpc>
                <a:spcPct val="90000"/>
              </a:lnSpc>
              <a:defRPr/>
            </a:pPr>
            <a:r>
              <a:rPr lang="hr-HR" sz="2400" i="1" dirty="0" smtClean="0">
                <a:latin typeface="Times New Roman" pitchFamily="18" charset="0"/>
                <a:cs typeface="Times New Roman" pitchFamily="18" charset="0"/>
              </a:rPr>
              <a:t>Ispitati ciljeve i vrijednosti</a:t>
            </a:r>
            <a:r>
              <a:rPr lang="hr-HR" sz="2400" dirty="0" smtClean="0">
                <a:latin typeface="Times New Roman" pitchFamily="18" charset="0"/>
                <a:cs typeface="Times New Roman" pitchFamily="18" charset="0"/>
              </a:rPr>
              <a:t>. </a:t>
            </a:r>
            <a:r>
              <a:rPr lang="hr-HR" sz="2400" smtClean="0">
                <a:latin typeface="Times New Roman" pitchFamily="18" charset="0"/>
                <a:cs typeface="Times New Roman" pitchFamily="18" charset="0"/>
              </a:rPr>
              <a:t>Pitati korisnike što </a:t>
            </a:r>
            <a:r>
              <a:rPr lang="hr-HR" sz="2400" dirty="0" smtClean="0">
                <a:latin typeface="Times New Roman" pitchFamily="18" charset="0"/>
                <a:cs typeface="Times New Roman" pitchFamily="18" charset="0"/>
              </a:rPr>
              <a:t>žele u životu, kojim vrijednostima se rukovode u životu? Kako se njihovo sadašnje ponašanje uklapa u te ciljeve i vrijednosti?</a:t>
            </a:r>
          </a:p>
          <a:p>
            <a:pPr eaLnBrk="1" hangingPunct="1">
              <a:lnSpc>
                <a:spcPct val="90000"/>
              </a:lnSpc>
              <a:defRPr/>
            </a:pPr>
            <a:r>
              <a:rPr lang="hr-HR" sz="2400" i="1" dirty="0" smtClean="0">
                <a:latin typeface="Times New Roman" pitchFamily="18" charset="0"/>
                <a:cs typeface="Times New Roman" pitchFamily="18" charset="0"/>
              </a:rPr>
              <a:t>Približiti jednu stranu ambivalencije</a:t>
            </a:r>
            <a:r>
              <a:rPr lang="hr-HR" sz="2400" dirty="0" smtClean="0">
                <a:latin typeface="Times New Roman" pitchFamily="18" charset="0"/>
                <a:cs typeface="Times New Roman" pitchFamily="18" charset="0"/>
              </a:rPr>
              <a:t>. </a:t>
            </a:r>
          </a:p>
          <a:p>
            <a:pPr lvl="1" eaLnBrk="1" hangingPunct="1">
              <a:lnSpc>
                <a:spcPct val="90000"/>
              </a:lnSpc>
              <a:buFont typeface="Arial" panose="020B0604020202020204" pitchFamily="34" charset="0"/>
              <a:buChar char="•"/>
              <a:defRPr/>
            </a:pPr>
            <a:r>
              <a:rPr lang="hr-HR" sz="2000" dirty="0" smtClean="0">
                <a:latin typeface="Times New Roman" pitchFamily="18" charset="0"/>
                <a:cs typeface="Times New Roman" pitchFamily="18" charset="0"/>
              </a:rPr>
              <a:t>Je li vam ... (navesti konkretno ponašanje ili </a:t>
            </a:r>
            <a:r>
              <a:rPr lang="hr-HR" sz="2000" smtClean="0">
                <a:latin typeface="Times New Roman" pitchFamily="18" charset="0"/>
                <a:cs typeface="Times New Roman" pitchFamily="18" charset="0"/>
              </a:rPr>
              <a:t>stav korisnika) </a:t>
            </a:r>
            <a:r>
              <a:rPr lang="hr-HR" sz="2000" dirty="0" smtClean="0">
                <a:latin typeface="Times New Roman" pitchFamily="18" charset="0"/>
                <a:cs typeface="Times New Roman" pitchFamily="18" charset="0"/>
              </a:rPr>
              <a:t>toliko važno da ne želite odustati od toga bez obzira na posljedice?</a:t>
            </a:r>
          </a:p>
          <a:p>
            <a:pPr marL="457200" indent="-457200" eaLnBrk="1" hangingPunct="1">
              <a:lnSpc>
                <a:spcPct val="90000"/>
              </a:lnSpc>
              <a:buClr>
                <a:srgbClr val="FFFF00"/>
              </a:buClr>
              <a:buFont typeface="Wingdings" panose="05000000000000000000" pitchFamily="2" charset="2"/>
              <a:buNone/>
              <a:defRPr/>
            </a:pPr>
            <a:endParaRPr lang="hr-HR"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566723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rrowheads="1"/>
          </p:cNvSpPr>
          <p:nvPr>
            <p:ph type="title"/>
          </p:nvPr>
        </p:nvSpPr>
        <p:spPr>
          <a:xfrm>
            <a:off x="827088" y="620688"/>
            <a:ext cx="7543800" cy="1116037"/>
          </a:xfrm>
        </p:spPr>
        <p:txBody>
          <a:bodyPr>
            <a:normAutofit/>
          </a:bodyPr>
          <a:lstStyle/>
          <a:p>
            <a:pPr eaLnBrk="1" hangingPunct="1">
              <a:defRPr/>
            </a:pPr>
            <a:r>
              <a:rPr lang="hr-HR" sz="3200" b="1" dirty="0" smtClean="0"/>
              <a:t>Primjeri sažimanja usmjerenog na ambivalencije</a:t>
            </a:r>
          </a:p>
        </p:txBody>
      </p:sp>
      <p:sp>
        <p:nvSpPr>
          <p:cNvPr id="113667" name="Rectangle 3"/>
          <p:cNvSpPr>
            <a:spLocks noGrp="1" noChangeArrowheads="1"/>
          </p:cNvSpPr>
          <p:nvPr>
            <p:ph type="body" idx="1"/>
          </p:nvPr>
        </p:nvSpPr>
        <p:spPr>
          <a:xfrm>
            <a:off x="900113" y="1916113"/>
            <a:ext cx="7848600" cy="4114800"/>
          </a:xfrm>
        </p:spPr>
        <p:txBody>
          <a:bodyPr>
            <a:normAutofit fontScale="92500" lnSpcReduction="10000"/>
          </a:bodyPr>
          <a:lstStyle/>
          <a:p>
            <a:pPr eaLnBrk="1" hangingPunct="1">
              <a:buClr>
                <a:srgbClr val="99CCFF"/>
              </a:buClr>
              <a:buFont typeface="Wingdings" panose="05000000000000000000" pitchFamily="2" charset="2"/>
              <a:buNone/>
              <a:defRPr/>
            </a:pPr>
            <a:r>
              <a:rPr lang="hr-HR" sz="2800" dirty="0" smtClean="0">
                <a:latin typeface="Arial" charset="0"/>
              </a:rPr>
              <a:t>	Rekli ste da niste spremni ići na testiranje na alkohol, s obzirom da ne pijete. No s druge strane znate </a:t>
            </a:r>
            <a:r>
              <a:rPr lang="hr-HR" sz="2800" smtClean="0">
                <a:latin typeface="Arial" charset="0"/>
              </a:rPr>
              <a:t>da ćete </a:t>
            </a:r>
            <a:r>
              <a:rPr lang="hr-HR" sz="2800" dirty="0" smtClean="0">
                <a:latin typeface="Arial" charset="0"/>
              </a:rPr>
              <a:t>puno teže zadržati svoje dijete ako ne odete na to testiranje. </a:t>
            </a:r>
          </a:p>
          <a:p>
            <a:pPr eaLnBrk="1" hangingPunct="1">
              <a:buClr>
                <a:srgbClr val="99CCFF"/>
              </a:buClr>
              <a:buFont typeface="Wingdings" panose="05000000000000000000" pitchFamily="2" charset="2"/>
              <a:buNone/>
              <a:defRPr/>
            </a:pPr>
            <a:endParaRPr lang="hr-HR" sz="2800" dirty="0">
              <a:latin typeface="Arial" charset="0"/>
            </a:endParaRPr>
          </a:p>
          <a:p>
            <a:pPr eaLnBrk="1" hangingPunct="1">
              <a:buClr>
                <a:srgbClr val="99CCFF"/>
              </a:buClr>
              <a:buFont typeface="Wingdings" panose="05000000000000000000" pitchFamily="2" charset="2"/>
              <a:buNone/>
              <a:defRPr/>
            </a:pPr>
            <a:r>
              <a:rPr lang="hr-HR" sz="2800" dirty="0" smtClean="0">
                <a:latin typeface="Arial" charset="0"/>
              </a:rPr>
              <a:t>	Voljela bih da razumijem zbog čega vam je važno da ustrajete u odluci da ne odete na testiranje, ako vam je dijete tako važno kao što to kažete.</a:t>
            </a:r>
          </a:p>
          <a:p>
            <a:pPr eaLnBrk="1" hangingPunct="1">
              <a:buClr>
                <a:srgbClr val="99CCFF"/>
              </a:buClr>
              <a:buFont typeface="Wingdings" panose="05000000000000000000" pitchFamily="2" charset="2"/>
              <a:buNone/>
              <a:defRPr/>
            </a:pPr>
            <a:endParaRPr lang="hr-HR" sz="2800" dirty="0" smtClean="0">
              <a:solidFill>
                <a:srgbClr val="FFFF99"/>
              </a:solidFill>
              <a:latin typeface="Arial" charset="0"/>
            </a:endParaRPr>
          </a:p>
          <a:p>
            <a:pPr eaLnBrk="1" hangingPunct="1">
              <a:buClr>
                <a:srgbClr val="99CCFF"/>
              </a:buClr>
              <a:buFont typeface="Wingdings" panose="05000000000000000000" pitchFamily="2" charset="2"/>
              <a:buNone/>
              <a:defRPr/>
            </a:pPr>
            <a:r>
              <a:rPr lang="hr-HR" sz="2800" dirty="0" smtClean="0">
                <a:latin typeface="Arial" charset="0"/>
              </a:rPr>
              <a:t>“</a:t>
            </a:r>
          </a:p>
        </p:txBody>
      </p:sp>
    </p:spTree>
    <p:extLst>
      <p:ext uri="{BB962C8B-B14F-4D97-AF65-F5344CB8AC3E}">
        <p14:creationId xmlns:p14="http://schemas.microsoft.com/office/powerpoint/2010/main" val="5417478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rrowheads="1"/>
          </p:cNvSpPr>
          <p:nvPr>
            <p:ph type="title"/>
          </p:nvPr>
        </p:nvSpPr>
        <p:spPr>
          <a:xfrm>
            <a:off x="827088" y="188640"/>
            <a:ext cx="7543800" cy="1080120"/>
          </a:xfrm>
        </p:spPr>
        <p:txBody>
          <a:bodyPr/>
          <a:lstStyle/>
          <a:p>
            <a:pPr eaLnBrk="1" hangingPunct="1">
              <a:defRPr/>
            </a:pPr>
            <a:r>
              <a:rPr lang="hr-HR" sz="3200" b="1" dirty="0" smtClean="0"/>
              <a:t>Primjeri sažimanja usmjerenog na ambivalencije</a:t>
            </a:r>
          </a:p>
        </p:txBody>
      </p:sp>
      <p:sp>
        <p:nvSpPr>
          <p:cNvPr id="114691" name="Rectangle 3"/>
          <p:cNvSpPr>
            <a:spLocks noGrp="1" noChangeArrowheads="1"/>
          </p:cNvSpPr>
          <p:nvPr>
            <p:ph type="body" idx="1"/>
          </p:nvPr>
        </p:nvSpPr>
        <p:spPr>
          <a:xfrm>
            <a:off x="900113" y="1484784"/>
            <a:ext cx="7848600" cy="4546129"/>
          </a:xfrm>
        </p:spPr>
        <p:txBody>
          <a:bodyPr/>
          <a:lstStyle/>
          <a:p>
            <a:pPr eaLnBrk="1" hangingPunct="1">
              <a:lnSpc>
                <a:spcPct val="80000"/>
              </a:lnSpc>
              <a:buClr>
                <a:srgbClr val="99CCFF"/>
              </a:buClr>
              <a:buFont typeface="Wingdings" panose="05000000000000000000" pitchFamily="2" charset="2"/>
              <a:buNone/>
              <a:defRPr/>
            </a:pPr>
            <a:r>
              <a:rPr lang="hr-HR" sz="2000" dirty="0" smtClean="0">
                <a:latin typeface="Arial" charset="0"/>
              </a:rPr>
              <a:t>	Rekli ste da nemate mogućnost razdvojiti se od supruga iako je jako nasilan, jer se bojite da bi vam mogao oduzeti djecu. Uz to ste rekli da ga još uvijek volite. Također se brinete kako će te djecu prehraniti, jer on sada ipak daje neki novac. No ukoliko djeca i dalje ostanu u ovakvom okruženju punom nasilja, CZSS ih mora izdvojiti. I sami ste rekli da su sve agresivnija, da mokre u krevet …Dakle, trenutno ste spremni da i dalje izlažete djecu nasilju jer vidite više prednosti nego nedostataka </a:t>
            </a:r>
            <a:r>
              <a:rPr lang="hr-HR" sz="2000" smtClean="0">
                <a:latin typeface="Arial" charset="0"/>
              </a:rPr>
              <a:t>za ostanak </a:t>
            </a:r>
            <a:r>
              <a:rPr lang="hr-HR" sz="2000" dirty="0" smtClean="0">
                <a:latin typeface="Arial" charset="0"/>
              </a:rPr>
              <a:t>u vašoj vezi. </a:t>
            </a:r>
          </a:p>
          <a:p>
            <a:pPr eaLnBrk="1" hangingPunct="1">
              <a:lnSpc>
                <a:spcPct val="80000"/>
              </a:lnSpc>
              <a:buClr>
                <a:srgbClr val="99CCFF"/>
              </a:buClr>
              <a:buFont typeface="Wingdings" panose="05000000000000000000" pitchFamily="2" charset="2"/>
              <a:buNone/>
              <a:defRPr/>
            </a:pPr>
            <a:endParaRPr lang="hr-HR" sz="2000" dirty="0" smtClean="0">
              <a:latin typeface="Arial" charset="0"/>
            </a:endParaRPr>
          </a:p>
          <a:p>
            <a:pPr eaLnBrk="1" hangingPunct="1">
              <a:lnSpc>
                <a:spcPct val="80000"/>
              </a:lnSpc>
              <a:buClr>
                <a:srgbClr val="99CCFF"/>
              </a:buClr>
              <a:buFont typeface="Wingdings" panose="05000000000000000000" pitchFamily="2" charset="2"/>
              <a:buNone/>
              <a:defRPr/>
            </a:pPr>
            <a:r>
              <a:rPr lang="hr-HR" sz="2000" dirty="0" smtClean="0">
                <a:latin typeface="Arial" charset="0"/>
              </a:rPr>
              <a:t>	Vidim da ste trenutno u teškoj situaciji. Volite supruga, ne želite ga “uvaliti u nevolju”, brinete se kako bi sami prehranili djecu, brinete sa da bi vam mogao oteti djecu. Na drugu stranu nasilje ne prestaje. Što bi vam moglo pomoći u ovoj situaciji da ne riskirate izdvajanje djece iz obitelji?</a:t>
            </a:r>
          </a:p>
        </p:txBody>
      </p:sp>
    </p:spTree>
    <p:extLst>
      <p:ext uri="{BB962C8B-B14F-4D97-AF65-F5344CB8AC3E}">
        <p14:creationId xmlns:p14="http://schemas.microsoft.com/office/powerpoint/2010/main" val="15122709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rrowheads="1"/>
          </p:cNvSpPr>
          <p:nvPr>
            <p:ph type="title"/>
          </p:nvPr>
        </p:nvSpPr>
        <p:spPr/>
        <p:txBody>
          <a:bodyPr>
            <a:normAutofit fontScale="90000"/>
          </a:bodyPr>
          <a:lstStyle/>
          <a:p>
            <a:pPr eaLnBrk="1" hangingPunct="1">
              <a:defRPr/>
            </a:pPr>
            <a:r>
              <a:rPr lang="hr-HR" sz="3600" dirty="0" smtClean="0">
                <a:solidFill>
                  <a:schemeClr val="tx1">
                    <a:lumMod val="95000"/>
                  </a:schemeClr>
                </a:solidFill>
              </a:rPr>
              <a:t>Kako dati prijedlog?!</a:t>
            </a:r>
            <a:br>
              <a:rPr lang="hr-HR" sz="3600" dirty="0" smtClean="0">
                <a:solidFill>
                  <a:schemeClr val="tx1">
                    <a:lumMod val="95000"/>
                  </a:schemeClr>
                </a:solidFill>
              </a:rPr>
            </a:br>
            <a:r>
              <a:rPr lang="hr-HR" sz="3600" dirty="0" smtClean="0">
                <a:solidFill>
                  <a:schemeClr val="tx1">
                    <a:lumMod val="95000"/>
                  </a:schemeClr>
                </a:solidFill>
              </a:rPr>
              <a:t>“Posvajanje" prijedloga </a:t>
            </a:r>
          </a:p>
        </p:txBody>
      </p:sp>
      <p:sp>
        <p:nvSpPr>
          <p:cNvPr id="131075" name="Rectangle 3"/>
          <p:cNvSpPr>
            <a:spLocks noGrp="1" noChangeArrowheads="1"/>
          </p:cNvSpPr>
          <p:nvPr>
            <p:ph type="body" idx="1"/>
          </p:nvPr>
        </p:nvSpPr>
        <p:spPr>
          <a:xfrm>
            <a:off x="457200" y="1484313"/>
            <a:ext cx="8229600" cy="4852987"/>
          </a:xfrm>
        </p:spPr>
        <p:txBody>
          <a:bodyPr/>
          <a:lstStyle/>
          <a:p>
            <a:pPr eaLnBrk="1" hangingPunct="1">
              <a:lnSpc>
                <a:spcPct val="90000"/>
              </a:lnSpc>
              <a:defRPr/>
            </a:pPr>
            <a:r>
              <a:rPr lang="hr-HR" sz="2400" dirty="0" smtClean="0">
                <a:latin typeface="Arial" charset="0"/>
              </a:rPr>
              <a:t>Pojasnili ste mi ….. </a:t>
            </a:r>
          </a:p>
          <a:p>
            <a:pPr eaLnBrk="1" hangingPunct="1">
              <a:lnSpc>
                <a:spcPct val="90000"/>
              </a:lnSpc>
              <a:defRPr/>
            </a:pPr>
            <a:r>
              <a:rPr lang="hr-HR" sz="2400" dirty="0" smtClean="0">
                <a:latin typeface="Arial" charset="0"/>
              </a:rPr>
              <a:t>Ima dojam da vam  nije lako pronaći rješenje…</a:t>
            </a:r>
          </a:p>
          <a:p>
            <a:pPr eaLnBrk="1" hangingPunct="1">
              <a:lnSpc>
                <a:spcPct val="90000"/>
              </a:lnSpc>
              <a:defRPr/>
            </a:pPr>
            <a:r>
              <a:rPr lang="hr-HR" sz="2400" dirty="0" smtClean="0">
                <a:latin typeface="Arial" charset="0"/>
              </a:rPr>
              <a:t>Mogla bi predložiti ….  Mogu zamisliti da ….</a:t>
            </a:r>
          </a:p>
          <a:p>
            <a:pPr eaLnBrk="1" hangingPunct="1">
              <a:lnSpc>
                <a:spcPct val="90000"/>
              </a:lnSpc>
              <a:defRPr/>
            </a:pPr>
            <a:r>
              <a:rPr lang="hr-HR" sz="2400" dirty="0" smtClean="0">
                <a:latin typeface="Arial" charset="0"/>
              </a:rPr>
              <a:t>Kako bi vam bilo kad bi prihvatili taj prijedlog? Kako se osjećate o vezi toga?</a:t>
            </a:r>
          </a:p>
          <a:p>
            <a:pPr eaLnBrk="1" hangingPunct="1">
              <a:lnSpc>
                <a:spcPct val="90000"/>
              </a:lnSpc>
              <a:defRPr/>
            </a:pPr>
            <a:r>
              <a:rPr lang="hr-HR" sz="2400" dirty="0" smtClean="0">
                <a:latin typeface="Arial" charset="0"/>
              </a:rPr>
              <a:t>Ako vam je to prihvatljiv prijedlog, formulirajte ga svojim riječima ….</a:t>
            </a:r>
            <a:endParaRPr lang="hr-HR" sz="2400" i="1" dirty="0" smtClean="0">
              <a:latin typeface="Arial" charset="0"/>
            </a:endParaRPr>
          </a:p>
          <a:p>
            <a:pPr lvl="1" eaLnBrk="1" hangingPunct="1">
              <a:lnSpc>
                <a:spcPct val="90000"/>
              </a:lnSpc>
              <a:defRPr/>
            </a:pPr>
            <a:r>
              <a:rPr lang="hr-HR" sz="2000" i="1" dirty="0" smtClean="0">
                <a:latin typeface="Arial" charset="0"/>
              </a:rPr>
              <a:t>Formuliranjem korisnik počinjete  posvajati prijedlog. Mora ga prilagoditi sebi da može u skladu s prijedlogom postupati. </a:t>
            </a:r>
            <a:endParaRPr lang="hr-HR" sz="2000" dirty="0" smtClean="0">
              <a:latin typeface="Arial" charset="0"/>
            </a:endParaRPr>
          </a:p>
          <a:p>
            <a:pPr eaLnBrk="1" hangingPunct="1">
              <a:lnSpc>
                <a:spcPct val="90000"/>
              </a:lnSpc>
              <a:defRPr/>
            </a:pPr>
            <a:r>
              <a:rPr lang="hr-HR" sz="2400" dirty="0" smtClean="0">
                <a:latin typeface="Arial" charset="0"/>
              </a:rPr>
              <a:t>Kako vam se sad čini prijedlog? </a:t>
            </a:r>
          </a:p>
          <a:p>
            <a:pPr eaLnBrk="1" hangingPunct="1">
              <a:lnSpc>
                <a:spcPct val="90000"/>
              </a:lnSpc>
              <a:defRPr/>
            </a:pPr>
            <a:r>
              <a:rPr lang="hr-HR" sz="2400" dirty="0" smtClean="0">
                <a:latin typeface="Arial" charset="0"/>
              </a:rPr>
              <a:t>Kad bi ste to radili na takav način koliko vam se čini izvjesnim da će te uspjeti. Što je za to potrebno da napravite vi, a što netko drugi? </a:t>
            </a:r>
          </a:p>
        </p:txBody>
      </p:sp>
    </p:spTree>
    <p:extLst>
      <p:ext uri="{BB962C8B-B14F-4D97-AF65-F5344CB8AC3E}">
        <p14:creationId xmlns:p14="http://schemas.microsoft.com/office/powerpoint/2010/main" val="31074421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rrowheads="1"/>
          </p:cNvSpPr>
          <p:nvPr>
            <p:ph type="title"/>
          </p:nvPr>
        </p:nvSpPr>
        <p:spPr/>
        <p:txBody>
          <a:bodyPr>
            <a:normAutofit fontScale="90000"/>
          </a:bodyPr>
          <a:lstStyle/>
          <a:p>
            <a:pPr eaLnBrk="1" hangingPunct="1">
              <a:defRPr/>
            </a:pPr>
            <a:r>
              <a:rPr lang="hr-HR" sz="3600" smtClean="0">
                <a:latin typeface="Tahoma" pitchFamily="34" charset="0"/>
              </a:rPr>
              <a:t>Načini motiviranja </a:t>
            </a:r>
            <a:r>
              <a:rPr lang="hr-HR" sz="3600" dirty="0" smtClean="0">
                <a:latin typeface="Tahoma" pitchFamily="34" charset="0"/>
              </a:rPr>
              <a:t>nedobrovoljnih  korisnika</a:t>
            </a:r>
            <a:endParaRPr lang="hr-HR" sz="3600" dirty="0" smtClean="0"/>
          </a:p>
        </p:txBody>
      </p:sp>
      <p:sp>
        <p:nvSpPr>
          <p:cNvPr id="75779" name="Rectangle 3"/>
          <p:cNvSpPr>
            <a:spLocks noGrp="1" noChangeArrowheads="1"/>
          </p:cNvSpPr>
          <p:nvPr>
            <p:ph type="body" idx="1"/>
          </p:nvPr>
        </p:nvSpPr>
        <p:spPr>
          <a:xfrm>
            <a:off x="457200" y="1268760"/>
            <a:ext cx="8229600" cy="4857403"/>
          </a:xfrm>
        </p:spPr>
        <p:txBody>
          <a:bodyPr>
            <a:normAutofit/>
          </a:bodyPr>
          <a:lstStyle/>
          <a:p>
            <a:pPr marL="609600" indent="-609600" eaLnBrk="1" hangingPunct="1">
              <a:buFont typeface="Wingdings" panose="05000000000000000000" pitchFamily="2" charset="2"/>
              <a:buNone/>
              <a:defRPr/>
            </a:pPr>
            <a:r>
              <a:rPr lang="hr-HR" sz="1800" dirty="0" smtClean="0">
                <a:latin typeface="Arial" panose="020B0604020202020204" pitchFamily="34" charset="0"/>
                <a:cs typeface="Arial" panose="020B0604020202020204" pitchFamily="34" charset="0"/>
              </a:rPr>
              <a:t>Najčešće se navodi da motiviranju nedobrovoljnih korisnika pridonosi:</a:t>
            </a:r>
          </a:p>
          <a:p>
            <a:pPr marL="609600" indent="-609600" eaLnBrk="1" hangingPunct="1">
              <a:defRPr/>
            </a:pPr>
            <a:r>
              <a:rPr lang="hr-HR" sz="1800" dirty="0" smtClean="0">
                <a:latin typeface="Arial" panose="020B0604020202020204" pitchFamily="34" charset="0"/>
                <a:cs typeface="Arial" panose="020B0604020202020204" pitchFamily="34" charset="0"/>
              </a:rPr>
              <a:t>mogućnost izražavanja osjećaja (ljutnje, posramljenosti)</a:t>
            </a:r>
            <a:endParaRPr lang="en-US" sz="1800" dirty="0" smtClean="0">
              <a:latin typeface="Arial" panose="020B0604020202020204" pitchFamily="34" charset="0"/>
              <a:cs typeface="Arial" panose="020B0604020202020204" pitchFamily="34" charset="0"/>
            </a:endParaRPr>
          </a:p>
          <a:p>
            <a:pPr marL="609600" indent="-609600" eaLnBrk="1" hangingPunct="1">
              <a:defRPr/>
            </a:pPr>
            <a:r>
              <a:rPr lang="hr-HR" sz="1800" dirty="0" smtClean="0">
                <a:latin typeface="Arial" panose="020B0604020202020204" pitchFamily="34" charset="0"/>
                <a:cs typeface="Arial" panose="020B0604020202020204" pitchFamily="34" charset="0"/>
              </a:rPr>
              <a:t>analiza pozitivnih i negativnih ishoda njihovog aktivnog odnosno pasivnog sudjelovanja u tretmanu</a:t>
            </a:r>
            <a:endParaRPr lang="en-US" sz="1800" dirty="0" smtClean="0">
              <a:latin typeface="Arial" panose="020B0604020202020204" pitchFamily="34" charset="0"/>
              <a:cs typeface="Arial" panose="020B0604020202020204" pitchFamily="34" charset="0"/>
            </a:endParaRPr>
          </a:p>
          <a:p>
            <a:pPr marL="609600" indent="-609600" eaLnBrk="1" hangingPunct="1">
              <a:defRPr/>
            </a:pPr>
            <a:r>
              <a:rPr lang="hr-HR" sz="1800" dirty="0" smtClean="0">
                <a:latin typeface="Arial" panose="020B0604020202020204" pitchFamily="34" charset="0"/>
                <a:cs typeface="Arial" panose="020B0604020202020204" pitchFamily="34" charset="0"/>
              </a:rPr>
              <a:t>uzimanje u obzir njihovog okruženja, ali uz stalno vraćanje na osobnu odgovornost</a:t>
            </a:r>
            <a:endParaRPr lang="en-US" sz="1800" dirty="0" smtClean="0">
              <a:latin typeface="Arial" panose="020B0604020202020204" pitchFamily="34" charset="0"/>
              <a:cs typeface="Arial" panose="020B0604020202020204" pitchFamily="34" charset="0"/>
            </a:endParaRPr>
          </a:p>
          <a:p>
            <a:pPr marL="609600" indent="-609600" eaLnBrk="1" hangingPunct="1">
              <a:defRPr/>
            </a:pPr>
            <a:r>
              <a:rPr lang="hr-HR" sz="1800" dirty="0" smtClean="0">
                <a:latin typeface="Arial" panose="020B0604020202020204" pitchFamily="34" charset="0"/>
                <a:cs typeface="Arial" panose="020B0604020202020204" pitchFamily="34" charset="0"/>
              </a:rPr>
              <a:t>započeti od problema kako ga oni vide i koji je njima akutan (npr. prijetnja izdvajanja djece, razvod, veći problemi s djecom), ali se stalno vraćati na ciljeve tretmana</a:t>
            </a:r>
            <a:endParaRPr lang="en-US" sz="1800" dirty="0" smtClean="0">
              <a:latin typeface="Arial" panose="020B0604020202020204" pitchFamily="34" charset="0"/>
              <a:cs typeface="Arial" panose="020B0604020202020204" pitchFamily="34" charset="0"/>
            </a:endParaRPr>
          </a:p>
          <a:p>
            <a:pPr marL="609600" indent="-609600" eaLnBrk="1" hangingPunct="1">
              <a:defRPr/>
            </a:pPr>
            <a:r>
              <a:rPr lang="hr-HR" sz="1800" dirty="0" smtClean="0">
                <a:latin typeface="Arial" panose="020B0604020202020204" pitchFamily="34" charset="0"/>
                <a:cs typeface="Arial" panose="020B0604020202020204" pitchFamily="34" charset="0"/>
              </a:rPr>
              <a:t>Kad se radi o dvije osobe (roditelji ili partneri) definirati ciljeve tretmana za svakog od njih – jasno i konkretno definirati što žele postići tretmanom</a:t>
            </a:r>
            <a:endParaRPr lang="en-US" sz="1800" dirty="0" smtClean="0">
              <a:latin typeface="Arial" panose="020B0604020202020204" pitchFamily="34" charset="0"/>
              <a:cs typeface="Arial" panose="020B0604020202020204" pitchFamily="34" charset="0"/>
            </a:endParaRPr>
          </a:p>
          <a:p>
            <a:pPr marL="609600" indent="-609600" eaLnBrk="1" hangingPunct="1">
              <a:defRPr/>
            </a:pPr>
            <a:r>
              <a:rPr lang="hr-HR" sz="1800" dirty="0" smtClean="0">
                <a:latin typeface="Arial" panose="020B0604020202020204" pitchFamily="34" charset="0"/>
                <a:cs typeface="Arial" panose="020B0604020202020204" pitchFamily="34" charset="0"/>
              </a:rPr>
              <a:t>naglašavati raskorak između ciljeva koje žele postići i ponašanja odnosno stavova; poticati promjenu vrijednosti i stavova (umjerena konfrontacija).</a:t>
            </a:r>
          </a:p>
          <a:p>
            <a:pPr marL="609600" indent="-609600" eaLnBrk="1" hangingPunct="1">
              <a:lnSpc>
                <a:spcPct val="80000"/>
              </a:lnSpc>
              <a:buFont typeface="Wingdings" panose="05000000000000000000" pitchFamily="2" charset="2"/>
              <a:buNone/>
              <a:defRPr/>
            </a:pPr>
            <a:endParaRPr lang="hr-HR" sz="1800" b="1" dirty="0" smtClean="0">
              <a:solidFill>
                <a:srgbClr val="FFFF99"/>
              </a:solidFill>
              <a:latin typeface="Albertus Extra Bold" pitchFamily="34" charset="0"/>
            </a:endParaRPr>
          </a:p>
        </p:txBody>
      </p:sp>
    </p:spTree>
    <p:extLst>
      <p:ext uri="{BB962C8B-B14F-4D97-AF65-F5344CB8AC3E}">
        <p14:creationId xmlns:p14="http://schemas.microsoft.com/office/powerpoint/2010/main" val="15445715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Rad na primjeru</a:t>
            </a:r>
            <a:endParaRPr lang="hr-HR" dirty="0"/>
          </a:p>
        </p:txBody>
      </p:sp>
      <p:sp>
        <p:nvSpPr>
          <p:cNvPr id="3" name="Content Placeholder 2"/>
          <p:cNvSpPr>
            <a:spLocks noGrp="1"/>
          </p:cNvSpPr>
          <p:nvPr>
            <p:ph idx="1"/>
          </p:nvPr>
        </p:nvSpPr>
        <p:spPr/>
        <p:txBody>
          <a:bodyPr/>
          <a:lstStyle/>
          <a:p>
            <a:pPr marL="0" indent="0">
              <a:buNone/>
            </a:pPr>
            <a:r>
              <a:rPr lang="hr-HR" dirty="0" smtClean="0"/>
              <a:t>Podsjetimo se primjera LEO</a:t>
            </a:r>
          </a:p>
          <a:p>
            <a:r>
              <a:rPr lang="hr-HR" dirty="0" smtClean="0"/>
              <a:t>Na načelima MR osmislite tri do četiri pitanja za tatu i </a:t>
            </a:r>
            <a:r>
              <a:rPr lang="hr-HR" dirty="0"/>
              <a:t>tri do četiri pitanja za </a:t>
            </a:r>
            <a:r>
              <a:rPr lang="hr-HR" dirty="0" smtClean="0"/>
              <a:t> Lea.</a:t>
            </a:r>
          </a:p>
          <a:p>
            <a:r>
              <a:rPr lang="hr-HR" dirty="0" smtClean="0"/>
              <a:t>Koji je cilj ovih pitanja pod </a:t>
            </a:r>
            <a:r>
              <a:rPr lang="hr-HR" smtClean="0"/>
              <a:t>vidom primjene?</a:t>
            </a:r>
            <a:endParaRPr lang="hr-HR" dirty="0"/>
          </a:p>
        </p:txBody>
      </p:sp>
    </p:spTree>
    <p:extLst>
      <p:ext uri="{BB962C8B-B14F-4D97-AF65-F5344CB8AC3E}">
        <p14:creationId xmlns:p14="http://schemas.microsoft.com/office/powerpoint/2010/main" val="3588495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474" name="Rectangle 2"/>
          <p:cNvSpPr>
            <a:spLocks noGrp="1" noRot="1" noChangeArrowheads="1"/>
          </p:cNvSpPr>
          <p:nvPr>
            <p:ph type="title"/>
          </p:nvPr>
        </p:nvSpPr>
        <p:spPr/>
        <p:txBody>
          <a:bodyPr/>
          <a:lstStyle/>
          <a:p>
            <a:pPr eaLnBrk="1" hangingPunct="1">
              <a:defRPr/>
            </a:pPr>
            <a:r>
              <a:rPr lang="sr-Latn-CS" dirty="0" smtClean="0"/>
              <a:t>Novi pogled na motivaciju</a:t>
            </a:r>
            <a:endParaRPr lang="en-US" dirty="0" smtClean="0"/>
          </a:p>
        </p:txBody>
      </p:sp>
      <p:sp>
        <p:nvSpPr>
          <p:cNvPr id="489475" name="Rectangle 3"/>
          <p:cNvSpPr>
            <a:spLocks noGrp="1" noChangeArrowheads="1"/>
          </p:cNvSpPr>
          <p:nvPr>
            <p:ph type="body" idx="1"/>
          </p:nvPr>
        </p:nvSpPr>
        <p:spPr/>
        <p:txBody>
          <a:bodyPr>
            <a:normAutofit/>
          </a:bodyPr>
          <a:lstStyle/>
          <a:p>
            <a:pPr eaLnBrk="1" hangingPunct="1">
              <a:defRPr/>
            </a:pPr>
            <a:r>
              <a:rPr lang="hr-HR" sz="2800" dirty="0" smtClean="0"/>
              <a:t>Motivacija je proces koji se razvija</a:t>
            </a:r>
          </a:p>
          <a:p>
            <a:pPr eaLnBrk="1" hangingPunct="1">
              <a:defRPr/>
            </a:pPr>
            <a:r>
              <a:rPr lang="hr-HR" sz="2800" dirty="0" smtClean="0"/>
              <a:t>Motivacija je višedimenzionalna i zavisi od percepcije osobe</a:t>
            </a:r>
          </a:p>
          <a:p>
            <a:pPr lvl="1" eaLnBrk="1" hangingPunct="1">
              <a:defRPr/>
            </a:pPr>
            <a:r>
              <a:rPr lang="hr-HR" sz="2400" dirty="0" smtClean="0"/>
              <a:t>je li joj promjena važna</a:t>
            </a:r>
          </a:p>
          <a:p>
            <a:pPr lvl="1" eaLnBrk="1" hangingPunct="1">
              <a:defRPr/>
            </a:pPr>
            <a:r>
              <a:rPr lang="hr-HR" sz="2400" dirty="0" smtClean="0"/>
              <a:t>vjeruje li da može ostvariti/provesti promjenu</a:t>
            </a:r>
          </a:p>
          <a:p>
            <a:pPr lvl="1" eaLnBrk="1" hangingPunct="1">
              <a:defRPr/>
            </a:pPr>
            <a:r>
              <a:rPr lang="hr-HR" sz="2400" dirty="0" smtClean="0"/>
              <a:t>je li </a:t>
            </a:r>
            <a:r>
              <a:rPr lang="hr-HR" sz="2400" smtClean="0"/>
              <a:t>spremna započeti i ustrajati u </a:t>
            </a:r>
            <a:r>
              <a:rPr lang="hr-HR" sz="2400" dirty="0" smtClean="0"/>
              <a:t>provođenju promjene odnosno koje okolnosti procjenjuje bitnim za promjenu</a:t>
            </a:r>
          </a:p>
          <a:p>
            <a:pPr eaLnBrk="1" hangingPunct="1">
              <a:defRPr/>
            </a:pPr>
            <a:r>
              <a:rPr lang="hr-HR" sz="2800" dirty="0" smtClean="0"/>
              <a:t>Osoba je uobičajeno ambivalentna u vezi promjene</a:t>
            </a:r>
          </a:p>
          <a:p>
            <a:pPr eaLnBrk="1" hangingPunct="1">
              <a:defRPr/>
            </a:pPr>
            <a:r>
              <a:rPr lang="hr-HR" sz="2800" dirty="0" smtClean="0"/>
              <a:t>Razrješenje ambivalencije je ključni faktor promjene</a:t>
            </a:r>
          </a:p>
        </p:txBody>
      </p:sp>
    </p:spTree>
    <p:extLst>
      <p:ext uri="{BB962C8B-B14F-4D97-AF65-F5344CB8AC3E}">
        <p14:creationId xmlns:p14="http://schemas.microsoft.com/office/powerpoint/2010/main" val="6795595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Rot="1" noChangeArrowheads="1"/>
          </p:cNvSpPr>
          <p:nvPr>
            <p:ph type="title"/>
          </p:nvPr>
        </p:nvSpPr>
        <p:spPr/>
        <p:txBody>
          <a:bodyPr/>
          <a:lstStyle/>
          <a:p>
            <a:pPr eaLnBrk="1" hangingPunct="1">
              <a:defRPr/>
            </a:pPr>
            <a:r>
              <a:rPr lang="hr-HR" dirty="0" smtClean="0">
                <a:solidFill>
                  <a:schemeClr val="tx1">
                    <a:lumMod val="95000"/>
                  </a:schemeClr>
                </a:solidFill>
              </a:rPr>
              <a:t>Literatura</a:t>
            </a:r>
          </a:p>
        </p:txBody>
      </p:sp>
      <p:sp>
        <p:nvSpPr>
          <p:cNvPr id="133123" name="Rectangle 3"/>
          <p:cNvSpPr>
            <a:spLocks noGrp="1" noChangeArrowheads="1"/>
          </p:cNvSpPr>
          <p:nvPr>
            <p:ph type="body" idx="1"/>
          </p:nvPr>
        </p:nvSpPr>
        <p:spPr>
          <a:xfrm>
            <a:off x="457200" y="1268413"/>
            <a:ext cx="8229600" cy="4857750"/>
          </a:xfrm>
        </p:spPr>
        <p:txBody>
          <a:bodyPr>
            <a:normAutofit fontScale="92500" lnSpcReduction="20000"/>
          </a:bodyPr>
          <a:lstStyle/>
          <a:p>
            <a:pPr eaLnBrk="1" hangingPunct="1">
              <a:lnSpc>
                <a:spcPct val="90000"/>
              </a:lnSpc>
              <a:defRPr/>
            </a:pPr>
            <a:endParaRPr lang="hr-HR" dirty="0" smtClean="0">
              <a:latin typeface="Arial" charset="0"/>
            </a:endParaRPr>
          </a:p>
          <a:p>
            <a:pPr>
              <a:lnSpc>
                <a:spcPct val="90000"/>
              </a:lnSpc>
              <a:defRPr/>
            </a:pPr>
            <a:r>
              <a:rPr lang="hr-HR" dirty="0" err="1" smtClean="0">
                <a:latin typeface="Arial" panose="020B0604020202020204" pitchFamily="34" charset="0"/>
                <a:cs typeface="Arial" panose="020B0604020202020204" pitchFamily="34" charset="0"/>
              </a:rPr>
              <a:t>Iannos</a:t>
            </a:r>
            <a:r>
              <a:rPr lang="hr-HR" dirty="0" smtClean="0">
                <a:latin typeface="Arial" panose="020B0604020202020204" pitchFamily="34" charset="0"/>
                <a:cs typeface="Arial" panose="020B0604020202020204" pitchFamily="34" charset="0"/>
              </a:rPr>
              <a:t>, M.  </a:t>
            </a:r>
            <a:r>
              <a:rPr lang="hr-HR" dirty="0">
                <a:latin typeface="Arial" panose="020B0604020202020204" pitchFamily="34" charset="0"/>
                <a:cs typeface="Arial" panose="020B0604020202020204" pitchFamily="34" charset="0"/>
              </a:rPr>
              <a:t>i </a:t>
            </a:r>
            <a:r>
              <a:rPr lang="hr-HR" dirty="0" err="1">
                <a:latin typeface="Arial" panose="020B0604020202020204" pitchFamily="34" charset="0"/>
                <a:cs typeface="Arial" panose="020B0604020202020204" pitchFamily="34" charset="0"/>
              </a:rPr>
              <a:t>Antcliff</a:t>
            </a:r>
            <a:r>
              <a:rPr lang="hr-HR" dirty="0">
                <a:latin typeface="Arial" panose="020B0604020202020204" pitchFamily="34" charset="0"/>
                <a:cs typeface="Arial" panose="020B0604020202020204" pitchFamily="34" charset="0"/>
              </a:rPr>
              <a:t>, </a:t>
            </a:r>
            <a:r>
              <a:rPr lang="hr-HR" dirty="0" smtClean="0">
                <a:latin typeface="Arial" panose="020B0604020202020204" pitchFamily="34" charset="0"/>
                <a:cs typeface="Arial" panose="020B0604020202020204" pitchFamily="34" charset="0"/>
              </a:rPr>
              <a:t>G. (2013</a:t>
            </a:r>
            <a:r>
              <a:rPr lang="hr-HR" dirty="0">
                <a:latin typeface="Arial" panose="020B0604020202020204" pitchFamily="34" charset="0"/>
                <a:cs typeface="Arial" panose="020B0604020202020204" pitchFamily="34" charset="0"/>
              </a:rPr>
              <a:t>). </a:t>
            </a:r>
            <a:r>
              <a:rPr lang="en-US" dirty="0"/>
              <a:t>The application of motivational interviewing techniques for engaging "resistant" families</a:t>
            </a:r>
          </a:p>
          <a:p>
            <a:pPr marL="400050" lvl="1" indent="0">
              <a:lnSpc>
                <a:spcPct val="90000"/>
              </a:lnSpc>
              <a:buNone/>
              <a:defRPr/>
            </a:pPr>
            <a:r>
              <a:rPr lang="hr-HR" sz="1700" dirty="0" smtClean="0">
                <a:latin typeface="Arial" panose="020B0604020202020204" pitchFamily="34" charset="0"/>
                <a:cs typeface="Arial" panose="020B0604020202020204" pitchFamily="34" charset="0"/>
                <a:hlinkClick r:id="rId2"/>
              </a:rPr>
              <a:t>https</a:t>
            </a:r>
            <a:r>
              <a:rPr lang="hr-HR" sz="1700" dirty="0">
                <a:latin typeface="Arial" panose="020B0604020202020204" pitchFamily="34" charset="0"/>
                <a:cs typeface="Arial" panose="020B0604020202020204" pitchFamily="34" charset="0"/>
                <a:hlinkClick r:id="rId2"/>
              </a:rPr>
              <a:t>://</a:t>
            </a:r>
            <a:r>
              <a:rPr lang="hr-HR" sz="1700" dirty="0" smtClean="0">
                <a:latin typeface="Arial" panose="020B0604020202020204" pitchFamily="34" charset="0"/>
                <a:cs typeface="Arial" panose="020B0604020202020204" pitchFamily="34" charset="0"/>
                <a:hlinkClick r:id="rId2"/>
              </a:rPr>
              <a:t>aifs.gov.au/cfca/publications/application-motivational-interviewing-techniques-engaging-resistant</a:t>
            </a:r>
            <a:endParaRPr lang="hr-HR" sz="1700" dirty="0" smtClean="0">
              <a:latin typeface="Arial" panose="020B0604020202020204" pitchFamily="34" charset="0"/>
              <a:cs typeface="Arial" panose="020B0604020202020204" pitchFamily="34" charset="0"/>
            </a:endParaRPr>
          </a:p>
          <a:p>
            <a:pPr marL="0" indent="0">
              <a:lnSpc>
                <a:spcPct val="90000"/>
              </a:lnSpc>
              <a:buNone/>
              <a:defRPr/>
            </a:pPr>
            <a:endParaRPr lang="hr-HR" dirty="0" smtClean="0">
              <a:latin typeface="Arial" panose="020B0604020202020204" pitchFamily="34" charset="0"/>
              <a:cs typeface="Arial" panose="020B0604020202020204" pitchFamily="34" charset="0"/>
            </a:endParaRPr>
          </a:p>
          <a:p>
            <a:pPr>
              <a:lnSpc>
                <a:spcPct val="90000"/>
              </a:lnSpc>
              <a:defRPr/>
            </a:pPr>
            <a:r>
              <a:rPr lang="en-GB" dirty="0" smtClean="0">
                <a:latin typeface="Arial" charset="0"/>
              </a:rPr>
              <a:t>Miller, W.R., </a:t>
            </a:r>
            <a:r>
              <a:rPr lang="en-GB" dirty="0" err="1" smtClean="0">
                <a:latin typeface="Arial" charset="0"/>
              </a:rPr>
              <a:t>Rollnick</a:t>
            </a:r>
            <a:r>
              <a:rPr lang="en-GB" dirty="0" smtClean="0">
                <a:latin typeface="Arial" charset="0"/>
              </a:rPr>
              <a:t>, S.</a:t>
            </a:r>
            <a:r>
              <a:rPr lang="hr-HR" dirty="0" smtClean="0">
                <a:latin typeface="Arial" charset="0"/>
              </a:rPr>
              <a:t> (2013.) Motivacijsko intervjuiranje. Priprema ljudi za promjenu. Jastrebarsko: Naklada Slap.</a:t>
            </a:r>
          </a:p>
          <a:p>
            <a:pPr eaLnBrk="1" hangingPunct="1">
              <a:lnSpc>
                <a:spcPct val="90000"/>
              </a:lnSpc>
              <a:defRPr/>
            </a:pPr>
            <a:endParaRPr lang="hr-HR" smtClean="0">
              <a:latin typeface="Arial" charset="0"/>
            </a:endParaRPr>
          </a:p>
          <a:p>
            <a:pPr eaLnBrk="1" hangingPunct="1">
              <a:lnSpc>
                <a:spcPct val="90000"/>
              </a:lnSpc>
              <a:defRPr/>
            </a:pPr>
            <a:r>
              <a:rPr lang="hr-HR" smtClean="0">
                <a:latin typeface="Arial" charset="0"/>
              </a:rPr>
              <a:t>Rosengren</a:t>
            </a:r>
            <a:r>
              <a:rPr lang="hr-HR" dirty="0" smtClean="0">
                <a:latin typeface="Arial" charset="0"/>
              </a:rPr>
              <a:t>, D.B. (2009.) </a:t>
            </a:r>
            <a:r>
              <a:rPr lang="en-US" dirty="0" smtClean="0">
                <a:latin typeface="Arial" charset="0"/>
              </a:rPr>
              <a:t>Building Motivational interviewing skills.  New York/</a:t>
            </a:r>
            <a:r>
              <a:rPr lang="en-US" dirty="0" err="1" smtClean="0">
                <a:latin typeface="Arial" charset="0"/>
              </a:rPr>
              <a:t>Londo</a:t>
            </a:r>
            <a:r>
              <a:rPr lang="hr-HR" dirty="0" smtClean="0">
                <a:latin typeface="Arial" charset="0"/>
              </a:rPr>
              <a:t>n</a:t>
            </a:r>
            <a:r>
              <a:rPr lang="en-US" dirty="0" smtClean="0">
                <a:latin typeface="Arial" charset="0"/>
              </a:rPr>
              <a:t>: The </a:t>
            </a:r>
            <a:r>
              <a:rPr lang="en-US" dirty="0" err="1" smtClean="0">
                <a:latin typeface="Arial" charset="0"/>
              </a:rPr>
              <a:t>Guilf</a:t>
            </a:r>
            <a:r>
              <a:rPr lang="hr-HR" dirty="0" smtClean="0">
                <a:latin typeface="Arial" charset="0"/>
              </a:rPr>
              <a:t>o</a:t>
            </a:r>
            <a:r>
              <a:rPr lang="en-US" dirty="0" smtClean="0">
                <a:latin typeface="Arial" charset="0"/>
              </a:rPr>
              <a:t>rd Press</a:t>
            </a:r>
            <a:r>
              <a:rPr lang="hr-HR" dirty="0" smtClean="0">
                <a:latin typeface="Arial" charset="0"/>
              </a:rPr>
              <a:t>.</a:t>
            </a:r>
            <a:endParaRPr lang="en-US" dirty="0" smtClean="0">
              <a:latin typeface="Arial" charset="0"/>
            </a:endParaRPr>
          </a:p>
        </p:txBody>
      </p:sp>
    </p:spTree>
    <p:extLst>
      <p:ext uri="{BB962C8B-B14F-4D97-AF65-F5344CB8AC3E}">
        <p14:creationId xmlns:p14="http://schemas.microsoft.com/office/powerpoint/2010/main" val="33729073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7875"/>
          </a:xfrm>
        </p:spPr>
        <p:txBody>
          <a:bodyPr>
            <a:normAutofit fontScale="90000"/>
          </a:bodyPr>
          <a:lstStyle/>
          <a:p>
            <a:pPr>
              <a:defRPr/>
            </a:pPr>
            <a:r>
              <a:rPr lang="hr-HR" dirty="0" smtClean="0"/>
              <a:t/>
            </a:r>
            <a:br>
              <a:rPr lang="hr-HR" dirty="0" smtClean="0"/>
            </a:br>
            <a:r>
              <a:rPr lang="hr-HR" dirty="0" smtClean="0"/>
              <a:t>Četiri profila korisnika</a:t>
            </a:r>
            <a:br>
              <a:rPr lang="hr-HR" dirty="0" smtClean="0"/>
            </a:br>
            <a:endParaRPr lang="en-US" dirty="0"/>
          </a:p>
        </p:txBody>
      </p:sp>
      <p:sp>
        <p:nvSpPr>
          <p:cNvPr id="3" name="Content Placeholder 2"/>
          <p:cNvSpPr>
            <a:spLocks noGrp="1"/>
          </p:cNvSpPr>
          <p:nvPr>
            <p:ph idx="1"/>
          </p:nvPr>
        </p:nvSpPr>
        <p:spPr>
          <a:xfrm>
            <a:off x="457200" y="1196975"/>
            <a:ext cx="8229600" cy="4929188"/>
          </a:xfrm>
        </p:spPr>
        <p:txBody>
          <a:bodyPr/>
          <a:lstStyle/>
          <a:p>
            <a:pPr>
              <a:defRPr/>
            </a:pPr>
            <a:r>
              <a:rPr lang="hr-HR" sz="2400" dirty="0" smtClean="0"/>
              <a:t>Grupa A: niska važnost, nisko samopouzdanje</a:t>
            </a:r>
          </a:p>
          <a:p>
            <a:pPr lvl="1">
              <a:defRPr/>
            </a:pPr>
            <a:r>
              <a:rPr lang="hr-HR" sz="2000" dirty="0" smtClean="0"/>
              <a:t>Ove osobe ne vide promjenu kao važnu te ne vjeruju da bi je mogle ostvariti da to pokušaju.</a:t>
            </a:r>
          </a:p>
          <a:p>
            <a:pPr>
              <a:defRPr/>
            </a:pPr>
            <a:r>
              <a:rPr lang="hr-HR" sz="2400" dirty="0" smtClean="0"/>
              <a:t>Grupa B: visoka važnost, nisko samopouzdanje</a:t>
            </a:r>
          </a:p>
          <a:p>
            <a:pPr lvl="1">
              <a:defRPr/>
            </a:pPr>
            <a:r>
              <a:rPr lang="hr-HR" sz="2000" dirty="0" smtClean="0"/>
              <a:t>Ovdje problem nije u volji za promjenom jer ove osobe izražavaju želju da to učine. Problem je nisko samopouzdanje da bi mogle uspjeti ako bi pokušale.</a:t>
            </a:r>
          </a:p>
          <a:p>
            <a:pPr>
              <a:defRPr/>
            </a:pPr>
            <a:r>
              <a:rPr lang="hr-HR" sz="2400" dirty="0" smtClean="0"/>
              <a:t>Grupa C: niska važnost, visoko samopouzdanje</a:t>
            </a:r>
          </a:p>
          <a:p>
            <a:pPr lvl="1">
              <a:defRPr/>
            </a:pPr>
            <a:r>
              <a:rPr lang="hr-HR" sz="2000" dirty="0" smtClean="0"/>
              <a:t>Ove osobe vjeruju da bi mogle učiniti promjenu da je smatraju važnom, ali nisu uvjerene da se žele promijeniti</a:t>
            </a:r>
          </a:p>
          <a:p>
            <a:pPr>
              <a:defRPr/>
            </a:pPr>
            <a:r>
              <a:rPr lang="hr-HR" sz="2400" dirty="0" smtClean="0"/>
              <a:t>Grupa D: visoka važnost, visoko samopouzdanje</a:t>
            </a:r>
          </a:p>
          <a:p>
            <a:pPr lvl="1">
              <a:defRPr/>
            </a:pPr>
            <a:r>
              <a:rPr lang="hr-HR" sz="2000" dirty="0" smtClean="0"/>
              <a:t>Ove osobe smatraju promjenu važnom i također vjeruju da bi u njoj mogle uspjeti.</a:t>
            </a:r>
          </a:p>
          <a:p>
            <a:pPr>
              <a:defRPr/>
            </a:pPr>
            <a:endParaRPr lang="en-US" dirty="0"/>
          </a:p>
        </p:txBody>
      </p:sp>
    </p:spTree>
    <p:extLst>
      <p:ext uri="{BB962C8B-B14F-4D97-AF65-F5344CB8AC3E}">
        <p14:creationId xmlns:p14="http://schemas.microsoft.com/office/powerpoint/2010/main" val="764768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rrowheads="1"/>
          </p:cNvSpPr>
          <p:nvPr>
            <p:ph type="title"/>
          </p:nvPr>
        </p:nvSpPr>
        <p:spPr/>
        <p:txBody>
          <a:bodyPr/>
          <a:lstStyle/>
          <a:p>
            <a:pPr eaLnBrk="1" hangingPunct="1">
              <a:defRPr/>
            </a:pPr>
            <a:r>
              <a:rPr lang="hr-HR" sz="3600" dirty="0" smtClean="0">
                <a:latin typeface="Tahoma" pitchFamily="34" charset="0"/>
              </a:rPr>
              <a:t>Motivirajući razgovor/intervju</a:t>
            </a:r>
          </a:p>
        </p:txBody>
      </p:sp>
      <p:sp>
        <p:nvSpPr>
          <p:cNvPr id="68611" name="Rectangle 3"/>
          <p:cNvSpPr>
            <a:spLocks noGrp="1" noChangeArrowheads="1"/>
          </p:cNvSpPr>
          <p:nvPr>
            <p:ph type="body" idx="1"/>
          </p:nvPr>
        </p:nvSpPr>
        <p:spPr/>
        <p:txBody>
          <a:bodyPr>
            <a:normAutofit lnSpcReduction="10000"/>
          </a:bodyPr>
          <a:lstStyle/>
          <a:p>
            <a:pPr eaLnBrk="1" hangingPunct="1">
              <a:defRPr/>
            </a:pPr>
            <a:r>
              <a:rPr lang="hr-HR" dirty="0" smtClean="0">
                <a:latin typeface="Arial" charset="0"/>
              </a:rPr>
              <a:t>Motivirajući razgovor/intervju je ponuđen kao alternativa modelu direktnog uvjeravanja kao načina poticanja promjene ponašanja.</a:t>
            </a:r>
          </a:p>
          <a:p>
            <a:pPr eaLnBrk="1" hangingPunct="1">
              <a:defRPr/>
            </a:pPr>
            <a:r>
              <a:rPr lang="hr-HR" dirty="0" smtClean="0">
                <a:latin typeface="Arial" charset="0"/>
              </a:rPr>
              <a:t>Praksa pokazuje da reći ljudima što i kako trebaju  činiti  je rijetko djelotvorno u podržavanju promjene i postizanju poželjnog ponašanja. </a:t>
            </a:r>
          </a:p>
          <a:p>
            <a:pPr eaLnBrk="1" hangingPunct="1">
              <a:buFont typeface="Wingdings" panose="05000000000000000000" pitchFamily="2" charset="2"/>
              <a:buNone/>
              <a:defRPr/>
            </a:pPr>
            <a:r>
              <a:rPr lang="hr-HR" dirty="0" smtClean="0">
                <a:solidFill>
                  <a:srgbClr val="FFFF99"/>
                </a:solidFill>
                <a:latin typeface="Tahoma" pitchFamily="34" charset="0"/>
                <a:hlinkClick r:id="rId2"/>
              </a:rPr>
              <a:t>http://www.motivationalinterview.org/</a:t>
            </a:r>
            <a:endParaRPr lang="hr-HR" dirty="0" smtClean="0">
              <a:solidFill>
                <a:srgbClr val="FFFF99"/>
              </a:solidFill>
              <a:latin typeface="Tahoma" pitchFamily="34" charset="0"/>
            </a:endParaRPr>
          </a:p>
        </p:txBody>
      </p:sp>
    </p:spTree>
    <p:extLst>
      <p:ext uri="{BB962C8B-B14F-4D97-AF65-F5344CB8AC3E}">
        <p14:creationId xmlns:p14="http://schemas.microsoft.com/office/powerpoint/2010/main" val="38625597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rrowheads="1"/>
          </p:cNvSpPr>
          <p:nvPr>
            <p:ph type="title"/>
          </p:nvPr>
        </p:nvSpPr>
        <p:spPr/>
        <p:txBody>
          <a:bodyPr/>
          <a:lstStyle/>
          <a:p>
            <a:pPr eaLnBrk="1" hangingPunct="1">
              <a:defRPr/>
            </a:pPr>
            <a:r>
              <a:rPr lang="hr-HR" sz="3600" dirty="0">
                <a:latin typeface="Tahoma" pitchFamily="34" charset="0"/>
              </a:rPr>
              <a:t>Motivirajući razgovor/intervju</a:t>
            </a:r>
            <a:endParaRPr lang="hr-HR" sz="3600" dirty="0" smtClean="0">
              <a:latin typeface="Tahoma" pitchFamily="34" charset="0"/>
            </a:endParaRPr>
          </a:p>
        </p:txBody>
      </p:sp>
      <p:sp>
        <p:nvSpPr>
          <p:cNvPr id="105475" name="Rectangle 3"/>
          <p:cNvSpPr>
            <a:spLocks noGrp="1" noChangeArrowheads="1"/>
          </p:cNvSpPr>
          <p:nvPr>
            <p:ph type="body" idx="1"/>
          </p:nvPr>
        </p:nvSpPr>
        <p:spPr/>
        <p:txBody>
          <a:bodyPr/>
          <a:lstStyle/>
          <a:p>
            <a:pPr eaLnBrk="1" hangingPunct="1">
              <a:lnSpc>
                <a:spcPct val="90000"/>
              </a:lnSpc>
              <a:buFont typeface="Wingdings" panose="05000000000000000000" pitchFamily="2" charset="2"/>
              <a:buNone/>
              <a:defRPr/>
            </a:pPr>
            <a:r>
              <a:rPr lang="hr-HR" sz="2400" dirty="0" smtClean="0">
                <a:latin typeface="Arial" charset="0"/>
              </a:rPr>
              <a:t>	Svrha MI je da se podrže ljudi na kontinuumu promjene ponašanja stvaranjem </a:t>
            </a:r>
            <a:r>
              <a:rPr lang="hr-HR" sz="2400" dirty="0" err="1" smtClean="0">
                <a:latin typeface="Arial" charset="0"/>
              </a:rPr>
              <a:t>podržavajućeg</a:t>
            </a:r>
            <a:r>
              <a:rPr lang="hr-HR" sz="2400" dirty="0" smtClean="0">
                <a:latin typeface="Arial" charset="0"/>
              </a:rPr>
              <a:t>, </a:t>
            </a:r>
            <a:r>
              <a:rPr lang="hr-HR" sz="2400" dirty="0" err="1" smtClean="0">
                <a:latin typeface="Arial" charset="0"/>
              </a:rPr>
              <a:t>nevrednujućeg</a:t>
            </a:r>
            <a:r>
              <a:rPr lang="hr-HR" sz="2400" dirty="0" smtClean="0">
                <a:latin typeface="Arial" charset="0"/>
              </a:rPr>
              <a:t>, usmjeravajućeg okruženja koje će olakšati istraživanje motivacije, spremnosti i povjerenja u promjenu kako bi se napravile intervencije koje najbolje odgovaraju određenom trenutku u kojem se nalazi korisnik. </a:t>
            </a:r>
          </a:p>
          <a:p>
            <a:pPr eaLnBrk="1" hangingPunct="1">
              <a:lnSpc>
                <a:spcPct val="90000"/>
              </a:lnSpc>
              <a:buFont typeface="Wingdings" panose="05000000000000000000" pitchFamily="2" charset="2"/>
              <a:buNone/>
              <a:defRPr/>
            </a:pPr>
            <a:endParaRPr lang="hr-HR" sz="2400" dirty="0" smtClean="0">
              <a:latin typeface="Arial" charset="0"/>
            </a:endParaRPr>
          </a:p>
          <a:p>
            <a:pPr eaLnBrk="1" hangingPunct="1">
              <a:lnSpc>
                <a:spcPct val="90000"/>
              </a:lnSpc>
              <a:buFont typeface="Wingdings" panose="05000000000000000000" pitchFamily="2" charset="2"/>
              <a:buNone/>
              <a:defRPr/>
            </a:pPr>
            <a:r>
              <a:rPr lang="hr-HR" sz="2400" dirty="0" smtClean="0">
                <a:latin typeface="Arial" charset="0"/>
              </a:rPr>
              <a:t>	Ako je netko u fazi razmišljanja o promjeni neće reagirati na intervencije koje su usmjerena na akciju. Ako je netko motiviran i spreman za promjenu, ali nema povjerenja u svoju sposobnosti da je uspješno provede ni tada usmjerenost na akciju neće biti od koristi.</a:t>
            </a:r>
          </a:p>
        </p:txBody>
      </p:sp>
    </p:spTree>
    <p:extLst>
      <p:ext uri="{BB962C8B-B14F-4D97-AF65-F5344CB8AC3E}">
        <p14:creationId xmlns:p14="http://schemas.microsoft.com/office/powerpoint/2010/main" val="7154047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rrowheads="1"/>
          </p:cNvSpPr>
          <p:nvPr>
            <p:ph type="title"/>
          </p:nvPr>
        </p:nvSpPr>
        <p:spPr/>
        <p:txBody>
          <a:bodyPr/>
          <a:lstStyle/>
          <a:p>
            <a:pPr eaLnBrk="1" hangingPunct="1">
              <a:defRPr/>
            </a:pPr>
            <a:r>
              <a:rPr lang="hr-HR" sz="3600" dirty="0">
                <a:latin typeface="Tahoma" pitchFamily="34" charset="0"/>
              </a:rPr>
              <a:t>Motivirajući razgovor/intervju</a:t>
            </a:r>
            <a:endParaRPr lang="hr-HR" sz="3600" dirty="0" smtClean="0">
              <a:latin typeface="Tahoma" pitchFamily="34" charset="0"/>
            </a:endParaRPr>
          </a:p>
        </p:txBody>
      </p:sp>
      <p:sp>
        <p:nvSpPr>
          <p:cNvPr id="106499" name="Rectangle 3"/>
          <p:cNvSpPr>
            <a:spLocks noGrp="1" noChangeArrowheads="1"/>
          </p:cNvSpPr>
          <p:nvPr>
            <p:ph type="body" idx="1"/>
          </p:nvPr>
        </p:nvSpPr>
        <p:spPr/>
        <p:txBody>
          <a:bodyPr/>
          <a:lstStyle/>
          <a:p>
            <a:pPr marL="609600" indent="-609600" eaLnBrk="1" hangingPunct="1">
              <a:lnSpc>
                <a:spcPct val="90000"/>
              </a:lnSpc>
              <a:buFont typeface="Wingdings" panose="05000000000000000000" pitchFamily="2" charset="2"/>
              <a:buNone/>
              <a:defRPr/>
            </a:pPr>
            <a:r>
              <a:rPr lang="hr-HR" sz="2400" dirty="0" smtClean="0">
                <a:latin typeface="Arial" charset="0"/>
              </a:rPr>
              <a:t>Načela:</a:t>
            </a:r>
          </a:p>
          <a:p>
            <a:pPr marL="609600" indent="-609600" eaLnBrk="1" hangingPunct="1">
              <a:lnSpc>
                <a:spcPct val="90000"/>
              </a:lnSpc>
              <a:defRPr/>
            </a:pPr>
            <a:r>
              <a:rPr lang="hr-HR" sz="2400" dirty="0" smtClean="0">
                <a:latin typeface="Arial" charset="0"/>
              </a:rPr>
              <a:t>Pokazati empatiju</a:t>
            </a:r>
          </a:p>
          <a:p>
            <a:pPr marL="609600" indent="-609600" eaLnBrk="1" hangingPunct="1">
              <a:lnSpc>
                <a:spcPct val="90000"/>
              </a:lnSpc>
              <a:defRPr/>
            </a:pPr>
            <a:r>
              <a:rPr lang="hr-HR" sz="2400" dirty="0" smtClean="0">
                <a:latin typeface="Arial" charset="0"/>
              </a:rPr>
              <a:t>Razviti raskorak/diskrepanciju</a:t>
            </a:r>
          </a:p>
          <a:p>
            <a:pPr marL="609600" indent="-609600" eaLnBrk="1" hangingPunct="1">
              <a:lnSpc>
                <a:spcPct val="90000"/>
              </a:lnSpc>
              <a:defRPr/>
            </a:pPr>
            <a:r>
              <a:rPr lang="hr-HR" sz="2400" dirty="0" smtClean="0">
                <a:latin typeface="Arial" charset="0"/>
              </a:rPr>
              <a:t>Biti s otporima/nevoljkostima</a:t>
            </a:r>
          </a:p>
          <a:p>
            <a:pPr marL="609600" indent="-609600" eaLnBrk="1" hangingPunct="1">
              <a:lnSpc>
                <a:spcPct val="90000"/>
              </a:lnSpc>
              <a:defRPr/>
            </a:pPr>
            <a:r>
              <a:rPr lang="hr-HR" sz="2400" dirty="0" smtClean="0">
                <a:latin typeface="Arial" charset="0"/>
              </a:rPr>
              <a:t>Podržavati osobnu djelotvornost</a:t>
            </a:r>
          </a:p>
          <a:p>
            <a:pPr marL="609600" indent="-609600" eaLnBrk="1" hangingPunct="1">
              <a:lnSpc>
                <a:spcPct val="90000"/>
              </a:lnSpc>
              <a:buFont typeface="Wingdings" panose="05000000000000000000" pitchFamily="2" charset="2"/>
              <a:buNone/>
              <a:defRPr/>
            </a:pPr>
            <a:r>
              <a:rPr lang="hr-HR" sz="2400" dirty="0" smtClean="0">
                <a:latin typeface="Arial" charset="0"/>
              </a:rPr>
              <a:t>Operacionalizacija načela:</a:t>
            </a:r>
          </a:p>
          <a:p>
            <a:pPr marL="609600" indent="-609600" eaLnBrk="1" hangingPunct="1">
              <a:lnSpc>
                <a:spcPct val="90000"/>
              </a:lnSpc>
              <a:defRPr/>
            </a:pPr>
            <a:r>
              <a:rPr lang="hr-HR" sz="2400" dirty="0" smtClean="0">
                <a:latin typeface="Arial" charset="0"/>
              </a:rPr>
              <a:t>Procjena motivacije, samopouzdanja i spremnosti za promjenu</a:t>
            </a:r>
          </a:p>
          <a:p>
            <a:pPr marL="609600" indent="-609600" eaLnBrk="1" hangingPunct="1">
              <a:lnSpc>
                <a:spcPct val="90000"/>
              </a:lnSpc>
              <a:defRPr/>
            </a:pPr>
            <a:r>
              <a:rPr lang="hr-HR" sz="2400" dirty="0" smtClean="0">
                <a:latin typeface="Arial" charset="0"/>
              </a:rPr>
              <a:t>Istraživanje ambivalencija</a:t>
            </a:r>
          </a:p>
          <a:p>
            <a:pPr marL="609600" indent="-609600" eaLnBrk="1" hangingPunct="1">
              <a:lnSpc>
                <a:spcPct val="90000"/>
              </a:lnSpc>
              <a:defRPr/>
            </a:pPr>
            <a:r>
              <a:rPr lang="hr-HR" sz="2400" dirty="0" smtClean="0">
                <a:latin typeface="Arial" charset="0"/>
              </a:rPr>
              <a:t>Povećavanje motivacije</a:t>
            </a:r>
          </a:p>
          <a:p>
            <a:pPr marL="609600" indent="-609600" eaLnBrk="1" hangingPunct="1">
              <a:lnSpc>
                <a:spcPct val="90000"/>
              </a:lnSpc>
              <a:defRPr/>
            </a:pPr>
            <a:r>
              <a:rPr lang="hr-HR" sz="2400" dirty="0" smtClean="0">
                <a:latin typeface="Arial" charset="0"/>
              </a:rPr>
              <a:t>Ojačavanje posvećenosti</a:t>
            </a:r>
          </a:p>
          <a:p>
            <a:pPr marL="609600" indent="-609600" eaLnBrk="1" hangingPunct="1">
              <a:lnSpc>
                <a:spcPct val="90000"/>
              </a:lnSpc>
              <a:buFont typeface="Wingdings" panose="05000000000000000000" pitchFamily="2" charset="2"/>
              <a:buAutoNum type="arabicPeriod"/>
              <a:defRPr/>
            </a:pPr>
            <a:endParaRPr lang="hr-HR" sz="2400" dirty="0" smtClean="0">
              <a:solidFill>
                <a:srgbClr val="FFFF99"/>
              </a:solidFill>
              <a:latin typeface="Arial" charset="0"/>
            </a:endParaRPr>
          </a:p>
        </p:txBody>
      </p:sp>
    </p:spTree>
    <p:extLst>
      <p:ext uri="{BB962C8B-B14F-4D97-AF65-F5344CB8AC3E}">
        <p14:creationId xmlns:p14="http://schemas.microsoft.com/office/powerpoint/2010/main" val="2341080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rrowheads="1"/>
          </p:cNvSpPr>
          <p:nvPr>
            <p:ph type="title"/>
          </p:nvPr>
        </p:nvSpPr>
        <p:spPr>
          <a:xfrm>
            <a:off x="457200" y="274638"/>
            <a:ext cx="8229600" cy="850900"/>
          </a:xfrm>
        </p:spPr>
        <p:txBody>
          <a:bodyPr/>
          <a:lstStyle/>
          <a:p>
            <a:pPr eaLnBrk="1" hangingPunct="1">
              <a:defRPr/>
            </a:pPr>
            <a:r>
              <a:rPr lang="hr-HR" sz="3600" b="1" dirty="0" smtClean="0">
                <a:latin typeface="Arial" charset="0"/>
              </a:rPr>
              <a:t>Temeljna načela </a:t>
            </a:r>
          </a:p>
        </p:txBody>
      </p:sp>
      <p:sp>
        <p:nvSpPr>
          <p:cNvPr id="121859" name="Rectangle 3"/>
          <p:cNvSpPr>
            <a:spLocks noGrp="1" noChangeArrowheads="1"/>
          </p:cNvSpPr>
          <p:nvPr>
            <p:ph type="body" idx="1"/>
          </p:nvPr>
        </p:nvSpPr>
        <p:spPr>
          <a:xfrm>
            <a:off x="457200" y="1268413"/>
            <a:ext cx="8229600" cy="5184775"/>
          </a:xfrm>
        </p:spPr>
        <p:txBody>
          <a:bodyPr/>
          <a:lstStyle/>
          <a:p>
            <a:pPr eaLnBrk="1" hangingPunct="1">
              <a:lnSpc>
                <a:spcPct val="80000"/>
              </a:lnSpc>
              <a:buFont typeface="Wingdings" panose="05000000000000000000" pitchFamily="2" charset="2"/>
              <a:buNone/>
              <a:defRPr/>
            </a:pPr>
            <a:r>
              <a:rPr lang="hr-HR" sz="2400" b="1" i="1" dirty="0" smtClean="0">
                <a:latin typeface="Arial" charset="0"/>
              </a:rPr>
              <a:t>Oduprite se refleksu "popravljanja"</a:t>
            </a:r>
            <a:endParaRPr lang="hr-HR" sz="2400" dirty="0" smtClean="0">
              <a:latin typeface="Arial" charset="0"/>
            </a:endParaRPr>
          </a:p>
          <a:p>
            <a:pPr eaLnBrk="1" hangingPunct="1">
              <a:lnSpc>
                <a:spcPct val="80000"/>
              </a:lnSpc>
              <a:defRPr/>
            </a:pPr>
            <a:r>
              <a:rPr lang="hr-HR" sz="2400" dirty="0" smtClean="0">
                <a:latin typeface="Arial" charset="0"/>
              </a:rPr>
              <a:t>Odnosi se na tendenciju praktičara da pokušaju aktivno "popraviti" probleme u životu korisnika, a čineći to smanjuju izvjesnost da će se korisnik promijeniti. </a:t>
            </a:r>
          </a:p>
          <a:p>
            <a:pPr eaLnBrk="1" hangingPunct="1">
              <a:lnSpc>
                <a:spcPct val="80000"/>
              </a:lnSpc>
              <a:buFont typeface="Wingdings" panose="05000000000000000000" pitchFamily="2" charset="2"/>
              <a:buNone/>
              <a:defRPr/>
            </a:pPr>
            <a:endParaRPr lang="hr-HR" sz="2400" b="1" i="1" dirty="0" smtClean="0">
              <a:latin typeface="Arial" charset="0"/>
            </a:endParaRPr>
          </a:p>
          <a:p>
            <a:pPr eaLnBrk="1" hangingPunct="1">
              <a:lnSpc>
                <a:spcPct val="80000"/>
              </a:lnSpc>
              <a:buFont typeface="Wingdings" panose="05000000000000000000" pitchFamily="2" charset="2"/>
              <a:buNone/>
              <a:defRPr/>
            </a:pPr>
            <a:r>
              <a:rPr lang="hr-HR" sz="2400" b="1" i="1" dirty="0" smtClean="0">
                <a:latin typeface="Arial" charset="0"/>
              </a:rPr>
              <a:t>Razumijevanje motivacije korisnika</a:t>
            </a:r>
            <a:endParaRPr lang="hr-HR" sz="2400" dirty="0" smtClean="0">
              <a:latin typeface="Arial" charset="0"/>
            </a:endParaRPr>
          </a:p>
          <a:p>
            <a:pPr eaLnBrk="1" hangingPunct="1">
              <a:lnSpc>
                <a:spcPct val="80000"/>
              </a:lnSpc>
              <a:defRPr/>
            </a:pPr>
            <a:r>
              <a:rPr lang="hr-HR" sz="2400" dirty="0" smtClean="0">
                <a:latin typeface="Arial" charset="0"/>
              </a:rPr>
              <a:t>Motivacija dolazi iznutra. Mi ne motiviramo korisnike ili ne "postavljamo" motivaciju u njih. Mi pronalazimo motivaciju koja je u njima i pomažemo im da je otkriju. Vodimo ih ka diskrepancijama/raskoraku koji već postoji između onoga što žele i kako to ponašanje utječe na to što žele, njihove ciljeve. Mi ih slušamo i aktivno tražimo informacije o njihovim ciljevima, vjerovanjima, nadama. Istražujemo u kakvom je to odnosu sa sadašnjom situacijom. </a:t>
            </a:r>
          </a:p>
        </p:txBody>
      </p:sp>
    </p:spTree>
    <p:extLst>
      <p:ext uri="{BB962C8B-B14F-4D97-AF65-F5344CB8AC3E}">
        <p14:creationId xmlns:p14="http://schemas.microsoft.com/office/powerpoint/2010/main" val="24156012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rrowheads="1"/>
          </p:cNvSpPr>
          <p:nvPr>
            <p:ph type="title"/>
          </p:nvPr>
        </p:nvSpPr>
        <p:spPr>
          <a:xfrm>
            <a:off x="457200" y="274638"/>
            <a:ext cx="8229600" cy="777875"/>
          </a:xfrm>
        </p:spPr>
        <p:txBody>
          <a:bodyPr/>
          <a:lstStyle/>
          <a:p>
            <a:pPr eaLnBrk="1" hangingPunct="1">
              <a:defRPr/>
            </a:pPr>
            <a:r>
              <a:rPr lang="hr-HR" sz="3600" dirty="0" smtClean="0">
                <a:latin typeface="Arial" charset="0"/>
              </a:rPr>
              <a:t>Temeljna načela </a:t>
            </a:r>
          </a:p>
        </p:txBody>
      </p:sp>
      <p:sp>
        <p:nvSpPr>
          <p:cNvPr id="123907" name="Rectangle 3"/>
          <p:cNvSpPr>
            <a:spLocks noGrp="1" noChangeArrowheads="1"/>
          </p:cNvSpPr>
          <p:nvPr>
            <p:ph type="body" idx="1"/>
          </p:nvPr>
        </p:nvSpPr>
        <p:spPr>
          <a:xfrm>
            <a:off x="468313" y="1052513"/>
            <a:ext cx="8229600" cy="5616575"/>
          </a:xfrm>
        </p:spPr>
        <p:txBody>
          <a:bodyPr/>
          <a:lstStyle/>
          <a:p>
            <a:pPr eaLnBrk="1" hangingPunct="1">
              <a:lnSpc>
                <a:spcPct val="80000"/>
              </a:lnSpc>
              <a:buFont typeface="Wingdings" panose="05000000000000000000" pitchFamily="2" charset="2"/>
              <a:buNone/>
              <a:defRPr/>
            </a:pPr>
            <a:r>
              <a:rPr lang="hr-HR" sz="1800" b="1" i="1" dirty="0" smtClean="0">
                <a:latin typeface="Arial" charset="0"/>
              </a:rPr>
              <a:t>Slušati korisnike</a:t>
            </a:r>
          </a:p>
          <a:p>
            <a:pPr eaLnBrk="1" hangingPunct="1">
              <a:lnSpc>
                <a:spcPct val="80000"/>
              </a:lnSpc>
              <a:buFont typeface="Wingdings" panose="05000000000000000000" pitchFamily="2" charset="2"/>
              <a:buNone/>
              <a:defRPr/>
            </a:pPr>
            <a:endParaRPr lang="hr-HR" sz="1800" dirty="0" smtClean="0">
              <a:latin typeface="Arial" charset="0"/>
            </a:endParaRPr>
          </a:p>
          <a:p>
            <a:pPr eaLnBrk="1" hangingPunct="1">
              <a:lnSpc>
                <a:spcPct val="80000"/>
              </a:lnSpc>
              <a:defRPr/>
            </a:pPr>
            <a:r>
              <a:rPr lang="hr-HR" sz="1800" dirty="0" smtClean="0">
                <a:latin typeface="Arial" charset="0"/>
              </a:rPr>
              <a:t>Korisnici dolaze (nekada nedobrovoljno) po stručnu pomoć. Ipak, oni su i dalje odgovorni za promjenu u svom životu. Kako bi im u tome pomogli,  stvaramo atmosferu u kojoj  mogu sigurno istražiti svoje konflikte i suočiti se s teškoćama. Stvaramo tu situaciju bivajući empatični i komunicirajući tu empatiju.</a:t>
            </a:r>
          </a:p>
          <a:p>
            <a:pPr eaLnBrk="1" hangingPunct="1">
              <a:lnSpc>
                <a:spcPct val="80000"/>
              </a:lnSpc>
              <a:buFont typeface="Wingdings" panose="05000000000000000000" pitchFamily="2" charset="2"/>
              <a:buNone/>
              <a:defRPr/>
            </a:pPr>
            <a:endParaRPr lang="hr-HR" sz="1800" dirty="0" smtClean="0">
              <a:latin typeface="Arial" charset="0"/>
            </a:endParaRPr>
          </a:p>
          <a:p>
            <a:pPr eaLnBrk="1" hangingPunct="1">
              <a:lnSpc>
                <a:spcPct val="80000"/>
              </a:lnSpc>
              <a:defRPr/>
            </a:pPr>
            <a:r>
              <a:rPr lang="hr-HR" sz="1800" dirty="0" smtClean="0">
                <a:latin typeface="Arial" charset="0"/>
              </a:rPr>
              <a:t>Pristup usmjeren na korisnika je ključna karakteristika MI. Stručnjaci to očituju kroz vješto korištenje reflektivnog slušanja i prihvaćanja osjećaja i perspektiva korisnika. </a:t>
            </a:r>
          </a:p>
          <a:p>
            <a:pPr eaLnBrk="1" hangingPunct="1">
              <a:lnSpc>
                <a:spcPct val="80000"/>
              </a:lnSpc>
              <a:defRPr/>
            </a:pPr>
            <a:endParaRPr lang="hr-HR" sz="1800" dirty="0" smtClean="0">
              <a:latin typeface="Arial" charset="0"/>
            </a:endParaRPr>
          </a:p>
          <a:p>
            <a:pPr eaLnBrk="1" hangingPunct="1">
              <a:lnSpc>
                <a:spcPct val="80000"/>
              </a:lnSpc>
              <a:defRPr/>
            </a:pPr>
            <a:r>
              <a:rPr lang="hr-HR" sz="1800" dirty="0" smtClean="0">
                <a:latin typeface="Arial" charset="0"/>
              </a:rPr>
              <a:t>Kako znati da ste to postigli? Ako ste uspjeli pogledati svijet iz pozicije korisnika i iskreno reći "To ima smisla. Ja mogu vidjeti zbog čega vi to vidite na taj način".  </a:t>
            </a:r>
          </a:p>
          <a:p>
            <a:pPr eaLnBrk="1" hangingPunct="1">
              <a:lnSpc>
                <a:spcPct val="80000"/>
              </a:lnSpc>
              <a:buFont typeface="Wingdings" panose="05000000000000000000" pitchFamily="2" charset="2"/>
              <a:buNone/>
              <a:defRPr/>
            </a:pPr>
            <a:endParaRPr lang="hr-HR" sz="1800" dirty="0" smtClean="0">
              <a:latin typeface="Arial" charset="0"/>
            </a:endParaRPr>
          </a:p>
          <a:p>
            <a:pPr eaLnBrk="1" hangingPunct="1">
              <a:lnSpc>
                <a:spcPct val="80000"/>
              </a:lnSpc>
              <a:defRPr/>
            </a:pPr>
            <a:r>
              <a:rPr lang="hr-HR" sz="1800" dirty="0" smtClean="0">
                <a:latin typeface="Arial" charset="0"/>
              </a:rPr>
              <a:t>Prihvaćanje ne znači slaganje, odobravanje ili dogovor.  Stručnjaci smiju i </a:t>
            </a:r>
            <a:r>
              <a:rPr lang="hr-HR" sz="1800" smtClean="0">
                <a:latin typeface="Arial" charset="0"/>
              </a:rPr>
              <a:t>trebaju  neslagati </a:t>
            </a:r>
            <a:r>
              <a:rPr lang="hr-HR" sz="1800" dirty="0" smtClean="0">
                <a:latin typeface="Arial" charset="0"/>
              </a:rPr>
              <a:t>se s korisnikom kad je to potrebno. </a:t>
            </a:r>
          </a:p>
          <a:p>
            <a:pPr eaLnBrk="1" hangingPunct="1">
              <a:lnSpc>
                <a:spcPct val="80000"/>
              </a:lnSpc>
              <a:defRPr/>
            </a:pPr>
            <a:endParaRPr lang="hr-HR" sz="1800" dirty="0" smtClean="0">
              <a:latin typeface="Arial" charset="0"/>
            </a:endParaRPr>
          </a:p>
          <a:p>
            <a:pPr eaLnBrk="1" hangingPunct="1">
              <a:lnSpc>
                <a:spcPct val="80000"/>
              </a:lnSpc>
              <a:defRPr/>
            </a:pPr>
            <a:r>
              <a:rPr lang="hr-HR" sz="1800" dirty="0" smtClean="0">
                <a:latin typeface="Arial" charset="0"/>
              </a:rPr>
              <a:t>Kritični element za </a:t>
            </a:r>
            <a:r>
              <a:rPr lang="hr-HR" sz="1800" smtClean="0">
                <a:latin typeface="Arial" charset="0"/>
              </a:rPr>
              <a:t>održavanje odnosa </a:t>
            </a:r>
            <a:r>
              <a:rPr lang="hr-HR" sz="1800" dirty="0" smtClean="0">
                <a:latin typeface="Arial" charset="0"/>
              </a:rPr>
              <a:t>je pokušaj da se razumije perspektiva te osobe. Prihvaćanje potiče promjenu, dok pokušaju pritiska da se promjena dogodi izazivaju otpor – to su potvrdila istraživanja.</a:t>
            </a:r>
            <a:endParaRPr lang="hr-HR" sz="1800" b="1" i="1" dirty="0" smtClean="0">
              <a:latin typeface="Arial" charset="0"/>
            </a:endParaRPr>
          </a:p>
        </p:txBody>
      </p:sp>
    </p:spTree>
    <p:extLst>
      <p:ext uri="{BB962C8B-B14F-4D97-AF65-F5344CB8AC3E}">
        <p14:creationId xmlns:p14="http://schemas.microsoft.com/office/powerpoint/2010/main" val="19056666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678</TotalTime>
  <Words>1881</Words>
  <Application>Microsoft Office PowerPoint</Application>
  <PresentationFormat>On-screen Show (4:3)</PresentationFormat>
  <Paragraphs>192</Paragraphs>
  <Slides>30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Albertus Extra Bold</vt:lpstr>
      <vt:lpstr>Arial</vt:lpstr>
      <vt:lpstr>Calibri</vt:lpstr>
      <vt:lpstr>Garamond</vt:lpstr>
      <vt:lpstr>Tahoma</vt:lpstr>
      <vt:lpstr>Times New Roman</vt:lpstr>
      <vt:lpstr>Wingdings</vt:lpstr>
      <vt:lpstr>Office Theme</vt:lpstr>
      <vt:lpstr>Putevi promjene Motivirajući razgovor</vt:lpstr>
      <vt:lpstr>Zbog čega je potrebno znati raditi sa motivacijom za promjenom?</vt:lpstr>
      <vt:lpstr>Novi pogled na motivaciju</vt:lpstr>
      <vt:lpstr> Četiri profila korisnika </vt:lpstr>
      <vt:lpstr>Motivirajući razgovor/intervju</vt:lpstr>
      <vt:lpstr>Motivirajući razgovor/intervju</vt:lpstr>
      <vt:lpstr>Motivirajući razgovor/intervju</vt:lpstr>
      <vt:lpstr>Temeljna načela </vt:lpstr>
      <vt:lpstr>Temeljna načela </vt:lpstr>
      <vt:lpstr>Filozofija MI</vt:lpstr>
      <vt:lpstr>Filozofija MI</vt:lpstr>
      <vt:lpstr>Motivirajući razgovor/intervju</vt:lpstr>
      <vt:lpstr>Primjena motivacijske tehnike razgovora za uključivanje obitelji u "otporu”</vt:lpstr>
      <vt:lpstr>Motivirajuća pitanja koja vode razgovor u smjeru konstruktivne promjene  </vt:lpstr>
      <vt:lpstr>Vrijednosti, brige</vt:lpstr>
      <vt:lpstr> Primjeri pitanja otvorenog tipa koji potiču govor promjene </vt:lpstr>
      <vt:lpstr>Primjeri pitanja otvorenog tipa koji potiču govor promjene</vt:lpstr>
      <vt:lpstr>Primjeri pitanja otvorenog tipa koji potiču govor promjene</vt:lpstr>
      <vt:lpstr>Primjeri pitanja otvorenog tipa koji potiču govor promjene</vt:lpstr>
      <vt:lpstr>Kako prepoznati otpor/nevoljkost ?</vt:lpstr>
      <vt:lpstr>Kako prepoznati otpor/nevoljkost ?</vt:lpstr>
      <vt:lpstr>Tehnike poticanja i podržavanja govora o promjeni </vt:lpstr>
      <vt:lpstr> Tehnike poticanja i podržavanja govora o promjeni </vt:lpstr>
      <vt:lpstr>Tehnike poticanja i podržavanja govora o promjeni  </vt:lpstr>
      <vt:lpstr>Primjeri sažimanja usmjerenog na ambivalencije</vt:lpstr>
      <vt:lpstr>Primjeri sažimanja usmjerenog na ambivalencije</vt:lpstr>
      <vt:lpstr>Kako dati prijedlog?! “Posvajanje" prijedloga </vt:lpstr>
      <vt:lpstr>Načini motiviranja nedobrovoljnih  korisnika</vt:lpstr>
      <vt:lpstr>Rad na primjeru</vt:lpstr>
      <vt:lpstr>Literatura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 MSPIM-PROCJENA I PLANIRANJE INTERVENCIJA U SVEZI KONTAKATA DJECE S RODITELJIMA</dc:title>
  <dc:creator>Administrator</dc:creator>
  <cp:lastModifiedBy>recenzent</cp:lastModifiedBy>
  <cp:revision>44</cp:revision>
  <cp:lastPrinted>2016-04-08T21:00:31Z</cp:lastPrinted>
  <dcterms:created xsi:type="dcterms:W3CDTF">2016-03-15T09:13:14Z</dcterms:created>
  <dcterms:modified xsi:type="dcterms:W3CDTF">2016-11-15T08:58:00Z</dcterms:modified>
</cp:coreProperties>
</file>