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02" r:id="rId4"/>
    <p:sldId id="266" r:id="rId5"/>
    <p:sldId id="303" r:id="rId6"/>
    <p:sldId id="267" r:id="rId7"/>
    <p:sldId id="268" r:id="rId8"/>
    <p:sldId id="269" r:id="rId9"/>
    <p:sldId id="294" r:id="rId10"/>
    <p:sldId id="295" r:id="rId11"/>
    <p:sldId id="296" r:id="rId12"/>
    <p:sldId id="297" r:id="rId13"/>
    <p:sldId id="298" r:id="rId14"/>
    <p:sldId id="299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0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497936"/>
            <a:ext cx="8093365" cy="916230"/>
          </a:xfrm>
        </p:spPr>
        <p:txBody>
          <a:bodyPr>
            <a:normAutofit fontScale="90000"/>
          </a:bodyPr>
          <a:lstStyle/>
          <a:p>
            <a:r>
              <a:rPr lang="hr-HR" i="1" dirty="0"/>
              <a:t>Komunikacija, supervizijski odnos i refleksija u superviziji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872280"/>
            <a:ext cx="6400800" cy="458115"/>
          </a:xfrm>
        </p:spPr>
        <p:txBody>
          <a:bodyPr>
            <a:normAutofit lnSpcReduction="10000"/>
          </a:bodyPr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en-US" b="1"/>
              <a:t>Uloga refleksije u superviziji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Poticati </a:t>
            </a:r>
            <a:r>
              <a:rPr lang="hr-HR" dirty="0" err="1"/>
              <a:t>supervizanta</a:t>
            </a:r>
            <a:r>
              <a:rPr lang="hr-HR" dirty="0"/>
              <a:t> na reflektiranje znači poticati ga da razmišlja o onome što je doživio kroz vlastito iskustvo. Jedino na taj način može integrirati novo iskustvo s prethodnim znanjem.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Refleksiju tijekom supervizijskog učenja supervizor potiče </a:t>
            </a:r>
            <a:r>
              <a:rPr lang="hr-HR" b="1" dirty="0"/>
              <a:t>postavljanjem pitanja otvorenog tipa</a:t>
            </a:r>
            <a:r>
              <a:rPr lang="hr-HR" dirty="0"/>
              <a:t>, </a:t>
            </a:r>
            <a:r>
              <a:rPr lang="hr-HR" b="1" dirty="0"/>
              <a:t>poticanjem </a:t>
            </a:r>
            <a:r>
              <a:rPr lang="hr-HR" b="1" dirty="0" err="1"/>
              <a:t>samoprocjenjivanja</a:t>
            </a:r>
            <a:r>
              <a:rPr lang="hr-HR" b="1" dirty="0"/>
              <a:t>, traženjem od </a:t>
            </a:r>
            <a:r>
              <a:rPr lang="hr-HR" b="1" dirty="0" err="1"/>
              <a:t>supervizanta</a:t>
            </a:r>
            <a:r>
              <a:rPr lang="hr-HR" b="1" dirty="0"/>
              <a:t> da samostalno analizira te da kritički razmatra ideje i praksu.</a:t>
            </a:r>
            <a:r>
              <a:rPr lang="hr-HR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Refleksija se može koristiti u kognitivnom, psihomotornom, afektivnom i </a:t>
            </a:r>
            <a:r>
              <a:rPr lang="hr-HR" dirty="0" err="1"/>
              <a:t>interpersonalnom</a:t>
            </a:r>
            <a:r>
              <a:rPr lang="hr-HR" dirty="0"/>
              <a:t> području.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53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551480" cy="61082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2400" b="1" dirty="0"/>
            </a:br>
            <a:r>
              <a:rPr lang="hr-HR" altLang="en-US" sz="2800" b="1" dirty="0"/>
              <a:t>MODEL STRUKTURIRANE REFLEKSIJE</a:t>
            </a:r>
            <a:r>
              <a:rPr lang="hr-HR" altLang="en-US" sz="2400" dirty="0"/>
              <a:t> </a:t>
            </a:r>
            <a:br>
              <a:rPr lang="hr-HR" altLang="en-US" sz="2400" dirty="0"/>
            </a:br>
            <a:r>
              <a:rPr lang="hr-HR" altLang="en-US" sz="2400" dirty="0"/>
              <a:t>(prema modelu strukturirane refleksije, C. </a:t>
            </a:r>
            <a:r>
              <a:rPr lang="hr-HR" altLang="en-US" sz="2400" dirty="0" err="1"/>
              <a:t>Johnsa</a:t>
            </a:r>
            <a:r>
              <a:rPr lang="hr-HR" altLang="en-US" sz="2400" dirty="0"/>
              <a:t>) </a:t>
            </a:r>
            <a:br>
              <a:rPr lang="hr-HR" altLang="en-US" sz="4000" dirty="0"/>
            </a:br>
            <a:endParaRPr lang="hr-HR" altLang="en-US" sz="40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Slijedećim se pitanjima možemo koristiti za</a:t>
            </a:r>
            <a:endParaRPr lang="hr-HR" altLang="en-US" sz="3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reflektiranje o različitim situacijama/doživljajima: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  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b="1" u="sng" dirty="0"/>
              <a:t>1. Situacija</a:t>
            </a:r>
            <a:endParaRPr lang="hr-HR" altLang="en-US" sz="3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1. 1. Opišite situaciju o kojoj biste željeli reflektirati.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b="1" u="sng" dirty="0"/>
              <a:t>2. Okolnosti</a:t>
            </a:r>
            <a:endParaRPr lang="hr-HR" altLang="en-US" sz="3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2. 1.Koji su, po vama, značajni činitelji utjecali na situaciju?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 </a:t>
            </a:r>
          </a:p>
          <a:p>
            <a:pPr eaLnBrk="1" hangingPunct="1">
              <a:lnSpc>
                <a:spcPct val="80000"/>
              </a:lnSpc>
            </a:pPr>
            <a:endParaRPr lang="hr-H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41749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b="1"/>
              <a:t>MODEL STRUKTURIRANE REFLEKSIJE (2)</a:t>
            </a:r>
            <a:endParaRPr lang="hr-HR" alt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b="1" u="sng" dirty="0"/>
              <a:t>3. Refleksija</a:t>
            </a:r>
            <a:endParaRPr lang="hr-H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3. 1. Što sam želio/željela postići?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3. 2. Kako to da sam se ponašala/djelovala tako?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3. 3. Kakve su bile posljedice mojeg ponašanja/djelovanja: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mene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korisnika, obitelji, grupu s kojom radim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suradnike, ljude s kojima radim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7764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b="1"/>
              <a:t>MODEL STRUKTURIRANE REFLEKSIJE (3)</a:t>
            </a:r>
            <a:endParaRPr lang="hr-HR" altLang="en-US" sz="280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b="1" u="sng"/>
              <a:t>4. </a:t>
            </a:r>
            <a:r>
              <a:rPr lang="hr-HR" altLang="en-US" b="1" u="sng"/>
              <a:t>Alternativne mogućnosti</a:t>
            </a:r>
            <a:endParaRPr lang="hr-HR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4. 1. Koje druge mogućnosti sam imala?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4. 2. Kakve bi bile posljedice tih drugih mogućnosti'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b="1" u="sng"/>
              <a:t>5. </a:t>
            </a:r>
            <a:r>
              <a:rPr lang="hr-HR" altLang="en-US" b="1" u="sng"/>
              <a:t>Učenje</a:t>
            </a:r>
            <a:endParaRPr lang="hr-HR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5. 1. Kako sada vidim/osjećam/razumijem tu situaciju, odnosno, doživljaj?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5. 2. Da li bih se u budućnosti u sličnoj situaciji ponašala/o drugačije? Kako?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5. 3. što sam iz te situacije odnosno doživljaja naučila/o?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en-US" sz="2700"/>
          </a:p>
        </p:txBody>
      </p:sp>
    </p:spTree>
    <p:extLst>
      <p:ext uri="{BB962C8B-B14F-4D97-AF65-F5344CB8AC3E}">
        <p14:creationId xmlns:p14="http://schemas.microsoft.com/office/powerpoint/2010/main" val="44894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b="1"/>
              <a:t>MODEL STRUKTURIRANE REFLEKSIJE (4)</a:t>
            </a:r>
            <a:endParaRPr lang="hr-HR" altLang="en-US" sz="280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b="1" u="sng" dirty="0"/>
              <a:t>6. Supervizija</a:t>
            </a:r>
            <a:endParaRPr lang="hr-HR" altLang="en-US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6. 1. Koje metode, intervencije, teorije, ideje koje sam upotrijebio/la su mi bile od pomoći?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6. 2. Koje su mi  osobna obilježja bila od pomoći?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6. 3. Što bih želio/željela poboljšati, usavršiti, na čemu raditi?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i="1" dirty="0"/>
              <a:t>6. 4. Koja su moja očekivanja od supervizora?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i="1" dirty="0"/>
              <a:t>6. 5. Što mi je potrebno od grupe?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i="1" dirty="0"/>
              <a:t>6. 6. Kakvo je, u toj situaciji moje supervizijsko pitanje?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 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88141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8965" y="1901950"/>
            <a:ext cx="8093365" cy="458115"/>
          </a:xfrm>
        </p:spPr>
        <p:txBody>
          <a:bodyPr>
            <a:normAutofit fontScale="90000"/>
          </a:bodyPr>
          <a:lstStyle/>
          <a:p>
            <a:r>
              <a:rPr lang="en-US" altLang="sr-Latn-RS" dirty="0" err="1"/>
              <a:t>Kako</a:t>
            </a:r>
            <a:r>
              <a:rPr lang="en-US" altLang="sr-Latn-RS" dirty="0"/>
              <a:t> </a:t>
            </a:r>
            <a:r>
              <a:rPr lang="en-US" altLang="sr-Latn-RS" dirty="0" err="1"/>
              <a:t>biti</a:t>
            </a:r>
            <a:r>
              <a:rPr lang="en-US" altLang="sr-Latn-RS" dirty="0"/>
              <a:t> </a:t>
            </a:r>
            <a:r>
              <a:rPr lang="en-US" altLang="sr-Latn-RS" dirty="0" err="1"/>
              <a:t>supervizant</a:t>
            </a:r>
            <a:r>
              <a:rPr lang="hr-HR" altLang="sr-Latn-RS" dirty="0"/>
              <a:t> u superviziji terenske prakse studenata socijalnog rada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35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70" y="1291130"/>
            <a:ext cx="7940660" cy="7635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sr-Latn-RS" sz="2800" dirty="0" err="1"/>
              <a:t>Očekivanja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supervizanata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supervizije</a:t>
            </a:r>
            <a:endParaRPr lang="en-US" altLang="sr-Latn-R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1669" y="2054656"/>
            <a:ext cx="8093365" cy="4428443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razvijanje osobnih i profesionalnih resursa i potencijala,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učenje kako se nositi s teškim situacijama svog posla na osviješten i metodičan način,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moći preraditi jaka psihička opterećenja na poslu,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uspješnije rješavati probleme međuljudskih odnosa u radnoj okolini, manje „izgarati“ na poslu 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steći zadovoljstvo uz posao koji rade,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smanjiti osjećaj profesionalne osamljenosti,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steći veću otvorenost za kolegijalnu razmjenu i suradnju,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osvijestiti svoje slijepe mrlje u osobnom i profesionalnom funkcioniranju, uz povećano razumijevanje zahtjeva stvarnosti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nadvladati želju za „brzim tehnikama“ rješavanja problema,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svjesnije izvršavati svoje profesionalne zadatke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razviti </a:t>
            </a:r>
            <a:r>
              <a:rPr lang="en-US" altLang="sr-Latn-RS" sz="2300" dirty="0"/>
              <a:t>se </a:t>
            </a:r>
            <a:r>
              <a:rPr lang="hr-HR" altLang="sr-Latn-RS" sz="2300" dirty="0"/>
              <a:t>u visoko integriranog i kompetentnog profesionalca. (</a:t>
            </a:r>
            <a:r>
              <a:rPr lang="hr-HR" altLang="sr-Latn-RS" sz="2300" dirty="0" err="1"/>
              <a:t>Bokulić</a:t>
            </a:r>
            <a:r>
              <a:rPr lang="hr-HR" altLang="sr-Latn-RS" sz="2300" dirty="0"/>
              <a:t>, 2002)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82767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1292653"/>
            <a:ext cx="8551479" cy="762002"/>
          </a:xfrm>
        </p:spPr>
        <p:txBody>
          <a:bodyPr>
            <a:normAutofit fontScale="90000"/>
          </a:bodyPr>
          <a:lstStyle/>
          <a:p>
            <a:r>
              <a:rPr lang="hr-HR" altLang="sr-Latn-RS" sz="2000" dirty="0"/>
              <a:t>I</a:t>
            </a:r>
            <a:br>
              <a:rPr lang="hr-HR" altLang="sr-Latn-RS" sz="2000" dirty="0"/>
            </a:br>
            <a:r>
              <a:rPr lang="en-US" altLang="sr-Latn-RS" sz="2700" dirty="0"/>
              <a:t> </a:t>
            </a:r>
            <a:r>
              <a:rPr lang="hr-HR" altLang="sr-Latn-RS" sz="2700" b="1" dirty="0"/>
              <a:t>Iskustva </a:t>
            </a:r>
            <a:r>
              <a:rPr lang="en-US" altLang="sr-Latn-RS" sz="2700" b="1" dirty="0" err="1"/>
              <a:t>studenata</a:t>
            </a:r>
            <a:r>
              <a:rPr lang="en-US" altLang="sr-Latn-RS" sz="2700" b="1" dirty="0"/>
              <a:t> s </a:t>
            </a:r>
            <a:r>
              <a:rPr lang="en-US" altLang="sr-Latn-RS" sz="2700" b="1" dirty="0" err="1"/>
              <a:t>podrškom</a:t>
            </a:r>
            <a:r>
              <a:rPr lang="en-US" altLang="sr-Latn-RS" sz="2700" b="1" dirty="0"/>
              <a:t> u </a:t>
            </a:r>
            <a:r>
              <a:rPr lang="en-US" altLang="sr-Latn-RS" sz="2700" b="1" dirty="0" err="1"/>
              <a:t>superviziji</a:t>
            </a:r>
            <a:r>
              <a:rPr lang="en-US" altLang="sr-Latn-RS" sz="2700" b="1" dirty="0"/>
              <a:t> (</a:t>
            </a:r>
            <a:r>
              <a:rPr lang="en-US" altLang="sr-Latn-RS" sz="2700" b="1" dirty="0" err="1"/>
              <a:t>Šimonović</a:t>
            </a:r>
            <a:r>
              <a:rPr lang="en-US" altLang="sr-Latn-RS" sz="2700" b="1" dirty="0"/>
              <a:t>, 2014.)</a:t>
            </a:r>
            <a:br>
              <a:rPr lang="en-US" altLang="sr-Latn-RS" sz="2700" b="1" dirty="0"/>
            </a:br>
            <a:endParaRPr lang="en-US" altLang="sr-Latn-RS" sz="27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054656"/>
            <a:ext cx="8551479" cy="442844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sr-Latn-RS" sz="1800" dirty="0"/>
              <a:t>7 </a:t>
            </a:r>
            <a:r>
              <a:rPr lang="en-US" altLang="sr-Latn-RS" sz="1800" dirty="0" err="1"/>
              <a:t>studenata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diplomskog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studija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soc.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višestrukim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iskustvima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sudjelovanja</a:t>
            </a:r>
            <a:r>
              <a:rPr lang="en-US" altLang="sr-Latn-RS" sz="1800" dirty="0"/>
              <a:t> u </a:t>
            </a:r>
            <a:r>
              <a:rPr lang="en-US" altLang="sr-Latn-RS" sz="1800" dirty="0" err="1"/>
              <a:t>supervizijskim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grupama</a:t>
            </a:r>
            <a:r>
              <a:rPr lang="en-US" altLang="sr-Latn-RS" sz="1800" dirty="0"/>
              <a:t> (</a:t>
            </a:r>
            <a:r>
              <a:rPr lang="en-US" altLang="sr-Latn-RS" sz="1800" dirty="0" err="1"/>
              <a:t>tijekom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prakse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volontiranja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rada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na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različitim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projektima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udrugama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itd</a:t>
            </a:r>
            <a:r>
              <a:rPr lang="en-US" altLang="sr-Latn-RS" sz="1800" dirty="0"/>
              <a:t>.)</a:t>
            </a:r>
            <a:endParaRPr lang="hr-HR" altLang="sr-Latn-RS" sz="1800" dirty="0"/>
          </a:p>
          <a:p>
            <a:pPr>
              <a:lnSpc>
                <a:spcPct val="120000"/>
              </a:lnSpc>
            </a:pP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en-US" altLang="sr-Latn-RS" sz="1800" dirty="0" err="1"/>
              <a:t>Kvalitativni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pristup</a:t>
            </a:r>
            <a:r>
              <a:rPr lang="en-US" altLang="sr-Latn-RS" sz="1800" dirty="0"/>
              <a:t>;  </a:t>
            </a:r>
            <a:r>
              <a:rPr lang="en-US" altLang="sr-Latn-RS" sz="1800" dirty="0" err="1"/>
              <a:t>polustrukturirani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intervju</a:t>
            </a:r>
            <a:r>
              <a:rPr lang="en-US" altLang="sr-Latn-RS" sz="1800" dirty="0"/>
              <a:t>; </a:t>
            </a:r>
            <a:r>
              <a:rPr lang="en-US" altLang="sr-Latn-RS" sz="1800" dirty="0" err="1"/>
              <a:t>obrada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metodom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otvorenog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kodiranja</a:t>
            </a:r>
            <a:r>
              <a:rPr lang="en-US" altLang="sr-Latn-RS" sz="1800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sr-Latn-RS" sz="1800" dirty="0" err="1"/>
              <a:t>Cilj</a:t>
            </a:r>
            <a:r>
              <a:rPr lang="en-US" altLang="sr-Latn-RS" sz="1800" dirty="0"/>
              <a:t>: </a:t>
            </a:r>
            <a:r>
              <a:rPr lang="hr-HR" altLang="sr-Latn-RS" sz="1800" dirty="0"/>
              <a:t>Istražiti k</a:t>
            </a:r>
            <a:r>
              <a:rPr lang="en-US" altLang="sr-Latn-RS" sz="1800" dirty="0" err="1"/>
              <a:t>ako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studenti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opisuju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kompetencije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potrebne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za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za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učinkovito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sudjelovanje</a:t>
            </a:r>
            <a:r>
              <a:rPr lang="en-US" altLang="sr-Latn-RS" sz="1800" dirty="0"/>
              <a:t> u </a:t>
            </a:r>
            <a:r>
              <a:rPr lang="en-US" altLang="sr-Latn-RS" sz="1800" dirty="0" err="1"/>
              <a:t>superviziji</a:t>
            </a:r>
            <a:endParaRPr lang="hr-HR" altLang="sr-Latn-RS" sz="1800" dirty="0"/>
          </a:p>
          <a:p>
            <a:pPr>
              <a:lnSpc>
                <a:spcPct val="120000"/>
              </a:lnSpc>
            </a:pP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en-US" altLang="sr-Latn-RS" sz="1800" dirty="0" err="1"/>
              <a:t>Rezultati</a:t>
            </a:r>
            <a:r>
              <a:rPr lang="en-US" altLang="sr-Latn-RS" sz="1800" dirty="0"/>
              <a:t>: </a:t>
            </a:r>
            <a:r>
              <a:rPr lang="hr-HR" altLang="sr-Latn-RS" sz="1800" dirty="0"/>
              <a:t>Da bi </a:t>
            </a:r>
            <a:r>
              <a:rPr lang="hr-HR" altLang="sr-Latn-RS" sz="1800" dirty="0" err="1"/>
              <a:t>supervizanti</a:t>
            </a:r>
            <a:r>
              <a:rPr lang="hr-HR" altLang="sr-Latn-RS" sz="1800" dirty="0"/>
              <a:t> </a:t>
            </a:r>
            <a:r>
              <a:rPr lang="hr-HR" altLang="sr-Latn-RS" sz="1800" b="1" dirty="0"/>
              <a:t> mogli „iskoristiti” podršku u superviziji treba im:</a:t>
            </a:r>
            <a:endParaRPr lang="en-US" altLang="sr-Latn-RS" sz="1800" b="1" dirty="0"/>
          </a:p>
          <a:p>
            <a:pPr>
              <a:lnSpc>
                <a:spcPct val="120000"/>
              </a:lnSpc>
            </a:pPr>
            <a:r>
              <a:rPr lang="hr-HR" altLang="sr-Latn-RS" sz="1800" dirty="0"/>
              <a:t>Određeno znanje i vladanje komunikacijskim vještinama</a:t>
            </a: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hr-HR" altLang="sr-Latn-RS" sz="1800" dirty="0" err="1"/>
              <a:t>Proaktivno</a:t>
            </a:r>
            <a:r>
              <a:rPr lang="hr-HR" altLang="sr-Latn-RS" sz="1800" dirty="0"/>
              <a:t> ponašanje</a:t>
            </a: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hr-HR" altLang="sr-Latn-RS" sz="1800" dirty="0"/>
              <a:t>Određena osobna obilježja</a:t>
            </a: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866294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3465" y="1424417"/>
            <a:ext cx="6964363" cy="630237"/>
          </a:xfrm>
        </p:spPr>
        <p:txBody>
          <a:bodyPr/>
          <a:lstStyle/>
          <a:p>
            <a:r>
              <a:rPr lang="en-US" altLang="sr-Latn-RS" sz="2400" dirty="0"/>
              <a:t>Z</a:t>
            </a:r>
            <a:r>
              <a:rPr lang="hr-HR" altLang="sr-Latn-RS" sz="2400" dirty="0" err="1"/>
              <a:t>nanja</a:t>
            </a:r>
            <a:r>
              <a:rPr lang="hr-HR" altLang="sr-Latn-RS" sz="2400" dirty="0"/>
              <a:t> i komunikacijske vještine</a:t>
            </a:r>
            <a:endParaRPr lang="en-US" altLang="sr-Latn-RS" sz="2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054654"/>
            <a:ext cx="8093365" cy="45811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Posjedovanje teorijskog znanja</a:t>
            </a:r>
          </a:p>
          <a:p>
            <a:pPr>
              <a:lnSpc>
                <a:spcPct val="110000"/>
              </a:lnSpc>
            </a:pPr>
            <a:r>
              <a:rPr lang="hr-HR" altLang="sr-Latn-RS" sz="1400"/>
              <a:t>„…teorijsko znanje i profesionalna etika…“ (S2); „…moraju biti naoružani znanjem, poznavati zakone kako nas ne bi krivo uputili.“ (S7); 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Aktivno slušanje</a:t>
            </a:r>
          </a:p>
          <a:p>
            <a:pPr>
              <a:lnSpc>
                <a:spcPct val="110000"/>
              </a:lnSpc>
            </a:pPr>
            <a:r>
              <a:rPr lang="hr-HR" altLang="sr-Latn-RS" sz="1400"/>
              <a:t>„Ako vidimo da nas svi pozorno slušaju…“ (S3);  „Potrebno je aktivno slušati  člana grupe…“ (S3); „Supervizanti moraju aktivno slušati…“ (S6); </a:t>
            </a:r>
            <a:endParaRPr lang="en-US" altLang="sr-Latn-RS" sz="1400"/>
          </a:p>
          <a:p>
            <a:pPr>
              <a:lnSpc>
                <a:spcPct val="110000"/>
              </a:lnSpc>
            </a:pPr>
            <a:r>
              <a:rPr lang="hr-HR" altLang="sr-Latn-RS" sz="1400"/>
              <a:t>„…no zanimljivo je to da podršku u superviziji mogu dobiti  i onda kad nisam u fokusu, već slušajući druge i supervizora dobivam odgovore na pitanja koja nisam ni postavila na glas…“ (S2); „…podršku slušanjem drugih…“ (S7):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Reflektiranje</a:t>
            </a:r>
            <a:r>
              <a:rPr lang="hr-HR" altLang="sr-Latn-RS" sz="1400" b="1"/>
              <a:t> </a:t>
            </a:r>
            <a:endParaRPr lang="en-US" altLang="sr-Latn-RS" sz="1400" b="1"/>
          </a:p>
          <a:p>
            <a:pPr>
              <a:lnSpc>
                <a:spcPct val="110000"/>
              </a:lnSpc>
            </a:pPr>
            <a:r>
              <a:rPr lang="hr-HR" altLang="sr-Latn-RS" sz="1400"/>
              <a:t>„Meni je super što članovi daju svoju refleksiju na izneseni problem, a samim time i podršku.“ (S4); „…veliku ulogu igra i refleksija…“ (S7); 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Primanje i davanje povratnih informacija</a:t>
            </a:r>
          </a:p>
          <a:p>
            <a:pPr>
              <a:lnSpc>
                <a:spcPct val="110000"/>
              </a:lnSpc>
            </a:pPr>
            <a:r>
              <a:rPr lang="hr-HR" altLang="sr-Latn-RS" sz="1400"/>
              <a:t>„…da nam daju feedback na to…“ (S2); „…u većini slučajeva možeš dobiti podršku kroz razne povratne informacije…“ (S6); 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Pokazivanje razumijevanja i poštovanja za druge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hr-HR" altLang="sr-Latn-RS" sz="1400"/>
              <a:t>„…pokazati razumijevanje.“ (S2); „…razumjeti druge. (S6); „…da nas poštuju…“ (S3); </a:t>
            </a:r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3823557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195" y="1471925"/>
            <a:ext cx="6964363" cy="782637"/>
          </a:xfrm>
        </p:spPr>
        <p:txBody>
          <a:bodyPr/>
          <a:lstStyle/>
          <a:p>
            <a:r>
              <a:rPr lang="en-US" altLang="sr-Latn-RS" sz="2400" dirty="0"/>
              <a:t>O</a:t>
            </a:r>
            <a:r>
              <a:rPr lang="hr-HR" altLang="sr-Latn-RS" sz="2400" dirty="0"/>
              <a:t>sobna obilježja </a:t>
            </a:r>
            <a:r>
              <a:rPr lang="hr-HR" altLang="sr-Latn-RS" sz="2400" dirty="0" err="1"/>
              <a:t>supervizanata</a:t>
            </a:r>
            <a:endParaRPr lang="en-US" altLang="sr-Latn-R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207360"/>
            <a:ext cx="8093365" cy="427574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Otvorenost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iskrenost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„…njihova otvorenost i iskrenost.“ (S2); „…otvoreni i iskreni…“ (S7)</a:t>
            </a:r>
            <a:r>
              <a:rPr lang="en-US" altLang="sr-Latn-RS" sz="2000" dirty="0"/>
              <a:t>,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Povjerenje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„…mora se pokazati kao osoba od povjerenja…“(S4)),</a:t>
            </a:r>
            <a:r>
              <a:rPr lang="en-US" altLang="sr-Latn-RS" sz="2000" dirty="0"/>
              <a:t> 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Empatija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„…sigurno je i empatija…“ (S4); „…</a:t>
            </a:r>
            <a:r>
              <a:rPr lang="hr-HR" altLang="sr-Latn-RS" sz="2000" dirty="0" err="1"/>
              <a:t>empatičnost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supervizanata</a:t>
            </a:r>
            <a:r>
              <a:rPr lang="hr-HR" altLang="sr-Latn-RS" sz="2000" dirty="0"/>
              <a:t>…“ (S5);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Kapacitet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izlaganje</a:t>
            </a:r>
            <a:r>
              <a:rPr lang="en-US" altLang="sr-Latn-RS" sz="2000" b="1" dirty="0"/>
              <a:t> u </a:t>
            </a:r>
            <a:r>
              <a:rPr lang="en-US" altLang="sr-Latn-RS" sz="2000" b="1" dirty="0" err="1"/>
              <a:t>grupi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„Nemam problema sa istupanjem i govorom pred grupom…“ (S5); „Nakon što sam skupila hrabrosti i uključila se u raspravu, aktivnije sam slušala ostale kolegice…“ (S1); „Nekad me bilo i strah, petljati se u neke stvari…, ali uključila sam se…“ (S4); 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54582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Supervizija je susret dvaju stručnjaka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>
            <a:normAutofit/>
          </a:bodyPr>
          <a:lstStyle/>
          <a:p>
            <a:r>
              <a:rPr lang="hr-HR" dirty="0"/>
              <a:t>Komplementaran odnos (supervizor i </a:t>
            </a:r>
            <a:r>
              <a:rPr lang="hr-HR" dirty="0" err="1"/>
              <a:t>supervizant</a:t>
            </a:r>
            <a:r>
              <a:rPr lang="hr-HR" dirty="0"/>
              <a:t>)</a:t>
            </a:r>
          </a:p>
          <a:p>
            <a:r>
              <a:rPr lang="hr-HR" dirty="0"/>
              <a:t>Zainteresiranost</a:t>
            </a:r>
          </a:p>
          <a:p>
            <a:r>
              <a:rPr lang="hr-HR" dirty="0"/>
              <a:t>Važne su početne točke komunikacije</a:t>
            </a:r>
          </a:p>
          <a:p>
            <a:endParaRPr lang="hr-HR" dirty="0"/>
          </a:p>
          <a:p>
            <a:r>
              <a:rPr lang="hr-HR" i="1" dirty="0"/>
              <a:t>Iako su oba sudionika stručnjaci sa određenim znanjima i iskustvima za </a:t>
            </a:r>
            <a:r>
              <a:rPr lang="hr-HR" i="1" dirty="0" err="1"/>
              <a:t>supervizanta</a:t>
            </a:r>
            <a:r>
              <a:rPr lang="hr-HR" i="1" dirty="0"/>
              <a:t> je supervizor često role model i upravo supervizijski stil kao način komunikacije supervizora neposredan je izvor učenja za </a:t>
            </a:r>
            <a:r>
              <a:rPr lang="hr-HR" i="1" dirty="0" err="1"/>
              <a:t>supervizanta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0373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858837"/>
          </a:xfrm>
        </p:spPr>
        <p:txBody>
          <a:bodyPr/>
          <a:lstStyle/>
          <a:p>
            <a:r>
              <a:rPr lang="en-US" altLang="sr-Latn-RS" sz="2400" dirty="0"/>
              <a:t>P</a:t>
            </a:r>
            <a:r>
              <a:rPr lang="hr-HR" altLang="sr-Latn-RS" sz="2400" dirty="0" err="1"/>
              <a:t>roaktivno</a:t>
            </a:r>
            <a:r>
              <a:rPr lang="hr-HR" altLang="sr-Latn-RS" sz="2400" dirty="0"/>
              <a:t> ponašanje </a:t>
            </a:r>
            <a:r>
              <a:rPr lang="hr-HR" altLang="sr-Latn-RS" sz="2400" dirty="0" err="1"/>
              <a:t>supervizanata</a:t>
            </a:r>
            <a:endParaRPr lang="en-US" altLang="sr-Latn-RS" sz="2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207360"/>
            <a:ext cx="8093365" cy="4123034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Aktivno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uključivanje</a:t>
            </a:r>
            <a:r>
              <a:rPr lang="en-US" altLang="sr-Latn-RS" sz="2000" b="1" dirty="0"/>
              <a:t> u rad </a:t>
            </a:r>
            <a:r>
              <a:rPr lang="en-US" altLang="sr-Latn-RS" sz="2000" b="1" dirty="0" err="1"/>
              <a:t>grupe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„…i aktivno sudjelovala u svakom problemu sa kojim se grupa susretala.“ (S1); „…te aktivno sudjelovati…“ (S4); „Smatram da sam dala veliki doprinos grupi svojim aktivnim sudjelovanjem.“  (S4); „…i aktivno sudjelovati…“ (S6);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Motiviranost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superviziju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„Bila sam veoma motivirana za </a:t>
            </a:r>
            <a:r>
              <a:rPr lang="hr-HR" altLang="sr-Latn-RS" sz="2000" dirty="0" err="1"/>
              <a:t>superviziju..</a:t>
            </a:r>
            <a:r>
              <a:rPr lang="hr-HR" altLang="sr-Latn-RS" sz="2000" dirty="0"/>
              <a:t>.“ (S4); „…jako bitna i motiviranost…“ (S7);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Podrška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izlaganje</a:t>
            </a:r>
            <a:r>
              <a:rPr lang="en-US" altLang="sr-Latn-RS" sz="2000" b="1" dirty="0"/>
              <a:t> u </a:t>
            </a:r>
            <a:r>
              <a:rPr lang="en-US" altLang="sr-Latn-RS" sz="2000" b="1" dirty="0" err="1"/>
              <a:t>grupi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„…te poticaj i podupiranje u rješavanju problema…“ (S2); „Poticala sam ostale kolegice da se otvore i krenu pričati o svojim problemima…“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232083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1" y="1207937"/>
            <a:ext cx="8231429" cy="1152128"/>
          </a:xfrm>
        </p:spPr>
        <p:txBody>
          <a:bodyPr>
            <a:normAutofit/>
          </a:bodyPr>
          <a:lstStyle/>
          <a:p>
            <a:pPr algn="l"/>
            <a:r>
              <a:rPr lang="hr-HR" altLang="sr-Latn-RS" sz="2400" b="1" dirty="0"/>
              <a:t>K</a:t>
            </a:r>
            <a:r>
              <a:rPr lang="en-US" altLang="sr-Latn-RS" sz="2400" b="1" dirty="0" err="1"/>
              <a:t>ompetencij</a:t>
            </a:r>
            <a:r>
              <a:rPr lang="hr-HR" altLang="sr-Latn-RS" sz="2400" b="1" dirty="0"/>
              <a:t>e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supervizanata</a:t>
            </a:r>
            <a:r>
              <a:rPr lang="hr-HR" altLang="sr-Latn-RS" sz="2400" b="1" dirty="0"/>
              <a:t> – perspektiva supervizora</a:t>
            </a:r>
            <a:br>
              <a:rPr lang="hr-HR" altLang="sr-Latn-RS" sz="2400" b="1" dirty="0"/>
            </a:br>
            <a:r>
              <a:rPr lang="en-US" altLang="sr-Latn-RS" sz="2400" b="1" dirty="0"/>
              <a:t> (</a:t>
            </a:r>
            <a:r>
              <a:rPr lang="en-US" altLang="sr-Latn-RS" sz="2400" b="1" dirty="0" err="1"/>
              <a:t>Urbanc</a:t>
            </a:r>
            <a:r>
              <a:rPr lang="en-US" altLang="sr-Latn-RS" sz="2400" b="1" dirty="0"/>
              <a:t>, 2013)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96261" y="2360065"/>
            <a:ext cx="8398774" cy="3970329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/>
              <a:t>Sudionicima istraživanja (7 supervizora  zaposlenih u sustavu socijalne skrbi, 2013/14.) važno je da </a:t>
            </a:r>
            <a:r>
              <a:rPr lang="hr-HR" altLang="sr-Latn-RS" sz="2000" dirty="0" err="1"/>
              <a:t>supervizanti</a:t>
            </a:r>
            <a:r>
              <a:rPr lang="hr-HR" altLang="sr-Latn-RS" sz="2000" dirty="0"/>
              <a:t> ne dođu na superviziju kao </a:t>
            </a:r>
            <a:r>
              <a:rPr lang="hr-HR" altLang="sr-Latn-RS" sz="2000" i="1" dirty="0" err="1"/>
              <a:t>tabula</a:t>
            </a:r>
            <a:r>
              <a:rPr lang="hr-HR" altLang="sr-Latn-RS" sz="2000" i="1" dirty="0"/>
              <a:t> rasa </a:t>
            </a:r>
            <a:r>
              <a:rPr lang="hr-HR" altLang="sr-Latn-RS" sz="2000" dirty="0"/>
              <a:t>već da su upoznati s teorijskim znanjem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načelima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rada</a:t>
            </a:r>
            <a:r>
              <a:rPr lang="hr-HR" altLang="sr-Latn-RS" sz="2000" dirty="0"/>
              <a:t> o superviziji</a:t>
            </a:r>
            <a:r>
              <a:rPr lang="en-US" altLang="sr-Latn-RS" sz="2000" dirty="0"/>
              <a:t>: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„…imati neka teorijska znanja što je supervizija, kako se provodi, koja joj je svrha, zapravo da budu upoznati uopće sa  metodom supervizije…“ (2);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„…da dođu s teoretskom pretpostavkom o tome što supervizija jest da bi mogli bolje sudjelovat u njoj i biti manje suzdržani.“ (2)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dirty="0"/>
              <a:t>“…</a:t>
            </a:r>
            <a:r>
              <a:rPr lang="hr-HR" altLang="sr-Latn-RS" sz="2000" dirty="0"/>
              <a:t>o nekakvim osnovnim principima rada supervizijske grupe i što je to supervizijska grupa…“ (4).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21252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443835"/>
            <a:ext cx="6964363" cy="1011237"/>
          </a:xfrm>
        </p:spPr>
        <p:txBody>
          <a:bodyPr>
            <a:normAutofit/>
          </a:bodyPr>
          <a:lstStyle/>
          <a:p>
            <a:r>
              <a:rPr lang="en-US" altLang="sr-Latn-RS" sz="2400" dirty="0"/>
              <a:t>S</a:t>
            </a:r>
            <a:r>
              <a:rPr lang="hr-HR" altLang="sr-Latn-RS" sz="2400" dirty="0" err="1"/>
              <a:t>upervizanti</a:t>
            </a:r>
            <a:r>
              <a:rPr lang="hr-HR" altLang="sr-Latn-RS" sz="2400" dirty="0"/>
              <a:t> trebaju imati i osnovna znanja teorije iz područja komunikacije</a:t>
            </a:r>
            <a:endParaRPr lang="en-US" altLang="sr-Latn-RS" sz="24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665475"/>
            <a:ext cx="8551480" cy="3817624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dirty="0"/>
              <a:t>„…</a:t>
            </a:r>
            <a:r>
              <a:rPr lang="hr-HR" altLang="sr-Latn-RS" sz="2000" dirty="0"/>
              <a:t>neke komunikacijske vještine, da je to preduvjet slušanja, a onda izražavanja svog mišljenja…“ (1); „…iz komunikacijskih vještina…“ (3)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sr-Latn-RS" sz="2000" dirty="0"/>
              <a:t>“N</a:t>
            </a:r>
            <a:r>
              <a:rPr lang="hr-HR" altLang="sr-Latn-RS" sz="2000" dirty="0" err="1"/>
              <a:t>aravno</a:t>
            </a:r>
            <a:r>
              <a:rPr lang="hr-HR" altLang="sr-Latn-RS" sz="2000" dirty="0"/>
              <a:t> poznavanje komunikacijskih teorija je jako važno kako bi se mogli izraziti.“(5);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„…imati znanja iz </a:t>
            </a:r>
            <a:r>
              <a:rPr lang="hr-HR" altLang="sr-Latn-RS" sz="2000" dirty="0" err="1"/>
              <a:t>interpersonalne</a:t>
            </a:r>
            <a:r>
              <a:rPr lang="hr-HR" altLang="sr-Latn-RS" sz="2000" dirty="0"/>
              <a:t> komunikacije…“ (7).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350495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916230"/>
          </a:xfrm>
        </p:spPr>
        <p:txBody>
          <a:bodyPr>
            <a:normAutofit fontScale="90000"/>
          </a:bodyPr>
          <a:lstStyle/>
          <a:p>
            <a:r>
              <a:rPr lang="en-US" altLang="sr-Latn-RS" dirty="0"/>
              <a:t>S</a:t>
            </a:r>
            <a:r>
              <a:rPr lang="hr-HR" altLang="sr-Latn-RS" dirty="0" err="1"/>
              <a:t>upervizanti</a:t>
            </a:r>
            <a:r>
              <a:rPr lang="hr-HR" altLang="sr-Latn-RS" dirty="0"/>
              <a:t> trebaju imati i osnovna znanja teorije iz područja komunikacije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665475"/>
            <a:ext cx="8551480" cy="3817624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F</a:t>
            </a:r>
            <a:r>
              <a:rPr lang="hr-HR" altLang="sr-Latn-RS" b="1" dirty="0" err="1"/>
              <a:t>okusiranje</a:t>
            </a:r>
            <a:r>
              <a:rPr lang="hr-HR" altLang="sr-Latn-RS" b="1" dirty="0"/>
              <a:t> </a:t>
            </a:r>
            <a:r>
              <a:rPr lang="hr-HR" altLang="sr-Latn-RS" dirty="0"/>
              <a:t>(„…vještinu fokusiranja na ono što je bitno…“ (6),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S</a:t>
            </a:r>
            <a:r>
              <a:rPr lang="hr-HR" altLang="sr-Latn-RS" b="1" dirty="0" err="1"/>
              <a:t>lušanje</a:t>
            </a:r>
            <a:r>
              <a:rPr lang="hr-HR" altLang="sr-Latn-RS" b="1" dirty="0"/>
              <a:t> i integriranje </a:t>
            </a:r>
            <a:r>
              <a:rPr lang="hr-HR" altLang="sr-Latn-RS" dirty="0"/>
              <a:t>(„...vještinu toga da sluša i integrira tuđe slučajeve, da uči na tuđim greškama…“ (5); Da ne mora slučaj biti nužno njegov, ali da može iz toga imati za sebe određenu korist.“ (5),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R</a:t>
            </a:r>
            <a:r>
              <a:rPr lang="hr-HR" altLang="sr-Latn-RS" b="1" dirty="0" err="1"/>
              <a:t>eflektiranje</a:t>
            </a:r>
            <a:r>
              <a:rPr lang="hr-HR" altLang="sr-Latn-RS" b="1" dirty="0"/>
              <a:t> </a:t>
            </a:r>
            <a:r>
              <a:rPr lang="hr-HR" altLang="sr-Latn-RS" dirty="0"/>
              <a:t>(„…imati vještinu reflektiranja…“ (6); „…vještina reflektiranja o sebi…“(1),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P</a:t>
            </a:r>
            <a:r>
              <a:rPr lang="hr-HR" altLang="sr-Latn-RS" b="1" dirty="0"/>
              <a:t>ostavljanje pitanja</a:t>
            </a:r>
            <a:r>
              <a:rPr lang="hr-HR" altLang="sr-Latn-RS" dirty="0"/>
              <a:t> („vještine postavljanja pitanja “ (7).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 err="1"/>
              <a:t>Neverbalna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komunikacija</a:t>
            </a:r>
            <a:r>
              <a:rPr lang="hr-HR" altLang="sr-Latn-RS" dirty="0"/>
              <a:t> </a:t>
            </a:r>
            <a:r>
              <a:rPr lang="en-US" altLang="sr-Latn-RS" dirty="0"/>
              <a:t>(“ </a:t>
            </a:r>
            <a:r>
              <a:rPr lang="hr-HR" altLang="sr-Latn-RS" dirty="0" err="1"/>
              <a:t>izražavanj</a:t>
            </a:r>
            <a:r>
              <a:rPr lang="en-US" altLang="sr-Latn-RS" dirty="0"/>
              <a:t>e </a:t>
            </a:r>
            <a:r>
              <a:rPr lang="hr-HR" altLang="sr-Latn-RS" dirty="0"/>
              <a:t>verbalnog i neverbalnog</a:t>
            </a:r>
            <a:r>
              <a:rPr lang="en-US" altLang="sr-Latn-RS" dirty="0"/>
              <a:t> (7).</a:t>
            </a:r>
            <a:r>
              <a:rPr lang="hr-HR" altLang="sr-Latn-RS" dirty="0"/>
              <a:t> </a:t>
            </a:r>
            <a:endParaRPr lang="en-US" altLang="sr-Latn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84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818" y="1119194"/>
            <a:ext cx="6964363" cy="1011237"/>
          </a:xfrm>
        </p:spPr>
        <p:txBody>
          <a:bodyPr/>
          <a:lstStyle/>
          <a:p>
            <a:r>
              <a:rPr lang="en-US" altLang="sr-Latn-RS" sz="2800" dirty="0" err="1"/>
              <a:t>Znanja</a:t>
            </a:r>
            <a:r>
              <a:rPr lang="en-US" altLang="sr-Latn-RS" sz="2800" dirty="0"/>
              <a:t> o </a:t>
            </a:r>
            <a:r>
              <a:rPr lang="en-US" altLang="sr-Latn-RS" sz="2800" dirty="0" err="1"/>
              <a:t>socijalnom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radu</a:t>
            </a:r>
            <a:r>
              <a:rPr lang="en-US" altLang="sr-Latn-RS" sz="28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>
            <a:normAutofit/>
          </a:bodyPr>
          <a:lstStyle/>
          <a:p>
            <a:r>
              <a:rPr lang="hr-HR" altLang="sr-Latn-RS" sz="2000" dirty="0"/>
              <a:t>„…potrebna teorijska znanja vezana iz teorija socijalnog rada iz kojih onda tijekom supervizije </a:t>
            </a:r>
            <a:r>
              <a:rPr lang="hr-HR" altLang="sr-Latn-RS" sz="2000" dirty="0" err="1"/>
              <a:t>crp</a:t>
            </a:r>
            <a:r>
              <a:rPr lang="en-US" altLang="sr-Latn-RS" sz="2000" dirty="0"/>
              <a:t>e</a:t>
            </a:r>
            <a:r>
              <a:rPr lang="hr-HR" altLang="sr-Latn-RS" sz="2000" dirty="0"/>
              <a:t> određena rješenja“(5)</a:t>
            </a:r>
            <a:r>
              <a:rPr lang="en-US" altLang="sr-Latn-RS" sz="2000" dirty="0"/>
              <a:t>;</a:t>
            </a:r>
            <a:r>
              <a:rPr lang="hr-HR" altLang="sr-Latn-RS" sz="2000" b="1" dirty="0"/>
              <a:t> </a:t>
            </a:r>
            <a:endParaRPr lang="en-US" altLang="sr-Latn-RS" sz="2000" b="1" dirty="0"/>
          </a:p>
          <a:p>
            <a:r>
              <a:rPr lang="hr-HR" altLang="sr-Latn-RS" sz="2000" dirty="0"/>
              <a:t>„znanja o procesima socijalnog rada“ (6)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r>
              <a:rPr lang="hr-HR" altLang="sr-Latn-RS" sz="2000" dirty="0"/>
              <a:t>„sa osobama s invaliditetom “ (6)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r>
              <a:rPr lang="en-US" altLang="sr-Latn-RS" sz="2000" dirty="0"/>
              <a:t>“</a:t>
            </a:r>
            <a:r>
              <a:rPr lang="hr-HR" altLang="sr-Latn-RS" sz="2000" dirty="0"/>
              <a:t>etiku treba poznavat, što je etička dilema“ (3)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r>
              <a:rPr lang="hr-HR" altLang="sr-Latn-RS" sz="2000" dirty="0"/>
              <a:t>„</a:t>
            </a:r>
            <a:r>
              <a:rPr lang="en-US" altLang="sr-Latn-RS" sz="2000" dirty="0"/>
              <a:t>o </a:t>
            </a:r>
            <a:r>
              <a:rPr lang="en-US" altLang="sr-Latn-RS" sz="2000" dirty="0" err="1"/>
              <a:t>konceptu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osnaživanja</a:t>
            </a:r>
            <a:r>
              <a:rPr lang="hr-HR" altLang="sr-Latn-RS" sz="2000" dirty="0"/>
              <a:t>“ (5).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181956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1011237"/>
          </a:xfrm>
        </p:spPr>
        <p:txBody>
          <a:bodyPr/>
          <a:lstStyle/>
          <a:p>
            <a:r>
              <a:rPr lang="en-US" altLang="sr-Latn-RS" sz="2400" dirty="0" err="1"/>
              <a:t>Znanja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psihologije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poznavanje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zakona</a:t>
            </a:r>
            <a:endParaRPr lang="en-US" altLang="sr-Latn-RS" sz="2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512770"/>
            <a:ext cx="8551480" cy="3970329"/>
          </a:xfrm>
        </p:spPr>
        <p:txBody>
          <a:bodyPr/>
          <a:lstStyle/>
          <a:p>
            <a:r>
              <a:rPr lang="en-US" altLang="sr-Latn-RS" sz="1800" b="1" dirty="0"/>
              <a:t>T</a:t>
            </a:r>
            <a:r>
              <a:rPr lang="hr-HR" altLang="sr-Latn-RS" sz="1800" b="1" dirty="0" err="1"/>
              <a:t>eorij</a:t>
            </a:r>
            <a:r>
              <a:rPr lang="en-US" altLang="sr-Latn-RS" sz="1800" b="1" dirty="0"/>
              <a:t>a</a:t>
            </a:r>
            <a:r>
              <a:rPr lang="hr-HR" altLang="sr-Latn-RS" sz="1800" b="1" dirty="0"/>
              <a:t> motivacije </a:t>
            </a:r>
            <a:r>
              <a:rPr lang="hr-HR" altLang="sr-Latn-RS" sz="1800" dirty="0"/>
              <a:t>(„…određena teorijska znanja u smislu teorija motivacije…“ (3)), </a:t>
            </a:r>
            <a:r>
              <a:rPr lang="hr-HR" altLang="sr-Latn-RS" sz="1800" b="1" dirty="0"/>
              <a:t>znanja iz teorije socijalne </a:t>
            </a:r>
            <a:r>
              <a:rPr lang="hr-HR" altLang="sr-Latn-RS" sz="1800" b="1" dirty="0" err="1"/>
              <a:t>kognicije</a:t>
            </a:r>
            <a:r>
              <a:rPr lang="hr-HR" altLang="sr-Latn-RS" sz="1800" dirty="0"/>
              <a:t> („…teoriju socijalne </a:t>
            </a:r>
            <a:r>
              <a:rPr lang="hr-HR" altLang="sr-Latn-RS" sz="1800" dirty="0" err="1"/>
              <a:t>kognicije</a:t>
            </a:r>
            <a:r>
              <a:rPr lang="hr-HR" altLang="sr-Latn-RS" sz="1800" dirty="0"/>
              <a:t>…“ (5)), </a:t>
            </a:r>
            <a:r>
              <a:rPr lang="hr-HR" altLang="sr-Latn-RS" sz="1800" b="1" dirty="0"/>
              <a:t>znanja iz psihoanalitičkih i/ili psihoterapijskih pravaca</a:t>
            </a:r>
            <a:r>
              <a:rPr lang="hr-HR" altLang="sr-Latn-RS" sz="1800" dirty="0"/>
              <a:t> („…nekakva teorijska znanja iz nekih psihoanalitičkih pravaca, ili ne psihoanalitičkih, čisto ono iz psihoterapijskih pravaca…“ (7).</a:t>
            </a:r>
            <a:endParaRPr lang="en-US" altLang="sr-Latn-RS" sz="1800" dirty="0"/>
          </a:p>
          <a:p>
            <a:pPr>
              <a:buFontTx/>
              <a:buNone/>
            </a:pPr>
            <a:endParaRPr lang="hr-HR" altLang="sr-Latn-RS" sz="1800" i="1" dirty="0"/>
          </a:p>
          <a:p>
            <a:r>
              <a:rPr lang="en-US" altLang="sr-Latn-RS" sz="1800" b="1" dirty="0"/>
              <a:t>P</a:t>
            </a:r>
            <a:r>
              <a:rPr lang="hr-HR" altLang="sr-Latn-RS" sz="1800" b="1" dirty="0" err="1"/>
              <a:t>oznavati</a:t>
            </a:r>
            <a:r>
              <a:rPr lang="hr-HR" altLang="sr-Latn-RS" sz="1800" b="1" dirty="0"/>
              <a:t> zakon</a:t>
            </a:r>
            <a:r>
              <a:rPr lang="hr-HR" altLang="sr-Latn-RS" sz="1800" dirty="0"/>
              <a:t>, preciznije imati </a:t>
            </a:r>
            <a:r>
              <a:rPr lang="hr-HR" altLang="sr-Latn-RS" sz="1800" b="1" dirty="0"/>
              <a:t>znanja o zakonskim propisima</a:t>
            </a:r>
            <a:r>
              <a:rPr lang="hr-HR" altLang="sr-Latn-RS" sz="1800" dirty="0"/>
              <a:t> („…znanja o zakonskim propisima…“ (6)) koji se tiču njihovog djelokruga rada.</a:t>
            </a: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228128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935037"/>
          </a:xfrm>
        </p:spPr>
        <p:txBody>
          <a:bodyPr/>
          <a:lstStyle/>
          <a:p>
            <a:r>
              <a:rPr lang="en-US" altLang="sr-Latn-RS" sz="2800" dirty="0" err="1"/>
              <a:t>Znanja</a:t>
            </a:r>
            <a:r>
              <a:rPr lang="en-US" altLang="sr-Latn-RS" sz="2800" dirty="0"/>
              <a:t> o </a:t>
            </a:r>
            <a:r>
              <a:rPr lang="hr-HR" altLang="sr-Latn-RS" sz="2800" dirty="0"/>
              <a:t>metodama socijalnog rada</a:t>
            </a:r>
            <a:endParaRPr lang="en-US" altLang="sr-Latn-RS" sz="2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360065"/>
            <a:ext cx="7940660" cy="3970329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900" b="1" dirty="0" err="1"/>
              <a:t>Metode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i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vještine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rada</a:t>
            </a:r>
            <a:r>
              <a:rPr lang="en-US" altLang="sr-Latn-RS" sz="1900" b="1" dirty="0"/>
              <a:t> s </a:t>
            </a:r>
            <a:r>
              <a:rPr lang="en-US" altLang="sr-Latn-RS" sz="1900" b="1" dirty="0" err="1"/>
              <a:t>pojedincem</a:t>
            </a:r>
            <a:r>
              <a:rPr lang="en-US" altLang="sr-Latn-RS" sz="1900" dirty="0"/>
              <a:t>: (“</a:t>
            </a:r>
            <a:r>
              <a:rPr lang="hr-HR" altLang="sr-Latn-RS" sz="1900" dirty="0"/>
              <a:t>osnovna pravila rada s pojedincem“ (3); </a:t>
            </a:r>
            <a:r>
              <a:rPr lang="en-US" altLang="sr-Latn-RS" sz="1900" dirty="0"/>
              <a:t> </a:t>
            </a:r>
            <a:r>
              <a:rPr lang="hr-HR" altLang="sr-Latn-RS" sz="1900" dirty="0"/>
              <a:t>„znanja iz područja socijalnog rada s pojedincem“ (6)</a:t>
            </a:r>
            <a:r>
              <a:rPr lang="en-US" altLang="sr-Latn-RS" sz="1900" dirty="0"/>
              <a:t>;</a:t>
            </a:r>
            <a:r>
              <a:rPr lang="hr-HR" altLang="sr-Latn-RS" sz="1900" dirty="0"/>
              <a:t> </a:t>
            </a:r>
            <a:endParaRPr lang="en-US" altLang="sr-Latn-RS" sz="19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19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1900" dirty="0"/>
              <a:t>„</a:t>
            </a:r>
            <a:r>
              <a:rPr lang="en-US" altLang="sr-Latn-RS" sz="1900" b="1" dirty="0"/>
              <a:t>M</a:t>
            </a:r>
            <a:r>
              <a:rPr lang="hr-HR" altLang="sr-Latn-RS" sz="1900" b="1" dirty="0" err="1"/>
              <a:t>etode</a:t>
            </a:r>
            <a:r>
              <a:rPr lang="hr-HR" altLang="sr-Latn-RS" sz="1900" b="1" dirty="0"/>
              <a:t> i vještine iz područja grupnog rada</a:t>
            </a:r>
            <a:r>
              <a:rPr lang="hr-HR" altLang="sr-Latn-RS" sz="1900" dirty="0"/>
              <a:t> („…sposobnost prilagoditi se grupnom radu, situaciji…“ (5); „…sudjelovanje i rad s grupom i u grupi…“ (7), </a:t>
            </a:r>
            <a:r>
              <a:rPr lang="hr-HR" altLang="sr-Latn-RS" sz="1900" b="1" dirty="0"/>
              <a:t>dijeljenje iskustva </a:t>
            </a:r>
            <a:r>
              <a:rPr lang="hr-HR" altLang="sr-Latn-RS" sz="1900" dirty="0"/>
              <a:t>(„…dijeljenja iskustva.“ (7)), </a:t>
            </a:r>
            <a:r>
              <a:rPr lang="hr-HR" altLang="sr-Latn-RS" sz="1900" b="1" dirty="0"/>
              <a:t>metode u savjetodavnom i terapijskom radu</a:t>
            </a:r>
            <a:r>
              <a:rPr lang="hr-HR" altLang="sr-Latn-RS" sz="1900" dirty="0"/>
              <a:t> („…upoznati s metodama rada koje se inače koriste u grupnom radu, savjetodavnom, terapijskom…“ (2), </a:t>
            </a:r>
            <a:r>
              <a:rPr lang="hr-HR" altLang="sr-Latn-RS" sz="1900" b="1" dirty="0"/>
              <a:t>upoznavanje s grupnim pravilima </a:t>
            </a:r>
            <a:r>
              <a:rPr lang="hr-HR" altLang="sr-Latn-RS" sz="1900" dirty="0"/>
              <a:t>(„…znači  da su upoznati s pravilima rada u grupi,  sa očekivanjima koja ovise koja je vrsta grupe…“ (2); „…načinima grupnog rada…“ (2), </a:t>
            </a:r>
            <a:r>
              <a:rPr lang="hr-HR" altLang="sr-Latn-RS" sz="1900" b="1" dirty="0"/>
              <a:t>vođenje računa o grupnoj dinamici</a:t>
            </a:r>
            <a:r>
              <a:rPr lang="en-US" altLang="sr-Latn-RS" sz="1900" b="1" dirty="0"/>
              <a:t>.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900" dirty="0"/>
              <a:t> </a:t>
            </a:r>
            <a:endParaRPr lang="en-US" altLang="sr-Latn-RS" sz="1900" dirty="0"/>
          </a:p>
        </p:txBody>
      </p:sp>
    </p:spTree>
    <p:extLst>
      <p:ext uri="{BB962C8B-B14F-4D97-AF65-F5344CB8AC3E}">
        <p14:creationId xmlns:p14="http://schemas.microsoft.com/office/powerpoint/2010/main" val="1273274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/>
              <a:t>Upotreba kreativnih metoda</a:t>
            </a:r>
            <a:endParaRPr lang="en-US" altLang="sr-Latn-RS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sr-Latn-RS" sz="2000" b="1" dirty="0"/>
              <a:t>K</a:t>
            </a:r>
            <a:r>
              <a:rPr lang="hr-HR" altLang="sr-Latn-RS" sz="2000" b="1" dirty="0" err="1"/>
              <a:t>reativne</a:t>
            </a:r>
            <a:r>
              <a:rPr lang="hr-HR" altLang="sr-Latn-RS" sz="2000" b="1" dirty="0"/>
              <a:t> metode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altLang="sr-Latn-RS" sz="2000" dirty="0"/>
              <a:t>„…igra uloga,neka kreativna sredstva, korištenje pokreta, korištenje crtanja, karata, znači da imaju ideju o tome da postoji mogućnosti za takav način rada…“ (2); „…neke kreativne tehnike…“(4).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44693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66"/>
            <a:ext cx="6965950" cy="763488"/>
          </a:xfrm>
        </p:spPr>
        <p:txBody>
          <a:bodyPr>
            <a:normAutofit/>
          </a:bodyPr>
          <a:lstStyle/>
          <a:p>
            <a:r>
              <a:rPr lang="hr-HR" altLang="sr-Latn-RS" sz="2400" dirty="0"/>
              <a:t>Vještine analiziranja vlastitog iskustva</a:t>
            </a:r>
            <a:endParaRPr lang="en-US" altLang="sr-Latn-RS" sz="24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054654"/>
            <a:ext cx="8246069" cy="442844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i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/>
              <a:t>S</a:t>
            </a:r>
            <a:r>
              <a:rPr lang="hr-HR" altLang="sr-Latn-RS" sz="1800" b="1" dirty="0" err="1"/>
              <a:t>tjecanje</a:t>
            </a:r>
            <a:r>
              <a:rPr lang="hr-HR" altLang="sr-Latn-RS" sz="1800" b="1" dirty="0"/>
              <a:t> uvida</a:t>
            </a:r>
            <a:r>
              <a:rPr lang="en-US" altLang="sr-Latn-RS" sz="1800" b="1" dirty="0"/>
              <a:t>, </a:t>
            </a:r>
            <a:r>
              <a:rPr lang="en-US" altLang="sr-Latn-RS" sz="1800" b="1" dirty="0" err="1"/>
              <a:t>osvještavanje</a:t>
            </a:r>
            <a:r>
              <a:rPr lang="hr-HR" altLang="sr-Latn-RS" sz="1800" dirty="0"/>
              <a:t> („…sposobnosti da analiziraš vlastito iskustvo o kojem govoriš toliko otvoreno koliko je potrebno da osoba stekne uvid, odnosno onoliko koliko je potrebno u superviziji da drugi </a:t>
            </a:r>
            <a:r>
              <a:rPr lang="hr-HR" altLang="sr-Latn-RS" sz="1800" dirty="0" err="1"/>
              <a:t>supervizanti</a:t>
            </a:r>
            <a:r>
              <a:rPr lang="hr-HR" altLang="sr-Latn-RS" sz="1800" dirty="0"/>
              <a:t> onda mogu čuti i razumjeti o čemu se radi, da se supervizija može razvijati.“ (6)</a:t>
            </a:r>
            <a:r>
              <a:rPr lang="en-US" altLang="sr-Latn-RS" sz="1800" dirty="0"/>
              <a:t>, </a:t>
            </a:r>
            <a:r>
              <a:rPr lang="hr-HR" altLang="sr-Latn-RS" sz="1800" dirty="0"/>
              <a:t>„…osvještavanja svojih nekih misli, osjećaja, stavova…“ (1);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800" dirty="0"/>
              <a:t> 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 err="1"/>
              <a:t>Analiza</a:t>
            </a:r>
            <a:r>
              <a:rPr lang="en-US" altLang="sr-Latn-RS" sz="1800" b="1" dirty="0"/>
              <a:t> </a:t>
            </a:r>
            <a:r>
              <a:rPr lang="en-US" altLang="sr-Latn-RS" sz="1800" b="1" dirty="0" err="1"/>
              <a:t>iskustava</a:t>
            </a:r>
            <a:r>
              <a:rPr lang="en-US" altLang="sr-Latn-RS" sz="1800" dirty="0"/>
              <a:t> </a:t>
            </a:r>
            <a:r>
              <a:rPr lang="hr-HR" altLang="sr-Latn-RS" sz="1800" dirty="0"/>
              <a:t>„…govoriti o sebi na onaj način koji omogućava proradu i stjecanja analitičkog uvid u tom smislu.“ (6)</a:t>
            </a:r>
            <a:r>
              <a:rPr lang="en-US" altLang="sr-Latn-RS" sz="1800" dirty="0"/>
              <a:t>;</a:t>
            </a:r>
            <a:r>
              <a:rPr lang="hr-HR" altLang="sr-Latn-RS" sz="1800" dirty="0"/>
              <a:t> spremnost  suočavanja i kritičkog osvrta na vlastite vrijednosti, na vlastiti odnos prema radu i spremnost, znači propitivat sebe kao profesionalca…“(2); „kritičan prema svojim stavovima, predrasudama i očekivanjima o nekim ljudima s kojim radim i o svom poslu.“ (2).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/>
              <a:t>P</a:t>
            </a:r>
            <a:r>
              <a:rPr lang="hr-HR" altLang="sr-Latn-RS" sz="1800" b="1" dirty="0" err="1"/>
              <a:t>rikazivanje</a:t>
            </a:r>
            <a:r>
              <a:rPr lang="hr-HR" altLang="sr-Latn-RS" sz="1800" b="1" dirty="0"/>
              <a:t> slučaja</a:t>
            </a:r>
            <a:r>
              <a:rPr lang="hr-HR" altLang="sr-Latn-RS" sz="1800" dirty="0"/>
              <a:t> („…vještinu prikazivanja slučaja…“ (5)), </a:t>
            </a:r>
            <a:r>
              <a:rPr lang="hr-HR" altLang="sr-Latn-RS" sz="1800" b="1" dirty="0"/>
              <a:t>osvještavanje</a:t>
            </a:r>
            <a:r>
              <a:rPr lang="hr-HR" altLang="sr-Latn-RS" sz="1800" dirty="0"/>
              <a:t> („…vještine osvještavanja.“ (1); „…vještina osvještavanja onog što ga muči…“ (5)</a:t>
            </a:r>
            <a:r>
              <a:rPr lang="en-US" altLang="sr-Latn-R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5446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785" y="1443835"/>
            <a:ext cx="6964363" cy="858837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512770"/>
            <a:ext cx="8246069" cy="3817624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P</a:t>
            </a:r>
            <a:r>
              <a:rPr lang="hr-HR" altLang="sr-Latn-RS" sz="2000" b="1" dirty="0" err="1"/>
              <a:t>ovjer</a:t>
            </a:r>
            <a:r>
              <a:rPr lang="en-US" altLang="sr-Latn-RS" sz="2000" b="1" dirty="0" err="1"/>
              <a:t>ljivost</a:t>
            </a:r>
            <a:r>
              <a:rPr lang="hr-HR" altLang="sr-Latn-RS" sz="2000" b="1" dirty="0"/>
              <a:t> </a:t>
            </a:r>
            <a:r>
              <a:rPr lang="en-US" altLang="sr-Latn-RS" sz="2000" b="1" dirty="0"/>
              <a:t>(</a:t>
            </a:r>
            <a:r>
              <a:rPr lang="hr-HR" altLang="sr-Latn-RS" sz="2000" dirty="0"/>
              <a:t>„…ovaj dio povjerljivosti broj jedan u našoj struci, a onda u superviziji podvučeno triput.“ (1)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P</a:t>
            </a:r>
            <a:r>
              <a:rPr lang="hr-HR" altLang="sr-Latn-RS" sz="2000" b="1" dirty="0" err="1"/>
              <a:t>ovjerenje</a:t>
            </a:r>
            <a:r>
              <a:rPr lang="hr-HR" altLang="sr-Latn-RS" sz="2000" b="1" dirty="0"/>
              <a:t> u grupi</a:t>
            </a:r>
            <a:r>
              <a:rPr lang="hr-HR" altLang="sr-Latn-RS" sz="2000" dirty="0"/>
              <a:t> („…poštovati da ono što je rečeno u grupi, ostane u grupi…“ (6)), </a:t>
            </a:r>
            <a:r>
              <a:rPr lang="hr-HR" altLang="sr-Latn-RS" sz="2000" b="1" dirty="0"/>
              <a:t>zaštita identiteta osoba</a:t>
            </a:r>
            <a:r>
              <a:rPr lang="hr-HR" altLang="sr-Latn-RS" sz="2000" dirty="0"/>
              <a:t> („…poštivati to da zaštiti identitet onih osoba o kojima govori bilo da su to korisnici ili kolege ako je to neki problem koji se tiče radne jedinice…“ (6).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19449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5AC4-E8B3-B84D-B62F-D3FB1312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R" dirty="0"/>
              <a:t>Pitanje za studente: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9875-E635-5746-B696-E2B877FDE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2818180"/>
            <a:ext cx="8551480" cy="3664919"/>
          </a:xfrm>
        </p:spPr>
        <p:txBody>
          <a:bodyPr/>
          <a:lstStyle/>
          <a:p>
            <a:r>
              <a:rPr lang="en-HR" dirty="0"/>
              <a:t>Koje kvalitete supervizora su vama važne?</a:t>
            </a:r>
          </a:p>
          <a:p>
            <a:endParaRPr lang="en-HR" dirty="0"/>
          </a:p>
          <a:p>
            <a:r>
              <a:rPr lang="en-HR" dirty="0"/>
              <a:t>Što biste voljeli da vaš supervizor/ica posjeduje?</a:t>
            </a:r>
          </a:p>
          <a:p>
            <a:endParaRPr lang="en-HR" dirty="0"/>
          </a:p>
          <a:p>
            <a:pPr marL="0" indent="0">
              <a:buNone/>
            </a:pPr>
            <a:endParaRPr lang="en-HR" dirty="0"/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942865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1011237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302367"/>
            <a:ext cx="8551480" cy="4180732"/>
          </a:xfrm>
        </p:spPr>
        <p:txBody>
          <a:bodyPr>
            <a:normAutofit/>
          </a:bodyPr>
          <a:lstStyle/>
          <a:p>
            <a:r>
              <a:rPr lang="en-US" altLang="sr-Latn-RS" sz="2000" b="1" dirty="0"/>
              <a:t>S</a:t>
            </a:r>
            <a:r>
              <a:rPr lang="hr-HR" altLang="sr-Latn-RS" sz="2000" b="1" dirty="0" err="1"/>
              <a:t>amoodređenje</a:t>
            </a:r>
            <a:r>
              <a:rPr lang="hr-HR" altLang="sr-Latn-RS" sz="2000" b="1" dirty="0"/>
              <a:t> </a:t>
            </a:r>
            <a:r>
              <a:rPr lang="hr-HR" altLang="sr-Latn-RS" sz="2000" b="1" dirty="0" err="1"/>
              <a:t>supervizanta</a:t>
            </a:r>
            <a:r>
              <a:rPr lang="hr-HR" altLang="sr-Latn-RS" sz="2000" dirty="0"/>
              <a:t> („…samoodređenje u smislu da daje mogućnost </a:t>
            </a:r>
            <a:r>
              <a:rPr lang="hr-HR" altLang="sr-Latn-RS" sz="2000" dirty="0" err="1"/>
              <a:t>supervizantu</a:t>
            </a:r>
            <a:r>
              <a:rPr lang="hr-HR" altLang="sr-Latn-RS" sz="2000" dirty="0"/>
              <a:t> da sam donese svoju odluku odnosno da mu ti pomogneš da dođe do rješenja, da on zna što je najbolje za njega što se odnosi i na rad s korisnicima u socijalnom radu.“(1).</a:t>
            </a:r>
          </a:p>
          <a:p>
            <a:endParaRPr lang="hr-HR" altLang="sr-Latn-RS" sz="2000" dirty="0"/>
          </a:p>
          <a:p>
            <a:r>
              <a:rPr lang="hr-HR" altLang="sr-Latn-RS" sz="2000" b="1" dirty="0"/>
              <a:t>etika u superviziji </a:t>
            </a:r>
            <a:r>
              <a:rPr lang="hr-HR" altLang="sr-Latn-RS" sz="2000" dirty="0"/>
              <a:t>(„…etička načela i etičke vrijednosti u superviziji…“ (3); „…vrijednosti koje proizlaze iz supervizije…“ (3); „…poznavanje etike…“ (3); „…dio etike struke koju ima, naravno neka osnovna moralna načela…“ (4)), </a:t>
            </a:r>
            <a:endParaRPr lang="en-US" altLang="sr-Latn-RS" sz="2000" dirty="0"/>
          </a:p>
          <a:p>
            <a:pPr marL="45720" indent="0">
              <a:buNone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02902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935037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</a:t>
            </a:r>
            <a:r>
              <a:rPr lang="hr-HR" altLang="sr-Latn-RS" sz="2800" dirty="0"/>
              <a:t>3</a:t>
            </a:r>
            <a:r>
              <a:rPr lang="en-US" altLang="sr-Latn-RS" sz="2800" dirty="0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512770"/>
            <a:ext cx="8551480" cy="3970329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sz="2000" b="1" dirty="0"/>
              <a:t>vrijednosti pomažućih profesija</a:t>
            </a:r>
            <a:r>
              <a:rPr lang="hr-HR" altLang="sr-Latn-RS" sz="2000" dirty="0"/>
              <a:t> („…općenito vrijednosti pomažućih profesija, konkretno socijalnog rada…“(3),  </a:t>
            </a:r>
            <a:endParaRPr lang="en-US" altLang="sr-Latn-RS" sz="2000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sz="2000" b="1" dirty="0"/>
              <a:t>nezlonamjernost </a:t>
            </a:r>
            <a:r>
              <a:rPr lang="hr-HR" altLang="sr-Latn-RS" sz="2000" dirty="0"/>
              <a:t>(„…ne čini zlo članovima…“ (</a:t>
            </a:r>
            <a:r>
              <a:rPr lang="en-US" altLang="sr-Latn-RS" sz="2000" dirty="0"/>
              <a:t>3</a:t>
            </a:r>
            <a:r>
              <a:rPr lang="hr-HR" altLang="sr-Latn-RS" sz="2000" dirty="0"/>
              <a:t>); „…da svojom intervencijama ne napraviš još neko veće zlo njemu.“ (1); „…neko poštivanje granica općenito u radu i da ne ideš kopat zato jer te nešto zanima, da sve što radiš ima neki razlog, da poštuješ čovjeka ako kaže da neće – neće…“ (</a:t>
            </a:r>
            <a:r>
              <a:rPr lang="en-US" altLang="sr-Latn-RS" sz="2000" dirty="0"/>
              <a:t>2</a:t>
            </a:r>
            <a:r>
              <a:rPr lang="hr-HR" altLang="sr-Latn-RS" sz="2000" dirty="0"/>
              <a:t>).</a:t>
            </a:r>
            <a:endParaRPr lang="en-US" altLang="sr-Latn-RS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18133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386926"/>
            <a:ext cx="6965950" cy="973138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(4)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360064"/>
            <a:ext cx="7940660" cy="3817625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D</a:t>
            </a:r>
            <a:r>
              <a:rPr lang="hr-HR" altLang="sr-Latn-RS" sz="2000" b="1" dirty="0" err="1"/>
              <a:t>obrobit</a:t>
            </a:r>
            <a:r>
              <a:rPr lang="hr-HR" altLang="sr-Latn-RS" sz="2000" b="1" dirty="0"/>
              <a:t> korisnika</a:t>
            </a:r>
            <a:r>
              <a:rPr lang="hr-HR" altLang="sr-Latn-RS" sz="2000" dirty="0"/>
              <a:t> („…osjećaj za dobrobit i najbolji interes  korisnika s kojima radi.“ (4); „da nam u fokusu bude, kad radimo s korisnicima, zapravo ta dobrobit korisnika.“ (7); „rješenja za tu situaciju koja ide na dobrobit tog korisnika.“ (7).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Individualizirani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pristup</a:t>
            </a:r>
            <a:r>
              <a:rPr lang="en-US" altLang="sr-Latn-RS" sz="2000" b="1" dirty="0"/>
              <a:t> </a:t>
            </a:r>
            <a:r>
              <a:rPr lang="hr-HR" altLang="sr-Latn-RS" sz="2000" dirty="0"/>
              <a:t> („…individualnosti, dakle načela.“ (5); „…individualnosti u smislu, da zato i trebamo superviziju jer je svaki slučaj apsolutno specifičan.“ (5).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Uvažavanje</a:t>
            </a:r>
            <a:r>
              <a:rPr lang="en-US" altLang="sr-Latn-RS" sz="2000" dirty="0"/>
              <a:t> </a:t>
            </a:r>
            <a:r>
              <a:rPr lang="hr-HR" altLang="sr-Latn-RS" sz="2000" dirty="0"/>
              <a:t>(„…trebao bi poštivati druge sudionike u smislu ne vrijeđanja, neomalovažavanja, ne držanja prodike drugima.“ (6)). </a:t>
            </a:r>
            <a:endParaRPr lang="en-US" altLang="sr-Latn-RS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502930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818" y="1596540"/>
            <a:ext cx="6964363" cy="706437"/>
          </a:xfrm>
        </p:spPr>
        <p:txBody>
          <a:bodyPr>
            <a:normAutofit fontScale="90000"/>
          </a:bodyPr>
          <a:lstStyle/>
          <a:p>
            <a:r>
              <a:rPr lang="en-US" altLang="sr-Latn-RS" sz="2800" dirty="0" err="1"/>
              <a:t>Osobna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obilježja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supervizanta¸iz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perspe</a:t>
            </a:r>
            <a:r>
              <a:rPr lang="hr-HR" altLang="sr-Latn-RS" sz="2800" dirty="0" err="1"/>
              <a:t>ktive</a:t>
            </a:r>
            <a:r>
              <a:rPr lang="hr-HR" altLang="sr-Latn-RS" sz="2800" dirty="0"/>
              <a:t> supervizora</a:t>
            </a:r>
            <a:endParaRPr lang="en-US" altLang="sr-Latn-RS" sz="28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360064"/>
            <a:ext cx="8246070" cy="412303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analizu</a:t>
            </a:r>
            <a:r>
              <a:rPr lang="hr-HR" altLang="sr-Latn-RS" sz="2000" dirty="0"/>
              <a:t> („…otvoreni za analizu sebe i drugih“ (2),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</a:t>
            </a:r>
            <a:r>
              <a:rPr lang="hr-HR" altLang="sr-Latn-RS" sz="2000" b="1" i="1" dirty="0" err="1"/>
              <a:t>feedback</a:t>
            </a:r>
            <a:r>
              <a:rPr lang="hr-HR" altLang="sr-Latn-RS" sz="2000" dirty="0"/>
              <a:t> („…otvoreni za  </a:t>
            </a:r>
            <a:r>
              <a:rPr lang="hr-HR" altLang="sr-Latn-RS" sz="2000" i="1" dirty="0" err="1"/>
              <a:t>feedback</a:t>
            </a:r>
            <a:r>
              <a:rPr lang="hr-HR" altLang="sr-Latn-RS" sz="2000" i="1" dirty="0"/>
              <a:t> </a:t>
            </a:r>
            <a:r>
              <a:rPr lang="hr-HR" altLang="sr-Latn-RS" sz="2000" dirty="0"/>
              <a:t>koji može bit kritičan, korektivan ili pozitivan i da su spremni prihvatit i dat ga također…“ (</a:t>
            </a:r>
            <a:r>
              <a:rPr lang="en-US" altLang="sr-Latn-RS" sz="2000" dirty="0"/>
              <a:t>3</a:t>
            </a:r>
            <a:r>
              <a:rPr lang="hr-HR" altLang="sr-Latn-RS" sz="2000" dirty="0"/>
              <a:t>),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nove ideje</a:t>
            </a:r>
            <a:r>
              <a:rPr lang="hr-HR" altLang="sr-Latn-RS" sz="2000" dirty="0"/>
              <a:t> („…spremnost biti otvoren za neke nove ideje koje ne mora nužno usvojit, ali se o njima može razmišljati i može se dati neki konstruktivan argumenti, znači spremnost na razmišljanje, na propitivanje, na analiziranje…“ (2)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tuđa iskustva</a:t>
            </a:r>
            <a:r>
              <a:rPr lang="hr-HR" altLang="sr-Latn-RS" sz="2000" dirty="0"/>
              <a:t> („Jednostavno otvorene uši da čuje iskustva drugih i da se s njima ne mora nužno složiti, ali da ih može čuti.“ (6).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Otvorenost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promjenu</a:t>
            </a:r>
            <a:r>
              <a:rPr lang="en-US" altLang="sr-Latn-RS" sz="2000" b="1" dirty="0"/>
              <a:t> </a:t>
            </a:r>
            <a:r>
              <a:rPr lang="hr-HR" altLang="sr-Latn-RS" sz="2000" dirty="0"/>
              <a:t>(„…prihvaćanje da stvari nisu  zauvijek gotove i zauvijek  riješene“ (2)</a:t>
            </a:r>
            <a:r>
              <a:rPr lang="en-US" altLang="sr-Latn-RS" sz="2000" dirty="0"/>
              <a:t>; </a:t>
            </a:r>
            <a:r>
              <a:rPr lang="hr-HR" altLang="sr-Latn-RS" sz="2000" dirty="0"/>
              <a:t>„da se stvari i svijet oko nas mijenjaju i da se mi kao osobe mijenjamo “ (5).</a:t>
            </a:r>
            <a:r>
              <a:rPr lang="en-US" altLang="sr-Latn-R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5441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4"/>
            <a:ext cx="8551480" cy="1374345"/>
          </a:xfrm>
        </p:spPr>
        <p:txBody>
          <a:bodyPr>
            <a:normAutofit/>
          </a:bodyPr>
          <a:lstStyle/>
          <a:p>
            <a:r>
              <a:rPr lang="hr-HR" dirty="0"/>
              <a:t>Pitanja?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970885"/>
            <a:ext cx="8551480" cy="351221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98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1221640"/>
          </a:xfrm>
        </p:spPr>
        <p:txBody>
          <a:bodyPr>
            <a:normAutofit/>
          </a:bodyPr>
          <a:lstStyle/>
          <a:p>
            <a:r>
              <a:rPr lang="hr-HR" dirty="0"/>
              <a:t>Kvalitete idealnog supervizora </a:t>
            </a:r>
            <a:r>
              <a:rPr lang="hr-HR" sz="2400" dirty="0"/>
              <a:t>(</a:t>
            </a:r>
            <a:r>
              <a:rPr lang="hr-HR" sz="2400" dirty="0" err="1"/>
              <a:t>Carifio</a:t>
            </a:r>
            <a:r>
              <a:rPr lang="hr-HR" sz="2400" dirty="0"/>
              <a:t> i Hess, 1987.)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512770"/>
            <a:ext cx="8551480" cy="3970329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Empatija</a:t>
            </a:r>
          </a:p>
          <a:p>
            <a:r>
              <a:rPr lang="hr-HR" dirty="0"/>
              <a:t>Razumijevanje</a:t>
            </a:r>
          </a:p>
          <a:p>
            <a:r>
              <a:rPr lang="hr-HR" dirty="0"/>
              <a:t>Bezuvjetno pozitivno prihvaćanje</a:t>
            </a:r>
          </a:p>
          <a:p>
            <a:r>
              <a:rPr lang="hr-HR" dirty="0"/>
              <a:t>Autentičnost</a:t>
            </a:r>
          </a:p>
          <a:p>
            <a:r>
              <a:rPr lang="hr-HR" dirty="0"/>
              <a:t>Toplina</a:t>
            </a:r>
          </a:p>
          <a:p>
            <a:r>
              <a:rPr lang="hr-HR" dirty="0" err="1"/>
              <a:t>Samootkrivanje</a:t>
            </a:r>
            <a:endParaRPr lang="hr-HR" dirty="0"/>
          </a:p>
          <a:p>
            <a:r>
              <a:rPr lang="hr-HR" dirty="0"/>
              <a:t>Prilagodljivost</a:t>
            </a:r>
          </a:p>
          <a:p>
            <a:r>
              <a:rPr lang="hr-HR" dirty="0"/>
              <a:t>Brižnost</a:t>
            </a:r>
          </a:p>
          <a:p>
            <a:r>
              <a:rPr lang="hr-HR" dirty="0"/>
              <a:t>Obraćanje pažnje na klijenta, spremnost na ulaganje u sebe</a:t>
            </a:r>
          </a:p>
          <a:p>
            <a:r>
              <a:rPr lang="hr-HR" dirty="0"/>
              <a:t>Znatiželja i otvorenost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81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6AC3-C5F6-6B4E-8BDC-DC7D82A0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916230"/>
          </a:xfrm>
        </p:spPr>
        <p:txBody>
          <a:bodyPr>
            <a:normAutofit fontScale="90000"/>
          </a:bodyPr>
          <a:lstStyle/>
          <a:p>
            <a:r>
              <a:rPr lang="en-HR" dirty="0"/>
              <a:t>Što biste Vi rekli kakvi supervizijski stilovi postoje…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7F8D-18E0-9C46-BDD1-5AB09D276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/>
          <a:lstStyle/>
          <a:p>
            <a:r>
              <a:rPr lang="en-HR" dirty="0"/>
              <a:t>Razmislite kakvi bi sve supervizijski stilovi mogli postojati?</a:t>
            </a:r>
          </a:p>
          <a:p>
            <a:endParaRPr lang="en-HR" dirty="0"/>
          </a:p>
          <a:p>
            <a:r>
              <a:rPr lang="en-HR" dirty="0"/>
              <a:t>Kako biste ih Vi opisali?</a:t>
            </a:r>
          </a:p>
        </p:txBody>
      </p:sp>
    </p:spTree>
    <p:extLst>
      <p:ext uri="{BB962C8B-B14F-4D97-AF65-F5344CB8AC3E}">
        <p14:creationId xmlns:p14="http://schemas.microsoft.com/office/powerpoint/2010/main" val="43330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916230"/>
          </a:xfrm>
        </p:spPr>
        <p:txBody>
          <a:bodyPr>
            <a:normAutofit fontScale="90000"/>
          </a:bodyPr>
          <a:lstStyle/>
          <a:p>
            <a:r>
              <a:rPr lang="hr-HR" dirty="0"/>
              <a:t>Kakav sve može biti supervizijski stil supervizora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27574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Analitičan</a:t>
            </a:r>
          </a:p>
          <a:p>
            <a:r>
              <a:rPr lang="hr-HR" dirty="0"/>
              <a:t>Otvoren i pristupačan</a:t>
            </a:r>
          </a:p>
          <a:p>
            <a:r>
              <a:rPr lang="hr-HR" dirty="0"/>
              <a:t>Podržavajući</a:t>
            </a:r>
          </a:p>
          <a:p>
            <a:r>
              <a:rPr lang="hr-HR" dirty="0"/>
              <a:t>Njegujući</a:t>
            </a:r>
          </a:p>
          <a:p>
            <a:r>
              <a:rPr lang="hr-HR" dirty="0"/>
              <a:t>Dijaloški</a:t>
            </a:r>
          </a:p>
          <a:p>
            <a:r>
              <a:rPr lang="hr-HR" dirty="0"/>
              <a:t>Usmjeren cilju</a:t>
            </a:r>
          </a:p>
          <a:p>
            <a:r>
              <a:rPr lang="hr-HR" dirty="0" err="1"/>
              <a:t>Doslijedan</a:t>
            </a:r>
            <a:r>
              <a:rPr lang="hr-HR" dirty="0"/>
              <a:t> i uporan</a:t>
            </a:r>
          </a:p>
          <a:p>
            <a:r>
              <a:rPr lang="hr-HR" dirty="0"/>
              <a:t>Empatičan</a:t>
            </a:r>
          </a:p>
          <a:p>
            <a:r>
              <a:rPr lang="hr-HR" dirty="0"/>
              <a:t>Ležeran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7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Supervizijski odnos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Supervizor ulazi u supervizijski proces sa svim svojim osobnim i profesionalnim kompetencijama, posvećenošću ulozi i odgovornostima koje nosi te motivacijom da ispuni očekivanja </a:t>
            </a:r>
            <a:r>
              <a:rPr lang="hr-HR" dirty="0" err="1"/>
              <a:t>supervizanta</a:t>
            </a:r>
            <a:r>
              <a:rPr lang="hr-HR" dirty="0"/>
              <a:t> i ostvari ciljeve supervizije</a:t>
            </a:r>
          </a:p>
          <a:p>
            <a:r>
              <a:rPr lang="hr-HR" dirty="0"/>
              <a:t>Supervizijski odnos se treba razvijati kroz dijalog, dogovaranje, uključenost, sudjelovanje, </a:t>
            </a:r>
            <a:r>
              <a:rPr lang="hr-HR" dirty="0" err="1"/>
              <a:t>suprisutnost</a:t>
            </a:r>
            <a:r>
              <a:rPr lang="hr-HR" dirty="0"/>
              <a:t>, istraživanje, </a:t>
            </a:r>
            <a:r>
              <a:rPr lang="hr-HR" dirty="0" err="1"/>
              <a:t>sustvaranje</a:t>
            </a:r>
            <a:r>
              <a:rPr lang="hr-HR" dirty="0"/>
              <a:t> i osnaživanje.</a:t>
            </a:r>
          </a:p>
          <a:p>
            <a:r>
              <a:rPr lang="hr-HR" dirty="0">
                <a:solidFill>
                  <a:srgbClr val="FFFF00"/>
                </a:solidFill>
              </a:rPr>
              <a:t>Uspostavljanje odnosa nije samo sredstvo dolaska do cilja već je to središnji, ključni dio kojim se proces pomaganja pokreće u konstruktivnom smjeru i već sam po sebi može biti ljekovit </a:t>
            </a:r>
            <a:r>
              <a:rPr lang="hr-HR" dirty="0"/>
              <a:t>(</a:t>
            </a:r>
            <a:r>
              <a:rPr lang="hr-HR" dirty="0" err="1"/>
              <a:t>Urbanc</a:t>
            </a:r>
            <a:r>
              <a:rPr lang="hr-HR" dirty="0"/>
              <a:t>, 2007.)</a:t>
            </a:r>
          </a:p>
          <a:p>
            <a:r>
              <a:rPr lang="hr-HR" dirty="0"/>
              <a:t>Supervizor i </a:t>
            </a:r>
            <a:r>
              <a:rPr lang="hr-HR" dirty="0" err="1"/>
              <a:t>supervizant</a:t>
            </a:r>
            <a:r>
              <a:rPr lang="hr-HR" dirty="0"/>
              <a:t> trebaju imati određene osobne i profesionalne kvalitete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7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Što uključuje supervizijski odnos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Dogovor o ciljevima supervizije</a:t>
            </a:r>
          </a:p>
          <a:p>
            <a:r>
              <a:rPr lang="hr-HR" dirty="0"/>
              <a:t>Dogovor o zadacima supervizije</a:t>
            </a:r>
          </a:p>
          <a:p>
            <a:r>
              <a:rPr lang="hr-HR" dirty="0"/>
              <a:t>Emocionalnu vezu između supervizora i </a:t>
            </a:r>
            <a:r>
              <a:rPr lang="hr-HR" dirty="0" err="1"/>
              <a:t>supervizanta</a:t>
            </a:r>
            <a:endParaRPr lang="hr-HR" dirty="0"/>
          </a:p>
          <a:p>
            <a:endParaRPr lang="hr-HR" dirty="0"/>
          </a:p>
          <a:p>
            <a:r>
              <a:rPr lang="hr-HR" dirty="0"/>
              <a:t>Od početka je važno dogovoriti strukturu, formu i sadržaj rada te postaviti temelje odnosu kroz koji će se realizirati zajednički dogovoreni ciljevi i zadaci supervizije.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8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en-US" b="1"/>
              <a:t>Model strukturirane refleksije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C. </a:t>
            </a:r>
            <a:r>
              <a:rPr lang="hr-HR"/>
              <a:t>Johns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370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2730</Words>
  <Application>Microsoft Macintosh PowerPoint</Application>
  <PresentationFormat>On-screen Show (4:3)</PresentationFormat>
  <Paragraphs>213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Brush Script MT</vt:lpstr>
      <vt:lpstr>Arial</vt:lpstr>
      <vt:lpstr>Calibri</vt:lpstr>
      <vt:lpstr>Office Theme</vt:lpstr>
      <vt:lpstr>Komunikacija, supervizijski odnos i refleksija u superviziji</vt:lpstr>
      <vt:lpstr>Supervizija je susret dvaju stručnjaka</vt:lpstr>
      <vt:lpstr>Pitanje za studente: </vt:lpstr>
      <vt:lpstr>Kvalitete idealnog supervizora (Carifio i Hess, 1987.)</vt:lpstr>
      <vt:lpstr>Što biste Vi rekli kakvi supervizijski stilovi postoje…</vt:lpstr>
      <vt:lpstr>Kakav sve može biti supervizijski stil supervizora</vt:lpstr>
      <vt:lpstr>Supervizijski odnos</vt:lpstr>
      <vt:lpstr>Što uključuje supervizijski odnos</vt:lpstr>
      <vt:lpstr>Model strukturirane refleksije</vt:lpstr>
      <vt:lpstr>Uloga refleksije u superviziji</vt:lpstr>
      <vt:lpstr> MODEL STRUKTURIRANE REFLEKSIJE  (prema modelu strukturirane refleksije, C. Johnsa)  </vt:lpstr>
      <vt:lpstr>MODEL STRUKTURIRANE REFLEKSIJE (2)</vt:lpstr>
      <vt:lpstr>MODEL STRUKTURIRANE REFLEKSIJE (3)</vt:lpstr>
      <vt:lpstr>MODEL STRUKTURIRANE REFLEKSIJE (4)</vt:lpstr>
      <vt:lpstr>Kako biti supervizant u superviziji terenske prakse studenata socijalnog rada</vt:lpstr>
      <vt:lpstr>Očekivanja supervizanata od supervizije</vt:lpstr>
      <vt:lpstr>I  Iskustva studenata s podrškom u superviziji (Šimonović, 2014.) </vt:lpstr>
      <vt:lpstr>Znanja i komunikacijske vještine</vt:lpstr>
      <vt:lpstr>Osobna obilježja supervizanata</vt:lpstr>
      <vt:lpstr>Proaktivno ponašanje supervizanata</vt:lpstr>
      <vt:lpstr>Kompetencije supervizanata – perspektiva supervizora  (Urbanc, 2013) </vt:lpstr>
      <vt:lpstr>Supervizanti trebaju imati i osnovna znanja teorije iz područja komunikacije</vt:lpstr>
      <vt:lpstr>Supervizanti trebaju imati i osnovna znanja teorije iz područja komunikacije</vt:lpstr>
      <vt:lpstr>Znanja o socijalnom radu </vt:lpstr>
      <vt:lpstr>Znanja iz psihologije i poznavanje zakona</vt:lpstr>
      <vt:lpstr>Znanja o metodama socijalnog rada</vt:lpstr>
      <vt:lpstr>Upotreba kreativnih metoda</vt:lpstr>
      <vt:lpstr>Vještine analiziranja vlastitog iskustva</vt:lpstr>
      <vt:lpstr>Vrijednosti (1)</vt:lpstr>
      <vt:lpstr>Vrijednosti (2)</vt:lpstr>
      <vt:lpstr>Vrijednosti (3)</vt:lpstr>
      <vt:lpstr>Vrijednosti (4)</vt:lpstr>
      <vt:lpstr>Osobna obilježja supervizanta¸iz perspektive supervizora</vt:lpstr>
      <vt:lpstr>Pitanja?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Marijana Majdak</cp:lastModifiedBy>
  <cp:revision>53</cp:revision>
  <dcterms:created xsi:type="dcterms:W3CDTF">2013-08-21T19:17:07Z</dcterms:created>
  <dcterms:modified xsi:type="dcterms:W3CDTF">2023-03-07T20:07:13Z</dcterms:modified>
</cp:coreProperties>
</file>