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1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03B84B2-99D9-4EE2-990B-BC04A1F23668}" type="datetimeFigureOut">
              <a:rPr lang="hr-HR" smtClean="0"/>
              <a:t>1.3.17.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E7DB672-CFC0-496B-B330-AA0424D7CD16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sr-Latn-RS" dirty="0" err="1" smtClean="0"/>
              <a:t>Kako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biti</a:t>
            </a:r>
            <a:r>
              <a:rPr lang="en-US" altLang="sr-Latn-RS" dirty="0" smtClean="0"/>
              <a:t> </a:t>
            </a:r>
            <a:r>
              <a:rPr lang="en-US" altLang="sr-Latn-RS" dirty="0" err="1" smtClean="0"/>
              <a:t>supervizant</a:t>
            </a:r>
            <a:r>
              <a:rPr lang="hr-HR" altLang="sr-Latn-RS" dirty="0" smtClean="0"/>
              <a:t> u superviziji terenske prakse studenata socijalnog rada</a:t>
            </a:r>
            <a:endParaRPr lang="en-US" altLang="sr-Latn-R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altLang="sr-Latn-RS" dirty="0" smtClean="0"/>
              <a:t>Metode supervizije,</a:t>
            </a:r>
          </a:p>
          <a:p>
            <a:r>
              <a:rPr lang="hr-HR" altLang="sr-Latn-RS" dirty="0" smtClean="0"/>
              <a:t>Ožujak, 2017.</a:t>
            </a:r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5767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1011237"/>
          </a:xfrm>
        </p:spPr>
        <p:txBody>
          <a:bodyPr/>
          <a:lstStyle/>
          <a:p>
            <a:r>
              <a:rPr lang="en-US" altLang="sr-Latn-RS" sz="2800" smtClean="0"/>
              <a:t>Znanja o socijalnom radu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smtClean="0"/>
              <a:t>„…potrebna teorijska znanja vezana iz teorija socijalnog rada iz kojih onda tijekom supervizije crp</a:t>
            </a:r>
            <a:r>
              <a:rPr lang="en-US" altLang="sr-Latn-RS" smtClean="0"/>
              <a:t>e</a:t>
            </a:r>
            <a:r>
              <a:rPr lang="hr-HR" altLang="sr-Latn-RS" smtClean="0"/>
              <a:t> određena rješenja“(5)</a:t>
            </a:r>
            <a:r>
              <a:rPr lang="en-US" altLang="sr-Latn-RS" smtClean="0"/>
              <a:t>;</a:t>
            </a:r>
            <a:r>
              <a:rPr lang="hr-HR" altLang="sr-Latn-RS" b="1" smtClean="0"/>
              <a:t> </a:t>
            </a:r>
            <a:endParaRPr lang="en-US" altLang="sr-Latn-RS" b="1" smtClean="0"/>
          </a:p>
          <a:p>
            <a:r>
              <a:rPr lang="hr-HR" altLang="sr-Latn-RS" smtClean="0"/>
              <a:t>„znanja o procesima socijalnog rada“ (6)</a:t>
            </a:r>
            <a:r>
              <a:rPr lang="en-US" altLang="sr-Latn-RS" smtClean="0"/>
              <a:t>;</a:t>
            </a:r>
            <a:r>
              <a:rPr lang="hr-HR" altLang="sr-Latn-RS" smtClean="0"/>
              <a:t> </a:t>
            </a:r>
            <a:endParaRPr lang="en-US" altLang="sr-Latn-RS" smtClean="0"/>
          </a:p>
          <a:p>
            <a:r>
              <a:rPr lang="hr-HR" altLang="sr-Latn-RS" smtClean="0"/>
              <a:t>„sa osobama s invaliditetom “ (6)</a:t>
            </a:r>
            <a:r>
              <a:rPr lang="en-US" altLang="sr-Latn-RS" smtClean="0"/>
              <a:t>;</a:t>
            </a:r>
            <a:r>
              <a:rPr lang="hr-HR" altLang="sr-Latn-RS" smtClean="0"/>
              <a:t> </a:t>
            </a:r>
            <a:endParaRPr lang="en-US" altLang="sr-Latn-RS" smtClean="0"/>
          </a:p>
          <a:p>
            <a:r>
              <a:rPr lang="en-US" altLang="sr-Latn-RS" smtClean="0"/>
              <a:t>“</a:t>
            </a:r>
            <a:r>
              <a:rPr lang="hr-HR" altLang="sr-Latn-RS" smtClean="0"/>
              <a:t>etiku treba poznavat, što je etička dilema“ (3)</a:t>
            </a:r>
            <a:r>
              <a:rPr lang="en-US" altLang="sr-Latn-RS" smtClean="0"/>
              <a:t>;</a:t>
            </a:r>
            <a:r>
              <a:rPr lang="hr-HR" altLang="sr-Latn-RS" smtClean="0"/>
              <a:t> </a:t>
            </a:r>
            <a:endParaRPr lang="en-US" altLang="sr-Latn-RS" smtClean="0"/>
          </a:p>
          <a:p>
            <a:r>
              <a:rPr lang="hr-HR" altLang="sr-Latn-RS" smtClean="0"/>
              <a:t>„</a:t>
            </a:r>
            <a:r>
              <a:rPr lang="en-US" altLang="sr-Latn-RS" smtClean="0"/>
              <a:t>o konceptu osnaživanja</a:t>
            </a:r>
            <a:r>
              <a:rPr lang="hr-HR" altLang="sr-Latn-RS" smtClean="0"/>
              <a:t>“ (5).</a:t>
            </a:r>
            <a:endParaRPr lang="en-US" altLang="sr-Latn-RS" smtClean="0"/>
          </a:p>
        </p:txBody>
      </p:sp>
    </p:spTree>
    <p:extLst>
      <p:ext uri="{BB962C8B-B14F-4D97-AF65-F5344CB8AC3E}">
        <p14:creationId xmlns:p14="http://schemas.microsoft.com/office/powerpoint/2010/main" val="3420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1011237"/>
          </a:xfrm>
        </p:spPr>
        <p:txBody>
          <a:bodyPr/>
          <a:lstStyle/>
          <a:p>
            <a:r>
              <a:rPr lang="en-US" altLang="sr-Latn-RS" sz="2400" smtClean="0"/>
              <a:t>Znanja iz psihologije i poznavanje zakona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sz="1800" b="1" smtClean="0"/>
              <a:t>T</a:t>
            </a:r>
            <a:r>
              <a:rPr lang="hr-HR" altLang="sr-Latn-RS" sz="1800" b="1" smtClean="0"/>
              <a:t>eorij</a:t>
            </a:r>
            <a:r>
              <a:rPr lang="en-US" altLang="sr-Latn-RS" sz="1800" b="1" smtClean="0"/>
              <a:t>a</a:t>
            </a:r>
            <a:r>
              <a:rPr lang="hr-HR" altLang="sr-Latn-RS" sz="1800" b="1" smtClean="0"/>
              <a:t> motivacije </a:t>
            </a:r>
            <a:r>
              <a:rPr lang="hr-HR" altLang="sr-Latn-RS" sz="1800" smtClean="0"/>
              <a:t>(„…određena teorijska znanja u smislu teorija motivacije…“ (3)), </a:t>
            </a:r>
            <a:r>
              <a:rPr lang="hr-HR" altLang="sr-Latn-RS" sz="1800" b="1" smtClean="0"/>
              <a:t>znanja iz teorije socijalne kognicije</a:t>
            </a:r>
            <a:r>
              <a:rPr lang="hr-HR" altLang="sr-Latn-RS" sz="1800" smtClean="0"/>
              <a:t> („…teoriju socijalne kognicije…“ (5)), </a:t>
            </a:r>
            <a:r>
              <a:rPr lang="hr-HR" altLang="sr-Latn-RS" sz="1800" b="1" smtClean="0"/>
              <a:t>znanja iz psihoanalitičkih i/ili psihoterapijskih pravaca</a:t>
            </a:r>
            <a:r>
              <a:rPr lang="hr-HR" altLang="sr-Latn-RS" sz="1800" smtClean="0"/>
              <a:t> („…nekakva teorijska znanja iz nekih psihoanalitičkih pravaca, ili ne psihoanalitičkih, čisto ono iz psihoterapijskih pravaca…“ (7).</a:t>
            </a:r>
            <a:endParaRPr lang="en-US" altLang="sr-Latn-RS" sz="1800" smtClean="0"/>
          </a:p>
          <a:p>
            <a:pPr>
              <a:buFontTx/>
              <a:buNone/>
            </a:pPr>
            <a:endParaRPr lang="hr-HR" altLang="sr-Latn-RS" sz="1800" i="1" smtClean="0"/>
          </a:p>
          <a:p>
            <a:r>
              <a:rPr lang="en-US" altLang="sr-Latn-RS" sz="1800" b="1" smtClean="0"/>
              <a:t>P</a:t>
            </a:r>
            <a:r>
              <a:rPr lang="hr-HR" altLang="sr-Latn-RS" sz="1800" b="1" smtClean="0"/>
              <a:t>oznavati zakon</a:t>
            </a:r>
            <a:r>
              <a:rPr lang="hr-HR" altLang="sr-Latn-RS" sz="1800" smtClean="0"/>
              <a:t>, preciznije imati </a:t>
            </a:r>
            <a:r>
              <a:rPr lang="hr-HR" altLang="sr-Latn-RS" sz="1800" b="1" smtClean="0"/>
              <a:t>znanja o zakonskim propisima</a:t>
            </a:r>
            <a:r>
              <a:rPr lang="hr-HR" altLang="sr-Latn-RS" sz="1800" smtClean="0"/>
              <a:t> („…znanja o zakonskim propisima…“ (6)) koji se tiču njihovog djelokruga rada.</a:t>
            </a:r>
            <a:endParaRPr lang="en-US" altLang="sr-Latn-RS" sz="1800" smtClean="0"/>
          </a:p>
        </p:txBody>
      </p:sp>
    </p:spTree>
    <p:extLst>
      <p:ext uri="{BB962C8B-B14F-4D97-AF65-F5344CB8AC3E}">
        <p14:creationId xmlns:p14="http://schemas.microsoft.com/office/powerpoint/2010/main" val="173984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935037"/>
          </a:xfrm>
        </p:spPr>
        <p:txBody>
          <a:bodyPr/>
          <a:lstStyle/>
          <a:p>
            <a:r>
              <a:rPr lang="en-US" altLang="sr-Latn-RS" sz="2800" dirty="0" err="1" smtClean="0"/>
              <a:t>Znanja</a:t>
            </a:r>
            <a:r>
              <a:rPr lang="en-US" altLang="sr-Latn-RS" sz="2800" dirty="0" smtClean="0"/>
              <a:t> o </a:t>
            </a:r>
            <a:r>
              <a:rPr lang="hr-HR" altLang="sr-Latn-RS" sz="2800" dirty="0" smtClean="0"/>
              <a:t>metodama socijalnog rada</a:t>
            </a:r>
            <a:endParaRPr lang="en-US" altLang="sr-Latn-RS" sz="28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828800"/>
            <a:ext cx="6196013" cy="3894138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r-HR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900" b="1" dirty="0" err="1"/>
              <a:t>Metode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i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vještine</a:t>
            </a:r>
            <a:r>
              <a:rPr lang="en-US" altLang="sr-Latn-RS" sz="1900" b="1" dirty="0"/>
              <a:t> </a:t>
            </a:r>
            <a:r>
              <a:rPr lang="en-US" altLang="sr-Latn-RS" sz="1900" b="1" dirty="0" err="1"/>
              <a:t>rada</a:t>
            </a:r>
            <a:r>
              <a:rPr lang="en-US" altLang="sr-Latn-RS" sz="1900" b="1" dirty="0"/>
              <a:t> s </a:t>
            </a:r>
            <a:r>
              <a:rPr lang="en-US" altLang="sr-Latn-RS" sz="1900" b="1" dirty="0" err="1"/>
              <a:t>pojedincem</a:t>
            </a:r>
            <a:r>
              <a:rPr lang="en-US" altLang="sr-Latn-RS" sz="1900" dirty="0"/>
              <a:t>: (“</a:t>
            </a:r>
            <a:r>
              <a:rPr lang="hr-HR" altLang="sr-Latn-RS" sz="1900" dirty="0"/>
              <a:t>osnovna pravila rada s pojedincem“ (3); </a:t>
            </a:r>
            <a:r>
              <a:rPr lang="en-US" altLang="sr-Latn-RS" sz="1900" dirty="0"/>
              <a:t> </a:t>
            </a:r>
            <a:r>
              <a:rPr lang="hr-HR" altLang="sr-Latn-RS" sz="1900" dirty="0"/>
              <a:t>„znanja iz područja socijalnog rada s pojedincem“ (6)</a:t>
            </a:r>
            <a:r>
              <a:rPr lang="en-US" altLang="sr-Latn-RS" sz="1900" dirty="0"/>
              <a:t>;</a:t>
            </a:r>
            <a:r>
              <a:rPr lang="hr-HR" altLang="sr-Latn-RS" sz="1900" dirty="0"/>
              <a:t> </a:t>
            </a:r>
            <a:endParaRPr lang="en-US" altLang="sr-Latn-RS" sz="19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19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1900" dirty="0"/>
              <a:t>„</a:t>
            </a:r>
            <a:r>
              <a:rPr lang="en-US" altLang="sr-Latn-RS" sz="1900" b="1" dirty="0"/>
              <a:t>M</a:t>
            </a:r>
            <a:r>
              <a:rPr lang="hr-HR" altLang="sr-Latn-RS" sz="1900" b="1" dirty="0" err="1"/>
              <a:t>etode</a:t>
            </a:r>
            <a:r>
              <a:rPr lang="hr-HR" altLang="sr-Latn-RS" sz="1900" b="1" dirty="0"/>
              <a:t> i vještine iz područja grupnog rada</a:t>
            </a:r>
            <a:r>
              <a:rPr lang="hr-HR" altLang="sr-Latn-RS" sz="1900" dirty="0"/>
              <a:t> („…sposobnost prilagoditi se grupnom radu, situaciji…“ (5); „…sudjelovanje i rad s grupom i u grupi…“ (7), </a:t>
            </a:r>
            <a:r>
              <a:rPr lang="hr-HR" altLang="sr-Latn-RS" sz="1900" b="1" dirty="0"/>
              <a:t>dijeljenje iskustva </a:t>
            </a:r>
            <a:r>
              <a:rPr lang="hr-HR" altLang="sr-Latn-RS" sz="1900" dirty="0"/>
              <a:t>(„…dijeljenja iskustva.“ (7)), </a:t>
            </a:r>
            <a:r>
              <a:rPr lang="hr-HR" altLang="sr-Latn-RS" sz="1900" b="1" dirty="0"/>
              <a:t>metode u savjetodavnom i terapijskom radu</a:t>
            </a:r>
            <a:r>
              <a:rPr lang="hr-HR" altLang="sr-Latn-RS" sz="1900" dirty="0"/>
              <a:t> („…upoznati s metodama rada koje se inače koriste u grupnom radu, savjetodavnom, terapijskom…“ (2), </a:t>
            </a:r>
            <a:r>
              <a:rPr lang="hr-HR" altLang="sr-Latn-RS" sz="1900" b="1" dirty="0"/>
              <a:t>upoznavanje s grupnim pravilima </a:t>
            </a:r>
            <a:r>
              <a:rPr lang="hr-HR" altLang="sr-Latn-RS" sz="1900" dirty="0"/>
              <a:t>(„…znači  da su upoznati s pravilima rada u grupi,  sa očekivanjima koja ovise koja je vrsta grupe…“ (2); „…načinima grupnog rada…“ (2), </a:t>
            </a:r>
            <a:r>
              <a:rPr lang="hr-HR" altLang="sr-Latn-RS" sz="1900" b="1" dirty="0"/>
              <a:t>vođenje računa o grupnoj dinamici</a:t>
            </a:r>
            <a:r>
              <a:rPr lang="en-US" altLang="sr-Latn-RS" sz="1900" b="1" dirty="0"/>
              <a:t>.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900" dirty="0"/>
              <a:t> </a:t>
            </a:r>
            <a:endParaRPr lang="en-US" altLang="sr-Latn-RS" sz="1900" dirty="0"/>
          </a:p>
        </p:txBody>
      </p:sp>
    </p:spTree>
    <p:extLst>
      <p:ext uri="{BB962C8B-B14F-4D97-AF65-F5344CB8AC3E}">
        <p14:creationId xmlns:p14="http://schemas.microsoft.com/office/powerpoint/2010/main" val="2246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800" smtClean="0"/>
              <a:t>Upotreba kreativnih metoda</a:t>
            </a:r>
            <a:endParaRPr lang="en-US" altLang="sr-Latn-RS" sz="28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sr-Latn-RS" b="1" dirty="0"/>
              <a:t>K</a:t>
            </a:r>
            <a:r>
              <a:rPr lang="hr-HR" altLang="sr-Latn-RS" b="1" dirty="0" err="1"/>
              <a:t>reativne</a:t>
            </a:r>
            <a:r>
              <a:rPr lang="hr-HR" altLang="sr-Latn-RS" b="1" dirty="0"/>
              <a:t> metode </a:t>
            </a:r>
            <a:endParaRPr lang="hr-HR" altLang="sr-Latn-RS" b="1" dirty="0" smtClean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r>
              <a:rPr lang="hr-HR" altLang="sr-Latn-RS" dirty="0" smtClean="0"/>
              <a:t>„…</a:t>
            </a:r>
            <a:r>
              <a:rPr lang="hr-HR" altLang="sr-Latn-RS" dirty="0"/>
              <a:t>igra uloga,neka kreativna sredstva, korištenje pokreta, korištenje crtanja, karata, znači da imaju ideju o tome da postoji mogućnosti za takav način rada…“ (2); „…neke kreativne tehnike…“(4</a:t>
            </a:r>
            <a:r>
              <a:rPr lang="hr-HR" altLang="sr-Latn-RS" dirty="0" smtClean="0"/>
              <a:t>). 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23224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6965950" cy="990600"/>
          </a:xfrm>
        </p:spPr>
        <p:txBody>
          <a:bodyPr/>
          <a:lstStyle/>
          <a:p>
            <a:r>
              <a:rPr lang="hr-HR" altLang="sr-Latn-RS" sz="2800" smtClean="0"/>
              <a:t>Komunikacijske vještine</a:t>
            </a:r>
            <a:endParaRPr lang="en-US" altLang="sr-Latn-RS" sz="28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524000"/>
            <a:ext cx="6196013" cy="4198938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hr-HR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F</a:t>
            </a:r>
            <a:r>
              <a:rPr lang="hr-HR" altLang="sr-Latn-RS" b="1" dirty="0" err="1"/>
              <a:t>okusiranje</a:t>
            </a:r>
            <a:r>
              <a:rPr lang="hr-HR" altLang="sr-Latn-RS" b="1" dirty="0"/>
              <a:t> </a:t>
            </a:r>
            <a:r>
              <a:rPr lang="hr-HR" altLang="sr-Latn-RS" dirty="0"/>
              <a:t>(„…vještinu fokusiranja na ono što je bitno…“ (6),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S</a:t>
            </a:r>
            <a:r>
              <a:rPr lang="hr-HR" altLang="sr-Latn-RS" b="1" dirty="0" err="1"/>
              <a:t>lušanje</a:t>
            </a:r>
            <a:r>
              <a:rPr lang="hr-HR" altLang="sr-Latn-RS" b="1" dirty="0"/>
              <a:t> i integriranje </a:t>
            </a:r>
            <a:r>
              <a:rPr lang="hr-HR" altLang="sr-Latn-RS" dirty="0"/>
              <a:t>(„...vještinu toga da sluša i integrira tuđe slučajeve, da uči na tuđim greškama…“ (5); Da ne mora slučaj biti nužno njegov, ali da može iz toga imati za sebe određenu korist.“ (5),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R</a:t>
            </a:r>
            <a:r>
              <a:rPr lang="hr-HR" altLang="sr-Latn-RS" b="1" dirty="0" err="1"/>
              <a:t>eflektiranje</a:t>
            </a:r>
            <a:r>
              <a:rPr lang="hr-HR" altLang="sr-Latn-RS" b="1" dirty="0"/>
              <a:t> </a:t>
            </a:r>
            <a:r>
              <a:rPr lang="hr-HR" altLang="sr-Latn-RS" dirty="0"/>
              <a:t>(„…imati vještinu reflektiranja…“ (6); „…vještina reflektiranja o sebi…“(1),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P</a:t>
            </a:r>
            <a:r>
              <a:rPr lang="hr-HR" altLang="sr-Latn-RS" b="1" dirty="0"/>
              <a:t>ostavljanje pitanja</a:t>
            </a:r>
            <a:r>
              <a:rPr lang="hr-HR" altLang="sr-Latn-RS" dirty="0"/>
              <a:t> („vještine postavljanja pitanja “ (7).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 err="1"/>
              <a:t>Neverbalna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komunikacija</a:t>
            </a:r>
            <a:r>
              <a:rPr lang="hr-HR" altLang="sr-Latn-RS" dirty="0"/>
              <a:t> </a:t>
            </a:r>
            <a:r>
              <a:rPr lang="en-US" altLang="sr-Latn-RS" dirty="0"/>
              <a:t>(“ </a:t>
            </a:r>
            <a:r>
              <a:rPr lang="hr-HR" altLang="sr-Latn-RS" dirty="0" err="1"/>
              <a:t>izražavanj</a:t>
            </a:r>
            <a:r>
              <a:rPr lang="en-US" altLang="sr-Latn-RS" dirty="0"/>
              <a:t>e </a:t>
            </a:r>
            <a:r>
              <a:rPr lang="hr-HR" altLang="sr-Latn-RS" dirty="0"/>
              <a:t>verbalnog i neverbalnog</a:t>
            </a:r>
            <a:r>
              <a:rPr lang="en-US" altLang="sr-Latn-RS" dirty="0"/>
              <a:t> (7).</a:t>
            </a:r>
            <a:r>
              <a:rPr lang="hr-HR" altLang="sr-Latn-RS" dirty="0"/>
              <a:t> 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3759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6965950" cy="763488"/>
          </a:xfrm>
        </p:spPr>
        <p:txBody>
          <a:bodyPr>
            <a:normAutofit/>
          </a:bodyPr>
          <a:lstStyle/>
          <a:p>
            <a:r>
              <a:rPr lang="hr-HR" altLang="sr-Latn-RS" sz="2400" dirty="0" smtClean="0"/>
              <a:t>Vještine analiziranja vlastitog iskustva</a:t>
            </a:r>
            <a:endParaRPr lang="en-US" altLang="sr-Latn-RS" sz="24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412776"/>
            <a:ext cx="6196013" cy="4310162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hr-HR" altLang="sr-Latn-RS" sz="1800" i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/>
              <a:t>S</a:t>
            </a:r>
            <a:r>
              <a:rPr lang="hr-HR" altLang="sr-Latn-RS" sz="1800" b="1" dirty="0" err="1"/>
              <a:t>tjecanje</a:t>
            </a:r>
            <a:r>
              <a:rPr lang="hr-HR" altLang="sr-Latn-RS" sz="1800" b="1" dirty="0"/>
              <a:t> uvida</a:t>
            </a:r>
            <a:r>
              <a:rPr lang="en-US" altLang="sr-Latn-RS" sz="1800" b="1" dirty="0"/>
              <a:t>, </a:t>
            </a:r>
            <a:r>
              <a:rPr lang="en-US" altLang="sr-Latn-RS" sz="1800" b="1" dirty="0" err="1"/>
              <a:t>osvještavanje</a:t>
            </a:r>
            <a:r>
              <a:rPr lang="hr-HR" altLang="sr-Latn-RS" sz="1800" dirty="0"/>
              <a:t> („…sposobnosti da analiziraš vlastito iskustvo o kojem govoriš toliko otvoreno koliko je potrebno da osoba stekne uvid, odnosno onoliko koliko je potrebno u superviziji da drugi </a:t>
            </a:r>
            <a:r>
              <a:rPr lang="hr-HR" altLang="sr-Latn-RS" sz="1800" dirty="0" err="1"/>
              <a:t>supervizanti</a:t>
            </a:r>
            <a:r>
              <a:rPr lang="hr-HR" altLang="sr-Latn-RS" sz="1800" dirty="0"/>
              <a:t> onda mogu čuti i razumjeti o čemu se radi, da se supervizija može razvijati.“ (6)</a:t>
            </a:r>
            <a:r>
              <a:rPr lang="en-US" altLang="sr-Latn-RS" sz="1800" dirty="0"/>
              <a:t>, </a:t>
            </a:r>
            <a:r>
              <a:rPr lang="hr-HR" altLang="sr-Latn-RS" sz="1800" dirty="0"/>
              <a:t>„…osvještavanja svojih nekih misli, osjećaja, stavova…“ (1);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1800" dirty="0"/>
              <a:t> 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 err="1"/>
              <a:t>Analiza</a:t>
            </a:r>
            <a:r>
              <a:rPr lang="en-US" altLang="sr-Latn-RS" sz="1800" b="1" dirty="0"/>
              <a:t> </a:t>
            </a:r>
            <a:r>
              <a:rPr lang="en-US" altLang="sr-Latn-RS" sz="1800" b="1" dirty="0" err="1"/>
              <a:t>iskustava</a:t>
            </a:r>
            <a:r>
              <a:rPr lang="en-US" altLang="sr-Latn-RS" sz="1800" dirty="0"/>
              <a:t> </a:t>
            </a:r>
            <a:r>
              <a:rPr lang="hr-HR" altLang="sr-Latn-RS" sz="1800" dirty="0"/>
              <a:t>„…govoriti o sebi na onaj način koji omogućava proradu i stjecanja analitičkog uvid u tom smislu.“ (6)</a:t>
            </a:r>
            <a:r>
              <a:rPr lang="en-US" altLang="sr-Latn-RS" sz="1800" dirty="0"/>
              <a:t>;</a:t>
            </a:r>
            <a:r>
              <a:rPr lang="hr-HR" altLang="sr-Latn-RS" sz="1800" dirty="0"/>
              <a:t> spremnost  suočavanja i kritičkog osvrta na vlastite vrijednosti, na vlastiti odnos prema radu i spremnost, znači propitivat sebe kao profesionalca…“(2); „kritičan prema svojim stavovima, predrasudama i očekivanjima o nekim ljudima s kojim radim i o svom poslu.“ (2).</a:t>
            </a: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1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1800" b="1" dirty="0"/>
              <a:t>P</a:t>
            </a:r>
            <a:r>
              <a:rPr lang="hr-HR" altLang="sr-Latn-RS" sz="1800" b="1" dirty="0" err="1"/>
              <a:t>rikazivanje</a:t>
            </a:r>
            <a:r>
              <a:rPr lang="hr-HR" altLang="sr-Latn-RS" sz="1800" b="1" dirty="0"/>
              <a:t> slučaja</a:t>
            </a:r>
            <a:r>
              <a:rPr lang="hr-HR" altLang="sr-Latn-RS" sz="1800" dirty="0"/>
              <a:t> („…vještinu prikazivanja slučaja…“ (5)), </a:t>
            </a:r>
            <a:r>
              <a:rPr lang="hr-HR" altLang="sr-Latn-RS" sz="1800" b="1" dirty="0"/>
              <a:t>osvještavanje</a:t>
            </a:r>
            <a:r>
              <a:rPr lang="hr-HR" altLang="sr-Latn-RS" sz="1800" dirty="0"/>
              <a:t> („…vještine osvještavanja.“ (1); „…vještina osvještavanja onog što ga muči…“ (5)</a:t>
            </a:r>
            <a:r>
              <a:rPr lang="en-US" altLang="sr-Latn-R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91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858837"/>
          </a:xfrm>
        </p:spPr>
        <p:txBody>
          <a:bodyPr/>
          <a:lstStyle/>
          <a:p>
            <a:r>
              <a:rPr lang="en-US" altLang="sr-Latn-RS" sz="2800" smtClean="0"/>
              <a:t>Vrijednosti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752600"/>
            <a:ext cx="6196013" cy="3970338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800" b="1" dirty="0"/>
              <a:t>P</a:t>
            </a:r>
            <a:r>
              <a:rPr lang="hr-HR" altLang="sr-Latn-RS" sz="2800" b="1" dirty="0" err="1"/>
              <a:t>ovjer</a:t>
            </a:r>
            <a:r>
              <a:rPr lang="en-US" altLang="sr-Latn-RS" sz="2800" b="1" dirty="0" err="1"/>
              <a:t>ljivost</a:t>
            </a:r>
            <a:r>
              <a:rPr lang="hr-HR" altLang="sr-Latn-RS" sz="2800" b="1" dirty="0"/>
              <a:t> </a:t>
            </a:r>
            <a:r>
              <a:rPr lang="en-US" altLang="sr-Latn-RS" sz="2800" b="1" dirty="0"/>
              <a:t>(</a:t>
            </a:r>
            <a:r>
              <a:rPr lang="hr-HR" altLang="sr-Latn-RS" sz="2800" dirty="0"/>
              <a:t>„…ovaj dio povjerljivosti broj jedan u našoj struci, a onda u superviziji podvučeno triput.“ (1</a:t>
            </a:r>
            <a:r>
              <a:rPr lang="hr-HR" altLang="sr-Latn-RS" sz="2800" dirty="0" smtClean="0"/>
              <a:t>)</a:t>
            </a: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8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800" b="1" dirty="0"/>
              <a:t>P</a:t>
            </a:r>
            <a:r>
              <a:rPr lang="hr-HR" altLang="sr-Latn-RS" sz="2800" b="1" dirty="0" err="1"/>
              <a:t>ovjerenje</a:t>
            </a:r>
            <a:r>
              <a:rPr lang="hr-HR" altLang="sr-Latn-RS" sz="2800" b="1" dirty="0"/>
              <a:t> u grupi</a:t>
            </a:r>
            <a:r>
              <a:rPr lang="hr-HR" altLang="sr-Latn-RS" sz="2800" dirty="0"/>
              <a:t> („…poštovati da ono što je rečeno u grupi, ostane u grupi…“ (6)), </a:t>
            </a:r>
            <a:r>
              <a:rPr lang="hr-HR" altLang="sr-Latn-RS" sz="2800" b="1" dirty="0"/>
              <a:t>zaštita identiteta osoba</a:t>
            </a:r>
            <a:r>
              <a:rPr lang="hr-HR" altLang="sr-Latn-RS" sz="2800" dirty="0"/>
              <a:t> („…poštivati to da zaštiti identitet onih osoba o kojima govori bilo da su to korisnici ili kolege ako je to neki problem koji se tiče radne jedinice…“ (6).</a:t>
            </a:r>
            <a:endParaRPr lang="en-US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95761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1011237"/>
          </a:xfrm>
        </p:spPr>
        <p:txBody>
          <a:bodyPr/>
          <a:lstStyle/>
          <a:p>
            <a:r>
              <a:rPr lang="en-US" altLang="sr-Latn-RS" sz="2800" smtClean="0"/>
              <a:t>Vrijednosti (2)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sr-Latn-RS" b="1" dirty="0" smtClean="0"/>
              <a:t>S</a:t>
            </a:r>
            <a:r>
              <a:rPr lang="hr-HR" altLang="sr-Latn-RS" b="1" dirty="0" err="1" smtClean="0"/>
              <a:t>amoodređenje</a:t>
            </a:r>
            <a:r>
              <a:rPr lang="hr-HR" altLang="sr-Latn-RS" b="1" dirty="0" smtClean="0"/>
              <a:t> </a:t>
            </a:r>
            <a:r>
              <a:rPr lang="hr-HR" altLang="sr-Latn-RS" b="1" dirty="0" err="1" smtClean="0"/>
              <a:t>supervizanta</a:t>
            </a:r>
            <a:r>
              <a:rPr lang="hr-HR" altLang="sr-Latn-RS" dirty="0" smtClean="0"/>
              <a:t> („…samoodređenje u smislu da daje mogućnost </a:t>
            </a:r>
            <a:r>
              <a:rPr lang="hr-HR" altLang="sr-Latn-RS" dirty="0" err="1" smtClean="0"/>
              <a:t>supervizantu</a:t>
            </a:r>
            <a:r>
              <a:rPr lang="hr-HR" altLang="sr-Latn-RS" dirty="0" smtClean="0"/>
              <a:t> da sam donese svoju odluku odnosno da mu ti pomogneš da dođe do rješenja, da on zna što je najbolje za njega što se odnosi i na rad s korisnicima u socijalnom radu.“(1).</a:t>
            </a:r>
          </a:p>
          <a:p>
            <a:endParaRPr lang="hr-HR" altLang="sr-Latn-RS" dirty="0"/>
          </a:p>
          <a:p>
            <a:r>
              <a:rPr lang="hr-HR" altLang="sr-Latn-RS" b="1" dirty="0"/>
              <a:t>etika u superviziji </a:t>
            </a:r>
            <a:r>
              <a:rPr lang="hr-HR" altLang="sr-Latn-RS" dirty="0"/>
              <a:t>(„…etička načela i etičke vrijednosti u superviziji…“ (3); „…vrijednosti koje proizlaze iz supervizije…“ (3); „…poznavanje etike…“ (3); „…dio etike struke koju ima, naravno neka osnovna moralna načela…“ (4)), </a:t>
            </a:r>
            <a:endParaRPr lang="en-US" altLang="sr-Latn-RS" dirty="0"/>
          </a:p>
          <a:p>
            <a:pPr marL="45720" indent="0">
              <a:buNone/>
            </a:pPr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4054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935037"/>
          </a:xfrm>
        </p:spPr>
        <p:txBody>
          <a:bodyPr/>
          <a:lstStyle/>
          <a:p>
            <a:r>
              <a:rPr lang="en-US" altLang="sr-Latn-RS" sz="2800" smtClean="0"/>
              <a:t>Vrijednosti (</a:t>
            </a:r>
            <a:r>
              <a:rPr lang="hr-HR" altLang="sr-Latn-RS" sz="2800" smtClean="0"/>
              <a:t>3</a:t>
            </a:r>
            <a:r>
              <a:rPr lang="en-US" altLang="sr-Latn-RS" sz="2800" smtClean="0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b="1" dirty="0" smtClean="0"/>
              <a:t>vrijednosti </a:t>
            </a:r>
            <a:r>
              <a:rPr lang="hr-HR" altLang="sr-Latn-RS" b="1" dirty="0"/>
              <a:t>pomažućih profesija</a:t>
            </a:r>
            <a:r>
              <a:rPr lang="hr-HR" altLang="sr-Latn-RS" dirty="0"/>
              <a:t> („…općenito vrijednosti pomažućih profesija, konkretno socijalnog rada…“(3),  </a:t>
            </a:r>
            <a:endParaRPr lang="en-US" altLang="sr-Latn-RS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b="1" dirty="0"/>
              <a:t>nezlonamjernost </a:t>
            </a:r>
            <a:r>
              <a:rPr lang="hr-HR" altLang="sr-Latn-RS" dirty="0"/>
              <a:t>(„…ne čini zlo članovima…“ (</a:t>
            </a:r>
            <a:r>
              <a:rPr lang="en-US" altLang="sr-Latn-RS" dirty="0"/>
              <a:t>3</a:t>
            </a:r>
            <a:r>
              <a:rPr lang="hr-HR" altLang="sr-Latn-RS" dirty="0"/>
              <a:t>); „…da svojom intervencijama ne napraviš još neko veće zlo njemu.“ (1); „…neko poštivanje granica općenito u radu i da ne ideš kopat zato jer te nešto zanima, da sve što radiš ima neki razlog, da poštuješ čovjeka ako kaže da neće – neće…“ (</a:t>
            </a:r>
            <a:r>
              <a:rPr lang="en-US" altLang="sr-Latn-RS" dirty="0"/>
              <a:t>2</a:t>
            </a:r>
            <a:r>
              <a:rPr lang="hr-HR" altLang="sr-Latn-RS" dirty="0"/>
              <a:t>).</a:t>
            </a:r>
            <a:endParaRPr lang="en-US" altLang="sr-Latn-RS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354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6965950" cy="973138"/>
          </a:xfrm>
        </p:spPr>
        <p:txBody>
          <a:bodyPr/>
          <a:lstStyle/>
          <a:p>
            <a:r>
              <a:rPr lang="en-US" altLang="sr-Latn-RS" sz="2800" smtClean="0"/>
              <a:t>Vrijednosti (4)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752600"/>
            <a:ext cx="6196013" cy="3970338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/>
              <a:t>D</a:t>
            </a:r>
            <a:r>
              <a:rPr lang="hr-HR" altLang="sr-Latn-RS" b="1" dirty="0" err="1"/>
              <a:t>obrobit</a:t>
            </a:r>
            <a:r>
              <a:rPr lang="hr-HR" altLang="sr-Latn-RS" b="1" dirty="0"/>
              <a:t> korisnika</a:t>
            </a:r>
            <a:r>
              <a:rPr lang="hr-HR" altLang="sr-Latn-RS" dirty="0"/>
              <a:t> („…osjećaj za dobrobit i najbolji interes  korisnika s kojima radi.“ (4); </a:t>
            </a:r>
            <a:r>
              <a:rPr lang="hr-HR" altLang="sr-Latn-RS" dirty="0" smtClean="0"/>
              <a:t>„</a:t>
            </a:r>
            <a:r>
              <a:rPr lang="hr-HR" altLang="sr-Latn-RS" dirty="0"/>
              <a:t>da nam u fokusu bude, kad radimo s korisnicima, zapravo ta dobrobit korisnika.“ (7); </a:t>
            </a:r>
            <a:r>
              <a:rPr lang="hr-HR" altLang="sr-Latn-RS" dirty="0" smtClean="0"/>
              <a:t>„</a:t>
            </a:r>
            <a:r>
              <a:rPr lang="hr-HR" altLang="sr-Latn-RS" dirty="0"/>
              <a:t>rješenja za tu situaciju koja ide na dobrobit tog korisnika.“ (7).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 err="1"/>
              <a:t>Individualizirani</a:t>
            </a:r>
            <a:r>
              <a:rPr lang="en-US" altLang="sr-Latn-RS" b="1" dirty="0"/>
              <a:t> </a:t>
            </a:r>
            <a:r>
              <a:rPr lang="en-US" altLang="sr-Latn-RS" b="1" dirty="0" err="1"/>
              <a:t>pristup</a:t>
            </a:r>
            <a:r>
              <a:rPr lang="en-US" altLang="sr-Latn-RS" b="1" dirty="0"/>
              <a:t> </a:t>
            </a:r>
            <a:r>
              <a:rPr lang="hr-HR" altLang="sr-Latn-RS" dirty="0"/>
              <a:t> („…individualnosti, dakle načela.“ (5); „…individualnosti u smislu, da zato i trebamo superviziju jer je svaki slučaj apsolutno specifičan.“ (5).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b="1" dirty="0" err="1"/>
              <a:t>Uvažavanje</a:t>
            </a:r>
            <a:r>
              <a:rPr lang="en-US" altLang="sr-Latn-RS" dirty="0"/>
              <a:t> </a:t>
            </a:r>
            <a:r>
              <a:rPr lang="hr-HR" altLang="sr-Latn-RS" dirty="0"/>
              <a:t>(„…trebao bi poštivati druge sudionike u smislu ne vrijeđanja, neomalovažavanja, ne držanja prodike drugima.“ (6)). </a:t>
            </a:r>
            <a:endParaRPr lang="en-US" altLang="sr-Latn-RS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7407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sr-Latn-RS" sz="3200" dirty="0" err="1" smtClean="0"/>
              <a:t>Najčešće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potećkoće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koje</a:t>
            </a:r>
            <a:r>
              <a:rPr lang="en-US" altLang="sr-Latn-RS" sz="3200" dirty="0" smtClean="0"/>
              <a:t> s</a:t>
            </a:r>
            <a:r>
              <a:rPr lang="hr-HR" altLang="sr-Latn-RS" sz="3200" dirty="0" err="1" smtClean="0"/>
              <a:t>upervizanti</a:t>
            </a:r>
            <a:r>
              <a:rPr lang="en-US" altLang="sr-Latn-RS" sz="3200" dirty="0" smtClean="0"/>
              <a:t> </a:t>
            </a:r>
            <a:r>
              <a:rPr lang="en-US" altLang="sr-Latn-RS" sz="3200" dirty="0" err="1" smtClean="0"/>
              <a:t>donose</a:t>
            </a:r>
            <a:r>
              <a:rPr lang="en-US" altLang="sr-Latn-RS" sz="3200" dirty="0" smtClean="0"/>
              <a:t> u </a:t>
            </a:r>
            <a:r>
              <a:rPr lang="en-US" altLang="sr-Latn-RS" sz="3200" dirty="0" err="1" smtClean="0"/>
              <a:t>superviziju</a:t>
            </a:r>
            <a:endParaRPr lang="en-US" altLang="sr-Latn-RS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dirty="0"/>
              <a:t>P</a:t>
            </a:r>
            <a:r>
              <a:rPr lang="hr-HR" altLang="sr-Latn-RS" dirty="0" err="1"/>
              <a:t>odručje</a:t>
            </a:r>
            <a:r>
              <a:rPr lang="hr-HR" altLang="sr-Latn-RS" dirty="0"/>
              <a:t> rada s korisnicima (npr. teškoće u komunikaciji s korisnicima i dr.)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dirty="0"/>
              <a:t>P</a:t>
            </a:r>
            <a:r>
              <a:rPr lang="hr-HR" altLang="sr-Latn-RS" dirty="0" err="1"/>
              <a:t>odručje</a:t>
            </a:r>
            <a:r>
              <a:rPr lang="hr-HR" altLang="sr-Latn-RS" dirty="0"/>
              <a:t> profesionalnih kompetencija (npr. ograničeno područje tehnika i metoda rada i dr.)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dirty="0"/>
              <a:t>P</a:t>
            </a:r>
            <a:r>
              <a:rPr lang="hr-HR" altLang="sr-Latn-RS" dirty="0" err="1"/>
              <a:t>odručje</a:t>
            </a:r>
            <a:r>
              <a:rPr lang="hr-HR" altLang="sr-Latn-RS" dirty="0"/>
              <a:t> vlastitih emocija, stavova, vrijednosti (npr. osjećaj bespomoćnosti, profesionalni stres, etičke dileme i dr.)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dirty="0"/>
              <a:t>P</a:t>
            </a:r>
            <a:r>
              <a:rPr lang="hr-HR" altLang="sr-Latn-RS" dirty="0" err="1"/>
              <a:t>odručje</a:t>
            </a:r>
            <a:r>
              <a:rPr lang="hr-HR" altLang="sr-Latn-RS" dirty="0"/>
              <a:t> radnih uvjeta i karakteristika radnog mjesta (npr. neadekvatni radni uvjeti, karakteristike radnih zadataka i dr.), </a:t>
            </a:r>
            <a:endParaRPr lang="en-US" altLang="sr-Latn-RS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dirty="0"/>
              <a:t>P</a:t>
            </a:r>
            <a:r>
              <a:rPr lang="hr-HR" altLang="sr-Latn-RS" dirty="0" err="1"/>
              <a:t>odručje</a:t>
            </a:r>
            <a:r>
              <a:rPr lang="hr-HR" altLang="sr-Latn-RS" dirty="0"/>
              <a:t> međuljudskih odnosa (npr. nezadovoljavajući odnosi s kolegama, </a:t>
            </a:r>
            <a:r>
              <a:rPr lang="en-US" altLang="sr-Latn-RS" dirty="0" err="1"/>
              <a:t>pretpostavljenima</a:t>
            </a:r>
            <a:r>
              <a:rPr lang="en-US" altLang="sr-Latn-RS" dirty="0"/>
              <a:t>, </a:t>
            </a:r>
            <a:r>
              <a:rPr lang="hr-HR" altLang="sr-Latn-RS" dirty="0"/>
              <a:t>nedostatak podrške i dr.). 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520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706437"/>
          </a:xfrm>
        </p:spPr>
        <p:txBody>
          <a:bodyPr>
            <a:normAutofit/>
          </a:bodyPr>
          <a:lstStyle/>
          <a:p>
            <a:r>
              <a:rPr lang="en-US" altLang="sr-Latn-RS" sz="2800" smtClean="0"/>
              <a:t>Osobna obilježja supervizanta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524000"/>
            <a:ext cx="6196013" cy="4198938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analizu</a:t>
            </a:r>
            <a:r>
              <a:rPr lang="hr-HR" altLang="sr-Latn-RS" sz="2000" dirty="0"/>
              <a:t> („…otvoreni za analizu sebe i </a:t>
            </a:r>
            <a:r>
              <a:rPr lang="hr-HR" altLang="sr-Latn-RS" sz="2000" dirty="0" smtClean="0"/>
              <a:t>drugih“ </a:t>
            </a:r>
            <a:r>
              <a:rPr lang="hr-HR" altLang="sr-Latn-RS" sz="2000" dirty="0"/>
              <a:t>(2),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</a:t>
            </a:r>
            <a:r>
              <a:rPr lang="hr-HR" altLang="sr-Latn-RS" sz="2000" b="1" i="1" dirty="0" err="1"/>
              <a:t>feedback</a:t>
            </a:r>
            <a:r>
              <a:rPr lang="hr-HR" altLang="sr-Latn-RS" sz="2000" dirty="0"/>
              <a:t> („…otvoreni za  </a:t>
            </a:r>
            <a:r>
              <a:rPr lang="hr-HR" altLang="sr-Latn-RS" sz="2000" i="1" dirty="0" err="1"/>
              <a:t>feedback</a:t>
            </a:r>
            <a:r>
              <a:rPr lang="hr-HR" altLang="sr-Latn-RS" sz="2000" i="1" dirty="0"/>
              <a:t> </a:t>
            </a:r>
            <a:r>
              <a:rPr lang="hr-HR" altLang="sr-Latn-RS" sz="2000" dirty="0"/>
              <a:t>koji može bit kritičan, korektivan ili pozitivan i da su spremni prihvatit i dat ga također…“ (</a:t>
            </a:r>
            <a:r>
              <a:rPr lang="en-US" altLang="sr-Latn-RS" sz="2000" dirty="0"/>
              <a:t>3</a:t>
            </a:r>
            <a:r>
              <a:rPr lang="hr-HR" altLang="sr-Latn-RS" sz="2000" dirty="0"/>
              <a:t>),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nove ideje</a:t>
            </a:r>
            <a:r>
              <a:rPr lang="hr-HR" altLang="sr-Latn-RS" sz="2000" dirty="0"/>
              <a:t> („…spremnost biti otvoren za neke nove ideje koje ne mora nužno usvojit, ali se o njima može razmišljati i može se dati neki konstruktivan argumenti, znači spremnost na razmišljanje, na propitivanje, na analiziranje…“ (2)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/>
              <a:t>O</a:t>
            </a:r>
            <a:r>
              <a:rPr lang="hr-HR" altLang="sr-Latn-RS" sz="2000" b="1" dirty="0" err="1"/>
              <a:t>tvorenost</a:t>
            </a:r>
            <a:r>
              <a:rPr lang="hr-HR" altLang="sr-Latn-RS" sz="2000" b="1" dirty="0"/>
              <a:t> za tuđa iskustva</a:t>
            </a:r>
            <a:r>
              <a:rPr lang="hr-HR" altLang="sr-Latn-RS" sz="2000" dirty="0"/>
              <a:t> („Jednostavno otvorene uši da čuje iskustva drugih i da se s njima ne mora nužno složiti, ali da ih može čuti.“ (6).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b="1" dirty="0" err="1"/>
              <a:t>Otvorenost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promjenu</a:t>
            </a:r>
            <a:r>
              <a:rPr lang="en-US" altLang="sr-Latn-RS" sz="2000" b="1" dirty="0"/>
              <a:t> </a:t>
            </a:r>
            <a:r>
              <a:rPr lang="hr-HR" altLang="sr-Latn-RS" sz="2000" dirty="0"/>
              <a:t>(„…prihvaćanje da stvari nisu  zauvijek gotove i zauvijek  riješene“ (2)</a:t>
            </a:r>
            <a:r>
              <a:rPr lang="en-US" altLang="sr-Latn-RS" sz="2000" dirty="0"/>
              <a:t>; </a:t>
            </a:r>
            <a:r>
              <a:rPr lang="hr-HR" altLang="sr-Latn-RS" sz="2000" dirty="0" smtClean="0"/>
              <a:t>„da </a:t>
            </a:r>
            <a:r>
              <a:rPr lang="hr-HR" altLang="sr-Latn-RS" sz="2000" dirty="0"/>
              <a:t>se stvari i svijet oko nas mijenjaju i da se mi kao osobe </a:t>
            </a:r>
            <a:r>
              <a:rPr lang="hr-HR" altLang="sr-Latn-RS" sz="2000" dirty="0" smtClean="0"/>
              <a:t>mijenjamo “ </a:t>
            </a:r>
            <a:r>
              <a:rPr lang="hr-HR" altLang="sr-Latn-RS" sz="2000" dirty="0"/>
              <a:t>(5).</a:t>
            </a:r>
            <a:r>
              <a:rPr lang="en-US" altLang="sr-Latn-R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51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6965950" cy="1201738"/>
          </a:xfrm>
        </p:spPr>
        <p:txBody>
          <a:bodyPr>
            <a:normAutofit/>
          </a:bodyPr>
          <a:lstStyle/>
          <a:p>
            <a:r>
              <a:rPr lang="en-US" altLang="zh-CN" sz="2800" smtClean="0">
                <a:ea typeface="SimSun" pitchFamily="2" charset="-122"/>
              </a:rPr>
              <a:t>Iz studentskih eseja </a:t>
            </a:r>
            <a:r>
              <a:rPr lang="hr-HR" altLang="zh-CN" sz="2800" smtClean="0">
                <a:ea typeface="SimSun" pitchFamily="2" charset="-122"/>
              </a:rPr>
              <a:t/>
            </a:r>
            <a:br>
              <a:rPr lang="hr-HR" altLang="zh-CN" sz="2800" smtClean="0">
                <a:ea typeface="SimSun" pitchFamily="2" charset="-122"/>
              </a:rPr>
            </a:br>
            <a:r>
              <a:rPr lang="en-US" altLang="zh-CN" sz="2800" smtClean="0">
                <a:ea typeface="SimSun" pitchFamily="2" charset="-122"/>
              </a:rPr>
              <a:t>(Metode supervizije, 2014., Urbanc)</a:t>
            </a:r>
            <a:endParaRPr lang="en-US" altLang="sr-Latn-RS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905000"/>
            <a:ext cx="6196013" cy="3817938"/>
          </a:xfrm>
        </p:spPr>
        <p:txBody>
          <a:bodyPr rtlCol="0">
            <a:noAutofit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hr-HR" altLang="sr-Latn-RS" sz="1600" dirty="0" smtClean="0"/>
              <a:t>Prepoznati problem („</a:t>
            </a:r>
            <a:r>
              <a:rPr lang="en-US" altLang="sr-Latn-RS" sz="1600" i="1" dirty="0" smtClean="0"/>
              <a:t>Da </a:t>
            </a:r>
            <a:r>
              <a:rPr lang="en-US" altLang="sr-Latn-RS" sz="1600" i="1" dirty="0" err="1"/>
              <a:t>prepoznam</a:t>
            </a:r>
            <a:r>
              <a:rPr lang="en-US" altLang="sr-Latn-RS" sz="1600" i="1" dirty="0"/>
              <a:t> problem </a:t>
            </a:r>
            <a:r>
              <a:rPr lang="en-US" altLang="sr-Latn-RS" sz="1600" i="1" dirty="0" err="1"/>
              <a:t>koji</a:t>
            </a:r>
            <a:r>
              <a:rPr lang="en-US" altLang="sr-Latn-RS" sz="1600" i="1" dirty="0"/>
              <a:t> se </a:t>
            </a:r>
            <a:r>
              <a:rPr lang="en-US" altLang="sr-Latn-RS" sz="1600" i="1" dirty="0" err="1"/>
              <a:t>može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odnositi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na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manjak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razumijevanja</a:t>
            </a:r>
            <a:r>
              <a:rPr lang="en-US" altLang="sr-Latn-RS" sz="1600" i="1" dirty="0"/>
              <a:t>, </a:t>
            </a:r>
            <a:r>
              <a:rPr lang="en-US" altLang="sr-Latn-RS" sz="1600" i="1" dirty="0" err="1"/>
              <a:t>manjak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teorijskog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znanja</a:t>
            </a:r>
            <a:r>
              <a:rPr lang="en-US" altLang="sr-Latn-RS" sz="1600" i="1" dirty="0"/>
              <a:t> u </a:t>
            </a:r>
            <a:r>
              <a:rPr lang="en-US" altLang="sr-Latn-RS" sz="1600" i="1" dirty="0" err="1"/>
              <a:t>nekom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konkretnom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slučaju</a:t>
            </a:r>
            <a:r>
              <a:rPr lang="en-US" altLang="sr-Latn-RS" sz="1600" i="1" dirty="0"/>
              <a:t>, </a:t>
            </a:r>
            <a:r>
              <a:rPr lang="en-US" altLang="sr-Latn-RS" sz="1600" i="1" dirty="0" err="1"/>
              <a:t>manjak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povjerenja</a:t>
            </a:r>
            <a:r>
              <a:rPr lang="en-US" altLang="sr-Latn-RS" sz="1600" i="1" dirty="0"/>
              <a:t> u </a:t>
            </a:r>
            <a:r>
              <a:rPr lang="en-US" altLang="sr-Latn-RS" sz="1600" i="1" dirty="0" err="1"/>
              <a:t>grupi</a:t>
            </a:r>
            <a:r>
              <a:rPr lang="en-US" altLang="sr-Latn-RS" sz="1600" dirty="0" smtClean="0"/>
              <a:t>…</a:t>
            </a:r>
            <a:r>
              <a:rPr lang="hr-HR" altLang="sr-Latn-RS" sz="1600" dirty="0" smtClean="0"/>
              <a:t>”)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1600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sr-Latn-RS" sz="1600" dirty="0"/>
              <a:t>Da </a:t>
            </a:r>
            <a:r>
              <a:rPr lang="en-US" altLang="sr-Latn-RS" sz="1600" dirty="0" err="1"/>
              <a:t>znam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formulirati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pitanje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koje</a:t>
            </a:r>
            <a:r>
              <a:rPr lang="en-US" altLang="sr-Latn-RS" sz="1600" dirty="0"/>
              <a:t> me </a:t>
            </a:r>
            <a:r>
              <a:rPr lang="en-US" altLang="sr-Latn-RS" sz="1600" dirty="0" err="1"/>
              <a:t>muči</a:t>
            </a:r>
            <a:r>
              <a:rPr lang="en-US" altLang="sr-Latn-RS" sz="1600" dirty="0"/>
              <a:t> </a:t>
            </a:r>
            <a:r>
              <a:rPr lang="hr-HR" altLang="sr-Latn-RS" sz="1600" dirty="0"/>
              <a:t>(“</a:t>
            </a:r>
            <a:r>
              <a:rPr lang="en-US" altLang="sr-Latn-RS" sz="1600" dirty="0" err="1"/>
              <a:t>Što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mogu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naučiti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iz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ovog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slučaja</a:t>
            </a:r>
            <a:r>
              <a:rPr lang="en-US" altLang="sr-Latn-RS" sz="1600" dirty="0"/>
              <a:t>? </a:t>
            </a:r>
            <a:r>
              <a:rPr lang="en-US" altLang="sr-Latn-RS" sz="1600" dirty="0" err="1"/>
              <a:t>Moram</a:t>
            </a:r>
            <a:r>
              <a:rPr lang="en-US" altLang="sr-Latn-RS" sz="1600" dirty="0"/>
              <a:t> li </a:t>
            </a:r>
            <a:r>
              <a:rPr lang="en-US" altLang="sr-Latn-RS" sz="1600" dirty="0" err="1"/>
              <a:t>nužno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svaki</a:t>
            </a:r>
            <a:r>
              <a:rPr lang="en-US" altLang="sr-Latn-RS" sz="1600" dirty="0"/>
              <a:t> puta </a:t>
            </a:r>
            <a:r>
              <a:rPr lang="en-US" altLang="sr-Latn-RS" sz="1600" dirty="0" err="1"/>
              <a:t>naučiti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nešto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iz</a:t>
            </a:r>
            <a:r>
              <a:rPr lang="en-US" altLang="sr-Latn-RS" sz="1600" dirty="0"/>
              <a:t> s </a:t>
            </a:r>
            <a:r>
              <a:rPr lang="en-US" altLang="sr-Latn-RS" sz="1600" dirty="0" err="1"/>
              <a:t>vakog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slučaja</a:t>
            </a:r>
            <a:r>
              <a:rPr lang="en-US" altLang="sr-Latn-RS" sz="1600" dirty="0"/>
              <a:t>? </a:t>
            </a:r>
            <a:r>
              <a:rPr lang="hr-HR" altLang="sr-Latn-RS" sz="1600" i="1" dirty="0"/>
              <a:t>“</a:t>
            </a:r>
            <a:r>
              <a:rPr lang="en-US" altLang="sr-Latn-RS" sz="1600" i="1" dirty="0" err="1"/>
              <a:t>Koja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su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moja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očekivanja</a:t>
            </a:r>
            <a:r>
              <a:rPr lang="en-US" altLang="sr-Latn-RS" sz="1600" i="1" dirty="0"/>
              <a:t> od </a:t>
            </a:r>
            <a:r>
              <a:rPr lang="en-US" altLang="sr-Latn-RS" sz="1600" i="1" dirty="0" err="1"/>
              <a:t>ovog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supervizora</a:t>
            </a:r>
            <a:r>
              <a:rPr lang="en-US" altLang="sr-Latn-RS" sz="1600" i="1" dirty="0"/>
              <a:t>, </a:t>
            </a:r>
            <a:r>
              <a:rPr lang="en-US" altLang="sr-Latn-RS" sz="1600" i="1" dirty="0" err="1"/>
              <a:t>ove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grupe</a:t>
            </a:r>
            <a:r>
              <a:rPr lang="en-US" altLang="sr-Latn-RS" sz="1600" i="1" dirty="0"/>
              <a:t>? </a:t>
            </a:r>
            <a:r>
              <a:rPr lang="en-US" altLang="sr-Latn-RS" sz="1600" i="1" dirty="0" err="1"/>
              <a:t>Što</a:t>
            </a:r>
            <a:r>
              <a:rPr lang="en-US" altLang="sr-Latn-RS" sz="1600" i="1" dirty="0"/>
              <a:t> ne </a:t>
            </a:r>
            <a:r>
              <a:rPr lang="en-US" altLang="sr-Latn-RS" sz="1600" i="1" dirty="0" err="1"/>
              <a:t>želim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iskusiti</a:t>
            </a:r>
            <a:r>
              <a:rPr lang="en-US" altLang="sr-Latn-RS" sz="1600" i="1" dirty="0"/>
              <a:t> u </a:t>
            </a:r>
            <a:r>
              <a:rPr lang="en-US" altLang="sr-Latn-RS" sz="1600" i="1" dirty="0" err="1"/>
              <a:t>ovoj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grupi</a:t>
            </a:r>
            <a:r>
              <a:rPr lang="en-US" altLang="sr-Latn-RS" sz="1600" i="1" dirty="0"/>
              <a:t>?”)</a:t>
            </a:r>
            <a:r>
              <a:rPr lang="hr-HR" altLang="sr-Latn-RS" sz="1600" i="1" dirty="0"/>
              <a:t> </a:t>
            </a:r>
            <a:endParaRPr lang="hr-HR" altLang="sr-Latn-RS" sz="1600" i="1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1600" i="1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sr-Latn-RS" sz="1600" dirty="0" err="1"/>
              <a:t>Biti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sposoban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pitati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za</a:t>
            </a:r>
            <a:r>
              <a:rPr lang="en-US" altLang="sr-Latn-RS" sz="1600" dirty="0"/>
              <a:t> </a:t>
            </a:r>
            <a:r>
              <a:rPr lang="en-US" altLang="sr-Latn-RS" sz="1600" dirty="0" err="1"/>
              <a:t>pomoć</a:t>
            </a:r>
            <a:r>
              <a:rPr lang="en-US" altLang="sr-Latn-RS" sz="1600" dirty="0"/>
              <a:t> </a:t>
            </a:r>
            <a:r>
              <a:rPr lang="hr-HR" altLang="sr-Latn-RS" sz="1600" dirty="0"/>
              <a:t>(“</a:t>
            </a:r>
            <a:r>
              <a:rPr lang="en-US" altLang="sr-Latn-RS" sz="1600" i="1" dirty="0" err="1"/>
              <a:t>Za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mene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nije</a:t>
            </a:r>
            <a:r>
              <a:rPr lang="en-US" altLang="sr-Latn-RS" sz="1600" i="1" dirty="0"/>
              <a:t> mala </a:t>
            </a:r>
            <a:r>
              <a:rPr lang="en-US" altLang="sr-Latn-RS" sz="1600" i="1" dirty="0" err="1"/>
              <a:t>stvar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pitati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nekoga</a:t>
            </a:r>
            <a:r>
              <a:rPr lang="en-US" altLang="sr-Latn-RS" sz="1600" i="1" dirty="0"/>
              <a:t> da mi </a:t>
            </a:r>
            <a:r>
              <a:rPr lang="en-US" altLang="sr-Latn-RS" sz="1600" i="1" dirty="0" err="1"/>
              <a:t>treba</a:t>
            </a:r>
            <a:r>
              <a:rPr lang="en-US" altLang="sr-Latn-RS" sz="1600" i="1" dirty="0"/>
              <a:t> </a:t>
            </a:r>
            <a:r>
              <a:rPr lang="en-US" altLang="sr-Latn-RS" sz="1600" i="1" dirty="0" err="1"/>
              <a:t>pomoć</a:t>
            </a:r>
            <a:r>
              <a:rPr lang="en-US" altLang="sr-Latn-RS" sz="1600" i="1" dirty="0" smtClean="0"/>
              <a:t>…</a:t>
            </a:r>
            <a:r>
              <a:rPr lang="en-US" altLang="sr-Latn-RS" sz="1600" dirty="0" smtClean="0"/>
              <a:t>)</a:t>
            </a:r>
            <a:endParaRPr lang="en-US" altLang="sr-Latn-RS" sz="1600" dirty="0"/>
          </a:p>
        </p:txBody>
      </p:sp>
    </p:spTree>
    <p:extLst>
      <p:ext uri="{BB962C8B-B14F-4D97-AF65-F5344CB8AC3E}">
        <p14:creationId xmlns:p14="http://schemas.microsoft.com/office/powerpoint/2010/main" val="2903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295400" y="762000"/>
            <a:ext cx="6965950" cy="1201738"/>
          </a:xfrm>
        </p:spPr>
        <p:txBody>
          <a:bodyPr>
            <a:normAutofit/>
          </a:bodyPr>
          <a:lstStyle/>
          <a:p>
            <a:r>
              <a:rPr lang="en-US" altLang="zh-CN" sz="2800" smtClean="0">
                <a:ea typeface="SimSun" pitchFamily="2" charset="-122"/>
              </a:rPr>
              <a:t>Iz studentskih eseja </a:t>
            </a:r>
            <a:r>
              <a:rPr lang="hr-HR" altLang="zh-CN" sz="2800" smtClean="0">
                <a:ea typeface="SimSun" pitchFamily="2" charset="-122"/>
              </a:rPr>
              <a:t/>
            </a:r>
            <a:br>
              <a:rPr lang="hr-HR" altLang="zh-CN" sz="2800" smtClean="0">
                <a:ea typeface="SimSun" pitchFamily="2" charset="-122"/>
              </a:rPr>
            </a:br>
            <a:r>
              <a:rPr lang="en-US" altLang="zh-CN" sz="2800" smtClean="0">
                <a:ea typeface="SimSun" pitchFamily="2" charset="-122"/>
              </a:rPr>
              <a:t>(Metode supervizije, 2014., Urbanc)</a:t>
            </a:r>
            <a:endParaRPr lang="hr-HR" altLang="sr-Latn-R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sr-Latn-RS" dirty="0" err="1"/>
              <a:t>Biti</a:t>
            </a:r>
            <a:r>
              <a:rPr lang="en-US" altLang="sr-Latn-RS" dirty="0"/>
              <a:t> </a:t>
            </a:r>
            <a:r>
              <a:rPr lang="en-US" altLang="sr-Latn-RS" dirty="0" err="1"/>
              <a:t>sposoban</a:t>
            </a:r>
            <a:r>
              <a:rPr lang="en-US" altLang="sr-Latn-RS" dirty="0"/>
              <a:t> </a:t>
            </a:r>
            <a:r>
              <a:rPr lang="en-US" altLang="sr-Latn-RS" dirty="0" err="1"/>
              <a:t>nositi</a:t>
            </a:r>
            <a:r>
              <a:rPr lang="en-US" altLang="sr-Latn-RS" dirty="0"/>
              <a:t> se s </a:t>
            </a:r>
            <a:r>
              <a:rPr lang="en-US" altLang="sr-Latn-RS" dirty="0" err="1"/>
              <a:t>neizvjesnošću</a:t>
            </a:r>
            <a:r>
              <a:rPr lang="en-US" altLang="sr-Latn-RS" dirty="0"/>
              <a:t> (</a:t>
            </a:r>
            <a:r>
              <a:rPr lang="hr-HR" altLang="sr-Latn-RS" dirty="0"/>
              <a:t>“</a:t>
            </a:r>
            <a:r>
              <a:rPr lang="en-US" altLang="sr-Latn-RS" dirty="0"/>
              <a:t>To </a:t>
            </a:r>
            <a:r>
              <a:rPr lang="en-US" altLang="sr-Latn-RS" dirty="0" err="1"/>
              <a:t>znači</a:t>
            </a:r>
            <a:r>
              <a:rPr lang="en-US" altLang="sr-Latn-RS" dirty="0"/>
              <a:t> </a:t>
            </a:r>
            <a:r>
              <a:rPr lang="en-US" altLang="sr-Latn-RS" dirty="0" err="1"/>
              <a:t>čekati</a:t>
            </a:r>
            <a:r>
              <a:rPr lang="en-US" altLang="sr-Latn-RS" dirty="0"/>
              <a:t> do </a:t>
            </a:r>
            <a:r>
              <a:rPr lang="en-US" altLang="sr-Latn-RS" dirty="0" err="1"/>
              <a:t>slijedeće</a:t>
            </a:r>
            <a:r>
              <a:rPr lang="en-US" altLang="sr-Latn-RS" dirty="0"/>
              <a:t> </a:t>
            </a:r>
            <a:r>
              <a:rPr lang="en-US" altLang="sr-Latn-RS" dirty="0" err="1"/>
              <a:t>supervizije</a:t>
            </a:r>
            <a:r>
              <a:rPr lang="en-US" altLang="sr-Latn-RS" dirty="0"/>
              <a:t> da </a:t>
            </a:r>
            <a:r>
              <a:rPr lang="en-US" altLang="sr-Latn-RS" dirty="0" err="1"/>
              <a:t>bih</a:t>
            </a:r>
            <a:r>
              <a:rPr lang="en-US" altLang="sr-Latn-RS" dirty="0"/>
              <a:t> </a:t>
            </a:r>
            <a:r>
              <a:rPr lang="en-US" altLang="sr-Latn-RS" dirty="0" err="1"/>
              <a:t>ispričala</a:t>
            </a:r>
            <a:r>
              <a:rPr lang="en-US" altLang="sr-Latn-RS" dirty="0"/>
              <a:t> </a:t>
            </a:r>
            <a:r>
              <a:rPr lang="en-US" altLang="sr-Latn-RS" dirty="0" err="1"/>
              <a:t>što</a:t>
            </a:r>
            <a:r>
              <a:rPr lang="en-US" altLang="sr-Latn-RS" dirty="0"/>
              <a:t> mi se </a:t>
            </a:r>
            <a:r>
              <a:rPr lang="en-US" altLang="sr-Latn-RS" dirty="0" err="1"/>
              <a:t>događa</a:t>
            </a:r>
            <a:r>
              <a:rPr lang="en-US" altLang="sr-Latn-RS" dirty="0" smtClean="0"/>
              <a:t>”)</a:t>
            </a:r>
            <a:r>
              <a:rPr lang="hr-HR" altLang="sr-Latn-RS" dirty="0" smtClean="0"/>
              <a:t>.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sr-Latn-RS" dirty="0" err="1"/>
              <a:t>Biti</a:t>
            </a:r>
            <a:r>
              <a:rPr lang="en-US" altLang="sr-Latn-RS" dirty="0"/>
              <a:t> </a:t>
            </a:r>
            <a:r>
              <a:rPr lang="en-US" altLang="sr-Latn-RS" dirty="0" err="1"/>
              <a:t>sposoban</a:t>
            </a:r>
            <a:r>
              <a:rPr lang="en-US" altLang="sr-Latn-RS" dirty="0"/>
              <a:t> </a:t>
            </a:r>
            <a:r>
              <a:rPr lang="en-US" altLang="sr-Latn-RS" dirty="0" err="1"/>
              <a:t>naučiti</a:t>
            </a:r>
            <a:r>
              <a:rPr lang="en-US" altLang="sr-Latn-RS" dirty="0"/>
              <a:t> </a:t>
            </a:r>
            <a:r>
              <a:rPr lang="en-US" altLang="sr-Latn-RS" dirty="0" err="1"/>
              <a:t>nešto</a:t>
            </a:r>
            <a:r>
              <a:rPr lang="en-US" altLang="sr-Latn-RS" dirty="0"/>
              <a:t> o </a:t>
            </a:r>
            <a:r>
              <a:rPr lang="en-US" altLang="sr-Latn-RS" dirty="0" err="1"/>
              <a:t>sebi</a:t>
            </a:r>
            <a:r>
              <a:rPr lang="en-US" altLang="sr-Latn-RS" dirty="0"/>
              <a:t> </a:t>
            </a:r>
            <a:r>
              <a:rPr lang="en-US" altLang="sr-Latn-RS" dirty="0" err="1"/>
              <a:t>osobno</a:t>
            </a:r>
            <a:r>
              <a:rPr lang="en-US" altLang="sr-Latn-RS" dirty="0"/>
              <a:t> (</a:t>
            </a:r>
            <a:r>
              <a:rPr lang="hr-HR" altLang="sr-Latn-RS" i="1" dirty="0"/>
              <a:t>“</a:t>
            </a:r>
            <a:r>
              <a:rPr lang="en-US" altLang="sr-Latn-RS" i="1" dirty="0" err="1"/>
              <a:t>Kako</a:t>
            </a:r>
            <a:r>
              <a:rPr lang="en-US" altLang="sr-Latn-RS" i="1" dirty="0"/>
              <a:t> se </a:t>
            </a:r>
            <a:r>
              <a:rPr lang="en-US" altLang="sr-Latn-RS" i="1" dirty="0" err="1"/>
              <a:t>ponašam</a:t>
            </a:r>
            <a:r>
              <a:rPr lang="en-US" altLang="sr-Latn-RS" i="1" dirty="0"/>
              <a:t> u </a:t>
            </a:r>
            <a:r>
              <a:rPr lang="en-US" altLang="sr-Latn-RS" i="1" dirty="0" err="1"/>
              <a:t>kriznoj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situaciji</a:t>
            </a:r>
            <a:r>
              <a:rPr lang="en-US" altLang="sr-Latn-RS" i="1" dirty="0"/>
              <a:t>? </a:t>
            </a:r>
            <a:r>
              <a:rPr lang="hr-HR" altLang="sr-Latn-RS" i="1" dirty="0"/>
              <a:t>“</a:t>
            </a:r>
            <a:r>
              <a:rPr lang="en-US" altLang="sr-Latn-RS" i="1" dirty="0" err="1"/>
              <a:t>Koja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su</a:t>
            </a:r>
            <a:r>
              <a:rPr lang="en-US" altLang="sr-Latn-RS" i="1" dirty="0"/>
              <a:t> mi </a:t>
            </a:r>
            <a:r>
              <a:rPr lang="en-US" altLang="sr-Latn-RS" i="1" dirty="0" err="1"/>
              <a:t>ograničenja</a:t>
            </a:r>
            <a:r>
              <a:rPr lang="en-US" altLang="sr-Latn-RS" i="1" dirty="0"/>
              <a:t>, </a:t>
            </a:r>
            <a:r>
              <a:rPr lang="en-US" altLang="sr-Latn-RS" i="1" dirty="0" err="1"/>
              <a:t>koji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su</a:t>
            </a:r>
            <a:r>
              <a:rPr lang="en-US" altLang="sr-Latn-RS" i="1" dirty="0"/>
              <a:t> mi </a:t>
            </a:r>
            <a:r>
              <a:rPr lang="en-US" altLang="sr-Latn-RS" i="1" dirty="0" err="1"/>
              <a:t>kapaciteti</a:t>
            </a:r>
            <a:r>
              <a:rPr lang="en-US" altLang="sr-Latn-RS" i="1" dirty="0"/>
              <a:t>? </a:t>
            </a:r>
            <a:r>
              <a:rPr lang="en-US" altLang="sr-Latn-RS" i="1" dirty="0" err="1"/>
              <a:t>Što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radim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kada</a:t>
            </a:r>
            <a:r>
              <a:rPr lang="en-US" altLang="sr-Latn-RS" i="1" dirty="0"/>
              <a:t> mi </a:t>
            </a:r>
            <a:r>
              <a:rPr lang="en-US" altLang="sr-Latn-RS" i="1" dirty="0" err="1"/>
              <a:t>netko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gazi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po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crti</a:t>
            </a:r>
            <a:r>
              <a:rPr lang="en-US" altLang="sr-Latn-RS" i="1" dirty="0" smtClean="0"/>
              <a:t>?)</a:t>
            </a:r>
            <a:r>
              <a:rPr lang="hr-HR" altLang="sr-Latn-RS" i="1" dirty="0" smtClean="0"/>
              <a:t>.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i="1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sr-Latn-RS" dirty="0" err="1"/>
              <a:t>Biti</a:t>
            </a:r>
            <a:r>
              <a:rPr lang="en-US" altLang="sr-Latn-RS" dirty="0"/>
              <a:t> </a:t>
            </a:r>
            <a:r>
              <a:rPr lang="en-US" altLang="sr-Latn-RS" dirty="0" err="1"/>
              <a:t>svjestan</a:t>
            </a:r>
            <a:r>
              <a:rPr lang="en-US" altLang="sr-Latn-RS" dirty="0"/>
              <a:t> da ne </a:t>
            </a:r>
            <a:r>
              <a:rPr lang="en-US" altLang="sr-Latn-RS" dirty="0" err="1"/>
              <a:t>moram</a:t>
            </a:r>
            <a:r>
              <a:rPr lang="en-US" altLang="sr-Latn-RS" dirty="0"/>
              <a:t> </a:t>
            </a:r>
            <a:r>
              <a:rPr lang="en-US" altLang="sr-Latn-RS" dirty="0" err="1"/>
              <a:t>prihvatiti</a:t>
            </a:r>
            <a:r>
              <a:rPr lang="en-US" altLang="sr-Latn-RS" dirty="0"/>
              <a:t> </a:t>
            </a:r>
            <a:r>
              <a:rPr lang="en-US" altLang="sr-Latn-RS" dirty="0" err="1"/>
              <a:t>sve</a:t>
            </a:r>
            <a:r>
              <a:rPr lang="en-US" altLang="sr-Latn-RS" dirty="0"/>
              <a:t> </a:t>
            </a:r>
            <a:r>
              <a:rPr lang="en-US" altLang="sr-Latn-RS" dirty="0" err="1"/>
              <a:t>što</a:t>
            </a:r>
            <a:r>
              <a:rPr lang="en-US" altLang="sr-Latn-RS" dirty="0"/>
              <a:t> mi </a:t>
            </a:r>
            <a:r>
              <a:rPr lang="en-US" altLang="sr-Latn-RS" dirty="0" err="1"/>
              <a:t>supervizor</a:t>
            </a:r>
            <a:r>
              <a:rPr lang="en-US" altLang="sr-Latn-RS" dirty="0"/>
              <a:t> </a:t>
            </a:r>
            <a:r>
              <a:rPr lang="en-US" altLang="sr-Latn-RS" dirty="0" err="1"/>
              <a:t>kaže</a:t>
            </a:r>
            <a:r>
              <a:rPr lang="en-US" altLang="sr-Latn-RS" dirty="0"/>
              <a:t> </a:t>
            </a:r>
            <a:r>
              <a:rPr lang="en-US" altLang="sr-Latn-RS" dirty="0" err="1"/>
              <a:t>ili</a:t>
            </a:r>
            <a:r>
              <a:rPr lang="en-US" altLang="sr-Latn-RS" dirty="0"/>
              <a:t> </a:t>
            </a:r>
            <a:r>
              <a:rPr lang="en-US" altLang="sr-Latn-RS" dirty="0" err="1"/>
              <a:t>ponudi</a:t>
            </a:r>
            <a:r>
              <a:rPr lang="en-US" altLang="sr-Latn-RS" dirty="0"/>
              <a:t> </a:t>
            </a:r>
            <a:r>
              <a:rPr lang="en-US" altLang="sr-Latn-RS" dirty="0" err="1"/>
              <a:t>grupa</a:t>
            </a:r>
            <a:r>
              <a:rPr lang="en-US" altLang="sr-Latn-RS" dirty="0"/>
              <a:t> </a:t>
            </a:r>
            <a:r>
              <a:rPr lang="hr-HR" altLang="sr-Latn-RS" dirty="0"/>
              <a:t>(</a:t>
            </a:r>
            <a:r>
              <a:rPr lang="en-US" altLang="sr-Latn-RS" dirty="0"/>
              <a:t> </a:t>
            </a:r>
            <a:r>
              <a:rPr lang="hr-HR" altLang="sr-Latn-RS" i="1" dirty="0"/>
              <a:t>“</a:t>
            </a:r>
            <a:r>
              <a:rPr lang="en-US" altLang="sr-Latn-RS" i="1" dirty="0"/>
              <a:t>To je </a:t>
            </a:r>
            <a:r>
              <a:rPr lang="en-US" altLang="sr-Latn-RS" i="1" dirty="0" err="1"/>
              <a:t>samo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jedna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opcija</a:t>
            </a:r>
            <a:r>
              <a:rPr lang="en-US" altLang="sr-Latn-RS" i="1" dirty="0"/>
              <a:t>, </a:t>
            </a:r>
            <a:r>
              <a:rPr lang="en-US" altLang="sr-Latn-RS" i="1" dirty="0" err="1"/>
              <a:t>mišljenje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supervizora</a:t>
            </a:r>
            <a:r>
              <a:rPr lang="en-US" altLang="sr-Latn-RS" i="1" dirty="0"/>
              <a:t>” ). </a:t>
            </a:r>
            <a:endParaRPr lang="hr-HR" altLang="sr-Latn-RS" i="1" dirty="0" smtClean="0"/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dirty="0"/>
          </a:p>
          <a:p>
            <a:pPr marL="274320" indent="-274320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sr-Latn-RS" dirty="0" err="1"/>
              <a:t>Biti</a:t>
            </a:r>
            <a:r>
              <a:rPr lang="en-US" altLang="sr-Latn-RS" dirty="0"/>
              <a:t> </a:t>
            </a:r>
            <a:r>
              <a:rPr lang="en-US" altLang="sr-Latn-RS" dirty="0" err="1"/>
              <a:t>podržavajući</a:t>
            </a:r>
            <a:r>
              <a:rPr lang="en-US" altLang="sr-Latn-RS" dirty="0"/>
              <a:t> u </a:t>
            </a:r>
            <a:r>
              <a:rPr lang="en-US" altLang="sr-Latn-RS" dirty="0" err="1"/>
              <a:t>odnosu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grupu</a:t>
            </a:r>
            <a:r>
              <a:rPr lang="en-US" altLang="sr-Latn-RS" dirty="0"/>
              <a:t> (</a:t>
            </a:r>
            <a:r>
              <a:rPr lang="hr-HR" altLang="sr-Latn-RS" dirty="0"/>
              <a:t>“</a:t>
            </a:r>
            <a:r>
              <a:rPr lang="en-US" altLang="sr-Latn-RS" i="1" dirty="0" err="1"/>
              <a:t>Čak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kada</a:t>
            </a:r>
            <a:r>
              <a:rPr lang="en-US" altLang="sr-Latn-RS" i="1" dirty="0"/>
              <a:t> mi se </a:t>
            </a:r>
            <a:r>
              <a:rPr lang="en-US" altLang="sr-Latn-RS" i="1" dirty="0" err="1"/>
              <a:t>netko</a:t>
            </a:r>
            <a:r>
              <a:rPr lang="en-US" altLang="sr-Latn-RS" i="1" dirty="0"/>
              <a:t> ne </a:t>
            </a:r>
            <a:r>
              <a:rPr lang="en-US" altLang="sr-Latn-RS" i="1" dirty="0" err="1"/>
              <a:t>sviđa</a:t>
            </a:r>
            <a:r>
              <a:rPr lang="en-US" altLang="sr-Latn-RS" i="1" dirty="0"/>
              <a:t>, </a:t>
            </a:r>
            <a:r>
              <a:rPr lang="en-US" altLang="sr-Latn-RS" i="1" dirty="0" err="1"/>
              <a:t>pokušati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vidjeti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svijet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iz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njegovih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cipela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reći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nešto</a:t>
            </a:r>
            <a:r>
              <a:rPr lang="en-US" altLang="sr-Latn-RS" i="1" dirty="0"/>
              <a:t> </a:t>
            </a:r>
            <a:r>
              <a:rPr lang="en-US" altLang="sr-Latn-RS" i="1" dirty="0" err="1"/>
              <a:t>pozitivno</a:t>
            </a:r>
            <a:r>
              <a:rPr lang="en-US" altLang="sr-Latn-RS" dirty="0"/>
              <a:t>”)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28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4705"/>
            <a:ext cx="7315200" cy="129614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sr-Latn-RS" sz="4000" dirty="0" err="1"/>
              <a:t>Očekivanja</a:t>
            </a:r>
            <a:r>
              <a:rPr lang="en-US" altLang="sr-Latn-RS" sz="4000" dirty="0"/>
              <a:t> </a:t>
            </a:r>
            <a:r>
              <a:rPr lang="en-US" altLang="sr-Latn-RS" sz="4000" dirty="0" err="1"/>
              <a:t>supervizanata</a:t>
            </a:r>
            <a:r>
              <a:rPr lang="en-US" altLang="sr-Latn-RS" sz="4000" dirty="0"/>
              <a:t> </a:t>
            </a:r>
            <a:r>
              <a:rPr lang="hr-HR" altLang="sr-Latn-RS" sz="4000" dirty="0" smtClean="0"/>
              <a:t/>
            </a:r>
            <a:br>
              <a:rPr lang="hr-HR" altLang="sr-Latn-RS" sz="4000" dirty="0" smtClean="0"/>
            </a:br>
            <a:r>
              <a:rPr lang="en-US" altLang="sr-Latn-RS" sz="4000" dirty="0" smtClean="0"/>
              <a:t>od </a:t>
            </a:r>
            <a:r>
              <a:rPr lang="en-US" altLang="sr-Latn-RS" sz="4000" dirty="0" err="1"/>
              <a:t>supervizije</a:t>
            </a:r>
            <a:endParaRPr lang="en-US" altLang="sr-Latn-R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2857"/>
            <a:ext cx="7315200" cy="4176504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 smtClean="0"/>
              <a:t>razvijanje osobnih </a:t>
            </a:r>
            <a:r>
              <a:rPr lang="hr-HR" altLang="sr-Latn-RS" sz="2300" dirty="0"/>
              <a:t>i profesionalnih resursa i potencijala,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u</a:t>
            </a:r>
            <a:r>
              <a:rPr lang="hr-HR" altLang="sr-Latn-RS" sz="2300" dirty="0" smtClean="0"/>
              <a:t>čenje kako se nositi s </a:t>
            </a:r>
            <a:r>
              <a:rPr lang="hr-HR" altLang="sr-Latn-RS" sz="2300" dirty="0"/>
              <a:t>teškim situacijama svog posla na osviješten i metodičan način,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moći preraditi jaka psihička opterećenja na poslu,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uspješnije rješavati probleme međuljudskih odnosa u radnoj okolini, manje „izgarati“ na poslu </a:t>
            </a:r>
            <a:endParaRPr lang="hr-HR" altLang="sr-Latn-RS" sz="2300" dirty="0" smtClean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 smtClean="0"/>
              <a:t>steći </a:t>
            </a:r>
            <a:r>
              <a:rPr lang="hr-HR" altLang="sr-Latn-RS" sz="2300" dirty="0"/>
              <a:t>zadovoljstvo uz posao koji rade,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smanjiti osjećaj profesionalne osamljenosti,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steći veću otvorenost za kolegijalnu razmjenu i suradnju,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osvijestiti svoje slijepe mrlje u osobnom i profesionalnom funkcioniranju, uz povećano razumijevanje zahtjeva stvarnosti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nadvladati želju za „brzim tehnikama“ rješavanja problema,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svjesnije izvršavati svoje profesionalne zadatke 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300" dirty="0"/>
              <a:t>razviti </a:t>
            </a:r>
            <a:r>
              <a:rPr lang="en-US" altLang="sr-Latn-RS" sz="2300" dirty="0"/>
              <a:t>se </a:t>
            </a:r>
            <a:r>
              <a:rPr lang="hr-HR" altLang="sr-Latn-RS" sz="2300" dirty="0"/>
              <a:t>u visoko integriranog i kompetentnog profesionalca. </a:t>
            </a:r>
            <a:r>
              <a:rPr lang="hr-HR" altLang="sr-Latn-RS" sz="2300" dirty="0" smtClean="0"/>
              <a:t>(</a:t>
            </a:r>
            <a:r>
              <a:rPr lang="hr-HR" altLang="sr-Latn-RS" sz="2300" dirty="0" err="1" smtClean="0"/>
              <a:t>Bokulić</a:t>
            </a:r>
            <a:r>
              <a:rPr lang="hr-HR" altLang="sr-Latn-RS" sz="2300" dirty="0" smtClean="0"/>
              <a:t>, 2002)</a:t>
            </a:r>
            <a:endParaRPr lang="en-US" altLang="sr-Latn-RS" sz="23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3374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476673"/>
            <a:ext cx="6964363" cy="1123528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sr-Latn-RS" sz="2000" dirty="0" smtClean="0"/>
              <a:t/>
            </a:r>
            <a:br>
              <a:rPr lang="hr-HR" altLang="sr-Latn-RS" sz="2000" dirty="0" smtClean="0"/>
            </a:br>
            <a:r>
              <a:rPr lang="hr-HR" altLang="sr-Latn-RS" sz="2000" dirty="0" smtClean="0"/>
              <a:t>I</a:t>
            </a:r>
            <a:r>
              <a:rPr lang="en-US" altLang="sr-Latn-RS" sz="2700" dirty="0" err="1" smtClean="0"/>
              <a:t>skustv</a:t>
            </a:r>
            <a:r>
              <a:rPr lang="hr-HR" altLang="sr-Latn-RS" sz="2700" dirty="0" smtClean="0"/>
              <a:t>a</a:t>
            </a:r>
            <a:r>
              <a:rPr lang="en-US" altLang="sr-Latn-RS" sz="2700" dirty="0" smtClean="0"/>
              <a:t> </a:t>
            </a:r>
            <a:r>
              <a:rPr lang="en-US" altLang="sr-Latn-RS" sz="2700" dirty="0" err="1" smtClean="0"/>
              <a:t>studenata</a:t>
            </a:r>
            <a:r>
              <a:rPr lang="en-US" altLang="sr-Latn-RS" sz="2700" dirty="0" smtClean="0"/>
              <a:t> s </a:t>
            </a:r>
            <a:r>
              <a:rPr lang="en-US" altLang="sr-Latn-RS" sz="2700" dirty="0" err="1" smtClean="0"/>
              <a:t>podrškom</a:t>
            </a:r>
            <a:r>
              <a:rPr lang="en-US" altLang="sr-Latn-RS" sz="2700" dirty="0" smtClean="0"/>
              <a:t> u </a:t>
            </a:r>
            <a:r>
              <a:rPr lang="en-US" altLang="sr-Latn-RS" sz="2700" dirty="0" err="1" smtClean="0"/>
              <a:t>superviziji</a:t>
            </a:r>
            <a:r>
              <a:rPr lang="en-US" altLang="sr-Latn-RS" sz="2700" dirty="0" smtClean="0"/>
              <a:t> </a:t>
            </a:r>
            <a:r>
              <a:rPr lang="hr-HR" altLang="sr-Latn-RS" sz="2700" dirty="0" smtClean="0"/>
              <a:t/>
            </a:r>
            <a:br>
              <a:rPr lang="hr-HR" altLang="sr-Latn-RS" sz="2700" dirty="0" smtClean="0"/>
            </a:br>
            <a:r>
              <a:rPr lang="en-US" altLang="sr-Latn-RS" sz="2700" dirty="0" smtClean="0"/>
              <a:t>(</a:t>
            </a:r>
            <a:r>
              <a:rPr lang="en-US" altLang="sr-Latn-RS" sz="2700" dirty="0" err="1" smtClean="0"/>
              <a:t>Šimonović</a:t>
            </a:r>
            <a:r>
              <a:rPr lang="en-US" altLang="sr-Latn-RS" sz="2700" dirty="0" smtClean="0"/>
              <a:t>, 2014.)</a:t>
            </a:r>
            <a:br>
              <a:rPr lang="en-US" altLang="sr-Latn-RS" sz="2700" dirty="0" smtClean="0"/>
            </a:br>
            <a:endParaRPr lang="en-US" altLang="sr-Latn-RS" sz="27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676400"/>
            <a:ext cx="6196013" cy="4046538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sr-Latn-RS" sz="1600" dirty="0" smtClean="0"/>
              <a:t>7 </a:t>
            </a:r>
            <a:r>
              <a:rPr lang="en-US" altLang="sr-Latn-RS" sz="1600" dirty="0" err="1" smtClean="0"/>
              <a:t>studenata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diplomskog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studija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soc.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rada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sa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višestrukim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iskustvima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sudjelovanja</a:t>
            </a:r>
            <a:r>
              <a:rPr lang="en-US" altLang="sr-Latn-RS" sz="1600" dirty="0" smtClean="0"/>
              <a:t> u </a:t>
            </a:r>
            <a:r>
              <a:rPr lang="en-US" altLang="sr-Latn-RS" sz="1600" dirty="0" err="1" smtClean="0"/>
              <a:t>supervizijskim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grupama</a:t>
            </a:r>
            <a:r>
              <a:rPr lang="en-US" altLang="sr-Latn-RS" sz="1600" dirty="0" smtClean="0"/>
              <a:t> (</a:t>
            </a:r>
            <a:r>
              <a:rPr lang="en-US" altLang="sr-Latn-RS" sz="1600" dirty="0" err="1" smtClean="0"/>
              <a:t>tijekom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prakse</a:t>
            </a:r>
            <a:r>
              <a:rPr lang="en-US" altLang="sr-Latn-RS" sz="1600" dirty="0" smtClean="0"/>
              <a:t>, </a:t>
            </a:r>
            <a:r>
              <a:rPr lang="en-US" altLang="sr-Latn-RS" sz="1600" dirty="0" err="1" smtClean="0"/>
              <a:t>volontiranja</a:t>
            </a:r>
            <a:r>
              <a:rPr lang="en-US" altLang="sr-Latn-RS" sz="1600" dirty="0" smtClean="0"/>
              <a:t>, </a:t>
            </a:r>
            <a:r>
              <a:rPr lang="en-US" altLang="sr-Latn-RS" sz="1600" dirty="0" err="1" smtClean="0"/>
              <a:t>rada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na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različitim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projektima</a:t>
            </a:r>
            <a:r>
              <a:rPr lang="en-US" altLang="sr-Latn-RS" sz="1600" dirty="0" smtClean="0"/>
              <a:t>, </a:t>
            </a:r>
            <a:r>
              <a:rPr lang="en-US" altLang="sr-Latn-RS" sz="1600" dirty="0" err="1" smtClean="0"/>
              <a:t>udrugama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itd</a:t>
            </a:r>
            <a:r>
              <a:rPr lang="en-US" altLang="sr-Latn-RS" sz="1600" dirty="0" smtClean="0"/>
              <a:t>.)</a:t>
            </a:r>
          </a:p>
          <a:p>
            <a:pPr>
              <a:lnSpc>
                <a:spcPct val="120000"/>
              </a:lnSpc>
            </a:pPr>
            <a:r>
              <a:rPr lang="en-US" altLang="sr-Latn-RS" sz="1600" dirty="0" err="1" smtClean="0"/>
              <a:t>Kvalitativni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pristup</a:t>
            </a:r>
            <a:r>
              <a:rPr lang="en-US" altLang="sr-Latn-RS" sz="1600" dirty="0" smtClean="0"/>
              <a:t>;  </a:t>
            </a:r>
            <a:r>
              <a:rPr lang="en-US" altLang="sr-Latn-RS" sz="1600" dirty="0" err="1" smtClean="0"/>
              <a:t>polustrukturirani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intervju</a:t>
            </a:r>
            <a:r>
              <a:rPr lang="en-US" altLang="sr-Latn-RS" sz="1600" dirty="0" smtClean="0"/>
              <a:t>; </a:t>
            </a:r>
            <a:r>
              <a:rPr lang="en-US" altLang="sr-Latn-RS" sz="1600" dirty="0" err="1" smtClean="0"/>
              <a:t>obrada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metodom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otvorenog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kodiranja</a:t>
            </a:r>
            <a:r>
              <a:rPr lang="en-US" altLang="sr-Latn-RS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altLang="sr-Latn-RS" sz="1600" dirty="0" err="1" smtClean="0"/>
              <a:t>Cilj</a:t>
            </a:r>
            <a:r>
              <a:rPr lang="en-US" altLang="sr-Latn-RS" sz="1600" dirty="0" smtClean="0"/>
              <a:t>: </a:t>
            </a:r>
            <a:r>
              <a:rPr lang="en-US" altLang="sr-Latn-RS" sz="1600" dirty="0" err="1" smtClean="0"/>
              <a:t>Kako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studenti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opisuju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kompetencije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potrebne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za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za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učinkovito</a:t>
            </a:r>
            <a:r>
              <a:rPr lang="en-US" altLang="sr-Latn-RS" sz="1600" dirty="0" smtClean="0"/>
              <a:t> </a:t>
            </a:r>
            <a:r>
              <a:rPr lang="en-US" altLang="sr-Latn-RS" sz="1600" dirty="0" err="1" smtClean="0"/>
              <a:t>sudjelovanje</a:t>
            </a:r>
            <a:r>
              <a:rPr lang="en-US" altLang="sr-Latn-RS" sz="1600" dirty="0" smtClean="0"/>
              <a:t> u </a:t>
            </a:r>
            <a:r>
              <a:rPr lang="en-US" altLang="sr-Latn-RS" sz="1600" dirty="0" err="1" smtClean="0"/>
              <a:t>superviziji</a:t>
            </a:r>
            <a:endParaRPr lang="en-US" altLang="sr-Latn-RS" sz="1600" dirty="0" smtClean="0"/>
          </a:p>
          <a:p>
            <a:pPr>
              <a:lnSpc>
                <a:spcPct val="120000"/>
              </a:lnSpc>
            </a:pPr>
            <a:r>
              <a:rPr lang="en-US" altLang="sr-Latn-RS" sz="1600" dirty="0" err="1" smtClean="0"/>
              <a:t>Rezultati</a:t>
            </a:r>
            <a:r>
              <a:rPr lang="en-US" altLang="sr-Latn-RS" sz="1600" dirty="0" smtClean="0"/>
              <a:t>: </a:t>
            </a:r>
            <a:r>
              <a:rPr lang="hr-HR" altLang="sr-Latn-RS" sz="1600" dirty="0" smtClean="0"/>
              <a:t>Da bi </a:t>
            </a:r>
            <a:r>
              <a:rPr lang="hr-HR" altLang="sr-Latn-RS" sz="1600" dirty="0" err="1" smtClean="0"/>
              <a:t>supervizanti</a:t>
            </a:r>
            <a:r>
              <a:rPr lang="hr-HR" altLang="sr-Latn-RS" sz="1600" dirty="0" smtClean="0"/>
              <a:t> </a:t>
            </a:r>
            <a:r>
              <a:rPr lang="hr-HR" altLang="sr-Latn-RS" sz="1600" b="1" dirty="0" smtClean="0"/>
              <a:t> mogli „iskoristiti” podršku u superviziji treba im:</a:t>
            </a:r>
            <a:endParaRPr lang="en-US" altLang="sr-Latn-RS" sz="1600" b="1" dirty="0" smtClean="0"/>
          </a:p>
          <a:p>
            <a:pPr>
              <a:lnSpc>
                <a:spcPct val="120000"/>
              </a:lnSpc>
            </a:pPr>
            <a:r>
              <a:rPr lang="hr-HR" altLang="sr-Latn-RS" sz="1600" dirty="0" smtClean="0"/>
              <a:t>Određeno znanje i vladanje komunikacijskim vještinama</a:t>
            </a:r>
            <a:endParaRPr lang="en-US" altLang="sr-Latn-RS" sz="1600" dirty="0" smtClean="0"/>
          </a:p>
          <a:p>
            <a:pPr>
              <a:lnSpc>
                <a:spcPct val="120000"/>
              </a:lnSpc>
            </a:pPr>
            <a:r>
              <a:rPr lang="hr-HR" altLang="sr-Latn-RS" sz="1600" dirty="0" err="1" smtClean="0"/>
              <a:t>Proaktivno</a:t>
            </a:r>
            <a:r>
              <a:rPr lang="hr-HR" altLang="sr-Latn-RS" sz="1600" dirty="0" smtClean="0"/>
              <a:t> ponašanje</a:t>
            </a:r>
            <a:endParaRPr lang="en-US" altLang="sr-Latn-RS" sz="1600" dirty="0" smtClean="0"/>
          </a:p>
          <a:p>
            <a:pPr>
              <a:lnSpc>
                <a:spcPct val="120000"/>
              </a:lnSpc>
            </a:pPr>
            <a:r>
              <a:rPr lang="hr-HR" altLang="sr-Latn-RS" sz="1600" dirty="0" smtClean="0"/>
              <a:t>Određena osobna obilježja</a:t>
            </a:r>
            <a:endParaRPr lang="en-US" altLang="sr-Latn-RS" sz="1600" dirty="0" smtClean="0"/>
          </a:p>
        </p:txBody>
      </p:sp>
    </p:spTree>
    <p:extLst>
      <p:ext uri="{BB962C8B-B14F-4D97-AF65-F5344CB8AC3E}">
        <p14:creationId xmlns:p14="http://schemas.microsoft.com/office/powerpoint/2010/main" val="202744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630237"/>
          </a:xfrm>
        </p:spPr>
        <p:txBody>
          <a:bodyPr/>
          <a:lstStyle/>
          <a:p>
            <a:r>
              <a:rPr lang="en-US" altLang="sr-Latn-RS" sz="2400" smtClean="0"/>
              <a:t>Z</a:t>
            </a:r>
            <a:r>
              <a:rPr lang="hr-HR" altLang="sr-Latn-RS" sz="2400" smtClean="0"/>
              <a:t>nanja i komunikacijske vještine</a:t>
            </a:r>
            <a:endParaRPr lang="en-US" altLang="sr-Latn-R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447800"/>
            <a:ext cx="6196013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 smtClean="0"/>
              <a:t>Posjedovanje teorijskog znanja</a:t>
            </a:r>
          </a:p>
          <a:p>
            <a:pPr>
              <a:lnSpc>
                <a:spcPct val="110000"/>
              </a:lnSpc>
            </a:pPr>
            <a:r>
              <a:rPr lang="hr-HR" altLang="sr-Latn-RS" sz="1400" smtClean="0"/>
              <a:t>„…teorijsko znanje i profesionalna etika…“ (S2); „…moraju biti naoružani znanjem, poznavati zakone kako nas ne bi krivo uputili.“ (S7); </a:t>
            </a:r>
            <a:endParaRPr lang="en-US" altLang="sr-Latn-RS" sz="140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 smtClean="0"/>
              <a:t>Aktivno slušanje</a:t>
            </a:r>
          </a:p>
          <a:p>
            <a:pPr>
              <a:lnSpc>
                <a:spcPct val="110000"/>
              </a:lnSpc>
            </a:pPr>
            <a:r>
              <a:rPr lang="hr-HR" altLang="sr-Latn-RS" sz="1400" smtClean="0"/>
              <a:t>„Ako vidimo da nas svi pozorno slušaju…“ (S3);  „Potrebno je aktivno slušati  člana grupe…“ (S3); „Supervizanti moraju aktivno slušati…“ (S6); </a:t>
            </a:r>
            <a:endParaRPr lang="en-US" altLang="sr-Latn-RS" sz="1400" smtClean="0"/>
          </a:p>
          <a:p>
            <a:pPr>
              <a:lnSpc>
                <a:spcPct val="110000"/>
              </a:lnSpc>
            </a:pPr>
            <a:r>
              <a:rPr lang="hr-HR" altLang="sr-Latn-RS" sz="1400" smtClean="0"/>
              <a:t>„…no zanimljivo je to da podršku u superviziji mogu dobiti  i onda kad nisam u fokusu, već slušajući druge i supervizora dobivam odgovore na pitanja koja nisam ni postavila na glas…“ (S2); „…podršku slušanjem drugih…“ (S7):</a:t>
            </a:r>
            <a:endParaRPr lang="en-US" altLang="sr-Latn-RS" sz="140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 smtClean="0"/>
              <a:t>Reflektiranje</a:t>
            </a:r>
            <a:r>
              <a:rPr lang="hr-HR" altLang="sr-Latn-RS" sz="1400" b="1" smtClean="0"/>
              <a:t> </a:t>
            </a:r>
            <a:endParaRPr lang="en-US" altLang="sr-Latn-RS" sz="1400" b="1" smtClean="0"/>
          </a:p>
          <a:p>
            <a:pPr>
              <a:lnSpc>
                <a:spcPct val="110000"/>
              </a:lnSpc>
            </a:pPr>
            <a:r>
              <a:rPr lang="hr-HR" altLang="sr-Latn-RS" sz="1400" smtClean="0"/>
              <a:t>„Meni je super što članovi daju svoju refleksiju na izneseni problem, a samim time i podršku.“ (S4); „…veliku ulogu igra i refleksija…“ (S7); </a:t>
            </a:r>
            <a:endParaRPr lang="en-US" altLang="sr-Latn-RS" sz="140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 smtClean="0"/>
              <a:t>Primanje i davanje povratnih informacija</a:t>
            </a:r>
          </a:p>
          <a:p>
            <a:pPr>
              <a:lnSpc>
                <a:spcPct val="110000"/>
              </a:lnSpc>
            </a:pPr>
            <a:r>
              <a:rPr lang="hr-HR" altLang="sr-Latn-RS" sz="1400" smtClean="0"/>
              <a:t>„…da nam daju feedback na to…“ (S2); „…u većini slučajeva možeš dobiti podršku kroz razne povratne informacije…“ (S6); </a:t>
            </a:r>
            <a:endParaRPr lang="en-US" altLang="sr-Latn-RS" sz="140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sr-Latn-RS" sz="1400" b="1" smtClean="0"/>
              <a:t>Pokazivanje razumijevanja i poštovanja za druge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hr-HR" altLang="sr-Latn-RS" sz="1400" smtClean="0"/>
              <a:t>„…pokazati razumijevanje.“ (S2); „…razumjeti druge. (S6); „…da nas poštuju…“ (S3); </a:t>
            </a:r>
            <a:endParaRPr lang="en-US" altLang="sr-Latn-RS" sz="1400" smtClean="0"/>
          </a:p>
        </p:txBody>
      </p:sp>
    </p:spTree>
    <p:extLst>
      <p:ext uri="{BB962C8B-B14F-4D97-AF65-F5344CB8AC3E}">
        <p14:creationId xmlns:p14="http://schemas.microsoft.com/office/powerpoint/2010/main" val="29114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782637"/>
          </a:xfrm>
        </p:spPr>
        <p:txBody>
          <a:bodyPr/>
          <a:lstStyle/>
          <a:p>
            <a:r>
              <a:rPr lang="en-US" altLang="sr-Latn-RS" sz="2400" smtClean="0"/>
              <a:t>O</a:t>
            </a:r>
            <a:r>
              <a:rPr lang="hr-HR" altLang="sr-Latn-RS" sz="2400" smtClean="0"/>
              <a:t>sobna obilježja supervizanata</a:t>
            </a:r>
            <a:endParaRPr lang="en-US" altLang="sr-Latn-RS" sz="2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524000"/>
            <a:ext cx="6196013" cy="4198938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Otvorenost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iskrenost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„…njihova otvorenost i iskrenost.“ (S2); „…otvoreni i iskreni…“ (S7)</a:t>
            </a:r>
            <a:r>
              <a:rPr lang="en-US" altLang="sr-Latn-RS" sz="2000" dirty="0"/>
              <a:t>,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Povjerenje</a:t>
            </a:r>
            <a:r>
              <a:rPr lang="hr-HR" altLang="sr-Latn-RS" sz="2000" dirty="0"/>
              <a:t> 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„…mora se pokazati kao osoba od povjerenja…“(S4)),</a:t>
            </a:r>
            <a:r>
              <a:rPr lang="en-US" altLang="sr-Latn-RS" sz="2000" dirty="0"/>
              <a:t> 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Empatija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„…sigurno je i empatija…“ (S4</a:t>
            </a:r>
            <a:r>
              <a:rPr lang="hr-HR" altLang="sr-Latn-RS" sz="2000" dirty="0" smtClean="0"/>
              <a:t>); „…</a:t>
            </a:r>
            <a:r>
              <a:rPr lang="hr-HR" altLang="sr-Latn-RS" sz="2000" dirty="0" err="1"/>
              <a:t>empatičnost</a:t>
            </a:r>
            <a:r>
              <a:rPr lang="hr-HR" altLang="sr-Latn-RS" sz="2000" dirty="0"/>
              <a:t> </a:t>
            </a:r>
            <a:r>
              <a:rPr lang="hr-HR" altLang="sr-Latn-RS" sz="2000" dirty="0" err="1"/>
              <a:t>supervizanata</a:t>
            </a:r>
            <a:r>
              <a:rPr lang="hr-HR" altLang="sr-Latn-RS" sz="2000" dirty="0"/>
              <a:t>…“ (S5);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Kapacitet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izlaganje</a:t>
            </a:r>
            <a:r>
              <a:rPr lang="en-US" altLang="sr-Latn-RS" sz="2000" b="1" dirty="0"/>
              <a:t> u </a:t>
            </a:r>
            <a:r>
              <a:rPr lang="en-US" altLang="sr-Latn-RS" sz="2000" b="1" dirty="0" err="1"/>
              <a:t>grupi</a:t>
            </a:r>
            <a:endParaRPr lang="en-US" altLang="sr-Latn-RS" sz="2000" b="1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„Nemam problema sa istupanjem i govorom pred grupom…“ (S5); „Nakon što sam skupila hrabrosti i uključila se u raspravu, aktivnije sam slušala ostale kolegice…“ (S1); „Nekad me bilo i strah, petljati se u neke stvari…, ali uključila sam se…“ (S4); </a:t>
            </a: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318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858837"/>
          </a:xfrm>
        </p:spPr>
        <p:txBody>
          <a:bodyPr/>
          <a:lstStyle/>
          <a:p>
            <a:r>
              <a:rPr lang="en-US" altLang="sr-Latn-RS" sz="2400" smtClean="0"/>
              <a:t>P</a:t>
            </a:r>
            <a:r>
              <a:rPr lang="hr-HR" altLang="sr-Latn-RS" sz="2400" smtClean="0"/>
              <a:t>roaktivno ponašanje supervizanata</a:t>
            </a:r>
            <a:endParaRPr lang="en-US" altLang="sr-Latn-RS" sz="2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828800"/>
            <a:ext cx="6196013" cy="3894138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Aktivno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uključivanje</a:t>
            </a:r>
            <a:r>
              <a:rPr lang="en-US" altLang="sr-Latn-RS" sz="2000" b="1" dirty="0"/>
              <a:t> u rad </a:t>
            </a:r>
            <a:r>
              <a:rPr lang="en-US" altLang="sr-Latn-RS" sz="2000" b="1" dirty="0" err="1"/>
              <a:t>grupe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„…i aktivno sudjelovala u svakom problemu sa kojim se grupa susretala.“ (S1); „…te aktivno sudjelovati…“ (S4); „Smatram da sam dala veliki doprinos grupi svojim aktivnim sudjelovanjem.“  (S4); „…i aktivno sudjelovati…“ (S6);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Motiviranost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superviziju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„Bila sam veoma motivirana za </a:t>
            </a:r>
            <a:r>
              <a:rPr lang="hr-HR" altLang="sr-Latn-RS" sz="2000" dirty="0" err="1"/>
              <a:t>superviziju..</a:t>
            </a:r>
            <a:r>
              <a:rPr lang="hr-HR" altLang="sr-Latn-RS" sz="2000" dirty="0"/>
              <a:t>.“ (S4); „…jako bitna i motiviranost…“ (S7);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sr-Latn-RS" sz="2000" b="1" dirty="0" err="1"/>
              <a:t>Podrška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za</a:t>
            </a:r>
            <a:r>
              <a:rPr lang="en-US" altLang="sr-Latn-RS" sz="2000" b="1" dirty="0"/>
              <a:t> </a:t>
            </a:r>
            <a:r>
              <a:rPr lang="en-US" altLang="sr-Latn-RS" sz="2000" b="1" dirty="0" err="1"/>
              <a:t>izlaganje</a:t>
            </a:r>
            <a:r>
              <a:rPr lang="en-US" altLang="sr-Latn-RS" sz="2000" b="1" dirty="0"/>
              <a:t> u </a:t>
            </a:r>
            <a:r>
              <a:rPr lang="en-US" altLang="sr-Latn-RS" sz="2000" b="1" dirty="0" err="1"/>
              <a:t>grupi</a:t>
            </a:r>
            <a:endParaRPr lang="en-US" altLang="sr-Latn-RS" sz="2000" b="1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„…te poticaj i podupiranje u rješavanju problema…“ (S2); „Poticala sam ostale kolegice da se otvore i krenu pričati o svojim problemima…“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95391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20689"/>
            <a:ext cx="73152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hr-HR" altLang="sr-Latn-RS" sz="2400" dirty="0" smtClean="0"/>
              <a:t>K</a:t>
            </a:r>
            <a:r>
              <a:rPr lang="en-US" altLang="sr-Latn-RS" sz="2400" dirty="0" err="1" smtClean="0"/>
              <a:t>ompetencij</a:t>
            </a:r>
            <a:r>
              <a:rPr lang="hr-HR" altLang="sr-Latn-RS" sz="2400" dirty="0" smtClean="0"/>
              <a:t>e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supervizanata</a:t>
            </a:r>
            <a:r>
              <a:rPr lang="hr-HR" altLang="sr-Latn-RS" sz="2400" dirty="0" smtClean="0"/>
              <a:t> – perspektiva supervizora</a:t>
            </a:r>
            <a:br>
              <a:rPr lang="hr-HR" altLang="sr-Latn-RS" sz="2400" dirty="0" smtClean="0"/>
            </a:br>
            <a:r>
              <a:rPr lang="en-US" altLang="sr-Latn-RS" sz="2400" dirty="0" smtClean="0"/>
              <a:t> (</a:t>
            </a:r>
            <a:r>
              <a:rPr lang="en-US" altLang="sr-Latn-RS" sz="2400" dirty="0" err="1" smtClean="0"/>
              <a:t>Urbanc</a:t>
            </a:r>
            <a:r>
              <a:rPr lang="en-US" altLang="sr-Latn-RS" sz="2400" dirty="0" smtClean="0"/>
              <a:t>, 2013)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463675" y="1981200"/>
            <a:ext cx="6196013" cy="3741738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hr-HR" altLang="sr-Latn-RS" sz="2000" dirty="0"/>
              <a:t>Sudionicima </a:t>
            </a:r>
            <a:r>
              <a:rPr lang="hr-HR" altLang="sr-Latn-RS" sz="2000" dirty="0" smtClean="0"/>
              <a:t>istraživanja (7 supervizora  zaposlenih u sustavu socijalne skrbi, 2013/14.) </a:t>
            </a:r>
            <a:r>
              <a:rPr lang="hr-HR" altLang="sr-Latn-RS" sz="2000" dirty="0"/>
              <a:t>važno je da </a:t>
            </a:r>
            <a:r>
              <a:rPr lang="hr-HR" altLang="sr-Latn-RS" sz="2000" dirty="0" err="1"/>
              <a:t>supervizanti</a:t>
            </a:r>
            <a:r>
              <a:rPr lang="hr-HR" altLang="sr-Latn-RS" sz="2000" dirty="0"/>
              <a:t> ne dođu na superviziju kao </a:t>
            </a:r>
            <a:r>
              <a:rPr lang="hr-HR" altLang="sr-Latn-RS" sz="2000" i="1" dirty="0" err="1"/>
              <a:t>tabula</a:t>
            </a:r>
            <a:r>
              <a:rPr lang="hr-HR" altLang="sr-Latn-RS" sz="2000" i="1" dirty="0"/>
              <a:t> rasa </a:t>
            </a:r>
            <a:r>
              <a:rPr lang="hr-HR" altLang="sr-Latn-RS" sz="2000" dirty="0"/>
              <a:t>već da su upoznati s teorijskim znanjem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i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načelima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rada</a:t>
            </a:r>
            <a:r>
              <a:rPr lang="hr-HR" altLang="sr-Latn-RS" sz="2000" dirty="0"/>
              <a:t> o superviziji</a:t>
            </a:r>
            <a:r>
              <a:rPr lang="en-US" altLang="sr-Latn-RS" sz="2000" dirty="0"/>
              <a:t>:</a:t>
            </a:r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„…imati neka teorijska znanja što je supervizija, kako se provodi, koja joj je svrha, zapravo da budu upoznati uopće sa  metodom supervizije…“ (2);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hr-HR" altLang="sr-Latn-RS" sz="2000" dirty="0"/>
              <a:t>„…da dođu s teoretskom pretpostavkom o tome što supervizija jest da bi mogli bolje sudjelovat u njoj i biti manje suzdržani.“ (2)</a:t>
            </a:r>
            <a:r>
              <a:rPr lang="en-US" altLang="sr-Latn-RS" sz="2000" dirty="0"/>
              <a:t>;</a:t>
            </a:r>
            <a:r>
              <a:rPr lang="hr-HR" altLang="sr-Latn-RS" sz="2000" dirty="0"/>
              <a:t>  </a:t>
            </a: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endParaRPr lang="en-US" altLang="sr-Latn-RS" sz="2000" dirty="0"/>
          </a:p>
          <a:p>
            <a:pPr marL="274320" indent="-274320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altLang="sr-Latn-RS" sz="2000" dirty="0"/>
              <a:t>“…</a:t>
            </a:r>
            <a:r>
              <a:rPr lang="hr-HR" altLang="sr-Latn-RS" sz="2000" dirty="0"/>
              <a:t>o nekakvim osnovnim principima rada supervizijske grupe i što je to supervizijska grupa…“ (</a:t>
            </a:r>
            <a:r>
              <a:rPr lang="hr-HR" altLang="sr-Latn-RS" sz="2000" dirty="0" smtClean="0"/>
              <a:t>4). 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1805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375" y="817563"/>
            <a:ext cx="6964363" cy="1011237"/>
          </a:xfrm>
        </p:spPr>
        <p:txBody>
          <a:bodyPr>
            <a:normAutofit/>
          </a:bodyPr>
          <a:lstStyle/>
          <a:p>
            <a:r>
              <a:rPr lang="en-US" altLang="sr-Latn-RS" sz="2400" smtClean="0"/>
              <a:t>S</a:t>
            </a:r>
            <a:r>
              <a:rPr lang="hr-HR" altLang="sr-Latn-RS" sz="2400" smtClean="0"/>
              <a:t>upervizanti trebaju imati i osnovna znanja teorije iz područja komunikacije</a:t>
            </a:r>
            <a:endParaRPr lang="en-US" altLang="sr-Latn-RS" sz="24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dirty="0"/>
              <a:t>„…</a:t>
            </a:r>
            <a:r>
              <a:rPr lang="hr-HR" altLang="sr-Latn-RS" sz="2000" dirty="0"/>
              <a:t>neke komunikacijske vještine, da je to preduvjet slušanja, a onda izražavanja svog mišljenja…“ (1</a:t>
            </a:r>
            <a:r>
              <a:rPr lang="hr-HR" altLang="sr-Latn-RS" sz="2000" dirty="0" smtClean="0"/>
              <a:t>); „…</a:t>
            </a:r>
            <a:r>
              <a:rPr lang="hr-HR" altLang="sr-Latn-RS" sz="2000" dirty="0"/>
              <a:t>iz komunikacijskih vještina…“ (3</a:t>
            </a:r>
            <a:r>
              <a:rPr lang="hr-HR" altLang="sr-Latn-RS" sz="2000" dirty="0" smtClean="0"/>
              <a:t>)</a:t>
            </a:r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altLang="sr-Latn-RS" sz="2000" dirty="0"/>
              <a:t>“N</a:t>
            </a:r>
            <a:r>
              <a:rPr lang="hr-HR" altLang="sr-Latn-RS" sz="2000" dirty="0" err="1"/>
              <a:t>aravno</a:t>
            </a:r>
            <a:r>
              <a:rPr lang="hr-HR" altLang="sr-Latn-RS" sz="2000" dirty="0"/>
              <a:t> poznavanje komunikacijskih teorija je jako važno kako bi se mogli izraziti.“(5); </a:t>
            </a:r>
            <a:endParaRPr lang="hr-HR" altLang="sr-Latn-RS" sz="2000" dirty="0" smtClean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en-US" altLang="sr-Latn-RS" sz="2000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hr-HR" altLang="sr-Latn-RS" sz="2000" dirty="0"/>
              <a:t>„…imati znanja iz </a:t>
            </a:r>
            <a:r>
              <a:rPr lang="hr-HR" altLang="sr-Latn-RS" sz="2000" dirty="0" err="1"/>
              <a:t>interpersonalne</a:t>
            </a:r>
            <a:r>
              <a:rPr lang="hr-HR" altLang="sr-Latn-RS" sz="2000" dirty="0"/>
              <a:t> komunikacije…“ (7).</a:t>
            </a:r>
            <a:endParaRPr lang="en-US" altLang="sr-Latn-RS" sz="2000" dirty="0"/>
          </a:p>
        </p:txBody>
      </p:sp>
    </p:spTree>
    <p:extLst>
      <p:ext uri="{BB962C8B-B14F-4D97-AF65-F5344CB8AC3E}">
        <p14:creationId xmlns:p14="http://schemas.microsoft.com/office/powerpoint/2010/main" val="325415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</TotalTime>
  <Words>2305</Words>
  <Application>Microsoft Office PowerPoint</Application>
  <PresentationFormat>On-screen Show (4:3)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SimSun</vt:lpstr>
      <vt:lpstr>Arial</vt:lpstr>
      <vt:lpstr>Brush Script MT</vt:lpstr>
      <vt:lpstr>Wingdings</vt:lpstr>
      <vt:lpstr>Perspective</vt:lpstr>
      <vt:lpstr>Kako biti supervizant u superviziji terenske prakse studenata socijalnog rada</vt:lpstr>
      <vt:lpstr>Najčešće potećkoće koje supervizanti donose u superviziju</vt:lpstr>
      <vt:lpstr>Očekivanja supervizanata  od supervizije</vt:lpstr>
      <vt:lpstr> Iskustva studenata s podrškom u superviziji  (Šimonović, 2014.) </vt:lpstr>
      <vt:lpstr>Znanja i komunikacijske vještine</vt:lpstr>
      <vt:lpstr>Osobna obilježja supervizanata</vt:lpstr>
      <vt:lpstr>Proaktivno ponašanje supervizanata</vt:lpstr>
      <vt:lpstr>Kompetencije supervizanata – perspektiva supervizora  (Urbanc, 2013) </vt:lpstr>
      <vt:lpstr>Supervizanti trebaju imati i osnovna znanja teorije iz područja komunikacije</vt:lpstr>
      <vt:lpstr>Znanja o socijalnom radu </vt:lpstr>
      <vt:lpstr>Znanja iz psihologije i poznavanje zakona</vt:lpstr>
      <vt:lpstr>Znanja o metodama socijalnog rada</vt:lpstr>
      <vt:lpstr>Upotreba kreativnih metoda</vt:lpstr>
      <vt:lpstr>Komunikacijske vještine</vt:lpstr>
      <vt:lpstr>Vještine analiziranja vlastitog iskustva</vt:lpstr>
      <vt:lpstr>Vrijednosti (1)</vt:lpstr>
      <vt:lpstr>Vrijednosti (2)</vt:lpstr>
      <vt:lpstr>Vrijednosti (3)</vt:lpstr>
      <vt:lpstr>Vrijednosti (4)</vt:lpstr>
      <vt:lpstr>Osobna obilježja supervizanta</vt:lpstr>
      <vt:lpstr>Iz studentskih eseja  (Metode supervizije, 2014., Urbanc)</vt:lpstr>
      <vt:lpstr>Iz studentskih eseja  (Metode supervizije, 2014., Urbanc)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biti supervizant u superviziji terenske prakse studenata socijalnog rada</dc:title>
  <dc:creator>Kristina Urbanc</dc:creator>
  <cp:lastModifiedBy>Marijana Majdak</cp:lastModifiedBy>
  <cp:revision>3</cp:revision>
  <dcterms:created xsi:type="dcterms:W3CDTF">2017-02-28T16:22:06Z</dcterms:created>
  <dcterms:modified xsi:type="dcterms:W3CDTF">2017-03-01T11:58:41Z</dcterms:modified>
</cp:coreProperties>
</file>