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76D336-4767-419A-A33C-67C97AF94D8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06F2A96-BBDF-4BA2-97AC-64CAF53D0AB9}">
      <dgm:prSet phldrT="[Text]" custT="1"/>
      <dgm:spPr/>
      <dgm:t>
        <a:bodyPr/>
        <a:lstStyle/>
        <a:p>
          <a:r>
            <a:rPr lang="hr-HR" sz="1600" dirty="0"/>
            <a:t>Izvršena procjena</a:t>
          </a:r>
        </a:p>
      </dgm:t>
    </dgm:pt>
    <dgm:pt modelId="{BB083AD0-6EE7-471C-B22D-50187FB40D87}" type="parTrans" cxnId="{CCDD7C39-AFC2-46B9-8867-B79EB4B17B27}">
      <dgm:prSet/>
      <dgm:spPr/>
      <dgm:t>
        <a:bodyPr/>
        <a:lstStyle/>
        <a:p>
          <a:endParaRPr lang="hr-HR"/>
        </a:p>
      </dgm:t>
    </dgm:pt>
    <dgm:pt modelId="{267DD65E-8C87-4375-A063-8A898AFB6E6C}" type="sibTrans" cxnId="{CCDD7C39-AFC2-46B9-8867-B79EB4B17B27}">
      <dgm:prSet/>
      <dgm:spPr/>
      <dgm:t>
        <a:bodyPr/>
        <a:lstStyle/>
        <a:p>
          <a:endParaRPr lang="hr-HR"/>
        </a:p>
      </dgm:t>
    </dgm:pt>
    <dgm:pt modelId="{FBB970A5-6334-48AF-B33F-4C33F60AE72B}">
      <dgm:prSet phldrT="[Text]" custT="1"/>
      <dgm:spPr/>
      <dgm:t>
        <a:bodyPr/>
        <a:lstStyle/>
        <a:p>
          <a:r>
            <a:rPr lang="hr-HR" sz="1600" dirty="0"/>
            <a:t>Definiranje čimbenika rizika i potencijala</a:t>
          </a:r>
        </a:p>
      </dgm:t>
    </dgm:pt>
    <dgm:pt modelId="{47460E7F-A60C-442F-8895-9C2269E3FEED}" type="parTrans" cxnId="{A2789286-9F66-413D-99DB-A672A745F4F8}">
      <dgm:prSet/>
      <dgm:spPr/>
      <dgm:t>
        <a:bodyPr/>
        <a:lstStyle/>
        <a:p>
          <a:endParaRPr lang="hr-HR"/>
        </a:p>
      </dgm:t>
    </dgm:pt>
    <dgm:pt modelId="{42074F12-4132-4D60-9ED1-35B74A2D5D24}" type="sibTrans" cxnId="{A2789286-9F66-413D-99DB-A672A745F4F8}">
      <dgm:prSet/>
      <dgm:spPr/>
      <dgm:t>
        <a:bodyPr/>
        <a:lstStyle/>
        <a:p>
          <a:endParaRPr lang="hr-HR"/>
        </a:p>
      </dgm:t>
    </dgm:pt>
    <dgm:pt modelId="{3CFDDB66-DE47-45D8-ACF2-C1DBA6D88849}">
      <dgm:prSet phldrT="[Text]" custT="1"/>
      <dgm:spPr/>
      <dgm:t>
        <a:bodyPr/>
        <a:lstStyle/>
        <a:p>
          <a:r>
            <a:rPr lang="hr-HR" sz="1600" dirty="0"/>
            <a:t>Definiranje ciljeva, potrebnih intervencija</a:t>
          </a:r>
        </a:p>
      </dgm:t>
    </dgm:pt>
    <dgm:pt modelId="{EA4E8638-26EA-4A0B-A898-28DB7017A013}" type="parTrans" cxnId="{2393F551-2A99-4956-9B26-D60833CB54E8}">
      <dgm:prSet/>
      <dgm:spPr/>
      <dgm:t>
        <a:bodyPr/>
        <a:lstStyle/>
        <a:p>
          <a:endParaRPr lang="hr-HR"/>
        </a:p>
      </dgm:t>
    </dgm:pt>
    <dgm:pt modelId="{2467BA79-5D08-42F4-A2B0-B343332CA58E}" type="sibTrans" cxnId="{2393F551-2A99-4956-9B26-D60833CB54E8}">
      <dgm:prSet/>
      <dgm:spPr/>
      <dgm:t>
        <a:bodyPr/>
        <a:lstStyle/>
        <a:p>
          <a:endParaRPr lang="hr-HR"/>
        </a:p>
      </dgm:t>
    </dgm:pt>
    <dgm:pt modelId="{3F9DFF76-1DDD-4EAB-9FE9-8A0C781E6201}">
      <dgm:prSet phldrT="[Text]" custT="1"/>
      <dgm:spPr/>
      <dgm:t>
        <a:bodyPr/>
        <a:lstStyle/>
        <a:p>
          <a:r>
            <a:rPr lang="hr-HR" sz="1600" dirty="0"/>
            <a:t>Voditelj slučaja i korisnik/obitelj/skrbnik biraju instituciju</a:t>
          </a:r>
        </a:p>
      </dgm:t>
    </dgm:pt>
    <dgm:pt modelId="{C1F644DC-A615-499F-BC0C-7E073AC2CE4C}" type="parTrans" cxnId="{0A5C64F9-4660-451E-8793-3BD792284A3C}">
      <dgm:prSet/>
      <dgm:spPr/>
      <dgm:t>
        <a:bodyPr/>
        <a:lstStyle/>
        <a:p>
          <a:endParaRPr lang="hr-HR"/>
        </a:p>
      </dgm:t>
    </dgm:pt>
    <dgm:pt modelId="{107C7327-5CCB-4118-8CB4-96DFFC253AED}" type="sibTrans" cxnId="{0A5C64F9-4660-451E-8793-3BD792284A3C}">
      <dgm:prSet/>
      <dgm:spPr/>
      <dgm:t>
        <a:bodyPr/>
        <a:lstStyle/>
        <a:p>
          <a:endParaRPr lang="hr-HR"/>
        </a:p>
      </dgm:t>
    </dgm:pt>
    <dgm:pt modelId="{F1538EEA-184A-4679-AD30-4FD6959B2D18}" type="pres">
      <dgm:prSet presAssocID="{C376D336-4767-419A-A33C-67C97AF94D87}" presName="Name0" presStyleCnt="0">
        <dgm:presLayoutVars>
          <dgm:dir/>
          <dgm:resizeHandles val="exact"/>
        </dgm:presLayoutVars>
      </dgm:prSet>
      <dgm:spPr/>
    </dgm:pt>
    <dgm:pt modelId="{4539A8BB-01FA-4EF1-8ADF-97F9EBA1AE2E}" type="pres">
      <dgm:prSet presAssocID="{106F2A96-BBDF-4BA2-97AC-64CAF53D0AB9}" presName="node" presStyleLbl="node1" presStyleIdx="0" presStyleCnt="4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21468F5-009E-4829-86E3-71F95A74664E}" type="pres">
      <dgm:prSet presAssocID="{267DD65E-8C87-4375-A063-8A898AFB6E6C}" presName="sibTrans" presStyleLbl="sibTrans2D1" presStyleIdx="0" presStyleCnt="3"/>
      <dgm:spPr/>
      <dgm:t>
        <a:bodyPr/>
        <a:lstStyle/>
        <a:p>
          <a:endParaRPr lang="hr-HR"/>
        </a:p>
      </dgm:t>
    </dgm:pt>
    <dgm:pt modelId="{60F8DC01-AD59-4E7A-A681-7EF864177676}" type="pres">
      <dgm:prSet presAssocID="{267DD65E-8C87-4375-A063-8A898AFB6E6C}" presName="connectorText" presStyleLbl="sibTrans2D1" presStyleIdx="0" presStyleCnt="3"/>
      <dgm:spPr/>
      <dgm:t>
        <a:bodyPr/>
        <a:lstStyle/>
        <a:p>
          <a:endParaRPr lang="hr-HR"/>
        </a:p>
      </dgm:t>
    </dgm:pt>
    <dgm:pt modelId="{E2E60D9C-A95B-4E4A-A0E4-E128B86E2C43}" type="pres">
      <dgm:prSet presAssocID="{FBB970A5-6334-48AF-B33F-4C33F60AE72B}" presName="node" presStyleLbl="node1" presStyleIdx="1" presStyleCnt="4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370DAE3-C90F-45DA-809F-3C24D5F86D2D}" type="pres">
      <dgm:prSet presAssocID="{42074F12-4132-4D60-9ED1-35B74A2D5D24}" presName="sibTrans" presStyleLbl="sibTrans2D1" presStyleIdx="1" presStyleCnt="3"/>
      <dgm:spPr/>
      <dgm:t>
        <a:bodyPr/>
        <a:lstStyle/>
        <a:p>
          <a:endParaRPr lang="hr-HR"/>
        </a:p>
      </dgm:t>
    </dgm:pt>
    <dgm:pt modelId="{1700A7E9-1947-4666-B071-54CB4ABD549F}" type="pres">
      <dgm:prSet presAssocID="{42074F12-4132-4D60-9ED1-35B74A2D5D24}" presName="connectorText" presStyleLbl="sibTrans2D1" presStyleIdx="1" presStyleCnt="3"/>
      <dgm:spPr/>
      <dgm:t>
        <a:bodyPr/>
        <a:lstStyle/>
        <a:p>
          <a:endParaRPr lang="hr-HR"/>
        </a:p>
      </dgm:t>
    </dgm:pt>
    <dgm:pt modelId="{DD20C0E7-F313-4BD9-B2CC-DA7F1E5039E8}" type="pres">
      <dgm:prSet presAssocID="{3CFDDB66-DE47-45D8-ACF2-C1DBA6D88849}" presName="node" presStyleLbl="node1" presStyleIdx="2" presStyleCnt="4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9DC14BE-BBAC-4EBE-9B4B-3A2AFCB4FC95}" type="pres">
      <dgm:prSet presAssocID="{2467BA79-5D08-42F4-A2B0-B343332CA58E}" presName="sibTrans" presStyleLbl="sibTrans2D1" presStyleIdx="2" presStyleCnt="3"/>
      <dgm:spPr/>
      <dgm:t>
        <a:bodyPr/>
        <a:lstStyle/>
        <a:p>
          <a:endParaRPr lang="hr-HR"/>
        </a:p>
      </dgm:t>
    </dgm:pt>
    <dgm:pt modelId="{9194E403-96FB-4E88-B2D0-EA381CC71FB1}" type="pres">
      <dgm:prSet presAssocID="{2467BA79-5D08-42F4-A2B0-B343332CA58E}" presName="connectorText" presStyleLbl="sibTrans2D1" presStyleIdx="2" presStyleCnt="3"/>
      <dgm:spPr/>
      <dgm:t>
        <a:bodyPr/>
        <a:lstStyle/>
        <a:p>
          <a:endParaRPr lang="hr-HR"/>
        </a:p>
      </dgm:t>
    </dgm:pt>
    <dgm:pt modelId="{4B64B4B1-D847-4A37-A12F-65F070DBD892}" type="pres">
      <dgm:prSet presAssocID="{3F9DFF76-1DDD-4EAB-9FE9-8A0C781E6201}" presName="node" presStyleLbl="node1" presStyleIdx="3" presStyleCnt="4" custScaleX="2000000" custLinFactNeighborX="-3469" custLinFactNeighborY="-115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8FBF46C-4A1A-403E-86EB-8786A1B2EBA4}" type="presOf" srcId="{42074F12-4132-4D60-9ED1-35B74A2D5D24}" destId="{6370DAE3-C90F-45DA-809F-3C24D5F86D2D}" srcOrd="0" destOrd="0" presId="urn:microsoft.com/office/officeart/2005/8/layout/process1"/>
    <dgm:cxn modelId="{F363313C-ED3B-4643-B718-769AE45B6E2D}" type="presOf" srcId="{42074F12-4132-4D60-9ED1-35B74A2D5D24}" destId="{1700A7E9-1947-4666-B071-54CB4ABD549F}" srcOrd="1" destOrd="0" presId="urn:microsoft.com/office/officeart/2005/8/layout/process1"/>
    <dgm:cxn modelId="{C58407A6-4EAE-470E-A03B-B2CE36C06BC7}" type="presOf" srcId="{106F2A96-BBDF-4BA2-97AC-64CAF53D0AB9}" destId="{4539A8BB-01FA-4EF1-8ADF-97F9EBA1AE2E}" srcOrd="0" destOrd="0" presId="urn:microsoft.com/office/officeart/2005/8/layout/process1"/>
    <dgm:cxn modelId="{CCDD7C39-AFC2-46B9-8867-B79EB4B17B27}" srcId="{C376D336-4767-419A-A33C-67C97AF94D87}" destId="{106F2A96-BBDF-4BA2-97AC-64CAF53D0AB9}" srcOrd="0" destOrd="0" parTransId="{BB083AD0-6EE7-471C-B22D-50187FB40D87}" sibTransId="{267DD65E-8C87-4375-A063-8A898AFB6E6C}"/>
    <dgm:cxn modelId="{B2B9104F-2840-4E91-8EA1-82F5D22D7DD5}" type="presOf" srcId="{3F9DFF76-1DDD-4EAB-9FE9-8A0C781E6201}" destId="{4B64B4B1-D847-4A37-A12F-65F070DBD892}" srcOrd="0" destOrd="0" presId="urn:microsoft.com/office/officeart/2005/8/layout/process1"/>
    <dgm:cxn modelId="{1AC6857D-47D5-4E9D-A5F4-0133A6F87092}" type="presOf" srcId="{C376D336-4767-419A-A33C-67C97AF94D87}" destId="{F1538EEA-184A-4679-AD30-4FD6959B2D18}" srcOrd="0" destOrd="0" presId="urn:microsoft.com/office/officeart/2005/8/layout/process1"/>
    <dgm:cxn modelId="{DF36CF11-E63E-4F0C-90E6-D5F9DB231131}" type="presOf" srcId="{FBB970A5-6334-48AF-B33F-4C33F60AE72B}" destId="{E2E60D9C-A95B-4E4A-A0E4-E128B86E2C43}" srcOrd="0" destOrd="0" presId="urn:microsoft.com/office/officeart/2005/8/layout/process1"/>
    <dgm:cxn modelId="{A2789286-9F66-413D-99DB-A672A745F4F8}" srcId="{C376D336-4767-419A-A33C-67C97AF94D87}" destId="{FBB970A5-6334-48AF-B33F-4C33F60AE72B}" srcOrd="1" destOrd="0" parTransId="{47460E7F-A60C-442F-8895-9C2269E3FEED}" sibTransId="{42074F12-4132-4D60-9ED1-35B74A2D5D24}"/>
    <dgm:cxn modelId="{6187402B-7418-4F9D-923E-331C38259980}" type="presOf" srcId="{2467BA79-5D08-42F4-A2B0-B343332CA58E}" destId="{19DC14BE-BBAC-4EBE-9B4B-3A2AFCB4FC95}" srcOrd="0" destOrd="0" presId="urn:microsoft.com/office/officeart/2005/8/layout/process1"/>
    <dgm:cxn modelId="{2393F551-2A99-4956-9B26-D60833CB54E8}" srcId="{C376D336-4767-419A-A33C-67C97AF94D87}" destId="{3CFDDB66-DE47-45D8-ACF2-C1DBA6D88849}" srcOrd="2" destOrd="0" parTransId="{EA4E8638-26EA-4A0B-A898-28DB7017A013}" sibTransId="{2467BA79-5D08-42F4-A2B0-B343332CA58E}"/>
    <dgm:cxn modelId="{9BD22C05-F29E-407C-9973-1092EAE20E08}" type="presOf" srcId="{3CFDDB66-DE47-45D8-ACF2-C1DBA6D88849}" destId="{DD20C0E7-F313-4BD9-B2CC-DA7F1E5039E8}" srcOrd="0" destOrd="0" presId="urn:microsoft.com/office/officeart/2005/8/layout/process1"/>
    <dgm:cxn modelId="{0A5C64F9-4660-451E-8793-3BD792284A3C}" srcId="{C376D336-4767-419A-A33C-67C97AF94D87}" destId="{3F9DFF76-1DDD-4EAB-9FE9-8A0C781E6201}" srcOrd="3" destOrd="0" parTransId="{C1F644DC-A615-499F-BC0C-7E073AC2CE4C}" sibTransId="{107C7327-5CCB-4118-8CB4-96DFFC253AED}"/>
    <dgm:cxn modelId="{02FC6643-D323-4EF2-965F-3CC9866046AC}" type="presOf" srcId="{267DD65E-8C87-4375-A063-8A898AFB6E6C}" destId="{921468F5-009E-4829-86E3-71F95A74664E}" srcOrd="0" destOrd="0" presId="urn:microsoft.com/office/officeart/2005/8/layout/process1"/>
    <dgm:cxn modelId="{50EB61BE-358A-4AB5-AB83-929BEC262CD7}" type="presOf" srcId="{2467BA79-5D08-42F4-A2B0-B343332CA58E}" destId="{9194E403-96FB-4E88-B2D0-EA381CC71FB1}" srcOrd="1" destOrd="0" presId="urn:microsoft.com/office/officeart/2005/8/layout/process1"/>
    <dgm:cxn modelId="{9C38FF19-7DFA-48F6-A2CD-7E201970A184}" type="presOf" srcId="{267DD65E-8C87-4375-A063-8A898AFB6E6C}" destId="{60F8DC01-AD59-4E7A-A681-7EF864177676}" srcOrd="1" destOrd="0" presId="urn:microsoft.com/office/officeart/2005/8/layout/process1"/>
    <dgm:cxn modelId="{A20E7F3A-50F2-4A12-8CA4-7F7374DB0DA9}" type="presParOf" srcId="{F1538EEA-184A-4679-AD30-4FD6959B2D18}" destId="{4539A8BB-01FA-4EF1-8ADF-97F9EBA1AE2E}" srcOrd="0" destOrd="0" presId="urn:microsoft.com/office/officeart/2005/8/layout/process1"/>
    <dgm:cxn modelId="{9A8078A7-620F-4B40-AB68-B1558DD37033}" type="presParOf" srcId="{F1538EEA-184A-4679-AD30-4FD6959B2D18}" destId="{921468F5-009E-4829-86E3-71F95A74664E}" srcOrd="1" destOrd="0" presId="urn:microsoft.com/office/officeart/2005/8/layout/process1"/>
    <dgm:cxn modelId="{60E1ECFB-E22F-490C-8175-9316492B3757}" type="presParOf" srcId="{921468F5-009E-4829-86E3-71F95A74664E}" destId="{60F8DC01-AD59-4E7A-A681-7EF864177676}" srcOrd="0" destOrd="0" presId="urn:microsoft.com/office/officeart/2005/8/layout/process1"/>
    <dgm:cxn modelId="{40D8301F-87E8-4751-9B57-237E1A478722}" type="presParOf" srcId="{F1538EEA-184A-4679-AD30-4FD6959B2D18}" destId="{E2E60D9C-A95B-4E4A-A0E4-E128B86E2C43}" srcOrd="2" destOrd="0" presId="urn:microsoft.com/office/officeart/2005/8/layout/process1"/>
    <dgm:cxn modelId="{146D94E5-1D88-4ADE-9BB9-93ACC9F4D655}" type="presParOf" srcId="{F1538EEA-184A-4679-AD30-4FD6959B2D18}" destId="{6370DAE3-C90F-45DA-809F-3C24D5F86D2D}" srcOrd="3" destOrd="0" presId="urn:microsoft.com/office/officeart/2005/8/layout/process1"/>
    <dgm:cxn modelId="{0EC923EC-3837-4BF3-8036-FE2C03D1FF3D}" type="presParOf" srcId="{6370DAE3-C90F-45DA-809F-3C24D5F86D2D}" destId="{1700A7E9-1947-4666-B071-54CB4ABD549F}" srcOrd="0" destOrd="0" presId="urn:microsoft.com/office/officeart/2005/8/layout/process1"/>
    <dgm:cxn modelId="{2B8C6F39-42A1-4E73-8D88-016D136B22EA}" type="presParOf" srcId="{F1538EEA-184A-4679-AD30-4FD6959B2D18}" destId="{DD20C0E7-F313-4BD9-B2CC-DA7F1E5039E8}" srcOrd="4" destOrd="0" presId="urn:microsoft.com/office/officeart/2005/8/layout/process1"/>
    <dgm:cxn modelId="{0CC4225A-41C5-4F15-A25C-A015C43B3D60}" type="presParOf" srcId="{F1538EEA-184A-4679-AD30-4FD6959B2D18}" destId="{19DC14BE-BBAC-4EBE-9B4B-3A2AFCB4FC95}" srcOrd="5" destOrd="0" presId="urn:microsoft.com/office/officeart/2005/8/layout/process1"/>
    <dgm:cxn modelId="{D16C6989-3C33-498E-963C-5342B7D860C9}" type="presParOf" srcId="{19DC14BE-BBAC-4EBE-9B4B-3A2AFCB4FC95}" destId="{9194E403-96FB-4E88-B2D0-EA381CC71FB1}" srcOrd="0" destOrd="0" presId="urn:microsoft.com/office/officeart/2005/8/layout/process1"/>
    <dgm:cxn modelId="{42DAF590-4A90-443F-BA4F-89E6DBA3312B}" type="presParOf" srcId="{F1538EEA-184A-4679-AD30-4FD6959B2D18}" destId="{4B64B4B1-D847-4A37-A12F-65F070DBD89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109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315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6869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876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608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8976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3443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225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507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539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850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663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703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18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903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879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40BAE-98ED-479C-B501-BC5E8C673F91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CFEEB2-6AE4-4162-8B01-06D8A1261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209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811370"/>
            <a:ext cx="8915399" cy="2485622"/>
          </a:xfrm>
        </p:spPr>
        <p:txBody>
          <a:bodyPr>
            <a:normAutofit/>
          </a:bodyPr>
          <a:lstStyle/>
          <a:p>
            <a:r>
              <a:rPr lang="hr-HR" dirty="0"/>
              <a:t>INDIVIDUALNI PRISTUP I KORISNIČKA PERSPEKTIVA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915177"/>
            <a:ext cx="8915399" cy="1988486"/>
          </a:xfrm>
        </p:spPr>
        <p:txBody>
          <a:bodyPr>
            <a:normAutofit/>
          </a:bodyPr>
          <a:lstStyle/>
          <a:p>
            <a:r>
              <a:rPr lang="hr-HR" dirty="0"/>
              <a:t>Anđela Birkić</a:t>
            </a:r>
          </a:p>
          <a:p>
            <a:r>
              <a:rPr lang="hr-HR" dirty="0"/>
              <a:t>Antonija Neralić</a:t>
            </a:r>
          </a:p>
          <a:p>
            <a:r>
              <a:rPr lang="hr-HR" dirty="0"/>
              <a:t>Marion Trcol</a:t>
            </a:r>
          </a:p>
          <a:p>
            <a:r>
              <a:rPr lang="hr-HR" dirty="0"/>
              <a:t>Martina Podobnik</a:t>
            </a:r>
          </a:p>
          <a:p>
            <a:r>
              <a:rPr lang="hr-HR" dirty="0"/>
              <a:t>Tihana Rabuzin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603" y="3670479"/>
            <a:ext cx="2370785" cy="17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3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ORGANIZACIJSKE PRETPOSTAVKE ZA REALIZACIJU INDIVIDUALNOG PLANIRANJA U DOMU SOCIJALNE SKRBI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056" y="2583542"/>
            <a:ext cx="8906555" cy="3327679"/>
          </a:xfrm>
        </p:spPr>
        <p:txBody>
          <a:bodyPr/>
          <a:lstStyle/>
          <a:p>
            <a:r>
              <a:rPr lang="hr-HR" dirty="0"/>
              <a:t>Institucionalna skrb dominantan oblik skrbi ( “zaštita”)</a:t>
            </a:r>
          </a:p>
          <a:p>
            <a:pPr>
              <a:buNone/>
            </a:pPr>
            <a:endParaRPr lang="hr-HR" dirty="0"/>
          </a:p>
          <a:p>
            <a:r>
              <a:rPr lang="hr-HR" i="1" dirty="0"/>
              <a:t>Medicinski</a:t>
            </a:r>
            <a:r>
              <a:rPr lang="hr-HR" dirty="0"/>
              <a:t> model rada (što korisnik NE može)</a:t>
            </a:r>
          </a:p>
          <a:p>
            <a:r>
              <a:rPr lang="hr-HR" dirty="0"/>
              <a:t>Zadatak društva: organiziranje specijalnih službi i postupka za ublažavanje posljedica oštećenja korisnika/izdvajanje iz okoline</a:t>
            </a:r>
          </a:p>
          <a:p>
            <a:pPr>
              <a:buNone/>
            </a:pPr>
            <a:endParaRPr lang="hr-HR" dirty="0"/>
          </a:p>
          <a:p>
            <a:r>
              <a:rPr lang="hr-HR" i="1" dirty="0"/>
              <a:t>Socijalni</a:t>
            </a:r>
            <a:r>
              <a:rPr lang="hr-HR" dirty="0"/>
              <a:t> model rada (usmjerenost na osobu i interakciju s okolinom)</a:t>
            </a:r>
          </a:p>
          <a:p>
            <a:r>
              <a:rPr lang="hr-HR" dirty="0"/>
              <a:t>Zadatak stručnjaka: holistički pristup, dijalog s korisnicima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i="1" dirty="0"/>
              <a:t>Suvremeni koncepti socijalnog rada:</a:t>
            </a:r>
          </a:p>
          <a:p>
            <a:pPr>
              <a:buFont typeface="+mj-lt"/>
              <a:buAutoNum type="arabicPeriod"/>
            </a:pPr>
            <a:r>
              <a:rPr lang="hr-HR" dirty="0"/>
              <a:t>Perspektiva moći</a:t>
            </a:r>
          </a:p>
          <a:p>
            <a:pPr>
              <a:buFont typeface="+mj-lt"/>
              <a:buAutoNum type="arabicPeriod"/>
            </a:pPr>
            <a:r>
              <a:rPr lang="hr-HR" dirty="0"/>
              <a:t>Etika sudjelovanja</a:t>
            </a:r>
          </a:p>
          <a:p>
            <a:pPr>
              <a:buFont typeface="+mj-lt"/>
              <a:buAutoNum type="arabicPeriod"/>
            </a:pPr>
            <a:r>
              <a:rPr lang="hr-HR" dirty="0"/>
              <a:t>Upotrebno znanje</a:t>
            </a:r>
          </a:p>
          <a:p>
            <a:pPr>
              <a:buFont typeface="+mj-lt"/>
              <a:buAutoNum type="arabicPeriod"/>
            </a:pPr>
            <a:r>
              <a:rPr lang="hr-HR" dirty="0"/>
              <a:t>Djelovanje u sadašnjosti (koncepciji su-nazočnosti)</a:t>
            </a:r>
          </a:p>
          <a:p>
            <a:pPr>
              <a:buFont typeface="+mj-lt"/>
              <a:buAutoNum type="arabicPeriod"/>
            </a:pPr>
            <a:endParaRPr lang="hr-HR" dirty="0"/>
          </a:p>
          <a:p>
            <a:r>
              <a:rPr lang="hr-HR" dirty="0"/>
              <a:t>Rukovođenje principima individualnog planiranja</a:t>
            </a:r>
          </a:p>
          <a:p>
            <a:r>
              <a:rPr lang="hr-HR" dirty="0"/>
              <a:t>Odgovornost korisnika / Odgovornost stručnjaka</a:t>
            </a:r>
          </a:p>
          <a:p>
            <a:r>
              <a:rPr lang="hr-HR" dirty="0"/>
              <a:t>Poticanje timskog rada i individualiziranog pristupa korisnicima</a:t>
            </a:r>
          </a:p>
          <a:p>
            <a:endParaRPr lang="hr-HR" dirty="0"/>
          </a:p>
          <a:p>
            <a:pPr>
              <a:buNone/>
            </a:pPr>
            <a:r>
              <a:rPr lang="hr-HR" dirty="0"/>
              <a:t>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i="1" dirty="0"/>
              <a:t>Domovi socijalne skrbi:</a:t>
            </a:r>
          </a:p>
          <a:p>
            <a:pPr>
              <a:buFont typeface="+mj-lt"/>
              <a:buAutoNum type="arabicPeriod"/>
            </a:pPr>
            <a:r>
              <a:rPr lang="hr-HR" dirty="0"/>
              <a:t>Razvoj usluga (skupa aktivnosti i metoda rada kojima se djeluje na zadovoljenje potreba korisnika)</a:t>
            </a:r>
          </a:p>
          <a:p>
            <a:pPr>
              <a:buFont typeface="+mj-lt"/>
              <a:buAutoNum type="arabicPeriod"/>
            </a:pPr>
            <a:r>
              <a:rPr lang="hr-HR" dirty="0"/>
              <a:t>U središtu je korisnik i poboljšanje njegove kvalitete života (očuvanje integriteta i dostojanstva osobe)</a:t>
            </a:r>
          </a:p>
          <a:p>
            <a:pPr>
              <a:buFont typeface="+mj-lt"/>
              <a:buAutoNum type="arabicPeriod"/>
            </a:pPr>
            <a:endParaRPr lang="hr-HR" dirty="0"/>
          </a:p>
          <a:p>
            <a:r>
              <a:rPr lang="hr-HR" dirty="0"/>
              <a:t>Planiranje usluga (Koje se sad usluge pružaju? Jesu li korisnici zadovoljni? Koje su nezadovoljene potrebe korisnika? Jesu li korisnici uključeni u proces planiranja? Osnažujuli se korisnici za samostalno odlučivanje i osobni rast i razvoj?)</a:t>
            </a:r>
          </a:p>
          <a:p>
            <a:r>
              <a:rPr lang="hr-HR" dirty="0"/>
              <a:t>Korisnička evaluacija (Kako su korisnici zadovoljni  uslugama i djelatnicima u domu socijalne skrbi?)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i="1" dirty="0"/>
              <a:t>Jasna organizacija rada </a:t>
            </a:r>
            <a:r>
              <a:rPr lang="hr-HR" dirty="0"/>
              <a:t>– svakodnevno provođenje individualnih planova korisnika</a:t>
            </a:r>
          </a:p>
          <a:p>
            <a:pPr>
              <a:buNone/>
            </a:pPr>
            <a:endParaRPr lang="hr-HR" dirty="0"/>
          </a:p>
          <a:p>
            <a:r>
              <a:rPr lang="hr-HR" i="1" dirty="0"/>
              <a:t>Korištenje radno terapijskih metoda i multidisciplinirani timski rad </a:t>
            </a:r>
            <a:r>
              <a:rPr lang="hr-HR" dirty="0"/>
              <a:t>– sveobuhvatna procjena specifičnih potreba korisnika</a:t>
            </a:r>
          </a:p>
          <a:p>
            <a:pPr>
              <a:buNone/>
            </a:pPr>
            <a:endParaRPr lang="hr-HR" dirty="0"/>
          </a:p>
          <a:p>
            <a:r>
              <a:rPr lang="hr-HR" i="1" dirty="0"/>
              <a:t>Dodatni individualni plan</a:t>
            </a:r>
            <a:r>
              <a:rPr lang="hr-HR" dirty="0"/>
              <a:t> (šalje se voditelju u nadležni CZSS i postaje sastavni dio individualnog plana): </a:t>
            </a:r>
          </a:p>
          <a:p>
            <a:pPr>
              <a:buFont typeface="+mj-lt"/>
              <a:buAutoNum type="arabicPeriod"/>
            </a:pPr>
            <a:r>
              <a:rPr lang="hr-HR" dirty="0"/>
              <a:t>Aktivnosti samozbrinjavanja</a:t>
            </a:r>
          </a:p>
          <a:p>
            <a:pPr>
              <a:buFont typeface="+mj-lt"/>
              <a:buAutoNum type="arabicPeriod"/>
            </a:pPr>
            <a:r>
              <a:rPr lang="hr-HR" dirty="0"/>
              <a:t>Aktivnosti produktivnosti</a:t>
            </a:r>
          </a:p>
          <a:p>
            <a:pPr>
              <a:buFont typeface="+mj-lt"/>
              <a:buAutoNum type="arabicPeriod"/>
            </a:pPr>
            <a:r>
              <a:rPr lang="hr-HR" dirty="0"/>
              <a:t>Aktivnosti slobodnog vremena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182" y="609600"/>
            <a:ext cx="8911687" cy="1295400"/>
          </a:xfrm>
        </p:spPr>
        <p:txBody>
          <a:bodyPr>
            <a:normAutofit/>
          </a:bodyPr>
          <a:lstStyle/>
          <a:p>
            <a:r>
              <a:rPr lang="hr-HR" sz="3200" b="1" dirty="0"/>
              <a:t>IZRADA DODATNOG INDIVIDUALNOG PLANA za korisnika usliga institucionalne skrbi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685" y="2278743"/>
            <a:ext cx="9037183" cy="3846286"/>
          </a:xfrm>
        </p:spPr>
        <p:txBody>
          <a:bodyPr/>
          <a:lstStyle/>
          <a:p>
            <a:r>
              <a:rPr lang="hr-HR" i="1" dirty="0"/>
              <a:t>Sadržava aktivnosti i metode rada – realizacija utvrđenih ciljeva</a:t>
            </a:r>
          </a:p>
          <a:p>
            <a:pPr>
              <a:lnSpc>
                <a:spcPct val="150000"/>
              </a:lnSpc>
            </a:pPr>
            <a:r>
              <a:rPr lang="hr-HR" i="1" dirty="0"/>
              <a:t>Fokus je na institucionalnim uvjetima</a:t>
            </a:r>
          </a:p>
          <a:p>
            <a:pPr>
              <a:lnSpc>
                <a:spcPct val="150000"/>
              </a:lnSpc>
            </a:pPr>
            <a:r>
              <a:rPr lang="hr-HR" i="1" dirty="0"/>
              <a:t>Sastoji se od: - inicijalni razgovor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i="1" dirty="0"/>
              <a:t>				- definiranje potreba, utvrđivanje poteškoća i resursa korisnika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i="1" dirty="0"/>
              <a:t>				- definiranje ciljeva i plana aktivnosti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i="1" dirty="0"/>
              <a:t>				- evaluacija (praćenje ishoda intervencija</a:t>
            </a:r>
          </a:p>
        </p:txBody>
      </p:sp>
    </p:spTree>
    <p:extLst>
      <p:ext uri="{BB962C8B-B14F-4D97-AF65-F5344CB8AC3E}">
        <p14:creationId xmlns:p14="http://schemas.microsoft.com/office/powerpoint/2010/main" val="949289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485" y="1320800"/>
            <a:ext cx="8804955" cy="48371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000" b="1" u="sng" dirty="0"/>
              <a:t>INICIJALNI RAZGOVOR</a:t>
            </a:r>
          </a:p>
          <a:p>
            <a:pPr>
              <a:lnSpc>
                <a:spcPct val="150000"/>
              </a:lnSpc>
            </a:pPr>
            <a:r>
              <a:rPr lang="hr-HR" i="1" dirty="0"/>
              <a:t>Težište na:  predstavljanju korisnika, iznošenje viđenja poteškoća, procjena samostalnosti, rasprava o sadašnjoj životnoj situaciji i moguće poteškoće adaptacije na </a:t>
            </a:r>
            <a:r>
              <a:rPr lang="hr-HR" b="1" i="1" dirty="0"/>
              <a:t>nove životne uvjete u domu</a:t>
            </a:r>
          </a:p>
          <a:p>
            <a:pPr>
              <a:lnSpc>
                <a:spcPct val="150000"/>
              </a:lnSpc>
            </a:pPr>
            <a:r>
              <a:rPr lang="hr-HR" b="1" i="1" dirty="0"/>
              <a:t>Novi životni uvjeti </a:t>
            </a:r>
            <a:r>
              <a:rPr lang="hr-HR" i="1" dirty="0"/>
              <a:t>mogu utjecati</a:t>
            </a:r>
            <a:r>
              <a:rPr lang="hr-HR" b="1" i="1" dirty="0"/>
              <a:t> </a:t>
            </a:r>
            <a:r>
              <a:rPr lang="hr-HR" i="1" dirty="0"/>
              <a:t>na pojavu </a:t>
            </a:r>
            <a:r>
              <a:rPr lang="hr-HR" b="1" i="1" dirty="0"/>
              <a:t>novih rizičnih čimbenika -&gt; </a:t>
            </a:r>
            <a:r>
              <a:rPr lang="hr-HR" i="1" dirty="0"/>
              <a:t>staviti u fokus planiranja konkretnih aktivnosti i metoda rada</a:t>
            </a:r>
            <a:endParaRPr lang="hr-HR" b="1" i="1" dirty="0"/>
          </a:p>
          <a:p>
            <a:pPr>
              <a:lnSpc>
                <a:spcPct val="150000"/>
              </a:lnSpc>
            </a:pPr>
            <a:r>
              <a:rPr lang="hr-HR" i="1" dirty="0"/>
              <a:t>Dogovor oko aktivnosti  i metoda rada – smanjenje otpora ili ljutnje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7555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462" y="1396999"/>
            <a:ext cx="8915400" cy="504825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sz="2000" b="1" u="sng" dirty="0"/>
              <a:t>DEFINIRANJE POTREBA, UTVRĐIVANJE PROBLEMA I RESURSA KORISNIKA</a:t>
            </a:r>
          </a:p>
          <a:p>
            <a:pPr>
              <a:lnSpc>
                <a:spcPct val="150000"/>
              </a:lnSpc>
            </a:pPr>
            <a:r>
              <a:rPr lang="hr-HR" i="1" dirty="0"/>
              <a:t>Temelji se na razgovoru s korisnikom/obitelji/skrbnikom, korištenjem instrumenata socijalne procjene, ček listama, metodi promatranja i zajedničkog sudjelovanja stručnjaka i djelatnika u aktivnostima s korisnikom</a:t>
            </a:r>
          </a:p>
          <a:p>
            <a:pPr>
              <a:lnSpc>
                <a:spcPct val="150000"/>
              </a:lnSpc>
            </a:pPr>
            <a:r>
              <a:rPr lang="hr-HR" i="1" dirty="0"/>
              <a:t>Stručni radnik doma (voditelj slučaja) – integrira zapažanja i rezultate multidiscplinarnog tima</a:t>
            </a:r>
          </a:p>
          <a:p>
            <a:pPr>
              <a:lnSpc>
                <a:spcPct val="150000"/>
              </a:lnSpc>
            </a:pPr>
            <a:r>
              <a:rPr lang="hr-HR" i="1" dirty="0"/>
              <a:t>FOKUS:    - posljedice neadekvatnosti funkcioniranja korisnika u 							  svakodnevnom životu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i="1" dirty="0"/>
              <a:t>			- utvrđivanje snaga i mogućnosti za promjenom</a:t>
            </a:r>
          </a:p>
        </p:txBody>
      </p:sp>
    </p:spTree>
    <p:extLst>
      <p:ext uri="{BB962C8B-B14F-4D97-AF65-F5344CB8AC3E}">
        <p14:creationId xmlns:p14="http://schemas.microsoft.com/office/powerpoint/2010/main" val="2545840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14" y="1117601"/>
            <a:ext cx="9051698" cy="523965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sz="2000" b="1" u="sng" dirty="0"/>
              <a:t>DEFINIRANJE CILJEVA I PLANA AKTIVNOSTI</a:t>
            </a:r>
          </a:p>
          <a:p>
            <a:pPr>
              <a:lnSpc>
                <a:spcPct val="150000"/>
              </a:lnSpc>
            </a:pPr>
            <a:r>
              <a:rPr lang="hr-HR" i="1" dirty="0"/>
              <a:t>Kompleksno područje – zahtijeva jasnu koordinaciju aktivnosti  svih zaposlenih radnika u skladu s uslugama koje se pružaju</a:t>
            </a:r>
          </a:p>
          <a:p>
            <a:pPr>
              <a:lnSpc>
                <a:spcPct val="150000"/>
              </a:lnSpc>
            </a:pPr>
            <a:r>
              <a:rPr lang="hr-HR" i="1" dirty="0"/>
              <a:t>Ciljevi proizlaze iz potreba korisnika – vodi ka podizanju kvalitete života u domu</a:t>
            </a:r>
          </a:p>
          <a:p>
            <a:pPr>
              <a:lnSpc>
                <a:spcPct val="150000"/>
              </a:lnSpc>
            </a:pPr>
            <a:r>
              <a:rPr lang="hr-HR" i="1" dirty="0"/>
              <a:t>Započinje proces izrade plana aktivnosti – usmjeren na primarnu potrebu</a:t>
            </a:r>
          </a:p>
          <a:p>
            <a:pPr>
              <a:lnSpc>
                <a:spcPct val="150000"/>
              </a:lnSpc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sz="2000" b="1" u="sng" dirty="0"/>
              <a:t>EVALUACIJA</a:t>
            </a:r>
          </a:p>
          <a:p>
            <a:pPr>
              <a:lnSpc>
                <a:spcPct val="150000"/>
              </a:lnSpc>
            </a:pPr>
            <a:r>
              <a:rPr lang="hr-HR" i="1" dirty="0"/>
              <a:t>Tokom cijelog trajanja usluge institucionalne skrbi</a:t>
            </a:r>
          </a:p>
          <a:p>
            <a:pPr>
              <a:lnSpc>
                <a:spcPct val="150000"/>
              </a:lnSpc>
            </a:pPr>
            <a:r>
              <a:rPr lang="hr-HR" i="1" dirty="0"/>
              <a:t>Izazov provedbe evaluacije ishoda unutar domova s većim brojem korisnika? + Uključivanje korisnika u evaluaciju?</a:t>
            </a:r>
          </a:p>
        </p:txBody>
      </p:sp>
    </p:spTree>
    <p:extLst>
      <p:ext uri="{BB962C8B-B14F-4D97-AF65-F5344CB8AC3E}">
        <p14:creationId xmlns:p14="http://schemas.microsoft.com/office/powerpoint/2010/main" val="1665501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940158"/>
            <a:ext cx="8915399" cy="837127"/>
          </a:xfrm>
        </p:spPr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63650"/>
            <a:ext cx="8915399" cy="3206839"/>
          </a:xfrm>
        </p:spPr>
        <p:txBody>
          <a:bodyPr>
            <a:normAutofit/>
          </a:bodyPr>
          <a:lstStyle/>
          <a:p>
            <a:r>
              <a:rPr lang="hr-HR" sz="2400" dirty="0"/>
              <a:t>Suvremena praksa socijalnog rada se temelji na aktivnom uključivanju korisnika i razumijevanju korisnikove perspektive.</a:t>
            </a:r>
          </a:p>
          <a:p>
            <a:r>
              <a:rPr lang="hr-HR" sz="2400" dirty="0"/>
              <a:t>Pojam institucionalne skrbi ne smije označavati izoliranost i isključenost korisnika, već na načelu uvažavanja individualnih potreba i uključivanja korisnika, pružanje širokog spektra usluga. </a:t>
            </a:r>
          </a:p>
        </p:txBody>
      </p:sp>
    </p:spTree>
    <p:extLst>
      <p:ext uri="{BB962C8B-B14F-4D97-AF65-F5344CB8AC3E}">
        <p14:creationId xmlns:p14="http://schemas.microsoft.com/office/powerpoint/2010/main" val="1861948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965916"/>
            <a:ext cx="8915399" cy="1030310"/>
          </a:xfrm>
        </p:spPr>
        <p:txBody>
          <a:bodyPr/>
          <a:lstStyle/>
          <a:p>
            <a:r>
              <a:rPr lang="hr-HR" dirty="0"/>
              <a:t>Pitanja za raspravu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678806"/>
            <a:ext cx="8915399" cy="235683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hr-HR" dirty="0"/>
              <a:t>Kakvo je vaše viđenje suvremene institucionalne skrbi i kvalitete usluga institucionalne skrbi? </a:t>
            </a:r>
          </a:p>
          <a:p>
            <a:pPr marL="457200" indent="-457200">
              <a:buAutoNum type="arabicPeriod"/>
            </a:pPr>
            <a:r>
              <a:rPr lang="hr-HR" dirty="0"/>
              <a:t>Koja su vaša razmišljanja o dodatnom individualnom planu? Koje prednosti, poteškoće i izazove provedbe prepoznajete?</a:t>
            </a:r>
          </a:p>
        </p:txBody>
      </p:sp>
    </p:spTree>
    <p:extLst>
      <p:ext uri="{BB962C8B-B14F-4D97-AF65-F5344CB8AC3E}">
        <p14:creationId xmlns:p14="http://schemas.microsoft.com/office/powerpoint/2010/main" val="184466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7265"/>
          </a:xfrm>
        </p:spPr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  <a:p>
            <a:r>
              <a:rPr lang="hr-HR" dirty="0"/>
              <a:t>Kada je institucija primjeren oblik skrbi?</a:t>
            </a:r>
          </a:p>
          <a:p>
            <a:r>
              <a:rPr lang="hr-HR" dirty="0"/>
              <a:t>Početna faza provedbe individualnog plana institucionalne skrbi</a:t>
            </a:r>
          </a:p>
          <a:p>
            <a:r>
              <a:rPr lang="hr-HR" dirty="0"/>
              <a:t>Organizacijske pretpostavke za realizaciju individualnog planiranja u domu socijalne skrbi</a:t>
            </a:r>
          </a:p>
          <a:p>
            <a:r>
              <a:rPr lang="hr-HR" dirty="0"/>
              <a:t>Izrada dodatnog individualnog plana za korisnika usluga institucionalne skrbi </a:t>
            </a:r>
          </a:p>
          <a:p>
            <a:r>
              <a:rPr lang="hr-HR" dirty="0"/>
              <a:t>Zaključak </a:t>
            </a:r>
          </a:p>
          <a:p>
            <a:r>
              <a:rPr lang="hr-HR" dirty="0"/>
              <a:t>Rasprava </a:t>
            </a:r>
          </a:p>
        </p:txBody>
      </p:sp>
    </p:spTree>
    <p:extLst>
      <p:ext uri="{BB962C8B-B14F-4D97-AF65-F5344CB8AC3E}">
        <p14:creationId xmlns:p14="http://schemas.microsoft.com/office/powerpoint/2010/main" val="183894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068946"/>
            <a:ext cx="8915399" cy="1043189"/>
          </a:xfrm>
        </p:spPr>
        <p:txBody>
          <a:bodyPr/>
          <a:lstStyle/>
          <a:p>
            <a:r>
              <a:rPr lang="hr-HR" dirty="0"/>
              <a:t>Literatura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743200"/>
            <a:ext cx="8915399" cy="1647329"/>
          </a:xfrm>
        </p:spPr>
        <p:txBody>
          <a:bodyPr/>
          <a:lstStyle/>
          <a:p>
            <a:r>
              <a:rPr lang="hr-HR" dirty="0"/>
              <a:t>1. Kletečki Radović, M. i Krušelj-Gača, N. (2015). Uloga domova socijalne skrbi u individualnom planiranju za potrebe osoba s psihičkim teškoćama (str. 209-246) u Urbanc, K. (ur) Individualno planiranje u socijalnom radu. Zagreb. Biblioteka socijalnog rada.</a:t>
            </a:r>
          </a:p>
        </p:txBody>
      </p:sp>
    </p:spTree>
    <p:extLst>
      <p:ext uri="{BB962C8B-B14F-4D97-AF65-F5344CB8AC3E}">
        <p14:creationId xmlns:p14="http://schemas.microsoft.com/office/powerpoint/2010/main" val="219927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3797"/>
            <a:ext cx="8915400" cy="4507425"/>
          </a:xfrm>
        </p:spPr>
        <p:txBody>
          <a:bodyPr/>
          <a:lstStyle/>
          <a:p>
            <a:r>
              <a:rPr lang="hr-HR" dirty="0"/>
              <a:t>Usluga smještaja- skrb izvan vlastite obitelji koja se može osigurati kroz institucionalnu skrb u domu socijalne skrbi</a:t>
            </a:r>
          </a:p>
          <a:p>
            <a:r>
              <a:rPr lang="hr-HR" dirty="0"/>
              <a:t>Dom socijalne skrbi osigurava razne usluge (stanovanje, prehrana, njega, briga o zdravlju, socijalni rad, radna terapija, odgoj i obrazovanje itd.)</a:t>
            </a:r>
          </a:p>
          <a:p>
            <a:r>
              <a:rPr lang="hr-HR" dirty="0"/>
              <a:t>Odluka o smještaju u dom- individualnim planiranjem, zajednička odluka korisnika, obitelji, skrbnika i socijalnog radnika</a:t>
            </a:r>
          </a:p>
          <a:p>
            <a:r>
              <a:rPr lang="hr-HR" dirty="0"/>
              <a:t>Poticanje korisnika na aktivno sudjelovanje, iznošenje očekivanja i strahova</a:t>
            </a:r>
          </a:p>
          <a:p>
            <a:r>
              <a:rPr lang="hr-HR" dirty="0"/>
              <a:t>Smještaj u dom socijalne skrbi -&gt; izrada dodatnog individualnog plana</a:t>
            </a:r>
          </a:p>
          <a:p>
            <a:r>
              <a:rPr lang="hr-HR"/>
              <a:t>Ciljevi usluga institucionalne skrbi: osnaživanje korisnika za povratak u primarnu sredinu, samostalno stanovanje uz podršku ili podizanje kvalitete života u instituciji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739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KADA JE INSTITUCIJA PRIMJERENI OBLIK SKRBI?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Prednosti usluga u zajednici</a:t>
            </a:r>
          </a:p>
          <a:p>
            <a:pPr>
              <a:buAutoNum type="arabicPeriod"/>
            </a:pPr>
            <a:r>
              <a:rPr lang="hr-HR" dirty="0"/>
              <a:t>Uključenost korisnika u redovne usluge</a:t>
            </a:r>
          </a:p>
          <a:p>
            <a:pPr>
              <a:buAutoNum type="arabicPeriod"/>
            </a:pPr>
            <a:r>
              <a:rPr lang="hr-HR" dirty="0"/>
              <a:t>Uključenost korisnika u specifične usluge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Institucija je nužni izbor samo u slučaju kada su iscrpljene sve ostale mogućnosti.</a:t>
            </a:r>
          </a:p>
          <a:p>
            <a:pPr>
              <a:buNone/>
            </a:pPr>
            <a:r>
              <a:rPr lang="hr-HR" dirty="0"/>
              <a:t>Negativni aspekti institucionalizacije posebno vidljivi u području psihijatrije.</a:t>
            </a:r>
          </a:p>
          <a:p>
            <a:pPr>
              <a:buNone/>
            </a:pPr>
            <a:r>
              <a:rPr lang="hr-HR" dirty="0"/>
              <a:t>Rezultati istraživanja iskustava života osoba s psihičkim teškoćama pokazuju veću važnost pristupa i odnosa stručnjaka prema njima od oblika skrbi.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8919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70743"/>
            <a:ext cx="8915400" cy="4140479"/>
          </a:xfrm>
        </p:spPr>
        <p:txBody>
          <a:bodyPr/>
          <a:lstStyle/>
          <a:p>
            <a:pPr>
              <a:buNone/>
            </a:pPr>
            <a:r>
              <a:rPr lang="hr-HR" dirty="0"/>
              <a:t>Institucionalna skrb primjenjuje se u određenim situacijama:</a:t>
            </a:r>
          </a:p>
          <a:p>
            <a:pPr>
              <a:buAutoNum type="arabicPeriod"/>
            </a:pPr>
            <a:r>
              <a:rPr lang="hr-HR" dirty="0"/>
              <a:t>Kada korisnik izrazi želju</a:t>
            </a:r>
          </a:p>
          <a:p>
            <a:pPr>
              <a:buAutoNum type="arabicPeriod"/>
            </a:pPr>
            <a:r>
              <a:rPr lang="hr-HR" dirty="0"/>
              <a:t>Kada je to jedini primjereni oblik skrbi.</a:t>
            </a:r>
          </a:p>
          <a:p>
            <a:pPr>
              <a:buAutoNum type="arabicPeriod"/>
            </a:pPr>
            <a:endParaRPr lang="hr-HR" dirty="0"/>
          </a:p>
          <a:p>
            <a:pPr>
              <a:buNone/>
            </a:pPr>
            <a:r>
              <a:rPr lang="hr-HR" dirty="0"/>
              <a:t>Uloga voditeljia slučaja u CZSS- zajedno s korisnikom definirati prioritete, mogućnosti.</a:t>
            </a:r>
          </a:p>
          <a:p>
            <a:pPr>
              <a:buNone/>
            </a:pPr>
            <a:r>
              <a:rPr lang="hr-HR" dirty="0"/>
              <a:t>Javlja se i otpor korisnika zbog:</a:t>
            </a:r>
          </a:p>
          <a:p>
            <a:pPr>
              <a:buAutoNum type="arabicPeriod"/>
            </a:pPr>
            <a:r>
              <a:rPr lang="hr-HR" dirty="0"/>
              <a:t>Stigmatizacije </a:t>
            </a:r>
          </a:p>
          <a:p>
            <a:pPr>
              <a:buAutoNum type="arabicPeriod"/>
            </a:pPr>
            <a:r>
              <a:rPr lang="hr-HR" dirty="0"/>
              <a:t>“Gubitak slobode i doživotni smještaj u instituciji”</a:t>
            </a:r>
          </a:p>
          <a:p>
            <a:pPr>
              <a:buAutoNum type="arabicPeriod"/>
            </a:pPr>
            <a:r>
              <a:rPr lang="hr-HR" dirty="0"/>
              <a:t>Osjećaj gubitka kontrole nad vlastitom imovinom i novčanim sredstvima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280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2686"/>
            <a:ext cx="8915400" cy="4198536"/>
          </a:xfrm>
        </p:spPr>
        <p:txBody>
          <a:bodyPr/>
          <a:lstStyle/>
          <a:p>
            <a:r>
              <a:rPr lang="hr-HR" dirty="0"/>
              <a:t>KRITERIJI ODREĐIVANJA DUGOROČNE INSTITUCIONALNE SKRBI:</a:t>
            </a:r>
          </a:p>
          <a:p>
            <a:pPr>
              <a:buAutoNum type="arabicPeriod"/>
            </a:pPr>
            <a:r>
              <a:rPr lang="hr-HR" dirty="0"/>
              <a:t>Nemogućnost otklanjanja rizičnih čimbenika</a:t>
            </a:r>
          </a:p>
          <a:p>
            <a:pPr>
              <a:buAutoNum type="arabicPeriod"/>
            </a:pPr>
            <a:r>
              <a:rPr lang="hr-HR" dirty="0"/>
              <a:t>Trajnost potrebe i stanja</a:t>
            </a:r>
          </a:p>
          <a:p>
            <a:pPr>
              <a:buAutoNum type="arabicPeriod"/>
            </a:pPr>
            <a:r>
              <a:rPr lang="hr-HR" dirty="0"/>
              <a:t>Kontinuitet stručne skrbi</a:t>
            </a:r>
          </a:p>
          <a:p>
            <a:pPr>
              <a:buAutoNum type="arabicPeriod"/>
            </a:pPr>
            <a:r>
              <a:rPr lang="hr-HR" dirty="0"/>
              <a:t>Nedostupnost ili neprikladnost drugih resursa u zajednici.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Prednosti kratkoročnog definiranja: veća motivacija korisnika, preuzimanje odgovornosti za vlastite potrebe, aktivna uključenost obitelji ili skrbnika te razvoj pozitivnih stavova prema procesu individualnog planiranja.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057" y="624110"/>
            <a:ext cx="10247086" cy="1280890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Times New Roman" pitchFamily="18" charset="0"/>
              </a:rPr>
              <a:t>Početna faza provedbe individualnog plana institucionalne skrbi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514" y="1872343"/>
            <a:ext cx="10392229" cy="4659085"/>
          </a:xfrm>
        </p:spPr>
        <p:txBody>
          <a:bodyPr/>
          <a:lstStyle/>
          <a:p>
            <a:r>
              <a:rPr lang="hr-HR" sz="2000" dirty="0">
                <a:latin typeface="+mj-lt"/>
                <a:cs typeface="Times New Roman" pitchFamily="18" charset="0"/>
              </a:rPr>
              <a:t>Usmjerena je na pripremu korisnika za proces izdvajanja iz primarne sredine i smještaj u instituciju</a:t>
            </a:r>
          </a:p>
          <a:p>
            <a:r>
              <a:rPr lang="hr-HR" sz="2000" dirty="0">
                <a:latin typeface="+mj-lt"/>
                <a:cs typeface="Times New Roman" pitchFamily="18" charset="0"/>
              </a:rPr>
              <a:t>Voditelj slučaja i korisnik/obitelj/skrbnik identificiraju pozitivne i negativne čimbenike izazvane smještajem u instituciju</a:t>
            </a:r>
          </a:p>
          <a:p>
            <a:r>
              <a:rPr lang="hr-HR" sz="2000" dirty="0">
                <a:latin typeface="+mj-lt"/>
                <a:cs typeface="Times New Roman" pitchFamily="18" charset="0"/>
              </a:rPr>
              <a:t>Uloga socijalnog radnika (voditelja slučaja):</a:t>
            </a:r>
          </a:p>
          <a:p>
            <a:pPr marL="457200" indent="-457200">
              <a:buFont typeface="+mj-lt"/>
              <a:buAutoNum type="arabicParenR"/>
            </a:pPr>
            <a:r>
              <a:rPr lang="hr-HR" sz="2000" dirty="0">
                <a:latin typeface="+mj-lt"/>
                <a:cs typeface="Times New Roman" pitchFamily="18" charset="0"/>
              </a:rPr>
              <a:t>Pomoći korisniku/obitelji/skrbniku identificirati strahove i očekivanja od smještaja u dom</a:t>
            </a:r>
          </a:p>
          <a:p>
            <a:pPr marL="457200" indent="-457200">
              <a:buFont typeface="+mj-lt"/>
              <a:buAutoNum type="arabicParenR"/>
            </a:pPr>
            <a:r>
              <a:rPr lang="hr-HR" sz="2000" dirty="0">
                <a:latin typeface="+mj-lt"/>
                <a:cs typeface="Times New Roman" pitchFamily="18" charset="0"/>
              </a:rPr>
              <a:t>Upoznati korisnika/obitelja/skrbnika s ustanovom, mogućnostima, uslugama</a:t>
            </a:r>
          </a:p>
          <a:p>
            <a:pPr marL="457200" indent="-457200">
              <a:buFont typeface="+mj-lt"/>
              <a:buAutoNum type="arabicParenR"/>
            </a:pPr>
            <a:r>
              <a:rPr lang="hr-HR" sz="2000" dirty="0">
                <a:latin typeface="+mj-lt"/>
                <a:cs typeface="Times New Roman" pitchFamily="18" charset="0"/>
              </a:rPr>
              <a:t>Emocionalna podrška korisniku i obitelji</a:t>
            </a:r>
          </a:p>
          <a:p>
            <a:pPr marL="457200" indent="-457200">
              <a:buFont typeface="+mj-lt"/>
              <a:buAutoNum type="arabicParenR"/>
            </a:pP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72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56" y="522513"/>
            <a:ext cx="9971315" cy="1451430"/>
          </a:xfrm>
        </p:spPr>
        <p:txBody>
          <a:bodyPr>
            <a:normAutofit/>
          </a:bodyPr>
          <a:lstStyle/>
          <a:p>
            <a:r>
              <a:rPr lang="hr-HR" sz="2000" dirty="0"/>
              <a:t>Obitelj ima važnu ulogu ( Dvoumljenje zbog stigme, negativnih konotacija, osjećaj srama)</a:t>
            </a:r>
          </a:p>
          <a:p>
            <a:r>
              <a:rPr lang="hr-HR" sz="2000" dirty="0"/>
              <a:t>Surađuju sa voditeljem slučaja u procesu izrade, provedbe i održivosti  individualnog plana promjene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8622943"/>
              </p:ext>
            </p:extLst>
          </p:nvPr>
        </p:nvGraphicFramePr>
        <p:xfrm>
          <a:off x="696685" y="1045029"/>
          <a:ext cx="11495315" cy="3918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loud Callout 4"/>
          <p:cNvSpPr/>
          <p:nvPr/>
        </p:nvSpPr>
        <p:spPr>
          <a:xfrm>
            <a:off x="304800" y="4238172"/>
            <a:ext cx="3817257" cy="2380343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Pruža li institucija odgovarajuće usluge koje mogu doprinijeti realizaciji individualnog plana korisnika?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3389086" y="3802743"/>
            <a:ext cx="4274457" cy="254000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Koje usluge i resursi su prisutni u zajednici u kojoj se nalazi institucija, a važni su za realizaciju ciljeva individualnog plana korisnika?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7155543" y="3606800"/>
            <a:ext cx="4296228" cy="2931886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Koje su mogućnosti aktivnog uključivanja obitelji/skrbnika i czss u proces daljnje institucionalne skrbi?</a:t>
            </a:r>
          </a:p>
        </p:txBody>
      </p:sp>
    </p:spTree>
    <p:extLst>
      <p:ext uri="{BB962C8B-B14F-4D97-AF65-F5344CB8AC3E}">
        <p14:creationId xmlns:p14="http://schemas.microsoft.com/office/powerpoint/2010/main" val="86680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15" y="624110"/>
            <a:ext cx="9405256" cy="885376"/>
          </a:xfrm>
        </p:spPr>
        <p:txBody>
          <a:bodyPr>
            <a:normAutofit/>
          </a:bodyPr>
          <a:lstStyle/>
          <a:p>
            <a:r>
              <a:rPr lang="hr-HR" sz="2400" dirty="0"/>
              <a:t>Prednost izbora usluge institucionalne skrbi u lokalnoj sredini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1" y="1596572"/>
            <a:ext cx="1046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r-HR" dirty="0"/>
              <a:t>Ostanak korisnika u poznatoj okolini podržavajući dosadašnje pozitivne navike i stil života</a:t>
            </a:r>
          </a:p>
          <a:p>
            <a:pPr marL="1200150" lvl="2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r-HR" dirty="0"/>
              <a:t>Kontinuitet u nastavku korištenja resursa u lokalnoj zajednici na temelju dosadnjašnih korisnikovih iskustava</a:t>
            </a:r>
          </a:p>
          <a:p>
            <a:pPr marL="1200150" lvl="2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r-HR" dirty="0"/>
              <a:t>Brža realizacija u ostvarivanju ciljeva i zadataka vezanih uz obitelj korisnika</a:t>
            </a:r>
          </a:p>
          <a:p>
            <a:pPr marL="1200150" lvl="2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r-HR" dirty="0"/>
              <a:t>Manja ekonomska optećerenost obitelji</a:t>
            </a:r>
          </a:p>
          <a:p>
            <a:pPr marL="1200150" lvl="2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r-HR" dirty="0"/>
              <a:t>Održiva socijalna mreža</a:t>
            </a:r>
          </a:p>
          <a:p>
            <a:pPr marL="1200150" lvl="2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r-HR" dirty="0"/>
              <a:t>Mogućnost osnaživanja obitelji putem usluga institucionalne skrbi</a:t>
            </a:r>
          </a:p>
          <a:p>
            <a:pPr marL="1200150" lvl="2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r-HR" dirty="0"/>
              <a:t>Fleksibilnija timska suradnja</a:t>
            </a:r>
          </a:p>
          <a:p>
            <a:pPr marL="1200150" lvl="2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r-HR" dirty="0"/>
              <a:t>Bolja pripremljenost korisnika za druge oblike skrbi</a:t>
            </a:r>
          </a:p>
        </p:txBody>
      </p:sp>
    </p:spTree>
    <p:extLst>
      <p:ext uri="{BB962C8B-B14F-4D97-AF65-F5344CB8AC3E}">
        <p14:creationId xmlns:p14="http://schemas.microsoft.com/office/powerpoint/2010/main" val="10564144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216</TotalTime>
  <Words>1151</Words>
  <Application>Microsoft Office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Times New Roman</vt:lpstr>
      <vt:lpstr>Wingdings</vt:lpstr>
      <vt:lpstr>Wingdings 3</vt:lpstr>
      <vt:lpstr>Wisp</vt:lpstr>
      <vt:lpstr>INDIVIDUALNI PRISTUP I KORISNIČKA PERSPEKTIVA</vt:lpstr>
      <vt:lpstr>Sadržaj</vt:lpstr>
      <vt:lpstr>Uvod </vt:lpstr>
      <vt:lpstr>KADA JE INSTITUCIJA PRIMJERENI OBLIK SKRBI?</vt:lpstr>
      <vt:lpstr>PowerPoint Presentation</vt:lpstr>
      <vt:lpstr>PowerPoint Presentation</vt:lpstr>
      <vt:lpstr>Početna faza provedbe individualnog plana institucionalne skrbi </vt:lpstr>
      <vt:lpstr>PowerPoint Presentation</vt:lpstr>
      <vt:lpstr>Prednost izbora usluge institucionalne skrbi u lokalnoj sredini</vt:lpstr>
      <vt:lpstr>ORGANIZACIJSKE PRETPOSTAVKE ZA REALIZACIJU INDIVIDUALNOG PLANIRANJA U DOMU SOCIJALNE SKRBI </vt:lpstr>
      <vt:lpstr>PowerPoint Presentation</vt:lpstr>
      <vt:lpstr>PowerPoint Presentation</vt:lpstr>
      <vt:lpstr>PowerPoint Presentation</vt:lpstr>
      <vt:lpstr>IZRADA DODATNOG INDIVIDUALNOG PLANA za korisnika usliga institucionalne skrbi</vt:lpstr>
      <vt:lpstr>PowerPoint Presentation</vt:lpstr>
      <vt:lpstr>PowerPoint Presentation</vt:lpstr>
      <vt:lpstr>PowerPoint Presentation</vt:lpstr>
      <vt:lpstr>Zaključak</vt:lpstr>
      <vt:lpstr>Pitanja za raspravu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INDIVIDUALNI PRISTUP I KORISNIČKA PERSPEKTIVA</dc:title>
  <dc:creator>Tihana</dc:creator>
  <cp:lastModifiedBy>Admin</cp:lastModifiedBy>
  <cp:revision>27</cp:revision>
  <dcterms:created xsi:type="dcterms:W3CDTF">2016-12-04T11:26:10Z</dcterms:created>
  <dcterms:modified xsi:type="dcterms:W3CDTF">2016-12-07T10:29:50Z</dcterms:modified>
</cp:coreProperties>
</file>