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1"/>
  </p:notesMasterIdLst>
  <p:sldIdLst>
    <p:sldId id="256" r:id="rId2"/>
    <p:sldId id="903" r:id="rId3"/>
    <p:sldId id="904" r:id="rId4"/>
    <p:sldId id="905" r:id="rId5"/>
    <p:sldId id="859" r:id="rId6"/>
    <p:sldId id="353" r:id="rId7"/>
    <p:sldId id="640" r:id="rId8"/>
    <p:sldId id="641" r:id="rId9"/>
    <p:sldId id="765" r:id="rId10"/>
    <p:sldId id="643" r:id="rId11"/>
    <p:sldId id="802" r:id="rId12"/>
    <p:sldId id="766" r:id="rId13"/>
    <p:sldId id="644" r:id="rId14"/>
    <p:sldId id="767" r:id="rId15"/>
    <p:sldId id="693" r:id="rId16"/>
    <p:sldId id="880" r:id="rId17"/>
    <p:sldId id="881" r:id="rId18"/>
    <p:sldId id="882" r:id="rId19"/>
    <p:sldId id="883" r:id="rId20"/>
    <p:sldId id="884" r:id="rId21"/>
    <p:sldId id="885" r:id="rId22"/>
    <p:sldId id="886" r:id="rId23"/>
    <p:sldId id="887" r:id="rId24"/>
    <p:sldId id="888" r:id="rId25"/>
    <p:sldId id="889" r:id="rId26"/>
    <p:sldId id="891" r:id="rId27"/>
    <p:sldId id="890" r:id="rId28"/>
    <p:sldId id="892" r:id="rId29"/>
    <p:sldId id="906" r:id="rId30"/>
    <p:sldId id="695" r:id="rId31"/>
    <p:sldId id="696" r:id="rId32"/>
    <p:sldId id="768" r:id="rId33"/>
    <p:sldId id="698" r:id="rId34"/>
    <p:sldId id="769" r:id="rId35"/>
    <p:sldId id="703" r:id="rId36"/>
    <p:sldId id="705" r:id="rId37"/>
    <p:sldId id="692" r:id="rId38"/>
    <p:sldId id="877" r:id="rId39"/>
    <p:sldId id="725" r:id="rId40"/>
    <p:sldId id="726" r:id="rId41"/>
    <p:sldId id="727" r:id="rId42"/>
    <p:sldId id="728" r:id="rId43"/>
    <p:sldId id="803" r:id="rId44"/>
    <p:sldId id="729" r:id="rId45"/>
    <p:sldId id="730" r:id="rId46"/>
    <p:sldId id="731" r:id="rId47"/>
    <p:sldId id="732" r:id="rId48"/>
    <p:sldId id="734" r:id="rId49"/>
    <p:sldId id="735" r:id="rId50"/>
    <p:sldId id="737" r:id="rId51"/>
    <p:sldId id="739" r:id="rId52"/>
    <p:sldId id="663" r:id="rId53"/>
    <p:sldId id="893" r:id="rId54"/>
    <p:sldId id="879" r:id="rId55"/>
    <p:sldId id="873" r:id="rId56"/>
    <p:sldId id="878" r:id="rId57"/>
    <p:sldId id="411" r:id="rId58"/>
    <p:sldId id="794" r:id="rId59"/>
    <p:sldId id="805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BC05F-FEA2-4C15-A32D-7D9357A10F71}" type="datetimeFigureOut">
              <a:rPr lang="hr-HR" smtClean="0"/>
              <a:t>27.2.2023.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D398D-3A99-45CD-9191-54A56DDF05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7502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zervirano mjesto slike slajd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Rezervirano mjesto bilježaka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CS" altLang="sr-Latn-RS"/>
          </a:p>
        </p:txBody>
      </p:sp>
      <p:sp>
        <p:nvSpPr>
          <p:cNvPr id="44036" name="Rezervirano mjesto broja slajd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109D60A1-F3E4-43F0-A7B1-AB496ADA890F}" type="slidenum">
              <a:rPr lang="hr-HR" altLang="sr-Latn-RS" smtClean="0">
                <a:latin typeface="Arial" charset="0"/>
              </a:rPr>
              <a:pPr eaLnBrk="1" hangingPunct="1"/>
              <a:t>6</a:t>
            </a:fld>
            <a:endParaRPr lang="hr-HR" altLang="sr-Latn-R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C1A8DE-05D3-474C-854B-97333A40E149}" type="slidenum">
              <a:rPr lang="en-US" altLang="sr-Latn-RS"/>
              <a:pPr/>
              <a:t>30</a:t>
            </a:fld>
            <a:endParaRPr lang="en-US" altLang="sr-Latn-R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 alt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68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90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8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6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7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590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56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6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29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5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5257800"/>
          </a:xfrm>
        </p:spPr>
        <p:txBody>
          <a:bodyPr>
            <a:normAutofit/>
          </a:bodyPr>
          <a:lstStyle/>
          <a:p>
            <a:r>
              <a:rPr lang="hr-HR" sz="2400" dirty="0">
                <a:solidFill>
                  <a:srgbClr val="FFFF00"/>
                </a:solidFill>
              </a:rPr>
              <a:t/>
            </a:r>
            <a:br>
              <a:rPr lang="hr-HR" sz="2400" dirty="0">
                <a:solidFill>
                  <a:srgbClr val="FFFF00"/>
                </a:solidFill>
              </a:rPr>
            </a:br>
            <a:r>
              <a:rPr lang="hr-HR" sz="2400" dirty="0">
                <a:solidFill>
                  <a:srgbClr val="FFFF00"/>
                </a:solidFill>
              </a:rPr>
              <a:t/>
            </a:r>
            <a:br>
              <a:rPr lang="hr-HR" sz="2400" dirty="0">
                <a:solidFill>
                  <a:srgbClr val="FFFF00"/>
                </a:solidFill>
              </a:rPr>
            </a:b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819400"/>
            <a:ext cx="6172200" cy="3048000"/>
          </a:xfrm>
        </p:spPr>
        <p:txBody>
          <a:bodyPr>
            <a:noAutofit/>
          </a:bodyPr>
          <a:lstStyle/>
          <a:p>
            <a:r>
              <a:rPr lang="hr-HR" sz="1800" dirty="0">
                <a:solidFill>
                  <a:srgbClr val="FFFF00"/>
                </a:solidFill>
              </a:rPr>
              <a:t>Prof.dr.sc. Ante Bagarić</a:t>
            </a:r>
          </a:p>
          <a:p>
            <a:r>
              <a:rPr lang="hr-HR" sz="4000" dirty="0">
                <a:solidFill>
                  <a:srgbClr val="FFFFFF"/>
                </a:solidFill>
              </a:rPr>
              <a:t>EPIDEMIOLOGIJA OVISNOSTI</a:t>
            </a:r>
          </a:p>
          <a:p>
            <a:r>
              <a:rPr lang="hr-HR" sz="4000" dirty="0">
                <a:solidFill>
                  <a:srgbClr val="FFFFFF"/>
                </a:solidFill>
              </a:rPr>
              <a:t>LIČNOST OVISNIKA</a:t>
            </a:r>
          </a:p>
          <a:p>
            <a:r>
              <a:rPr lang="hr-HR" sz="4000" dirty="0">
                <a:solidFill>
                  <a:srgbClr val="FFFFFF"/>
                </a:solidFill>
              </a:rPr>
              <a:t>OBITELJ OVISNIKA</a:t>
            </a:r>
          </a:p>
        </p:txBody>
      </p:sp>
    </p:spTree>
    <p:extLst>
      <p:ext uri="{BB962C8B-B14F-4D97-AF65-F5344CB8AC3E}">
        <p14:creationId xmlns:p14="http://schemas.microsoft.com/office/powerpoint/2010/main" val="3266309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0999"/>
            <a:ext cx="8001000" cy="762001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>
                <a:solidFill>
                  <a:srgbClr val="FFFFFF"/>
                </a:solidFill>
              </a:rPr>
              <a:t>LIČNOST OVISNIKA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32923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hr-HR" sz="3600" dirty="0"/>
              <a:t>odbijanje preuzimanja odgovornost</a:t>
            </a:r>
          </a:p>
          <a:p>
            <a:pPr eaLnBrk="1" hangingPunct="1">
              <a:lnSpc>
                <a:spcPct val="80000"/>
              </a:lnSpc>
              <a:defRPr/>
            </a:pPr>
            <a:endParaRPr lang="hr-HR" sz="3600" dirty="0"/>
          </a:p>
          <a:p>
            <a:pPr eaLnBrk="1" hangingPunct="1">
              <a:lnSpc>
                <a:spcPct val="80000"/>
              </a:lnSpc>
              <a:defRPr/>
            </a:pPr>
            <a:r>
              <a:rPr lang="hr-HR" sz="3600" dirty="0"/>
              <a:t>izbjegavanje samostalnih aktivnosti</a:t>
            </a:r>
          </a:p>
          <a:p>
            <a:pPr eaLnBrk="1" hangingPunct="1">
              <a:lnSpc>
                <a:spcPct val="80000"/>
              </a:lnSpc>
              <a:defRPr/>
            </a:pPr>
            <a:endParaRPr lang="hr-HR" sz="3600" dirty="0"/>
          </a:p>
          <a:p>
            <a:pPr eaLnBrk="1" hangingPunct="1">
              <a:lnSpc>
                <a:spcPct val="80000"/>
              </a:lnSpc>
              <a:defRPr/>
            </a:pPr>
            <a:r>
              <a:rPr lang="hr-HR" sz="3600" dirty="0"/>
              <a:t>ovisnost o podrški i pohvalama drugih</a:t>
            </a:r>
          </a:p>
          <a:p>
            <a:pPr eaLnBrk="1" hangingPunct="1">
              <a:lnSpc>
                <a:spcPct val="80000"/>
              </a:lnSpc>
              <a:defRPr/>
            </a:pPr>
            <a:endParaRPr lang="hr-HR" sz="3600" dirty="0"/>
          </a:p>
          <a:p>
            <a:pPr eaLnBrk="1" hangingPunct="1">
              <a:lnSpc>
                <a:spcPct val="80000"/>
              </a:lnSpc>
              <a:defRPr/>
            </a:pP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205877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0999"/>
            <a:ext cx="8001000" cy="762001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>
                <a:solidFill>
                  <a:srgbClr val="FFFFFF"/>
                </a:solidFill>
              </a:rPr>
              <a:t>LIČNOST OVISNIKA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32923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hr-HR" sz="3600" dirty="0"/>
              <a:t>potreba za bliskim odnosom</a:t>
            </a:r>
          </a:p>
          <a:p>
            <a:pPr eaLnBrk="1" hangingPunct="1">
              <a:lnSpc>
                <a:spcPct val="80000"/>
              </a:lnSpc>
              <a:defRPr/>
            </a:pPr>
            <a:endParaRPr lang="hr-HR" sz="3600" dirty="0"/>
          </a:p>
          <a:p>
            <a:pPr eaLnBrk="1" hangingPunct="1">
              <a:lnSpc>
                <a:spcPct val="80000"/>
              </a:lnSpc>
              <a:defRPr/>
            </a:pPr>
            <a:r>
              <a:rPr lang="hr-HR" sz="3600" dirty="0"/>
              <a:t>submisivno ponašanje</a:t>
            </a:r>
          </a:p>
          <a:p>
            <a:pPr eaLnBrk="1" hangingPunct="1">
              <a:lnSpc>
                <a:spcPct val="80000"/>
              </a:lnSpc>
              <a:defRPr/>
            </a:pPr>
            <a:endParaRPr lang="hr-HR" sz="3600" dirty="0"/>
          </a:p>
          <a:p>
            <a:pPr eaLnBrk="1" hangingPunct="1">
              <a:lnSpc>
                <a:spcPct val="80000"/>
              </a:lnSpc>
              <a:defRPr/>
            </a:pPr>
            <a:r>
              <a:rPr lang="hr-HR" sz="3600" dirty="0"/>
              <a:t>nemogućnost izraziti neslaganje s drugim osobama</a:t>
            </a:r>
          </a:p>
          <a:p>
            <a:pPr eaLnBrk="1" hangingPunct="1">
              <a:lnSpc>
                <a:spcPct val="80000"/>
              </a:lnSpc>
              <a:defRPr/>
            </a:pP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1102005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0999"/>
            <a:ext cx="8001000" cy="762001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>
                <a:solidFill>
                  <a:srgbClr val="FFFFFF"/>
                </a:solidFill>
              </a:rPr>
              <a:t>LIČNOST OVISNIKA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3292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r-HR" sz="2400" dirty="0"/>
              <a:t>teškoće u donošenju svakodnevnih odluka</a:t>
            </a:r>
          </a:p>
          <a:p>
            <a:pPr eaLnBrk="1" hangingPunct="1">
              <a:lnSpc>
                <a:spcPct val="80000"/>
              </a:lnSpc>
              <a:defRPr/>
            </a:pPr>
            <a:endParaRPr lang="hr-HR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hr-HR" sz="2400" dirty="0"/>
              <a:t>ne znaju iskazati svoje potrebe</a:t>
            </a:r>
          </a:p>
          <a:p>
            <a:pPr eaLnBrk="1" hangingPunct="1">
              <a:lnSpc>
                <a:spcPct val="80000"/>
              </a:lnSpc>
              <a:defRPr/>
            </a:pPr>
            <a:endParaRPr lang="hr-HR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hr-HR" sz="2400" dirty="0"/>
              <a:t>pasivno-agresivno reagiranje</a:t>
            </a:r>
          </a:p>
          <a:p>
            <a:pPr eaLnBrk="1" hangingPunct="1">
              <a:lnSpc>
                <a:spcPct val="80000"/>
              </a:lnSpc>
              <a:defRPr/>
            </a:pPr>
            <a:endParaRPr lang="hr-HR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hr-HR" sz="2400" dirty="0"/>
              <a:t>nestabilnost u interpersonalnim odnosima</a:t>
            </a:r>
          </a:p>
          <a:p>
            <a:pPr eaLnBrk="1" hangingPunct="1">
              <a:lnSpc>
                <a:spcPct val="80000"/>
              </a:lnSpc>
              <a:defRPr/>
            </a:pPr>
            <a:endParaRPr lang="hr-HR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hr-HR" sz="2400" dirty="0"/>
              <a:t>neprestano se žale na životne okolnosti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169488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80772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r-HR" sz="4000" dirty="0">
                <a:solidFill>
                  <a:srgbClr val="FFFFFF"/>
                </a:solidFill>
              </a:rPr>
              <a:t>LIČNOST OVISNIKA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6880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r-HR" dirty="0"/>
              <a:t>fantazije o uspjehu</a:t>
            </a:r>
          </a:p>
          <a:p>
            <a:pPr eaLnBrk="1" hangingPunct="1">
              <a:lnSpc>
                <a:spcPct val="90000"/>
              </a:lnSpc>
              <a:defRPr/>
            </a:pPr>
            <a:endParaRPr lang="hr-HR" dirty="0"/>
          </a:p>
          <a:p>
            <a:pPr eaLnBrk="1" hangingPunct="1">
              <a:lnSpc>
                <a:spcPct val="90000"/>
              </a:lnSpc>
              <a:defRPr/>
            </a:pPr>
            <a:r>
              <a:rPr lang="hr-HR" dirty="0"/>
              <a:t>smetnje identiteta</a:t>
            </a:r>
          </a:p>
          <a:p>
            <a:pPr eaLnBrk="1" hangingPunct="1">
              <a:lnSpc>
                <a:spcPct val="90000"/>
              </a:lnSpc>
              <a:defRPr/>
            </a:pPr>
            <a:endParaRPr lang="hr-HR" dirty="0"/>
          </a:p>
          <a:p>
            <a:pPr eaLnBrk="1" hangingPunct="1">
              <a:lnSpc>
                <a:spcPct val="90000"/>
              </a:lnSpc>
              <a:defRPr/>
            </a:pPr>
            <a:r>
              <a:rPr lang="hr-HR" dirty="0"/>
              <a:t>poremećeno emocionalno, ljubavno i seksualno ponašanje</a:t>
            </a:r>
          </a:p>
          <a:p>
            <a:pPr eaLnBrk="1" hangingPunct="1">
              <a:lnSpc>
                <a:spcPct val="90000"/>
              </a:lnSpc>
              <a:defRPr/>
            </a:pPr>
            <a:endParaRPr lang="hr-HR" dirty="0"/>
          </a:p>
          <a:p>
            <a:pPr eaLnBrk="1" hangingPunct="1">
              <a:lnSpc>
                <a:spcPct val="90000"/>
              </a:lnSpc>
              <a:defRPr/>
            </a:pPr>
            <a:r>
              <a:rPr lang="hr-HR" dirty="0"/>
              <a:t>gase se «normalne, uobičajene « aktivnosti</a:t>
            </a:r>
          </a:p>
        </p:txBody>
      </p:sp>
    </p:spTree>
    <p:extLst>
      <p:ext uri="{BB962C8B-B14F-4D97-AF65-F5344CB8AC3E}">
        <p14:creationId xmlns:p14="http://schemas.microsoft.com/office/powerpoint/2010/main" val="1073616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80772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r-HR" sz="4000" dirty="0">
                <a:solidFill>
                  <a:srgbClr val="FFFFFF"/>
                </a:solidFill>
              </a:rPr>
              <a:t>LIČNOST OVISNIKA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68801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r-HR" dirty="0"/>
              <a:t>-sugestibilnost</a:t>
            </a:r>
          </a:p>
          <a:p>
            <a:pPr eaLnBrk="1" hangingPunct="1">
              <a:lnSpc>
                <a:spcPct val="90000"/>
              </a:lnSpc>
              <a:defRPr/>
            </a:pPr>
            <a:endParaRPr lang="hr-HR" dirty="0"/>
          </a:p>
          <a:p>
            <a:pPr eaLnBrk="1" hangingPunct="1">
              <a:lnSpc>
                <a:spcPct val="90000"/>
              </a:lnSpc>
              <a:defRPr/>
            </a:pPr>
            <a:r>
              <a:rPr lang="hr-HR" dirty="0"/>
              <a:t>-manipulativnost</a:t>
            </a:r>
          </a:p>
          <a:p>
            <a:pPr eaLnBrk="1" hangingPunct="1">
              <a:lnSpc>
                <a:spcPct val="90000"/>
              </a:lnSpc>
              <a:defRPr/>
            </a:pPr>
            <a:endParaRPr lang="hr-HR" dirty="0"/>
          </a:p>
          <a:p>
            <a:pPr eaLnBrk="1" hangingPunct="1">
              <a:lnSpc>
                <a:spcPct val="90000"/>
              </a:lnSpc>
              <a:defRPr/>
            </a:pPr>
            <a:r>
              <a:rPr lang="hr-HR" dirty="0"/>
              <a:t>-impulzivno ponašanje</a:t>
            </a:r>
          </a:p>
          <a:p>
            <a:pPr eaLnBrk="1" hangingPunct="1">
              <a:lnSpc>
                <a:spcPct val="90000"/>
              </a:lnSpc>
              <a:defRPr/>
            </a:pPr>
            <a:endParaRPr lang="hr-HR" dirty="0"/>
          </a:p>
          <a:p>
            <a:pPr eaLnBrk="1" hangingPunct="1">
              <a:lnSpc>
                <a:spcPct val="90000"/>
              </a:lnSpc>
              <a:defRPr/>
            </a:pPr>
            <a:r>
              <a:rPr lang="hr-HR" dirty="0"/>
              <a:t>-autodestruktivno ponašanje</a:t>
            </a:r>
          </a:p>
          <a:p>
            <a:pPr eaLnBrk="1" hangingPunct="1">
              <a:lnSpc>
                <a:spcPct val="90000"/>
              </a:lnSpc>
              <a:defRPr/>
            </a:pPr>
            <a:endParaRPr lang="hr-HR" dirty="0"/>
          </a:p>
          <a:p>
            <a:pPr eaLnBrk="1" hangingPunct="1">
              <a:lnSpc>
                <a:spcPct val="90000"/>
              </a:lnSpc>
              <a:defRPr/>
            </a:pPr>
            <a:r>
              <a:rPr lang="hr-HR" dirty="0"/>
              <a:t>-emocionalna nestabilnost</a:t>
            </a:r>
          </a:p>
          <a:p>
            <a:pPr eaLnBrk="1" hangingPunct="1">
              <a:lnSpc>
                <a:spcPct val="90000"/>
              </a:lnSpc>
              <a:defRPr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41982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8800" dirty="0"/>
              <a:t>OBITELJ OVISNIKA</a:t>
            </a:r>
          </a:p>
        </p:txBody>
      </p:sp>
    </p:spTree>
    <p:extLst>
      <p:ext uri="{BB962C8B-B14F-4D97-AF65-F5344CB8AC3E}">
        <p14:creationId xmlns:p14="http://schemas.microsoft.com/office/powerpoint/2010/main" val="4137006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Ovisnost je bolest obitelji</a:t>
            </a:r>
          </a:p>
          <a:p>
            <a:endParaRPr lang="hr-HR" dirty="0"/>
          </a:p>
          <a:p>
            <a:r>
              <a:rPr lang="hr-HR" dirty="0"/>
              <a:t>Pogađa i destruira sve elemente obiteljskog život</a:t>
            </a:r>
          </a:p>
          <a:p>
            <a:endParaRPr lang="hr-HR" dirty="0"/>
          </a:p>
          <a:p>
            <a:r>
              <a:rPr lang="hr-HR" dirty="0"/>
              <a:t>U  USA, zbog ovisnosti, teško je oštećeno 4.000.000 obitelji</a:t>
            </a:r>
          </a:p>
        </p:txBody>
      </p:sp>
    </p:spTree>
    <p:extLst>
      <p:ext uri="{BB962C8B-B14F-4D97-AF65-F5344CB8AC3E}">
        <p14:creationId xmlns:p14="http://schemas.microsoft.com/office/powerpoint/2010/main" val="42238972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Svaka obitelj može biti pogođena</a:t>
            </a:r>
          </a:p>
          <a:p>
            <a:endParaRPr lang="hr-HR" dirty="0"/>
          </a:p>
          <a:p>
            <a:r>
              <a:rPr lang="hr-HR" dirty="0"/>
              <a:t>Bez ulaganja velikih napora u vlastite promjene, obitelj otežava ovisniku i život i liječenje</a:t>
            </a:r>
          </a:p>
          <a:p>
            <a:endParaRPr lang="hr-HR" dirty="0"/>
          </a:p>
          <a:p>
            <a:r>
              <a:rPr lang="hr-HR" dirty="0"/>
              <a:t>Ovisnik često zlostavlja druge članove obitelji</a:t>
            </a:r>
          </a:p>
        </p:txBody>
      </p:sp>
    </p:spTree>
    <p:extLst>
      <p:ext uri="{BB962C8B-B14F-4D97-AF65-F5344CB8AC3E}">
        <p14:creationId xmlns:p14="http://schemas.microsoft.com/office/powerpoint/2010/main" val="3039327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Djeca u obitelji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 obitelji ovisnika zlostavljanje djece je tri puta češće, a zanemarivanje četiri puta češće</a:t>
            </a:r>
          </a:p>
          <a:p>
            <a:endParaRPr lang="hr-HR" dirty="0"/>
          </a:p>
          <a:p>
            <a:r>
              <a:rPr lang="hr-HR" dirty="0"/>
              <a:t>35% zlostavljane djece u USA, od strane roditelja ovisnika</a:t>
            </a:r>
          </a:p>
        </p:txBody>
      </p:sp>
    </p:spTree>
    <p:extLst>
      <p:ext uri="{BB962C8B-B14F-4D97-AF65-F5344CB8AC3E}">
        <p14:creationId xmlns:p14="http://schemas.microsoft.com/office/powerpoint/2010/main" val="14478988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Roditelji alkoholičari - djeca dva puta češće alkoholičari</a:t>
            </a:r>
          </a:p>
          <a:p>
            <a:endParaRPr lang="hr-HR" dirty="0"/>
          </a:p>
          <a:p>
            <a:r>
              <a:rPr lang="hr-HR" dirty="0"/>
              <a:t>Roditelji uzimaju marihuanu - djeca dva i pol puta češće uzimaju marihuanu</a:t>
            </a:r>
          </a:p>
        </p:txBody>
      </p:sp>
    </p:spTree>
    <p:extLst>
      <p:ext uri="{BB962C8B-B14F-4D97-AF65-F5344CB8AC3E}">
        <p14:creationId xmlns:p14="http://schemas.microsoft.com/office/powerpoint/2010/main" val="2224522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rgbClr val="FFFFFF"/>
                </a:solidFill>
              </a:rPr>
              <a:t> ŠTO JE OVISNOST?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OVISNOST O ALKOHOLU</a:t>
            </a:r>
          </a:p>
          <a:p>
            <a:r>
              <a:rPr lang="hr-HR" dirty="0"/>
              <a:t>OVISNOST O DROGAMA</a:t>
            </a:r>
          </a:p>
          <a:p>
            <a:r>
              <a:rPr lang="hr-HR" dirty="0"/>
              <a:t>OVISNOST O KOCKANJU</a:t>
            </a:r>
          </a:p>
          <a:p>
            <a:endParaRPr lang="hr-HR" dirty="0"/>
          </a:p>
          <a:p>
            <a:r>
              <a:rPr lang="hr-HR" dirty="0"/>
              <a:t>OVISNOST O INTERNETU?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429659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Razvod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Svaki popijeni litra pića povećava šanse za razvod 20%</a:t>
            </a:r>
          </a:p>
          <a:p>
            <a:endParaRPr lang="hr-HR" dirty="0"/>
          </a:p>
          <a:p>
            <a:r>
              <a:rPr lang="hr-HR" dirty="0"/>
              <a:t>Ako je jedan partner ovisnik - stopa razvoda 50%</a:t>
            </a:r>
          </a:p>
        </p:txBody>
      </p:sp>
    </p:spTree>
    <p:extLst>
      <p:ext uri="{BB962C8B-B14F-4D97-AF65-F5344CB8AC3E}">
        <p14:creationId xmlns:p14="http://schemas.microsoft.com/office/powerpoint/2010/main" val="23074990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U obitelji ovisnika: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Kukanje</a:t>
            </a:r>
          </a:p>
          <a:p>
            <a:r>
              <a:rPr lang="hr-HR" dirty="0" err="1"/>
              <a:t>Kritizerstvo</a:t>
            </a:r>
            <a:r>
              <a:rPr lang="hr-HR" dirty="0"/>
              <a:t> </a:t>
            </a:r>
          </a:p>
          <a:p>
            <a:r>
              <a:rPr lang="hr-HR"/>
              <a:t>Pasivna agresija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27301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Obitelj se posvećuje ovisnosti 24/7</a:t>
            </a:r>
          </a:p>
          <a:p>
            <a:r>
              <a:rPr lang="hr-HR" dirty="0"/>
              <a:t>Problemi se šire i na širu obitelj</a:t>
            </a:r>
          </a:p>
          <a:p>
            <a:r>
              <a:rPr lang="hr-HR" dirty="0"/>
              <a:t>Susjedi, prijatelji, kolege na poslu također pate</a:t>
            </a:r>
          </a:p>
        </p:txBody>
      </p:sp>
    </p:spTree>
    <p:extLst>
      <p:ext uri="{BB962C8B-B14F-4D97-AF65-F5344CB8AC3E}">
        <p14:creationId xmlns:p14="http://schemas.microsoft.com/office/powerpoint/2010/main" val="36532996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Reilly</a:t>
            </a:r>
            <a:r>
              <a:rPr lang="hr-HR" dirty="0"/>
              <a:t>, </a:t>
            </a:r>
            <a:r>
              <a:rPr lang="hr-HR" dirty="0" err="1"/>
              <a:t>D.M</a:t>
            </a:r>
            <a:r>
              <a:rPr lang="hr-HR" dirty="0"/>
              <a:t>. Drug‐</a:t>
            </a:r>
            <a:r>
              <a:rPr lang="hr-HR" dirty="0" err="1"/>
              <a:t>abusing</a:t>
            </a:r>
            <a:r>
              <a:rPr lang="hr-HR" dirty="0"/>
              <a:t> </a:t>
            </a:r>
            <a:r>
              <a:rPr lang="hr-HR" dirty="0" err="1"/>
              <a:t>families</a:t>
            </a:r>
            <a:r>
              <a:rPr lang="hr-HR" dirty="0"/>
              <a:t>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1. </a:t>
            </a:r>
            <a:r>
              <a:rPr lang="hr-HR" dirty="0" err="1"/>
              <a:t>Negativizam</a:t>
            </a:r>
            <a:endParaRPr lang="hr-HR" dirty="0"/>
          </a:p>
          <a:p>
            <a:r>
              <a:rPr lang="hr-HR" dirty="0"/>
              <a:t>-pozitivno ponašanje se ignorira</a:t>
            </a:r>
          </a:p>
          <a:p>
            <a:r>
              <a:rPr lang="hr-HR" dirty="0"/>
              <a:t>-privlačenje pažnje - jedino krizom</a:t>
            </a:r>
          </a:p>
        </p:txBody>
      </p:sp>
    </p:spTree>
    <p:extLst>
      <p:ext uri="{BB962C8B-B14F-4D97-AF65-F5344CB8AC3E}">
        <p14:creationId xmlns:p14="http://schemas.microsoft.com/office/powerpoint/2010/main" val="30346466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Reilly</a:t>
            </a:r>
            <a:r>
              <a:rPr lang="hr-HR" dirty="0"/>
              <a:t>, </a:t>
            </a:r>
            <a:r>
              <a:rPr lang="hr-HR" dirty="0" err="1"/>
              <a:t>D.M</a:t>
            </a:r>
            <a:r>
              <a:rPr lang="hr-HR" dirty="0"/>
              <a:t>. Drug‐</a:t>
            </a:r>
            <a:r>
              <a:rPr lang="hr-HR" dirty="0" err="1"/>
              <a:t>abusing</a:t>
            </a:r>
            <a:r>
              <a:rPr lang="hr-HR" dirty="0"/>
              <a:t> </a:t>
            </a:r>
            <a:r>
              <a:rPr lang="hr-HR" dirty="0" err="1"/>
              <a:t>families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2. Nekonzistentni roditelji</a:t>
            </a:r>
          </a:p>
          <a:p>
            <a:r>
              <a:rPr lang="hr-HR" dirty="0"/>
              <a:t>-djeca ne znaju što je dobro, što je loše</a:t>
            </a:r>
          </a:p>
          <a:p>
            <a:r>
              <a:rPr lang="hr-HR" dirty="0"/>
              <a:t>-konfuzija kod djece</a:t>
            </a:r>
          </a:p>
          <a:p>
            <a:r>
              <a:rPr lang="hr-HR" dirty="0"/>
              <a:t>-djeca rade negativne stvari da roditelji konačno odrede granice</a:t>
            </a:r>
          </a:p>
        </p:txBody>
      </p:sp>
    </p:spTree>
    <p:extLst>
      <p:ext uri="{BB962C8B-B14F-4D97-AF65-F5344CB8AC3E}">
        <p14:creationId xmlns:p14="http://schemas.microsoft.com/office/powerpoint/2010/main" val="36872971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3. Krivo usmjerena ljutnja</a:t>
            </a:r>
          </a:p>
          <a:p>
            <a:r>
              <a:rPr lang="hr-HR" dirty="0"/>
              <a:t>-u obitelji se emocije ne smiju iskazivati</a:t>
            </a:r>
          </a:p>
          <a:p>
            <a:r>
              <a:rPr lang="hr-HR" dirty="0"/>
              <a:t>-emocije se iskazuju preko uzimanja </a:t>
            </a:r>
            <a:r>
              <a:rPr lang="hr-HR" dirty="0" err="1"/>
              <a:t>psihoaktivnih</a:t>
            </a:r>
            <a:r>
              <a:rPr lang="hr-HR" dirty="0"/>
              <a:t> tvari</a:t>
            </a:r>
          </a:p>
        </p:txBody>
      </p:sp>
    </p:spTree>
    <p:extLst>
      <p:ext uri="{BB962C8B-B14F-4D97-AF65-F5344CB8AC3E}">
        <p14:creationId xmlns:p14="http://schemas.microsoft.com/office/powerpoint/2010/main" val="25160234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4. </a:t>
            </a:r>
            <a:r>
              <a:rPr lang="hr-HR" dirty="0" err="1"/>
              <a:t>Samomedikacija</a:t>
            </a:r>
            <a:endParaRPr lang="hr-HR" dirty="0"/>
          </a:p>
          <a:p>
            <a:r>
              <a:rPr lang="hr-HR" dirty="0"/>
              <a:t>-I drugi članovi obitelji počinju uzimati </a:t>
            </a:r>
            <a:r>
              <a:rPr lang="hr-HR" dirty="0" err="1"/>
              <a:t>razlčičite</a:t>
            </a:r>
            <a:r>
              <a:rPr lang="hr-HR" dirty="0"/>
              <a:t> lijekove, ali i droge</a:t>
            </a:r>
          </a:p>
        </p:txBody>
      </p:sp>
    </p:spTree>
    <p:extLst>
      <p:ext uri="{BB962C8B-B14F-4D97-AF65-F5344CB8AC3E}">
        <p14:creationId xmlns:p14="http://schemas.microsoft.com/office/powerpoint/2010/main" val="28144888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5. Negacija roditelja</a:t>
            </a:r>
          </a:p>
          <a:p>
            <a:r>
              <a:rPr lang="hr-HR" dirty="0"/>
              <a:t>-”…moje dijete nikada ne bi taklo drogu… ako netko ne pije, to je on…”</a:t>
            </a:r>
          </a:p>
        </p:txBody>
      </p:sp>
    </p:spTree>
    <p:extLst>
      <p:ext uri="{BB962C8B-B14F-4D97-AF65-F5344CB8AC3E}">
        <p14:creationId xmlns:p14="http://schemas.microsoft.com/office/powerpoint/2010/main" val="14473610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6. Nerealna očekivanja roditelja</a:t>
            </a:r>
          </a:p>
          <a:p>
            <a:r>
              <a:rPr lang="hr-HR" dirty="0"/>
              <a:t>-djeca opsesivno rade da ispune ta očekivanja</a:t>
            </a:r>
          </a:p>
          <a:p>
            <a:r>
              <a:rPr lang="hr-HR" dirty="0"/>
              <a:t>-ne uspijevaju</a:t>
            </a:r>
          </a:p>
          <a:p>
            <a:r>
              <a:rPr lang="hr-HR" dirty="0"/>
              <a:t>-panično traže opravdavanje</a:t>
            </a:r>
          </a:p>
          <a:p>
            <a:r>
              <a:rPr lang="hr-HR" dirty="0"/>
              <a:t>-teško je oštećeno samopoštovanje djeteta</a:t>
            </a:r>
          </a:p>
        </p:txBody>
      </p:sp>
    </p:spTree>
    <p:extLst>
      <p:ext uri="{BB962C8B-B14F-4D97-AF65-F5344CB8AC3E}">
        <p14:creationId xmlns:p14="http://schemas.microsoft.com/office/powerpoint/2010/main" val="32698097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721FD-B3D8-49BC-823A-13EFC808A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7A1E0-1981-4023-AE10-EB27A19B7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3909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rgbClr val="FFFFFF"/>
                </a:solidFill>
              </a:rPr>
              <a:t> ŠTO NIJE OVISNOST?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OVISNOST O HRANI</a:t>
            </a:r>
          </a:p>
          <a:p>
            <a:r>
              <a:rPr lang="hr-HR" dirty="0"/>
              <a:t>OVISNOST O SEKSU</a:t>
            </a:r>
          </a:p>
          <a:p>
            <a:r>
              <a:rPr lang="hr-HR" dirty="0"/>
              <a:t>OVISNOST O VJEŽBANJU</a:t>
            </a:r>
          </a:p>
          <a:p>
            <a:r>
              <a:rPr lang="hr-HR" dirty="0"/>
              <a:t>OVISNOST O KUPOVINI</a:t>
            </a:r>
          </a:p>
          <a:p>
            <a:pPr algn="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266527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altLang="sr-Latn-RS" sz="4000" dirty="0">
                <a:solidFill>
                  <a:srgbClr val="FFFFFF"/>
                </a:solidFill>
              </a:rPr>
              <a:t>Zašto je toliko važan obiteljski postupak?</a:t>
            </a:r>
            <a:r>
              <a:rPr lang="hr-HR" altLang="sr-Latn-RS" dirty="0">
                <a:solidFill>
                  <a:srgbClr val="FFFFFF"/>
                </a:solidFill>
              </a:rPr>
              <a:t> </a:t>
            </a:r>
            <a:endParaRPr lang="hr-HR" altLang="sr-Latn-RS" sz="2000" dirty="0">
              <a:solidFill>
                <a:srgbClr val="FFFFFF"/>
              </a:solidFill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altLang="sr-Latn-RS" dirty="0"/>
              <a:t>Većina ovisnika (oko 70%) živi s primarnom obitelji</a:t>
            </a:r>
          </a:p>
          <a:p>
            <a:pPr>
              <a:lnSpc>
                <a:spcPct val="90000"/>
              </a:lnSpc>
            </a:pPr>
            <a:endParaRPr lang="hr-HR" altLang="sr-Latn-RS" dirty="0"/>
          </a:p>
          <a:p>
            <a:pPr>
              <a:lnSpc>
                <a:spcPct val="90000"/>
              </a:lnSpc>
            </a:pPr>
            <a:r>
              <a:rPr lang="hr-HR" altLang="sr-Latn-RS" dirty="0"/>
              <a:t>korijeni problema - disfunkcionalnost obitelji.</a:t>
            </a:r>
          </a:p>
          <a:p>
            <a:pPr>
              <a:lnSpc>
                <a:spcPct val="90000"/>
              </a:lnSpc>
            </a:pPr>
            <a:endParaRPr lang="hr-HR" altLang="sr-Latn-RS" dirty="0"/>
          </a:p>
          <a:p>
            <a:pPr>
              <a:lnSpc>
                <a:spcPct val="90000"/>
              </a:lnSpc>
            </a:pPr>
            <a:r>
              <a:rPr lang="hr-HR" altLang="sr-Latn-RS" dirty="0"/>
              <a:t>Kad se dogodi “droga” sustav se dekompenzira</a:t>
            </a:r>
          </a:p>
        </p:txBody>
      </p:sp>
    </p:spTree>
    <p:extLst>
      <p:ext uri="{BB962C8B-B14F-4D97-AF65-F5344CB8AC3E}">
        <p14:creationId xmlns:p14="http://schemas.microsoft.com/office/powerpoint/2010/main" val="12843801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4000" dirty="0">
                <a:solidFill>
                  <a:srgbClr val="FFFFFF"/>
                </a:solidFill>
              </a:rPr>
              <a:t>Većina obitelji kada otkrije “istinu”</a:t>
            </a:r>
            <a:endParaRPr lang="en-US" altLang="sr-Latn-RS" sz="4000" dirty="0">
              <a:solidFill>
                <a:srgbClr val="FFFFFF"/>
              </a:solidFill>
            </a:endParaRP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altLang="sr-Latn-RS" dirty="0"/>
              <a:t>Reagira negiranjem problema</a:t>
            </a:r>
          </a:p>
          <a:p>
            <a:endParaRPr lang="hr-HR" altLang="sr-Latn-RS" dirty="0"/>
          </a:p>
          <a:p>
            <a:r>
              <a:rPr lang="hr-HR" altLang="sr-Latn-RS" dirty="0"/>
              <a:t>Kasnije isti prikriva radi srama i straha od stigmatizacije, </a:t>
            </a:r>
          </a:p>
          <a:p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12784014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4000" dirty="0">
                <a:solidFill>
                  <a:srgbClr val="FFFFFF"/>
                </a:solidFill>
              </a:rPr>
              <a:t>Većina obitelji kada otkrije “istinu”</a:t>
            </a:r>
            <a:endParaRPr lang="en-US" altLang="sr-Latn-RS" sz="4000" dirty="0">
              <a:solidFill>
                <a:srgbClr val="FFFFFF"/>
              </a:solidFill>
            </a:endParaRP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altLang="sr-Latn-RS" dirty="0"/>
              <a:t>ili pokušava sama nešto učiniti, time gubi vrijeme a problem postaje teži, </a:t>
            </a:r>
          </a:p>
          <a:p>
            <a:endParaRPr lang="hr-HR" altLang="sr-Latn-RS" dirty="0"/>
          </a:p>
          <a:p>
            <a:r>
              <a:rPr lang="hr-HR" altLang="sr-Latn-RS" dirty="0"/>
              <a:t>a ovisnik sve više manipulira i obiteljske greške koristi u racionalizaciji ovisničkog ponašanja, troše se svi resursi obitelji…</a:t>
            </a:r>
          </a:p>
          <a:p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1891724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>
                <a:solidFill>
                  <a:srgbClr val="FFFFFF"/>
                </a:solidFill>
              </a:rPr>
              <a:t>Dok mnogim ovisnicima</a:t>
            </a:r>
            <a:endParaRPr lang="en-US" altLang="sr-Latn-RS" dirty="0">
              <a:solidFill>
                <a:srgbClr val="FFFFFF"/>
              </a:solidFill>
            </a:endParaRP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altLang="sr-Latn-RS" dirty="0"/>
              <a:t>treba pomoći da se </a:t>
            </a:r>
            <a:r>
              <a:rPr lang="hr-HR" altLang="sr-Latn-RS" b="1" dirty="0">
                <a:solidFill>
                  <a:srgbClr val="FFFF00"/>
                </a:solidFill>
              </a:rPr>
              <a:t>pomire</a:t>
            </a:r>
            <a:r>
              <a:rPr lang="hr-HR" altLang="sr-Latn-RS" b="1" dirty="0"/>
              <a:t> </a:t>
            </a:r>
            <a:r>
              <a:rPr lang="hr-HR" altLang="sr-Latn-RS" dirty="0"/>
              <a:t>sa svojim bližnjima, da se “vrate kući”,</a:t>
            </a:r>
          </a:p>
          <a:p>
            <a:pPr>
              <a:lnSpc>
                <a:spcPct val="90000"/>
              </a:lnSpc>
            </a:pPr>
            <a:endParaRPr lang="hr-HR" altLang="sr-Latn-RS" dirty="0"/>
          </a:p>
          <a:p>
            <a:pPr>
              <a:lnSpc>
                <a:spcPct val="90000"/>
              </a:lnSpc>
            </a:pPr>
            <a:r>
              <a:rPr lang="hr-HR" altLang="sr-Latn-RS" dirty="0"/>
              <a:t>drugima treba pomoći da bi se konačno mogli separirati od obitelji i krenuti “svojim putem” u budućnost</a:t>
            </a:r>
            <a:endParaRPr lang="en-US" altLang="sr-Latn-RS" dirty="0"/>
          </a:p>
          <a:p>
            <a:pPr>
              <a:lnSpc>
                <a:spcPct val="90000"/>
              </a:lnSpc>
            </a:pPr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27202197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altLang="sr-Latn-RS" sz="3600" dirty="0">
                <a:solidFill>
                  <a:srgbClr val="FFFFFF"/>
                </a:solidFill>
              </a:rPr>
              <a:t>Tip obiteljske disfunkcije </a:t>
            </a:r>
            <a:endParaRPr lang="en-US" altLang="sr-Latn-RS" sz="3600" dirty="0">
              <a:solidFill>
                <a:srgbClr val="FFFFFF"/>
              </a:solidFill>
            </a:endParaRP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altLang="sr-Latn-RS" dirty="0"/>
              <a:t>Autoritarne, pojačavaju represiju</a:t>
            </a:r>
          </a:p>
          <a:p>
            <a:pPr>
              <a:lnSpc>
                <a:spcPct val="90000"/>
              </a:lnSpc>
            </a:pPr>
            <a:endParaRPr lang="hr-HR" altLang="sr-Latn-RS" dirty="0"/>
          </a:p>
          <a:p>
            <a:pPr>
              <a:lnSpc>
                <a:spcPct val="90000"/>
              </a:lnSpc>
            </a:pPr>
            <a:r>
              <a:rPr lang="hr-HR" altLang="sr-Latn-RS" dirty="0"/>
              <a:t>Emocionalno hiperprotektivne, uz silnu krivnju (“nismo ga dovoljno čuvali”) sada ovisnost koriste kao razlog da bi ponovo pod kontrolom imali “svoje dijete”</a:t>
            </a:r>
          </a:p>
          <a:p>
            <a:pPr>
              <a:lnSpc>
                <a:spcPct val="90000"/>
              </a:lnSpc>
            </a:pPr>
            <a:endParaRPr lang="hr-HR" altLang="sr-Latn-RS" dirty="0"/>
          </a:p>
          <a:p>
            <a:pPr>
              <a:lnSpc>
                <a:spcPct val="90000"/>
              </a:lnSpc>
            </a:pPr>
            <a:r>
              <a:rPr lang="hr-HR" altLang="sr-Latn-RS" dirty="0"/>
              <a:t>Liberalni se ne snalaze u pitanju uspostave kontrole</a:t>
            </a:r>
          </a:p>
        </p:txBody>
      </p:sp>
    </p:spTree>
    <p:extLst>
      <p:ext uri="{BB962C8B-B14F-4D97-AF65-F5344CB8AC3E}">
        <p14:creationId xmlns:p14="http://schemas.microsoft.com/office/powerpoint/2010/main" val="29717860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>
                <a:solidFill>
                  <a:srgbClr val="FFFFFF"/>
                </a:solidFill>
              </a:rPr>
              <a:t>Patološke, “raspadnute”</a:t>
            </a:r>
            <a:endParaRPr lang="en-US" altLang="sr-Latn-RS" dirty="0">
              <a:solidFill>
                <a:srgbClr val="FFFFFF"/>
              </a:solidFill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altLang="sr-Latn-RS" dirty="0"/>
              <a:t>“Baš me briga, neka radi što hoće”</a:t>
            </a:r>
          </a:p>
          <a:p>
            <a:endParaRPr lang="hr-HR" altLang="sr-Latn-RS" dirty="0"/>
          </a:p>
          <a:p>
            <a:r>
              <a:rPr lang="hr-HR" altLang="sr-Latn-RS" dirty="0"/>
              <a:t>U takvim obiteljima ovisnik nema šanse</a:t>
            </a:r>
          </a:p>
          <a:p>
            <a:endParaRPr lang="hr-HR" altLang="sr-Latn-RS" dirty="0"/>
          </a:p>
          <a:p>
            <a:r>
              <a:rPr lang="hr-HR" altLang="sr-Latn-RS" dirty="0"/>
              <a:t>Terapijski tim mu postaje zamjena za obitelj, cilj separacija, “što dalje od njih”</a:t>
            </a:r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5620638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>
                <a:solidFill>
                  <a:srgbClr val="FFFFFF"/>
                </a:solidFill>
              </a:rPr>
              <a:t>Loša obiteljska klima</a:t>
            </a:r>
            <a:endParaRPr lang="en-US" altLang="sr-Latn-RS" dirty="0">
              <a:solidFill>
                <a:srgbClr val="FFFFFF"/>
              </a:solidFill>
            </a:endParaRP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altLang="sr-Latn-RS" dirty="0"/>
              <a:t>Ovisnika naprosto istjeruje iz doma na ulicu</a:t>
            </a:r>
          </a:p>
          <a:p>
            <a:pPr>
              <a:lnSpc>
                <a:spcPct val="90000"/>
              </a:lnSpc>
            </a:pPr>
            <a:endParaRPr lang="hr-HR" altLang="sr-Latn-RS" dirty="0"/>
          </a:p>
          <a:p>
            <a:pPr>
              <a:lnSpc>
                <a:spcPct val="90000"/>
              </a:lnSpc>
            </a:pPr>
            <a:r>
              <a:rPr lang="hr-HR" altLang="sr-Latn-RS" dirty="0"/>
              <a:t>Svatko, ako ima mogućnost izbora, nastoji biti tamo gdje će se bolje osjećati</a:t>
            </a:r>
          </a:p>
          <a:p>
            <a:pPr>
              <a:lnSpc>
                <a:spcPct val="90000"/>
              </a:lnSpc>
            </a:pPr>
            <a:endParaRPr lang="hr-HR" altLang="sr-Latn-RS" dirty="0"/>
          </a:p>
          <a:p>
            <a:pPr>
              <a:lnSpc>
                <a:spcPct val="90000"/>
              </a:lnSpc>
            </a:pPr>
            <a:r>
              <a:rPr lang="hr-HR" altLang="sr-Latn-RS" dirty="0"/>
              <a:t>To čine i ovisnici</a:t>
            </a:r>
          </a:p>
          <a:p>
            <a:pPr>
              <a:lnSpc>
                <a:spcPct val="90000"/>
              </a:lnSpc>
            </a:pPr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26176459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Svi su ljuti na sve</a:t>
            </a:r>
          </a:p>
          <a:p>
            <a:r>
              <a:rPr lang="hr-HR" dirty="0"/>
              <a:t>Bez energije</a:t>
            </a:r>
          </a:p>
          <a:p>
            <a:r>
              <a:rPr lang="hr-HR" dirty="0"/>
              <a:t>Osjećaj krivnje i srama se povećava</a:t>
            </a:r>
          </a:p>
          <a:p>
            <a:r>
              <a:rPr lang="hr-HR" dirty="0"/>
              <a:t>Obitelj se izolira</a:t>
            </a:r>
          </a:p>
          <a:p>
            <a:r>
              <a:rPr lang="hr-HR" dirty="0" err="1"/>
              <a:t>Transgeneracijski</a:t>
            </a:r>
            <a:r>
              <a:rPr lang="hr-HR" dirty="0"/>
              <a:t> prijenos ovisnosti</a:t>
            </a:r>
          </a:p>
        </p:txBody>
      </p:sp>
    </p:spTree>
    <p:extLst>
      <p:ext uri="{BB962C8B-B14F-4D97-AF65-F5344CB8AC3E}">
        <p14:creationId xmlns:p14="http://schemas.microsoft.com/office/powerpoint/2010/main" val="26719639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VAŽNO JE ZNATI I </a:t>
            </a:r>
          </a:p>
          <a:p>
            <a:endParaRPr lang="hr-HR" dirty="0"/>
          </a:p>
          <a:p>
            <a:r>
              <a:rPr lang="hr-HR" sz="6000" dirty="0"/>
              <a:t>NESVJESNE </a:t>
            </a:r>
          </a:p>
          <a:p>
            <a:endParaRPr lang="hr-HR" dirty="0"/>
          </a:p>
          <a:p>
            <a:r>
              <a:rPr lang="hr-HR" dirty="0"/>
              <a:t>ASPEKTE OVISNOSTI</a:t>
            </a:r>
          </a:p>
        </p:txBody>
      </p:sp>
    </p:spTree>
    <p:extLst>
      <p:ext uri="{BB962C8B-B14F-4D97-AF65-F5344CB8AC3E}">
        <p14:creationId xmlns:p14="http://schemas.microsoft.com/office/powerpoint/2010/main" val="23265233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rgbClr val="FFFFFF"/>
                </a:solidFill>
              </a:rPr>
              <a:t>Kernberg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rgbClr val="FFFF00"/>
                </a:solidFill>
              </a:rPr>
              <a:t>Gratifikacija instinktivnih potreba</a:t>
            </a:r>
          </a:p>
          <a:p>
            <a:endParaRPr lang="hr-HR" dirty="0">
              <a:solidFill>
                <a:srgbClr val="FFFF00"/>
              </a:solidFill>
            </a:endParaRPr>
          </a:p>
          <a:p>
            <a:r>
              <a:rPr lang="hr-HR" dirty="0">
                <a:solidFill>
                  <a:srgbClr val="FFFF00"/>
                </a:solidFill>
              </a:rPr>
              <a:t>Potreba spajanja s </a:t>
            </a:r>
            <a:r>
              <a:rPr lang="hr-HR" dirty="0">
                <a:solidFill>
                  <a:srgbClr val="FF0000"/>
                </a:solidFill>
              </a:rPr>
              <a:t>roditeljskim</a:t>
            </a:r>
            <a:r>
              <a:rPr lang="hr-HR" dirty="0">
                <a:solidFill>
                  <a:srgbClr val="FFFF00"/>
                </a:solidFill>
              </a:rPr>
              <a:t> objektima</a:t>
            </a:r>
          </a:p>
        </p:txBody>
      </p:sp>
    </p:spTree>
    <p:extLst>
      <p:ext uri="{BB962C8B-B14F-4D97-AF65-F5344CB8AC3E}">
        <p14:creationId xmlns:p14="http://schemas.microsoft.com/office/powerpoint/2010/main" val="342623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rgbClr val="FFFFFF"/>
                </a:solidFill>
              </a:rPr>
              <a:t>RAZLIKA JE: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 Prave ovisnosti (alkohol, droga, kockanje, internet):</a:t>
            </a:r>
          </a:p>
          <a:p>
            <a:pPr lvl="1"/>
            <a:r>
              <a:rPr lang="hr-HR" dirty="0"/>
              <a:t>Ozbiljan psihički poremećaj</a:t>
            </a:r>
          </a:p>
          <a:p>
            <a:pPr lvl="1"/>
            <a:r>
              <a:rPr lang="hr-HR" dirty="0"/>
              <a:t>Progresivnost</a:t>
            </a:r>
          </a:p>
          <a:p>
            <a:pPr lvl="1"/>
            <a:r>
              <a:rPr lang="hr-HR" dirty="0"/>
              <a:t>Značajno oštećeno funkcioniranje na svim važnim životnim područjima</a:t>
            </a:r>
          </a:p>
          <a:p>
            <a:pPr lvl="1"/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378466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Kohut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rgbClr val="FFFF00"/>
                </a:solidFill>
              </a:rPr>
              <a:t>Ovisnost kao narcistički poremećaj</a:t>
            </a:r>
          </a:p>
          <a:p>
            <a:r>
              <a:rPr lang="hr-HR" dirty="0">
                <a:solidFill>
                  <a:srgbClr val="FFFF00"/>
                </a:solidFill>
              </a:rPr>
              <a:t>Majka zakazala u funkciji idealiziranog self-objekta.</a:t>
            </a:r>
          </a:p>
          <a:p>
            <a:r>
              <a:rPr lang="hr-HR" dirty="0">
                <a:solidFill>
                  <a:srgbClr val="FFFF00"/>
                </a:solidFill>
              </a:rPr>
              <a:t>Ovisnost nije zamjena za ljubav ili ljubavni objekt ili zamjena za vezu s ljubavnim objektom nego je ovisnost pokušaj nadomještanja </a:t>
            </a:r>
            <a:r>
              <a:rPr lang="hr-HR" dirty="0">
                <a:solidFill>
                  <a:srgbClr val="FF0000"/>
                </a:solidFill>
              </a:rPr>
              <a:t>defekta</a:t>
            </a:r>
            <a:r>
              <a:rPr lang="hr-HR" dirty="0">
                <a:solidFill>
                  <a:srgbClr val="FFFF00"/>
                </a:solidFill>
              </a:rPr>
              <a:t> u emocionalnoj strukturi</a:t>
            </a:r>
          </a:p>
        </p:txBody>
      </p:sp>
    </p:spTree>
    <p:extLst>
      <p:ext uri="{BB962C8B-B14F-4D97-AF65-F5344CB8AC3E}">
        <p14:creationId xmlns:p14="http://schemas.microsoft.com/office/powerpoint/2010/main" val="8826639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Wurmser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>
                <a:solidFill>
                  <a:srgbClr val="FFFF00"/>
                </a:solidFill>
              </a:rPr>
              <a:t>Ovisnost je narcistična kriza koja nastupa kada grandiozni self ili idealizirani objekt kolabiraju. </a:t>
            </a:r>
          </a:p>
          <a:p>
            <a:r>
              <a:rPr lang="hr-HR" dirty="0">
                <a:solidFill>
                  <a:srgbClr val="FF0000"/>
                </a:solidFill>
              </a:rPr>
              <a:t>Izbor</a:t>
            </a:r>
            <a:r>
              <a:rPr lang="hr-HR" dirty="0">
                <a:solidFill>
                  <a:srgbClr val="FFFF00"/>
                </a:solidFill>
              </a:rPr>
              <a:t> droga uzrokovan načinom na koji je emocionalni sustav pogođen. </a:t>
            </a:r>
          </a:p>
          <a:p>
            <a:r>
              <a:rPr lang="hr-HR" dirty="0">
                <a:solidFill>
                  <a:srgbClr val="FFFF00"/>
                </a:solidFill>
              </a:rPr>
              <a:t>Opijati - da uklone ili smanje bijes, sram, osjećaj napuštenosti. </a:t>
            </a:r>
          </a:p>
          <a:p>
            <a:r>
              <a:rPr lang="hr-HR" dirty="0">
                <a:solidFill>
                  <a:srgbClr val="FFFF00"/>
                </a:solidFill>
              </a:rPr>
              <a:t>Amfetamini i kokain - da se dobije osjećaj grandioznosti, da se spriječi pojava prijeteće depresije</a:t>
            </a:r>
          </a:p>
        </p:txBody>
      </p:sp>
    </p:spTree>
    <p:extLst>
      <p:ext uri="{BB962C8B-B14F-4D97-AF65-F5344CB8AC3E}">
        <p14:creationId xmlns:p14="http://schemas.microsoft.com/office/powerpoint/2010/main" val="8770245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Stolorow i Kohut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rgbClr val="FFFF00"/>
                </a:solidFill>
              </a:rPr>
              <a:t>Osoba razvija bijes kad shvati da nije omnipotentna (npr. da ne može sve razumjeti, zapamtiti, predvidjeti)</a:t>
            </a:r>
          </a:p>
          <a:p>
            <a:endParaRPr lang="hr-HR" dirty="0">
              <a:solidFill>
                <a:srgbClr val="FFFF00"/>
              </a:solidFill>
            </a:endParaRPr>
          </a:p>
          <a:p>
            <a:r>
              <a:rPr lang="hr-HR" dirty="0">
                <a:solidFill>
                  <a:srgbClr val="FFFF00"/>
                </a:solidFill>
              </a:rPr>
              <a:t>Droga je idealan element da promijeni to afektivno stanje (bijes zbog saznanja o nedostižnosti omnipotencije), </a:t>
            </a:r>
          </a:p>
        </p:txBody>
      </p:sp>
    </p:spTree>
    <p:extLst>
      <p:ext uri="{BB962C8B-B14F-4D97-AF65-F5344CB8AC3E}">
        <p14:creationId xmlns:p14="http://schemas.microsoft.com/office/powerpoint/2010/main" val="4327321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Stolorow i Kohut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rgbClr val="FFFF00"/>
                </a:solidFill>
              </a:rPr>
              <a:t>Odmah nakon uzimanja droge taj bijes izgubi, te se ponovo javlja osjećaj omnipotencije. </a:t>
            </a:r>
          </a:p>
          <a:p>
            <a:endParaRPr lang="hr-HR" dirty="0">
              <a:solidFill>
                <a:srgbClr val="FF0000"/>
              </a:solidFill>
            </a:endParaRPr>
          </a:p>
          <a:p>
            <a:r>
              <a:rPr lang="hr-HR" dirty="0">
                <a:solidFill>
                  <a:srgbClr val="FF0000"/>
                </a:solidFill>
              </a:rPr>
              <a:t>Paradoksalno</a:t>
            </a:r>
            <a:r>
              <a:rPr lang="hr-HR" dirty="0">
                <a:solidFill>
                  <a:srgbClr val="FFFF00"/>
                </a:solidFill>
              </a:rPr>
              <a:t>, osoba uzima drogu (stvarni gubitak kontrole) da bi povratila osjećaj da sve može kontrolirati</a:t>
            </a:r>
          </a:p>
        </p:txBody>
      </p:sp>
    </p:spTree>
    <p:extLst>
      <p:ext uri="{BB962C8B-B14F-4D97-AF65-F5344CB8AC3E}">
        <p14:creationId xmlns:p14="http://schemas.microsoft.com/office/powerpoint/2010/main" val="38238284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Khantazian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rgbClr val="FFFF00"/>
                </a:solidFill>
              </a:rPr>
              <a:t>Ovisnost nije:</a:t>
            </a:r>
          </a:p>
          <a:p>
            <a:r>
              <a:rPr lang="hr-HR" dirty="0">
                <a:solidFill>
                  <a:srgbClr val="FFFF00"/>
                </a:solidFill>
              </a:rPr>
              <a:t>-hedonizam</a:t>
            </a:r>
          </a:p>
          <a:p>
            <a:r>
              <a:rPr lang="hr-HR" dirty="0">
                <a:solidFill>
                  <a:srgbClr val="FFFF00"/>
                </a:solidFill>
              </a:rPr>
              <a:t>-sociopatija</a:t>
            </a:r>
          </a:p>
          <a:p>
            <a:r>
              <a:rPr lang="hr-HR" dirty="0">
                <a:solidFill>
                  <a:srgbClr val="FFFF00"/>
                </a:solidFill>
              </a:rPr>
              <a:t>-samodestrukcija</a:t>
            </a:r>
          </a:p>
          <a:p>
            <a:r>
              <a:rPr lang="hr-HR" dirty="0">
                <a:solidFill>
                  <a:srgbClr val="FFFF00"/>
                </a:solidFill>
              </a:rPr>
              <a:t>-slabost volje</a:t>
            </a:r>
          </a:p>
          <a:p>
            <a:endParaRPr lang="hr-HR" dirty="0">
              <a:solidFill>
                <a:srgbClr val="FFFF00"/>
              </a:solidFill>
            </a:endParaRPr>
          </a:p>
          <a:p>
            <a:r>
              <a:rPr lang="hr-HR" dirty="0">
                <a:solidFill>
                  <a:srgbClr val="FFFF00"/>
                </a:solidFill>
              </a:rPr>
              <a:t>Ovisnost je samo medikacija</a:t>
            </a:r>
          </a:p>
          <a:p>
            <a:endParaRPr lang="hr-H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1038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Dodes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>
                <a:solidFill>
                  <a:srgbClr val="FFFF00"/>
                </a:solidFill>
              </a:rPr>
              <a:t>Fiziološka komponenta ovisnosti nije važna</a:t>
            </a:r>
          </a:p>
          <a:p>
            <a:pPr marL="0" indent="0">
              <a:buNone/>
            </a:pPr>
            <a:r>
              <a:rPr lang="hr-HR" dirty="0">
                <a:solidFill>
                  <a:srgbClr val="FFFF00"/>
                </a:solidFill>
              </a:rPr>
              <a:t>Važna je psihološka komponenta</a:t>
            </a:r>
          </a:p>
          <a:p>
            <a:pPr marL="0" indent="0">
              <a:buNone/>
            </a:pPr>
            <a:r>
              <a:rPr lang="hr-HR" dirty="0">
                <a:solidFill>
                  <a:srgbClr val="FFFF00"/>
                </a:solidFill>
              </a:rPr>
              <a:t>Ovisnici – bez nade, bez snage</a:t>
            </a:r>
          </a:p>
          <a:p>
            <a:pPr marL="0" indent="0">
              <a:buNone/>
            </a:pPr>
            <a:endParaRPr lang="hr-HR" dirty="0">
              <a:solidFill>
                <a:srgbClr val="FFFF00"/>
              </a:solidFill>
            </a:endParaRPr>
          </a:p>
          <a:p>
            <a:endParaRPr lang="hr-H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57682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Krystal, Raskin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rgbClr val="FFFF00"/>
                </a:solidFill>
              </a:rPr>
              <a:t>Kod ovisnika </a:t>
            </a:r>
            <a:r>
              <a:rPr lang="hr-HR">
                <a:solidFill>
                  <a:srgbClr val="FFFF00"/>
                </a:solidFill>
              </a:rPr>
              <a:t>oštećeni procesi</a:t>
            </a:r>
            <a:endParaRPr lang="hr-HR" dirty="0">
              <a:solidFill>
                <a:srgbClr val="FFFF00"/>
              </a:solidFill>
            </a:endParaRPr>
          </a:p>
          <a:p>
            <a:r>
              <a:rPr lang="hr-HR" dirty="0">
                <a:solidFill>
                  <a:srgbClr val="FFFF00"/>
                </a:solidFill>
              </a:rPr>
              <a:t>-desomatizacije</a:t>
            </a:r>
          </a:p>
          <a:p>
            <a:r>
              <a:rPr lang="hr-HR" dirty="0">
                <a:solidFill>
                  <a:srgbClr val="FFFF00"/>
                </a:solidFill>
              </a:rPr>
              <a:t>-diferencijacije</a:t>
            </a:r>
          </a:p>
          <a:p>
            <a:r>
              <a:rPr lang="hr-HR" dirty="0">
                <a:solidFill>
                  <a:srgbClr val="FFFF00"/>
                </a:solidFill>
              </a:rPr>
              <a:t>-verbalizacije</a:t>
            </a:r>
          </a:p>
          <a:p>
            <a:endParaRPr lang="hr-H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2811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Bergler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>
                <a:solidFill>
                  <a:srgbClr val="FFFF00"/>
                </a:solidFill>
              </a:rPr>
              <a:t>Kockanje je povezano s nezrelim narcizmom i uključuje fantazije o: mogućnosti </a:t>
            </a:r>
            <a:r>
              <a:rPr lang="hr-HR" dirty="0">
                <a:solidFill>
                  <a:srgbClr val="FF0000"/>
                </a:solidFill>
              </a:rPr>
              <a:t>kontroliranja</a:t>
            </a:r>
            <a:r>
              <a:rPr lang="hr-HR" dirty="0">
                <a:solidFill>
                  <a:srgbClr val="FFFF00"/>
                </a:solidFill>
              </a:rPr>
              <a:t> i predviđanja događaja, pobjedi, osjećajem moći, kontroli drugih osoba. </a:t>
            </a:r>
          </a:p>
          <a:p>
            <a:endParaRPr lang="hr-HR" dirty="0">
              <a:solidFill>
                <a:srgbClr val="FFFF00"/>
              </a:solidFill>
            </a:endParaRPr>
          </a:p>
          <a:p>
            <a:r>
              <a:rPr lang="hr-HR" dirty="0">
                <a:solidFill>
                  <a:srgbClr val="FFFF00"/>
                </a:solidFill>
              </a:rPr>
              <a:t>Ali kockanje je i potreba za </a:t>
            </a:r>
            <a:r>
              <a:rPr lang="hr-HR" dirty="0">
                <a:solidFill>
                  <a:srgbClr val="FF0000"/>
                </a:solidFill>
              </a:rPr>
              <a:t>gubitkom</a:t>
            </a:r>
            <a:r>
              <a:rPr lang="hr-HR" dirty="0">
                <a:solidFill>
                  <a:srgbClr val="FFFF00"/>
                </a:solidFill>
              </a:rPr>
              <a:t> (mazohizam, kazna za određeno ponašanje, rješavanje nakupljene krivnje, strah od osjećaja zadovoljstva).</a:t>
            </a:r>
          </a:p>
          <a:p>
            <a:endParaRPr lang="hr-H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06639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Lacan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rgbClr val="FFFF00"/>
                </a:solidFill>
              </a:rPr>
              <a:t>Uživati je dozvoljeno samo prema pravilima</a:t>
            </a:r>
          </a:p>
          <a:p>
            <a:r>
              <a:rPr lang="hr-HR" dirty="0">
                <a:solidFill>
                  <a:srgbClr val="FFFF00"/>
                </a:solidFill>
              </a:rPr>
              <a:t>Predfalično uživanje</a:t>
            </a:r>
          </a:p>
          <a:p>
            <a:r>
              <a:rPr lang="hr-HR" dirty="0">
                <a:solidFill>
                  <a:srgbClr val="FFFF00"/>
                </a:solidFill>
              </a:rPr>
              <a:t>Ovisniku nije potreban drugi član zajednice i to zajednicu plaši i to joj je </a:t>
            </a:r>
            <a:r>
              <a:rPr lang="hr-HR" dirty="0">
                <a:solidFill>
                  <a:srgbClr val="FF0000"/>
                </a:solidFill>
              </a:rPr>
              <a:t>neprihvatljivo</a:t>
            </a:r>
          </a:p>
          <a:p>
            <a:r>
              <a:rPr lang="hr-HR" dirty="0">
                <a:solidFill>
                  <a:srgbClr val="FFFF00"/>
                </a:solidFill>
              </a:rPr>
              <a:t>Grupa ovisnika je posebna</a:t>
            </a:r>
          </a:p>
        </p:txBody>
      </p:sp>
    </p:spTree>
    <p:extLst>
      <p:ext uri="{BB962C8B-B14F-4D97-AF65-F5344CB8AC3E}">
        <p14:creationId xmlns:p14="http://schemas.microsoft.com/office/powerpoint/2010/main" val="291975430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Schalast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rgbClr val="FFFF00"/>
                </a:solidFill>
              </a:rPr>
              <a:t>"Alle Suchtkranke luegen„</a:t>
            </a:r>
          </a:p>
          <a:p>
            <a:r>
              <a:rPr lang="hr-HR" dirty="0">
                <a:solidFill>
                  <a:srgbClr val="FFFF00"/>
                </a:solidFill>
              </a:rPr>
              <a:t>Ne kriminalistička istraga</a:t>
            </a:r>
          </a:p>
          <a:p>
            <a:r>
              <a:rPr lang="hr-HR" dirty="0">
                <a:solidFill>
                  <a:srgbClr val="FFFF00"/>
                </a:solidFill>
              </a:rPr>
              <a:t>Autentičnost terapeuta</a:t>
            </a:r>
          </a:p>
        </p:txBody>
      </p:sp>
    </p:spTree>
    <p:extLst>
      <p:ext uri="{BB962C8B-B14F-4D97-AF65-F5344CB8AC3E}">
        <p14:creationId xmlns:p14="http://schemas.microsoft.com/office/powerpoint/2010/main" val="2418199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Koliko nas ima?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10% populacije</a:t>
            </a:r>
          </a:p>
          <a:p>
            <a:r>
              <a:rPr lang="hr-HR" dirty="0"/>
              <a:t>RH 400.000</a:t>
            </a:r>
          </a:p>
          <a:p>
            <a:endParaRPr lang="hr-HR" dirty="0"/>
          </a:p>
          <a:p>
            <a:r>
              <a:rPr lang="hr-HR" dirty="0"/>
              <a:t>Samo 10% se liječi</a:t>
            </a:r>
          </a:p>
          <a:p>
            <a:r>
              <a:rPr lang="hr-HR" dirty="0"/>
              <a:t>RH 40.000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3713864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rgbClr val="FFFFFF"/>
                </a:solidFill>
              </a:rPr>
              <a:t>Glavne psihoan. postavke o ovisnosti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rgbClr val="FFFF00"/>
                </a:solidFill>
              </a:rPr>
              <a:t>Regresija na rane razine razvoja, </a:t>
            </a:r>
          </a:p>
          <a:p>
            <a:r>
              <a:rPr lang="hr-HR" dirty="0">
                <a:solidFill>
                  <a:srgbClr val="FFFF00"/>
                </a:solidFill>
              </a:rPr>
              <a:t>„Potapanje" superega, </a:t>
            </a:r>
          </a:p>
          <a:p>
            <a:r>
              <a:rPr lang="hr-HR" dirty="0">
                <a:solidFill>
                  <a:srgbClr val="FFFF00"/>
                </a:solidFill>
              </a:rPr>
              <a:t>Rana trauma</a:t>
            </a:r>
          </a:p>
          <a:p>
            <a:r>
              <a:rPr lang="hr-HR" dirty="0">
                <a:solidFill>
                  <a:srgbClr val="FFFF00"/>
                </a:solidFill>
              </a:rPr>
              <a:t>Obrana od anksioznosti</a:t>
            </a:r>
          </a:p>
          <a:p>
            <a:r>
              <a:rPr lang="hr-HR" dirty="0">
                <a:solidFill>
                  <a:srgbClr val="FFFF00"/>
                </a:solidFill>
              </a:rPr>
              <a:t>Adiccere – latinski – onaj koji nije platio dug</a:t>
            </a:r>
          </a:p>
          <a:p>
            <a:pPr marL="0" indent="0">
              <a:buNone/>
            </a:pPr>
            <a:endParaRPr lang="hr-H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3329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rgbClr val="FFFFFF"/>
                </a:solidFill>
              </a:rPr>
              <a:t>Glavne psihoan. postavke o ovisnosti  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rgbClr val="FFFF00"/>
                </a:solidFill>
              </a:rPr>
              <a:t>Ovisnici su zarobljeni problemima i dilemama</a:t>
            </a:r>
          </a:p>
          <a:p>
            <a:r>
              <a:rPr lang="hr-HR" dirty="0">
                <a:solidFill>
                  <a:srgbClr val="FFFF00"/>
                </a:solidFill>
              </a:rPr>
              <a:t>Double bind</a:t>
            </a:r>
          </a:p>
          <a:p>
            <a:r>
              <a:rPr lang="hr-HR" dirty="0">
                <a:solidFill>
                  <a:srgbClr val="FFFF00"/>
                </a:solidFill>
              </a:rPr>
              <a:t>Zarobljenost kreira bijes</a:t>
            </a:r>
          </a:p>
          <a:p>
            <a:r>
              <a:rPr lang="hr-HR" dirty="0">
                <a:solidFill>
                  <a:srgbClr val="FFFF00"/>
                </a:solidFill>
              </a:rPr>
              <a:t>Ovisnost često jedini izlaz</a:t>
            </a:r>
          </a:p>
          <a:p>
            <a:r>
              <a:rPr lang="hr-HR" dirty="0">
                <a:solidFill>
                  <a:srgbClr val="FFFF00"/>
                </a:solidFill>
              </a:rPr>
              <a:t>Prije ovisnosti – pasivno trpljenje</a:t>
            </a:r>
          </a:p>
          <a:p>
            <a:r>
              <a:rPr lang="hr-HR" dirty="0">
                <a:solidFill>
                  <a:srgbClr val="FFFF00"/>
                </a:solidFill>
              </a:rPr>
              <a:t>Ovisnost – aktivno trpljenje</a:t>
            </a:r>
          </a:p>
          <a:p>
            <a:r>
              <a:rPr lang="hr-HR" dirty="0">
                <a:solidFill>
                  <a:srgbClr val="FFFF00"/>
                </a:solidFill>
              </a:rPr>
              <a:t>Ovisnici – limitirane riječi za emocije</a:t>
            </a:r>
          </a:p>
          <a:p>
            <a:endParaRPr lang="hr-H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86229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8000" dirty="0"/>
              <a:t>PREPORUČUJEMO</a:t>
            </a:r>
          </a:p>
        </p:txBody>
      </p:sp>
    </p:spTree>
    <p:extLst>
      <p:ext uri="{BB962C8B-B14F-4D97-AF65-F5344CB8AC3E}">
        <p14:creationId xmlns:p14="http://schemas.microsoft.com/office/powerpoint/2010/main" val="409618135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Članovi obitelji se pitaju: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Jesam li ja kriv?</a:t>
            </a:r>
          </a:p>
          <a:p>
            <a:r>
              <a:rPr lang="hr-HR" dirty="0"/>
              <a:t>Koliko?</a:t>
            </a:r>
          </a:p>
          <a:p>
            <a:r>
              <a:rPr lang="hr-HR" dirty="0"/>
              <a:t>Radim li dobro ili loše za njega?</a:t>
            </a:r>
          </a:p>
          <a:p>
            <a:r>
              <a:rPr lang="hr-HR" dirty="0"/>
              <a:t>Kako mogu pomoći?</a:t>
            </a:r>
          </a:p>
          <a:p>
            <a:r>
              <a:rPr lang="hr-HR" dirty="0"/>
              <a:t>Tko sve može pomoći?</a:t>
            </a:r>
          </a:p>
        </p:txBody>
      </p:sp>
    </p:spTree>
    <p:extLst>
      <p:ext uri="{BB962C8B-B14F-4D97-AF65-F5344CB8AC3E}">
        <p14:creationId xmlns:p14="http://schemas.microsoft.com/office/powerpoint/2010/main" val="461062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Optimalno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Obiteljska terapija</a:t>
            </a:r>
          </a:p>
          <a:p>
            <a:endParaRPr lang="hr-HR" dirty="0"/>
          </a:p>
          <a:p>
            <a:r>
              <a:rPr lang="hr-HR" dirty="0"/>
              <a:t>i/ili</a:t>
            </a:r>
          </a:p>
          <a:p>
            <a:endParaRPr lang="hr-HR" dirty="0"/>
          </a:p>
          <a:p>
            <a:r>
              <a:rPr lang="hr-HR" dirty="0"/>
              <a:t>Psihoterapija</a:t>
            </a:r>
          </a:p>
        </p:txBody>
      </p:sp>
    </p:spTree>
    <p:extLst>
      <p:ext uri="{BB962C8B-B14F-4D97-AF65-F5344CB8AC3E}">
        <p14:creationId xmlns:p14="http://schemas.microsoft.com/office/powerpoint/2010/main" val="9480673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Savjetovanje</a:t>
            </a:r>
          </a:p>
          <a:p>
            <a:r>
              <a:rPr lang="hr-HR" dirty="0"/>
              <a:t>Edukacija</a:t>
            </a:r>
          </a:p>
          <a:p>
            <a:r>
              <a:rPr lang="hr-HR" dirty="0"/>
              <a:t>Postoji i </a:t>
            </a:r>
            <a:r>
              <a:rPr lang="hr-HR" dirty="0" err="1"/>
              <a:t>neovisnički</a:t>
            </a:r>
            <a:r>
              <a:rPr lang="hr-HR" dirty="0"/>
              <a:t> život</a:t>
            </a:r>
          </a:p>
          <a:p>
            <a:r>
              <a:rPr lang="hr-HR" dirty="0"/>
              <a:t>Komunikacija u obitelji, ne komunikacija oko droge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6706354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Ne funkcionira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Evo Vam ga i zavežite ga za radijator</a:t>
            </a:r>
          </a:p>
          <a:p>
            <a:endParaRPr lang="hr-HR" dirty="0"/>
          </a:p>
          <a:p>
            <a:r>
              <a:rPr lang="hr-HR" dirty="0"/>
              <a:t>Tko je bolestan, ja ili on</a:t>
            </a:r>
          </a:p>
        </p:txBody>
      </p:sp>
    </p:spTree>
    <p:extLst>
      <p:ext uri="{BB962C8B-B14F-4D97-AF65-F5344CB8AC3E}">
        <p14:creationId xmlns:p14="http://schemas.microsoft.com/office/powerpoint/2010/main" val="254726121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OVISNICI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9600" dirty="0"/>
              <a:t>H A L T</a:t>
            </a:r>
          </a:p>
        </p:txBody>
      </p:sp>
    </p:spTree>
    <p:extLst>
      <p:ext uri="{BB962C8B-B14F-4D97-AF65-F5344CB8AC3E}">
        <p14:creationId xmlns:p14="http://schemas.microsoft.com/office/powerpoint/2010/main" val="43836502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OVISNICI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6000" dirty="0"/>
              <a:t>H  ungry</a:t>
            </a:r>
          </a:p>
          <a:p>
            <a:r>
              <a:rPr lang="hr-HR" sz="6000" dirty="0"/>
              <a:t>A  ngry</a:t>
            </a:r>
          </a:p>
          <a:p>
            <a:r>
              <a:rPr lang="hr-HR" sz="6000" dirty="0"/>
              <a:t> L  onely</a:t>
            </a:r>
          </a:p>
          <a:p>
            <a:r>
              <a:rPr lang="hr-HR" sz="6000" dirty="0"/>
              <a:t> T  ired</a:t>
            </a:r>
          </a:p>
        </p:txBody>
      </p:sp>
    </p:spTree>
    <p:extLst>
      <p:ext uri="{BB962C8B-B14F-4D97-AF65-F5344CB8AC3E}">
        <p14:creationId xmlns:p14="http://schemas.microsoft.com/office/powerpoint/2010/main" val="91088323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Zaključak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Ovisnost – jedan od najvažnijih problema današnjeg društva</a:t>
            </a:r>
          </a:p>
          <a:p>
            <a:r>
              <a:rPr lang="hr-HR" dirty="0"/>
              <a:t>Obitelj ovisnika uvijek pogođena</a:t>
            </a:r>
          </a:p>
          <a:p>
            <a:r>
              <a:rPr lang="hr-HR" dirty="0"/>
              <a:t>Terapija: dugotrajna, kompleksna, česti recidivi</a:t>
            </a:r>
          </a:p>
          <a:p>
            <a:r>
              <a:rPr lang="hr-HR" dirty="0"/>
              <a:t>Ipak – ovisnost se može liječiti</a:t>
            </a:r>
          </a:p>
          <a:p>
            <a:r>
              <a:rPr lang="hr-HR" dirty="0"/>
              <a:t>Razumjeti – ovisnika, obitelj ovisnika, ovisnost</a:t>
            </a:r>
          </a:p>
          <a:p>
            <a:r>
              <a:rPr lang="hr-HR" dirty="0"/>
              <a:t>Ovisnici – </a:t>
            </a:r>
            <a:r>
              <a:rPr lang="hr-HR" dirty="0" err="1"/>
              <a:t>libidinozni</a:t>
            </a:r>
            <a:r>
              <a:rPr lang="hr-HR" dirty="0"/>
              <a:t> i agresivni potencijal</a:t>
            </a:r>
          </a:p>
          <a:p>
            <a:r>
              <a:rPr lang="hr-HR" dirty="0"/>
              <a:t>Iskoristiti </a:t>
            </a:r>
            <a:r>
              <a:rPr lang="hr-HR" dirty="0" err="1"/>
              <a:t>libidinozni</a:t>
            </a:r>
            <a:r>
              <a:rPr lang="hr-HR" dirty="0"/>
              <a:t> potencijal</a:t>
            </a:r>
          </a:p>
          <a:p>
            <a:r>
              <a:rPr lang="hr-HR" dirty="0"/>
              <a:t>Naučiti kako se nositi a agresivnim potencijalom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11017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Epidemiologija ovisnosti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147050" cy="5508625"/>
          </a:xfrm>
        </p:spPr>
        <p:txBody>
          <a:bodyPr/>
          <a:lstStyle/>
          <a:p>
            <a:pPr eaLnBrk="1" hangingPunct="1"/>
            <a:r>
              <a:rPr lang="hr-HR" altLang="sr-Latn-RS" dirty="0">
                <a:latin typeface="Arial" panose="020B0604020202020204" pitchFamily="34" charset="0"/>
                <a:cs typeface="Arial" panose="020B0604020202020204" pitchFamily="34" charset="0"/>
              </a:rPr>
              <a:t>Prema procjenama UNODC-a (UN Office on Drugs and Crime) u 2010. godini je 205 milijuna ljudi konzumiralo neku vrstu droge, dok je 25 milijuna osoba bilo i ovisno o njima. </a:t>
            </a:r>
          </a:p>
          <a:p>
            <a:pPr eaLnBrk="1" hangingPunct="1"/>
            <a:endParaRPr lang="hr-HR" alt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851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8800" dirty="0">
                <a:latin typeface="Arial" panose="020B0604020202020204" pitchFamily="34" charset="0"/>
                <a:cs typeface="Arial" panose="020B0604020202020204" pitchFamily="34" charset="0"/>
              </a:rPr>
              <a:t>LIČNOST OVISNIKA</a:t>
            </a:r>
          </a:p>
        </p:txBody>
      </p:sp>
    </p:spTree>
    <p:extLst>
      <p:ext uri="{BB962C8B-B14F-4D97-AF65-F5344CB8AC3E}">
        <p14:creationId xmlns:p14="http://schemas.microsoft.com/office/powerpoint/2010/main" val="1075119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>
                <a:solidFill>
                  <a:srgbClr val="FFFFFF"/>
                </a:solidFill>
              </a:rPr>
              <a:t>Ličnost ovisnika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r-HR" sz="2800" dirty="0"/>
              <a:t>kroz drogu ovisnici protestiraju protiv društva</a:t>
            </a:r>
          </a:p>
          <a:p>
            <a:pPr eaLnBrk="1" hangingPunct="1">
              <a:lnSpc>
                <a:spcPct val="80000"/>
              </a:lnSpc>
              <a:defRPr/>
            </a:pPr>
            <a:endParaRPr lang="hr-HR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hr-HR" sz="2800" dirty="0"/>
              <a:t>poseban moralni kod ovisnika</a:t>
            </a:r>
          </a:p>
          <a:p>
            <a:pPr eaLnBrk="1" hangingPunct="1">
              <a:lnSpc>
                <a:spcPct val="80000"/>
              </a:lnSpc>
              <a:defRPr/>
            </a:pPr>
            <a:endParaRPr lang="hr-HR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hr-HR" sz="2800" dirty="0"/>
              <a:t>značajno oštećenje radnog, socijalnog i obiteljskog funkcioniranja</a:t>
            </a:r>
          </a:p>
          <a:p>
            <a:pPr eaLnBrk="1" hangingPunct="1">
              <a:lnSpc>
                <a:spcPct val="80000"/>
              </a:lnSpc>
              <a:defRPr/>
            </a:pPr>
            <a:endParaRPr lang="hr-HR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hr-HR" sz="2800" dirty="0"/>
              <a:t>većinu vremena troši na uzimanje i nabavljanje droge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063333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>
                <a:solidFill>
                  <a:srgbClr val="FFFFFF"/>
                </a:solidFill>
              </a:rPr>
              <a:t>Ličnost ovisnika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r-HR" sz="2800" dirty="0"/>
              <a:t>zanemaruje sve druge važne aktivnosti</a:t>
            </a:r>
          </a:p>
          <a:p>
            <a:pPr eaLnBrk="1" hangingPunct="1">
              <a:lnSpc>
                <a:spcPct val="80000"/>
              </a:lnSpc>
              <a:defRPr/>
            </a:pPr>
            <a:endParaRPr lang="hr-HR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hr-HR" sz="2800" dirty="0"/>
              <a:t>nepokoravanje socijalnim normama</a:t>
            </a:r>
          </a:p>
          <a:p>
            <a:pPr eaLnBrk="1" hangingPunct="1">
              <a:lnSpc>
                <a:spcPct val="80000"/>
              </a:lnSpc>
              <a:defRPr/>
            </a:pPr>
            <a:endParaRPr lang="hr-HR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hr-HR" sz="2800" dirty="0"/>
              <a:t>kršenje zakonskih popisa</a:t>
            </a:r>
          </a:p>
          <a:p>
            <a:pPr eaLnBrk="1" hangingPunct="1">
              <a:lnSpc>
                <a:spcPct val="80000"/>
              </a:lnSpc>
              <a:defRPr/>
            </a:pPr>
            <a:endParaRPr lang="hr-HR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hr-HR" sz="2800" dirty="0"/>
              <a:t>rizično ponašanje</a:t>
            </a:r>
          </a:p>
        </p:txBody>
      </p:sp>
    </p:spTree>
    <p:extLst>
      <p:ext uri="{BB962C8B-B14F-4D97-AF65-F5344CB8AC3E}">
        <p14:creationId xmlns:p14="http://schemas.microsoft.com/office/powerpoint/2010/main" val="4113910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FFFF00"/>
      </a:dk1>
      <a:lt1>
        <a:srgbClr val="002060"/>
      </a:lt1>
      <a:dk2>
        <a:srgbClr val="002060"/>
      </a:dk2>
      <a:lt2>
        <a:srgbClr val="002060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3381</TotalTime>
  <Words>1331</Words>
  <Application>Microsoft Office PowerPoint</Application>
  <PresentationFormat>On-screen Show (4:3)</PresentationFormat>
  <Paragraphs>286</Paragraphs>
  <Slides>59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2" baseType="lpstr">
      <vt:lpstr>Arial</vt:lpstr>
      <vt:lpstr>Calibri</vt:lpstr>
      <vt:lpstr>Office Theme</vt:lpstr>
      <vt:lpstr>  </vt:lpstr>
      <vt:lpstr> ŠTO JE OVISNOST?</vt:lpstr>
      <vt:lpstr> ŠTO NIJE OVISNOST?</vt:lpstr>
      <vt:lpstr>RAZLIKA JE:</vt:lpstr>
      <vt:lpstr>Koliko nas ima?</vt:lpstr>
      <vt:lpstr>Epidemiologija ovisnosti</vt:lpstr>
      <vt:lpstr>PowerPoint Presentation</vt:lpstr>
      <vt:lpstr>Ličnost ovisnika</vt:lpstr>
      <vt:lpstr>Ličnost ovisnika</vt:lpstr>
      <vt:lpstr>LIČNOST OVISNIKA</vt:lpstr>
      <vt:lpstr>LIČNOST OVISNIKA</vt:lpstr>
      <vt:lpstr>LIČNOST OVISNIKA</vt:lpstr>
      <vt:lpstr>LIČNOST OVISNIKA</vt:lpstr>
      <vt:lpstr>LIČNOST OVISNIKA</vt:lpstr>
      <vt:lpstr>PowerPoint Presentation</vt:lpstr>
      <vt:lpstr>PowerPoint Presentation</vt:lpstr>
      <vt:lpstr>PowerPoint Presentation</vt:lpstr>
      <vt:lpstr>Djeca u obitelji</vt:lpstr>
      <vt:lpstr>PowerPoint Presentation</vt:lpstr>
      <vt:lpstr>Razvod</vt:lpstr>
      <vt:lpstr>U obitelji ovisnika:</vt:lpstr>
      <vt:lpstr>PowerPoint Presentation</vt:lpstr>
      <vt:lpstr>Reilly, D.M. Drug‐abusing families:</vt:lpstr>
      <vt:lpstr>Reilly, D.M. Drug‐abusing families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Zašto je toliko važan obiteljski postupak? </vt:lpstr>
      <vt:lpstr>Većina obitelji kada otkrije “istinu”</vt:lpstr>
      <vt:lpstr>Većina obitelji kada otkrije “istinu”</vt:lpstr>
      <vt:lpstr>Dok mnogim ovisnicima</vt:lpstr>
      <vt:lpstr>Tip obiteljske disfunkcije </vt:lpstr>
      <vt:lpstr>Patološke, “raspadnute”</vt:lpstr>
      <vt:lpstr>Loša obiteljska klima</vt:lpstr>
      <vt:lpstr>PowerPoint Presentation</vt:lpstr>
      <vt:lpstr>PowerPoint Presentation</vt:lpstr>
      <vt:lpstr>Kernberg</vt:lpstr>
      <vt:lpstr>Kohut</vt:lpstr>
      <vt:lpstr>Wurmser</vt:lpstr>
      <vt:lpstr>Stolorow i Kohut </vt:lpstr>
      <vt:lpstr>Stolorow i Kohut </vt:lpstr>
      <vt:lpstr>Khantazian</vt:lpstr>
      <vt:lpstr>Dodes</vt:lpstr>
      <vt:lpstr>Krystal, Raskin</vt:lpstr>
      <vt:lpstr>Bergler</vt:lpstr>
      <vt:lpstr>Lacan</vt:lpstr>
      <vt:lpstr>Schalast</vt:lpstr>
      <vt:lpstr>Glavne psihoan. postavke o ovisnosti</vt:lpstr>
      <vt:lpstr>Glavne psihoan. postavke o ovisnosti  III</vt:lpstr>
      <vt:lpstr>PowerPoint Presentation</vt:lpstr>
      <vt:lpstr>Članovi obitelji se pitaju:</vt:lpstr>
      <vt:lpstr>Optimalno</vt:lpstr>
      <vt:lpstr>PowerPoint Presentation</vt:lpstr>
      <vt:lpstr>Ne funkcionira</vt:lpstr>
      <vt:lpstr>OVISNICI</vt:lpstr>
      <vt:lpstr>OVISNICI</vt:lpstr>
      <vt:lpstr>Zaključak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Bagaric</dc:creator>
  <cp:lastModifiedBy>Marijana Majdak</cp:lastModifiedBy>
  <cp:revision>170</cp:revision>
  <dcterms:created xsi:type="dcterms:W3CDTF">2006-08-16T00:00:00Z</dcterms:created>
  <dcterms:modified xsi:type="dcterms:W3CDTF">2023-02-27T09:10:00Z</dcterms:modified>
</cp:coreProperties>
</file>