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323" r:id="rId6"/>
    <p:sldId id="321" r:id="rId7"/>
    <p:sldId id="324" r:id="rId8"/>
    <p:sldId id="322" r:id="rId9"/>
    <p:sldId id="325" r:id="rId10"/>
    <p:sldId id="273" r:id="rId11"/>
    <p:sldId id="274" r:id="rId12"/>
    <p:sldId id="275" r:id="rId13"/>
    <p:sldId id="276" r:id="rId14"/>
    <p:sldId id="277" r:id="rId15"/>
    <p:sldId id="278"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281" r:id="rId32"/>
    <p:sldId id="282" r:id="rId33"/>
    <p:sldId id="284" r:id="rId34"/>
    <p:sldId id="285" r:id="rId35"/>
    <p:sldId id="286" r:id="rId36"/>
    <p:sldId id="287" r:id="rId37"/>
    <p:sldId id="304" r:id="rId38"/>
    <p:sldId id="288" r:id="rId39"/>
    <p:sldId id="289" r:id="rId40"/>
    <p:sldId id="290" r:id="rId41"/>
    <p:sldId id="291" r:id="rId42"/>
    <p:sldId id="292" r:id="rId43"/>
    <p:sldId id="293" r:id="rId44"/>
    <p:sldId id="294" r:id="rId45"/>
    <p:sldId id="299" r:id="rId46"/>
    <p:sldId id="300" r:id="rId47"/>
    <p:sldId id="295" r:id="rId48"/>
    <p:sldId id="296" r:id="rId49"/>
    <p:sldId id="297" r:id="rId50"/>
    <p:sldId id="298" r:id="rId51"/>
    <p:sldId id="265" r:id="rId52"/>
    <p:sldId id="266" r:id="rId53"/>
    <p:sldId id="267" r:id="rId54"/>
    <p:sldId id="269" r:id="rId55"/>
    <p:sldId id="270" r:id="rId56"/>
    <p:sldId id="271" r:id="rId57"/>
    <p:sldId id="301" r:id="rId58"/>
    <p:sldId id="302" r:id="rId59"/>
    <p:sldId id="303" r:id="rId60"/>
    <p:sldId id="305" r:id="rId61"/>
    <p:sldId id="268" r:id="rId62"/>
    <p:sldId id="261" r:id="rId63"/>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19C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7" autoAdjust="0"/>
    <p:restoredTop sz="98255" autoAdjust="0"/>
  </p:normalViewPr>
  <p:slideViewPr>
    <p:cSldViewPr>
      <p:cViewPr>
        <p:scale>
          <a:sx n="67" d="100"/>
          <a:sy n="67" d="100"/>
        </p:scale>
        <p:origin x="-600"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9B9EEBC8-92B2-4D15-BBC8-498E55DA1F11}" type="datetimeFigureOut">
              <a:rPr lang="hr-HR"/>
              <a:pPr>
                <a:defRPr/>
              </a:pPr>
              <a:t>7.11.2014</a:t>
            </a:fld>
            <a:endParaRPr lang="hr-HR"/>
          </a:p>
        </p:txBody>
      </p:sp>
      <p:sp>
        <p:nvSpPr>
          <p:cNvPr id="7" name="Footer Placeholder 18"/>
          <p:cNvSpPr>
            <a:spLocks noGrp="1"/>
          </p:cNvSpPr>
          <p:nvPr>
            <p:ph type="ftr" sz="quarter" idx="11"/>
          </p:nvPr>
        </p:nvSpPr>
        <p:spPr/>
        <p:txBody>
          <a:bodyPr/>
          <a:lstStyle>
            <a:lvl1pPr>
              <a:defRPr/>
            </a:lvl1pPr>
          </a:lstStyle>
          <a:p>
            <a:pPr>
              <a:defRPr/>
            </a:pPr>
            <a:endParaRPr lang="hr-HR"/>
          </a:p>
        </p:txBody>
      </p:sp>
      <p:sp>
        <p:nvSpPr>
          <p:cNvPr id="8" name="Slide Number Placeholder 26"/>
          <p:cNvSpPr>
            <a:spLocks noGrp="1"/>
          </p:cNvSpPr>
          <p:nvPr>
            <p:ph type="sldNum" sz="quarter" idx="12"/>
          </p:nvPr>
        </p:nvSpPr>
        <p:spPr/>
        <p:txBody>
          <a:bodyPr/>
          <a:lstStyle>
            <a:lvl1pPr>
              <a:defRPr/>
            </a:lvl1pPr>
          </a:lstStyle>
          <a:p>
            <a:pPr>
              <a:defRPr/>
            </a:pPr>
            <a:fld id="{6777FAB2-E3CB-4A57-AB58-E92C28932C88}"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AAB32C8-6063-4140-B7FB-11D88A3ED1C5}" type="datetimeFigureOut">
              <a:rPr lang="hr-HR"/>
              <a:pPr>
                <a:defRPr/>
              </a:pPr>
              <a:t>7.11.2014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A89410C3-B0ED-4BA8-BA2D-B5A863B3991D}"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6BFA924-59D3-4773-8E44-2A26109E98F9}" type="datetimeFigureOut">
              <a:rPr lang="hr-HR"/>
              <a:pPr>
                <a:defRPr/>
              </a:pPr>
              <a:t>7.11.2014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FCC56DE7-B067-426A-8407-56A9E48A440D}"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44EE59D-D041-467F-A866-103A66EA60C4}" type="datetimeFigureOut">
              <a:rPr lang="hr-HR"/>
              <a:pPr>
                <a:defRPr/>
              </a:pPr>
              <a:t>7.11.2014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F1B12DE1-D152-4C8D-B790-A3768C8EF0BD}"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79E96655-D1E0-4375-943B-51694049758A}" type="datetimeFigureOut">
              <a:rPr lang="hr-HR"/>
              <a:pPr>
                <a:defRPr/>
              </a:pPr>
              <a:t>7.11.2014</a:t>
            </a:fld>
            <a:endParaRPr lang="hr-HR"/>
          </a:p>
        </p:txBody>
      </p:sp>
      <p:sp>
        <p:nvSpPr>
          <p:cNvPr id="7" name="Footer Placeholder 4"/>
          <p:cNvSpPr>
            <a:spLocks noGrp="1"/>
          </p:cNvSpPr>
          <p:nvPr>
            <p:ph type="ftr" sz="quarter" idx="11"/>
          </p:nvPr>
        </p:nvSpPr>
        <p:spPr/>
        <p:txBody>
          <a:bodyPr/>
          <a:lstStyle>
            <a:lvl1pPr>
              <a:defRPr/>
            </a:lvl1pPr>
          </a:lstStyle>
          <a:p>
            <a:pPr>
              <a:defRPr/>
            </a:pPr>
            <a:endParaRPr lang="hr-HR"/>
          </a:p>
        </p:txBody>
      </p:sp>
      <p:sp>
        <p:nvSpPr>
          <p:cNvPr id="8" name="Slide Number Placeholder 5"/>
          <p:cNvSpPr>
            <a:spLocks noGrp="1"/>
          </p:cNvSpPr>
          <p:nvPr>
            <p:ph type="sldNum" sz="quarter" idx="12"/>
          </p:nvPr>
        </p:nvSpPr>
        <p:spPr/>
        <p:txBody>
          <a:bodyPr/>
          <a:lstStyle>
            <a:lvl1pPr>
              <a:defRPr/>
            </a:lvl1pPr>
          </a:lstStyle>
          <a:p>
            <a:pPr>
              <a:defRPr/>
            </a:pPr>
            <a:fld id="{529F5CB3-CF52-4E66-9DCE-E4400ADA9B0D}"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0BF922D-DA65-40D1-A1AC-703C884DDA9E}" type="datetimeFigureOut">
              <a:rPr lang="hr-HR"/>
              <a:pPr>
                <a:defRPr/>
              </a:pPr>
              <a:t>7.11.2014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DC39ACEC-6F11-4D14-B21F-2877A40798DD}"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045534B6-084B-4EC1-8644-8405994922BE}" type="datetimeFigureOut">
              <a:rPr lang="hr-HR"/>
              <a:pPr>
                <a:defRPr/>
              </a:pPr>
              <a:t>7.11.2014</a:t>
            </a:fld>
            <a:endParaRPr lang="hr-HR"/>
          </a:p>
        </p:txBody>
      </p:sp>
      <p:sp>
        <p:nvSpPr>
          <p:cNvPr id="8" name="Footer Placeholder 7"/>
          <p:cNvSpPr>
            <a:spLocks noGrp="1"/>
          </p:cNvSpPr>
          <p:nvPr>
            <p:ph type="ftr" sz="quarter" idx="11"/>
          </p:nvPr>
        </p:nvSpPr>
        <p:spPr/>
        <p:txBody>
          <a:bodyPr/>
          <a:lstStyle>
            <a:lvl1pPr>
              <a:defRPr/>
            </a:lvl1pPr>
          </a:lstStyle>
          <a:p>
            <a:pPr>
              <a:defRPr/>
            </a:pPr>
            <a:endParaRPr lang="hr-HR"/>
          </a:p>
        </p:txBody>
      </p:sp>
      <p:sp>
        <p:nvSpPr>
          <p:cNvPr id="9" name="Slide Number Placeholder 8"/>
          <p:cNvSpPr>
            <a:spLocks noGrp="1"/>
          </p:cNvSpPr>
          <p:nvPr>
            <p:ph type="sldNum" sz="quarter" idx="12"/>
          </p:nvPr>
        </p:nvSpPr>
        <p:spPr/>
        <p:txBody>
          <a:bodyPr/>
          <a:lstStyle>
            <a:lvl1pPr>
              <a:defRPr/>
            </a:lvl1pPr>
          </a:lstStyle>
          <a:p>
            <a:pPr>
              <a:defRPr/>
            </a:pPr>
            <a:fld id="{9786AA72-B181-4ACE-8839-8332A72E025B}"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12ACC37-E5ED-4075-A1AE-929D340F1525}" type="datetimeFigureOut">
              <a:rPr lang="hr-HR"/>
              <a:pPr>
                <a:defRPr/>
              </a:pPr>
              <a:t>7.11.2014</a:t>
            </a:fld>
            <a:endParaRPr lang="hr-HR"/>
          </a:p>
        </p:txBody>
      </p:sp>
      <p:sp>
        <p:nvSpPr>
          <p:cNvPr id="4" name="Footer Placeholder 21"/>
          <p:cNvSpPr>
            <a:spLocks noGrp="1"/>
          </p:cNvSpPr>
          <p:nvPr>
            <p:ph type="ftr" sz="quarter" idx="11"/>
          </p:nvPr>
        </p:nvSpPr>
        <p:spPr/>
        <p:txBody>
          <a:bodyPr/>
          <a:lstStyle>
            <a:lvl1pPr>
              <a:defRPr/>
            </a:lvl1pPr>
          </a:lstStyle>
          <a:p>
            <a:pPr>
              <a:defRPr/>
            </a:pPr>
            <a:endParaRPr lang="hr-HR"/>
          </a:p>
        </p:txBody>
      </p:sp>
      <p:sp>
        <p:nvSpPr>
          <p:cNvPr id="5" name="Slide Number Placeholder 17"/>
          <p:cNvSpPr>
            <a:spLocks noGrp="1"/>
          </p:cNvSpPr>
          <p:nvPr>
            <p:ph type="sldNum" sz="quarter" idx="12"/>
          </p:nvPr>
        </p:nvSpPr>
        <p:spPr/>
        <p:txBody>
          <a:bodyPr/>
          <a:lstStyle>
            <a:lvl1pPr>
              <a:defRPr/>
            </a:lvl1pPr>
          </a:lstStyle>
          <a:p>
            <a:pPr>
              <a:defRPr/>
            </a:pPr>
            <a:fld id="{625BE3CA-2CB6-4D73-9170-FAD3B71EF8F7}"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90E8287-14E8-4A1B-BF76-E0D7F04A7CFA}" type="datetimeFigureOut">
              <a:rPr lang="hr-HR"/>
              <a:pPr>
                <a:defRPr/>
              </a:pPr>
              <a:t>7.11.2014</a:t>
            </a:fld>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pPr>
              <a:defRPr/>
            </a:pPr>
            <a:fld id="{B0BEC774-3849-4FDA-BA04-8B79630D0139}"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409E8DE0-D8D7-43F7-BC3A-CB46E5C32B8A}" type="datetimeFigureOut">
              <a:rPr lang="hr-HR"/>
              <a:pPr>
                <a:defRPr/>
              </a:pPr>
              <a:t>7.11.2014</a:t>
            </a:fld>
            <a:endParaRPr lang="hr-HR"/>
          </a:p>
        </p:txBody>
      </p:sp>
      <p:sp>
        <p:nvSpPr>
          <p:cNvPr id="6" name="Footer Placeholder 5"/>
          <p:cNvSpPr>
            <a:spLocks noGrp="1"/>
          </p:cNvSpPr>
          <p:nvPr>
            <p:ph type="ftr" sz="quarter" idx="11"/>
          </p:nvPr>
        </p:nvSpPr>
        <p:spPr/>
        <p:txBody>
          <a:bodyPr/>
          <a:lstStyle>
            <a:lvl1pPr>
              <a:defRPr/>
            </a:lvl1pPr>
          </a:lstStyle>
          <a:p>
            <a:pPr>
              <a:defRPr/>
            </a:pPr>
            <a:endParaRPr lang="hr-HR"/>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9B86553B-9D6D-4674-B2AB-35A37A1202E7}"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E7C9514-54F5-4A9C-87C1-B31CBDB146BB}" type="datetimeFigureOut">
              <a:rPr lang="hr-HR"/>
              <a:pPr>
                <a:defRPr/>
              </a:pPr>
              <a:t>7.11.2014</a:t>
            </a:fld>
            <a:endParaRPr lang="hr-HR"/>
          </a:p>
        </p:txBody>
      </p:sp>
      <p:sp>
        <p:nvSpPr>
          <p:cNvPr id="6" name="Footer Placeholder 5"/>
          <p:cNvSpPr>
            <a:spLocks noGrp="1"/>
          </p:cNvSpPr>
          <p:nvPr>
            <p:ph type="ftr" sz="quarter" idx="11"/>
          </p:nvPr>
        </p:nvSpPr>
        <p:spPr/>
        <p:txBody>
          <a:bodyPr/>
          <a:lstStyle>
            <a:lvl1pPr>
              <a:defRPr/>
            </a:lvl1pPr>
          </a:lstStyle>
          <a:p>
            <a:pPr>
              <a:defRPr/>
            </a:pPr>
            <a:endParaRPr lang="hr-HR"/>
          </a:p>
        </p:txBody>
      </p:sp>
      <p:sp>
        <p:nvSpPr>
          <p:cNvPr id="7" name="Slide Number Placeholder 6"/>
          <p:cNvSpPr>
            <a:spLocks noGrp="1"/>
          </p:cNvSpPr>
          <p:nvPr>
            <p:ph type="sldNum" sz="quarter" idx="12"/>
          </p:nvPr>
        </p:nvSpPr>
        <p:spPr/>
        <p:txBody>
          <a:bodyPr/>
          <a:lstStyle>
            <a:lvl1pPr>
              <a:defRPr/>
            </a:lvl1pPr>
          </a:lstStyle>
          <a:p>
            <a:pPr>
              <a:defRPr/>
            </a:pPr>
            <a:fld id="{7C88E3F9-4157-41AE-AD4D-F595D6E16904}"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89BB5C8B-2D00-4FE9-83FC-9D2163ED4912}" type="datetimeFigureOut">
              <a:rPr lang="hr-HR"/>
              <a:pPr>
                <a:defRPr/>
              </a:pPr>
              <a:t>7.11.2014</a:t>
            </a:fld>
            <a:endParaRPr lang="hr-HR"/>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hr-HR"/>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C165C816-BFD9-4B62-9E20-067482C247F4}" type="slidenum">
              <a:rPr lang="hr-HR"/>
              <a:pPr>
                <a:defRPr/>
              </a:pPr>
              <a:t>‹#›</a:t>
            </a:fld>
            <a:endParaRPr lang="hr-HR"/>
          </a:p>
        </p:txBody>
      </p:sp>
    </p:spTree>
  </p:cSld>
  <p:clrMap bg1="dk1" tx1="lt1" bg2="dk2" tx2="lt2" accent1="accent1" accent2="accent2" accent3="accent3" accent4="accent4" accent5="accent5" accent6="accent6" hlink="hlink" folHlink="folHlink"/>
  <p:sldLayoutIdLst>
    <p:sldLayoutId id="2147483708" r:id="rId1"/>
    <p:sldLayoutId id="2147483702" r:id="rId2"/>
    <p:sldLayoutId id="2147483709" r:id="rId3"/>
    <p:sldLayoutId id="2147483703" r:id="rId4"/>
    <p:sldLayoutId id="2147483710" r:id="rId5"/>
    <p:sldLayoutId id="2147483704" r:id="rId6"/>
    <p:sldLayoutId id="2147483705" r:id="rId7"/>
    <p:sldLayoutId id="2147483711" r:id="rId8"/>
    <p:sldLayoutId id="2147483712" r:id="rId9"/>
    <p:sldLayoutId id="2147483706" r:id="rId10"/>
    <p:sldLayoutId id="2147483707"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dw.de/promjena-mentaliteta-je-neophodna/a-17846098"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www.handsalongthenile.org/program/SocialServices.htm" TargetMode="External"/><Relationship Id="rId13" Type="http://schemas.openxmlformats.org/officeDocument/2006/relationships/hyperlink" Target="http://web.worldbank.org/WBSITE/EXTERNAL/TOPICS/EXTPOVERTY/EXTPA/0,,contentMDK:20208640~menuPK:435735~pagePK:148956~piPK:216618~theSitePK:430367~isCURL:Y~isCURL:Y,00.html" TargetMode="External"/><Relationship Id="rId3" Type="http://schemas.openxmlformats.org/officeDocument/2006/relationships/hyperlink" Target="http://www.thenational.ae/news/world/middle-east/the-arab-spring-country-by-country" TargetMode="External"/><Relationship Id="rId7" Type="http://schemas.openxmlformats.org/officeDocument/2006/relationships/hyperlink" Target="http://www.dailynewsegypt.com/2014/08/12/50-egyptian-youth-poor-capmas/" TargetMode="External"/><Relationship Id="rId12" Type="http://schemas.openxmlformats.org/officeDocument/2006/relationships/hyperlink" Target="http://www.thetunistimes.com/2013/06/adb-1-6-million-tunisians-below-the-poverty-line-84482/" TargetMode="External"/><Relationship Id="rId17" Type="http://schemas.openxmlformats.org/officeDocument/2006/relationships/hyperlink" Target="http://www.slobodnadalmacija.hr/Mozaik/tabid/80/articleType/ArticleView/articleId/245376/Default.aspx" TargetMode="External"/><Relationship Id="rId2" Type="http://schemas.openxmlformats.org/officeDocument/2006/relationships/hyperlink" Target="http://commons.emich.edu/cgi/viewcontent.cgi?article=1038&amp;context=honors" TargetMode="External"/><Relationship Id="rId16" Type="http://schemas.openxmlformats.org/officeDocument/2006/relationships/hyperlink" Target="http://handicap-international.ca/en/in-the-field/africa/tunisia" TargetMode="External"/><Relationship Id="rId1" Type="http://schemas.openxmlformats.org/officeDocument/2006/relationships/slideLayout" Target="../slideLayouts/slideLayout2.xml"/><Relationship Id="rId6" Type="http://schemas.openxmlformats.org/officeDocument/2006/relationships/hyperlink" Target="http://www.un.org/apps/news/story.asp?NewsID=44961" TargetMode="External"/><Relationship Id="rId11" Type="http://schemas.openxmlformats.org/officeDocument/2006/relationships/hyperlink" Target="http://www.afdb.org/fileadmin/uploads/afdb/Documents/Project-related-Procurement/Food_Subsidies_and_Direct_Social_Assistance-_Towards_Better_Targeting_of_Monetary_Poverty_and_Deprivations_in_Tunisia.pdf" TargetMode="External"/><Relationship Id="rId5" Type="http://schemas.openxmlformats.org/officeDocument/2006/relationships/hyperlink" Target="http://english.ahram.org.eg/NewsContent/3/12/87776/Business/Economy/Egypts-poverty-rate-rises-to--in--CAPMAS.aspx" TargetMode="External"/><Relationship Id="rId15" Type="http://schemas.openxmlformats.org/officeDocument/2006/relationships/hyperlink" Target="http://www.ft.com/cms/s/0/d209aa1a-8dc4-11e3-bbe7-00144feab7de.html" TargetMode="External"/><Relationship Id="rId10" Type="http://schemas.openxmlformats.org/officeDocument/2006/relationships/hyperlink" Target="http://www.dw.de/promjena-mentaliteta-je-neophodna/a-17846098" TargetMode="External"/><Relationship Id="rId4" Type="http://schemas.openxmlformats.org/officeDocument/2006/relationships/hyperlink" Target="http://www.savethechildren.org/site/c.8rKLIXMGIpI4E/b.6738069/k.B7D9/Egypt.htm" TargetMode="External"/><Relationship Id="rId9" Type="http://schemas.openxmlformats.org/officeDocument/2006/relationships/hyperlink" Target="http://www.madamasr.com/opinion/pause-second-and-visualize-&#8211;-poverty-egypt" TargetMode="External"/><Relationship Id="rId14" Type="http://schemas.openxmlformats.org/officeDocument/2006/relationships/hyperlink" Target="http://www.thetunistimes.com/2014/05/tunisia-high-rate-unemployment-youth-women-555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924944"/>
            <a:ext cx="6480048" cy="811520"/>
          </a:xfrm>
        </p:spPr>
        <p:txBody>
          <a:bodyPr>
            <a:normAutofit/>
          </a:bodyPr>
          <a:lstStyle/>
          <a:p>
            <a:pPr fontAlgn="auto">
              <a:spcAft>
                <a:spcPts val="0"/>
              </a:spcAft>
              <a:defRPr/>
            </a:pPr>
            <a:r>
              <a:rPr lang="hr-HR" smtClean="0"/>
              <a:t>Arapsko proljeće</a:t>
            </a:r>
            <a:endParaRPr lang="hr-HR"/>
          </a:p>
        </p:txBody>
      </p:sp>
      <p:sp>
        <p:nvSpPr>
          <p:cNvPr id="3" name="Subtitle 2"/>
          <p:cNvSpPr>
            <a:spLocks noGrp="1"/>
          </p:cNvSpPr>
          <p:nvPr>
            <p:ph type="subTitle" idx="1"/>
          </p:nvPr>
        </p:nvSpPr>
        <p:spPr>
          <a:xfrm>
            <a:off x="323850" y="620713"/>
            <a:ext cx="6480175" cy="1752600"/>
          </a:xfrm>
        </p:spPr>
        <p:txBody>
          <a:bodyPr>
            <a:normAutofit lnSpcReduction="10000"/>
          </a:bodyPr>
          <a:lstStyle/>
          <a:p>
            <a:pPr algn="l" fontAlgn="auto">
              <a:spcAft>
                <a:spcPts val="0"/>
              </a:spcAft>
              <a:buFont typeface="Wingdings 2"/>
              <a:buNone/>
              <a:defRPr/>
            </a:pPr>
            <a:r>
              <a:rPr lang="hr-HR" dirty="0" smtClean="0"/>
              <a:t>Sveučilište u Zagrebu</a:t>
            </a:r>
          </a:p>
          <a:p>
            <a:pPr algn="l" fontAlgn="auto">
              <a:spcAft>
                <a:spcPts val="0"/>
              </a:spcAft>
              <a:buFont typeface="Wingdings 2"/>
              <a:buNone/>
              <a:defRPr/>
            </a:pPr>
            <a:r>
              <a:rPr lang="hr-HR" dirty="0" smtClean="0"/>
              <a:t>Pravni fakultet</a:t>
            </a:r>
          </a:p>
          <a:p>
            <a:pPr algn="l" fontAlgn="auto">
              <a:spcAft>
                <a:spcPts val="0"/>
              </a:spcAft>
              <a:buFont typeface="Wingdings 2"/>
              <a:buNone/>
              <a:defRPr/>
            </a:pPr>
            <a:r>
              <a:rPr lang="hr-HR" dirty="0" smtClean="0"/>
              <a:t>Studijski centar socijalnog rada</a:t>
            </a:r>
          </a:p>
          <a:p>
            <a:pPr algn="l" fontAlgn="auto">
              <a:spcAft>
                <a:spcPts val="0"/>
              </a:spcAft>
              <a:buFont typeface="Wingdings 2"/>
              <a:buNone/>
              <a:defRPr/>
            </a:pPr>
            <a:r>
              <a:rPr lang="hr-HR" dirty="0" smtClean="0"/>
              <a:t>Kolegij: Međunarodni socijalni rad</a:t>
            </a:r>
          </a:p>
          <a:p>
            <a:pPr algn="l" fontAlgn="auto">
              <a:spcAft>
                <a:spcPts val="0"/>
              </a:spcAft>
              <a:buFont typeface="Wingdings 2"/>
              <a:buNone/>
              <a:defRPr/>
            </a:pPr>
            <a:r>
              <a:rPr lang="hr-HR" dirty="0" err="1" smtClean="0"/>
              <a:t>Prof</a:t>
            </a:r>
            <a:r>
              <a:rPr lang="hr-HR" dirty="0" smtClean="0"/>
              <a:t>. Nino </a:t>
            </a:r>
            <a:r>
              <a:rPr lang="hr-HR" dirty="0" err="1" smtClean="0"/>
              <a:t>Žganec</a:t>
            </a:r>
            <a:endParaRPr lang="hr-HR" dirty="0" smtClean="0"/>
          </a:p>
          <a:p>
            <a:pPr algn="l" fontAlgn="auto">
              <a:spcAft>
                <a:spcPts val="0"/>
              </a:spcAft>
              <a:buFont typeface="Wingdings 2"/>
              <a:buNone/>
              <a:defRPr/>
            </a:pPr>
            <a:endParaRPr lang="hr-HR" dirty="0"/>
          </a:p>
        </p:txBody>
      </p:sp>
      <p:sp>
        <p:nvSpPr>
          <p:cNvPr id="5" name="Subtitle 2"/>
          <p:cNvSpPr txBox="1">
            <a:spLocks/>
          </p:cNvSpPr>
          <p:nvPr/>
        </p:nvSpPr>
        <p:spPr>
          <a:xfrm>
            <a:off x="5795963" y="4121150"/>
            <a:ext cx="3167062" cy="2736850"/>
          </a:xfrm>
          <a:prstGeom prst="rect">
            <a:avLst/>
          </a:prstGeom>
        </p:spPr>
        <p:txBody>
          <a:bodyPr tIns="0" rIns="45720" bIns="0" anchor="b">
            <a:normAutofit lnSpcReduction="10000"/>
          </a:bodyPr>
          <a:lstStyle/>
          <a:p>
            <a:pPr fontAlgn="auto">
              <a:spcBef>
                <a:spcPct val="20000"/>
              </a:spcBef>
              <a:spcAft>
                <a:spcPts val="0"/>
              </a:spcAft>
              <a:buClr>
                <a:schemeClr val="accent1"/>
              </a:buClr>
              <a:buSzPct val="80000"/>
              <a:buFont typeface="Wingdings 2"/>
              <a:buNone/>
              <a:defRPr/>
            </a:pPr>
            <a:endParaRPr lang="hr-HR" sz="2000" dirty="0">
              <a:latin typeface="+mn-lt"/>
            </a:endParaRPr>
          </a:p>
          <a:p>
            <a:pPr fontAlgn="auto">
              <a:spcBef>
                <a:spcPct val="20000"/>
              </a:spcBef>
              <a:spcAft>
                <a:spcPts val="0"/>
              </a:spcAft>
              <a:buClr>
                <a:schemeClr val="accent1"/>
              </a:buClr>
              <a:buSzPct val="80000"/>
              <a:buFont typeface="Wingdings 2"/>
              <a:buNone/>
              <a:defRPr/>
            </a:pPr>
            <a:endParaRPr lang="hr-HR" sz="2000" dirty="0">
              <a:latin typeface="+mn-lt"/>
            </a:endParaRPr>
          </a:p>
          <a:p>
            <a:pPr fontAlgn="auto">
              <a:spcBef>
                <a:spcPct val="20000"/>
              </a:spcBef>
              <a:spcAft>
                <a:spcPts val="0"/>
              </a:spcAft>
              <a:buClr>
                <a:schemeClr val="accent1"/>
              </a:buClr>
              <a:buSzPct val="80000"/>
              <a:buFont typeface="Wingdings 2"/>
              <a:buNone/>
              <a:defRPr/>
            </a:pPr>
            <a:endParaRPr lang="hr-HR" sz="2000" dirty="0">
              <a:latin typeface="+mn-lt"/>
            </a:endParaRPr>
          </a:p>
          <a:p>
            <a:pPr algn="r" fontAlgn="auto">
              <a:spcBef>
                <a:spcPct val="20000"/>
              </a:spcBef>
              <a:spcAft>
                <a:spcPts val="0"/>
              </a:spcAft>
              <a:buClr>
                <a:schemeClr val="accent1"/>
              </a:buClr>
              <a:buSzPct val="80000"/>
              <a:defRPr/>
            </a:pPr>
            <a:r>
              <a:rPr lang="hr-HR" sz="2000" dirty="0">
                <a:latin typeface="+mn-lt"/>
              </a:rPr>
              <a:t>Ivana Ćurak</a:t>
            </a:r>
          </a:p>
          <a:p>
            <a:pPr algn="r" fontAlgn="auto">
              <a:spcBef>
                <a:spcPct val="20000"/>
              </a:spcBef>
              <a:spcAft>
                <a:spcPts val="0"/>
              </a:spcAft>
              <a:buClr>
                <a:schemeClr val="accent1"/>
              </a:buClr>
              <a:buSzPct val="80000"/>
              <a:defRPr/>
            </a:pPr>
            <a:r>
              <a:rPr lang="hr-HR" sz="2000" dirty="0">
                <a:latin typeface="+mn-lt"/>
              </a:rPr>
              <a:t>Matea Doždor</a:t>
            </a:r>
          </a:p>
          <a:p>
            <a:pPr algn="r" fontAlgn="auto">
              <a:spcBef>
                <a:spcPct val="20000"/>
              </a:spcBef>
              <a:spcAft>
                <a:spcPts val="0"/>
              </a:spcAft>
              <a:buClr>
                <a:schemeClr val="accent1"/>
              </a:buClr>
              <a:buSzPct val="80000"/>
              <a:buFont typeface="Wingdings 2"/>
              <a:buNone/>
              <a:defRPr/>
            </a:pPr>
            <a:r>
              <a:rPr lang="hr-HR" sz="2000" dirty="0">
                <a:latin typeface="+mn-lt"/>
              </a:rPr>
              <a:t>Irena Meštrović</a:t>
            </a:r>
          </a:p>
          <a:p>
            <a:pPr algn="r" fontAlgn="auto">
              <a:spcBef>
                <a:spcPct val="20000"/>
              </a:spcBef>
              <a:spcAft>
                <a:spcPts val="0"/>
              </a:spcAft>
              <a:buClr>
                <a:schemeClr val="accent1"/>
              </a:buClr>
              <a:buSzPct val="80000"/>
              <a:buFont typeface="Wingdings 2"/>
              <a:buNone/>
              <a:defRPr/>
            </a:pPr>
            <a:r>
              <a:rPr lang="hr-HR" sz="2000" dirty="0">
                <a:latin typeface="+mn-lt"/>
              </a:rPr>
              <a:t>Andreja Mihatović</a:t>
            </a:r>
          </a:p>
          <a:p>
            <a:pPr algn="r" fontAlgn="auto">
              <a:spcBef>
                <a:spcPct val="20000"/>
              </a:spcBef>
              <a:spcAft>
                <a:spcPts val="0"/>
              </a:spcAft>
              <a:buClr>
                <a:schemeClr val="accent1"/>
              </a:buClr>
              <a:buSzPct val="80000"/>
              <a:buFont typeface="Wingdings 2"/>
              <a:buNone/>
              <a:defRPr/>
            </a:pPr>
            <a:r>
              <a:rPr lang="hr-HR" sz="2000" dirty="0">
                <a:latin typeface="+mn-lt"/>
              </a:rPr>
              <a:t>Morana Petković</a:t>
            </a:r>
          </a:p>
          <a:p>
            <a:pPr fontAlgn="auto">
              <a:spcBef>
                <a:spcPct val="20000"/>
              </a:spcBef>
              <a:spcAft>
                <a:spcPts val="0"/>
              </a:spcAft>
              <a:buClr>
                <a:schemeClr val="accent1"/>
              </a:buClr>
              <a:buSzPct val="80000"/>
              <a:buFont typeface="Wingdings 2"/>
              <a:buNone/>
              <a:defRPr/>
            </a:pPr>
            <a:endParaRPr lang="hr-HR" sz="20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hr-HR" dirty="0" smtClean="0"/>
              <a:t>OBILJEŽJA I DINAMIKA POKRETA</a:t>
            </a:r>
            <a:endParaRPr lang="hr-HR" dirty="0"/>
          </a:p>
        </p:txBody>
      </p:sp>
      <p:sp>
        <p:nvSpPr>
          <p:cNvPr id="3" name="Content Placeholder 2"/>
          <p:cNvSpPr>
            <a:spLocks noGrp="1"/>
          </p:cNvSpPr>
          <p:nvPr>
            <p:ph idx="1"/>
          </p:nvPr>
        </p:nvSpPr>
        <p:spPr/>
        <p:txBody>
          <a:bodyPr>
            <a:normAutofit lnSpcReduction="10000"/>
          </a:bodyPr>
          <a:lstStyle/>
          <a:p>
            <a:pPr marL="420624" indent="-384048" fontAlgn="auto">
              <a:spcAft>
                <a:spcPts val="0"/>
              </a:spcAft>
              <a:buFont typeface="Wingdings 2"/>
              <a:buChar char=""/>
              <a:defRPr/>
            </a:pPr>
            <a:r>
              <a:rPr lang="hr-HR" dirty="0" smtClean="0"/>
              <a:t>Čimbenici koji su doveli do prosvjeda:</a:t>
            </a:r>
          </a:p>
          <a:p>
            <a:pPr marL="420624" indent="-384048" fontAlgn="auto">
              <a:spcAft>
                <a:spcPts val="0"/>
              </a:spcAft>
              <a:buFont typeface="Wingdings 2"/>
              <a:buChar char=""/>
              <a:defRPr/>
            </a:pPr>
            <a:r>
              <a:rPr lang="hr-HR" dirty="0" smtClean="0"/>
              <a:t>Diktatura ili apsolutna monarhija</a:t>
            </a:r>
          </a:p>
          <a:p>
            <a:pPr marL="420624" indent="-384048" fontAlgn="auto">
              <a:spcAft>
                <a:spcPts val="0"/>
              </a:spcAft>
              <a:buFont typeface="Wingdings 2"/>
              <a:buChar char=""/>
              <a:defRPr/>
            </a:pPr>
            <a:r>
              <a:rPr lang="hr-HR" dirty="0" smtClean="0"/>
              <a:t>Kršenje ljudskih prava</a:t>
            </a:r>
          </a:p>
          <a:p>
            <a:pPr marL="420624" indent="-384048" fontAlgn="auto">
              <a:spcAft>
                <a:spcPts val="0"/>
              </a:spcAft>
              <a:buFont typeface="Wingdings 2"/>
              <a:buChar char=""/>
              <a:defRPr/>
            </a:pPr>
            <a:r>
              <a:rPr lang="hr-HR" dirty="0" smtClean="0"/>
              <a:t>Državna korupcija</a:t>
            </a:r>
          </a:p>
          <a:p>
            <a:pPr marL="420624" indent="-384048" fontAlgn="auto">
              <a:spcAft>
                <a:spcPts val="0"/>
              </a:spcAft>
              <a:buFont typeface="Wingdings 2"/>
              <a:buChar char=""/>
              <a:defRPr/>
            </a:pPr>
            <a:r>
              <a:rPr lang="hr-HR" dirty="0" smtClean="0"/>
              <a:t>Nezaposlenost</a:t>
            </a:r>
          </a:p>
          <a:p>
            <a:pPr marL="420624" indent="-384048" fontAlgn="auto">
              <a:spcAft>
                <a:spcPts val="0"/>
              </a:spcAft>
              <a:buFont typeface="Wingdings 2"/>
              <a:buChar char=""/>
              <a:defRPr/>
            </a:pPr>
            <a:r>
              <a:rPr lang="hr-HR" dirty="0" smtClean="0"/>
              <a:t>Ekstremno siromaštvo</a:t>
            </a:r>
          </a:p>
          <a:p>
            <a:pPr marL="420624" indent="-384048" fontAlgn="auto">
              <a:spcAft>
                <a:spcPts val="0"/>
              </a:spcAft>
              <a:buFont typeface="Wingdings 2"/>
              <a:buChar char=""/>
              <a:defRPr/>
            </a:pPr>
            <a:r>
              <a:rPr lang="hr-HR" dirty="0" smtClean="0"/>
              <a:t>Veliki postotak visokoobrazovanih mladih koji ne mogu pronaći zaposlenje (Mamić, D.P. 2012)</a:t>
            </a:r>
          </a:p>
          <a:p>
            <a:pPr marL="420624" indent="-384048" fontAlgn="auto">
              <a:spcAft>
                <a:spcPts val="0"/>
              </a:spcAft>
              <a:buFont typeface="Wingdings 2"/>
              <a:buChar char=""/>
              <a:defRPr/>
            </a:pPr>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endParaRPr lang="hr-HR" smtClean="0"/>
          </a:p>
        </p:txBody>
      </p:sp>
      <p:sp>
        <p:nvSpPr>
          <p:cNvPr id="23554" name="Content Placeholder 2"/>
          <p:cNvSpPr>
            <a:spLocks noGrp="1"/>
          </p:cNvSpPr>
          <p:nvPr>
            <p:ph idx="1"/>
          </p:nvPr>
        </p:nvSpPr>
        <p:spPr/>
        <p:txBody>
          <a:bodyPr/>
          <a:lstStyle/>
          <a:p>
            <a:pPr algn="just"/>
            <a:endParaRPr lang="hr-HR" smtClean="0"/>
          </a:p>
          <a:p>
            <a:pPr algn="just"/>
            <a:r>
              <a:rPr lang="hr-HR" smtClean="0"/>
              <a:t>Tunis i Egipat predstavljaju dvije glavne zemlje u kojima se smatra da je revolucija uspjela. </a:t>
            </a:r>
          </a:p>
          <a:p>
            <a:pPr algn="just"/>
            <a:r>
              <a:rPr lang="hr-HR" smtClean="0"/>
              <a:t>U obje zemlje koordinacija i planovi te akcije pobunjenih  širili su se putem društvenih mreža. </a:t>
            </a:r>
          </a:p>
          <a:p>
            <a:endParaRPr lang="hr-H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413" cy="1143000"/>
          </a:xfrm>
        </p:spPr>
        <p:txBody>
          <a:bodyPr>
            <a:normAutofit fontScale="90000"/>
          </a:bodyPr>
          <a:lstStyle/>
          <a:p>
            <a:pPr fontAlgn="auto">
              <a:spcAft>
                <a:spcPts val="0"/>
              </a:spcAft>
              <a:defRPr/>
            </a:pPr>
            <a:r>
              <a:rPr lang="hr-HR" dirty="0" smtClean="0"/>
              <a:t>ULOGA DRUŠTVENE MREŽE “YOU TUBE” U ARAPSKOM PROLJEĆU</a:t>
            </a:r>
            <a:endParaRPr lang="hr-HR" dirty="0"/>
          </a:p>
        </p:txBody>
      </p:sp>
      <p:sp>
        <p:nvSpPr>
          <p:cNvPr id="3" name="Content Placeholder 2"/>
          <p:cNvSpPr>
            <a:spLocks noGrp="1"/>
          </p:cNvSpPr>
          <p:nvPr>
            <p:ph idx="1"/>
          </p:nvPr>
        </p:nvSpPr>
        <p:spPr>
          <a:xfrm>
            <a:off x="468313" y="1773238"/>
            <a:ext cx="7467600" cy="4525962"/>
          </a:xfrm>
        </p:spPr>
        <p:txBody>
          <a:bodyPr>
            <a:normAutofit fontScale="92500" lnSpcReduction="10000"/>
          </a:bodyPr>
          <a:lstStyle/>
          <a:p>
            <a:pPr marL="420624" indent="-384048" algn="just" fontAlgn="auto">
              <a:spcAft>
                <a:spcPts val="0"/>
              </a:spcAft>
              <a:buFont typeface="Wingdings 2"/>
              <a:buChar char=""/>
              <a:defRPr/>
            </a:pPr>
            <a:r>
              <a:rPr lang="hr-HR" dirty="0" smtClean="0"/>
              <a:t>Samozapaljenje Mohamed Bouazizija proširilo se You Tubeom, neki od mnoštva videa pregledani su više od 200 000 puta</a:t>
            </a:r>
          </a:p>
          <a:p>
            <a:pPr marL="420624" indent="-384048" algn="just" fontAlgn="auto">
              <a:spcAft>
                <a:spcPts val="0"/>
              </a:spcAft>
              <a:buFont typeface="Wingdings 2"/>
              <a:buChar char=""/>
              <a:defRPr/>
            </a:pPr>
            <a:r>
              <a:rPr lang="hr-HR" dirty="0" smtClean="0"/>
              <a:t>Postoji više od 30 000 videa sa oznakom Sidi Bouzid</a:t>
            </a:r>
          </a:p>
          <a:p>
            <a:pPr marL="420624" indent="-384048" algn="just" fontAlgn="auto">
              <a:spcAft>
                <a:spcPts val="0"/>
              </a:spcAft>
              <a:buFont typeface="Wingdings 2"/>
              <a:buChar char=""/>
              <a:defRPr/>
            </a:pPr>
            <a:r>
              <a:rPr lang="hr-HR" dirty="0" smtClean="0"/>
              <a:t>Tjedan dana prije ostavke egipatskog predsjednika Hosni Mubaraka najgledanija 23 videa prosvjeda i političkih komentara imala su ukupno 5,5 milijuna pregleda (Mamić, D. P. 2012).</a:t>
            </a:r>
          </a:p>
          <a:p>
            <a:pPr marL="420624" indent="-384048" fontAlgn="auto">
              <a:spcAft>
                <a:spcPts val="0"/>
              </a:spcAft>
              <a:buFont typeface="Wingdings 2"/>
              <a:buChar char=""/>
              <a:defRPr/>
            </a:pPr>
            <a:endParaRPr lang="hr-H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pPr fontAlgn="auto">
              <a:spcAft>
                <a:spcPts val="0"/>
              </a:spcAft>
              <a:defRPr/>
            </a:pPr>
            <a:r>
              <a:rPr lang="hr-HR" dirty="0" smtClean="0"/>
              <a:t>ULOGA DRUŠTVENE MREŽE “FACEBOOK” U ARAPSKOM PROLJEĆU</a:t>
            </a:r>
            <a:endParaRPr lang="hr-HR" dirty="0"/>
          </a:p>
        </p:txBody>
      </p:sp>
      <p:sp>
        <p:nvSpPr>
          <p:cNvPr id="25602" name="Content Placeholder 2"/>
          <p:cNvSpPr>
            <a:spLocks noGrp="1"/>
          </p:cNvSpPr>
          <p:nvPr>
            <p:ph idx="1"/>
          </p:nvPr>
        </p:nvSpPr>
        <p:spPr/>
        <p:txBody>
          <a:bodyPr/>
          <a:lstStyle/>
          <a:p>
            <a:pPr algn="just"/>
            <a:r>
              <a:rPr lang="hr-HR" sz="2600" smtClean="0"/>
              <a:t>Korištenje Facebooka bilo je najviše zastupljeno u Egiptu. Prilikom organizacije održavanja prosvjeda 25. siječnja 2011 više od 90 000 ljudi se prijavilo putem Facebook stranice prosvjeda. </a:t>
            </a:r>
          </a:p>
          <a:p>
            <a:pPr algn="just"/>
            <a:r>
              <a:rPr lang="hr-HR" sz="2600" smtClean="0"/>
              <a:t>Egipatska vlada pokušala je provesti cenzuru nad društvenim mrežama pa su u vrijeme održavanja prosvjeda mnogi korisnici imali problema s pristupom društvenim mrežama. (Mamić, D. P. 2012). </a:t>
            </a:r>
          </a:p>
          <a:p>
            <a:endParaRPr lang="hr-H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pPr fontAlgn="auto">
              <a:spcAft>
                <a:spcPts val="0"/>
              </a:spcAft>
              <a:defRPr/>
            </a:pPr>
            <a:r>
              <a:rPr lang="hr-HR" dirty="0" smtClean="0"/>
              <a:t>ULOGA DRUŠTVENE MREŽE “TWITTER” U ARAPSKOM PROLJEĆU</a:t>
            </a:r>
            <a:endParaRPr lang="hr-HR" dirty="0"/>
          </a:p>
        </p:txBody>
      </p:sp>
      <p:sp>
        <p:nvSpPr>
          <p:cNvPr id="3" name="Content Placeholder 2"/>
          <p:cNvSpPr>
            <a:spLocks noGrp="1"/>
          </p:cNvSpPr>
          <p:nvPr>
            <p:ph idx="1"/>
          </p:nvPr>
        </p:nvSpPr>
        <p:spPr>
          <a:xfrm>
            <a:off x="395288" y="1844675"/>
            <a:ext cx="7467600" cy="4525963"/>
          </a:xfrm>
        </p:spPr>
        <p:txBody>
          <a:bodyPr>
            <a:normAutofit fontScale="77500" lnSpcReduction="20000"/>
          </a:bodyPr>
          <a:lstStyle/>
          <a:p>
            <a:pPr marL="420624" indent="-384048" algn="just" fontAlgn="auto">
              <a:spcAft>
                <a:spcPts val="0"/>
              </a:spcAft>
              <a:buFont typeface="Wingdings 2"/>
              <a:buChar char=""/>
              <a:defRPr/>
            </a:pPr>
            <a:r>
              <a:rPr lang="hr-HR" dirty="0" smtClean="0"/>
              <a:t>Kako je rasla popularnost korištenja Twittera među prosvjednicima, usred velikog prosvjeda 28. Siječnja 2011. godine, vlada u potpunosti ograničava pristup Internetu i korištenje mobitela. </a:t>
            </a:r>
          </a:p>
          <a:p>
            <a:pPr marL="420624" indent="-384048" algn="just" fontAlgn="auto">
              <a:spcAft>
                <a:spcPts val="0"/>
              </a:spcAft>
              <a:buFont typeface="Wingdings 2"/>
              <a:buChar char=""/>
              <a:defRPr/>
            </a:pPr>
            <a:r>
              <a:rPr lang="hr-HR" dirty="0" smtClean="0"/>
              <a:t>Tijekom prosvjeda koji su održani u veljači takozvanoj Twitter masi je u pomoć prišao Google. </a:t>
            </a:r>
          </a:p>
          <a:p>
            <a:pPr marL="420624" indent="-384048" algn="just" fontAlgn="auto">
              <a:spcAft>
                <a:spcPts val="0"/>
              </a:spcAft>
              <a:buFont typeface="Wingdings 2"/>
              <a:buChar char=""/>
              <a:defRPr/>
            </a:pPr>
            <a:r>
              <a:rPr lang="hr-HR" dirty="0" smtClean="0"/>
              <a:t>Google je pokrenuo posebnu uslugu koja je omogućila slanje Twitter poruka preko telefonskih linija. </a:t>
            </a:r>
          </a:p>
          <a:p>
            <a:pPr marL="420624" indent="-384048" algn="just" fontAlgn="auto">
              <a:spcAft>
                <a:spcPts val="0"/>
              </a:spcAft>
              <a:buFont typeface="Wingdings 2"/>
              <a:buChar char=""/>
              <a:defRPr/>
            </a:pPr>
            <a:r>
              <a:rPr lang="hr-HR" dirty="0" smtClean="0"/>
              <a:t>Tijekom tjedna prije ostavke egipatskog predsjednika Hosni Mubaraka broj poruka preko Twittera je porastao od 2 300 na dan do 230 000 na dan. (Mamić, D.P. 2012). </a:t>
            </a:r>
          </a:p>
          <a:p>
            <a:pPr marL="420624" indent="-384048" fontAlgn="auto">
              <a:spcAft>
                <a:spcPts val="0"/>
              </a:spcAft>
              <a:buFont typeface="Wingdings 2"/>
              <a:buChar char=""/>
              <a:defRPr/>
            </a:pPr>
            <a:endParaRPr lang="hr-HR" dirty="0" smtClean="0"/>
          </a:p>
          <a:p>
            <a:pPr marL="420624" indent="-384048" fontAlgn="auto">
              <a:spcAft>
                <a:spcPts val="0"/>
              </a:spcAft>
              <a:buFont typeface="Wingdings 2"/>
              <a:buChar char=""/>
              <a:defRPr/>
            </a:pPr>
            <a:endParaRPr lang="hr-H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11188" y="4868863"/>
            <a:ext cx="7467600" cy="1143000"/>
          </a:xfrm>
        </p:spPr>
        <p:txBody>
          <a:bodyPr/>
          <a:lstStyle/>
          <a:p>
            <a:r>
              <a:rPr lang="hr-HR" sz="2000" smtClean="0"/>
              <a:t>https://www.youtube.com/watch?v=zxHFTf6s6Nk</a:t>
            </a:r>
          </a:p>
        </p:txBody>
      </p:sp>
      <p:pic>
        <p:nvPicPr>
          <p:cNvPr id="27650" name="Content Placeholder 3"/>
          <p:cNvPicPr>
            <a:picLocks noGrp="1" noChangeAspect="1"/>
          </p:cNvPicPr>
          <p:nvPr>
            <p:ph idx="1"/>
          </p:nvPr>
        </p:nvPicPr>
        <p:blipFill>
          <a:blip r:embed="rId2"/>
          <a:srcRect/>
          <a:stretch>
            <a:fillRect/>
          </a:stretch>
        </p:blipFill>
        <p:spPr>
          <a:xfrm>
            <a:off x="468313" y="1484313"/>
            <a:ext cx="7467600" cy="3019425"/>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hr-HR" smtClean="0"/>
              <a:t>„ARAPSKO PROLJEĆE” 2014. </a:t>
            </a:r>
          </a:p>
        </p:txBody>
      </p:sp>
      <p:sp>
        <p:nvSpPr>
          <p:cNvPr id="3" name="Content Placeholder 2"/>
          <p:cNvSpPr>
            <a:spLocks noGrp="1"/>
          </p:cNvSpPr>
          <p:nvPr>
            <p:ph idx="1"/>
          </p:nvPr>
        </p:nvSpPr>
        <p:spPr>
          <a:xfrm>
            <a:off x="611188" y="1628775"/>
            <a:ext cx="7467600" cy="4525963"/>
          </a:xfrm>
        </p:spPr>
        <p:txBody>
          <a:bodyPr>
            <a:normAutofit/>
          </a:bodyPr>
          <a:lstStyle/>
          <a:p>
            <a:pPr marL="420624" indent="-384048" algn="just" fontAlgn="auto">
              <a:spcAft>
                <a:spcPts val="0"/>
              </a:spcAft>
              <a:buFont typeface="Wingdings 2"/>
              <a:buChar char=""/>
              <a:defRPr/>
            </a:pPr>
            <a:r>
              <a:rPr lang="vi-VN" sz="2400" dirty="0"/>
              <a:t>Arapsko proljeće nije jednoznačno</a:t>
            </a:r>
            <a:r>
              <a:rPr lang="vi-VN" sz="2400" dirty="0" smtClean="0"/>
              <a:t>.</a:t>
            </a:r>
            <a:endParaRPr lang="hr-HR" sz="2400" dirty="0" smtClean="0"/>
          </a:p>
          <a:p>
            <a:pPr marL="36576" indent="0" algn="just" fontAlgn="auto">
              <a:spcAft>
                <a:spcPts val="0"/>
              </a:spcAft>
              <a:buFont typeface="Wingdings 2"/>
              <a:buNone/>
              <a:defRPr/>
            </a:pPr>
            <a:r>
              <a:rPr lang="vi-VN" sz="2400" dirty="0" smtClean="0"/>
              <a:t> </a:t>
            </a:r>
            <a:endParaRPr lang="hr-HR" sz="2400" dirty="0" smtClean="0"/>
          </a:p>
          <a:p>
            <a:pPr marL="420624" indent="-384048" algn="just" fontAlgn="auto">
              <a:spcAft>
                <a:spcPts val="0"/>
              </a:spcAft>
              <a:buFont typeface="Wingdings 2"/>
              <a:buChar char=""/>
              <a:defRPr/>
            </a:pPr>
            <a:r>
              <a:rPr lang="vi-VN" sz="2400" dirty="0" smtClean="0"/>
              <a:t>U </a:t>
            </a:r>
            <a:r>
              <a:rPr lang="vi-VN" sz="2400" dirty="0"/>
              <a:t>mnogim zemljama na Bliskom istoku i u Sjevernoj Africi događaju se brojne promjene. </a:t>
            </a:r>
            <a:endParaRPr lang="hr-HR" sz="2400" dirty="0" smtClean="0"/>
          </a:p>
          <a:p>
            <a:pPr marL="36576" indent="0" algn="just" fontAlgn="auto">
              <a:spcAft>
                <a:spcPts val="0"/>
              </a:spcAft>
              <a:buFont typeface="Wingdings 2"/>
              <a:buNone/>
              <a:defRPr/>
            </a:pPr>
            <a:endParaRPr lang="hr-HR" sz="2400" dirty="0" smtClean="0"/>
          </a:p>
          <a:p>
            <a:pPr marL="420624" indent="-384048" algn="just" fontAlgn="auto">
              <a:spcAft>
                <a:spcPts val="0"/>
              </a:spcAft>
              <a:buFont typeface="Wingdings 2"/>
              <a:buChar char=""/>
              <a:defRPr/>
            </a:pPr>
            <a:r>
              <a:rPr lang="vi-VN" sz="2400" dirty="0" smtClean="0"/>
              <a:t>Za </a:t>
            </a:r>
            <a:r>
              <a:rPr lang="vi-VN" sz="2400" dirty="0"/>
              <a:t>razliku od Istočne Europe nakon pada Berlinskog zida, svaka od zemalja u kojoj se dogodilo Arapsko proljeće kreće u svom </a:t>
            </a:r>
            <a:r>
              <a:rPr lang="vi-VN" sz="2400" dirty="0" smtClean="0"/>
              <a:t>smjeru</a:t>
            </a:r>
            <a:r>
              <a:rPr lang="hr-HR" sz="2400" dirty="0"/>
              <a:t>.</a:t>
            </a:r>
            <a:endParaRPr lang="vi-VN"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hr-HR" smtClean="0"/>
              <a:t>TUNIS 2014.</a:t>
            </a:r>
          </a:p>
        </p:txBody>
      </p:sp>
      <p:sp>
        <p:nvSpPr>
          <p:cNvPr id="3" name="Content Placeholder 2"/>
          <p:cNvSpPr>
            <a:spLocks noGrp="1"/>
          </p:cNvSpPr>
          <p:nvPr>
            <p:ph idx="1"/>
          </p:nvPr>
        </p:nvSpPr>
        <p:spPr/>
        <p:txBody>
          <a:bodyPr>
            <a:noAutofit/>
          </a:bodyPr>
          <a:lstStyle/>
          <a:p>
            <a:pPr marL="420624" indent="-384048" algn="just" fontAlgn="auto">
              <a:spcAft>
                <a:spcPts val="0"/>
              </a:spcAft>
              <a:buFont typeface="Wingdings 2"/>
              <a:buChar char=""/>
              <a:defRPr/>
            </a:pPr>
            <a:r>
              <a:rPr lang="hr-HR" sz="1600" dirty="0"/>
              <a:t>N</a:t>
            </a:r>
            <a:r>
              <a:rPr lang="vi-VN" sz="1600" dirty="0" smtClean="0"/>
              <a:t>enasilno </a:t>
            </a:r>
            <a:r>
              <a:rPr lang="vi-VN" sz="1600" dirty="0"/>
              <a:t>uklanjanje predsjednika Zine el-Abidina Ben Alija iz ureda u Tunisu dovelo je do slobodnih i poštenih izbora u 2011, na kojima je na vlast došao lokalni ogranak Muslimanskog bratstva odnosno islamistička vlast Ennahda</a:t>
            </a:r>
            <a:r>
              <a:rPr lang="vi-VN" sz="1600" dirty="0" smtClean="0"/>
              <a:t>.</a:t>
            </a:r>
            <a:endParaRPr lang="hr-HR" sz="1600" dirty="0" smtClean="0"/>
          </a:p>
          <a:p>
            <a:pPr marL="36576" indent="0" algn="just" fontAlgn="auto">
              <a:spcAft>
                <a:spcPts val="0"/>
              </a:spcAft>
              <a:buFont typeface="Wingdings 2"/>
              <a:buNone/>
              <a:defRPr/>
            </a:pPr>
            <a:endParaRPr lang="hr-HR" sz="1600" dirty="0" smtClean="0"/>
          </a:p>
          <a:p>
            <a:pPr marL="420624" indent="-384048" algn="just" fontAlgn="auto">
              <a:spcAft>
                <a:spcPts val="0"/>
              </a:spcAft>
              <a:buFont typeface="Wingdings 2"/>
              <a:buChar char=""/>
              <a:defRPr/>
            </a:pPr>
            <a:r>
              <a:rPr lang="vi-VN" sz="1600" dirty="0" smtClean="0"/>
              <a:t>Ennahda </a:t>
            </a:r>
            <a:r>
              <a:rPr lang="vi-VN" sz="1600" dirty="0"/>
              <a:t>je osvojila samo 41% glasova, većina je ipak glasala za sekularne stranke, radikalni islamisti dobili su jedva jedan mandat. </a:t>
            </a:r>
            <a:endParaRPr lang="hr-HR" sz="1600" dirty="0" smtClean="0"/>
          </a:p>
          <a:p>
            <a:pPr marL="420624" indent="-384048" algn="just" fontAlgn="auto">
              <a:spcAft>
                <a:spcPts val="0"/>
              </a:spcAft>
              <a:buFont typeface="Wingdings 2"/>
              <a:buChar char=""/>
              <a:defRPr/>
            </a:pPr>
            <a:endParaRPr lang="hr-HR" sz="1600" dirty="0" smtClean="0"/>
          </a:p>
          <a:p>
            <a:pPr marL="420624" indent="-384048" algn="just" fontAlgn="auto">
              <a:spcAft>
                <a:spcPts val="0"/>
              </a:spcAft>
              <a:buFont typeface="Wingdings 2"/>
              <a:buChar char=""/>
              <a:defRPr/>
            </a:pPr>
            <a:r>
              <a:rPr lang="vi-VN" sz="1600" dirty="0" smtClean="0"/>
              <a:t>Zbog </a:t>
            </a:r>
            <a:r>
              <a:rPr lang="vi-VN" sz="1600" dirty="0"/>
              <a:t>pristiska librealnih stranaka i zagovaratelja modene države Ennahda je odstupila s vlasti u siječnju 2014. godine. </a:t>
            </a:r>
            <a:r>
              <a:rPr lang="hr-HR" sz="1600" dirty="0" smtClean="0"/>
              <a:t>(</a:t>
            </a:r>
            <a:r>
              <a:rPr lang="vi-VN" sz="1600" dirty="0" smtClean="0"/>
              <a:t>Totten</a:t>
            </a:r>
            <a:r>
              <a:rPr lang="vi-VN" sz="1600" dirty="0"/>
              <a:t>, J. M. </a:t>
            </a:r>
            <a:r>
              <a:rPr lang="vi-VN" sz="1600" dirty="0" smtClean="0"/>
              <a:t>2014</a:t>
            </a:r>
            <a:r>
              <a:rPr lang="hr-HR" sz="1600" dirty="0" smtClean="0"/>
              <a:t>)</a:t>
            </a:r>
            <a:r>
              <a:rPr lang="vi-VN" sz="1600" dirty="0" smtClean="0"/>
              <a:t> </a:t>
            </a:r>
            <a:endParaRPr lang="hr-HR" sz="1600" dirty="0" smtClean="0"/>
          </a:p>
          <a:p>
            <a:pPr marL="36576" indent="0" algn="just" fontAlgn="auto">
              <a:spcAft>
                <a:spcPts val="0"/>
              </a:spcAft>
              <a:buFont typeface="Wingdings 2"/>
              <a:buNone/>
              <a:defRPr/>
            </a:pPr>
            <a:endParaRPr lang="hr-HR" sz="1600" dirty="0" smtClean="0"/>
          </a:p>
          <a:p>
            <a:pPr marL="420624" indent="-384048" algn="just" fontAlgn="auto">
              <a:spcAft>
                <a:spcPts val="0"/>
              </a:spcAft>
              <a:buFont typeface="Wingdings 2"/>
              <a:buChar char=""/>
              <a:defRPr/>
            </a:pPr>
            <a:r>
              <a:rPr lang="vi-VN" sz="1600" dirty="0" smtClean="0"/>
              <a:t>Krajem </a:t>
            </a:r>
            <a:r>
              <a:rPr lang="vi-VN" sz="1600" dirty="0"/>
              <a:t>siječnja Tunis je donio jedan od najliberalnijih Ustava u cijelom Arapskom svijetu i predsjednik Moncef Marzouki tada je rekao „potvrđujemo našu pobjedu nad diktaturom“. ( u travnju 2014 zbog teške ekonomske situacije u kojoj se Tunis nalazi, sebi je smanjio plaću od 13 600 € za 2/3</a:t>
            </a:r>
            <a:r>
              <a:rPr lang="vi-VN" sz="1600" dirty="0" smtClean="0"/>
              <a:t>).</a:t>
            </a:r>
            <a:endParaRPr lang="hr-HR" sz="1600" dirty="0" smtClean="0"/>
          </a:p>
          <a:p>
            <a:pPr marL="36576" indent="0" algn="just" fontAlgn="auto">
              <a:spcAft>
                <a:spcPts val="0"/>
              </a:spcAft>
              <a:buFont typeface="Wingdings 2"/>
              <a:buNone/>
              <a:defRPr/>
            </a:pPr>
            <a:endParaRPr lang="hr-HR" sz="1400" dirty="0"/>
          </a:p>
          <a:p>
            <a:pPr marL="36576" indent="0" fontAlgn="auto">
              <a:spcAft>
                <a:spcPts val="0"/>
              </a:spcAft>
              <a:buFont typeface="Wingdings 2"/>
              <a:buNone/>
              <a:defRPr/>
            </a:pPr>
            <a:endParaRPr lang="vi-VN"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a:xfrm>
            <a:off x="468313" y="188913"/>
            <a:ext cx="7467600" cy="4525962"/>
          </a:xfrm>
        </p:spPr>
        <p:txBody>
          <a:bodyPr>
            <a:normAutofit/>
          </a:bodyPr>
          <a:lstStyle/>
          <a:p>
            <a:pPr marL="420624" indent="-384048" algn="just" fontAlgn="auto">
              <a:spcAft>
                <a:spcPts val="0"/>
              </a:spcAft>
              <a:buFont typeface="Wingdings 2"/>
              <a:buChar char=""/>
              <a:defRPr/>
            </a:pPr>
            <a:r>
              <a:rPr lang="hr-HR" sz="2000" dirty="0"/>
              <a:t>NA PARLAMENTARNIM izborima koji su se u nedjelju 26.10. 2014. održali u Tunisu pobijedila je sekularna stranka Nidaa Tounes koja je osvojila 85 mandata, dok je islamistička stranka Ennahda osvojila 69 od 217 mjesta u parlamentu , izvijestile su izborne vlasti u Tunisu</a:t>
            </a:r>
            <a:r>
              <a:rPr lang="hr-HR" sz="2000" dirty="0" smtClean="0"/>
              <a:t>.</a:t>
            </a:r>
          </a:p>
          <a:p>
            <a:pPr marL="36576" indent="0" algn="just" fontAlgn="auto">
              <a:spcAft>
                <a:spcPts val="0"/>
              </a:spcAft>
              <a:buFont typeface="Wingdings 2"/>
              <a:buNone/>
              <a:defRPr/>
            </a:pPr>
            <a:endParaRPr lang="hr-HR" sz="2000" dirty="0"/>
          </a:p>
          <a:p>
            <a:pPr marL="420624" indent="-384048" algn="just" fontAlgn="auto">
              <a:spcAft>
                <a:spcPts val="0"/>
              </a:spcAft>
              <a:buFont typeface="Wingdings 2"/>
              <a:buChar char=""/>
              <a:defRPr/>
            </a:pPr>
            <a:r>
              <a:rPr lang="hr-HR" sz="2000" dirty="0"/>
              <a:t>U studenome će biti održani predsjednički izbori, što će biti zadnji korak u političkoj tranziciji te sjevernoafričke zemlje nakon 2011. odnosno ustanka protiv tadašnjega predsjednika Zine el-Abidine Ben Alija. </a:t>
            </a:r>
            <a:r>
              <a:rPr lang="hr-HR" sz="2000" dirty="0" smtClean="0"/>
              <a:t>(Totten</a:t>
            </a:r>
            <a:r>
              <a:rPr lang="hr-HR" sz="2000" dirty="0"/>
              <a:t>, J. M. </a:t>
            </a:r>
            <a:r>
              <a:rPr lang="hr-HR" sz="2000" dirty="0" smtClean="0"/>
              <a:t>2014)</a:t>
            </a:r>
            <a:endParaRPr lang="hr-HR" sz="2000" dirty="0"/>
          </a:p>
          <a:p>
            <a:pPr marL="420624" indent="-384048" fontAlgn="auto">
              <a:spcAft>
                <a:spcPts val="0"/>
              </a:spcAft>
              <a:buFont typeface="Wingdings 2"/>
              <a:buChar char=""/>
              <a:defRPr/>
            </a:pPr>
            <a:endParaRPr lang="hr-HR" dirty="0"/>
          </a:p>
          <a:p>
            <a:pPr marL="420624" indent="-384048" fontAlgn="auto">
              <a:spcAft>
                <a:spcPts val="0"/>
              </a:spcAft>
              <a:buFont typeface="Wingdings 2"/>
              <a:buChar char=""/>
              <a:defRPr/>
            </a:pPr>
            <a:endParaRPr lang="hr-HR" dirty="0"/>
          </a:p>
        </p:txBody>
      </p:sp>
      <p:pic>
        <p:nvPicPr>
          <p:cNvPr id="30723" name="Picture 2" descr="C:\Users\Irena\Desktop\arapsko-proljece-glavna_tunis.jpg"/>
          <p:cNvPicPr>
            <a:picLocks noChangeAspect="1" noChangeArrowheads="1"/>
          </p:cNvPicPr>
          <p:nvPr/>
        </p:nvPicPr>
        <p:blipFill>
          <a:blip r:embed="rId2"/>
          <a:srcRect/>
          <a:stretch>
            <a:fillRect/>
          </a:stretch>
        </p:blipFill>
        <p:spPr bwMode="auto">
          <a:xfrm>
            <a:off x="2036763" y="3644900"/>
            <a:ext cx="4344987" cy="2879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hr-HR" smtClean="0"/>
              <a:t>EGIPAT 2014.</a:t>
            </a:r>
          </a:p>
        </p:txBody>
      </p:sp>
      <p:sp>
        <p:nvSpPr>
          <p:cNvPr id="3" name="Content Placeholder 2"/>
          <p:cNvSpPr>
            <a:spLocks noGrp="1"/>
          </p:cNvSpPr>
          <p:nvPr>
            <p:ph idx="1"/>
          </p:nvPr>
        </p:nvSpPr>
        <p:spPr/>
        <p:txBody>
          <a:bodyPr>
            <a:normAutofit fontScale="62500" lnSpcReduction="20000"/>
          </a:bodyPr>
          <a:lstStyle/>
          <a:p>
            <a:pPr marL="420624" indent="-384048" algn="just" fontAlgn="auto">
              <a:spcAft>
                <a:spcPts val="0"/>
              </a:spcAft>
              <a:buFont typeface="Wingdings 2"/>
              <a:buChar char=""/>
              <a:defRPr/>
            </a:pPr>
            <a:r>
              <a:rPr lang="hr-HR" dirty="0"/>
              <a:t>Kada je u Egiptu svrgnut Hosni Mubarack, većina nije glasala za sekularnu, civilnu državu kao što je to bio slučaj u Tunisu. Kandidat Muslimanskog bratstva Mohamed Morsi pobijedio je sa 51% glasova. U isto vrijeme totalitarna stranka Salafist koja je više manje zapravo politički ogranak al-Quaide osvojila je 24% glasova, što pokazuje da znatan dio Egipčana za razliku od Tunižana podupire islamiste</a:t>
            </a:r>
            <a:r>
              <a:rPr lang="hr-HR" dirty="0" smtClean="0"/>
              <a:t>.</a:t>
            </a:r>
          </a:p>
          <a:p>
            <a:pPr marL="36576" indent="0" algn="just" fontAlgn="auto">
              <a:spcAft>
                <a:spcPts val="0"/>
              </a:spcAft>
              <a:buFont typeface="Wingdings 2"/>
              <a:buNone/>
              <a:defRPr/>
            </a:pPr>
            <a:endParaRPr lang="hr-HR" dirty="0"/>
          </a:p>
          <a:p>
            <a:pPr marL="420624" indent="-384048" algn="just" fontAlgn="auto">
              <a:spcAft>
                <a:spcPts val="0"/>
              </a:spcAft>
              <a:buFont typeface="Wingdings 2"/>
              <a:buChar char=""/>
              <a:defRPr/>
            </a:pPr>
            <a:r>
              <a:rPr lang="hr-HR" dirty="0"/>
              <a:t>Nedugo nakon preuzimanja vlasti velika većina ljudi izlazi na ulice, većinom muslimani i traži ostavku Morsija, baš kao što su prije toga zahtjevali i Mubarackovu ostavku.  </a:t>
            </a:r>
          </a:p>
          <a:p>
            <a:pPr marL="420624" indent="-384048" algn="just" fontAlgn="auto">
              <a:spcAft>
                <a:spcPts val="0"/>
              </a:spcAft>
              <a:buFont typeface="Wingdings 2"/>
              <a:buChar char=""/>
              <a:defRPr/>
            </a:pPr>
            <a:r>
              <a:rPr lang="hr-HR" dirty="0"/>
              <a:t>Vojska se pobrnula za ostalo. General Abdul-Fattah el-Sisi svrgnuo je Mursija u lipnju 2013. I odmah proglasio rat protiv Muslimanskog bratstva. Milijuni Egipćana slavili su el-Sisijev državni udar kao revolucionarnu „ispravku“ </a:t>
            </a:r>
          </a:p>
          <a:p>
            <a:pPr marL="420624" indent="-384048" algn="just" fontAlgn="auto">
              <a:spcAft>
                <a:spcPts val="0"/>
              </a:spcAft>
              <a:buFont typeface="Wingdings 2"/>
              <a:buChar char=""/>
              <a:defRPr/>
            </a:pPr>
            <a:r>
              <a:rPr lang="hr-HR" dirty="0"/>
              <a:t>Tako je Egipat zapravo na istom mjestu na kojem je bio i prije revolucije. (Totten, J. M.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274638"/>
            <a:ext cx="8147050" cy="1143000"/>
          </a:xfrm>
        </p:spPr>
        <p:txBody>
          <a:bodyPr/>
          <a:lstStyle/>
          <a:p>
            <a:r>
              <a:rPr lang="hr-HR" sz="3400" smtClean="0"/>
              <a:t>KAKO JE ZAPOČELO “ARAPSKO PROLJEĆE”</a:t>
            </a:r>
          </a:p>
        </p:txBody>
      </p:sp>
      <p:sp>
        <p:nvSpPr>
          <p:cNvPr id="3" name="Content Placeholder 2"/>
          <p:cNvSpPr>
            <a:spLocks noGrp="1"/>
          </p:cNvSpPr>
          <p:nvPr>
            <p:ph idx="1"/>
          </p:nvPr>
        </p:nvSpPr>
        <p:spPr/>
        <p:txBody>
          <a:bodyPr>
            <a:normAutofit/>
          </a:bodyPr>
          <a:lstStyle/>
          <a:p>
            <a:pPr>
              <a:lnSpc>
                <a:spcPct val="90000"/>
              </a:lnSpc>
            </a:pPr>
            <a:endParaRPr lang="hr-HR" smtClean="0"/>
          </a:p>
          <a:p>
            <a:pPr>
              <a:lnSpc>
                <a:spcPct val="90000"/>
              </a:lnSpc>
            </a:pPr>
            <a:r>
              <a:rPr lang="hr-HR" smtClean="0"/>
              <a:t>https://www.youtube.com/watch?v=y6S8iQ5KSkU</a:t>
            </a:r>
          </a:p>
          <a:p>
            <a:pPr>
              <a:lnSpc>
                <a:spcPct val="90000"/>
              </a:lnSpc>
            </a:pPr>
            <a:r>
              <a:rPr lang="hr-HR" smtClean="0"/>
              <a:t>17.12.2010. – Tunis- Mohamed Bouazizij</a:t>
            </a:r>
          </a:p>
          <a:p>
            <a:pPr>
              <a:lnSpc>
                <a:spcPct val="90000"/>
              </a:lnSpc>
            </a:pPr>
            <a:r>
              <a:rPr lang="hr-HR" smtClean="0"/>
              <a:t>19.12.2010. – započeo val prosvjeda</a:t>
            </a:r>
          </a:p>
          <a:p>
            <a:pPr>
              <a:lnSpc>
                <a:spcPct val="90000"/>
              </a:lnSpc>
            </a:pPr>
            <a:r>
              <a:rPr lang="hr-HR" smtClean="0"/>
              <a:t>Jedinstveni val prosvjeda koji se proširio na zemlje Sjeverne Afrike i Bliskog Istoka</a:t>
            </a:r>
          </a:p>
          <a:p>
            <a:pPr>
              <a:lnSpc>
                <a:spcPct val="90000"/>
              </a:lnSpc>
            </a:pPr>
            <a:endParaRPr lang="hr-H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a:bodyPr>
          <a:lstStyle/>
          <a:p>
            <a:pPr marL="420624" indent="-384048" algn="just" fontAlgn="auto">
              <a:spcAft>
                <a:spcPts val="0"/>
              </a:spcAft>
              <a:buFont typeface="Wingdings 2"/>
              <a:buChar char=""/>
              <a:defRPr/>
            </a:pPr>
            <a:r>
              <a:rPr lang="vi-VN" sz="2000" dirty="0"/>
              <a:t>U ožujku ove godine, više od 500 pripadnika Muslimanskog Bratstva osuđeno je na smrt zbog sudjelovanja u nasilnim protestima, a bez saslušanja obrane. U lipnju 2014 sud je potvrdio smrtne presude za 193 pripadnika </a:t>
            </a:r>
            <a:r>
              <a:rPr lang="hr-HR" sz="2000" dirty="0" smtClean="0"/>
              <a:t>M</a:t>
            </a:r>
            <a:r>
              <a:rPr lang="vi-VN" sz="2000" dirty="0" smtClean="0"/>
              <a:t>uslimanskog </a:t>
            </a:r>
            <a:r>
              <a:rPr lang="vi-VN" sz="2000" dirty="0"/>
              <a:t>bratstva. </a:t>
            </a:r>
            <a:endParaRPr lang="hr-HR" sz="2000" dirty="0" smtClean="0"/>
          </a:p>
          <a:p>
            <a:pPr marL="36576" indent="0" algn="just" fontAlgn="auto">
              <a:spcAft>
                <a:spcPts val="0"/>
              </a:spcAft>
              <a:buFont typeface="Wingdings 2"/>
              <a:buNone/>
              <a:defRPr/>
            </a:pPr>
            <a:endParaRPr lang="hr-HR" sz="2000" dirty="0"/>
          </a:p>
        </p:txBody>
      </p:sp>
      <p:pic>
        <p:nvPicPr>
          <p:cNvPr id="32771" name="Picture 2" descr="C:\Users\Irena\Desktop\arapsko_proljece_egipat_zastava.jpg"/>
          <p:cNvPicPr>
            <a:picLocks noChangeAspect="1" noChangeArrowheads="1"/>
          </p:cNvPicPr>
          <p:nvPr/>
        </p:nvPicPr>
        <p:blipFill>
          <a:blip r:embed="rId2"/>
          <a:srcRect/>
          <a:stretch>
            <a:fillRect/>
          </a:stretch>
        </p:blipFill>
        <p:spPr bwMode="auto">
          <a:xfrm>
            <a:off x="2195513" y="3432175"/>
            <a:ext cx="4595812" cy="30607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hr-HR" smtClean="0"/>
              <a:t>LIBIJA I SIRIJA 2014. </a:t>
            </a:r>
          </a:p>
        </p:txBody>
      </p:sp>
      <p:sp>
        <p:nvSpPr>
          <p:cNvPr id="33794" name="Content Placeholder 2"/>
          <p:cNvSpPr>
            <a:spLocks noGrp="1"/>
          </p:cNvSpPr>
          <p:nvPr>
            <p:ph idx="1"/>
          </p:nvPr>
        </p:nvSpPr>
        <p:spPr/>
        <p:txBody>
          <a:bodyPr/>
          <a:lstStyle/>
          <a:p>
            <a:pPr algn="just"/>
            <a:r>
              <a:rPr lang="vi-VN" sz="2000" smtClean="0"/>
              <a:t>Libija i sirija su drastično različite, ne samo od Tunisa i Egipta već i jedna od druge. Međutim, imaju jednu zajedničku stvar. Njihovi vladari prije Arapskog proljeća nisu bili autoritarni poput Mubaracka i Ben-Alija već totalitarni vladari u punom smislu te riječi. </a:t>
            </a:r>
            <a:endParaRPr lang="hr-HR" sz="2000" smtClean="0"/>
          </a:p>
        </p:txBody>
      </p:sp>
      <p:pic>
        <p:nvPicPr>
          <p:cNvPr id="33795" name="Picture 2" descr="C:\Users\Irena\Desktop\Arapsko_proljece1.jpg"/>
          <p:cNvPicPr>
            <a:picLocks noChangeAspect="1" noChangeArrowheads="1"/>
          </p:cNvPicPr>
          <p:nvPr/>
        </p:nvPicPr>
        <p:blipFill>
          <a:blip r:embed="rId2"/>
          <a:srcRect/>
          <a:stretch>
            <a:fillRect/>
          </a:stretch>
        </p:blipFill>
        <p:spPr bwMode="auto">
          <a:xfrm>
            <a:off x="2122488" y="3429000"/>
            <a:ext cx="4757737" cy="32766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hr-HR" smtClean="0"/>
              <a:t>Libija</a:t>
            </a:r>
          </a:p>
        </p:txBody>
      </p:sp>
      <p:sp>
        <p:nvSpPr>
          <p:cNvPr id="34818" name="Content Placeholder 2"/>
          <p:cNvSpPr>
            <a:spLocks noGrp="1"/>
          </p:cNvSpPr>
          <p:nvPr>
            <p:ph idx="1"/>
          </p:nvPr>
        </p:nvSpPr>
        <p:spPr/>
        <p:txBody>
          <a:bodyPr/>
          <a:lstStyle/>
          <a:p>
            <a:pPr algn="just"/>
            <a:r>
              <a:rPr lang="vi-VN" sz="2400" smtClean="0"/>
              <a:t>Libijci kojima je bilo dosta Muammer el-Quaddafija nisu se uopće trudili prosvjedovati poput Tunižana ili Egipčana. </a:t>
            </a:r>
            <a:endParaRPr lang="hr-HR" sz="2400" smtClean="0"/>
          </a:p>
          <a:p>
            <a:pPr algn="just"/>
            <a:r>
              <a:rPr lang="vi-VN" sz="2400" smtClean="0"/>
              <a:t>Bili bi uhičeni ili ubijeni čim bi se usudili reći što misle. </a:t>
            </a:r>
            <a:endParaRPr lang="hr-HR" sz="2400" smtClean="0"/>
          </a:p>
          <a:p>
            <a:pPr algn="just"/>
            <a:r>
              <a:rPr lang="vi-VN" sz="2400" smtClean="0"/>
              <a:t>Umjesto da izađu na ulice sa trensparentima i parolama, oni su na ulice izašli s puškama i otvorenom vatrom. </a:t>
            </a:r>
            <a:endParaRPr lang="hr-HR"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endParaRPr lang="hr-HR" smtClean="0"/>
          </a:p>
        </p:txBody>
      </p:sp>
      <p:sp>
        <p:nvSpPr>
          <p:cNvPr id="35842" name="Content Placeholder 2"/>
          <p:cNvSpPr>
            <a:spLocks noGrp="1"/>
          </p:cNvSpPr>
          <p:nvPr>
            <p:ph idx="1"/>
          </p:nvPr>
        </p:nvSpPr>
        <p:spPr/>
        <p:txBody>
          <a:bodyPr/>
          <a:lstStyle/>
          <a:p>
            <a:pPr algn="just"/>
            <a:r>
              <a:rPr lang="vi-VN" sz="2400" smtClean="0"/>
              <a:t>Quaddafi je izgubio rat zahvaljujući velikoj pomoći NATO-a. Libijci su masovno glasovali protiv Muslimanskog bratstva sugerirajući da bi mogli postići liberalnije rezultate nego što su bili rezultati u Tunisu. </a:t>
            </a:r>
            <a:endParaRPr lang="hr-HR" sz="2400" smtClean="0"/>
          </a:p>
          <a:p>
            <a:pPr algn="just"/>
            <a:r>
              <a:rPr lang="vi-VN" sz="2400" smtClean="0"/>
              <a:t>Međutim to se nije dogodilo jer Libija nije izgubila samo svog predsjednika kada je Quaddafi pogubljen već su se gotovo sve državne institucije urušile te ih je bilo potrebno ponovno izgraditi iz temelja. Libija je prošla put od totalitarizma do anarhije, od zemlje u kojoj vlast ima previše ovlasti do zemlje u kojoj ih nema ni izbliza dovoljno. </a:t>
            </a:r>
            <a:endParaRPr lang="hr-HR"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lnSpcReduction="10000"/>
          </a:bodyPr>
          <a:lstStyle/>
          <a:p>
            <a:pPr marL="420624" indent="-384048" algn="just" fontAlgn="auto">
              <a:spcAft>
                <a:spcPts val="0"/>
              </a:spcAft>
              <a:buFont typeface="Wingdings 2"/>
              <a:buChar char=""/>
              <a:defRPr/>
            </a:pPr>
            <a:r>
              <a:rPr lang="hr-HR" sz="2400" dirty="0"/>
              <a:t>Prošle godine u listopadu Ali Zeidan , predsjednik vlade otet je u znak prostesta suradnje vlade sa SAD-om. Pušten je u roku od nekoliko sati što zapravo ne govori mnogo o snazi libijske vlade kada je otmica uopće bila moguća, a ne ulijeva povjerenje niti u odluku vlade da plaća dodatne paravojne postrojbe u svrhu zaštite. </a:t>
            </a:r>
            <a:endParaRPr lang="hr-HR" sz="2400" dirty="0" smtClean="0"/>
          </a:p>
          <a:p>
            <a:pPr marL="420624" indent="-384048" algn="just" fontAlgn="auto">
              <a:spcAft>
                <a:spcPts val="0"/>
              </a:spcAft>
              <a:buFont typeface="Wingdings 2"/>
              <a:buChar char=""/>
              <a:defRPr/>
            </a:pPr>
            <a:r>
              <a:rPr lang="hr-HR" sz="2400" dirty="0"/>
              <a:t>Parlament ga je svrgnuo u ožujku ove godine nakon što nije uspio spriječiti pobunjenike da napuste luku Sidra s ukradenim uljem. Predsjednik vlade koji ga je zamijenio, dao je ostavku u roku kraćem od tjedan dana od preuzimanja ovlasti.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hr-HR" smtClean="0"/>
              <a:t>Sirija</a:t>
            </a:r>
          </a:p>
        </p:txBody>
      </p:sp>
      <p:sp>
        <p:nvSpPr>
          <p:cNvPr id="37890" name="Content Placeholder 2"/>
          <p:cNvSpPr>
            <a:spLocks noGrp="1"/>
          </p:cNvSpPr>
          <p:nvPr>
            <p:ph idx="1"/>
          </p:nvPr>
        </p:nvSpPr>
        <p:spPr>
          <a:xfrm>
            <a:off x="468313" y="1484313"/>
            <a:ext cx="7467600" cy="4525962"/>
          </a:xfrm>
        </p:spPr>
        <p:txBody>
          <a:bodyPr/>
          <a:lstStyle/>
          <a:p>
            <a:pPr algn="just"/>
            <a:r>
              <a:rPr lang="vi-VN" sz="2000" smtClean="0"/>
              <a:t>Sirija se oduvijek smatrala najmanje uređenom od svih zemalja u kojima se dogodilo Arapsko proljeće. Godine 2000. na referendumu za predsjednika, A</a:t>
            </a:r>
            <a:r>
              <a:rPr lang="hr-HR" sz="2000" smtClean="0"/>
              <a:t>s</a:t>
            </a:r>
            <a:r>
              <a:rPr lang="vi-VN" sz="2000" smtClean="0"/>
              <a:t>sad nije imao suparnika, te je dobio 97,2% glasova. Također 2007. na referendumu dobi</a:t>
            </a:r>
            <a:r>
              <a:rPr lang="hr-HR" sz="2000" smtClean="0"/>
              <a:t>v</a:t>
            </a:r>
            <a:r>
              <a:rPr lang="vi-VN" sz="2000" smtClean="0"/>
              <a:t>a 97,6% glasova. Njegovu vanjsku politiku obilježile su kritike prema Sjedinjenim Državama i Izraelu. </a:t>
            </a:r>
            <a:endParaRPr lang="hr-HR" sz="2000" smtClean="0"/>
          </a:p>
        </p:txBody>
      </p:sp>
      <p:pic>
        <p:nvPicPr>
          <p:cNvPr id="37891" name="Picture 2" descr="C:\Users\Irena\Desktop\intervencija-u-siriji-bi-ojacala-ekstremiste.jpg"/>
          <p:cNvPicPr>
            <a:picLocks noChangeAspect="1" noChangeArrowheads="1"/>
          </p:cNvPicPr>
          <p:nvPr/>
        </p:nvPicPr>
        <p:blipFill>
          <a:blip r:embed="rId2"/>
          <a:srcRect/>
          <a:stretch>
            <a:fillRect/>
          </a:stretch>
        </p:blipFill>
        <p:spPr bwMode="auto">
          <a:xfrm>
            <a:off x="2043113" y="3562350"/>
            <a:ext cx="4495800" cy="3132138"/>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endParaRPr lang="hr-HR" smtClean="0"/>
          </a:p>
        </p:txBody>
      </p:sp>
      <p:sp>
        <p:nvSpPr>
          <p:cNvPr id="38914" name="Content Placeholder 2"/>
          <p:cNvSpPr>
            <a:spLocks noGrp="1"/>
          </p:cNvSpPr>
          <p:nvPr>
            <p:ph idx="1"/>
          </p:nvPr>
        </p:nvSpPr>
        <p:spPr/>
        <p:txBody>
          <a:bodyPr/>
          <a:lstStyle/>
          <a:p>
            <a:pPr algn="just"/>
            <a:r>
              <a:rPr lang="hr-HR" sz="2400" smtClean="0"/>
              <a:t>Za razliku od Libije u Siriji su pobunjenici izdržavali mjesece uhičenja, mučenja i ubojstava, a Assad ih je lažno nazivao teroristima. Da je Assad svrgnut na početku protesta, Sirija je do sada mogla biti stabilna zemlja, ali u Siriji NATO nije reagirao kao u Libiji.</a:t>
            </a:r>
          </a:p>
          <a:p>
            <a:pPr algn="just"/>
            <a:r>
              <a:rPr lang="hr-HR" sz="2400" smtClean="0"/>
              <a:t>Sirijska vojska u ponedjeljak je odbila napad islamističkih skupina na glavni grad istoimene provincije Idlib. </a:t>
            </a:r>
          </a:p>
          <a:p>
            <a:pPr algn="just"/>
            <a:r>
              <a:rPr lang="hr-HR" sz="2400" smtClean="0"/>
              <a:t> Mnogi dijelovi provincije Idlib pod kontrolom su različitih pobunjeničkih skupina, no glavni grad Idlib, u rukama je sirijske vojske. (Totten, J. M. 2014)</a:t>
            </a:r>
          </a:p>
          <a:p>
            <a:pPr algn="just"/>
            <a:endParaRPr lang="hr-HR" sz="24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hr-HR" smtClean="0"/>
              <a:t>Maroko </a:t>
            </a:r>
          </a:p>
        </p:txBody>
      </p:sp>
      <p:sp>
        <p:nvSpPr>
          <p:cNvPr id="3" name="Content Placeholder 2"/>
          <p:cNvSpPr>
            <a:spLocks noGrp="1"/>
          </p:cNvSpPr>
          <p:nvPr>
            <p:ph idx="1"/>
          </p:nvPr>
        </p:nvSpPr>
        <p:spPr/>
        <p:txBody>
          <a:bodyPr>
            <a:normAutofit fontScale="77500" lnSpcReduction="20000"/>
          </a:bodyPr>
          <a:lstStyle/>
          <a:p>
            <a:pPr marL="420624" indent="-384048" algn="just" fontAlgn="auto">
              <a:spcAft>
                <a:spcPts val="0"/>
              </a:spcAft>
              <a:buFont typeface="Wingdings 2"/>
              <a:buChar char=""/>
              <a:defRPr/>
            </a:pPr>
            <a:r>
              <a:rPr lang="hr-HR" i="1" dirty="0"/>
              <a:t>„U Maroku je "arapsko proljeće" 2011. došlo na krilima Facebook poruka o boljem životu, obračunu s korupcijom, boljim zdravstvenim osiguranjem, većem pravu žena... Kralj Muhamed VI., vladar čiji se djed sultan Muhamed V. izborio za nezavisnost od francuskog protektorata, vidio je da je vrag odnio šalu. Pristao je na ustavne reforme. Puno blažih manira od onih koje je imao njegov otac Hassan II., u čije su doba ljudi zbog viceva na njegov račun završavali u </a:t>
            </a:r>
            <a:r>
              <a:rPr lang="hr-HR" i="1" dirty="0" smtClean="0"/>
              <a:t>zatvoru, </a:t>
            </a:r>
            <a:r>
              <a:rPr lang="hr-HR" i="1" dirty="0"/>
              <a:t>Muhamed VI. napravio je ustupke prosvjednicima i zakoračio k modernizaciji i demokratizaciji zemlje. </a:t>
            </a:r>
            <a:endParaRPr lang="hr-HR" i="1" dirty="0" smtClean="0"/>
          </a:p>
          <a:p>
            <a:pPr marL="420624" indent="-384048" algn="just" fontAlgn="auto">
              <a:spcAft>
                <a:spcPts val="0"/>
              </a:spcAft>
              <a:buFont typeface="Wingdings 2"/>
              <a:buChar char=""/>
              <a:defRPr/>
            </a:pPr>
            <a:r>
              <a:rPr lang="hr-HR" i="1" dirty="0"/>
              <a:t>http://www.slobodnadalmacija.hr/Mozaik/tabid/80/articleType/ArticleView/articleId/245376/Default.aspx</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a:bodyPr>
          <a:lstStyle/>
          <a:p>
            <a:pPr marL="420624" indent="-384048" algn="just" fontAlgn="auto">
              <a:spcAft>
                <a:spcPts val="0"/>
              </a:spcAft>
              <a:buFont typeface="Wingdings 2"/>
              <a:buChar char=""/>
              <a:defRPr/>
            </a:pPr>
            <a:r>
              <a:rPr lang="hr-HR" dirty="0" smtClean="0"/>
              <a:t>„</a:t>
            </a:r>
            <a:r>
              <a:rPr lang="hr-HR" i="1" dirty="0" smtClean="0"/>
              <a:t>Bijeda </a:t>
            </a:r>
            <a:r>
              <a:rPr lang="hr-HR" i="1" dirty="0"/>
              <a:t>je ovdje velika. Kralj je objavio rat nepismensti, pa sva djeca idu u osnovnu školu. No, još treba proći dosta godina da neimaština prestane biti očita na svakom </a:t>
            </a:r>
            <a:r>
              <a:rPr lang="hr-HR" i="1" dirty="0" smtClean="0"/>
              <a:t>koraku.”</a:t>
            </a:r>
          </a:p>
          <a:p>
            <a:pPr marL="36576" indent="0" algn="just" fontAlgn="auto">
              <a:spcAft>
                <a:spcPts val="0"/>
              </a:spcAft>
              <a:buFont typeface="Wingdings 2"/>
              <a:buNone/>
              <a:defRPr/>
            </a:pPr>
            <a:endParaRPr lang="hr-HR" i="1" dirty="0"/>
          </a:p>
        </p:txBody>
      </p:sp>
      <p:pic>
        <p:nvPicPr>
          <p:cNvPr id="40963" name="Picture 2" descr="C:\Users\Irena\Desktop\1468651_628980093820394_122218549_n.jpg"/>
          <p:cNvPicPr>
            <a:picLocks noChangeAspect="1" noChangeArrowheads="1"/>
          </p:cNvPicPr>
          <p:nvPr/>
        </p:nvPicPr>
        <p:blipFill>
          <a:blip r:embed="rId2"/>
          <a:srcRect/>
          <a:stretch>
            <a:fillRect/>
          </a:stretch>
        </p:blipFill>
        <p:spPr bwMode="auto">
          <a:xfrm>
            <a:off x="2700338" y="4149725"/>
            <a:ext cx="3749675" cy="248285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fontScale="77500" lnSpcReduction="20000"/>
          </a:bodyPr>
          <a:lstStyle/>
          <a:p>
            <a:pPr marL="420624" indent="-384048" algn="just" fontAlgn="auto">
              <a:spcAft>
                <a:spcPts val="0"/>
              </a:spcAft>
              <a:buFont typeface="Wingdings 2"/>
              <a:buChar char=""/>
              <a:defRPr/>
            </a:pPr>
            <a:r>
              <a:rPr lang="hr-HR" i="1" dirty="0" smtClean="0"/>
              <a:t>„U</a:t>
            </a:r>
            <a:r>
              <a:rPr lang="vi-VN" i="1" dirty="0" smtClean="0"/>
              <a:t>stav </a:t>
            </a:r>
            <a:r>
              <a:rPr lang="vi-VN" i="1" dirty="0"/>
              <a:t>Maroka usvojen 2011. u svojoj preambuli ističe primat koji međunarodne norme imaju nad domaćim zakonodavstvom. Ustav sadrži važne </a:t>
            </a:r>
            <a:r>
              <a:rPr lang="vi-VN" b="1" i="1" dirty="0"/>
              <a:t>odredbe koje zabranjuju “diskriminaciju po spolu... ili nekoj drugom osobnom obilježju”.</a:t>
            </a:r>
            <a:r>
              <a:rPr lang="vi-VN" i="1" dirty="0"/>
              <a:t> Ustav također proklamira i </a:t>
            </a:r>
            <a:r>
              <a:rPr lang="vi-VN" b="1" i="1" dirty="0"/>
              <a:t>jednakost između žena i muškaraca u građanskim, političkim, ekonomskim, društvenim i kulturnim pravima</a:t>
            </a:r>
            <a:r>
              <a:rPr lang="vi-VN" i="1" dirty="0"/>
              <a:t>. To je solidan temelj za podsjećanje vlade na preuzete obveze prema međunarodnoj zajednici</a:t>
            </a:r>
            <a:r>
              <a:rPr lang="vi-VN" i="1" dirty="0" smtClean="0"/>
              <a:t>.</a:t>
            </a:r>
            <a:r>
              <a:rPr lang="hr-HR" dirty="0" smtClean="0"/>
              <a:t>”</a:t>
            </a:r>
          </a:p>
          <a:p>
            <a:pPr marL="36576" indent="0" algn="just" fontAlgn="auto">
              <a:spcAft>
                <a:spcPts val="0"/>
              </a:spcAft>
              <a:buFont typeface="Wingdings 2"/>
              <a:buNone/>
              <a:defRPr/>
            </a:pPr>
            <a:endParaRPr lang="hr-HR" dirty="0" smtClean="0"/>
          </a:p>
          <a:p>
            <a:pPr marL="420624" indent="-384048" algn="just" fontAlgn="auto">
              <a:spcAft>
                <a:spcPts val="0"/>
              </a:spcAft>
              <a:buFont typeface="Wingdings 2"/>
              <a:buChar char=""/>
              <a:defRPr/>
            </a:pPr>
            <a:r>
              <a:rPr lang="hr-HR" dirty="0"/>
              <a:t>http://www.slobodnadalmacija.hr/Mozaik/tabid/80/articleType/ArticleView/articleId/245376/Default.aspx</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50825" y="274638"/>
            <a:ext cx="8893175" cy="1143000"/>
          </a:xfrm>
        </p:spPr>
        <p:txBody>
          <a:bodyPr/>
          <a:lstStyle/>
          <a:p>
            <a:pPr algn="ctr"/>
            <a:r>
              <a:rPr lang="hr-HR" sz="3500" smtClean="0"/>
              <a:t>KARTA ZEMALJA ZAHVAĆENIH</a:t>
            </a:r>
            <a:br>
              <a:rPr lang="hr-HR" sz="3500" smtClean="0"/>
            </a:br>
            <a:r>
              <a:rPr lang="hr-HR" sz="3500" smtClean="0"/>
              <a:t> “ARAPSKIM PROLJEĆEM”</a:t>
            </a:r>
          </a:p>
        </p:txBody>
      </p:sp>
      <p:pic>
        <p:nvPicPr>
          <p:cNvPr id="6" name="Content Placeholder 5" descr="arab-spring-map.jpg"/>
          <p:cNvPicPr>
            <a:picLocks noGrp="1" noChangeAspect="1"/>
          </p:cNvPicPr>
          <p:nvPr>
            <p:ph idx="1"/>
          </p:nvPr>
        </p:nvPicPr>
        <p:blipFill>
          <a:blip r:embed="rId2"/>
          <a:stretch>
            <a:fillRect/>
          </a:stretch>
        </p:blipFill>
        <p:spPr>
          <a:xfrm>
            <a:off x="539750" y="1628775"/>
            <a:ext cx="7924800" cy="4194175"/>
          </a:xfrm>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fontScale="70000" lnSpcReduction="20000"/>
          </a:bodyPr>
          <a:lstStyle/>
          <a:p>
            <a:pPr marL="420624" indent="-384048" algn="just" fontAlgn="auto">
              <a:spcAft>
                <a:spcPts val="0"/>
              </a:spcAft>
              <a:buFont typeface="Wingdings 2"/>
              <a:buChar char=""/>
              <a:defRPr/>
            </a:pPr>
            <a:r>
              <a:rPr lang="hr-HR" dirty="0" smtClean="0"/>
              <a:t>„</a:t>
            </a:r>
            <a:r>
              <a:rPr lang="vi-VN" i="1" dirty="0" smtClean="0"/>
              <a:t>Kako </a:t>
            </a:r>
            <a:r>
              <a:rPr lang="vi-VN" i="1" dirty="0"/>
              <a:t>je "arapsko proljeće" utjecalo na žensko pitanje u Maroku?</a:t>
            </a:r>
          </a:p>
          <a:p>
            <a:pPr marL="420624" indent="-384048" algn="just" fontAlgn="auto">
              <a:spcAft>
                <a:spcPts val="0"/>
              </a:spcAft>
              <a:buFont typeface="Wingdings 2"/>
              <a:buChar char=""/>
              <a:defRPr/>
            </a:pPr>
            <a:endParaRPr lang="vi-VN" i="1" dirty="0"/>
          </a:p>
          <a:p>
            <a:pPr marL="420624" indent="-384048" algn="just" fontAlgn="auto">
              <a:spcAft>
                <a:spcPts val="0"/>
              </a:spcAft>
              <a:buFont typeface="Wingdings 2"/>
              <a:buChar char=""/>
              <a:defRPr/>
            </a:pPr>
            <a:r>
              <a:rPr lang="vi-VN" i="1" dirty="0"/>
              <a:t>- Žene su igrale ključnu ulogu u onom što je poznato kao "arapsko proljeće". Žene su bile agenti promjene. Masovno su sudjelovale u prosvjedima koji su tražili demokraciju, jednakost žena i muškaraca, i društvenu pravdu u svim arapskim zemljama. Ipak, unatoč promjenama koje su trebale popraviti njihov status, upravo su se žene našle prve na udaru u tom “proljeću demokracije”. Revolucijama u svim zemljama profitirali su fundamentalistički islamistički pokreti, a žene su bile prve koje su izgubile svoja građanska prava</a:t>
            </a:r>
            <a:r>
              <a:rPr lang="vi-VN" i="1" dirty="0" smtClean="0"/>
              <a:t>.</a:t>
            </a:r>
            <a:r>
              <a:rPr lang="hr-HR" i="1" dirty="0" smtClean="0"/>
              <a:t>”</a:t>
            </a:r>
            <a:endParaRPr lang="vi-VN" i="1" dirty="0"/>
          </a:p>
          <a:p>
            <a:pPr marL="420624" indent="-384048" fontAlgn="auto">
              <a:spcAft>
                <a:spcPts val="0"/>
              </a:spcAft>
              <a:buFont typeface="Wingdings 2"/>
              <a:buChar char=""/>
              <a:defRPr/>
            </a:pPr>
            <a:endParaRPr lang="hr-HR" dirty="0" smtClean="0"/>
          </a:p>
          <a:p>
            <a:pPr marL="420624" indent="-384048" fontAlgn="auto">
              <a:spcAft>
                <a:spcPts val="0"/>
              </a:spcAft>
              <a:buFont typeface="Wingdings 2"/>
              <a:buChar char=""/>
              <a:defRPr/>
            </a:pPr>
            <a:r>
              <a:rPr lang="hr-HR" dirty="0"/>
              <a:t>http://www.slobodnadalmacija.hr/Mozaik/tabid/80/articleType/ArticleView/articleId/245376/Default.aspx</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lnSpcReduction="10000"/>
          </a:bodyPr>
          <a:lstStyle/>
          <a:p>
            <a:pPr marL="420624" indent="-384048" algn="just" fontAlgn="auto">
              <a:spcAft>
                <a:spcPts val="0"/>
              </a:spcAft>
              <a:buFont typeface="Wingdings 2"/>
              <a:buChar char=""/>
              <a:defRPr/>
            </a:pPr>
            <a:r>
              <a:rPr lang="hr-HR" sz="2400" dirty="0" smtClean="0"/>
              <a:t>„A ostatak svijeta? </a:t>
            </a:r>
          </a:p>
          <a:p>
            <a:pPr marL="420624" indent="-384048" algn="just" fontAlgn="auto">
              <a:spcAft>
                <a:spcPts val="0"/>
              </a:spcAft>
              <a:buFont typeface="Wingdings 2"/>
              <a:buChar char=""/>
              <a:defRPr/>
            </a:pPr>
            <a:r>
              <a:rPr lang="hr-HR" sz="2400" dirty="0" smtClean="0"/>
              <a:t>Kod autoritarnih režima u Rusiji i Kini "Arapsko proljeće" ionako nije nikada naišlo na pretjerane simpatije. </a:t>
            </a:r>
          </a:p>
          <a:p>
            <a:pPr marL="420624" indent="-384048" algn="just" fontAlgn="auto">
              <a:spcAft>
                <a:spcPts val="0"/>
              </a:spcAft>
              <a:buFont typeface="Wingdings 2"/>
              <a:buChar char=""/>
              <a:defRPr/>
            </a:pPr>
            <a:r>
              <a:rPr lang="hr-HR" sz="2400" dirty="0" smtClean="0"/>
              <a:t>Iran je od početka imao selektivan pristup i do danas podržava samo one ustanike koji služe njegovoj ideologiji i njegovim interesima. </a:t>
            </a:r>
          </a:p>
          <a:p>
            <a:pPr marL="420624" indent="-384048" algn="just" fontAlgn="auto">
              <a:spcAft>
                <a:spcPts val="0"/>
              </a:spcAft>
              <a:buFont typeface="Wingdings 2"/>
              <a:buChar char=""/>
              <a:defRPr/>
            </a:pPr>
            <a:r>
              <a:rPr lang="hr-HR" sz="2400" dirty="0" smtClean="0"/>
              <a:t>A Zapad na Bliskom istoku u međuvremenu ponovo teži stabilnosti po svaku cijenu, umjesto da aktivno promiče demokraciju i pluralizam. Pri tome je Zapad još pritisnut prijetnjama u formi terorističkih grupa poput "Islamske države". </a:t>
            </a:r>
          </a:p>
          <a:p>
            <a:pPr marL="420624" indent="-384048" algn="just" fontAlgn="auto">
              <a:spcAft>
                <a:spcPts val="0"/>
              </a:spcAft>
              <a:buFont typeface="Wingdings 2"/>
              <a:buChar char=""/>
              <a:defRPr/>
            </a:pPr>
            <a:endParaRPr lang="hr-HR" dirty="0" smtClean="0"/>
          </a:p>
          <a:p>
            <a:pPr marL="420624" indent="-384048" fontAlgn="auto">
              <a:spcAft>
                <a:spcPts val="0"/>
              </a:spcAft>
              <a:buFont typeface="Wingdings 2"/>
              <a:buChar char=""/>
              <a:defRPr/>
            </a:pPr>
            <a:endParaRPr lang="hr-H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endParaRPr lang="hr-HR" smtClean="0"/>
          </a:p>
        </p:txBody>
      </p:sp>
      <p:sp>
        <p:nvSpPr>
          <p:cNvPr id="45058" name="Content Placeholder 2"/>
          <p:cNvSpPr>
            <a:spLocks noGrp="1"/>
          </p:cNvSpPr>
          <p:nvPr>
            <p:ph idx="1"/>
          </p:nvPr>
        </p:nvSpPr>
        <p:spPr/>
        <p:txBody>
          <a:bodyPr/>
          <a:lstStyle/>
          <a:p>
            <a:pPr algn="just"/>
            <a:r>
              <a:rPr lang="hr-HR" sz="2400" smtClean="0"/>
              <a:t>Nova generacija mora ne samo znati kako rukovati sa internetom i društvenim medijima. </a:t>
            </a:r>
          </a:p>
          <a:p>
            <a:pPr algn="just"/>
            <a:r>
              <a:rPr lang="hr-HR" sz="2400" smtClean="0"/>
              <a:t>Ona mora moći biti bolje organizirana politički i društveno i biti više održiva, nego što je to bio slučaj sa "Arapskim proljećem". </a:t>
            </a:r>
          </a:p>
          <a:p>
            <a:r>
              <a:rPr lang="hr-HR" sz="2400" smtClean="0"/>
              <a:t>(</a:t>
            </a:r>
            <a:r>
              <a:rPr lang="hr-HR" sz="2400" smtClean="0">
                <a:hlinkClick r:id="rId2"/>
              </a:rPr>
              <a:t>http://www.dw.de/promjena-mentaliteta-je-neophodna/a-17846098</a:t>
            </a:r>
            <a:r>
              <a:rPr lang="hr-HR" sz="2400" smtClean="0"/>
              <a:t> posjećeno 03.11.2014.)</a:t>
            </a:r>
          </a:p>
          <a:p>
            <a:endParaRPr lang="hr-HR"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794750" cy="1066800"/>
          </a:xfrm>
        </p:spPr>
        <p:txBody>
          <a:bodyPr>
            <a:normAutofit fontScale="90000"/>
          </a:bodyPr>
          <a:lstStyle/>
          <a:p>
            <a:pPr fontAlgn="auto">
              <a:spcAft>
                <a:spcPts val="0"/>
              </a:spcAft>
              <a:defRPr/>
            </a:pPr>
            <a:r>
              <a:rPr lang="hr-HR" dirty="0" smtClean="0"/>
              <a:t>RAŠIRENOST SOCIJALNIH PROBLEMA</a:t>
            </a:r>
            <a:endParaRPr lang="hr-HR" dirty="0"/>
          </a:p>
        </p:txBody>
      </p:sp>
      <p:sp>
        <p:nvSpPr>
          <p:cNvPr id="46082" name="Content Placeholder 2"/>
          <p:cNvSpPr>
            <a:spLocks noGrp="1"/>
          </p:cNvSpPr>
          <p:nvPr>
            <p:ph idx="1"/>
          </p:nvPr>
        </p:nvSpPr>
        <p:spPr/>
        <p:txBody>
          <a:bodyPr/>
          <a:lstStyle/>
          <a:p>
            <a:pPr>
              <a:buFont typeface="Wingdings 2" pitchFamily="18" charset="2"/>
              <a:buNone/>
            </a:pPr>
            <a:r>
              <a:rPr lang="hr-HR" smtClean="0"/>
              <a:t>SIROMAŠTVO U TUNISU</a:t>
            </a:r>
          </a:p>
          <a:p>
            <a:pPr>
              <a:buFont typeface="Arial" charset="0"/>
              <a:buChar char="•"/>
            </a:pPr>
            <a:endParaRPr lang="hr-HR" smtClean="0"/>
          </a:p>
          <a:p>
            <a:pPr>
              <a:buFont typeface="Arial" charset="0"/>
              <a:buChar char="•"/>
            </a:pPr>
            <a:r>
              <a:rPr lang="hr-HR" smtClean="0"/>
              <a:t>1,6 milijuna stanovnika živi ispod granice siromaštva što čini 15,5 % ukupne populacije</a:t>
            </a:r>
          </a:p>
          <a:p>
            <a:pPr>
              <a:buFont typeface="Arial" charset="0"/>
              <a:buChar char="•"/>
            </a:pPr>
            <a:r>
              <a:rPr lang="hr-HR" smtClean="0"/>
              <a:t> 500 000 osoba neće imati dovoljno hrane</a:t>
            </a:r>
          </a:p>
          <a:p>
            <a:pPr>
              <a:buFont typeface="Wingdings 2" pitchFamily="18" charset="2"/>
              <a:buNone/>
            </a:pPr>
            <a:endParaRPr lang="hr-HR"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hr-HR" dirty="0" smtClean="0"/>
              <a:t>KARAKTERISTIKE SIROMAŠNIH</a:t>
            </a:r>
            <a:endParaRPr lang="hr-HR" dirty="0"/>
          </a:p>
        </p:txBody>
      </p:sp>
      <p:sp>
        <p:nvSpPr>
          <p:cNvPr id="3" name="Content Placeholder 2"/>
          <p:cNvSpPr>
            <a:spLocks noGrp="1"/>
          </p:cNvSpPr>
          <p:nvPr>
            <p:ph idx="1"/>
          </p:nvPr>
        </p:nvSpPr>
        <p:spPr/>
        <p:txBody>
          <a:bodyPr>
            <a:normAutofit fontScale="85000" lnSpcReduction="20000"/>
          </a:bodyPr>
          <a:lstStyle/>
          <a:p>
            <a:pPr marL="420624" indent="-384048" fontAlgn="auto">
              <a:spcAft>
                <a:spcPts val="0"/>
              </a:spcAft>
              <a:buFont typeface="Wingdings 2"/>
              <a:buChar char=""/>
              <a:defRPr/>
            </a:pPr>
            <a:r>
              <a:rPr lang="hr-HR" sz="3200" dirty="0" smtClean="0"/>
              <a:t>Primarno na ruralnim područjima (2/3)</a:t>
            </a:r>
          </a:p>
          <a:p>
            <a:pPr marL="420624" indent="-384048" fontAlgn="auto">
              <a:spcAft>
                <a:spcPts val="0"/>
              </a:spcAft>
              <a:buFont typeface="Wingdings 2"/>
              <a:buChar char=""/>
              <a:defRPr/>
            </a:pPr>
            <a:r>
              <a:rPr lang="hr-HR" sz="3200" dirty="0" smtClean="0"/>
              <a:t>Više siromašnih u regijama sjeverozapad i središnji zapad zbog brdovitog terena i udaljenosti od razvijenih istočnih gradova</a:t>
            </a:r>
          </a:p>
          <a:p>
            <a:pPr marL="420624" indent="-384048" fontAlgn="auto">
              <a:spcAft>
                <a:spcPts val="0"/>
              </a:spcAft>
              <a:buFont typeface="Wingdings 2"/>
              <a:buChar char=""/>
              <a:defRPr/>
            </a:pPr>
            <a:r>
              <a:rPr lang="hr-HR" sz="3200" dirty="0" smtClean="0"/>
              <a:t>Kućanstva su veća od prosjeka s tendencijom da na čelu kućanstva ne bude mladi hranitelj</a:t>
            </a:r>
          </a:p>
          <a:p>
            <a:pPr marL="420624" indent="-384048" fontAlgn="auto">
              <a:spcAft>
                <a:spcPts val="0"/>
              </a:spcAft>
              <a:buFont typeface="Wingdings 2"/>
              <a:buChar char=""/>
              <a:defRPr/>
            </a:pPr>
            <a:r>
              <a:rPr lang="hr-HR" sz="3200" dirty="0" smtClean="0"/>
              <a:t>2/3 siromašnih pripada kućanstvima čiji hranitelj nema formalnog obrazovanja</a:t>
            </a:r>
          </a:p>
          <a:p>
            <a:pPr marL="420624" indent="-384048" fontAlgn="auto">
              <a:spcAft>
                <a:spcPts val="0"/>
              </a:spcAft>
              <a:buFont typeface="Wingdings 2"/>
              <a:buChar char=""/>
              <a:defRPr/>
            </a:pPr>
            <a:r>
              <a:rPr lang="hr-HR" sz="3200" dirty="0" smtClean="0"/>
              <a:t>Većina siromašnih zarađuje za život kao nadničari i samozaposleni u nepoljoprivrednim djelatnostima</a:t>
            </a:r>
          </a:p>
          <a:p>
            <a:pPr marL="420624" indent="-384048" fontAlgn="auto">
              <a:spcAft>
                <a:spcPts val="0"/>
              </a:spcAft>
              <a:buFont typeface="Wingdings 2"/>
              <a:buChar char=""/>
              <a:defRPr/>
            </a:pPr>
            <a:endParaRPr lang="hr-H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975" cy="1143000"/>
          </a:xfrm>
        </p:spPr>
        <p:txBody>
          <a:bodyPr>
            <a:normAutofit fontScale="90000"/>
          </a:bodyPr>
          <a:lstStyle/>
          <a:p>
            <a:pPr fontAlgn="auto">
              <a:spcAft>
                <a:spcPts val="0"/>
              </a:spcAft>
              <a:defRPr/>
            </a:pPr>
            <a:r>
              <a:rPr lang="hr-HR" dirty="0" smtClean="0"/>
              <a:t>INSTRUMENTI SOCIJALNE POMOĆI</a:t>
            </a:r>
            <a:endParaRPr lang="hr-HR" dirty="0"/>
          </a:p>
        </p:txBody>
      </p:sp>
      <p:sp>
        <p:nvSpPr>
          <p:cNvPr id="3" name="Content Placeholder 2"/>
          <p:cNvSpPr>
            <a:spLocks noGrp="1"/>
          </p:cNvSpPr>
          <p:nvPr>
            <p:ph idx="1"/>
          </p:nvPr>
        </p:nvSpPr>
        <p:spPr/>
        <p:txBody>
          <a:bodyPr>
            <a:normAutofit fontScale="92500"/>
          </a:bodyPr>
          <a:lstStyle/>
          <a:p>
            <a:pPr marL="514350" indent="-514350" fontAlgn="auto">
              <a:spcAft>
                <a:spcPts val="0"/>
              </a:spcAft>
              <a:buFont typeface="Wingdings 2"/>
              <a:buNone/>
              <a:defRPr/>
            </a:pPr>
            <a:r>
              <a:rPr lang="hr-HR" dirty="0" smtClean="0"/>
              <a:t>1) Univerzalno subvencioniranje hrane</a:t>
            </a:r>
          </a:p>
          <a:p>
            <a:pPr marL="514350" indent="-514350" fontAlgn="auto">
              <a:spcAft>
                <a:spcPts val="0"/>
              </a:spcAft>
              <a:buFont typeface="Wingdings 2"/>
              <a:buChar char=""/>
              <a:defRPr/>
            </a:pPr>
            <a:r>
              <a:rPr lang="hr-HR" dirty="0" smtClean="0"/>
              <a:t>Provodi ga General </a:t>
            </a:r>
            <a:r>
              <a:rPr lang="hr-HR" dirty="0" err="1" smtClean="0"/>
              <a:t>Compensation</a:t>
            </a:r>
            <a:r>
              <a:rPr lang="hr-HR" dirty="0" smtClean="0"/>
              <a:t> </a:t>
            </a:r>
            <a:r>
              <a:rPr lang="hr-HR" dirty="0" err="1" smtClean="0"/>
              <a:t>Fund</a:t>
            </a:r>
            <a:endParaRPr lang="hr-HR" dirty="0" smtClean="0"/>
          </a:p>
          <a:p>
            <a:pPr marL="514350" indent="-514350" fontAlgn="auto">
              <a:spcAft>
                <a:spcPts val="0"/>
              </a:spcAft>
              <a:buFont typeface="Wingdings 2"/>
              <a:buChar char=""/>
              <a:defRPr/>
            </a:pPr>
            <a:r>
              <a:rPr lang="hr-HR" dirty="0" smtClean="0"/>
              <a:t>Subvencionira se hrana kako bi se siromašnima omogućio da zadovolje svoje kalorijske potrebe</a:t>
            </a:r>
          </a:p>
          <a:p>
            <a:pPr marL="514350" indent="-514350" fontAlgn="auto">
              <a:spcAft>
                <a:spcPts val="0"/>
              </a:spcAft>
              <a:buFont typeface="Wingdings 2"/>
              <a:buChar char=""/>
              <a:defRPr/>
            </a:pPr>
            <a:r>
              <a:rPr lang="hr-HR" dirty="0" smtClean="0"/>
              <a:t>Tiču se proizvoda od žitarica poput francuskog kruha, griza i tjestenine</a:t>
            </a:r>
          </a:p>
          <a:p>
            <a:pPr marL="514350" indent="-514350" fontAlgn="auto">
              <a:spcAft>
                <a:spcPts val="0"/>
              </a:spcAft>
              <a:buFont typeface="Wingdings 2"/>
              <a:buChar char=""/>
              <a:defRPr/>
            </a:pPr>
            <a:r>
              <a:rPr lang="hr-HR" dirty="0" smtClean="0"/>
              <a:t>Subvencionira se 30% cijene francuskog kruha, 56,3% cijene griza</a:t>
            </a:r>
          </a:p>
          <a:p>
            <a:pPr marL="420624" indent="-384048" fontAlgn="auto">
              <a:spcAft>
                <a:spcPts val="0"/>
              </a:spcAft>
              <a:buFont typeface="Wingdings 2"/>
              <a:buChar char=""/>
              <a:defRPr/>
            </a:pPr>
            <a:endParaRPr lang="hr-H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endParaRPr lang="hr-HR" smtClean="0"/>
          </a:p>
        </p:txBody>
      </p:sp>
      <p:sp>
        <p:nvSpPr>
          <p:cNvPr id="49154" name="Content Placeholder 2"/>
          <p:cNvSpPr>
            <a:spLocks noGrp="1"/>
          </p:cNvSpPr>
          <p:nvPr>
            <p:ph idx="1"/>
          </p:nvPr>
        </p:nvSpPr>
        <p:spPr>
          <a:xfrm>
            <a:off x="468313" y="1412875"/>
            <a:ext cx="7467600" cy="4525963"/>
          </a:xfrm>
        </p:spPr>
        <p:txBody>
          <a:bodyPr/>
          <a:lstStyle/>
          <a:p>
            <a:pPr>
              <a:buFont typeface="Wingdings 2" pitchFamily="18" charset="2"/>
              <a:buNone/>
            </a:pPr>
            <a:r>
              <a:rPr lang="hr-HR" smtClean="0"/>
              <a:t>2) Nacionalni program pomoći za potrebite obitelji</a:t>
            </a:r>
          </a:p>
          <a:p>
            <a:r>
              <a:rPr lang="hr-HR" sz="2000" smtClean="0"/>
              <a:t>Provodi ga Odjel za socijalni napredak</a:t>
            </a:r>
          </a:p>
          <a:p>
            <a:r>
              <a:rPr lang="hr-HR" sz="2000" smtClean="0"/>
              <a:t>namijenjen je za najsiromašnije obitelji</a:t>
            </a:r>
          </a:p>
          <a:p>
            <a:r>
              <a:rPr lang="hr-HR" sz="2000" smtClean="0"/>
              <a:t>Uključuje:</a:t>
            </a:r>
          </a:p>
          <a:p>
            <a:pPr lvl="1"/>
            <a:r>
              <a:rPr lang="hr-HR" sz="2000" smtClean="0"/>
              <a:t> dodjelu besplatnih zdravstvenih iskaznica za pokrivanje dijela troškova zdravstvene zaštite (2012. g. 583 000 obitelji)</a:t>
            </a:r>
          </a:p>
          <a:p>
            <a:pPr lvl="1"/>
            <a:r>
              <a:rPr lang="hr-HR" sz="2000" smtClean="0"/>
              <a:t>Mjesečnu financijsku pomoć te pomoć ovisno o broju djece koja pohađaju školu (2012.g. 183 000 obitelji)</a:t>
            </a:r>
          </a:p>
          <a:p>
            <a:pPr lvl="2"/>
            <a:r>
              <a:rPr lang="hr-HR" sz="1600" smtClean="0"/>
              <a:t>Obitelj – 100 TND što iznosi 330 HRK</a:t>
            </a:r>
          </a:p>
          <a:p>
            <a:pPr lvl="2"/>
            <a:r>
              <a:rPr lang="hr-HR" sz="1600" smtClean="0"/>
              <a:t>Djeca (max. 3) – 10 TND što iznosi 33 HRK</a:t>
            </a:r>
          </a:p>
          <a:p>
            <a:endParaRPr lang="hr-HR"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hr-HR" smtClean="0"/>
              <a:t>OSOBE S INVALIDITETOM</a:t>
            </a:r>
          </a:p>
        </p:txBody>
      </p:sp>
      <p:sp>
        <p:nvSpPr>
          <p:cNvPr id="3" name="Content Placeholder 2"/>
          <p:cNvSpPr>
            <a:spLocks noGrp="1"/>
          </p:cNvSpPr>
          <p:nvPr>
            <p:ph idx="1"/>
          </p:nvPr>
        </p:nvSpPr>
        <p:spPr/>
        <p:txBody>
          <a:bodyPr>
            <a:normAutofit fontScale="92500" lnSpcReduction="20000"/>
          </a:bodyPr>
          <a:lstStyle/>
          <a:p>
            <a:pPr marL="420624" indent="-384048" fontAlgn="auto">
              <a:spcAft>
                <a:spcPts val="0"/>
              </a:spcAft>
              <a:buFont typeface="Wingdings 2"/>
              <a:buChar char=""/>
              <a:defRPr/>
            </a:pPr>
            <a:r>
              <a:rPr lang="hr-HR" sz="2400" dirty="0" smtClean="0"/>
              <a:t>Službeni podaci 150 000</a:t>
            </a:r>
          </a:p>
          <a:p>
            <a:pPr marL="420624" indent="-384048" fontAlgn="auto">
              <a:spcAft>
                <a:spcPts val="0"/>
              </a:spcAft>
              <a:buFont typeface="Wingdings 2"/>
              <a:buChar char=""/>
              <a:defRPr/>
            </a:pPr>
            <a:r>
              <a:rPr lang="hr-HR" sz="2400" dirty="0" smtClean="0"/>
              <a:t>Neslužbeni podaci 700 000</a:t>
            </a:r>
          </a:p>
          <a:p>
            <a:pPr marL="420624" indent="-384048" fontAlgn="auto">
              <a:spcAft>
                <a:spcPts val="0"/>
              </a:spcAft>
              <a:buFont typeface="Wingdings 2"/>
              <a:buChar char=""/>
              <a:defRPr/>
            </a:pPr>
            <a:r>
              <a:rPr lang="hr-HR" sz="2400" dirty="0" smtClean="0"/>
              <a:t>Prije revolucije organizacije osoba s invaliditetom pripadale su u kategoriju organizacija </a:t>
            </a:r>
            <a:r>
              <a:rPr lang="hr-HR" sz="2400" b="1" dirty="0" smtClean="0"/>
              <a:t>za</a:t>
            </a:r>
            <a:r>
              <a:rPr lang="hr-HR" sz="2400" dirty="0" smtClean="0"/>
              <a:t> osobe s invaliditetom</a:t>
            </a:r>
          </a:p>
          <a:p>
            <a:pPr marL="722376" lvl="1" indent="-274320" fontAlgn="auto">
              <a:spcAft>
                <a:spcPts val="0"/>
              </a:spcAft>
              <a:buFont typeface="Wingdings 2"/>
              <a:buChar char=""/>
              <a:defRPr/>
            </a:pPr>
            <a:r>
              <a:rPr lang="hr-HR" sz="2400" dirty="0" smtClean="0"/>
              <a:t> rijetko sudjeluju na upravljačkoj razini organizacija</a:t>
            </a:r>
          </a:p>
          <a:p>
            <a:pPr marL="722376" lvl="1" indent="-274320" fontAlgn="auto">
              <a:spcAft>
                <a:spcPts val="0"/>
              </a:spcAft>
              <a:buFont typeface="Wingdings 2"/>
              <a:buChar char=""/>
              <a:defRPr/>
            </a:pPr>
            <a:r>
              <a:rPr lang="hr-HR" sz="2400" dirty="0" smtClean="0"/>
              <a:t> rijetko predstavljaju organizaciju </a:t>
            </a:r>
          </a:p>
          <a:p>
            <a:pPr marL="420624" indent="-384048" fontAlgn="auto">
              <a:spcAft>
                <a:spcPts val="0"/>
              </a:spcAft>
              <a:buFont typeface="Wingdings 2"/>
              <a:buChar char=""/>
              <a:defRPr/>
            </a:pPr>
            <a:r>
              <a:rPr lang="hr-HR" sz="2400" dirty="0" smtClean="0"/>
              <a:t>Poslije revolucije osnovana je Tuniška organizacija za promociju prava osoba s invaliditetom</a:t>
            </a:r>
          </a:p>
          <a:p>
            <a:pPr marL="722376" lvl="1" indent="-274320" fontAlgn="auto">
              <a:spcAft>
                <a:spcPts val="0"/>
              </a:spcAft>
              <a:buFont typeface="Wingdings 2"/>
              <a:buChar char=""/>
              <a:defRPr/>
            </a:pPr>
            <a:r>
              <a:rPr lang="hr-HR" dirty="0" smtClean="0"/>
              <a:t>Okupila je mlade osobe s invaliditetom i roditelje djece s invaliditetom</a:t>
            </a:r>
          </a:p>
          <a:p>
            <a:pPr marL="722376" lvl="1" indent="-274320" fontAlgn="auto">
              <a:spcAft>
                <a:spcPts val="0"/>
              </a:spcAft>
              <a:buFont typeface="Wingdings 2"/>
              <a:buChar char=""/>
              <a:defRPr/>
            </a:pPr>
            <a:r>
              <a:rPr lang="hr-HR" dirty="0" smtClean="0"/>
              <a:t>Prva je organizacija koja se samostalno predstavlja</a:t>
            </a:r>
          </a:p>
          <a:p>
            <a:pPr marL="722376" lvl="1" indent="-274320" fontAlgn="auto">
              <a:spcAft>
                <a:spcPts val="0"/>
              </a:spcAft>
              <a:buFont typeface="Wingdings 2"/>
              <a:buChar char=""/>
              <a:defRPr/>
            </a:pPr>
            <a:endParaRPr lang="hr-HR" dirty="0" smtClean="0"/>
          </a:p>
          <a:p>
            <a:pPr marL="420624" indent="-384048" fontAlgn="auto">
              <a:spcAft>
                <a:spcPts val="0"/>
              </a:spcAft>
              <a:buFont typeface="Wingdings 2"/>
              <a:buChar char=""/>
              <a:defRPr/>
            </a:pPr>
            <a:endParaRPr lang="hr-H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hr-HR" smtClean="0"/>
              <a:t>NEZAPOSLENOST U TUNISU</a:t>
            </a:r>
          </a:p>
        </p:txBody>
      </p:sp>
      <p:sp>
        <p:nvSpPr>
          <p:cNvPr id="51202" name="Content Placeholder 2"/>
          <p:cNvSpPr>
            <a:spLocks noGrp="1"/>
          </p:cNvSpPr>
          <p:nvPr>
            <p:ph idx="1"/>
          </p:nvPr>
        </p:nvSpPr>
        <p:spPr/>
        <p:txBody>
          <a:bodyPr/>
          <a:lstStyle/>
          <a:p>
            <a:r>
              <a:rPr lang="hr-HR" smtClean="0"/>
              <a:t>Nezaposlenost je 2011. g. iznosila 18,3% te je u 2012. g. smanjena na 16,7%</a:t>
            </a:r>
          </a:p>
          <a:p>
            <a:r>
              <a:rPr lang="hr-HR" smtClean="0"/>
              <a:t>Mnogi socijalni i politički događaji, tijekom revolucije, pogoršali su tržište rada</a:t>
            </a:r>
          </a:p>
          <a:p>
            <a:r>
              <a:rPr lang="hr-HR" smtClean="0"/>
              <a:t>Najpogođeniji su mladi, žene, visokoobrazovani i osobe s invaliditetom</a:t>
            </a:r>
          </a:p>
          <a:p>
            <a:endParaRPr lang="hr-HR"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fontScale="92500"/>
          </a:bodyPr>
          <a:lstStyle/>
          <a:p>
            <a:pPr marL="342900" lvl="1" indent="-342900" fontAlgn="auto">
              <a:spcAft>
                <a:spcPts val="0"/>
              </a:spcAft>
              <a:buFont typeface="Arial" pitchFamily="34" charset="0"/>
              <a:buChar char="•"/>
              <a:defRPr/>
            </a:pPr>
            <a:r>
              <a:rPr lang="hr-HR" dirty="0" smtClean="0"/>
              <a:t>Osobe od 15-29 godina čine u 2012. g. 72, 2% od ukupnog broja nezaposlenih</a:t>
            </a:r>
          </a:p>
          <a:p>
            <a:pPr marL="342900" lvl="1" indent="-342900" fontAlgn="auto">
              <a:spcAft>
                <a:spcPts val="0"/>
              </a:spcAft>
              <a:buFont typeface="Arial" pitchFamily="34" charset="0"/>
              <a:buChar char="•"/>
              <a:defRPr/>
            </a:pPr>
            <a:r>
              <a:rPr lang="hr-HR" dirty="0" smtClean="0"/>
              <a:t>Više od 60% osoba s invaliditetom je nezaposleno</a:t>
            </a:r>
          </a:p>
          <a:p>
            <a:pPr marL="342900" lvl="1" indent="-342900" fontAlgn="auto">
              <a:spcAft>
                <a:spcPts val="0"/>
              </a:spcAft>
              <a:buFont typeface="Arial" pitchFamily="34" charset="0"/>
              <a:buChar char="•"/>
              <a:defRPr/>
            </a:pPr>
            <a:r>
              <a:rPr lang="hr-HR" dirty="0" smtClean="0"/>
              <a:t>Žene su više pogođene nezaposlenošću nego muškarci </a:t>
            </a:r>
          </a:p>
          <a:p>
            <a:pPr marL="742950" lvl="2" indent="-342900" fontAlgn="auto">
              <a:spcAft>
                <a:spcPts val="0"/>
              </a:spcAft>
              <a:buFont typeface="Arial"/>
              <a:buChar char="○"/>
              <a:defRPr/>
            </a:pPr>
            <a:r>
              <a:rPr lang="hr-HR" dirty="0" smtClean="0"/>
              <a:t>2012.g. 25,6% žena u odnosu na 14,6% muškaraca</a:t>
            </a:r>
          </a:p>
          <a:p>
            <a:pPr marL="742950" lvl="2" indent="-342900" fontAlgn="auto">
              <a:spcAft>
                <a:spcPts val="0"/>
              </a:spcAft>
              <a:buFont typeface="Arial"/>
              <a:buChar char="○"/>
              <a:defRPr/>
            </a:pPr>
            <a:r>
              <a:rPr lang="hr-HR" dirty="0" smtClean="0"/>
              <a:t>U nekim regijama nezaposlenost žena je puno veća od prosjeka</a:t>
            </a:r>
          </a:p>
          <a:p>
            <a:pPr marL="1200150" lvl="3" indent="-342900" fontAlgn="auto">
              <a:spcAft>
                <a:spcPts val="0"/>
              </a:spcAft>
              <a:buClr>
                <a:schemeClr val="accent3"/>
              </a:buClr>
              <a:buFont typeface="Wingdings 2"/>
              <a:buChar char=""/>
              <a:defRPr/>
            </a:pPr>
            <a:r>
              <a:rPr lang="hr-HR" dirty="0" smtClean="0"/>
              <a:t>Jugozapad 54,5%</a:t>
            </a:r>
          </a:p>
          <a:p>
            <a:pPr marL="1200150" lvl="3" indent="-342900" fontAlgn="auto">
              <a:spcAft>
                <a:spcPts val="0"/>
              </a:spcAft>
              <a:buClr>
                <a:schemeClr val="accent3"/>
              </a:buClr>
              <a:buFont typeface="Wingdings 2"/>
              <a:buChar char=""/>
              <a:defRPr/>
            </a:pPr>
            <a:r>
              <a:rPr lang="hr-HR" dirty="0" smtClean="0"/>
              <a:t>Jugoistok 48,3%</a:t>
            </a:r>
          </a:p>
          <a:p>
            <a:pPr marL="1200150" lvl="3" indent="-342900" fontAlgn="auto">
              <a:spcAft>
                <a:spcPts val="0"/>
              </a:spcAft>
              <a:buClr>
                <a:schemeClr val="accent3"/>
              </a:buClr>
              <a:buFont typeface="Wingdings 2"/>
              <a:buChar char=""/>
              <a:defRPr/>
            </a:pPr>
            <a:r>
              <a:rPr lang="hr-HR" dirty="0" smtClean="0"/>
              <a:t>Centar-zapad 45,9%</a:t>
            </a:r>
          </a:p>
          <a:p>
            <a:pPr marL="420624" indent="-384048" fontAlgn="auto">
              <a:spcAft>
                <a:spcPts val="0"/>
              </a:spcAft>
              <a:buFont typeface="Wingdings 2"/>
              <a:buChar char=""/>
              <a:defRPr/>
            </a:pP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95288" y="188913"/>
            <a:ext cx="7899400" cy="2376487"/>
          </a:xfrm>
        </p:spPr>
        <p:txBody>
          <a:bodyPr/>
          <a:lstStyle/>
          <a:p>
            <a:r>
              <a:rPr lang="hr-HR" smtClean="0"/>
              <a:t>Obilježja političkog, društvenog i vrijednosnog konteksta zemalja “arapskog proljeća”</a:t>
            </a:r>
          </a:p>
        </p:txBody>
      </p:sp>
      <p:pic>
        <p:nvPicPr>
          <p:cNvPr id="16386" name="Picture 5" descr="arab-spring-democracy.jpg"/>
          <p:cNvPicPr>
            <a:picLocks noChangeAspect="1"/>
          </p:cNvPicPr>
          <p:nvPr/>
        </p:nvPicPr>
        <p:blipFill>
          <a:blip r:embed="rId2"/>
          <a:srcRect/>
          <a:stretch>
            <a:fillRect/>
          </a:stretch>
        </p:blipFill>
        <p:spPr bwMode="auto">
          <a:xfrm>
            <a:off x="1547813" y="2708275"/>
            <a:ext cx="5735637" cy="3513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endParaRPr lang="hr-HR" smtClean="0"/>
          </a:p>
        </p:txBody>
      </p:sp>
      <p:sp>
        <p:nvSpPr>
          <p:cNvPr id="53250" name="Content Placeholder 2"/>
          <p:cNvSpPr>
            <a:spLocks noGrp="1"/>
          </p:cNvSpPr>
          <p:nvPr>
            <p:ph idx="1"/>
          </p:nvPr>
        </p:nvSpPr>
        <p:spPr/>
        <p:txBody>
          <a:bodyPr/>
          <a:lstStyle/>
          <a:p>
            <a:r>
              <a:rPr lang="hr-HR" smtClean="0"/>
              <a:t>Visokoobrazovani čine 33,2% nezaposlenih u 2012.g. što je 174 900 osoba</a:t>
            </a:r>
          </a:p>
          <a:p>
            <a:r>
              <a:rPr lang="hr-HR" smtClean="0"/>
              <a:t>56,7% visokoobrazovanih nezaposlenih osoba ima završen magisterij </a:t>
            </a:r>
          </a:p>
          <a:p>
            <a:pPr lvl="1"/>
            <a:r>
              <a:rPr lang="hr-HR" smtClean="0"/>
              <a:t>Njihov broj se udvostručio u pet godina</a:t>
            </a:r>
          </a:p>
          <a:p>
            <a:pPr lvl="1"/>
            <a:r>
              <a:rPr lang="hr-HR" smtClean="0"/>
              <a:t> 2007.g. iznosio je 46 100</a:t>
            </a:r>
          </a:p>
          <a:p>
            <a:pPr lvl="1"/>
            <a:r>
              <a:rPr lang="hr-HR" smtClean="0"/>
              <a:t> 2012. g. iznosio je 99 200</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fontScale="92500"/>
          </a:bodyPr>
          <a:lstStyle/>
          <a:p>
            <a:pPr marL="420624" indent="-384048" fontAlgn="auto">
              <a:spcAft>
                <a:spcPts val="0"/>
              </a:spcAft>
              <a:buFont typeface="Wingdings 2"/>
              <a:buChar char=""/>
              <a:defRPr/>
            </a:pPr>
            <a:r>
              <a:rPr lang="hr-HR" dirty="0" smtClean="0"/>
              <a:t>Zapošljavanje u Tunisu je moguće putem pripravništva i redovitog zapošljavanja</a:t>
            </a:r>
          </a:p>
          <a:p>
            <a:pPr marL="722376" lvl="1" indent="-274320" fontAlgn="auto">
              <a:spcAft>
                <a:spcPts val="0"/>
              </a:spcAft>
              <a:buFont typeface="Wingdings 2"/>
              <a:buChar char=""/>
              <a:defRPr/>
            </a:pPr>
            <a:r>
              <a:rPr lang="hr-HR" dirty="0" smtClean="0"/>
              <a:t> redovito zapošljavanje 2007.g. 76 %, 2012.g. 23%</a:t>
            </a:r>
          </a:p>
          <a:p>
            <a:pPr marL="722376" lvl="1" indent="-274320" fontAlgn="auto">
              <a:spcAft>
                <a:spcPts val="0"/>
              </a:spcAft>
              <a:buFont typeface="Wingdings 2"/>
              <a:buChar char=""/>
              <a:defRPr/>
            </a:pPr>
            <a:r>
              <a:rPr lang="hr-HR" dirty="0" smtClean="0"/>
              <a:t> pripravništvo 2007.g. 39%, 2012.g 60%</a:t>
            </a:r>
          </a:p>
          <a:p>
            <a:pPr marL="420624" indent="-384048" fontAlgn="auto">
              <a:spcAft>
                <a:spcPts val="0"/>
              </a:spcAft>
              <a:buFont typeface="Wingdings 2"/>
              <a:buChar char=""/>
              <a:defRPr/>
            </a:pPr>
            <a:r>
              <a:rPr lang="hr-HR" dirty="0" smtClean="0"/>
              <a:t>Svake godine je potrebno 100 000 novih radnih mjesta kako bi se zadovoljile potrebe novih ulazaka na tržište rada</a:t>
            </a:r>
          </a:p>
          <a:p>
            <a:pPr marL="420624" indent="-384048" fontAlgn="auto">
              <a:spcAft>
                <a:spcPts val="0"/>
              </a:spcAft>
              <a:buFont typeface="Wingdings 2"/>
              <a:buChar char=""/>
              <a:defRPr/>
            </a:pPr>
            <a:r>
              <a:rPr lang="hr-HR" dirty="0" smtClean="0"/>
              <a:t>Prije revolucije strane investicije su omogućavale zapošljavanje 18 000 osoba</a:t>
            </a:r>
          </a:p>
          <a:p>
            <a:pPr marL="420624" indent="-384048" fontAlgn="auto">
              <a:spcAft>
                <a:spcPts val="0"/>
              </a:spcAft>
              <a:buFont typeface="Wingdings 2"/>
              <a:buChar char=""/>
              <a:defRPr/>
            </a:pPr>
            <a:endParaRPr lang="hr-H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endParaRPr lang="hr-HR" smtClean="0"/>
          </a:p>
        </p:txBody>
      </p:sp>
      <p:sp>
        <p:nvSpPr>
          <p:cNvPr id="55298" name="Content Placeholder 2"/>
          <p:cNvSpPr>
            <a:spLocks noGrp="1"/>
          </p:cNvSpPr>
          <p:nvPr>
            <p:ph idx="1"/>
          </p:nvPr>
        </p:nvSpPr>
        <p:spPr/>
        <p:txBody>
          <a:bodyPr/>
          <a:lstStyle/>
          <a:p>
            <a:r>
              <a:rPr lang="hr-HR" smtClean="0"/>
              <a:t>4 programa zapošljavanja</a:t>
            </a:r>
          </a:p>
          <a:p>
            <a:pPr lvl="1"/>
            <a:r>
              <a:rPr lang="hr-HR" smtClean="0"/>
              <a:t>Javni radovi</a:t>
            </a:r>
          </a:p>
          <a:p>
            <a:pPr lvl="1"/>
            <a:r>
              <a:rPr lang="hr-HR" smtClean="0"/>
              <a:t>Stvaranje radnih mjesta u raznim regionalnim razvojnim programima</a:t>
            </a:r>
          </a:p>
          <a:p>
            <a:pPr lvl="1"/>
            <a:r>
              <a:rPr lang="hr-HR" smtClean="0"/>
              <a:t>Mikro-kreditni programi za obrtnike</a:t>
            </a:r>
          </a:p>
          <a:p>
            <a:pPr lvl="1"/>
            <a:r>
              <a:rPr lang="hr-HR" smtClean="0"/>
              <a:t>Mikro-kreditni programi Tuniške banke solidarnosti</a:t>
            </a:r>
          </a:p>
          <a:p>
            <a:pPr>
              <a:buFont typeface="Wingdings 2" pitchFamily="18" charset="2"/>
              <a:buNone/>
            </a:pPr>
            <a:endParaRPr lang="hr-HR"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hr-HR" smtClean="0"/>
              <a:t>SIROMAŠTVO U EGIPTU</a:t>
            </a:r>
          </a:p>
        </p:txBody>
      </p:sp>
      <p:sp>
        <p:nvSpPr>
          <p:cNvPr id="3" name="Content Placeholder 2"/>
          <p:cNvSpPr>
            <a:spLocks noGrp="1"/>
          </p:cNvSpPr>
          <p:nvPr>
            <p:ph idx="1"/>
          </p:nvPr>
        </p:nvSpPr>
        <p:spPr/>
        <p:txBody>
          <a:bodyPr>
            <a:normAutofit fontScale="77500" lnSpcReduction="20000"/>
          </a:bodyPr>
          <a:lstStyle/>
          <a:p>
            <a:pPr marL="420624" indent="-384048" fontAlgn="auto">
              <a:spcAft>
                <a:spcPts val="0"/>
              </a:spcAft>
              <a:buFont typeface="Wingdings 2"/>
              <a:buChar char=""/>
              <a:defRPr/>
            </a:pPr>
            <a:r>
              <a:rPr lang="hr-HR" sz="3200" dirty="0"/>
              <a:t>Izvješće World </a:t>
            </a:r>
            <a:r>
              <a:rPr lang="hr-HR" sz="3200" dirty="0" err="1"/>
              <a:t>Food</a:t>
            </a:r>
            <a:r>
              <a:rPr lang="hr-HR" sz="3200" dirty="0"/>
              <a:t> </a:t>
            </a:r>
            <a:r>
              <a:rPr lang="hr-HR" sz="3200" dirty="0" err="1"/>
              <a:t>Programme</a:t>
            </a:r>
            <a:r>
              <a:rPr lang="hr-HR" sz="3200" dirty="0"/>
              <a:t> (WFP) UN-a- je 2011. godine 48,9 % Egipćana bilo ispod linije siromaštva, dok ih je 2005. bilo 40,5%</a:t>
            </a:r>
          </a:p>
          <a:p>
            <a:pPr marL="420624" indent="-384048" fontAlgn="auto">
              <a:spcAft>
                <a:spcPts val="0"/>
              </a:spcAft>
              <a:buFont typeface="Wingdings 2"/>
              <a:buChar char=""/>
              <a:defRPr/>
            </a:pPr>
            <a:r>
              <a:rPr lang="hr-HR" sz="3200" dirty="0"/>
              <a:t>Otprilike 40 milijuna stanovnika je siromašno</a:t>
            </a:r>
          </a:p>
          <a:p>
            <a:pPr marL="420624" indent="-384048" fontAlgn="auto">
              <a:spcAft>
                <a:spcPts val="0"/>
              </a:spcAft>
              <a:buFont typeface="Wingdings 2"/>
              <a:buChar char=""/>
              <a:defRPr/>
            </a:pPr>
            <a:r>
              <a:rPr lang="hr-HR" sz="3200" dirty="0"/>
              <a:t>Linija ekstremnog siromaštva- 569 $ godišnje po osobi (4,4% stanovništva )</a:t>
            </a:r>
          </a:p>
          <a:p>
            <a:pPr marL="420624" indent="-384048" fontAlgn="auto">
              <a:spcAft>
                <a:spcPts val="0"/>
              </a:spcAft>
              <a:buFont typeface="Wingdings 2"/>
              <a:buChar char=""/>
              <a:defRPr/>
            </a:pPr>
            <a:r>
              <a:rPr lang="hr-HR" sz="3200" dirty="0"/>
              <a:t>Najviše siromašnih u ruralnim područjima, 69%</a:t>
            </a:r>
          </a:p>
          <a:p>
            <a:pPr marL="420624" indent="-384048" fontAlgn="auto">
              <a:spcAft>
                <a:spcPts val="0"/>
              </a:spcAft>
              <a:buFont typeface="Wingdings 2"/>
              <a:buChar char=""/>
              <a:defRPr/>
            </a:pPr>
            <a:r>
              <a:rPr lang="hr-HR" sz="3200" dirty="0"/>
              <a:t>U odnosu na brojke, stvarnost je lošija</a:t>
            </a:r>
          </a:p>
          <a:p>
            <a:pPr marL="420624" indent="-384048" fontAlgn="auto">
              <a:spcAft>
                <a:spcPts val="0"/>
              </a:spcAft>
              <a:buFont typeface="Wingdings 2"/>
              <a:buChar char=""/>
              <a:defRPr/>
            </a:pPr>
            <a:r>
              <a:rPr lang="hr-HR" sz="3200" dirty="0"/>
              <a:t>Linija siromaštva postavljena prenisko u odnosu na dostojan život, smještaj, zdravstvenu zaštitu, obrazovanje, prijevoz itd</a:t>
            </a:r>
            <a:r>
              <a:rPr lang="hr-HR" sz="3200" dirty="0" smtClean="0"/>
              <a:t>.</a:t>
            </a:r>
            <a:endParaRPr lang="hr-HR" sz="3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fontScale="77500" lnSpcReduction="20000"/>
          </a:bodyPr>
          <a:lstStyle/>
          <a:p>
            <a:pPr marL="420624" indent="-384048" fontAlgn="auto">
              <a:spcAft>
                <a:spcPts val="0"/>
              </a:spcAft>
              <a:buFont typeface="Wingdings 2"/>
              <a:buChar char=""/>
              <a:defRPr/>
            </a:pPr>
            <a:r>
              <a:rPr lang="hr-HR" sz="3200" dirty="0"/>
              <a:t>27,8% mladih Egipćana je siromašno dok je 24,1% blizu linije siromaštva</a:t>
            </a:r>
          </a:p>
          <a:p>
            <a:pPr marL="420624" indent="-384048" fontAlgn="auto">
              <a:spcAft>
                <a:spcPts val="0"/>
              </a:spcAft>
              <a:buFont typeface="Wingdings 2"/>
              <a:buChar char=""/>
              <a:defRPr/>
            </a:pPr>
            <a:r>
              <a:rPr lang="hr-HR" sz="3200" dirty="0"/>
              <a:t>Mladog stanovništva, u dobi od 18 do 29 godina, ima oko 20 milijuna što predstavlja 23,7% stanovništva </a:t>
            </a:r>
          </a:p>
          <a:p>
            <a:pPr marL="420624" indent="-384048" fontAlgn="auto">
              <a:spcAft>
                <a:spcPts val="0"/>
              </a:spcAft>
              <a:buFont typeface="Wingdings 2"/>
              <a:buChar char=""/>
              <a:defRPr/>
            </a:pPr>
            <a:r>
              <a:rPr lang="hr-HR" sz="3200" dirty="0"/>
              <a:t>51,1% muškaraca, a 48,9% žene</a:t>
            </a:r>
          </a:p>
          <a:p>
            <a:pPr marL="420624" indent="-384048" fontAlgn="auto">
              <a:spcAft>
                <a:spcPts val="0"/>
              </a:spcAft>
              <a:buFont typeface="Wingdings 2"/>
              <a:buChar char=""/>
              <a:defRPr/>
            </a:pPr>
            <a:r>
              <a:rPr lang="hr-HR" sz="3200" dirty="0"/>
              <a:t>Nezaposlenost mladih sve više raste (29 %) od čega je 36,4% visokoobrazovanih muškaraca te 57,2% visokoobrazovanih žena</a:t>
            </a:r>
          </a:p>
          <a:p>
            <a:pPr marL="420624" indent="-384048" fontAlgn="auto">
              <a:spcAft>
                <a:spcPts val="0"/>
              </a:spcAft>
              <a:buFont typeface="Wingdings 2"/>
              <a:buChar char=""/>
              <a:defRPr/>
            </a:pPr>
            <a:r>
              <a:rPr lang="hr-HR" sz="3200" dirty="0"/>
              <a:t>Egipatsko tržište rada pati zbog velike praznine između ponude i potražnje</a:t>
            </a:r>
          </a:p>
          <a:p>
            <a:pPr marL="420624" indent="-384048" fontAlgn="auto">
              <a:spcAft>
                <a:spcPts val="0"/>
              </a:spcAft>
              <a:buFont typeface="Wingdings 2"/>
              <a:buChar char=""/>
              <a:defRPr/>
            </a:pPr>
            <a:r>
              <a:rPr lang="hr-HR" sz="3200" dirty="0"/>
              <a:t>dvostruko više ljudi ušlo u siromaštvo nego što je iz njega izašlo</a:t>
            </a:r>
          </a:p>
          <a:p>
            <a:pPr marL="420624" indent="-384048" fontAlgn="auto">
              <a:spcAft>
                <a:spcPts val="0"/>
              </a:spcAft>
              <a:buFont typeface="Wingdings 2"/>
              <a:buChar char=""/>
              <a:defRPr/>
            </a:pPr>
            <a:endParaRPr lang="hr-H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endParaRPr lang="hr-HR" smtClean="0"/>
          </a:p>
        </p:txBody>
      </p:sp>
      <p:sp>
        <p:nvSpPr>
          <p:cNvPr id="58370" name="Content Placeholder 2"/>
          <p:cNvSpPr>
            <a:spLocks noGrp="1"/>
          </p:cNvSpPr>
          <p:nvPr>
            <p:ph idx="1"/>
          </p:nvPr>
        </p:nvSpPr>
        <p:spPr/>
        <p:txBody>
          <a:bodyPr/>
          <a:lstStyle/>
          <a:p>
            <a:r>
              <a:rPr lang="hr-HR" smtClean="0"/>
              <a:t>Kvaliteta zapošljavanja opada kroz godine</a:t>
            </a:r>
          </a:p>
          <a:p>
            <a:r>
              <a:rPr lang="hr-HR" smtClean="0"/>
              <a:t>Stagnacija poslova u privatnom sektoru; dok javni sektor ne raste dovoljno brzo da bi zaposlio gotovo 600 tisuća ljudi koji godišnje ulaze na tržište rada</a:t>
            </a:r>
          </a:p>
          <a:p>
            <a:r>
              <a:rPr lang="hr-HR" smtClean="0"/>
              <a:t>Ministarstvo rada i migracije (MoMM) je u Egiptu primarna agencija za zapošljavanje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endParaRPr lang="hr-HR" smtClean="0"/>
          </a:p>
        </p:txBody>
      </p:sp>
      <p:sp>
        <p:nvSpPr>
          <p:cNvPr id="59394" name="Content Placeholder 2"/>
          <p:cNvSpPr>
            <a:spLocks noGrp="1"/>
          </p:cNvSpPr>
          <p:nvPr>
            <p:ph idx="1"/>
          </p:nvPr>
        </p:nvSpPr>
        <p:spPr/>
        <p:txBody>
          <a:bodyPr/>
          <a:lstStyle/>
          <a:p>
            <a:r>
              <a:rPr lang="hr-HR" smtClean="0"/>
              <a:t>Programi zapošljavanja:</a:t>
            </a:r>
          </a:p>
          <a:p>
            <a:r>
              <a:rPr lang="hr-HR" smtClean="0"/>
              <a:t>Razvoj ljudskih resursa</a:t>
            </a:r>
          </a:p>
          <a:p>
            <a:r>
              <a:rPr lang="hr-HR" smtClean="0"/>
              <a:t>Javni radovi i regionalni razvoj</a:t>
            </a:r>
          </a:p>
          <a:p>
            <a:r>
              <a:rPr lang="hr-HR" smtClean="0"/>
              <a:t>Razvoj društva (obrazovanje, mikrokreditiranje…)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hr-HR" smtClean="0"/>
              <a:t>GLAD U EGIPTU</a:t>
            </a:r>
          </a:p>
        </p:txBody>
      </p:sp>
      <p:sp>
        <p:nvSpPr>
          <p:cNvPr id="3" name="Content Placeholder 2"/>
          <p:cNvSpPr>
            <a:spLocks noGrp="1"/>
          </p:cNvSpPr>
          <p:nvPr>
            <p:ph idx="1"/>
          </p:nvPr>
        </p:nvSpPr>
        <p:spPr/>
        <p:txBody>
          <a:bodyPr>
            <a:normAutofit fontScale="85000" lnSpcReduction="10000"/>
          </a:bodyPr>
          <a:lstStyle/>
          <a:p>
            <a:pPr marL="420624" indent="-384048" fontAlgn="auto">
              <a:spcAft>
                <a:spcPts val="0"/>
              </a:spcAft>
              <a:buFont typeface="Wingdings 2"/>
              <a:buChar char=""/>
              <a:defRPr/>
            </a:pPr>
            <a:r>
              <a:rPr lang="hr-HR" sz="3200" dirty="0"/>
              <a:t>17% stanovništva u Egiptu pati od gladi (13,7 milijuna)</a:t>
            </a:r>
          </a:p>
          <a:p>
            <a:pPr marL="420624" indent="-384048" fontAlgn="auto">
              <a:spcAft>
                <a:spcPts val="0"/>
              </a:spcAft>
              <a:buFont typeface="Wingdings 2"/>
              <a:buChar char=""/>
              <a:defRPr/>
            </a:pPr>
            <a:r>
              <a:rPr lang="hr-HR" sz="3200" dirty="0"/>
              <a:t>najsiromašnije obitelji više od polovice svog kućnog budžeta potroše na hranu i kupuju onu hranu koja je jeftinija i manje hranjiva</a:t>
            </a:r>
          </a:p>
          <a:p>
            <a:pPr marL="420624" indent="-384048" fontAlgn="auto">
              <a:spcAft>
                <a:spcPts val="0"/>
              </a:spcAft>
              <a:buFont typeface="Wingdings 2"/>
              <a:buChar char=""/>
              <a:defRPr/>
            </a:pPr>
            <a:r>
              <a:rPr lang="hr-HR" sz="3200" dirty="0"/>
              <a:t>Pothranjenost djece mlađe od 5 godine sve više u porastu</a:t>
            </a:r>
          </a:p>
          <a:p>
            <a:pPr marL="420624" indent="-384048" fontAlgn="auto">
              <a:spcAft>
                <a:spcPts val="0"/>
              </a:spcAft>
              <a:buFont typeface="Wingdings 2"/>
              <a:buChar char=""/>
              <a:defRPr/>
            </a:pPr>
            <a:r>
              <a:rPr lang="hr-HR" sz="3200" dirty="0"/>
              <a:t>Raste sa 23% 2005., na 29% 2008. te 31% 2011.godine</a:t>
            </a:r>
          </a:p>
          <a:p>
            <a:pPr marL="420624" indent="-384048" fontAlgn="auto">
              <a:spcAft>
                <a:spcPts val="0"/>
              </a:spcAft>
              <a:buFont typeface="Wingdings 2"/>
              <a:buChar char=""/>
              <a:defRPr/>
            </a:pPr>
            <a:r>
              <a:rPr lang="hr-HR" sz="3200" dirty="0"/>
              <a:t>1/3 djece pothranjena, što uvelike utječe na njihov rast i razvoj</a:t>
            </a:r>
          </a:p>
          <a:p>
            <a:pPr marL="420624" indent="-384048" fontAlgn="auto">
              <a:spcAft>
                <a:spcPts val="0"/>
              </a:spcAft>
              <a:buFont typeface="Wingdings 2"/>
              <a:buChar char=""/>
              <a:defRPr/>
            </a:pPr>
            <a:endParaRPr lang="hr-H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hr-HR" smtClean="0"/>
              <a:t>INSTRUMENTI POMOĆI</a:t>
            </a:r>
          </a:p>
        </p:txBody>
      </p:sp>
      <p:sp>
        <p:nvSpPr>
          <p:cNvPr id="3" name="Content Placeholder 2"/>
          <p:cNvSpPr>
            <a:spLocks noGrp="1"/>
          </p:cNvSpPr>
          <p:nvPr>
            <p:ph idx="1"/>
          </p:nvPr>
        </p:nvSpPr>
        <p:spPr/>
        <p:txBody>
          <a:bodyPr>
            <a:normAutofit fontScale="92500" lnSpcReduction="20000"/>
          </a:bodyPr>
          <a:lstStyle/>
          <a:p>
            <a:pPr marL="420624" indent="-384048" fontAlgn="auto">
              <a:spcAft>
                <a:spcPts val="0"/>
              </a:spcAft>
              <a:buFont typeface="Wingdings 2"/>
              <a:buChar char=""/>
              <a:defRPr/>
            </a:pPr>
            <a:r>
              <a:rPr lang="hr-HR" sz="3200" b="1" dirty="0"/>
              <a:t>SAVE THE CHILDREN- </a:t>
            </a:r>
            <a:r>
              <a:rPr lang="hr-HR" sz="3200" dirty="0"/>
              <a:t>osnovana 1982. godine</a:t>
            </a:r>
          </a:p>
          <a:p>
            <a:pPr marL="420624" indent="-384048" fontAlgn="auto">
              <a:spcAft>
                <a:spcPts val="0"/>
              </a:spcAft>
              <a:buFont typeface="Wingdings 2"/>
              <a:buChar char=""/>
              <a:defRPr/>
            </a:pPr>
            <a:r>
              <a:rPr lang="hr-HR" sz="3200" dirty="0"/>
              <a:t>Pomaže djeci u Egiptu da uživaju u djetinjstvu i ostvare svoj puni potencijal</a:t>
            </a:r>
          </a:p>
          <a:p>
            <a:pPr marL="420624" indent="-384048" fontAlgn="auto">
              <a:spcAft>
                <a:spcPts val="0"/>
              </a:spcAft>
              <a:buFont typeface="Wingdings 2"/>
              <a:buChar char=""/>
              <a:defRPr/>
            </a:pPr>
            <a:r>
              <a:rPr lang="hr-HR" sz="3200" dirty="0"/>
              <a:t>Programi uključuju obrazovanje, zdravlje, prehranu, razvoj društva i dr.</a:t>
            </a:r>
          </a:p>
          <a:p>
            <a:pPr marL="420624" indent="-384048" fontAlgn="auto">
              <a:spcAft>
                <a:spcPts val="0"/>
              </a:spcAft>
              <a:buFont typeface="Wingdings 2"/>
              <a:buChar char=""/>
              <a:defRPr/>
            </a:pPr>
            <a:r>
              <a:rPr lang="hr-HR" sz="3200" dirty="0"/>
              <a:t>CONDITIONAL CASH TRANSFR PROGRAMMES (</a:t>
            </a:r>
            <a:r>
              <a:rPr lang="hr-HR" sz="3200" dirty="0" err="1"/>
              <a:t>CCTs</a:t>
            </a:r>
            <a:r>
              <a:rPr lang="hr-HR" sz="3200" dirty="0"/>
              <a:t>)- program ministarstva financija u Egiptu za pomoć siromašnim obiteljima kako bi se optimizirala socijalna pravda</a:t>
            </a:r>
          </a:p>
          <a:p>
            <a:pPr marL="420624" indent="-384048" fontAlgn="auto">
              <a:spcAft>
                <a:spcPts val="0"/>
              </a:spcAft>
              <a:buFont typeface="Wingdings 2"/>
              <a:buChar char=""/>
              <a:defRPr/>
            </a:pPr>
            <a:endParaRPr lang="hr-H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hr-HR" smtClean="0"/>
              <a:t>OSOBE S INVALIDITETOM</a:t>
            </a:r>
          </a:p>
        </p:txBody>
      </p:sp>
      <p:sp>
        <p:nvSpPr>
          <p:cNvPr id="3" name="Content Placeholder 2"/>
          <p:cNvSpPr>
            <a:spLocks noGrp="1"/>
          </p:cNvSpPr>
          <p:nvPr>
            <p:ph idx="1"/>
          </p:nvPr>
        </p:nvSpPr>
        <p:spPr/>
        <p:txBody>
          <a:bodyPr>
            <a:normAutofit fontScale="70000" lnSpcReduction="20000"/>
          </a:bodyPr>
          <a:lstStyle/>
          <a:p>
            <a:pPr marL="420624" indent="-384048" fontAlgn="auto">
              <a:spcAft>
                <a:spcPts val="0"/>
              </a:spcAft>
              <a:buFont typeface="Wingdings 2"/>
              <a:buChar char=""/>
              <a:defRPr/>
            </a:pPr>
            <a:r>
              <a:rPr lang="hr-HR" sz="3200" dirty="0"/>
              <a:t>Prema procjenama UN-a u Egiptu živi 12 milijuna ljudi  s nekim oblikom invalidnosti</a:t>
            </a:r>
          </a:p>
          <a:p>
            <a:pPr marL="420624" indent="-384048" fontAlgn="auto">
              <a:spcAft>
                <a:spcPts val="0"/>
              </a:spcAft>
              <a:buFont typeface="Wingdings 2"/>
              <a:buChar char=""/>
              <a:defRPr/>
            </a:pPr>
            <a:r>
              <a:rPr lang="hr-HR" sz="3200" dirty="0"/>
              <a:t>Od toga 4 milijuna su djeca s teškoćama u razvoju</a:t>
            </a:r>
          </a:p>
          <a:p>
            <a:pPr marL="420624" indent="-384048" fontAlgn="auto">
              <a:spcAft>
                <a:spcPts val="0"/>
              </a:spcAft>
              <a:buFont typeface="Wingdings 2"/>
              <a:buChar char=""/>
              <a:defRPr/>
            </a:pPr>
            <a:r>
              <a:rPr lang="hr-HR" sz="3200" dirty="0"/>
              <a:t>Samo 2% posto djece s teškoćama ima pristup rehabilitacijskim uslugama i programima</a:t>
            </a:r>
          </a:p>
          <a:p>
            <a:pPr marL="420624" indent="-384048" fontAlgn="auto">
              <a:spcAft>
                <a:spcPts val="0"/>
              </a:spcAft>
              <a:buFont typeface="Wingdings 2"/>
              <a:buChar char=""/>
              <a:defRPr/>
            </a:pPr>
            <a:r>
              <a:rPr lang="hr-HR" sz="3200" dirty="0"/>
              <a:t>Obitelji osoba s invaliditetom izložene su osudi i stigmatizaciji</a:t>
            </a:r>
          </a:p>
          <a:p>
            <a:pPr marL="420624" indent="-384048" fontAlgn="auto">
              <a:spcAft>
                <a:spcPts val="0"/>
              </a:spcAft>
              <a:buFont typeface="Wingdings 2"/>
              <a:buChar char=""/>
              <a:defRPr/>
            </a:pPr>
            <a:r>
              <a:rPr lang="hr-HR" sz="3200" dirty="0"/>
              <a:t>Mladi napuštaju obrazovanje i zapošljavaju se kako bi prehranili obitelj</a:t>
            </a:r>
          </a:p>
          <a:p>
            <a:pPr marL="420624" indent="-384048" fontAlgn="auto">
              <a:spcAft>
                <a:spcPts val="0"/>
              </a:spcAft>
              <a:buFont typeface="Wingdings 2"/>
              <a:buChar char=""/>
              <a:defRPr/>
            </a:pPr>
            <a:r>
              <a:rPr lang="hr-HR" sz="3200" dirty="0"/>
              <a:t>Djecu s teškoćama odbijaju privatne pa i javne škole</a:t>
            </a:r>
          </a:p>
          <a:p>
            <a:pPr marL="420624" indent="-384048" fontAlgn="auto">
              <a:spcAft>
                <a:spcPts val="0"/>
              </a:spcAft>
              <a:buFont typeface="Wingdings 2"/>
              <a:buChar char=""/>
              <a:defRPr/>
            </a:pPr>
            <a:r>
              <a:rPr lang="hr-HR" sz="3200" dirty="0"/>
              <a:t>2 cilja politike egipatske vlade: podržati i pomoći osobama s invaliditetom u uključivanje u društvo te dostojanstven </a:t>
            </a:r>
            <a:r>
              <a:rPr lang="hr-HR" sz="3200" dirty="0" smtClean="0"/>
              <a:t>život</a:t>
            </a:r>
            <a:endParaRPr lang="hr-H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323850" y="1052513"/>
            <a:ext cx="7600950" cy="5073650"/>
          </a:xfrm>
        </p:spPr>
        <p:txBody>
          <a:bodyPr/>
          <a:lstStyle/>
          <a:p>
            <a:r>
              <a:rPr lang="hr-HR" smtClean="0"/>
              <a:t>Islamska vjeroispovjest</a:t>
            </a:r>
          </a:p>
          <a:p>
            <a:r>
              <a:rPr lang="hr-HR" smtClean="0"/>
              <a:t>Autoritarni i totalitarni politički režimi</a:t>
            </a:r>
          </a:p>
          <a:p>
            <a:r>
              <a:rPr lang="hr-HR" smtClean="0"/>
              <a:t>Ograničene slobode</a:t>
            </a:r>
          </a:p>
          <a:p>
            <a:r>
              <a:rPr lang="hr-HR" smtClean="0"/>
              <a:t>Inflacija </a:t>
            </a:r>
          </a:p>
          <a:p>
            <a:r>
              <a:rPr lang="hr-HR" smtClean="0"/>
              <a:t>Korupcija </a:t>
            </a:r>
          </a:p>
          <a:p>
            <a:r>
              <a:rPr lang="hr-HR" smtClean="0"/>
              <a:t>Siromaštvo </a:t>
            </a:r>
          </a:p>
          <a:p>
            <a:r>
              <a:rPr lang="hr-HR" smtClean="0"/>
              <a:t>Visoka stopa nezaposlenosti</a:t>
            </a:r>
          </a:p>
          <a:p>
            <a:endParaRPr lang="hr-HR"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endParaRPr lang="hr-HR" smtClean="0"/>
          </a:p>
        </p:txBody>
      </p:sp>
      <p:sp>
        <p:nvSpPr>
          <p:cNvPr id="3" name="Content Placeholder 2"/>
          <p:cNvSpPr>
            <a:spLocks noGrp="1"/>
          </p:cNvSpPr>
          <p:nvPr>
            <p:ph idx="1"/>
          </p:nvPr>
        </p:nvSpPr>
        <p:spPr/>
        <p:txBody>
          <a:bodyPr>
            <a:normAutofit fontScale="92500" lnSpcReduction="20000"/>
          </a:bodyPr>
          <a:lstStyle/>
          <a:p>
            <a:pPr marL="420624" indent="-384048" fontAlgn="auto">
              <a:spcAft>
                <a:spcPts val="0"/>
              </a:spcAft>
              <a:buFont typeface="Wingdings 2"/>
              <a:buChar char=""/>
              <a:defRPr/>
            </a:pPr>
            <a:r>
              <a:rPr lang="hr-HR" sz="3200" dirty="0"/>
              <a:t>Dar El-</a:t>
            </a:r>
            <a:r>
              <a:rPr lang="hr-HR" sz="3200" dirty="0" err="1"/>
              <a:t>Orman</a:t>
            </a:r>
            <a:r>
              <a:rPr lang="hr-HR" sz="3200" dirty="0"/>
              <a:t> je udruga osnovana 1993. godine i pomaže osobama s invaliditetom i njihovim obiteljima da povećaju svoje prihode te im nudi besplatnu medicinsku pomoć</a:t>
            </a:r>
          </a:p>
          <a:p>
            <a:pPr marL="420624" indent="-384048" fontAlgn="auto">
              <a:spcAft>
                <a:spcPts val="0"/>
              </a:spcAft>
              <a:buFont typeface="Wingdings 2"/>
              <a:buChar char=""/>
              <a:defRPr/>
            </a:pPr>
            <a:r>
              <a:rPr lang="hr-HR" sz="3200" dirty="0"/>
              <a:t>2011. </a:t>
            </a:r>
            <a:r>
              <a:rPr lang="hr-HR" sz="3200" dirty="0" err="1"/>
              <a:t>Mohamed</a:t>
            </a:r>
            <a:r>
              <a:rPr lang="hr-HR" sz="3200" dirty="0"/>
              <a:t> pokreće online inicijativu sa drugim osobama s invaliditetom </a:t>
            </a:r>
          </a:p>
          <a:p>
            <a:pPr marL="420624" indent="-384048" fontAlgn="auto">
              <a:spcAft>
                <a:spcPts val="0"/>
              </a:spcAft>
              <a:buFont typeface="Wingdings 2"/>
              <a:buChar char=""/>
              <a:defRPr/>
            </a:pPr>
            <a:r>
              <a:rPr lang="hr-HR" sz="3200" dirty="0"/>
              <a:t>Kao rezultat inicijative osnovano je državno vijeće za probleme osoba s </a:t>
            </a:r>
            <a:r>
              <a:rPr lang="hr-HR" sz="3200" dirty="0" smtClean="0"/>
              <a:t>invaliditetom</a:t>
            </a:r>
            <a:endParaRPr lang="hr-HR" sz="3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hr-HR" smtClean="0"/>
              <a:t>SOCIJALNI RAD U EGIPTU</a:t>
            </a:r>
          </a:p>
        </p:txBody>
      </p:sp>
      <p:sp>
        <p:nvSpPr>
          <p:cNvPr id="64514" name="Content Placeholder 2"/>
          <p:cNvSpPr>
            <a:spLocks noGrp="1"/>
          </p:cNvSpPr>
          <p:nvPr>
            <p:ph idx="1"/>
          </p:nvPr>
        </p:nvSpPr>
        <p:spPr/>
        <p:txBody>
          <a:bodyPr/>
          <a:lstStyle/>
          <a:p>
            <a:r>
              <a:rPr lang="hr-HR" smtClean="0"/>
              <a:t>1930. početak  profesionalnog socijalnog rada</a:t>
            </a:r>
          </a:p>
          <a:p>
            <a:r>
              <a:rPr lang="hr-HR" smtClean="0"/>
              <a:t>1935. prva škola socijalnog rada u Aleksandriji - Higher Institute of Social work</a:t>
            </a:r>
          </a:p>
          <a:p>
            <a:r>
              <a:rPr lang="hr-HR" smtClean="0"/>
              <a:t>1936. Cairo School of Social work</a:t>
            </a:r>
          </a:p>
          <a:p>
            <a:r>
              <a:rPr lang="hr-HR" smtClean="0"/>
              <a:t>Privatne organizacije; financirane donacijama; vođene konceptom društvenog razvoja</a:t>
            </a:r>
          </a:p>
          <a:p>
            <a:endParaRPr lang="hr-HR"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836613"/>
            <a:ext cx="7467600" cy="5865812"/>
          </a:xfrm>
        </p:spPr>
        <p:txBody>
          <a:bodyPr>
            <a:normAutofit/>
          </a:bodyPr>
          <a:lstStyle/>
          <a:p>
            <a:pPr>
              <a:lnSpc>
                <a:spcPct val="80000"/>
              </a:lnSpc>
            </a:pPr>
            <a:r>
              <a:rPr lang="hr-HR" sz="2300" smtClean="0"/>
              <a:t>1939. Vlada preuzima brigu o rizičnim skupinama; osnovano je ministarstvo socijalne skrbi</a:t>
            </a:r>
          </a:p>
          <a:p>
            <a:pPr>
              <a:lnSpc>
                <a:spcPct val="80000"/>
              </a:lnSpc>
            </a:pPr>
            <a:r>
              <a:rPr lang="hr-HR" sz="2300" smtClean="0"/>
              <a:t>1941. Udruženje socijalnih radnika</a:t>
            </a:r>
          </a:p>
          <a:p>
            <a:pPr>
              <a:lnSpc>
                <a:spcPct val="80000"/>
              </a:lnSpc>
            </a:pPr>
            <a:r>
              <a:rPr lang="hr-HR" sz="2300" smtClean="0"/>
              <a:t>1946. Higher institute of Social Work – 1975. Fakultet socijalnog rada</a:t>
            </a:r>
          </a:p>
          <a:p>
            <a:pPr>
              <a:lnSpc>
                <a:spcPct val="80000"/>
              </a:lnSpc>
            </a:pPr>
            <a:r>
              <a:rPr lang="hr-HR" sz="2300" smtClean="0"/>
              <a:t>1967. rat s Izraelom </a:t>
            </a:r>
          </a:p>
          <a:p>
            <a:pPr>
              <a:lnSpc>
                <a:spcPct val="80000"/>
              </a:lnSpc>
            </a:pPr>
            <a:r>
              <a:rPr lang="hr-HR" sz="2300" smtClean="0"/>
              <a:t>1973. Unija socijalnih radnika	</a:t>
            </a:r>
          </a:p>
          <a:p>
            <a:pPr lvl="3">
              <a:lnSpc>
                <a:spcPct val="80000"/>
              </a:lnSpc>
            </a:pPr>
            <a:r>
              <a:rPr lang="hr-HR" sz="1600" smtClean="0"/>
              <a:t>Gl. ciljevi: suradnja sa arapskim, afričkim, azijskim zemljama u rješavanju zajedničkih poslova, sudjelovanje na međunarodnim konferencijama; praćenje zbivanja u struci u inozemstvu, te poduzimanje nužnih promjena u egipatskom sustavu socijalnih usluga; suradnja s vlasti; organiziranje svih aspekata socijalnog rada</a:t>
            </a:r>
          </a:p>
          <a:p>
            <a:pPr>
              <a:lnSpc>
                <a:spcPct val="80000"/>
              </a:lnSpc>
            </a:pPr>
            <a:r>
              <a:rPr lang="hr-HR" sz="2300" smtClean="0"/>
              <a:t>Do 1997. osnovano je 3 fakulteta i 9 instituta socijalnog rada (u urbanim sredinama)</a:t>
            </a:r>
          </a:p>
          <a:p>
            <a:pPr>
              <a:lnSpc>
                <a:spcPct val="80000"/>
              </a:lnSpc>
            </a:pPr>
            <a:r>
              <a:rPr lang="hr-HR" sz="2300" smtClean="0"/>
              <a:t>Većim dijelom ženska profesija</a:t>
            </a:r>
          </a:p>
          <a:p>
            <a:pPr>
              <a:lnSpc>
                <a:spcPct val="80000"/>
              </a:lnSpc>
            </a:pPr>
            <a:endParaRPr lang="hr-HR" sz="23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2950" cy="1143000"/>
          </a:xfrm>
        </p:spPr>
        <p:txBody>
          <a:bodyPr>
            <a:normAutofit fontScale="90000"/>
          </a:bodyPr>
          <a:lstStyle/>
          <a:p>
            <a:pPr fontAlgn="auto">
              <a:spcAft>
                <a:spcPts val="0"/>
              </a:spcAft>
              <a:defRPr/>
            </a:pPr>
            <a:r>
              <a:rPr lang="hr-HR" dirty="0" smtClean="0"/>
              <a:t>KARAKTERISTIKE SOCIJALNOG RADA</a:t>
            </a:r>
            <a:endParaRPr lang="hr-HR" dirty="0"/>
          </a:p>
        </p:txBody>
      </p:sp>
      <p:sp>
        <p:nvSpPr>
          <p:cNvPr id="3" name="Content Placeholder 2"/>
          <p:cNvSpPr>
            <a:spLocks noGrp="1"/>
          </p:cNvSpPr>
          <p:nvPr>
            <p:ph idx="1"/>
          </p:nvPr>
        </p:nvSpPr>
        <p:spPr/>
        <p:txBody>
          <a:bodyPr>
            <a:normAutofit fontScale="85000" lnSpcReduction="20000"/>
          </a:bodyPr>
          <a:lstStyle/>
          <a:p>
            <a:pPr marL="420624" indent="-384048" fontAlgn="auto">
              <a:spcAft>
                <a:spcPts val="0"/>
              </a:spcAft>
              <a:buFont typeface="Wingdings 2"/>
              <a:buChar char=""/>
              <a:defRPr/>
            </a:pPr>
            <a:r>
              <a:rPr lang="hr-HR" dirty="0" smtClean="0"/>
              <a:t>“Mlada” profesija, loše organizirana, nedefinirana</a:t>
            </a:r>
          </a:p>
          <a:p>
            <a:pPr marL="420624" indent="-384048" fontAlgn="auto">
              <a:spcAft>
                <a:spcPts val="0"/>
              </a:spcAft>
              <a:buFont typeface="Wingdings 2"/>
              <a:buChar char=""/>
              <a:defRPr/>
            </a:pPr>
            <a:r>
              <a:rPr lang="hr-HR" dirty="0" smtClean="0"/>
              <a:t>Lider među arapskim zemljama u razvoju obrazovanja i prakse soc. rada</a:t>
            </a:r>
          </a:p>
          <a:p>
            <a:pPr marL="420624" indent="-384048" fontAlgn="auto">
              <a:spcAft>
                <a:spcPts val="0"/>
              </a:spcAft>
              <a:buFont typeface="Wingdings 2"/>
              <a:buChar char=""/>
              <a:defRPr/>
            </a:pPr>
            <a:r>
              <a:rPr lang="hr-HR" dirty="0" smtClean="0"/>
              <a:t>Socijalni rad s pojedincem </a:t>
            </a:r>
          </a:p>
          <a:p>
            <a:pPr marL="420624" indent="-384048" fontAlgn="auto">
              <a:spcAft>
                <a:spcPts val="0"/>
              </a:spcAft>
              <a:buFont typeface="Wingdings 2"/>
              <a:buChar char=""/>
              <a:defRPr/>
            </a:pPr>
            <a:r>
              <a:rPr lang="hr-HR" dirty="0" smtClean="0"/>
              <a:t>Od 1930.-1960. naglasak je na soc. radu s pojedincem, grupom i zajednicom</a:t>
            </a:r>
          </a:p>
          <a:p>
            <a:pPr marL="420624" indent="-384048" fontAlgn="auto">
              <a:spcAft>
                <a:spcPts val="0"/>
              </a:spcAft>
              <a:buFont typeface="Wingdings 2"/>
              <a:buChar char=""/>
              <a:defRPr/>
            </a:pPr>
            <a:r>
              <a:rPr lang="hr-HR" dirty="0" smtClean="0"/>
              <a:t>Kasnije kombinira razne metode i područja</a:t>
            </a:r>
          </a:p>
          <a:p>
            <a:pPr marL="420624" indent="-384048" fontAlgn="auto">
              <a:spcAft>
                <a:spcPts val="0"/>
              </a:spcAft>
              <a:buFont typeface="Wingdings 2"/>
              <a:buChar char=""/>
              <a:defRPr/>
            </a:pPr>
            <a:r>
              <a:rPr lang="hr-HR" dirty="0" smtClean="0"/>
              <a:t>Kasni razvoj privatne prakse</a:t>
            </a:r>
          </a:p>
          <a:p>
            <a:pPr marL="420624" indent="-384048" fontAlgn="auto">
              <a:spcAft>
                <a:spcPts val="0"/>
              </a:spcAft>
              <a:buFont typeface="Wingdings 2"/>
              <a:buChar char=""/>
              <a:defRPr/>
            </a:pPr>
            <a:r>
              <a:rPr lang="hr-HR" dirty="0" smtClean="0"/>
              <a:t>Nije licencirana profesija</a:t>
            </a:r>
          </a:p>
          <a:p>
            <a:pPr marL="420624" indent="-384048" fontAlgn="auto">
              <a:spcAft>
                <a:spcPts val="0"/>
              </a:spcAft>
              <a:buFont typeface="Wingdings 2"/>
              <a:buChar char=""/>
              <a:defRPr/>
            </a:pPr>
            <a:r>
              <a:rPr lang="hr-HR" dirty="0" smtClean="0"/>
              <a:t>Rad u nepunom radnom vremenu radi dodatnog izvora prihoda</a:t>
            </a:r>
          </a:p>
          <a:p>
            <a:pPr marL="420624" indent="-384048" fontAlgn="auto">
              <a:spcAft>
                <a:spcPts val="0"/>
              </a:spcAft>
              <a:buFont typeface="Wingdings 2"/>
              <a:buChar char=""/>
              <a:defRPr/>
            </a:pPr>
            <a:endParaRPr lang="hr-H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613" cy="1143000"/>
          </a:xfrm>
        </p:spPr>
        <p:txBody>
          <a:bodyPr>
            <a:normAutofit fontScale="90000"/>
          </a:bodyPr>
          <a:lstStyle/>
          <a:p>
            <a:pPr fontAlgn="auto">
              <a:spcAft>
                <a:spcPts val="0"/>
              </a:spcAft>
              <a:defRPr/>
            </a:pPr>
            <a:r>
              <a:rPr lang="hr-HR" dirty="0" smtClean="0"/>
              <a:t>KLASIFIKACIJA SOCIJALNOG RADA</a:t>
            </a:r>
            <a:endParaRPr lang="hr-HR" dirty="0"/>
          </a:p>
        </p:txBody>
      </p:sp>
      <p:sp>
        <p:nvSpPr>
          <p:cNvPr id="67586" name="Content Placeholder 2"/>
          <p:cNvSpPr>
            <a:spLocks noGrp="1"/>
          </p:cNvSpPr>
          <p:nvPr>
            <p:ph idx="1"/>
          </p:nvPr>
        </p:nvSpPr>
        <p:spPr/>
        <p:txBody>
          <a:bodyPr/>
          <a:lstStyle/>
          <a:p>
            <a:r>
              <a:rPr lang="hr-HR" smtClean="0"/>
              <a:t>Primarni/osnovni socijalni rad</a:t>
            </a:r>
          </a:p>
          <a:p>
            <a:r>
              <a:rPr lang="hr-HR" smtClean="0"/>
              <a:t>Sekundarni socijalni rad</a:t>
            </a:r>
          </a:p>
          <a:p>
            <a:r>
              <a:rPr lang="hr-HR" smtClean="0"/>
              <a:t>Tercijalni socijalni rad</a:t>
            </a:r>
          </a:p>
          <a:p>
            <a:r>
              <a:rPr lang="hr-HR" smtClean="0"/>
              <a:t>Veliki broj socijalnih radnika radi u Vladinim agencijama i uredima</a:t>
            </a:r>
          </a:p>
          <a:p>
            <a:r>
              <a:rPr lang="hr-HR" smtClean="0"/>
              <a:t>Socijalni rad smatra se dijelom državnog aparata</a:t>
            </a:r>
          </a:p>
          <a:p>
            <a:endParaRPr lang="hr-HR"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hr-HR" smtClean="0"/>
              <a:t>ETIČKI KODEKS</a:t>
            </a:r>
          </a:p>
        </p:txBody>
      </p:sp>
      <p:sp>
        <p:nvSpPr>
          <p:cNvPr id="68610" name="Content Placeholder 2"/>
          <p:cNvSpPr>
            <a:spLocks noGrp="1"/>
          </p:cNvSpPr>
          <p:nvPr>
            <p:ph idx="1"/>
          </p:nvPr>
        </p:nvSpPr>
        <p:spPr>
          <a:xfrm>
            <a:off x="468313" y="1844675"/>
            <a:ext cx="7467600" cy="4525963"/>
          </a:xfrm>
        </p:spPr>
        <p:txBody>
          <a:bodyPr/>
          <a:lstStyle/>
          <a:p>
            <a:r>
              <a:rPr lang="hr-HR" smtClean="0"/>
              <a:t>Ne postoji</a:t>
            </a:r>
          </a:p>
          <a:p>
            <a:r>
              <a:rPr lang="hr-HR" smtClean="0"/>
              <a:t>Ministarstvo socijalne skrbi nema interesa za izradom istog</a:t>
            </a:r>
          </a:p>
          <a:p>
            <a:r>
              <a:rPr lang="hr-HR" smtClean="0"/>
              <a:t>Gl. misija je direktna pomoć rizičnim skupinama i stavljanje odgovornosti na socijalne institucije</a:t>
            </a:r>
          </a:p>
          <a:p>
            <a:endParaRPr lang="hr-HR"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hr-HR" smtClean="0"/>
              <a:t>SOCIJALNI RAD I ISLAM</a:t>
            </a:r>
          </a:p>
        </p:txBody>
      </p:sp>
      <p:sp>
        <p:nvSpPr>
          <p:cNvPr id="3" name="Content Placeholder 2"/>
          <p:cNvSpPr>
            <a:spLocks noGrp="1"/>
          </p:cNvSpPr>
          <p:nvPr>
            <p:ph idx="1"/>
          </p:nvPr>
        </p:nvSpPr>
        <p:spPr/>
        <p:txBody>
          <a:bodyPr>
            <a:normAutofit lnSpcReduction="10000"/>
          </a:bodyPr>
          <a:lstStyle/>
          <a:p>
            <a:pPr marL="420624" indent="-384048" fontAlgn="auto">
              <a:spcAft>
                <a:spcPts val="0"/>
              </a:spcAft>
              <a:buFont typeface="Wingdings 2"/>
              <a:buChar char=""/>
              <a:defRPr/>
            </a:pPr>
            <a:r>
              <a:rPr lang="hr-HR" dirty="0" smtClean="0"/>
              <a:t>Islam kao temelj etičkog kodeksa socijalnih radnika u  Egiptu</a:t>
            </a:r>
          </a:p>
          <a:p>
            <a:pPr marL="420624" indent="-384048" fontAlgn="auto">
              <a:spcAft>
                <a:spcPts val="0"/>
              </a:spcAft>
              <a:buFont typeface="Wingdings 2"/>
              <a:buChar char=""/>
              <a:defRPr/>
            </a:pPr>
            <a:r>
              <a:rPr lang="hr-HR" dirty="0" smtClean="0"/>
              <a:t>Izvor sustava vrijednosti: demokracije, jednakosti, suradnje, prihvaćanja, altruizma, prihvaćanja i poštivanja ljudskih bića i suzbijanja diskriminacije</a:t>
            </a:r>
          </a:p>
          <a:p>
            <a:pPr marL="420624" indent="-384048" fontAlgn="auto">
              <a:spcAft>
                <a:spcPts val="0"/>
              </a:spcAft>
              <a:buFont typeface="Wingdings 2"/>
              <a:buChar char=""/>
              <a:defRPr/>
            </a:pPr>
            <a:r>
              <a:rPr lang="hr-HR" dirty="0" smtClean="0"/>
              <a:t>1970.-1980. političke stranke vrše pritisak na Vladu da Islamski zakon (Sharia) upravlja svakim aspektom života </a:t>
            </a:r>
            <a:endParaRPr lang="hr-H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hr-HR" dirty="0" smtClean="0"/>
              <a:t>SOCIJALNE USLUGE U EGIPTU</a:t>
            </a:r>
            <a:br>
              <a:rPr lang="hr-HR" dirty="0" smtClean="0"/>
            </a:br>
            <a:r>
              <a:rPr lang="hr-HR" dirty="0" smtClean="0"/>
              <a:t>“HANDS”</a:t>
            </a:r>
            <a:br>
              <a:rPr lang="hr-HR" dirty="0" smtClean="0"/>
            </a:br>
            <a:r>
              <a:rPr lang="hr-HR" sz="2200" dirty="0" smtClean="0"/>
              <a:t>(Hands Along the Nile Development Services)</a:t>
            </a:r>
            <a:endParaRPr lang="hr-HR" sz="2200" dirty="0"/>
          </a:p>
        </p:txBody>
      </p:sp>
      <p:sp>
        <p:nvSpPr>
          <p:cNvPr id="3" name="Content Placeholder 2"/>
          <p:cNvSpPr>
            <a:spLocks noGrp="1"/>
          </p:cNvSpPr>
          <p:nvPr>
            <p:ph idx="1"/>
          </p:nvPr>
        </p:nvSpPr>
        <p:spPr>
          <a:xfrm>
            <a:off x="395288" y="1916113"/>
            <a:ext cx="7467600" cy="4525962"/>
          </a:xfrm>
        </p:spPr>
        <p:txBody>
          <a:bodyPr>
            <a:normAutofit fontScale="70000" lnSpcReduction="20000"/>
          </a:bodyPr>
          <a:lstStyle/>
          <a:p>
            <a:pPr marL="420624" indent="-384048" fontAlgn="auto">
              <a:spcAft>
                <a:spcPts val="0"/>
              </a:spcAft>
              <a:buFont typeface="Wingdings 2"/>
              <a:buChar char=""/>
              <a:defRPr/>
            </a:pPr>
            <a:r>
              <a:rPr lang="en-US" dirty="0" smtClean="0"/>
              <a:t>Association for the Protection of the Environment (APE)</a:t>
            </a:r>
            <a:r>
              <a:rPr lang="hr-HR" dirty="0" smtClean="0"/>
              <a:t> – Udruga za zaštitu okoliša: centar za razvoj pismenosti i radnih vještina za žene</a:t>
            </a:r>
          </a:p>
          <a:p>
            <a:pPr marL="420624" indent="-384048" fontAlgn="auto">
              <a:spcAft>
                <a:spcPts val="0"/>
              </a:spcAft>
              <a:buFont typeface="Wingdings 2"/>
              <a:buChar char=""/>
              <a:defRPr/>
            </a:pPr>
            <a:r>
              <a:rPr lang="hr-HR" dirty="0" smtClean="0"/>
              <a:t>“Fairhaeven” škola za osobe s invaliditetom – od 2 godine do adolescentske dobi</a:t>
            </a:r>
          </a:p>
          <a:p>
            <a:pPr marL="420624" indent="-384048" fontAlgn="auto">
              <a:spcAft>
                <a:spcPts val="0"/>
              </a:spcAft>
              <a:buFont typeface="Wingdings 2"/>
              <a:buChar char=""/>
              <a:defRPr/>
            </a:pPr>
            <a:r>
              <a:rPr lang="hr-HR" dirty="0" smtClean="0"/>
              <a:t>Sirotište “Lillian Trasher” – osnovana 1900-ih, brine i o udovicama s djecom</a:t>
            </a:r>
          </a:p>
          <a:p>
            <a:pPr marL="420624" indent="-384048" fontAlgn="auto">
              <a:spcAft>
                <a:spcPts val="0"/>
              </a:spcAft>
              <a:buFont typeface="Wingdings 2"/>
              <a:buChar char=""/>
              <a:defRPr/>
            </a:pPr>
            <a:r>
              <a:rPr lang="hr-HR" dirty="0" smtClean="0"/>
              <a:t>“</a:t>
            </a:r>
            <a:r>
              <a:rPr lang="en-US" dirty="0" smtClean="0"/>
              <a:t>Spirit of Youth Association for Environmental Services</a:t>
            </a:r>
            <a:r>
              <a:rPr lang="hr-HR" dirty="0" smtClean="0"/>
              <a:t>” – Centar za razvoj pismenosti i radnih vještina za dječake</a:t>
            </a:r>
          </a:p>
          <a:p>
            <a:pPr marL="420624" indent="-384048" fontAlgn="auto">
              <a:spcAft>
                <a:spcPts val="0"/>
              </a:spcAft>
              <a:buFont typeface="Wingdings 2"/>
              <a:buChar char=""/>
              <a:defRPr/>
            </a:pPr>
            <a:r>
              <a:rPr lang="hr-HR" dirty="0" smtClean="0"/>
              <a:t>“Think and Do” program davanja zajmova za društveno i ekonomski ugrožene ljude</a:t>
            </a:r>
          </a:p>
          <a:p>
            <a:pPr marL="420624" indent="-384048" fontAlgn="auto">
              <a:spcAft>
                <a:spcPts val="0"/>
              </a:spcAft>
              <a:buFont typeface="Wingdings 2"/>
              <a:buChar char=""/>
              <a:defRPr/>
            </a:pPr>
            <a:r>
              <a:rPr lang="hr-HR" dirty="0" smtClean="0"/>
              <a:t>“Village of Hope” centar za osobe s duševnim smetnjama – stučno osposobljavanje mladih ljude s ciljem osiguravanja njihove aktivne uloge u društvu</a:t>
            </a:r>
            <a:endParaRPr lang="hr-H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Coptic Evangelical Organization for Social Services(CEOSS)</a:t>
            </a:r>
            <a:endParaRPr lang="hr-HR" dirty="0"/>
          </a:p>
        </p:txBody>
      </p:sp>
      <p:sp>
        <p:nvSpPr>
          <p:cNvPr id="3" name="Content Placeholder 2"/>
          <p:cNvSpPr>
            <a:spLocks noGrp="1"/>
          </p:cNvSpPr>
          <p:nvPr>
            <p:ph idx="1"/>
          </p:nvPr>
        </p:nvSpPr>
        <p:spPr>
          <a:xfrm>
            <a:off x="468313" y="1844675"/>
            <a:ext cx="7467600" cy="4525963"/>
          </a:xfrm>
        </p:spPr>
        <p:txBody>
          <a:bodyPr>
            <a:normAutofit fontScale="62500" lnSpcReduction="20000"/>
          </a:bodyPr>
          <a:lstStyle/>
          <a:p>
            <a:pPr marL="420624" indent="-384048" fontAlgn="auto">
              <a:spcAft>
                <a:spcPts val="0"/>
              </a:spcAft>
              <a:buFont typeface="Wingdings 2"/>
              <a:buChar char=""/>
              <a:defRPr/>
            </a:pPr>
            <a:r>
              <a:rPr lang="hr-HR" dirty="0" smtClean="0"/>
              <a:t>Osnovan 1950. godine</a:t>
            </a:r>
          </a:p>
          <a:p>
            <a:pPr marL="420624" indent="-384048" fontAlgn="auto">
              <a:spcAft>
                <a:spcPts val="0"/>
              </a:spcAft>
              <a:buFont typeface="Wingdings 2"/>
              <a:buChar char=""/>
              <a:defRPr/>
            </a:pPr>
            <a:r>
              <a:rPr lang="hr-HR" dirty="0" smtClean="0"/>
              <a:t>Sjedište u Kairu</a:t>
            </a:r>
          </a:p>
          <a:p>
            <a:pPr marL="420624" indent="-384048" fontAlgn="auto">
              <a:spcAft>
                <a:spcPts val="0"/>
              </a:spcAft>
              <a:buFont typeface="Wingdings 2"/>
              <a:buChar char=""/>
              <a:defRPr/>
            </a:pPr>
            <a:r>
              <a:rPr lang="hr-HR" dirty="0" smtClean="0"/>
              <a:t>Posvećena društvenom i kulturnom razvoju, individualnoj dobrobiti, socijalnoj pravdi i međukulturalnoj harmoniji</a:t>
            </a:r>
          </a:p>
          <a:p>
            <a:pPr marL="420624" indent="-384048" fontAlgn="auto">
              <a:spcAft>
                <a:spcPts val="0"/>
              </a:spcAft>
              <a:buFont typeface="Wingdings 2"/>
              <a:buChar char=""/>
              <a:defRPr/>
            </a:pPr>
            <a:r>
              <a:rPr lang="hr-HR" dirty="0" smtClean="0"/>
              <a:t>Usluge pruža bez obzira na dob, spol, vjeru, rasu ili uvjerenje</a:t>
            </a:r>
          </a:p>
          <a:p>
            <a:pPr marL="420624" indent="-384048" fontAlgn="auto">
              <a:spcAft>
                <a:spcPts val="0"/>
              </a:spcAft>
              <a:buFont typeface="Wingdings 2"/>
              <a:buChar char=""/>
              <a:defRPr/>
            </a:pPr>
            <a:r>
              <a:rPr lang="hr-HR" dirty="0" smtClean="0"/>
              <a:t>Promicanje svetosti, pravednosti i sklada života</a:t>
            </a:r>
          </a:p>
          <a:p>
            <a:pPr marL="420624" indent="-384048" fontAlgn="auto">
              <a:spcAft>
                <a:spcPts val="0"/>
              </a:spcAft>
              <a:buFont typeface="Wingdings 2"/>
              <a:buChar char=""/>
              <a:defRPr/>
            </a:pPr>
            <a:r>
              <a:rPr lang="hr-HR" dirty="0" smtClean="0"/>
              <a:t>Promicanje pluralizma i međusobnog poštivanja – “Zajedničkim radom prema zajedničkim ciljevima”</a:t>
            </a:r>
          </a:p>
          <a:p>
            <a:pPr marL="420624" indent="-384048" fontAlgn="auto">
              <a:spcAft>
                <a:spcPts val="0"/>
              </a:spcAft>
              <a:buFont typeface="Wingdings 2"/>
              <a:buChar char=""/>
              <a:defRPr/>
            </a:pPr>
            <a:r>
              <a:rPr lang="hr-HR" dirty="0" smtClean="0"/>
              <a:t>Surađuje s Vladom na lokalnoj i nacionalnoj razini, sveučilištima, NVO</a:t>
            </a:r>
          </a:p>
          <a:p>
            <a:pPr marL="420624" indent="-384048" fontAlgn="auto">
              <a:spcAft>
                <a:spcPts val="0"/>
              </a:spcAft>
              <a:buFont typeface="Wingdings 2"/>
              <a:buChar char=""/>
              <a:defRPr/>
            </a:pPr>
            <a:r>
              <a:rPr lang="hr-HR" dirty="0" smtClean="0"/>
              <a:t>Svojim strategijama nastoji osnažiti građane, lokalne zajednice i nevladine organizacije da postanu aktivni partneri u procesima društvenog, kulturnog i gospodarskog razvoja u cilju poboljšanja kvlaitete života siromašnih zajednica i marginaliziranih skupina</a:t>
            </a:r>
          </a:p>
          <a:p>
            <a:pPr marL="420624" indent="-384048" fontAlgn="auto">
              <a:spcAft>
                <a:spcPts val="0"/>
              </a:spcAft>
              <a:buFont typeface="Wingdings 2"/>
              <a:buChar char=""/>
              <a:defRPr/>
            </a:pPr>
            <a:endParaRPr lang="hr-H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hr-HR" smtClean="0"/>
              <a:t>PODRUČJA INTERVENCIJE</a:t>
            </a:r>
          </a:p>
        </p:txBody>
      </p:sp>
      <p:sp>
        <p:nvSpPr>
          <p:cNvPr id="3" name="Content Placeholder 2"/>
          <p:cNvSpPr>
            <a:spLocks noGrp="1"/>
          </p:cNvSpPr>
          <p:nvPr>
            <p:ph idx="1"/>
          </p:nvPr>
        </p:nvSpPr>
        <p:spPr/>
        <p:txBody>
          <a:bodyPr>
            <a:normAutofit fontScale="55000" lnSpcReduction="20000"/>
          </a:bodyPr>
          <a:lstStyle/>
          <a:p>
            <a:pPr marL="420624" indent="-384048" fontAlgn="auto">
              <a:spcAft>
                <a:spcPts val="0"/>
              </a:spcAft>
              <a:buFont typeface="Wingdings 2"/>
              <a:buChar char=""/>
              <a:defRPr/>
            </a:pPr>
            <a:r>
              <a:rPr lang="vi-VN" dirty="0" smtClean="0"/>
              <a:t>Program smanjenja siromaštva među lokalnim i siromašni</a:t>
            </a:r>
            <a:r>
              <a:rPr lang="hr-HR" dirty="0" smtClean="0"/>
              <a:t>m</a:t>
            </a:r>
            <a:r>
              <a:rPr lang="vi-VN" dirty="0" smtClean="0"/>
              <a:t> skupina</a:t>
            </a:r>
            <a:r>
              <a:rPr lang="hr-HR" dirty="0" smtClean="0"/>
              <a:t>ma</a:t>
            </a:r>
            <a:endParaRPr lang="vi-VN" dirty="0" smtClean="0"/>
          </a:p>
          <a:p>
            <a:pPr marL="420624" indent="-384048" fontAlgn="auto">
              <a:spcAft>
                <a:spcPts val="0"/>
              </a:spcAft>
              <a:buFont typeface="Wingdings 2"/>
              <a:buChar char=""/>
              <a:defRPr/>
            </a:pPr>
            <a:r>
              <a:rPr lang="vi-VN" dirty="0" smtClean="0"/>
              <a:t>Rehabilitacijski programi za osobe s invaliditetom</a:t>
            </a:r>
          </a:p>
          <a:p>
            <a:pPr marL="420624" indent="-384048" fontAlgn="auto">
              <a:spcAft>
                <a:spcPts val="0"/>
              </a:spcAft>
              <a:buFont typeface="Wingdings 2"/>
              <a:buChar char=""/>
              <a:defRPr/>
            </a:pPr>
            <a:r>
              <a:rPr lang="vi-VN" dirty="0" smtClean="0"/>
              <a:t>Poboljšanje kvalitete obrazovanja i stručnog osposobljavanja</a:t>
            </a:r>
          </a:p>
          <a:p>
            <a:pPr marL="420624" indent="-384048" fontAlgn="auto">
              <a:spcAft>
                <a:spcPts val="0"/>
              </a:spcAft>
              <a:buFont typeface="Wingdings 2"/>
              <a:buChar char=""/>
              <a:defRPr/>
            </a:pPr>
            <a:r>
              <a:rPr lang="vi-VN" dirty="0" smtClean="0"/>
              <a:t>Briga za okoliš i poljoprivredni projekti</a:t>
            </a:r>
          </a:p>
          <a:p>
            <a:pPr marL="420624" indent="-384048" fontAlgn="auto">
              <a:spcAft>
                <a:spcPts val="0"/>
              </a:spcAft>
              <a:buFont typeface="Wingdings 2"/>
              <a:buChar char=""/>
              <a:defRPr/>
            </a:pPr>
            <a:r>
              <a:rPr lang="vi-VN" dirty="0" smtClean="0"/>
              <a:t>Kurativn</a:t>
            </a:r>
            <a:r>
              <a:rPr lang="hr-HR" dirty="0" smtClean="0"/>
              <a:t>i</a:t>
            </a:r>
            <a:r>
              <a:rPr lang="vi-VN" dirty="0" smtClean="0"/>
              <a:t> i preventivn</a:t>
            </a:r>
            <a:r>
              <a:rPr lang="hr-HR" dirty="0" smtClean="0"/>
              <a:t>i</a:t>
            </a:r>
            <a:r>
              <a:rPr lang="vi-VN" dirty="0" smtClean="0"/>
              <a:t> zdravstven</a:t>
            </a:r>
            <a:r>
              <a:rPr lang="hr-HR" dirty="0" smtClean="0"/>
              <a:t>i</a:t>
            </a:r>
            <a:r>
              <a:rPr lang="vi-VN" dirty="0" smtClean="0"/>
              <a:t> program</a:t>
            </a:r>
            <a:r>
              <a:rPr lang="hr-HR" dirty="0" smtClean="0"/>
              <a:t>i</a:t>
            </a:r>
            <a:endParaRPr lang="vi-VN" dirty="0" smtClean="0"/>
          </a:p>
          <a:p>
            <a:pPr marL="420624" indent="-384048" fontAlgn="auto">
              <a:spcAft>
                <a:spcPts val="0"/>
              </a:spcAft>
              <a:buFont typeface="Wingdings 2"/>
              <a:buChar char=""/>
              <a:defRPr/>
            </a:pPr>
            <a:r>
              <a:rPr lang="vi-VN" dirty="0" smtClean="0"/>
              <a:t>Izgradnja institucionalnih kapaciteta</a:t>
            </a:r>
          </a:p>
          <a:p>
            <a:pPr marL="420624" indent="-384048" fontAlgn="auto">
              <a:spcAft>
                <a:spcPts val="0"/>
              </a:spcAft>
              <a:buFont typeface="Wingdings 2"/>
              <a:buChar char=""/>
              <a:defRPr/>
            </a:pPr>
            <a:r>
              <a:rPr lang="vi-VN" dirty="0" smtClean="0"/>
              <a:t>Promicanje ravnopravnosti spolova </a:t>
            </a:r>
            <a:r>
              <a:rPr lang="hr-HR" dirty="0" smtClean="0"/>
              <a:t>u</a:t>
            </a:r>
            <a:r>
              <a:rPr lang="vi-VN" dirty="0" smtClean="0"/>
              <a:t> javni</a:t>
            </a:r>
            <a:r>
              <a:rPr lang="hr-HR" dirty="0" smtClean="0"/>
              <a:t>m</a:t>
            </a:r>
            <a:r>
              <a:rPr lang="vi-VN" dirty="0" smtClean="0"/>
              <a:t> i državni</a:t>
            </a:r>
            <a:r>
              <a:rPr lang="hr-HR" dirty="0" smtClean="0"/>
              <a:t>m</a:t>
            </a:r>
            <a:r>
              <a:rPr lang="vi-VN" dirty="0" smtClean="0"/>
              <a:t> institucija</a:t>
            </a:r>
            <a:r>
              <a:rPr lang="hr-HR" dirty="0" smtClean="0"/>
              <a:t>ma</a:t>
            </a:r>
            <a:r>
              <a:rPr lang="vi-VN" dirty="0" smtClean="0"/>
              <a:t> </a:t>
            </a:r>
          </a:p>
          <a:p>
            <a:pPr marL="420624" indent="-384048" fontAlgn="auto">
              <a:spcAft>
                <a:spcPts val="0"/>
              </a:spcAft>
              <a:buFont typeface="Wingdings 2"/>
              <a:buChar char=""/>
              <a:defRPr/>
            </a:pPr>
            <a:r>
              <a:rPr lang="vi-VN" dirty="0" smtClean="0"/>
              <a:t>Jačanje malih i mikro-poduzeća</a:t>
            </a:r>
            <a:r>
              <a:rPr lang="hr-HR" dirty="0" smtClean="0"/>
              <a:t> </a:t>
            </a:r>
            <a:r>
              <a:rPr lang="vi-VN" dirty="0" smtClean="0"/>
              <a:t>među siromašnim pojedincima i skupinama</a:t>
            </a:r>
          </a:p>
          <a:p>
            <a:pPr marL="420624" indent="-384048" fontAlgn="auto">
              <a:spcAft>
                <a:spcPts val="0"/>
              </a:spcAft>
              <a:buFont typeface="Wingdings 2"/>
              <a:buChar char=""/>
              <a:defRPr/>
            </a:pPr>
            <a:r>
              <a:rPr lang="vi-VN" dirty="0" smtClean="0"/>
              <a:t>Povećanje uzajamno</a:t>
            </a:r>
            <a:r>
              <a:rPr lang="hr-HR" dirty="0" smtClean="0"/>
              <a:t>g</a:t>
            </a:r>
            <a:r>
              <a:rPr lang="vi-VN" dirty="0" smtClean="0"/>
              <a:t> prihvaćanj</a:t>
            </a:r>
            <a:r>
              <a:rPr lang="hr-HR" dirty="0" smtClean="0"/>
              <a:t>a</a:t>
            </a:r>
            <a:r>
              <a:rPr lang="vi-VN" dirty="0" smtClean="0"/>
              <a:t>, razumijevanj</a:t>
            </a:r>
            <a:r>
              <a:rPr lang="hr-HR" dirty="0" smtClean="0"/>
              <a:t>a</a:t>
            </a:r>
            <a:r>
              <a:rPr lang="vi-VN" dirty="0" smtClean="0"/>
              <a:t> i poštovanj</a:t>
            </a:r>
            <a:r>
              <a:rPr lang="hr-HR" dirty="0" smtClean="0"/>
              <a:t>a</a:t>
            </a:r>
            <a:r>
              <a:rPr lang="vi-VN" dirty="0" smtClean="0"/>
              <a:t> među različitim skupinama društva</a:t>
            </a:r>
          </a:p>
          <a:p>
            <a:pPr marL="420624" indent="-384048" fontAlgn="auto">
              <a:spcAft>
                <a:spcPts val="0"/>
              </a:spcAft>
              <a:buFont typeface="Wingdings 2"/>
              <a:buChar char=""/>
              <a:defRPr/>
            </a:pPr>
            <a:r>
              <a:rPr lang="vi-VN" dirty="0" smtClean="0"/>
              <a:t>Povećanje razumijevanja među kreatorima politike, predstavnicima medija, vladinih dužnosnika</a:t>
            </a:r>
          </a:p>
          <a:p>
            <a:pPr marL="420624" indent="-384048" fontAlgn="auto">
              <a:spcAft>
                <a:spcPts val="0"/>
              </a:spcAft>
              <a:buFont typeface="Wingdings 2"/>
              <a:buChar char=""/>
              <a:defRPr/>
            </a:pPr>
            <a:r>
              <a:rPr lang="vi-VN" dirty="0" smtClean="0"/>
              <a:t>Mobiliziranje zajednice prema regionalnoj </a:t>
            </a:r>
            <a:r>
              <a:rPr lang="hr-HR" dirty="0" smtClean="0"/>
              <a:t>uspostavljanje</a:t>
            </a:r>
            <a:r>
              <a:rPr lang="vi-VN" dirty="0" smtClean="0"/>
              <a:t> mira</a:t>
            </a:r>
          </a:p>
          <a:p>
            <a:pPr marL="420624" indent="-384048" fontAlgn="auto">
              <a:spcAft>
                <a:spcPts val="0"/>
              </a:spcAft>
              <a:buFont typeface="Wingdings 2"/>
              <a:buChar char=""/>
              <a:defRPr/>
            </a:pPr>
            <a:r>
              <a:rPr lang="vi-VN" dirty="0" smtClean="0"/>
              <a:t>Poticanje zagovaranj</a:t>
            </a:r>
            <a:r>
              <a:rPr lang="hr-HR" dirty="0" smtClean="0"/>
              <a:t>a</a:t>
            </a:r>
            <a:r>
              <a:rPr lang="vi-VN" dirty="0" smtClean="0"/>
              <a:t> i umrežavanje za </a:t>
            </a:r>
            <a:r>
              <a:rPr lang="hr-HR" dirty="0" smtClean="0"/>
              <a:t>uspostavljanje</a:t>
            </a:r>
            <a:r>
              <a:rPr lang="vi-VN" dirty="0" smtClean="0"/>
              <a:t> mira</a:t>
            </a:r>
          </a:p>
          <a:p>
            <a:pPr marL="420624" indent="-384048" fontAlgn="auto">
              <a:spcAft>
                <a:spcPts val="0"/>
              </a:spcAft>
              <a:buFont typeface="Wingdings 2"/>
              <a:buChar char=""/>
              <a:defRPr/>
            </a:pPr>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hr-HR" smtClean="0"/>
              <a:t>Tunis</a:t>
            </a:r>
          </a:p>
        </p:txBody>
      </p:sp>
      <p:sp>
        <p:nvSpPr>
          <p:cNvPr id="18434" name="Content Placeholder 2"/>
          <p:cNvSpPr>
            <a:spLocks noGrp="1"/>
          </p:cNvSpPr>
          <p:nvPr>
            <p:ph idx="1"/>
          </p:nvPr>
        </p:nvSpPr>
        <p:spPr/>
        <p:txBody>
          <a:bodyPr/>
          <a:lstStyle/>
          <a:p>
            <a:r>
              <a:rPr lang="hr-HR" smtClean="0"/>
              <a:t>Zine El Abidine Ben Ali  - vladavina 23 godine (14. siječanj 2011.)</a:t>
            </a:r>
          </a:p>
          <a:p>
            <a:r>
              <a:rPr lang="hr-HR" smtClean="0"/>
              <a:t>Visoka stopa inflacije</a:t>
            </a:r>
          </a:p>
          <a:p>
            <a:r>
              <a:rPr lang="hr-HR" smtClean="0"/>
              <a:t>Nezaposlenost mladih</a:t>
            </a:r>
          </a:p>
          <a:p>
            <a:r>
              <a:rPr lang="hr-HR" smtClean="0"/>
              <a:t>Visoka stopa korupcije u društvu</a:t>
            </a:r>
          </a:p>
          <a:p>
            <a:r>
              <a:rPr lang="hr-HR" smtClean="0"/>
              <a:t>Sveopće nezadovoljstvo</a:t>
            </a:r>
          </a:p>
          <a:p>
            <a:r>
              <a:rPr lang="hr-HR" smtClean="0"/>
              <a:t>Jasmin revolucija</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hr-HR" smtClean="0"/>
              <a:t>IFSW i IASSW</a:t>
            </a:r>
          </a:p>
        </p:txBody>
      </p:sp>
      <p:sp>
        <p:nvSpPr>
          <p:cNvPr id="73730" name="Content Placeholder 2"/>
          <p:cNvSpPr>
            <a:spLocks noGrp="1"/>
          </p:cNvSpPr>
          <p:nvPr>
            <p:ph idx="1"/>
          </p:nvPr>
        </p:nvSpPr>
        <p:spPr/>
        <p:txBody>
          <a:bodyPr/>
          <a:lstStyle/>
          <a:p>
            <a:r>
              <a:rPr lang="hr-HR" smtClean="0"/>
              <a:t>Članice Međunarodne organizacije socijalnih radnika su: Libija, Maroko, Sudan, Kuvajt, Bahrein, Jemen</a:t>
            </a:r>
          </a:p>
          <a:p>
            <a:r>
              <a:rPr lang="hr-HR" smtClean="0"/>
              <a:t>Članice Međunarodnog uduženja škola socijalnog rada su: Mauritanija, Libanon, Egipat i Jordan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endParaRPr lang="hr-HR" smtClean="0"/>
          </a:p>
        </p:txBody>
      </p:sp>
      <p:sp>
        <p:nvSpPr>
          <p:cNvPr id="74754" name="Content Placeholder 2"/>
          <p:cNvSpPr>
            <a:spLocks noGrp="1"/>
          </p:cNvSpPr>
          <p:nvPr>
            <p:ph idx="1"/>
          </p:nvPr>
        </p:nvSpPr>
        <p:spPr/>
        <p:txBody>
          <a:bodyPr/>
          <a:lstStyle/>
          <a:p>
            <a:r>
              <a:rPr lang="hr-HR" smtClean="0"/>
              <a:t>Duga tradicija</a:t>
            </a:r>
          </a:p>
          <a:p>
            <a:r>
              <a:rPr lang="hr-HR" smtClean="0"/>
              <a:t>Osnovane brojne škole i fakulteti </a:t>
            </a:r>
          </a:p>
          <a:p>
            <a:r>
              <a:rPr lang="hr-HR" smtClean="0"/>
              <a:t>Socijalni radnici djeluju u brojnim institucijama</a:t>
            </a:r>
          </a:p>
          <a:p>
            <a:r>
              <a:rPr lang="hr-HR" smtClean="0"/>
              <a:t>Suvremeni socijalni rad ne odgovara na trenutne izazove društva</a:t>
            </a:r>
          </a:p>
          <a:p>
            <a:r>
              <a:rPr lang="hr-HR" smtClean="0"/>
              <a:t>Nedovoljno poštovana profesija</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hr-HR" smtClean="0"/>
              <a:t>Literatura:</a:t>
            </a:r>
          </a:p>
        </p:txBody>
      </p:sp>
      <p:sp>
        <p:nvSpPr>
          <p:cNvPr id="3" name="Content Placeholder 2"/>
          <p:cNvSpPr>
            <a:spLocks noGrp="1"/>
          </p:cNvSpPr>
          <p:nvPr>
            <p:ph idx="1"/>
          </p:nvPr>
        </p:nvSpPr>
        <p:spPr>
          <a:xfrm>
            <a:off x="457200" y="1600200"/>
            <a:ext cx="7467600" cy="4349750"/>
          </a:xfrm>
        </p:spPr>
        <p:txBody>
          <a:bodyPr>
            <a:normAutofit fontScale="25000" lnSpcReduction="20000"/>
          </a:bodyPr>
          <a:lstStyle/>
          <a:p>
            <a:pPr marL="420624" indent="-384048" fontAlgn="auto">
              <a:spcAft>
                <a:spcPts val="0"/>
              </a:spcAft>
              <a:buFont typeface="Wingdings 2"/>
              <a:buChar char=""/>
              <a:defRPr/>
            </a:pPr>
            <a:r>
              <a:rPr lang="hr-HR" dirty="0" smtClean="0"/>
              <a:t>Abouzahr, M(2006).:</a:t>
            </a:r>
            <a:r>
              <a:rPr lang="hr-HR" i="1" dirty="0" smtClean="0"/>
              <a:t>Egyptian social services</a:t>
            </a:r>
            <a:r>
              <a:rPr lang="hr-HR" dirty="0" smtClean="0"/>
              <a:t>. </a:t>
            </a:r>
            <a:r>
              <a:rPr lang="en-US" dirty="0" smtClean="0"/>
              <a:t>Senior Honors Theses. </a:t>
            </a:r>
            <a:r>
              <a:rPr lang="en-US" dirty="0" smtClean="0">
                <a:hlinkClick r:id="rId2"/>
              </a:rPr>
              <a:t>http://commons.emich.edu/cgi/viewcontent.cgi?article=1038&amp;context=honors</a:t>
            </a:r>
            <a:r>
              <a:rPr lang="hr-HR" dirty="0" smtClean="0"/>
              <a:t> (posjećeno 6.11.2014.)</a:t>
            </a:r>
          </a:p>
          <a:p>
            <a:pPr marL="420624" indent="-384048" fontAlgn="auto">
              <a:spcAft>
                <a:spcPts val="0"/>
              </a:spcAft>
              <a:buFont typeface="Wingdings 2"/>
              <a:buChar char=""/>
              <a:defRPr/>
            </a:pPr>
            <a:r>
              <a:rPr lang="hr-HR" dirty="0" smtClean="0"/>
              <a:t>Arab Spring: The Documentary, https://www.youtube.com/watch?v=9iqLaPS4Zv8</a:t>
            </a:r>
            <a:endParaRPr lang="hr-HR" dirty="0" smtClean="0">
              <a:hlinkClick r:id="rId3"/>
            </a:endParaRPr>
          </a:p>
          <a:p>
            <a:pPr marL="420624" indent="-384048" fontAlgn="auto">
              <a:spcAft>
                <a:spcPts val="0"/>
              </a:spcAft>
              <a:buFont typeface="Wingdings 2"/>
              <a:buChar char=""/>
              <a:defRPr/>
            </a:pPr>
            <a:r>
              <a:rPr lang="hr-HR" dirty="0" err="1" smtClean="0"/>
              <a:t>Angel-Urdinola</a:t>
            </a:r>
            <a:r>
              <a:rPr lang="hr-HR" dirty="0" smtClean="0"/>
              <a:t>, D. F., </a:t>
            </a:r>
            <a:r>
              <a:rPr lang="hr-HR" dirty="0" err="1" smtClean="0"/>
              <a:t>Kuddo</a:t>
            </a:r>
            <a:r>
              <a:rPr lang="hr-HR" dirty="0" smtClean="0"/>
              <a:t>, A., </a:t>
            </a:r>
            <a:r>
              <a:rPr lang="hr-HR" dirty="0" err="1" smtClean="0"/>
              <a:t>Semlali</a:t>
            </a:r>
            <a:r>
              <a:rPr lang="hr-HR" dirty="0" smtClean="0"/>
              <a:t>, A. (2013):</a:t>
            </a:r>
            <a:r>
              <a:rPr lang="en-US" dirty="0"/>
              <a:t>Building effective employment programs for unemployed youth in the Middle East and North </a:t>
            </a:r>
            <a:r>
              <a:rPr lang="en-US" dirty="0" smtClean="0"/>
              <a:t>Africa</a:t>
            </a:r>
            <a:r>
              <a:rPr lang="hr-HR" dirty="0" smtClean="0"/>
              <a:t>, </a:t>
            </a:r>
            <a:r>
              <a:rPr lang="hr-HR" dirty="0"/>
              <a:t>posjećeno na http://</a:t>
            </a:r>
            <a:r>
              <a:rPr lang="hr-HR" dirty="0" smtClean="0"/>
              <a:t>books.google.hr/books?id=LeEzKnldJtAC&amp;pg=PR19&amp;lpg=PR19&amp;dq=programs+to+promote+employment+in+tunisia&amp;source=bl&amp;ots=t2uenLU9CP&amp;sig=NFfKZzF4AUMyWf5vaDUAdREoCHk&amp;hl=hr&amp;sa=X&amp;ei=6GhbVKK1IIuWavSHgaAF&amp;redir_esc=y#v=onepage&amp;q=programs%20to%20promote%20employment%20in%20tunisia&amp;f=false , 03.11.2014.</a:t>
            </a:r>
          </a:p>
          <a:p>
            <a:pPr marL="420624" indent="-384048" fontAlgn="auto">
              <a:spcAft>
                <a:spcPts val="0"/>
              </a:spcAft>
              <a:buFont typeface="Wingdings 2"/>
              <a:buChar char=""/>
              <a:defRPr/>
            </a:pPr>
            <a:r>
              <a:rPr lang="hr-HR" dirty="0" err="1" smtClean="0"/>
              <a:t>Egypt</a:t>
            </a:r>
            <a:r>
              <a:rPr lang="hr-HR" dirty="0"/>
              <a:t>, posjećeno na: </a:t>
            </a:r>
            <a:r>
              <a:rPr lang="hr-HR" dirty="0">
                <a:hlinkClick r:id="rId4"/>
              </a:rPr>
              <a:t>http://</a:t>
            </a:r>
            <a:r>
              <a:rPr lang="hr-HR" dirty="0" smtClean="0">
                <a:hlinkClick r:id="rId4"/>
              </a:rPr>
              <a:t>www.savethechildren.org/site/c.8rKLIXMGIpI4E/b.6738069/k.B7D9/Egypt.htm</a:t>
            </a:r>
            <a:r>
              <a:rPr lang="hr-HR" dirty="0" smtClean="0"/>
              <a:t> 03.11.2014.</a:t>
            </a:r>
          </a:p>
          <a:p>
            <a:pPr marL="420624" indent="-384048" fontAlgn="auto">
              <a:spcAft>
                <a:spcPts val="0"/>
              </a:spcAft>
              <a:buFont typeface="Wingdings 2"/>
              <a:buChar char=""/>
              <a:defRPr/>
            </a:pPr>
            <a:r>
              <a:rPr lang="en-US" dirty="0"/>
              <a:t>Egypt's poverty rate rises to 26% in 2012/13: </a:t>
            </a:r>
            <a:r>
              <a:rPr lang="en-US" dirty="0" smtClean="0"/>
              <a:t>CAPMAS</a:t>
            </a:r>
            <a:r>
              <a:rPr lang="hr-HR" dirty="0" smtClean="0"/>
              <a:t>, posjećeno na </a:t>
            </a:r>
            <a:r>
              <a:rPr lang="hr-HR" u="sng" dirty="0" smtClean="0">
                <a:hlinkClick r:id="rId5"/>
              </a:rPr>
              <a:t>http</a:t>
            </a:r>
            <a:r>
              <a:rPr lang="hr-HR" u="sng" dirty="0">
                <a:hlinkClick r:id="rId5"/>
              </a:rPr>
              <a:t>://english.ahram.org.eg/NewsContent/3/12/87776/Business/Economy/Egypts-poverty-rate-rises-to--in--</a:t>
            </a:r>
            <a:r>
              <a:rPr lang="hr-HR" u="sng" dirty="0" smtClean="0">
                <a:hlinkClick r:id="rId5"/>
              </a:rPr>
              <a:t>CAPMAS.aspx</a:t>
            </a:r>
            <a:r>
              <a:rPr lang="hr-HR" u="sng" dirty="0" smtClean="0"/>
              <a:t> , </a:t>
            </a:r>
            <a:r>
              <a:rPr lang="hr-HR" dirty="0" smtClean="0"/>
              <a:t>03.11.2014.</a:t>
            </a:r>
            <a:endParaRPr lang="hr-HR" u="sng" dirty="0" smtClean="0"/>
          </a:p>
          <a:p>
            <a:pPr marL="420624" indent="-384048" fontAlgn="auto">
              <a:spcAft>
                <a:spcPts val="0"/>
              </a:spcAft>
              <a:buFont typeface="Wingdings 2"/>
              <a:buChar char=""/>
              <a:defRPr/>
            </a:pPr>
            <a:r>
              <a:rPr lang="en-US" dirty="0" smtClean="0"/>
              <a:t>Hunger</a:t>
            </a:r>
            <a:r>
              <a:rPr lang="en-US" dirty="0"/>
              <a:t>, poverty rates in Egypt up sharply over past three years – UN </a:t>
            </a:r>
            <a:r>
              <a:rPr lang="en-US" dirty="0" smtClean="0"/>
              <a:t>report</a:t>
            </a:r>
            <a:r>
              <a:rPr lang="hr-HR" dirty="0" smtClean="0"/>
              <a:t>, </a:t>
            </a:r>
            <a:r>
              <a:rPr lang="hr-HR" dirty="0"/>
              <a:t>posjećeno na </a:t>
            </a:r>
            <a:r>
              <a:rPr lang="hr-HR" u="sng" dirty="0" smtClean="0">
                <a:hlinkClick r:id="rId6"/>
              </a:rPr>
              <a:t>http</a:t>
            </a:r>
            <a:r>
              <a:rPr lang="hr-HR" u="sng" dirty="0">
                <a:hlinkClick r:id="rId6"/>
              </a:rPr>
              <a:t>://</a:t>
            </a:r>
            <a:r>
              <a:rPr lang="hr-HR" u="sng" dirty="0" smtClean="0">
                <a:hlinkClick r:id="rId6"/>
              </a:rPr>
              <a:t>www.un.org/apps/news/story.asp?NewsID=44961</a:t>
            </a:r>
            <a:r>
              <a:rPr lang="hr-HR" u="sng" dirty="0" smtClean="0"/>
              <a:t>, </a:t>
            </a:r>
            <a:r>
              <a:rPr lang="hr-HR" dirty="0" smtClean="0"/>
              <a:t>03.11.2014.</a:t>
            </a:r>
          </a:p>
          <a:p>
            <a:pPr marL="420624" indent="-384048" fontAlgn="auto">
              <a:spcAft>
                <a:spcPts val="0"/>
              </a:spcAft>
              <a:buFont typeface="Wingdings 2"/>
              <a:buChar char=""/>
              <a:defRPr/>
            </a:pPr>
            <a:r>
              <a:rPr lang="hr-HR" dirty="0" smtClean="0"/>
              <a:t>Mamić, D. P. (2012): Društvene mreže kao omogućitelji društvene (ne)odgovornosti; Završni rad. Zagreb: Fakultet elektrotehnike i računalstva</a:t>
            </a:r>
          </a:p>
          <a:p>
            <a:pPr marL="420624" indent="-384048" fontAlgn="auto">
              <a:spcAft>
                <a:spcPts val="0"/>
              </a:spcAft>
              <a:buFont typeface="Wingdings 2"/>
              <a:buChar char=""/>
              <a:defRPr/>
            </a:pPr>
            <a:r>
              <a:rPr lang="hr-HR" dirty="0" smtClean="0"/>
              <a:t>Mayadas, N.S. i sur., </a:t>
            </a:r>
            <a:r>
              <a:rPr lang="hr-HR" i="1" dirty="0" smtClean="0"/>
              <a:t>International handbook on social work theory and practice. </a:t>
            </a:r>
            <a:r>
              <a:rPr lang="hr-HR" dirty="0" smtClean="0"/>
              <a:t>Greenwood press, USA</a:t>
            </a:r>
          </a:p>
          <a:p>
            <a:pPr marL="420624" indent="-384048" fontAlgn="auto">
              <a:spcAft>
                <a:spcPts val="0"/>
              </a:spcAft>
              <a:buFont typeface="Wingdings 2"/>
              <a:buChar char=""/>
              <a:defRPr/>
            </a:pPr>
            <a:r>
              <a:rPr lang="en-US" b="1" dirty="0"/>
              <a:t>Over 50% of Egyptian youth are poor: </a:t>
            </a:r>
            <a:r>
              <a:rPr lang="en-US" b="1" dirty="0" smtClean="0"/>
              <a:t>CAPMAS</a:t>
            </a:r>
            <a:r>
              <a:rPr lang="hr-HR" b="1" dirty="0" smtClean="0"/>
              <a:t>, </a:t>
            </a:r>
            <a:r>
              <a:rPr lang="hr-HR" u="sng" dirty="0">
                <a:hlinkClick r:id="rId7"/>
              </a:rPr>
              <a:t>http://www.dailynewsegypt.com/2014/08/12/50-egyptian-youth-poor-capmas</a:t>
            </a:r>
            <a:r>
              <a:rPr lang="hr-HR" u="sng" dirty="0" smtClean="0">
                <a:hlinkClick r:id="rId7"/>
              </a:rPr>
              <a:t>/</a:t>
            </a:r>
            <a:r>
              <a:rPr lang="hr-HR" u="sng" dirty="0" smtClean="0"/>
              <a:t>, </a:t>
            </a:r>
            <a:r>
              <a:rPr lang="hr-HR" dirty="0" smtClean="0"/>
              <a:t>03.11.2014.</a:t>
            </a:r>
          </a:p>
          <a:p>
            <a:pPr marL="420624" indent="-384048" fontAlgn="auto">
              <a:spcAft>
                <a:spcPts val="0"/>
              </a:spcAft>
              <a:buFont typeface="Wingdings 2"/>
              <a:buChar char=""/>
              <a:defRPr/>
            </a:pPr>
            <a:r>
              <a:rPr lang="en-US" dirty="0" smtClean="0"/>
              <a:t>Programs in Egypt: Social Services</a:t>
            </a:r>
            <a:r>
              <a:rPr lang="hr-HR" dirty="0" smtClean="0"/>
              <a:t>. </a:t>
            </a:r>
            <a:r>
              <a:rPr lang="hr-HR" dirty="0" smtClean="0">
                <a:hlinkClick r:id="rId8"/>
              </a:rPr>
              <a:t>http://www.handsalongthenile.org/program/SocialServices.htm</a:t>
            </a:r>
            <a:r>
              <a:rPr lang="hr-HR" dirty="0" smtClean="0"/>
              <a:t> (posjećeno 4.11.2014)</a:t>
            </a:r>
          </a:p>
          <a:p>
            <a:pPr marL="420624" indent="-384048" fontAlgn="auto">
              <a:spcAft>
                <a:spcPts val="0"/>
              </a:spcAft>
              <a:buFont typeface="Wingdings 2"/>
              <a:buChar char=""/>
              <a:defRPr/>
            </a:pPr>
            <a:r>
              <a:rPr lang="en-US" dirty="0" smtClean="0"/>
              <a:t>Pause </a:t>
            </a:r>
            <a:r>
              <a:rPr lang="en-US" dirty="0"/>
              <a:t>for a second and visualize this – poverty in </a:t>
            </a:r>
            <a:r>
              <a:rPr lang="en-US" dirty="0" smtClean="0"/>
              <a:t>Egypt</a:t>
            </a:r>
            <a:r>
              <a:rPr lang="hr-HR" dirty="0"/>
              <a:t>, </a:t>
            </a:r>
            <a:r>
              <a:rPr lang="hr-HR" u="sng" dirty="0">
                <a:hlinkClick r:id="rId9"/>
              </a:rPr>
              <a:t>http://www.madamasr.com/opinion/pause-second-and-visualize-–-</a:t>
            </a:r>
            <a:r>
              <a:rPr lang="hr-HR" u="sng" dirty="0" smtClean="0">
                <a:hlinkClick r:id="rId9"/>
              </a:rPr>
              <a:t>poverty-egypt</a:t>
            </a:r>
            <a:r>
              <a:rPr lang="hr-HR" u="sng" dirty="0" smtClean="0"/>
              <a:t>, </a:t>
            </a:r>
            <a:r>
              <a:rPr lang="hr-HR" dirty="0" smtClean="0"/>
              <a:t>03.11.2014.</a:t>
            </a:r>
          </a:p>
          <a:p>
            <a:pPr marL="420624" indent="-384048" fontAlgn="auto">
              <a:spcAft>
                <a:spcPts val="0"/>
              </a:spcAft>
              <a:buFont typeface="Wingdings 2"/>
              <a:buChar char=""/>
              <a:defRPr/>
            </a:pPr>
            <a:r>
              <a:rPr lang="hr-HR" dirty="0" smtClean="0"/>
              <a:t>Schruf, N. (2014): Promjena mentaliteta je neophodna, posjećeno na </a:t>
            </a:r>
            <a:r>
              <a:rPr lang="hr-HR" dirty="0" smtClean="0">
                <a:hlinkClick r:id="rId10"/>
              </a:rPr>
              <a:t>http://www.dw.de/promjena-mentaliteta-je-neophodna/a-17846098</a:t>
            </a:r>
            <a:r>
              <a:rPr lang="hr-HR" dirty="0" smtClean="0"/>
              <a:t> </a:t>
            </a:r>
            <a:br>
              <a:rPr lang="hr-HR" dirty="0" smtClean="0"/>
            </a:br>
            <a:r>
              <a:rPr lang="hr-HR" dirty="0" smtClean="0"/>
              <a:t>03.11.2014.</a:t>
            </a:r>
          </a:p>
          <a:p>
            <a:pPr marL="420624" indent="-384048" fontAlgn="auto">
              <a:spcAft>
                <a:spcPts val="0"/>
              </a:spcAft>
              <a:buFont typeface="Wingdings 2"/>
              <a:buChar char=""/>
              <a:defRPr/>
            </a:pPr>
            <a:r>
              <a:rPr lang="hr-HR" dirty="0" smtClean="0"/>
              <a:t>Soliman, H.H., </a:t>
            </a:r>
            <a:r>
              <a:rPr lang="hr-HR" i="1" dirty="0" smtClean="0"/>
              <a:t>Social work in Middle East</a:t>
            </a:r>
            <a:r>
              <a:rPr lang="hr-HR" dirty="0" smtClean="0"/>
              <a:t>, Routledge </a:t>
            </a:r>
          </a:p>
          <a:p>
            <a:pPr marL="420624" indent="-384048" fontAlgn="auto">
              <a:spcAft>
                <a:spcPts val="0"/>
              </a:spcAft>
              <a:buFont typeface="Wingdings 2"/>
              <a:buChar char=""/>
              <a:defRPr/>
            </a:pPr>
            <a:r>
              <a:rPr lang="en-US" dirty="0"/>
              <a:t>Totten, J. M. (2014): Year Four, Arab Spring Proved Everyone Wrong, </a:t>
            </a:r>
            <a:r>
              <a:rPr lang="en-US" i="1" dirty="0"/>
              <a:t>World Affairs </a:t>
            </a:r>
            <a:endParaRPr lang="hr-HR" i="1" dirty="0" smtClean="0"/>
          </a:p>
          <a:p>
            <a:pPr marL="420624" indent="-384048" fontAlgn="auto">
              <a:spcAft>
                <a:spcPts val="0"/>
              </a:spcAft>
              <a:buFont typeface="Wingdings 2"/>
              <a:buChar char=""/>
              <a:defRPr/>
            </a:pPr>
            <a:r>
              <a:rPr lang="en-US" dirty="0" smtClean="0"/>
              <a:t>The Arab Spring country by country</a:t>
            </a:r>
            <a:r>
              <a:rPr lang="hr-HR" dirty="0" smtClean="0"/>
              <a:t>, </a:t>
            </a:r>
            <a:r>
              <a:rPr lang="hr-HR" dirty="0" smtClean="0">
                <a:hlinkClick r:id="rId3"/>
              </a:rPr>
              <a:t>http://www.thenational.ae/news/world/middle-east/the-arab-spring-country-by-country</a:t>
            </a:r>
            <a:endParaRPr lang="hr-HR" dirty="0" smtClean="0"/>
          </a:p>
          <a:p>
            <a:pPr marL="420624" indent="-384048" fontAlgn="auto">
              <a:spcAft>
                <a:spcPts val="0"/>
              </a:spcAft>
              <a:buFont typeface="Wingdings 2"/>
              <a:buChar char=""/>
              <a:defRPr/>
            </a:pPr>
            <a:r>
              <a:rPr lang="hr-HR" u="sng" dirty="0" smtClean="0">
                <a:hlinkClick r:id="rId11"/>
              </a:rPr>
              <a:t>http://www.afdb.org/fileadmin/uploads/afdb/Documents/Project-related-Procurement/Food_Subsidies_and_Direct_Social_Assistance-_Towards_Better_Targeting_of_Monetary_Poverty_and_Deprivations_in_Tunisia.pdf</a:t>
            </a:r>
            <a:r>
              <a:rPr lang="hr-HR" dirty="0" smtClean="0"/>
              <a:t> (posjećeno 3.11.2014.)</a:t>
            </a:r>
          </a:p>
          <a:p>
            <a:pPr marL="420624" indent="-384048" fontAlgn="auto">
              <a:spcAft>
                <a:spcPts val="0"/>
              </a:spcAft>
              <a:buFont typeface="Wingdings 2"/>
              <a:buChar char=""/>
              <a:defRPr/>
            </a:pPr>
            <a:r>
              <a:rPr lang="hr-HR" u="sng" dirty="0" smtClean="0">
                <a:hlinkClick r:id="rId12"/>
              </a:rPr>
              <a:t>http://www.thetunistimes.com/2013/06/adb-1-6-million-tunisians-below-the-poverty-line-84482/</a:t>
            </a:r>
            <a:r>
              <a:rPr lang="hr-HR" dirty="0" smtClean="0"/>
              <a:t> (posjećeno 3.11.2014.)</a:t>
            </a:r>
          </a:p>
          <a:p>
            <a:pPr marL="420624" indent="-384048" fontAlgn="auto">
              <a:spcAft>
                <a:spcPts val="0"/>
              </a:spcAft>
              <a:buFont typeface="Wingdings 2"/>
              <a:buChar char=""/>
              <a:defRPr/>
            </a:pPr>
            <a:r>
              <a:rPr lang="hr-HR" u="sng" dirty="0" smtClean="0">
                <a:hlinkClick r:id="rId13"/>
              </a:rPr>
              <a:t>http://web.worldbank.org/WBSITE/EXTERNAL/TOPICS/EXTPOVERTY/EXTPA/0,,contentMDK:20208640~menuPK:435735~pagePK:148956~piPK:216618~theSitePK:430367~isCURL:Y~isCURL:Y,00.html</a:t>
            </a:r>
            <a:r>
              <a:rPr lang="hr-HR" dirty="0" smtClean="0"/>
              <a:t>   (posjećeno 3.11.2014.)</a:t>
            </a:r>
          </a:p>
          <a:p>
            <a:pPr marL="420624" indent="-384048" fontAlgn="auto">
              <a:spcAft>
                <a:spcPts val="0"/>
              </a:spcAft>
              <a:buFont typeface="Wingdings 2"/>
              <a:buChar char=""/>
              <a:defRPr/>
            </a:pPr>
            <a:r>
              <a:rPr lang="hr-HR" u="sng" dirty="0" smtClean="0">
                <a:hlinkClick r:id="rId14"/>
              </a:rPr>
              <a:t>http://www.thetunistimes.com/2014/05/tunisia-high-rate-unemployment-youth-women-5551/</a:t>
            </a:r>
            <a:r>
              <a:rPr lang="hr-HR" dirty="0" smtClean="0"/>
              <a:t> (posjećeno 3.11.2014.)</a:t>
            </a:r>
          </a:p>
          <a:p>
            <a:pPr marL="420624" indent="-384048" fontAlgn="auto">
              <a:spcAft>
                <a:spcPts val="0"/>
              </a:spcAft>
              <a:buFont typeface="Wingdings 2"/>
              <a:buChar char=""/>
              <a:defRPr/>
            </a:pPr>
            <a:r>
              <a:rPr lang="hr-HR" u="sng" dirty="0" smtClean="0">
                <a:hlinkClick r:id="rId15"/>
              </a:rPr>
              <a:t>http://www.ft.com/cms/s/0/d209aa1a-8dc4-11e3-bbe7-00144feab7de.html#axzz3IE0Izl6y</a:t>
            </a:r>
            <a:r>
              <a:rPr lang="hr-HR" dirty="0" smtClean="0"/>
              <a:t> (posjećeno 3.11.2014.)</a:t>
            </a:r>
          </a:p>
          <a:p>
            <a:pPr marL="420624" indent="-384048" fontAlgn="auto">
              <a:spcAft>
                <a:spcPts val="0"/>
              </a:spcAft>
              <a:buFont typeface="Wingdings 2"/>
              <a:buChar char=""/>
              <a:defRPr/>
            </a:pPr>
            <a:r>
              <a:rPr lang="hr-HR" u="sng" dirty="0" smtClean="0">
                <a:hlinkClick r:id="rId16"/>
              </a:rPr>
              <a:t>http://handicap-international.ca/en/in-the-field/africa/tunisia</a:t>
            </a:r>
            <a:r>
              <a:rPr lang="hr-HR" dirty="0" smtClean="0"/>
              <a:t>(posjećeno 3.11.2014.)</a:t>
            </a:r>
          </a:p>
          <a:p>
            <a:pPr marL="420624" indent="-384048" fontAlgn="auto">
              <a:spcAft>
                <a:spcPts val="0"/>
              </a:spcAft>
              <a:buFont typeface="Wingdings 2"/>
              <a:buChar char=""/>
              <a:defRPr/>
            </a:pPr>
            <a:r>
              <a:rPr lang="hr-HR" dirty="0" smtClean="0"/>
              <a:t>http://www.internationaldisabilityalliance.org/sites/disalliance.e-presentaciones.net/files/public/files/The Arab Spring and the rise of Tunisians with disabilities. (posjećeno 3.11.2004.)</a:t>
            </a:r>
          </a:p>
          <a:p>
            <a:pPr marL="420624" indent="-384048" fontAlgn="auto">
              <a:spcAft>
                <a:spcPts val="0"/>
              </a:spcAft>
              <a:buFont typeface="Wingdings 2"/>
              <a:buChar char=""/>
              <a:defRPr/>
            </a:pPr>
            <a:r>
              <a:rPr lang="hr-HR" dirty="0">
                <a:hlinkClick r:id="rId17"/>
              </a:rPr>
              <a:t>http://</a:t>
            </a:r>
            <a:r>
              <a:rPr lang="hr-HR" dirty="0" smtClean="0">
                <a:hlinkClick r:id="rId17"/>
              </a:rPr>
              <a:t>www.slobodnadalmacija.hr/Mozaik/tabid/80/articleType/ArticleView/articleId/245376/Default.aspx</a:t>
            </a:r>
            <a:endParaRPr lang="hr-HR" dirty="0" smtClean="0"/>
          </a:p>
          <a:p>
            <a:pPr marL="420624" indent="-384048" fontAlgn="auto">
              <a:spcAft>
                <a:spcPts val="0"/>
              </a:spcAft>
              <a:buFont typeface="Wingdings 2"/>
              <a:buChar char=""/>
              <a:defRPr/>
            </a:pPr>
            <a:endParaRPr lang="hr-HR" dirty="0" smtClean="0"/>
          </a:p>
          <a:p>
            <a:pPr marL="420624" indent="-384048" fontAlgn="auto">
              <a:spcAft>
                <a:spcPts val="0"/>
              </a:spcAft>
              <a:buFont typeface="Wingdings 2"/>
              <a:buNone/>
              <a:defRPr/>
            </a:pPr>
            <a:endParaRPr lang="hr-H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hr-HR" smtClean="0"/>
              <a:t>Egipat</a:t>
            </a:r>
          </a:p>
        </p:txBody>
      </p:sp>
      <p:sp>
        <p:nvSpPr>
          <p:cNvPr id="3" name="Content Placeholder 2"/>
          <p:cNvSpPr>
            <a:spLocks noGrp="1"/>
          </p:cNvSpPr>
          <p:nvPr>
            <p:ph idx="1"/>
          </p:nvPr>
        </p:nvSpPr>
        <p:spPr/>
        <p:txBody>
          <a:bodyPr>
            <a:normAutofit fontScale="92500" lnSpcReduction="20000"/>
          </a:bodyPr>
          <a:lstStyle/>
          <a:p>
            <a:pPr marL="420624" indent="-384048" fontAlgn="auto">
              <a:spcAft>
                <a:spcPts val="0"/>
              </a:spcAft>
              <a:buFont typeface="Wingdings 2"/>
              <a:buChar char=""/>
              <a:defRPr/>
            </a:pPr>
            <a:r>
              <a:rPr lang="hr-HR" dirty="0" err="1" smtClean="0"/>
              <a:t>Hosinij</a:t>
            </a:r>
            <a:r>
              <a:rPr lang="hr-HR" dirty="0" smtClean="0"/>
              <a:t> </a:t>
            </a:r>
            <a:r>
              <a:rPr lang="hr-HR" dirty="0" err="1" smtClean="0"/>
              <a:t>Mubarek</a:t>
            </a:r>
            <a:r>
              <a:rPr lang="hr-HR" dirty="0" smtClean="0"/>
              <a:t> – 1978. godine do 25. siječnja 2011.</a:t>
            </a:r>
          </a:p>
          <a:p>
            <a:pPr marL="420624" indent="-384048" fontAlgn="auto">
              <a:spcAft>
                <a:spcPts val="0"/>
              </a:spcAft>
              <a:buFont typeface="Wingdings 2"/>
              <a:buChar char=""/>
              <a:defRPr/>
            </a:pPr>
            <a:r>
              <a:rPr lang="hr-HR" dirty="0" smtClean="0"/>
              <a:t>90% </a:t>
            </a:r>
            <a:r>
              <a:rPr lang="hr-HR" dirty="0" err="1" smtClean="0"/>
              <a:t>sunitiski</a:t>
            </a:r>
            <a:r>
              <a:rPr lang="hr-HR" dirty="0" smtClean="0"/>
              <a:t> </a:t>
            </a:r>
            <a:r>
              <a:rPr lang="hr-HR" dirty="0" err="1" smtClean="0"/>
              <a:t>muslimani</a:t>
            </a:r>
            <a:endParaRPr lang="hr-HR" dirty="0" smtClean="0"/>
          </a:p>
          <a:p>
            <a:pPr marL="420624" indent="-384048" fontAlgn="auto">
              <a:spcAft>
                <a:spcPts val="0"/>
              </a:spcAft>
              <a:buFont typeface="Wingdings 2"/>
              <a:buChar char=""/>
              <a:defRPr/>
            </a:pPr>
            <a:r>
              <a:rPr lang="hr-HR" dirty="0" smtClean="0"/>
              <a:t>Krajem 90-ih </a:t>
            </a:r>
          </a:p>
          <a:p>
            <a:pPr marL="1005840" lvl="2" indent="-256032" fontAlgn="auto">
              <a:spcAft>
                <a:spcPts val="0"/>
              </a:spcAft>
              <a:buFont typeface="Arial"/>
              <a:buChar char="○"/>
              <a:defRPr/>
            </a:pPr>
            <a:r>
              <a:rPr lang="hr-HR" dirty="0" smtClean="0"/>
              <a:t>Gospodarski problemi</a:t>
            </a:r>
          </a:p>
          <a:p>
            <a:pPr marL="1005840" lvl="2" indent="-256032" fontAlgn="auto">
              <a:spcAft>
                <a:spcPts val="0"/>
              </a:spcAft>
              <a:buFont typeface="Arial"/>
              <a:buChar char="○"/>
              <a:defRPr/>
            </a:pPr>
            <a:r>
              <a:rPr lang="hr-HR" dirty="0" smtClean="0"/>
              <a:t>Socijalna napetost</a:t>
            </a:r>
          </a:p>
          <a:p>
            <a:pPr marL="1005840" lvl="2" indent="-256032" fontAlgn="auto">
              <a:spcAft>
                <a:spcPts val="0"/>
              </a:spcAft>
              <a:buFont typeface="Arial"/>
              <a:buChar char="○"/>
              <a:defRPr/>
            </a:pPr>
            <a:r>
              <a:rPr lang="hr-HR" dirty="0" smtClean="0"/>
              <a:t>Sve izraženiji islamski fundamentalizam</a:t>
            </a:r>
          </a:p>
          <a:p>
            <a:pPr marL="420624" indent="-384048" fontAlgn="auto">
              <a:spcAft>
                <a:spcPts val="0"/>
              </a:spcAft>
              <a:buFont typeface="Wingdings 2"/>
              <a:buChar char=""/>
              <a:defRPr/>
            </a:pPr>
            <a:r>
              <a:rPr lang="hr-HR" dirty="0" smtClean="0"/>
              <a:t>Terorizam – stradavaju turisti</a:t>
            </a:r>
          </a:p>
          <a:p>
            <a:pPr marL="420624" indent="-384048" fontAlgn="auto">
              <a:spcAft>
                <a:spcPts val="0"/>
              </a:spcAft>
              <a:buFont typeface="Wingdings 2"/>
              <a:buChar char=""/>
              <a:defRPr/>
            </a:pPr>
            <a:r>
              <a:rPr lang="hr-HR" dirty="0" smtClean="0"/>
              <a:t>2011. Revolucija : </a:t>
            </a:r>
            <a:r>
              <a:rPr lang="vi-VN" dirty="0" smtClean="0"/>
              <a:t>prosvjed</a:t>
            </a:r>
            <a:r>
              <a:rPr lang="hr-HR" dirty="0" smtClean="0"/>
              <a:t>i</a:t>
            </a:r>
            <a:r>
              <a:rPr lang="vi-VN" dirty="0" smtClean="0"/>
              <a:t>,  demonstracij</a:t>
            </a:r>
            <a:r>
              <a:rPr lang="hr-HR" dirty="0" smtClean="0"/>
              <a:t>e</a:t>
            </a:r>
            <a:r>
              <a:rPr lang="vi-VN" dirty="0" smtClean="0"/>
              <a:t>, otkazivanja</a:t>
            </a:r>
            <a:r>
              <a:rPr lang="hr-HR" dirty="0" smtClean="0"/>
              <a:t>e </a:t>
            </a:r>
            <a:r>
              <a:rPr lang="vi-VN" dirty="0" smtClean="0"/>
              <a:t>građanske poslušnosti, nered</a:t>
            </a:r>
            <a:r>
              <a:rPr lang="hr-HR" dirty="0" smtClean="0"/>
              <a:t>i</a:t>
            </a:r>
            <a:r>
              <a:rPr lang="vi-VN" dirty="0" smtClean="0"/>
              <a:t> i sukob</a:t>
            </a:r>
            <a:r>
              <a:rPr lang="hr-HR" dirty="0" smtClean="0"/>
              <a:t>i</a:t>
            </a:r>
          </a:p>
          <a:p>
            <a:pPr marL="420624" indent="-384048" fontAlgn="auto">
              <a:spcAft>
                <a:spcPts val="0"/>
              </a:spcAft>
              <a:buFont typeface="Wingdings 2"/>
              <a:buChar char=""/>
              <a:defRPr/>
            </a:pPr>
            <a:endParaRPr lang="hr-H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hr-HR" smtClean="0"/>
              <a:t>Libija</a:t>
            </a:r>
          </a:p>
        </p:txBody>
      </p:sp>
      <p:sp>
        <p:nvSpPr>
          <p:cNvPr id="20482" name="Content Placeholder 2"/>
          <p:cNvSpPr>
            <a:spLocks noGrp="1"/>
          </p:cNvSpPr>
          <p:nvPr>
            <p:ph idx="1"/>
          </p:nvPr>
        </p:nvSpPr>
        <p:spPr/>
        <p:txBody>
          <a:bodyPr/>
          <a:lstStyle/>
          <a:p>
            <a:r>
              <a:rPr lang="hr-HR" smtClean="0"/>
              <a:t>1959. g otkriće nafte - među bogatijim zemljama arapskog svijeta</a:t>
            </a:r>
          </a:p>
          <a:p>
            <a:r>
              <a:rPr lang="hr-HR" smtClean="0"/>
              <a:t>1969. Mummar Al Gadaffi – vojni udar</a:t>
            </a:r>
          </a:p>
          <a:p>
            <a:r>
              <a:rPr lang="hr-HR" smtClean="0"/>
              <a:t>1972.- zabranjene političke stranke</a:t>
            </a:r>
          </a:p>
          <a:p>
            <a:r>
              <a:rPr lang="hr-HR" smtClean="0"/>
              <a:t>Muslimani suniti – 97% populacije</a:t>
            </a:r>
          </a:p>
          <a:p>
            <a:r>
              <a:rPr lang="hr-HR" smtClean="0"/>
              <a:t>Nakon 2011. još uvijek nemaju donesen Ustav</a:t>
            </a:r>
          </a:p>
          <a:p>
            <a:r>
              <a:rPr lang="hr-HR" smtClean="0"/>
              <a:t>2011. Građanski rat</a:t>
            </a:r>
          </a:p>
          <a:p>
            <a:endParaRPr lang="hr-H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hr-HR" smtClean="0"/>
              <a:t>Sirija</a:t>
            </a:r>
          </a:p>
        </p:txBody>
      </p:sp>
      <p:sp>
        <p:nvSpPr>
          <p:cNvPr id="3" name="Content Placeholder 2"/>
          <p:cNvSpPr>
            <a:spLocks noGrp="1"/>
          </p:cNvSpPr>
          <p:nvPr>
            <p:ph idx="1"/>
          </p:nvPr>
        </p:nvSpPr>
        <p:spPr/>
        <p:txBody>
          <a:bodyPr>
            <a:normAutofit/>
          </a:bodyPr>
          <a:lstStyle/>
          <a:p>
            <a:pPr marL="420624" indent="-384048" fontAlgn="auto">
              <a:spcAft>
                <a:spcPts val="0"/>
              </a:spcAft>
              <a:buFont typeface="Wingdings 2"/>
              <a:buChar char=""/>
              <a:defRPr/>
            </a:pPr>
            <a:r>
              <a:rPr lang="hr-HR" dirty="0" smtClean="0"/>
              <a:t>Al </a:t>
            </a:r>
            <a:r>
              <a:rPr lang="hr-HR" dirty="0" err="1" smtClean="0"/>
              <a:t>Asad</a:t>
            </a:r>
            <a:r>
              <a:rPr lang="hr-HR" dirty="0" smtClean="0"/>
              <a:t> 1970. </a:t>
            </a:r>
          </a:p>
          <a:p>
            <a:pPr marL="722376" lvl="1" indent="-274320" fontAlgn="auto">
              <a:spcAft>
                <a:spcPts val="0"/>
              </a:spcAft>
              <a:buFont typeface="Wingdings 2"/>
              <a:buChar char=""/>
              <a:defRPr/>
            </a:pPr>
            <a:r>
              <a:rPr lang="hr-HR" dirty="0" smtClean="0"/>
              <a:t>državni udar</a:t>
            </a:r>
          </a:p>
          <a:p>
            <a:pPr marL="722376" lvl="1" indent="-274320" fontAlgn="auto">
              <a:spcAft>
                <a:spcPts val="0"/>
              </a:spcAft>
              <a:buFont typeface="Wingdings 2"/>
              <a:buChar char=""/>
              <a:defRPr/>
            </a:pPr>
            <a:r>
              <a:rPr lang="hr-HR" dirty="0" smtClean="0"/>
              <a:t>kraj nestabilnosti države</a:t>
            </a:r>
          </a:p>
          <a:p>
            <a:pPr marL="722376" lvl="1" indent="-274320" fontAlgn="auto">
              <a:spcAft>
                <a:spcPts val="0"/>
              </a:spcAft>
              <a:buFont typeface="Wingdings 2"/>
              <a:buChar char=""/>
              <a:defRPr/>
            </a:pPr>
            <a:r>
              <a:rPr lang="hr-HR" dirty="0" smtClean="0"/>
              <a:t>Politička represija (povlašteni dijelovi stanovništva)</a:t>
            </a:r>
          </a:p>
          <a:p>
            <a:pPr marL="420624" lvl="1" indent="-384048" fontAlgn="auto">
              <a:spcAft>
                <a:spcPts val="0"/>
              </a:spcAft>
              <a:buSzPct val="80000"/>
              <a:buFont typeface="Wingdings 2"/>
              <a:buChar char=""/>
              <a:defRPr/>
            </a:pPr>
            <a:r>
              <a:rPr lang="hr-HR" dirty="0" smtClean="0"/>
              <a:t>2000. </a:t>
            </a:r>
            <a:r>
              <a:rPr lang="hr-HR" dirty="0" err="1" smtClean="0"/>
              <a:t>Bašar</a:t>
            </a:r>
            <a:r>
              <a:rPr lang="hr-HR" dirty="0" smtClean="0"/>
              <a:t> – sin (nasljednik)</a:t>
            </a:r>
          </a:p>
          <a:p>
            <a:pPr marL="978408" lvl="3" indent="-384048" fontAlgn="auto">
              <a:spcAft>
                <a:spcPts val="0"/>
              </a:spcAft>
              <a:buClr>
                <a:schemeClr val="accent3"/>
              </a:buClr>
              <a:buSzPct val="80000"/>
              <a:buFont typeface="Wingdings 2"/>
              <a:buChar char=""/>
              <a:defRPr/>
            </a:pPr>
            <a:r>
              <a:rPr lang="hr-HR" dirty="0" smtClean="0"/>
              <a:t>Podržava ga većina Sirijskog naroda</a:t>
            </a:r>
          </a:p>
          <a:p>
            <a:pPr marL="978408" lvl="3" indent="-384048" fontAlgn="auto">
              <a:spcAft>
                <a:spcPts val="0"/>
              </a:spcAft>
              <a:buClr>
                <a:schemeClr val="accent3"/>
              </a:buClr>
              <a:buSzPct val="80000"/>
              <a:buFont typeface="Wingdings 2"/>
              <a:buChar char=""/>
              <a:defRPr/>
            </a:pPr>
            <a:r>
              <a:rPr lang="hr-HR" dirty="0" smtClean="0"/>
              <a:t>2011. prosvjednici tražili reforme no ne i svrgavanje s vlasti</a:t>
            </a:r>
          </a:p>
          <a:p>
            <a:pPr marL="978408" lvl="3" indent="-384048" fontAlgn="auto">
              <a:spcAft>
                <a:spcPts val="0"/>
              </a:spcAft>
              <a:buClr>
                <a:schemeClr val="accent3"/>
              </a:buClr>
              <a:buSzPct val="80000"/>
              <a:buFont typeface="Wingdings 2"/>
              <a:buChar char=""/>
              <a:defRPr/>
            </a:pPr>
            <a:r>
              <a:rPr lang="hr-HR" dirty="0" smtClean="0"/>
              <a:t>Zapadne zemlje ga pokušavaju svrgnuti s vlasti</a:t>
            </a:r>
          </a:p>
          <a:p>
            <a:pPr marL="420624" lvl="1" indent="-384048" fontAlgn="auto">
              <a:spcAft>
                <a:spcPts val="0"/>
              </a:spcAft>
              <a:buSzPct val="80000"/>
              <a:buFont typeface="Wingdings 2"/>
              <a:buChar char=""/>
              <a:defRPr/>
            </a:pPr>
            <a:endParaRPr lang="hr-HR" dirty="0" smtClean="0"/>
          </a:p>
          <a:p>
            <a:pPr marL="722376" lvl="1" indent="-274320" fontAlgn="auto">
              <a:spcAft>
                <a:spcPts val="0"/>
              </a:spcAft>
              <a:buFont typeface="Wingdings 2"/>
              <a:buChar char=""/>
              <a:defRPr/>
            </a:pPr>
            <a:endParaRPr lang="hr-HR"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Arapsko prolje¦çe</Template>
  <TotalTime>384</TotalTime>
  <Words>3477</Words>
  <Application>Microsoft Office PowerPoint</Application>
  <PresentationFormat>On-screen Show (4:3)</PresentationFormat>
  <Paragraphs>342</Paragraphs>
  <Slides>62</Slides>
  <Notes>0</Notes>
  <HiddenSlides>0</HiddenSlides>
  <MMClips>0</MMClips>
  <ScaleCrop>false</ScaleCrop>
  <HeadingPairs>
    <vt:vector size="6" baseType="variant">
      <vt:variant>
        <vt:lpstr>Fonts Used</vt:lpstr>
      </vt:variant>
      <vt:variant>
        <vt:i4>4</vt:i4>
      </vt:variant>
      <vt:variant>
        <vt:lpstr>Design Template</vt:lpstr>
      </vt:variant>
      <vt:variant>
        <vt:i4>6</vt:i4>
      </vt:variant>
      <vt:variant>
        <vt:lpstr>Slide Titles</vt:lpstr>
      </vt:variant>
      <vt:variant>
        <vt:i4>62</vt:i4>
      </vt:variant>
    </vt:vector>
  </HeadingPairs>
  <TitlesOfParts>
    <vt:vector size="72" baseType="lpstr">
      <vt:lpstr>Arial</vt:lpstr>
      <vt:lpstr>Franklin Gothic Book</vt:lpstr>
      <vt:lpstr>Wingdings 2</vt:lpstr>
      <vt:lpstr>Calibri</vt:lpstr>
      <vt:lpstr>Technic</vt:lpstr>
      <vt:lpstr>Technic</vt:lpstr>
      <vt:lpstr>Technic</vt:lpstr>
      <vt:lpstr>Technic</vt:lpstr>
      <vt:lpstr>Technic</vt:lpstr>
      <vt:lpstr>Technic</vt:lpstr>
      <vt:lpstr>Slide 1</vt:lpstr>
      <vt:lpstr>KAKO JE ZAPOČELO “ARAPSKO PROLJEĆE”</vt:lpstr>
      <vt:lpstr>KARTA ZEMALJA ZAHVAĆENIH  “ARAPSKIM PROLJEĆEM”</vt:lpstr>
      <vt:lpstr>Obilježja političkog, društvenog i vrijednosnog konteksta zemalja “arapskog proljeća”</vt:lpstr>
      <vt:lpstr>Slide 5</vt:lpstr>
      <vt:lpstr>Tunis</vt:lpstr>
      <vt:lpstr>Egipat</vt:lpstr>
      <vt:lpstr>Libija</vt:lpstr>
      <vt:lpstr>Sirija</vt:lpstr>
      <vt:lpstr>OBILJEŽJA I DINAMIKA POKRETA</vt:lpstr>
      <vt:lpstr>Slide 11</vt:lpstr>
      <vt:lpstr>ULOGA DRUŠTVENE MREŽE “YOU TUBE” U ARAPSKOM PROLJEĆU</vt:lpstr>
      <vt:lpstr>ULOGA DRUŠTVENE MREŽE “FACEBOOK” U ARAPSKOM PROLJEĆU</vt:lpstr>
      <vt:lpstr>ULOGA DRUŠTVENE MREŽE “TWITTER” U ARAPSKOM PROLJEĆU</vt:lpstr>
      <vt:lpstr>https://www.youtube.com/watch?v=zxHFTf6s6Nk</vt:lpstr>
      <vt:lpstr>„ARAPSKO PROLJEĆE” 2014. </vt:lpstr>
      <vt:lpstr>TUNIS 2014.</vt:lpstr>
      <vt:lpstr>Slide 18</vt:lpstr>
      <vt:lpstr>EGIPAT 2014.</vt:lpstr>
      <vt:lpstr>Slide 20</vt:lpstr>
      <vt:lpstr>LIBIJA I SIRIJA 2014. </vt:lpstr>
      <vt:lpstr>Libija</vt:lpstr>
      <vt:lpstr>Slide 23</vt:lpstr>
      <vt:lpstr>Slide 24</vt:lpstr>
      <vt:lpstr>Sirija</vt:lpstr>
      <vt:lpstr>Slide 26</vt:lpstr>
      <vt:lpstr>Maroko </vt:lpstr>
      <vt:lpstr>Slide 28</vt:lpstr>
      <vt:lpstr>Slide 29</vt:lpstr>
      <vt:lpstr>Slide 30</vt:lpstr>
      <vt:lpstr>Slide 31</vt:lpstr>
      <vt:lpstr>Slide 32</vt:lpstr>
      <vt:lpstr>RAŠIRENOST SOCIJALNIH PROBLEMA</vt:lpstr>
      <vt:lpstr>KARAKTERISTIKE SIROMAŠNIH</vt:lpstr>
      <vt:lpstr>INSTRUMENTI SOCIJALNE POMOĆI</vt:lpstr>
      <vt:lpstr>Slide 36</vt:lpstr>
      <vt:lpstr>OSOBE S INVALIDITETOM</vt:lpstr>
      <vt:lpstr>NEZAPOSLENOST U TUNISU</vt:lpstr>
      <vt:lpstr>Slide 39</vt:lpstr>
      <vt:lpstr>Slide 40</vt:lpstr>
      <vt:lpstr>Slide 41</vt:lpstr>
      <vt:lpstr>Slide 42</vt:lpstr>
      <vt:lpstr>SIROMAŠTVO U EGIPTU</vt:lpstr>
      <vt:lpstr>Slide 44</vt:lpstr>
      <vt:lpstr>Slide 45</vt:lpstr>
      <vt:lpstr>Slide 46</vt:lpstr>
      <vt:lpstr>GLAD U EGIPTU</vt:lpstr>
      <vt:lpstr>INSTRUMENTI POMOĆI</vt:lpstr>
      <vt:lpstr>OSOBE S INVALIDITETOM</vt:lpstr>
      <vt:lpstr>Slide 50</vt:lpstr>
      <vt:lpstr>SOCIJALNI RAD U EGIPTU</vt:lpstr>
      <vt:lpstr>Slide 52</vt:lpstr>
      <vt:lpstr>KARAKTERISTIKE SOCIJALNOG RADA</vt:lpstr>
      <vt:lpstr>KLASIFIKACIJA SOCIJALNOG RADA</vt:lpstr>
      <vt:lpstr>ETIČKI KODEKS</vt:lpstr>
      <vt:lpstr>SOCIJALNI RAD I ISLAM</vt:lpstr>
      <vt:lpstr>SOCIJALNE USLUGE U EGIPTU “HANDS” (Hands Along the Nile Development Services)</vt:lpstr>
      <vt:lpstr>Coptic Evangelical Organization for Social Services(CEOSS)</vt:lpstr>
      <vt:lpstr>PODRUČJA INTERVENCIJE</vt:lpstr>
      <vt:lpstr>IFSW i IASSW</vt:lpstr>
      <vt:lpstr>Slide 61</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Arapsko proljeće</dc:title>
  <dc:creator>Ivanna</dc:creator>
  <cp:lastModifiedBy>korisnik</cp:lastModifiedBy>
  <cp:revision>44</cp:revision>
  <dcterms:created xsi:type="dcterms:W3CDTF">2014-11-06T14:47:10Z</dcterms:created>
  <dcterms:modified xsi:type="dcterms:W3CDTF">2014-11-07T10:24:25Z</dcterms:modified>
</cp:coreProperties>
</file>