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4B30B-8D72-4B1C-9D8E-D1F816403E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C8FEA65-A260-4457-B545-BC3E59D0E5F5}">
      <dgm:prSet/>
      <dgm:spPr/>
      <dgm:t>
        <a:bodyPr/>
        <a:lstStyle/>
        <a:p>
          <a:r>
            <a:rPr lang="hr-HR"/>
            <a:t>Vrste institucionalnog tretmana s mladima u sukobu sa zakonom</a:t>
          </a:r>
          <a:endParaRPr lang="en-US"/>
        </a:p>
      </dgm:t>
    </dgm:pt>
    <dgm:pt modelId="{38A551B3-A7AE-4039-9EA5-BD3BEE7925CD}" type="parTrans" cxnId="{9035CE8C-84C9-40AB-825C-D9867B59A3CD}">
      <dgm:prSet/>
      <dgm:spPr/>
      <dgm:t>
        <a:bodyPr/>
        <a:lstStyle/>
        <a:p>
          <a:endParaRPr lang="en-US"/>
        </a:p>
      </dgm:t>
    </dgm:pt>
    <dgm:pt modelId="{08415176-143E-44A9-9712-BC2D51245AB5}" type="sibTrans" cxnId="{9035CE8C-84C9-40AB-825C-D9867B59A3CD}">
      <dgm:prSet/>
      <dgm:spPr/>
      <dgm:t>
        <a:bodyPr/>
        <a:lstStyle/>
        <a:p>
          <a:endParaRPr lang="en-US"/>
        </a:p>
      </dgm:t>
    </dgm:pt>
    <dgm:pt modelId="{CAEEF490-270F-447E-8ED9-458A6F234D39}">
      <dgm:prSet/>
      <dgm:spPr/>
      <dgm:t>
        <a:bodyPr/>
        <a:lstStyle/>
        <a:p>
          <a:r>
            <a:rPr lang="hr-HR"/>
            <a:t>Kako odgajatelji opisuju svoju ulogu u rad s djecom i mladima u odgojnim ustanovama</a:t>
          </a:r>
          <a:endParaRPr lang="en-US"/>
        </a:p>
      </dgm:t>
    </dgm:pt>
    <dgm:pt modelId="{1200D70D-F462-4E67-B739-2CF5970F1230}" type="parTrans" cxnId="{91B76D17-699B-44E3-A91B-8036ABA7B58B}">
      <dgm:prSet/>
      <dgm:spPr/>
      <dgm:t>
        <a:bodyPr/>
        <a:lstStyle/>
        <a:p>
          <a:endParaRPr lang="en-US"/>
        </a:p>
      </dgm:t>
    </dgm:pt>
    <dgm:pt modelId="{438E3A5D-9F0B-4688-9C59-1C33A9ACA474}" type="sibTrans" cxnId="{91B76D17-699B-44E3-A91B-8036ABA7B58B}">
      <dgm:prSet/>
      <dgm:spPr/>
      <dgm:t>
        <a:bodyPr/>
        <a:lstStyle/>
        <a:p>
          <a:endParaRPr lang="en-US"/>
        </a:p>
      </dgm:t>
    </dgm:pt>
    <dgm:pt modelId="{668CFFAD-6822-D44D-89AD-2E1DCD29B18B}" type="pres">
      <dgm:prSet presAssocID="{ADD4B30B-8D72-4B1C-9D8E-D1F816403E5B}" presName="linear" presStyleCnt="0">
        <dgm:presLayoutVars>
          <dgm:animLvl val="lvl"/>
          <dgm:resizeHandles val="exact"/>
        </dgm:presLayoutVars>
      </dgm:prSet>
      <dgm:spPr/>
    </dgm:pt>
    <dgm:pt modelId="{79EF2BD8-5179-BD45-BA30-B6354891C9EE}" type="pres">
      <dgm:prSet presAssocID="{3C8FEA65-A260-4457-B545-BC3E59D0E5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CDADB1-727F-CF48-B296-AE618055D13D}" type="pres">
      <dgm:prSet presAssocID="{08415176-143E-44A9-9712-BC2D51245AB5}" presName="spacer" presStyleCnt="0"/>
      <dgm:spPr/>
    </dgm:pt>
    <dgm:pt modelId="{98D80719-562F-B64F-A6F0-0BBB98622FA5}" type="pres">
      <dgm:prSet presAssocID="{CAEEF490-270F-447E-8ED9-458A6F234D3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1B76D17-699B-44E3-A91B-8036ABA7B58B}" srcId="{ADD4B30B-8D72-4B1C-9D8E-D1F816403E5B}" destId="{CAEEF490-270F-447E-8ED9-458A6F234D39}" srcOrd="1" destOrd="0" parTransId="{1200D70D-F462-4E67-B739-2CF5970F1230}" sibTransId="{438E3A5D-9F0B-4688-9C59-1C33A9ACA474}"/>
    <dgm:cxn modelId="{9035CE8C-84C9-40AB-825C-D9867B59A3CD}" srcId="{ADD4B30B-8D72-4B1C-9D8E-D1F816403E5B}" destId="{3C8FEA65-A260-4457-B545-BC3E59D0E5F5}" srcOrd="0" destOrd="0" parTransId="{38A551B3-A7AE-4039-9EA5-BD3BEE7925CD}" sibTransId="{08415176-143E-44A9-9712-BC2D51245AB5}"/>
    <dgm:cxn modelId="{D671C6D8-147F-214B-9B5A-7CCE6666B178}" type="presOf" srcId="{CAEEF490-270F-447E-8ED9-458A6F234D39}" destId="{98D80719-562F-B64F-A6F0-0BBB98622FA5}" srcOrd="0" destOrd="0" presId="urn:microsoft.com/office/officeart/2005/8/layout/vList2"/>
    <dgm:cxn modelId="{9E36A7DC-E981-F64A-AA15-4FA30DAA3339}" type="presOf" srcId="{ADD4B30B-8D72-4B1C-9D8E-D1F816403E5B}" destId="{668CFFAD-6822-D44D-89AD-2E1DCD29B18B}" srcOrd="0" destOrd="0" presId="urn:microsoft.com/office/officeart/2005/8/layout/vList2"/>
    <dgm:cxn modelId="{A1DE8EFB-51BD-0241-B7DC-4075FED984F7}" type="presOf" srcId="{3C8FEA65-A260-4457-B545-BC3E59D0E5F5}" destId="{79EF2BD8-5179-BD45-BA30-B6354891C9EE}" srcOrd="0" destOrd="0" presId="urn:microsoft.com/office/officeart/2005/8/layout/vList2"/>
    <dgm:cxn modelId="{2F65AE1D-6958-FD4C-8386-75A78216A195}" type="presParOf" srcId="{668CFFAD-6822-D44D-89AD-2E1DCD29B18B}" destId="{79EF2BD8-5179-BD45-BA30-B6354891C9EE}" srcOrd="0" destOrd="0" presId="urn:microsoft.com/office/officeart/2005/8/layout/vList2"/>
    <dgm:cxn modelId="{A072EDE7-9911-384B-A468-02DCA83C5715}" type="presParOf" srcId="{668CFFAD-6822-D44D-89AD-2E1DCD29B18B}" destId="{AFCDADB1-727F-CF48-B296-AE618055D13D}" srcOrd="1" destOrd="0" presId="urn:microsoft.com/office/officeart/2005/8/layout/vList2"/>
    <dgm:cxn modelId="{ACB12293-D5AA-5743-93C2-86312A604751}" type="presParOf" srcId="{668CFFAD-6822-D44D-89AD-2E1DCD29B18B}" destId="{98D80719-562F-B64F-A6F0-0BBB98622F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36F01-4AEE-46E2-92F3-76994870036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EAD53A-9070-4399-B019-0AA5045EDF33}">
      <dgm:prSet/>
      <dgm:spPr/>
      <dgm:t>
        <a:bodyPr/>
        <a:lstStyle/>
        <a:p>
          <a:r>
            <a:rPr lang="hr-HR"/>
            <a:t>Kako biste opisali institucionalni tretman?</a:t>
          </a:r>
          <a:endParaRPr lang="en-US"/>
        </a:p>
      </dgm:t>
    </dgm:pt>
    <dgm:pt modelId="{3067B9FC-E6D6-46C5-8E88-752A525D3A3A}" type="parTrans" cxnId="{556440A5-5DD9-4EB0-83C2-637EE7F8BA22}">
      <dgm:prSet/>
      <dgm:spPr/>
      <dgm:t>
        <a:bodyPr/>
        <a:lstStyle/>
        <a:p>
          <a:endParaRPr lang="en-US"/>
        </a:p>
      </dgm:t>
    </dgm:pt>
    <dgm:pt modelId="{E7A54F79-C904-4739-974D-3359666ACE56}" type="sibTrans" cxnId="{556440A5-5DD9-4EB0-83C2-637EE7F8BA22}">
      <dgm:prSet/>
      <dgm:spPr/>
      <dgm:t>
        <a:bodyPr/>
        <a:lstStyle/>
        <a:p>
          <a:endParaRPr lang="en-US"/>
        </a:p>
      </dgm:t>
    </dgm:pt>
    <dgm:pt modelId="{CD98D651-DC36-47B7-A0E1-9917085D1F79}">
      <dgm:prSet/>
      <dgm:spPr/>
      <dgm:t>
        <a:bodyPr/>
        <a:lstStyle/>
        <a:p>
          <a:r>
            <a:rPr lang="hr-HR"/>
            <a:t>Što bi institucionalni tretman mladih u sukobu sa zakonom trebao sve sadržavati?</a:t>
          </a:r>
          <a:endParaRPr lang="en-US"/>
        </a:p>
      </dgm:t>
    </dgm:pt>
    <dgm:pt modelId="{98F6B968-AC8B-469A-8C48-D472FD634D8A}" type="parTrans" cxnId="{146A86F9-4268-4F76-9E80-D979A748A769}">
      <dgm:prSet/>
      <dgm:spPr/>
      <dgm:t>
        <a:bodyPr/>
        <a:lstStyle/>
        <a:p>
          <a:endParaRPr lang="en-US"/>
        </a:p>
      </dgm:t>
    </dgm:pt>
    <dgm:pt modelId="{3F705986-E2CA-47C8-A0A2-871715A5E02D}" type="sibTrans" cxnId="{146A86F9-4268-4F76-9E80-D979A748A769}">
      <dgm:prSet/>
      <dgm:spPr/>
      <dgm:t>
        <a:bodyPr/>
        <a:lstStyle/>
        <a:p>
          <a:endParaRPr lang="en-US"/>
        </a:p>
      </dgm:t>
    </dgm:pt>
    <dgm:pt modelId="{03BF0C82-011C-41B0-9335-EF50F1C9F165}">
      <dgm:prSet/>
      <dgm:spPr/>
      <dgm:t>
        <a:bodyPr/>
        <a:lstStyle/>
        <a:p>
          <a:r>
            <a:rPr lang="hr-HR"/>
            <a:t>Koji stručnjaci bi trebali biti uključeni u provedbu institucionalnog tretmana?</a:t>
          </a:r>
          <a:endParaRPr lang="en-US"/>
        </a:p>
      </dgm:t>
    </dgm:pt>
    <dgm:pt modelId="{39C2AC02-53CC-4F56-99FE-66003097C688}" type="parTrans" cxnId="{86747C67-BA77-4BEB-BA81-514D98A30287}">
      <dgm:prSet/>
      <dgm:spPr/>
      <dgm:t>
        <a:bodyPr/>
        <a:lstStyle/>
        <a:p>
          <a:endParaRPr lang="en-US"/>
        </a:p>
      </dgm:t>
    </dgm:pt>
    <dgm:pt modelId="{19C12AFE-3F26-4430-B8C2-38C1314ED781}" type="sibTrans" cxnId="{86747C67-BA77-4BEB-BA81-514D98A30287}">
      <dgm:prSet/>
      <dgm:spPr/>
      <dgm:t>
        <a:bodyPr/>
        <a:lstStyle/>
        <a:p>
          <a:endParaRPr lang="en-US"/>
        </a:p>
      </dgm:t>
    </dgm:pt>
    <dgm:pt modelId="{5BDF08D4-F54F-9A4C-825D-0D00BABF8F18}" type="pres">
      <dgm:prSet presAssocID="{12C36F01-4AEE-46E2-92F3-76994870036D}" presName="linear" presStyleCnt="0">
        <dgm:presLayoutVars>
          <dgm:animLvl val="lvl"/>
          <dgm:resizeHandles val="exact"/>
        </dgm:presLayoutVars>
      </dgm:prSet>
      <dgm:spPr/>
    </dgm:pt>
    <dgm:pt modelId="{C838CB7D-2F98-C741-81EF-8B82A513FF6B}" type="pres">
      <dgm:prSet presAssocID="{42EAD53A-9070-4399-B019-0AA5045EDF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EBA435-AC77-E446-9AA7-04D2E72B0A4E}" type="pres">
      <dgm:prSet presAssocID="{E7A54F79-C904-4739-974D-3359666ACE56}" presName="spacer" presStyleCnt="0"/>
      <dgm:spPr/>
    </dgm:pt>
    <dgm:pt modelId="{4CB419D1-7265-7140-A8B7-1C9D3DE78875}" type="pres">
      <dgm:prSet presAssocID="{CD98D651-DC36-47B7-A0E1-9917085D1F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843B20-5629-8C47-BF1F-2D28252F578D}" type="pres">
      <dgm:prSet presAssocID="{3F705986-E2CA-47C8-A0A2-871715A5E02D}" presName="spacer" presStyleCnt="0"/>
      <dgm:spPr/>
    </dgm:pt>
    <dgm:pt modelId="{7E8AE90C-C4FB-014D-A5F4-2158D62A8DEF}" type="pres">
      <dgm:prSet presAssocID="{03BF0C82-011C-41B0-9335-EF50F1C9F1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F6F00D-E6D7-A849-B68B-21E78825707F}" type="presOf" srcId="{12C36F01-4AEE-46E2-92F3-76994870036D}" destId="{5BDF08D4-F54F-9A4C-825D-0D00BABF8F18}" srcOrd="0" destOrd="0" presId="urn:microsoft.com/office/officeart/2005/8/layout/vList2"/>
    <dgm:cxn modelId="{A6E89F60-59C4-5D40-B4BE-9AB208C98609}" type="presOf" srcId="{42EAD53A-9070-4399-B019-0AA5045EDF33}" destId="{C838CB7D-2F98-C741-81EF-8B82A513FF6B}" srcOrd="0" destOrd="0" presId="urn:microsoft.com/office/officeart/2005/8/layout/vList2"/>
    <dgm:cxn modelId="{86747C67-BA77-4BEB-BA81-514D98A30287}" srcId="{12C36F01-4AEE-46E2-92F3-76994870036D}" destId="{03BF0C82-011C-41B0-9335-EF50F1C9F165}" srcOrd="2" destOrd="0" parTransId="{39C2AC02-53CC-4F56-99FE-66003097C688}" sibTransId="{19C12AFE-3F26-4430-B8C2-38C1314ED781}"/>
    <dgm:cxn modelId="{1BF28367-B840-474E-B94A-A128B1D9A547}" type="presOf" srcId="{03BF0C82-011C-41B0-9335-EF50F1C9F165}" destId="{7E8AE90C-C4FB-014D-A5F4-2158D62A8DEF}" srcOrd="0" destOrd="0" presId="urn:microsoft.com/office/officeart/2005/8/layout/vList2"/>
    <dgm:cxn modelId="{556440A5-5DD9-4EB0-83C2-637EE7F8BA22}" srcId="{12C36F01-4AEE-46E2-92F3-76994870036D}" destId="{42EAD53A-9070-4399-B019-0AA5045EDF33}" srcOrd="0" destOrd="0" parTransId="{3067B9FC-E6D6-46C5-8E88-752A525D3A3A}" sibTransId="{E7A54F79-C904-4739-974D-3359666ACE56}"/>
    <dgm:cxn modelId="{F1FA6FF7-B815-374A-8924-71B33AC8530E}" type="presOf" srcId="{CD98D651-DC36-47B7-A0E1-9917085D1F79}" destId="{4CB419D1-7265-7140-A8B7-1C9D3DE78875}" srcOrd="0" destOrd="0" presId="urn:microsoft.com/office/officeart/2005/8/layout/vList2"/>
    <dgm:cxn modelId="{146A86F9-4268-4F76-9E80-D979A748A769}" srcId="{12C36F01-4AEE-46E2-92F3-76994870036D}" destId="{CD98D651-DC36-47B7-A0E1-9917085D1F79}" srcOrd="1" destOrd="0" parTransId="{98F6B968-AC8B-469A-8C48-D472FD634D8A}" sibTransId="{3F705986-E2CA-47C8-A0A2-871715A5E02D}"/>
    <dgm:cxn modelId="{EA662797-B0ED-7A4C-ACB1-7DE8D65F99A3}" type="presParOf" srcId="{5BDF08D4-F54F-9A4C-825D-0D00BABF8F18}" destId="{C838CB7D-2F98-C741-81EF-8B82A513FF6B}" srcOrd="0" destOrd="0" presId="urn:microsoft.com/office/officeart/2005/8/layout/vList2"/>
    <dgm:cxn modelId="{BB817739-04A2-AA44-BB67-D7472A398BE2}" type="presParOf" srcId="{5BDF08D4-F54F-9A4C-825D-0D00BABF8F18}" destId="{77EBA435-AC77-E446-9AA7-04D2E72B0A4E}" srcOrd="1" destOrd="0" presId="urn:microsoft.com/office/officeart/2005/8/layout/vList2"/>
    <dgm:cxn modelId="{0A4A5506-5090-0D4F-A04E-AB55284E91F1}" type="presParOf" srcId="{5BDF08D4-F54F-9A4C-825D-0D00BABF8F18}" destId="{4CB419D1-7265-7140-A8B7-1C9D3DE78875}" srcOrd="2" destOrd="0" presId="urn:microsoft.com/office/officeart/2005/8/layout/vList2"/>
    <dgm:cxn modelId="{364BA1CA-C730-2A4D-978F-9A9145B6EDAF}" type="presParOf" srcId="{5BDF08D4-F54F-9A4C-825D-0D00BABF8F18}" destId="{A5843B20-5629-8C47-BF1F-2D28252F578D}" srcOrd="3" destOrd="0" presId="urn:microsoft.com/office/officeart/2005/8/layout/vList2"/>
    <dgm:cxn modelId="{5B04B0C1-E898-0146-9BF2-664FD72872B5}" type="presParOf" srcId="{5BDF08D4-F54F-9A4C-825D-0D00BABF8F18}" destId="{7E8AE90C-C4FB-014D-A5F4-2158D62A8D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5A951-F49E-479D-B526-E95A420165A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39D333-3D29-4D18-AF3A-EB77F772E661}">
      <dgm:prSet/>
      <dgm:spPr/>
      <dgm:t>
        <a:bodyPr/>
        <a:lstStyle/>
        <a:p>
          <a:r>
            <a:rPr lang="hr-HR"/>
            <a:t>Prvo osoblje koje je radilo na tretmanu počinitelja kaznenih djela bilo je </a:t>
          </a:r>
          <a:r>
            <a:rPr lang="hr-HR" b="1"/>
            <a:t>medicinskog temeljnog obrazovanja</a:t>
          </a:r>
          <a:endParaRPr lang="en-US"/>
        </a:p>
      </dgm:t>
    </dgm:pt>
    <dgm:pt modelId="{63770499-B86F-4392-91EB-5183B7F7B2CB}" type="parTrans" cxnId="{8E32401B-28C6-4376-A96B-B18C85C57D24}">
      <dgm:prSet/>
      <dgm:spPr/>
      <dgm:t>
        <a:bodyPr/>
        <a:lstStyle/>
        <a:p>
          <a:endParaRPr lang="en-US"/>
        </a:p>
      </dgm:t>
    </dgm:pt>
    <dgm:pt modelId="{4A6E63D2-2CD8-4AEE-8895-8D2BB79CD8B4}" type="sibTrans" cxnId="{8E32401B-28C6-4376-A96B-B18C85C57D24}">
      <dgm:prSet/>
      <dgm:spPr/>
      <dgm:t>
        <a:bodyPr/>
        <a:lstStyle/>
        <a:p>
          <a:endParaRPr lang="en-US"/>
        </a:p>
      </dgm:t>
    </dgm:pt>
    <dgm:pt modelId="{6F003D5F-E132-4D95-ACF0-07DD0B04D591}">
      <dgm:prSet/>
      <dgm:spPr/>
      <dgm:t>
        <a:bodyPr/>
        <a:lstStyle/>
        <a:p>
          <a:r>
            <a:rPr lang="hr-HR" b="1"/>
            <a:t>Proizlazi iz Freudove teorije psihoanalize</a:t>
          </a:r>
          <a:r>
            <a:rPr lang="hr-HR"/>
            <a:t>: poremećaj ponašanja je simptom nekog dubljeg poremećaja, a da bi se nepoželjno ponašanje otklonilo treba razriješiti taj dublji problem</a:t>
          </a:r>
          <a:endParaRPr lang="en-US"/>
        </a:p>
      </dgm:t>
    </dgm:pt>
    <dgm:pt modelId="{DB137AA0-55B1-4F6E-9293-067DB7377447}" type="parTrans" cxnId="{2E088148-7FC7-4F92-BA76-4EA5A395B74F}">
      <dgm:prSet/>
      <dgm:spPr/>
      <dgm:t>
        <a:bodyPr/>
        <a:lstStyle/>
        <a:p>
          <a:endParaRPr lang="en-US"/>
        </a:p>
      </dgm:t>
    </dgm:pt>
    <dgm:pt modelId="{FD515738-8178-4BC9-B02B-A7F635B4D270}" type="sibTrans" cxnId="{2E088148-7FC7-4F92-BA76-4EA5A395B74F}">
      <dgm:prSet/>
      <dgm:spPr/>
      <dgm:t>
        <a:bodyPr/>
        <a:lstStyle/>
        <a:p>
          <a:endParaRPr lang="en-US"/>
        </a:p>
      </dgm:t>
    </dgm:pt>
    <dgm:pt modelId="{F7BB05DD-EE52-4432-9AFD-E81E7AD9A791}">
      <dgm:prSet/>
      <dgm:spPr/>
      <dgm:t>
        <a:bodyPr/>
        <a:lstStyle/>
        <a:p>
          <a:r>
            <a:rPr lang="hr-HR" b="1"/>
            <a:t>Dijagnosticiraju se dubinski konflikti</a:t>
          </a:r>
          <a:r>
            <a:rPr lang="hr-HR"/>
            <a:t> koji uzrokuju delinkventno ponašanje i određuje se adekvatni tretman i primjena terapije</a:t>
          </a:r>
          <a:endParaRPr lang="en-US"/>
        </a:p>
      </dgm:t>
    </dgm:pt>
    <dgm:pt modelId="{6CD068BD-E11C-4F41-AAA5-3723D056FD95}" type="parTrans" cxnId="{A75B58EA-707E-4CD8-8A5C-D886982E6E92}">
      <dgm:prSet/>
      <dgm:spPr/>
      <dgm:t>
        <a:bodyPr/>
        <a:lstStyle/>
        <a:p>
          <a:endParaRPr lang="en-US"/>
        </a:p>
      </dgm:t>
    </dgm:pt>
    <dgm:pt modelId="{66538628-0152-4D10-885A-FBA71CE511AD}" type="sibTrans" cxnId="{A75B58EA-707E-4CD8-8A5C-D886982E6E92}">
      <dgm:prSet/>
      <dgm:spPr/>
      <dgm:t>
        <a:bodyPr/>
        <a:lstStyle/>
        <a:p>
          <a:endParaRPr lang="en-US"/>
        </a:p>
      </dgm:t>
    </dgm:pt>
    <dgm:pt modelId="{AF3953FD-BE76-455D-8936-643E2218CC3F}">
      <dgm:prSet/>
      <dgm:spPr/>
      <dgm:t>
        <a:bodyPr/>
        <a:lstStyle/>
        <a:p>
          <a:r>
            <a:rPr lang="hr-HR"/>
            <a:t>Sama </a:t>
          </a:r>
          <a:r>
            <a:rPr lang="hr-HR" b="1"/>
            <a:t>terapija je usmjerena na prošlost i potragu za nesvjesnim motivatorima i uvidima u ponašanje</a:t>
          </a:r>
          <a:endParaRPr lang="en-US"/>
        </a:p>
      </dgm:t>
    </dgm:pt>
    <dgm:pt modelId="{F6618B41-E470-425F-9BAE-418DDF0A60ED}" type="parTrans" cxnId="{3F2EFFEF-7AC0-4E53-8CCD-1DE7FA02F030}">
      <dgm:prSet/>
      <dgm:spPr/>
      <dgm:t>
        <a:bodyPr/>
        <a:lstStyle/>
        <a:p>
          <a:endParaRPr lang="en-US"/>
        </a:p>
      </dgm:t>
    </dgm:pt>
    <dgm:pt modelId="{18012E16-C443-4072-A224-5CEB117EE283}" type="sibTrans" cxnId="{3F2EFFEF-7AC0-4E53-8CCD-1DE7FA02F030}">
      <dgm:prSet/>
      <dgm:spPr/>
      <dgm:t>
        <a:bodyPr/>
        <a:lstStyle/>
        <a:p>
          <a:endParaRPr lang="en-US"/>
        </a:p>
      </dgm:t>
    </dgm:pt>
    <dgm:pt modelId="{83A2725F-94BD-425F-B471-F775C7BC70D9}">
      <dgm:prSet/>
      <dgm:spPr/>
      <dgm:t>
        <a:bodyPr/>
        <a:lstStyle/>
        <a:p>
          <a:r>
            <a:rPr lang="hr-HR" b="1" dirty="0" err="1"/>
            <a:t>Preduvijet</a:t>
          </a:r>
          <a:r>
            <a:rPr lang="hr-HR" b="1" dirty="0"/>
            <a:t> za uspješnost je dobar odnos između počinitelja i terapeuta</a:t>
          </a:r>
          <a:r>
            <a:rPr lang="hr-HR" dirty="0"/>
            <a:t>, da počinitelj</a:t>
          </a:r>
          <a:r>
            <a:rPr lang="hr-HR" b="1" dirty="0"/>
            <a:t> raspolaže određenim nivoom verbalne inteligencije te da se subjektivno osjeća loše iz čega izvire njegova motivacija za sudjelovanjem u tretmanu</a:t>
          </a:r>
          <a:endParaRPr lang="en-US" dirty="0"/>
        </a:p>
      </dgm:t>
    </dgm:pt>
    <dgm:pt modelId="{15A28BE4-DFD2-41A7-B94B-7A4C1DB81FEC}" type="parTrans" cxnId="{2B1190FB-486B-4E6C-9B38-43E21BADABBB}">
      <dgm:prSet/>
      <dgm:spPr/>
      <dgm:t>
        <a:bodyPr/>
        <a:lstStyle/>
        <a:p>
          <a:endParaRPr lang="en-US"/>
        </a:p>
      </dgm:t>
    </dgm:pt>
    <dgm:pt modelId="{FAB1D370-9ADF-4CF8-841C-CAD9DC0AC4C8}" type="sibTrans" cxnId="{2B1190FB-486B-4E6C-9B38-43E21BADABBB}">
      <dgm:prSet/>
      <dgm:spPr/>
      <dgm:t>
        <a:bodyPr/>
        <a:lstStyle/>
        <a:p>
          <a:endParaRPr lang="en-US"/>
        </a:p>
      </dgm:t>
    </dgm:pt>
    <dgm:pt modelId="{61C39479-CE61-BB4E-A500-D70E2A46AC26}" type="pres">
      <dgm:prSet presAssocID="{A805A951-F49E-479D-B526-E95A420165A0}" presName="vert0" presStyleCnt="0">
        <dgm:presLayoutVars>
          <dgm:dir/>
          <dgm:animOne val="branch"/>
          <dgm:animLvl val="lvl"/>
        </dgm:presLayoutVars>
      </dgm:prSet>
      <dgm:spPr/>
    </dgm:pt>
    <dgm:pt modelId="{403E8C2D-D8F9-0043-B5E5-4E6E4FAE7398}" type="pres">
      <dgm:prSet presAssocID="{3339D333-3D29-4D18-AF3A-EB77F772E661}" presName="thickLine" presStyleLbl="alignNode1" presStyleIdx="0" presStyleCnt="5"/>
      <dgm:spPr/>
    </dgm:pt>
    <dgm:pt modelId="{C26F94C5-0FFB-B14C-9B25-2F68464E31F9}" type="pres">
      <dgm:prSet presAssocID="{3339D333-3D29-4D18-AF3A-EB77F772E661}" presName="horz1" presStyleCnt="0"/>
      <dgm:spPr/>
    </dgm:pt>
    <dgm:pt modelId="{F2818CDF-0A5E-9A4D-BE3E-00050C13BB2E}" type="pres">
      <dgm:prSet presAssocID="{3339D333-3D29-4D18-AF3A-EB77F772E661}" presName="tx1" presStyleLbl="revTx" presStyleIdx="0" presStyleCnt="5"/>
      <dgm:spPr/>
    </dgm:pt>
    <dgm:pt modelId="{5AF88C79-9753-6A41-887A-E06AEDDEAC8D}" type="pres">
      <dgm:prSet presAssocID="{3339D333-3D29-4D18-AF3A-EB77F772E661}" presName="vert1" presStyleCnt="0"/>
      <dgm:spPr/>
    </dgm:pt>
    <dgm:pt modelId="{DC21DE70-1DE4-734A-8D79-AE3175D3AFF7}" type="pres">
      <dgm:prSet presAssocID="{6F003D5F-E132-4D95-ACF0-07DD0B04D591}" presName="thickLine" presStyleLbl="alignNode1" presStyleIdx="1" presStyleCnt="5"/>
      <dgm:spPr/>
    </dgm:pt>
    <dgm:pt modelId="{055F4CA8-7708-F043-A46C-14CAF8AFB81B}" type="pres">
      <dgm:prSet presAssocID="{6F003D5F-E132-4D95-ACF0-07DD0B04D591}" presName="horz1" presStyleCnt="0"/>
      <dgm:spPr/>
    </dgm:pt>
    <dgm:pt modelId="{247E47FC-7C5A-B149-83AE-11AC399EE208}" type="pres">
      <dgm:prSet presAssocID="{6F003D5F-E132-4D95-ACF0-07DD0B04D591}" presName="tx1" presStyleLbl="revTx" presStyleIdx="1" presStyleCnt="5"/>
      <dgm:spPr/>
    </dgm:pt>
    <dgm:pt modelId="{AE6D211D-7836-1B49-B1C1-6406DD50683B}" type="pres">
      <dgm:prSet presAssocID="{6F003D5F-E132-4D95-ACF0-07DD0B04D591}" presName="vert1" presStyleCnt="0"/>
      <dgm:spPr/>
    </dgm:pt>
    <dgm:pt modelId="{0FFE35AA-6E8D-0E4F-B2A4-A67E696D5023}" type="pres">
      <dgm:prSet presAssocID="{F7BB05DD-EE52-4432-9AFD-E81E7AD9A791}" presName="thickLine" presStyleLbl="alignNode1" presStyleIdx="2" presStyleCnt="5"/>
      <dgm:spPr/>
    </dgm:pt>
    <dgm:pt modelId="{64560FA5-2EBB-844A-98D4-C1DE2476AF7C}" type="pres">
      <dgm:prSet presAssocID="{F7BB05DD-EE52-4432-9AFD-E81E7AD9A791}" presName="horz1" presStyleCnt="0"/>
      <dgm:spPr/>
    </dgm:pt>
    <dgm:pt modelId="{DE983E4F-0A4A-F149-84D3-035B3355A964}" type="pres">
      <dgm:prSet presAssocID="{F7BB05DD-EE52-4432-9AFD-E81E7AD9A791}" presName="tx1" presStyleLbl="revTx" presStyleIdx="2" presStyleCnt="5"/>
      <dgm:spPr/>
    </dgm:pt>
    <dgm:pt modelId="{08460E6D-312E-E145-932D-AC59CD6BA2A1}" type="pres">
      <dgm:prSet presAssocID="{F7BB05DD-EE52-4432-9AFD-E81E7AD9A791}" presName="vert1" presStyleCnt="0"/>
      <dgm:spPr/>
    </dgm:pt>
    <dgm:pt modelId="{9EF18615-0AB9-554D-9425-ABEDF619ACCE}" type="pres">
      <dgm:prSet presAssocID="{AF3953FD-BE76-455D-8936-643E2218CC3F}" presName="thickLine" presStyleLbl="alignNode1" presStyleIdx="3" presStyleCnt="5"/>
      <dgm:spPr/>
    </dgm:pt>
    <dgm:pt modelId="{767837EA-722F-1741-928B-C1E425F2114C}" type="pres">
      <dgm:prSet presAssocID="{AF3953FD-BE76-455D-8936-643E2218CC3F}" presName="horz1" presStyleCnt="0"/>
      <dgm:spPr/>
    </dgm:pt>
    <dgm:pt modelId="{A62084C9-0A24-144A-AD60-CCB084A75B35}" type="pres">
      <dgm:prSet presAssocID="{AF3953FD-BE76-455D-8936-643E2218CC3F}" presName="tx1" presStyleLbl="revTx" presStyleIdx="3" presStyleCnt="5"/>
      <dgm:spPr/>
    </dgm:pt>
    <dgm:pt modelId="{1FCE0361-152A-624E-90E8-66CFB214B678}" type="pres">
      <dgm:prSet presAssocID="{AF3953FD-BE76-455D-8936-643E2218CC3F}" presName="vert1" presStyleCnt="0"/>
      <dgm:spPr/>
    </dgm:pt>
    <dgm:pt modelId="{FA949DF9-E711-F44C-800A-0238A687D9B7}" type="pres">
      <dgm:prSet presAssocID="{83A2725F-94BD-425F-B471-F775C7BC70D9}" presName="thickLine" presStyleLbl="alignNode1" presStyleIdx="4" presStyleCnt="5"/>
      <dgm:spPr/>
    </dgm:pt>
    <dgm:pt modelId="{452E9F16-B14E-CA47-9ADE-33AB8074CDCB}" type="pres">
      <dgm:prSet presAssocID="{83A2725F-94BD-425F-B471-F775C7BC70D9}" presName="horz1" presStyleCnt="0"/>
      <dgm:spPr/>
    </dgm:pt>
    <dgm:pt modelId="{B20C71A8-00F5-1F4D-91A4-163F4E6CCAEC}" type="pres">
      <dgm:prSet presAssocID="{83A2725F-94BD-425F-B471-F775C7BC70D9}" presName="tx1" presStyleLbl="revTx" presStyleIdx="4" presStyleCnt="5"/>
      <dgm:spPr/>
    </dgm:pt>
    <dgm:pt modelId="{AA0FF565-8E50-AB4B-B859-CBF4040082EA}" type="pres">
      <dgm:prSet presAssocID="{83A2725F-94BD-425F-B471-F775C7BC70D9}" presName="vert1" presStyleCnt="0"/>
      <dgm:spPr/>
    </dgm:pt>
  </dgm:ptLst>
  <dgm:cxnLst>
    <dgm:cxn modelId="{8E32401B-28C6-4376-A96B-B18C85C57D24}" srcId="{A805A951-F49E-479D-B526-E95A420165A0}" destId="{3339D333-3D29-4D18-AF3A-EB77F772E661}" srcOrd="0" destOrd="0" parTransId="{63770499-B86F-4392-91EB-5183B7F7B2CB}" sibTransId="{4A6E63D2-2CD8-4AEE-8895-8D2BB79CD8B4}"/>
    <dgm:cxn modelId="{2E088148-7FC7-4F92-BA76-4EA5A395B74F}" srcId="{A805A951-F49E-479D-B526-E95A420165A0}" destId="{6F003D5F-E132-4D95-ACF0-07DD0B04D591}" srcOrd="1" destOrd="0" parTransId="{DB137AA0-55B1-4F6E-9293-067DB7377447}" sibTransId="{FD515738-8178-4BC9-B02B-A7F635B4D270}"/>
    <dgm:cxn modelId="{9601DE4F-CD3C-324D-90ED-CFD227EA35FE}" type="presOf" srcId="{AF3953FD-BE76-455D-8936-643E2218CC3F}" destId="{A62084C9-0A24-144A-AD60-CCB084A75B35}" srcOrd="0" destOrd="0" presId="urn:microsoft.com/office/officeart/2008/layout/LinedList"/>
    <dgm:cxn modelId="{CD265B6B-306D-DB41-81BC-0763C0E3770D}" type="presOf" srcId="{A805A951-F49E-479D-B526-E95A420165A0}" destId="{61C39479-CE61-BB4E-A500-D70E2A46AC26}" srcOrd="0" destOrd="0" presId="urn:microsoft.com/office/officeart/2008/layout/LinedList"/>
    <dgm:cxn modelId="{722B36A3-9ED9-B744-B2AD-11405486BCA1}" type="presOf" srcId="{6F003D5F-E132-4D95-ACF0-07DD0B04D591}" destId="{247E47FC-7C5A-B149-83AE-11AC399EE208}" srcOrd="0" destOrd="0" presId="urn:microsoft.com/office/officeart/2008/layout/LinedList"/>
    <dgm:cxn modelId="{1A490FA8-64E6-D34A-9180-A6CAA73E1F43}" type="presOf" srcId="{3339D333-3D29-4D18-AF3A-EB77F772E661}" destId="{F2818CDF-0A5E-9A4D-BE3E-00050C13BB2E}" srcOrd="0" destOrd="0" presId="urn:microsoft.com/office/officeart/2008/layout/LinedList"/>
    <dgm:cxn modelId="{C24664CC-8CDB-DD49-ADAA-8780DABE4F8D}" type="presOf" srcId="{83A2725F-94BD-425F-B471-F775C7BC70D9}" destId="{B20C71A8-00F5-1F4D-91A4-163F4E6CCAEC}" srcOrd="0" destOrd="0" presId="urn:microsoft.com/office/officeart/2008/layout/LinedList"/>
    <dgm:cxn modelId="{A75B58EA-707E-4CD8-8A5C-D886982E6E92}" srcId="{A805A951-F49E-479D-B526-E95A420165A0}" destId="{F7BB05DD-EE52-4432-9AFD-E81E7AD9A791}" srcOrd="2" destOrd="0" parTransId="{6CD068BD-E11C-4F41-AAA5-3723D056FD95}" sibTransId="{66538628-0152-4D10-885A-FBA71CE511AD}"/>
    <dgm:cxn modelId="{3F2EFFEF-7AC0-4E53-8CCD-1DE7FA02F030}" srcId="{A805A951-F49E-479D-B526-E95A420165A0}" destId="{AF3953FD-BE76-455D-8936-643E2218CC3F}" srcOrd="3" destOrd="0" parTransId="{F6618B41-E470-425F-9BAE-418DDF0A60ED}" sibTransId="{18012E16-C443-4072-A224-5CEB117EE283}"/>
    <dgm:cxn modelId="{A464E7F1-7600-E84C-8B45-94D69AA02C10}" type="presOf" srcId="{F7BB05DD-EE52-4432-9AFD-E81E7AD9A791}" destId="{DE983E4F-0A4A-F149-84D3-035B3355A964}" srcOrd="0" destOrd="0" presId="urn:microsoft.com/office/officeart/2008/layout/LinedList"/>
    <dgm:cxn modelId="{2B1190FB-486B-4E6C-9B38-43E21BADABBB}" srcId="{A805A951-F49E-479D-B526-E95A420165A0}" destId="{83A2725F-94BD-425F-B471-F775C7BC70D9}" srcOrd="4" destOrd="0" parTransId="{15A28BE4-DFD2-41A7-B94B-7A4C1DB81FEC}" sibTransId="{FAB1D370-9ADF-4CF8-841C-CAD9DC0AC4C8}"/>
    <dgm:cxn modelId="{431E7D81-83C3-3949-A69C-A3234D497AEA}" type="presParOf" srcId="{61C39479-CE61-BB4E-A500-D70E2A46AC26}" destId="{403E8C2D-D8F9-0043-B5E5-4E6E4FAE7398}" srcOrd="0" destOrd="0" presId="urn:microsoft.com/office/officeart/2008/layout/LinedList"/>
    <dgm:cxn modelId="{D3E03475-52EF-014F-AE10-15CA60AF159B}" type="presParOf" srcId="{61C39479-CE61-BB4E-A500-D70E2A46AC26}" destId="{C26F94C5-0FFB-B14C-9B25-2F68464E31F9}" srcOrd="1" destOrd="0" presId="urn:microsoft.com/office/officeart/2008/layout/LinedList"/>
    <dgm:cxn modelId="{5B91476A-A498-3A4A-A229-CF913D90E26B}" type="presParOf" srcId="{C26F94C5-0FFB-B14C-9B25-2F68464E31F9}" destId="{F2818CDF-0A5E-9A4D-BE3E-00050C13BB2E}" srcOrd="0" destOrd="0" presId="urn:microsoft.com/office/officeart/2008/layout/LinedList"/>
    <dgm:cxn modelId="{850531FD-66FD-304C-919E-E34D0AB4722D}" type="presParOf" srcId="{C26F94C5-0FFB-B14C-9B25-2F68464E31F9}" destId="{5AF88C79-9753-6A41-887A-E06AEDDEAC8D}" srcOrd="1" destOrd="0" presId="urn:microsoft.com/office/officeart/2008/layout/LinedList"/>
    <dgm:cxn modelId="{46DD5E4D-ABA7-8A4D-97DA-41EC7BE92C29}" type="presParOf" srcId="{61C39479-CE61-BB4E-A500-D70E2A46AC26}" destId="{DC21DE70-1DE4-734A-8D79-AE3175D3AFF7}" srcOrd="2" destOrd="0" presId="urn:microsoft.com/office/officeart/2008/layout/LinedList"/>
    <dgm:cxn modelId="{73DDD0CB-7ACB-704E-9D44-7B880615A0A4}" type="presParOf" srcId="{61C39479-CE61-BB4E-A500-D70E2A46AC26}" destId="{055F4CA8-7708-F043-A46C-14CAF8AFB81B}" srcOrd="3" destOrd="0" presId="urn:microsoft.com/office/officeart/2008/layout/LinedList"/>
    <dgm:cxn modelId="{6EF783EF-C2B0-B543-8930-EEAF6FF065FA}" type="presParOf" srcId="{055F4CA8-7708-F043-A46C-14CAF8AFB81B}" destId="{247E47FC-7C5A-B149-83AE-11AC399EE208}" srcOrd="0" destOrd="0" presId="urn:microsoft.com/office/officeart/2008/layout/LinedList"/>
    <dgm:cxn modelId="{410BA3DA-6E31-2B42-A142-33AABEA375B8}" type="presParOf" srcId="{055F4CA8-7708-F043-A46C-14CAF8AFB81B}" destId="{AE6D211D-7836-1B49-B1C1-6406DD50683B}" srcOrd="1" destOrd="0" presId="urn:microsoft.com/office/officeart/2008/layout/LinedList"/>
    <dgm:cxn modelId="{5BB3D2DB-7CCC-5642-99D0-058EDC268C50}" type="presParOf" srcId="{61C39479-CE61-BB4E-A500-D70E2A46AC26}" destId="{0FFE35AA-6E8D-0E4F-B2A4-A67E696D5023}" srcOrd="4" destOrd="0" presId="urn:microsoft.com/office/officeart/2008/layout/LinedList"/>
    <dgm:cxn modelId="{09418B65-9DBB-434C-B369-0D14027F528C}" type="presParOf" srcId="{61C39479-CE61-BB4E-A500-D70E2A46AC26}" destId="{64560FA5-2EBB-844A-98D4-C1DE2476AF7C}" srcOrd="5" destOrd="0" presId="urn:microsoft.com/office/officeart/2008/layout/LinedList"/>
    <dgm:cxn modelId="{60DEEE1F-9A12-844C-8E70-46AD3C873416}" type="presParOf" srcId="{64560FA5-2EBB-844A-98D4-C1DE2476AF7C}" destId="{DE983E4F-0A4A-F149-84D3-035B3355A964}" srcOrd="0" destOrd="0" presId="urn:microsoft.com/office/officeart/2008/layout/LinedList"/>
    <dgm:cxn modelId="{21C676B2-1D36-9D45-ABD8-7C4E2ECC37DC}" type="presParOf" srcId="{64560FA5-2EBB-844A-98D4-C1DE2476AF7C}" destId="{08460E6D-312E-E145-932D-AC59CD6BA2A1}" srcOrd="1" destOrd="0" presId="urn:microsoft.com/office/officeart/2008/layout/LinedList"/>
    <dgm:cxn modelId="{3AD9EC15-1DA3-A147-9E43-56701FA9E803}" type="presParOf" srcId="{61C39479-CE61-BB4E-A500-D70E2A46AC26}" destId="{9EF18615-0AB9-554D-9425-ABEDF619ACCE}" srcOrd="6" destOrd="0" presId="urn:microsoft.com/office/officeart/2008/layout/LinedList"/>
    <dgm:cxn modelId="{7CBA8066-B07F-AE42-8E22-9B34E3266892}" type="presParOf" srcId="{61C39479-CE61-BB4E-A500-D70E2A46AC26}" destId="{767837EA-722F-1741-928B-C1E425F2114C}" srcOrd="7" destOrd="0" presId="urn:microsoft.com/office/officeart/2008/layout/LinedList"/>
    <dgm:cxn modelId="{AABC4437-A86C-FD41-A0E2-A9043716339F}" type="presParOf" srcId="{767837EA-722F-1741-928B-C1E425F2114C}" destId="{A62084C9-0A24-144A-AD60-CCB084A75B35}" srcOrd="0" destOrd="0" presId="urn:microsoft.com/office/officeart/2008/layout/LinedList"/>
    <dgm:cxn modelId="{1B0C355E-8BF8-3C41-9FF3-F525CFDCB726}" type="presParOf" srcId="{767837EA-722F-1741-928B-C1E425F2114C}" destId="{1FCE0361-152A-624E-90E8-66CFB214B678}" srcOrd="1" destOrd="0" presId="urn:microsoft.com/office/officeart/2008/layout/LinedList"/>
    <dgm:cxn modelId="{D2911799-C539-A148-88E5-5D32873DA45E}" type="presParOf" srcId="{61C39479-CE61-BB4E-A500-D70E2A46AC26}" destId="{FA949DF9-E711-F44C-800A-0238A687D9B7}" srcOrd="8" destOrd="0" presId="urn:microsoft.com/office/officeart/2008/layout/LinedList"/>
    <dgm:cxn modelId="{3EF5E538-684A-1440-815E-AF7504B06A26}" type="presParOf" srcId="{61C39479-CE61-BB4E-A500-D70E2A46AC26}" destId="{452E9F16-B14E-CA47-9ADE-33AB8074CDCB}" srcOrd="9" destOrd="0" presId="urn:microsoft.com/office/officeart/2008/layout/LinedList"/>
    <dgm:cxn modelId="{D715064A-250D-9349-9C2A-D48AEAC00B93}" type="presParOf" srcId="{452E9F16-B14E-CA47-9ADE-33AB8074CDCB}" destId="{B20C71A8-00F5-1F4D-91A4-163F4E6CCAEC}" srcOrd="0" destOrd="0" presId="urn:microsoft.com/office/officeart/2008/layout/LinedList"/>
    <dgm:cxn modelId="{9C4A443C-F363-9245-A580-13EB2C029451}" type="presParOf" srcId="{452E9F16-B14E-CA47-9ADE-33AB8074CDCB}" destId="{AA0FF565-8E50-AB4B-B859-CBF4040082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E7C99-F857-440A-ACB6-F292E74F404E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EA2D4C-DB40-4EA9-8F28-FB8DC47744A6}">
      <dgm:prSet/>
      <dgm:spPr/>
      <dgm:t>
        <a:bodyPr/>
        <a:lstStyle/>
        <a:p>
          <a:r>
            <a:rPr lang="hr-HR"/>
            <a:t>Može se provoditi i kao </a:t>
          </a:r>
          <a:r>
            <a:rPr lang="hr-HR" b="1"/>
            <a:t>grupna terapija, psihoterapija ili savjetovanje</a:t>
          </a:r>
          <a:endParaRPr lang="en-US"/>
        </a:p>
      </dgm:t>
    </dgm:pt>
    <dgm:pt modelId="{A626076B-0FE9-4B88-8A1C-B7D7F21D7CE9}" type="parTrans" cxnId="{BE5EE2B7-382C-4ECF-B23A-079435982146}">
      <dgm:prSet/>
      <dgm:spPr/>
      <dgm:t>
        <a:bodyPr/>
        <a:lstStyle/>
        <a:p>
          <a:endParaRPr lang="en-US"/>
        </a:p>
      </dgm:t>
    </dgm:pt>
    <dgm:pt modelId="{45D79368-DB1C-4F51-B0A2-6AD1C721EA59}" type="sibTrans" cxnId="{BE5EE2B7-382C-4ECF-B23A-079435982146}">
      <dgm:prSet/>
      <dgm:spPr/>
      <dgm:t>
        <a:bodyPr/>
        <a:lstStyle/>
        <a:p>
          <a:endParaRPr lang="en-US"/>
        </a:p>
      </dgm:t>
    </dgm:pt>
    <dgm:pt modelId="{D45FD58C-F4AE-4AFE-A33C-EB14DC12B225}">
      <dgm:prSet/>
      <dgm:spPr/>
      <dgm:t>
        <a:bodyPr/>
        <a:lstStyle/>
        <a:p>
          <a:r>
            <a:rPr lang="hr-HR" dirty="0"/>
            <a:t>Ovaj pristup smatra se osobito </a:t>
          </a:r>
          <a:r>
            <a:rPr lang="hr-HR" b="1" dirty="0"/>
            <a:t>prikladnim za počinitelje duševne bolesnike, kriminalitet povezan s konfliktima u socijalnoj sredini, te za neurotične i agresivne maloljetne počinitelje, a neprikladnim za one koji ne žele surađivati, mentalno zaostale i impulzivne </a:t>
          </a:r>
          <a:endParaRPr lang="en-US" dirty="0"/>
        </a:p>
      </dgm:t>
    </dgm:pt>
    <dgm:pt modelId="{D0C47A10-276C-4220-9F7A-A770E0E14334}" type="parTrans" cxnId="{6BB39A8B-EEF0-4A83-BA23-11074E87C8C6}">
      <dgm:prSet/>
      <dgm:spPr/>
      <dgm:t>
        <a:bodyPr/>
        <a:lstStyle/>
        <a:p>
          <a:endParaRPr lang="en-US"/>
        </a:p>
      </dgm:t>
    </dgm:pt>
    <dgm:pt modelId="{F5D82412-9089-4923-88EA-521559908B76}" type="sibTrans" cxnId="{6BB39A8B-EEF0-4A83-BA23-11074E87C8C6}">
      <dgm:prSet/>
      <dgm:spPr/>
      <dgm:t>
        <a:bodyPr/>
        <a:lstStyle/>
        <a:p>
          <a:endParaRPr lang="en-US"/>
        </a:p>
      </dgm:t>
    </dgm:pt>
    <dgm:pt modelId="{167D8770-2758-4634-898E-9C8A8BE175BD}">
      <dgm:prSet/>
      <dgm:spPr/>
      <dgm:t>
        <a:bodyPr/>
        <a:lstStyle/>
        <a:p>
          <a:r>
            <a:rPr lang="hr-HR" u="sng"/>
            <a:t>Kritika</a:t>
          </a:r>
          <a:r>
            <a:rPr lang="hr-HR"/>
            <a:t>: </a:t>
          </a:r>
          <a:r>
            <a:rPr lang="hr-HR" b="1"/>
            <a:t>počinitelji kaznenih djela nisu uvijek osobe koje imaju nekih psiholoških problema koji im smetaju, u ustanove ne dolaze dobrovoljno</a:t>
          </a:r>
          <a:endParaRPr lang="en-US"/>
        </a:p>
      </dgm:t>
    </dgm:pt>
    <dgm:pt modelId="{7D5A781A-A90C-416A-8CA6-DECCE1DA1E29}" type="parTrans" cxnId="{E021BCD2-4532-4A14-B6BA-376E433304E4}">
      <dgm:prSet/>
      <dgm:spPr/>
      <dgm:t>
        <a:bodyPr/>
        <a:lstStyle/>
        <a:p>
          <a:endParaRPr lang="en-US"/>
        </a:p>
      </dgm:t>
    </dgm:pt>
    <dgm:pt modelId="{753B4FA4-DECC-4466-B4CD-2F9C09C761D8}" type="sibTrans" cxnId="{E021BCD2-4532-4A14-B6BA-376E433304E4}">
      <dgm:prSet/>
      <dgm:spPr/>
      <dgm:t>
        <a:bodyPr/>
        <a:lstStyle/>
        <a:p>
          <a:endParaRPr lang="en-US"/>
        </a:p>
      </dgm:t>
    </dgm:pt>
    <dgm:pt modelId="{889B73D4-D207-2B4C-80ED-7F03A9FE92DF}" type="pres">
      <dgm:prSet presAssocID="{520E7C99-F857-440A-ACB6-F292E74F404E}" presName="vert0" presStyleCnt="0">
        <dgm:presLayoutVars>
          <dgm:dir/>
          <dgm:animOne val="branch"/>
          <dgm:animLvl val="lvl"/>
        </dgm:presLayoutVars>
      </dgm:prSet>
      <dgm:spPr/>
    </dgm:pt>
    <dgm:pt modelId="{A368E244-EB7A-5045-9FEB-5AF328086F4C}" type="pres">
      <dgm:prSet presAssocID="{45EA2D4C-DB40-4EA9-8F28-FB8DC47744A6}" presName="thickLine" presStyleLbl="alignNode1" presStyleIdx="0" presStyleCnt="3"/>
      <dgm:spPr/>
    </dgm:pt>
    <dgm:pt modelId="{2FFCDB9A-E0B5-384A-A7D5-D16CA50ECF9C}" type="pres">
      <dgm:prSet presAssocID="{45EA2D4C-DB40-4EA9-8F28-FB8DC47744A6}" presName="horz1" presStyleCnt="0"/>
      <dgm:spPr/>
    </dgm:pt>
    <dgm:pt modelId="{BBB87316-3499-7E45-A99E-36F40436713D}" type="pres">
      <dgm:prSet presAssocID="{45EA2D4C-DB40-4EA9-8F28-FB8DC47744A6}" presName="tx1" presStyleLbl="revTx" presStyleIdx="0" presStyleCnt="3"/>
      <dgm:spPr/>
    </dgm:pt>
    <dgm:pt modelId="{F0D22A55-240C-C94C-AE63-06E6D032C6B7}" type="pres">
      <dgm:prSet presAssocID="{45EA2D4C-DB40-4EA9-8F28-FB8DC47744A6}" presName="vert1" presStyleCnt="0"/>
      <dgm:spPr/>
    </dgm:pt>
    <dgm:pt modelId="{30220806-1707-164D-A91F-640AEFFC4EE5}" type="pres">
      <dgm:prSet presAssocID="{D45FD58C-F4AE-4AFE-A33C-EB14DC12B225}" presName="thickLine" presStyleLbl="alignNode1" presStyleIdx="1" presStyleCnt="3"/>
      <dgm:spPr/>
    </dgm:pt>
    <dgm:pt modelId="{6E17EDB9-09A5-C247-A618-073BE14B21CF}" type="pres">
      <dgm:prSet presAssocID="{D45FD58C-F4AE-4AFE-A33C-EB14DC12B225}" presName="horz1" presStyleCnt="0"/>
      <dgm:spPr/>
    </dgm:pt>
    <dgm:pt modelId="{1B39A602-D5E9-8A40-9C1A-39925D85300C}" type="pres">
      <dgm:prSet presAssocID="{D45FD58C-F4AE-4AFE-A33C-EB14DC12B225}" presName="tx1" presStyleLbl="revTx" presStyleIdx="1" presStyleCnt="3"/>
      <dgm:spPr/>
    </dgm:pt>
    <dgm:pt modelId="{B6178C8F-DCF9-9146-B6C2-CFF2F61219E9}" type="pres">
      <dgm:prSet presAssocID="{D45FD58C-F4AE-4AFE-A33C-EB14DC12B225}" presName="vert1" presStyleCnt="0"/>
      <dgm:spPr/>
    </dgm:pt>
    <dgm:pt modelId="{5243D0E3-819F-B141-8CF0-2734AD3DB2E7}" type="pres">
      <dgm:prSet presAssocID="{167D8770-2758-4634-898E-9C8A8BE175BD}" presName="thickLine" presStyleLbl="alignNode1" presStyleIdx="2" presStyleCnt="3"/>
      <dgm:spPr/>
    </dgm:pt>
    <dgm:pt modelId="{A39BF52D-5246-0A48-B333-C360E6AC3751}" type="pres">
      <dgm:prSet presAssocID="{167D8770-2758-4634-898E-9C8A8BE175BD}" presName="horz1" presStyleCnt="0"/>
      <dgm:spPr/>
    </dgm:pt>
    <dgm:pt modelId="{6664176A-6F74-1440-AB36-C9D8C454A3AF}" type="pres">
      <dgm:prSet presAssocID="{167D8770-2758-4634-898E-9C8A8BE175BD}" presName="tx1" presStyleLbl="revTx" presStyleIdx="2" presStyleCnt="3"/>
      <dgm:spPr/>
    </dgm:pt>
    <dgm:pt modelId="{EE8CEEAE-145F-3B4D-BBDC-B268D4284B9E}" type="pres">
      <dgm:prSet presAssocID="{167D8770-2758-4634-898E-9C8A8BE175BD}" presName="vert1" presStyleCnt="0"/>
      <dgm:spPr/>
    </dgm:pt>
  </dgm:ptLst>
  <dgm:cxnLst>
    <dgm:cxn modelId="{20A45C2F-8462-7E49-B7F8-6F574E5F87FC}" type="presOf" srcId="{167D8770-2758-4634-898E-9C8A8BE175BD}" destId="{6664176A-6F74-1440-AB36-C9D8C454A3AF}" srcOrd="0" destOrd="0" presId="urn:microsoft.com/office/officeart/2008/layout/LinedList"/>
    <dgm:cxn modelId="{3D7CD747-0BD6-DB43-AAF0-D3FC46B3154D}" type="presOf" srcId="{520E7C99-F857-440A-ACB6-F292E74F404E}" destId="{889B73D4-D207-2B4C-80ED-7F03A9FE92DF}" srcOrd="0" destOrd="0" presId="urn:microsoft.com/office/officeart/2008/layout/LinedList"/>
    <dgm:cxn modelId="{D9A80B76-7BCF-114D-94BE-27D0FCFF699C}" type="presOf" srcId="{45EA2D4C-DB40-4EA9-8F28-FB8DC47744A6}" destId="{BBB87316-3499-7E45-A99E-36F40436713D}" srcOrd="0" destOrd="0" presId="urn:microsoft.com/office/officeart/2008/layout/LinedList"/>
    <dgm:cxn modelId="{02B5E085-E2FE-9045-A24A-263F84C06A88}" type="presOf" srcId="{D45FD58C-F4AE-4AFE-A33C-EB14DC12B225}" destId="{1B39A602-D5E9-8A40-9C1A-39925D85300C}" srcOrd="0" destOrd="0" presId="urn:microsoft.com/office/officeart/2008/layout/LinedList"/>
    <dgm:cxn modelId="{6BB39A8B-EEF0-4A83-BA23-11074E87C8C6}" srcId="{520E7C99-F857-440A-ACB6-F292E74F404E}" destId="{D45FD58C-F4AE-4AFE-A33C-EB14DC12B225}" srcOrd="1" destOrd="0" parTransId="{D0C47A10-276C-4220-9F7A-A770E0E14334}" sibTransId="{F5D82412-9089-4923-88EA-521559908B76}"/>
    <dgm:cxn modelId="{BE5EE2B7-382C-4ECF-B23A-079435982146}" srcId="{520E7C99-F857-440A-ACB6-F292E74F404E}" destId="{45EA2D4C-DB40-4EA9-8F28-FB8DC47744A6}" srcOrd="0" destOrd="0" parTransId="{A626076B-0FE9-4B88-8A1C-B7D7F21D7CE9}" sibTransId="{45D79368-DB1C-4F51-B0A2-6AD1C721EA59}"/>
    <dgm:cxn modelId="{E021BCD2-4532-4A14-B6BA-376E433304E4}" srcId="{520E7C99-F857-440A-ACB6-F292E74F404E}" destId="{167D8770-2758-4634-898E-9C8A8BE175BD}" srcOrd="2" destOrd="0" parTransId="{7D5A781A-A90C-416A-8CA6-DECCE1DA1E29}" sibTransId="{753B4FA4-DECC-4466-B4CD-2F9C09C761D8}"/>
    <dgm:cxn modelId="{40D8F83E-ABB2-1346-B0D2-FC23D3F16376}" type="presParOf" srcId="{889B73D4-D207-2B4C-80ED-7F03A9FE92DF}" destId="{A368E244-EB7A-5045-9FEB-5AF328086F4C}" srcOrd="0" destOrd="0" presId="urn:microsoft.com/office/officeart/2008/layout/LinedList"/>
    <dgm:cxn modelId="{4AF83A30-3A65-2043-B841-B577D5613FBD}" type="presParOf" srcId="{889B73D4-D207-2B4C-80ED-7F03A9FE92DF}" destId="{2FFCDB9A-E0B5-384A-A7D5-D16CA50ECF9C}" srcOrd="1" destOrd="0" presId="urn:microsoft.com/office/officeart/2008/layout/LinedList"/>
    <dgm:cxn modelId="{407EA4F9-A81C-F845-8400-BB55F4C6A973}" type="presParOf" srcId="{2FFCDB9A-E0B5-384A-A7D5-D16CA50ECF9C}" destId="{BBB87316-3499-7E45-A99E-36F40436713D}" srcOrd="0" destOrd="0" presId="urn:microsoft.com/office/officeart/2008/layout/LinedList"/>
    <dgm:cxn modelId="{BD350267-E717-2947-A166-D8B2D37B9768}" type="presParOf" srcId="{2FFCDB9A-E0B5-384A-A7D5-D16CA50ECF9C}" destId="{F0D22A55-240C-C94C-AE63-06E6D032C6B7}" srcOrd="1" destOrd="0" presId="urn:microsoft.com/office/officeart/2008/layout/LinedList"/>
    <dgm:cxn modelId="{10E3281C-B092-D344-B9FE-0E54DE05CD7A}" type="presParOf" srcId="{889B73D4-D207-2B4C-80ED-7F03A9FE92DF}" destId="{30220806-1707-164D-A91F-640AEFFC4EE5}" srcOrd="2" destOrd="0" presId="urn:microsoft.com/office/officeart/2008/layout/LinedList"/>
    <dgm:cxn modelId="{8C8B7CA0-1F61-5F4D-896D-ED5189379C05}" type="presParOf" srcId="{889B73D4-D207-2B4C-80ED-7F03A9FE92DF}" destId="{6E17EDB9-09A5-C247-A618-073BE14B21CF}" srcOrd="3" destOrd="0" presId="urn:microsoft.com/office/officeart/2008/layout/LinedList"/>
    <dgm:cxn modelId="{85D39F0C-9F42-A149-A206-DF2F9350C661}" type="presParOf" srcId="{6E17EDB9-09A5-C247-A618-073BE14B21CF}" destId="{1B39A602-D5E9-8A40-9C1A-39925D85300C}" srcOrd="0" destOrd="0" presId="urn:microsoft.com/office/officeart/2008/layout/LinedList"/>
    <dgm:cxn modelId="{83D7DD86-0A6F-6740-BE66-BC023FDBB089}" type="presParOf" srcId="{6E17EDB9-09A5-C247-A618-073BE14B21CF}" destId="{B6178C8F-DCF9-9146-B6C2-CFF2F61219E9}" srcOrd="1" destOrd="0" presId="urn:microsoft.com/office/officeart/2008/layout/LinedList"/>
    <dgm:cxn modelId="{D1113874-3BDA-C745-81A9-B4B9277AAC9F}" type="presParOf" srcId="{889B73D4-D207-2B4C-80ED-7F03A9FE92DF}" destId="{5243D0E3-819F-B141-8CF0-2734AD3DB2E7}" srcOrd="4" destOrd="0" presId="urn:microsoft.com/office/officeart/2008/layout/LinedList"/>
    <dgm:cxn modelId="{E41D34C5-3DDD-C740-84D5-3290F479DDCC}" type="presParOf" srcId="{889B73D4-D207-2B4C-80ED-7F03A9FE92DF}" destId="{A39BF52D-5246-0A48-B333-C360E6AC3751}" srcOrd="5" destOrd="0" presId="urn:microsoft.com/office/officeart/2008/layout/LinedList"/>
    <dgm:cxn modelId="{8B97C253-BBF9-B441-A123-4BAFE2A7F003}" type="presParOf" srcId="{A39BF52D-5246-0A48-B333-C360E6AC3751}" destId="{6664176A-6F74-1440-AB36-C9D8C454A3AF}" srcOrd="0" destOrd="0" presId="urn:microsoft.com/office/officeart/2008/layout/LinedList"/>
    <dgm:cxn modelId="{0C00D642-EDD8-3F4B-95EF-C65598AE983D}" type="presParOf" srcId="{A39BF52D-5246-0A48-B333-C360E6AC3751}" destId="{EE8CEEAE-145F-3B4D-BBDC-B268D4284B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AAF779-AAF7-4C9A-98A9-C53E1893DE8D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6A0D35-3C2D-4984-BE26-FEE8C7F44BB7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3. </a:t>
          </a:r>
          <a:r>
            <a:rPr lang="hr-HR" u="sng" dirty="0">
              <a:solidFill>
                <a:schemeClr val="tx1"/>
              </a:solidFill>
            </a:rPr>
            <a:t>Evaluacija postignutih rezultata</a:t>
          </a:r>
          <a:r>
            <a:rPr lang="hr-HR" dirty="0">
              <a:solidFill>
                <a:schemeClr val="tx1"/>
              </a:solidFill>
            </a:rPr>
            <a:t> (stručna procjena, procjena okoline, procjena korisnika) </a:t>
          </a:r>
          <a:endParaRPr lang="en-US" dirty="0">
            <a:solidFill>
              <a:schemeClr val="tx1"/>
            </a:solidFill>
          </a:endParaRPr>
        </a:p>
      </dgm:t>
    </dgm:pt>
    <dgm:pt modelId="{535C61D6-C416-426F-9552-ACCDF90BBCB7}" type="parTrans" cxnId="{74611AAE-1197-4BA2-8B46-C33D18EDAC06}">
      <dgm:prSet/>
      <dgm:spPr/>
      <dgm:t>
        <a:bodyPr/>
        <a:lstStyle/>
        <a:p>
          <a:endParaRPr lang="en-US"/>
        </a:p>
      </dgm:t>
    </dgm:pt>
    <dgm:pt modelId="{12BAA405-79C9-435C-93F4-F49B90B3B521}" type="sibTrans" cxnId="{74611AAE-1197-4BA2-8B46-C33D18EDAC06}">
      <dgm:prSet/>
      <dgm:spPr/>
      <dgm:t>
        <a:bodyPr/>
        <a:lstStyle/>
        <a:p>
          <a:endParaRPr lang="en-US"/>
        </a:p>
      </dgm:t>
    </dgm:pt>
    <dgm:pt modelId="{73E4765B-B81D-4EFB-9115-1848A2F53E86}">
      <dgm:prSet/>
      <dgm:spPr/>
      <dgm:t>
        <a:bodyPr/>
        <a:lstStyle/>
        <a:p>
          <a:r>
            <a:rPr lang="hr-HR"/>
            <a:t>Danas postoji više smjerova bihevioralnog pristupa: radikalni biheviorizam, kognitivno-bihevioralna modifikacija, teorija socijalnog učenja, modifikacija ponašanja</a:t>
          </a:r>
          <a:endParaRPr lang="en-US"/>
        </a:p>
      </dgm:t>
    </dgm:pt>
    <dgm:pt modelId="{13E7E298-8EE6-4F91-B412-28D26E950584}" type="parTrans" cxnId="{C3F36AE8-5F7C-418C-8A3C-D29CFD22670D}">
      <dgm:prSet/>
      <dgm:spPr/>
      <dgm:t>
        <a:bodyPr/>
        <a:lstStyle/>
        <a:p>
          <a:endParaRPr lang="en-US"/>
        </a:p>
      </dgm:t>
    </dgm:pt>
    <dgm:pt modelId="{D87F2F13-FB2F-43E2-8C57-2A51B6D2F51E}" type="sibTrans" cxnId="{C3F36AE8-5F7C-418C-8A3C-D29CFD22670D}">
      <dgm:prSet/>
      <dgm:spPr/>
      <dgm:t>
        <a:bodyPr/>
        <a:lstStyle/>
        <a:p>
          <a:endParaRPr lang="en-US"/>
        </a:p>
      </dgm:t>
    </dgm:pt>
    <dgm:pt modelId="{261A038C-F64A-4598-9C2A-E6CCD65C0EC2}">
      <dgm:prSet/>
      <dgm:spPr/>
      <dgm:t>
        <a:bodyPr/>
        <a:lstStyle/>
        <a:p>
          <a:r>
            <a:rPr lang="hr-HR" u="sng"/>
            <a:t>Prednost pristupa</a:t>
          </a:r>
          <a:r>
            <a:rPr lang="hr-HR"/>
            <a:t>: </a:t>
          </a:r>
          <a:r>
            <a:rPr lang="hr-HR" b="1"/>
            <a:t>smatra se da je najučinkovitiji u sprečavanju recidivizma</a:t>
          </a:r>
          <a:endParaRPr lang="en-US"/>
        </a:p>
      </dgm:t>
    </dgm:pt>
    <dgm:pt modelId="{0A546E12-F232-4472-B8BC-70FDFC14C335}" type="parTrans" cxnId="{0BD54F48-4FEA-4A57-B394-FE84599F77F7}">
      <dgm:prSet/>
      <dgm:spPr/>
      <dgm:t>
        <a:bodyPr/>
        <a:lstStyle/>
        <a:p>
          <a:endParaRPr lang="en-US"/>
        </a:p>
      </dgm:t>
    </dgm:pt>
    <dgm:pt modelId="{6E34CC62-C9E7-41B6-8502-7C7FC4CA5D76}" type="sibTrans" cxnId="{0BD54F48-4FEA-4A57-B394-FE84599F77F7}">
      <dgm:prSet/>
      <dgm:spPr/>
      <dgm:t>
        <a:bodyPr/>
        <a:lstStyle/>
        <a:p>
          <a:endParaRPr lang="en-US"/>
        </a:p>
      </dgm:t>
    </dgm:pt>
    <dgm:pt modelId="{F4656F29-32BB-C848-8111-E11DC3C15786}" type="pres">
      <dgm:prSet presAssocID="{3EAAF779-AAF7-4C9A-98A9-C53E1893DE8D}" presName="Name0" presStyleCnt="0">
        <dgm:presLayoutVars>
          <dgm:dir/>
          <dgm:animLvl val="lvl"/>
          <dgm:resizeHandles val="exact"/>
        </dgm:presLayoutVars>
      </dgm:prSet>
      <dgm:spPr/>
    </dgm:pt>
    <dgm:pt modelId="{EB800EBE-7C5D-B343-8CB9-7C02A81C747C}" type="pres">
      <dgm:prSet presAssocID="{261A038C-F64A-4598-9C2A-E6CCD65C0EC2}" presName="boxAndChildren" presStyleCnt="0"/>
      <dgm:spPr/>
    </dgm:pt>
    <dgm:pt modelId="{EDA2FDBD-402F-3A46-B521-22AC751867F3}" type="pres">
      <dgm:prSet presAssocID="{261A038C-F64A-4598-9C2A-E6CCD65C0EC2}" presName="parentTextBox" presStyleLbl="node1" presStyleIdx="0" presStyleCnt="3"/>
      <dgm:spPr/>
    </dgm:pt>
    <dgm:pt modelId="{36039C70-F67A-E24B-B267-ED56011E8173}" type="pres">
      <dgm:prSet presAssocID="{D87F2F13-FB2F-43E2-8C57-2A51B6D2F51E}" presName="sp" presStyleCnt="0"/>
      <dgm:spPr/>
    </dgm:pt>
    <dgm:pt modelId="{17BE73B1-10BB-2347-8668-E0E3F68E1957}" type="pres">
      <dgm:prSet presAssocID="{73E4765B-B81D-4EFB-9115-1848A2F53E86}" presName="arrowAndChildren" presStyleCnt="0"/>
      <dgm:spPr/>
    </dgm:pt>
    <dgm:pt modelId="{3DA1D813-9104-D84D-BF22-F66B8B7E39C9}" type="pres">
      <dgm:prSet presAssocID="{73E4765B-B81D-4EFB-9115-1848A2F53E86}" presName="parentTextArrow" presStyleLbl="node1" presStyleIdx="1" presStyleCnt="3"/>
      <dgm:spPr/>
    </dgm:pt>
    <dgm:pt modelId="{F21448F7-5BA5-5C48-9B85-CED6263CE471}" type="pres">
      <dgm:prSet presAssocID="{12BAA405-79C9-435C-93F4-F49B90B3B521}" presName="sp" presStyleCnt="0"/>
      <dgm:spPr/>
    </dgm:pt>
    <dgm:pt modelId="{F312EF87-4A62-1A4E-A741-4BE3BA6A3ED3}" type="pres">
      <dgm:prSet presAssocID="{A06A0D35-3C2D-4984-BE26-FEE8C7F44BB7}" presName="arrowAndChildren" presStyleCnt="0"/>
      <dgm:spPr/>
    </dgm:pt>
    <dgm:pt modelId="{9FAFB5C6-486C-3144-8EA6-FA1D789ACB28}" type="pres">
      <dgm:prSet presAssocID="{A06A0D35-3C2D-4984-BE26-FEE8C7F44BB7}" presName="parentTextArrow" presStyleLbl="node1" presStyleIdx="2" presStyleCnt="3"/>
      <dgm:spPr/>
    </dgm:pt>
  </dgm:ptLst>
  <dgm:cxnLst>
    <dgm:cxn modelId="{C0514806-4448-0D48-AA92-DA121920E0CF}" type="presOf" srcId="{73E4765B-B81D-4EFB-9115-1848A2F53E86}" destId="{3DA1D813-9104-D84D-BF22-F66B8B7E39C9}" srcOrd="0" destOrd="0" presId="urn:microsoft.com/office/officeart/2005/8/layout/process4"/>
    <dgm:cxn modelId="{32727724-4E86-6E4F-ACCD-1F6217272ADB}" type="presOf" srcId="{A06A0D35-3C2D-4984-BE26-FEE8C7F44BB7}" destId="{9FAFB5C6-486C-3144-8EA6-FA1D789ACB28}" srcOrd="0" destOrd="0" presId="urn:microsoft.com/office/officeart/2005/8/layout/process4"/>
    <dgm:cxn modelId="{0BD54F48-4FEA-4A57-B394-FE84599F77F7}" srcId="{3EAAF779-AAF7-4C9A-98A9-C53E1893DE8D}" destId="{261A038C-F64A-4598-9C2A-E6CCD65C0EC2}" srcOrd="2" destOrd="0" parTransId="{0A546E12-F232-4472-B8BC-70FDFC14C335}" sibTransId="{6E34CC62-C9E7-41B6-8502-7C7FC4CA5D76}"/>
    <dgm:cxn modelId="{9A2214AA-8D31-364F-93F5-08820609690C}" type="presOf" srcId="{261A038C-F64A-4598-9C2A-E6CCD65C0EC2}" destId="{EDA2FDBD-402F-3A46-B521-22AC751867F3}" srcOrd="0" destOrd="0" presId="urn:microsoft.com/office/officeart/2005/8/layout/process4"/>
    <dgm:cxn modelId="{74611AAE-1197-4BA2-8B46-C33D18EDAC06}" srcId="{3EAAF779-AAF7-4C9A-98A9-C53E1893DE8D}" destId="{A06A0D35-3C2D-4984-BE26-FEE8C7F44BB7}" srcOrd="0" destOrd="0" parTransId="{535C61D6-C416-426F-9552-ACCDF90BBCB7}" sibTransId="{12BAA405-79C9-435C-93F4-F49B90B3B521}"/>
    <dgm:cxn modelId="{3BDF18BE-AA27-D344-BBB6-9A05011C72CA}" type="presOf" srcId="{3EAAF779-AAF7-4C9A-98A9-C53E1893DE8D}" destId="{F4656F29-32BB-C848-8111-E11DC3C15786}" srcOrd="0" destOrd="0" presId="urn:microsoft.com/office/officeart/2005/8/layout/process4"/>
    <dgm:cxn modelId="{C3F36AE8-5F7C-418C-8A3C-D29CFD22670D}" srcId="{3EAAF779-AAF7-4C9A-98A9-C53E1893DE8D}" destId="{73E4765B-B81D-4EFB-9115-1848A2F53E86}" srcOrd="1" destOrd="0" parTransId="{13E7E298-8EE6-4F91-B412-28D26E950584}" sibTransId="{D87F2F13-FB2F-43E2-8C57-2A51B6D2F51E}"/>
    <dgm:cxn modelId="{85A070F4-4361-3E40-A8CB-2A642D1E8064}" type="presParOf" srcId="{F4656F29-32BB-C848-8111-E11DC3C15786}" destId="{EB800EBE-7C5D-B343-8CB9-7C02A81C747C}" srcOrd="0" destOrd="0" presId="urn:microsoft.com/office/officeart/2005/8/layout/process4"/>
    <dgm:cxn modelId="{EDF5B12B-9780-084C-9440-3D2350BEDC30}" type="presParOf" srcId="{EB800EBE-7C5D-B343-8CB9-7C02A81C747C}" destId="{EDA2FDBD-402F-3A46-B521-22AC751867F3}" srcOrd="0" destOrd="0" presId="urn:microsoft.com/office/officeart/2005/8/layout/process4"/>
    <dgm:cxn modelId="{6824E43B-7FF6-A343-9B01-FA9F102462DE}" type="presParOf" srcId="{F4656F29-32BB-C848-8111-E11DC3C15786}" destId="{36039C70-F67A-E24B-B267-ED56011E8173}" srcOrd="1" destOrd="0" presId="urn:microsoft.com/office/officeart/2005/8/layout/process4"/>
    <dgm:cxn modelId="{DFD33B9F-210A-B14E-A3B5-2059A7C0AB12}" type="presParOf" srcId="{F4656F29-32BB-C848-8111-E11DC3C15786}" destId="{17BE73B1-10BB-2347-8668-E0E3F68E1957}" srcOrd="2" destOrd="0" presId="urn:microsoft.com/office/officeart/2005/8/layout/process4"/>
    <dgm:cxn modelId="{6E5AAEBE-3253-FD40-BF76-D7612558F6A6}" type="presParOf" srcId="{17BE73B1-10BB-2347-8668-E0E3F68E1957}" destId="{3DA1D813-9104-D84D-BF22-F66B8B7E39C9}" srcOrd="0" destOrd="0" presId="urn:microsoft.com/office/officeart/2005/8/layout/process4"/>
    <dgm:cxn modelId="{2E23ED70-0395-784E-A61A-348BB52E9AAB}" type="presParOf" srcId="{F4656F29-32BB-C848-8111-E11DC3C15786}" destId="{F21448F7-5BA5-5C48-9B85-CED6263CE471}" srcOrd="3" destOrd="0" presId="urn:microsoft.com/office/officeart/2005/8/layout/process4"/>
    <dgm:cxn modelId="{F1A292A3-91F2-674E-B497-011698F06FBD}" type="presParOf" srcId="{F4656F29-32BB-C848-8111-E11DC3C15786}" destId="{F312EF87-4A62-1A4E-A741-4BE3BA6A3ED3}" srcOrd="4" destOrd="0" presId="urn:microsoft.com/office/officeart/2005/8/layout/process4"/>
    <dgm:cxn modelId="{4F8AEBFC-5DA7-274A-9E3D-336BDF0F23BA}" type="presParOf" srcId="{F312EF87-4A62-1A4E-A741-4BE3BA6A3ED3}" destId="{9FAFB5C6-486C-3144-8EA6-FA1D789ACB2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D5CCB8-37DE-4E2A-964E-C02DBA8B844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6DEB9C-9870-49E8-A552-4EBDE3C25DA5}">
      <dgm:prSet/>
      <dgm:spPr/>
      <dgm:t>
        <a:bodyPr/>
        <a:lstStyle/>
        <a:p>
          <a:r>
            <a:rPr lang="hr-HR" b="1"/>
            <a:t>Poremećaji u ponašanju su neprilagođeni način zadovoljavanja potreba</a:t>
          </a:r>
          <a:r>
            <a:rPr lang="hr-HR"/>
            <a:t>, a razumijevanje ponašanja zahtjeva svijest o kognitivnim, afektivnim i motivacijskim procesima</a:t>
          </a:r>
          <a:endParaRPr lang="en-US"/>
        </a:p>
      </dgm:t>
    </dgm:pt>
    <dgm:pt modelId="{2A77B201-59C0-4FDB-926B-83E1AB36AAAA}" type="parTrans" cxnId="{AAC3C15B-36B3-45E7-8E42-431ACC8A69EA}">
      <dgm:prSet/>
      <dgm:spPr/>
      <dgm:t>
        <a:bodyPr/>
        <a:lstStyle/>
        <a:p>
          <a:endParaRPr lang="en-US"/>
        </a:p>
      </dgm:t>
    </dgm:pt>
    <dgm:pt modelId="{29C2E329-62E1-4444-8743-EDE79D9B38B4}" type="sibTrans" cxnId="{AAC3C15B-36B3-45E7-8E42-431ACC8A69EA}">
      <dgm:prSet/>
      <dgm:spPr/>
      <dgm:t>
        <a:bodyPr/>
        <a:lstStyle/>
        <a:p>
          <a:endParaRPr lang="en-US"/>
        </a:p>
      </dgm:t>
    </dgm:pt>
    <dgm:pt modelId="{A51C2929-01B7-4895-B29B-E2D459024002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Humanost učenja i odgajanja. </a:t>
          </a:r>
          <a:r>
            <a:rPr lang="hr-HR" b="1" dirty="0">
              <a:solidFill>
                <a:schemeClr val="tx1"/>
              </a:solidFill>
            </a:rPr>
            <a:t>Svo učenje se odvija u kontekstu odnosa s učiteljem, respektira se individualnost svake osobe i nastoji osigurati da se autoritet odraslih provodi s osjećajem za prava i potrebe djeteta</a:t>
          </a:r>
          <a:endParaRPr lang="en-US" dirty="0">
            <a:solidFill>
              <a:schemeClr val="tx1"/>
            </a:solidFill>
          </a:endParaRPr>
        </a:p>
      </dgm:t>
    </dgm:pt>
    <dgm:pt modelId="{022BE226-E5BC-4E7D-9B43-B8BF09749598}" type="parTrans" cxnId="{D6D2AE2B-D7A8-4D4F-B8F5-B25AAA38FD32}">
      <dgm:prSet/>
      <dgm:spPr/>
      <dgm:t>
        <a:bodyPr/>
        <a:lstStyle/>
        <a:p>
          <a:endParaRPr lang="en-US"/>
        </a:p>
      </dgm:t>
    </dgm:pt>
    <dgm:pt modelId="{2DFFADC4-EBD4-4C34-A644-88C3E1C3E8FD}" type="sibTrans" cxnId="{D6D2AE2B-D7A8-4D4F-B8F5-B25AAA38FD32}">
      <dgm:prSet/>
      <dgm:spPr/>
      <dgm:t>
        <a:bodyPr/>
        <a:lstStyle/>
        <a:p>
          <a:endParaRPr lang="en-US"/>
        </a:p>
      </dgm:t>
    </dgm:pt>
    <dgm:pt modelId="{285E3746-D133-43B1-979D-89FABD96E82D}">
      <dgm:prSet/>
      <dgm:spPr/>
      <dgm:t>
        <a:bodyPr/>
        <a:lstStyle/>
        <a:p>
          <a:r>
            <a:rPr lang="hr-HR" b="1" dirty="0"/>
            <a:t>Problemi su normalan dio ljudske egzistencije i mogu biti temelj za rast i ostvarivanje nove kvalitete.</a:t>
          </a:r>
          <a:r>
            <a:rPr lang="hr-HR" dirty="0"/>
            <a:t> </a:t>
          </a:r>
          <a:r>
            <a:rPr lang="hr-HR" b="1" dirty="0"/>
            <a:t>Kriza se može tretirati kao prilika za pronalaženje novih oblika ponašanja</a:t>
          </a:r>
          <a:r>
            <a:rPr lang="hr-HR" dirty="0"/>
            <a:t> što može rezultirati promjenom višeg reda. Delinkventi krizu doživljavaju samo s negativne strane. Kriza ima i pozitivnu stranu i može biti mogućnost, šansa za učenje novih načina ponašanja u teškim životnim situacijama</a:t>
          </a:r>
          <a:endParaRPr lang="en-US" dirty="0"/>
        </a:p>
      </dgm:t>
    </dgm:pt>
    <dgm:pt modelId="{AB37DE57-5BA9-45FA-A63C-465FA88DC546}" type="parTrans" cxnId="{8215CD5A-14FE-441A-9EEB-94FDC01CF261}">
      <dgm:prSet/>
      <dgm:spPr/>
      <dgm:t>
        <a:bodyPr/>
        <a:lstStyle/>
        <a:p>
          <a:endParaRPr lang="en-US"/>
        </a:p>
      </dgm:t>
    </dgm:pt>
    <dgm:pt modelId="{651A3C77-F34F-4AE3-BE09-03F1ED6FA68B}" type="sibTrans" cxnId="{8215CD5A-14FE-441A-9EEB-94FDC01CF261}">
      <dgm:prSet/>
      <dgm:spPr/>
      <dgm:t>
        <a:bodyPr/>
        <a:lstStyle/>
        <a:p>
          <a:endParaRPr lang="en-US"/>
        </a:p>
      </dgm:t>
    </dgm:pt>
    <dgm:pt modelId="{1659A934-467B-404F-8156-9041F0FF7CE6}">
      <dgm:prSet/>
      <dgm:spPr/>
      <dgm:t>
        <a:bodyPr/>
        <a:lstStyle/>
        <a:p>
          <a:r>
            <a:rPr lang="hr-HR" b="1"/>
            <a:t>Kreiraju se modeli integrirani od svih onih postupaka koji se pokazuju uspješnim u datim okolnostima</a:t>
          </a:r>
          <a:endParaRPr lang="en-US"/>
        </a:p>
      </dgm:t>
    </dgm:pt>
    <dgm:pt modelId="{105DBDDD-DB00-4951-BEFF-F80ECD69DCAC}" type="parTrans" cxnId="{2B897DEE-B1A1-4173-AFE1-E84C8707FC0D}">
      <dgm:prSet/>
      <dgm:spPr/>
      <dgm:t>
        <a:bodyPr/>
        <a:lstStyle/>
        <a:p>
          <a:endParaRPr lang="en-US"/>
        </a:p>
      </dgm:t>
    </dgm:pt>
    <dgm:pt modelId="{40587AFF-5D55-4AE7-8C4A-C287B6980B4D}" type="sibTrans" cxnId="{2B897DEE-B1A1-4173-AFE1-E84C8707FC0D}">
      <dgm:prSet/>
      <dgm:spPr/>
      <dgm:t>
        <a:bodyPr/>
        <a:lstStyle/>
        <a:p>
          <a:endParaRPr lang="en-US"/>
        </a:p>
      </dgm:t>
    </dgm:pt>
    <dgm:pt modelId="{7340BC49-2627-B641-87AF-81176B40D03A}" type="pres">
      <dgm:prSet presAssocID="{35D5CCB8-37DE-4E2A-964E-C02DBA8B8442}" presName="linear" presStyleCnt="0">
        <dgm:presLayoutVars>
          <dgm:animLvl val="lvl"/>
          <dgm:resizeHandles val="exact"/>
        </dgm:presLayoutVars>
      </dgm:prSet>
      <dgm:spPr/>
    </dgm:pt>
    <dgm:pt modelId="{CB75BF92-05A5-7D4A-9EC3-A85E40E47306}" type="pres">
      <dgm:prSet presAssocID="{4C6DEB9C-9870-49E8-A552-4EBDE3C25D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809889-9052-384C-BD8D-8B424D94E16B}" type="pres">
      <dgm:prSet presAssocID="{29C2E329-62E1-4444-8743-EDE79D9B38B4}" presName="spacer" presStyleCnt="0"/>
      <dgm:spPr/>
    </dgm:pt>
    <dgm:pt modelId="{F0232D52-C647-7B47-A3B3-84AD5656B1D8}" type="pres">
      <dgm:prSet presAssocID="{A51C2929-01B7-4895-B29B-E2D4590240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EF2978-B191-B949-BEAB-0F5A1C656356}" type="pres">
      <dgm:prSet presAssocID="{2DFFADC4-EBD4-4C34-A644-88C3E1C3E8FD}" presName="spacer" presStyleCnt="0"/>
      <dgm:spPr/>
    </dgm:pt>
    <dgm:pt modelId="{5C0969EE-E189-C04B-B1BB-B4554058B1AD}" type="pres">
      <dgm:prSet presAssocID="{285E3746-D133-43B1-979D-89FABD96E8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A0CC1B-CE18-784A-95D9-06320F0AD3C4}" type="pres">
      <dgm:prSet presAssocID="{651A3C77-F34F-4AE3-BE09-03F1ED6FA68B}" presName="spacer" presStyleCnt="0"/>
      <dgm:spPr/>
    </dgm:pt>
    <dgm:pt modelId="{200AFFC0-F96B-3145-8022-0224F5698374}" type="pres">
      <dgm:prSet presAssocID="{1659A934-467B-404F-8156-9041F0FF7C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D2AE2B-D7A8-4D4F-B8F5-B25AAA38FD32}" srcId="{35D5CCB8-37DE-4E2A-964E-C02DBA8B8442}" destId="{A51C2929-01B7-4895-B29B-E2D459024002}" srcOrd="1" destOrd="0" parTransId="{022BE226-E5BC-4E7D-9B43-B8BF09749598}" sibTransId="{2DFFADC4-EBD4-4C34-A644-88C3E1C3E8FD}"/>
    <dgm:cxn modelId="{31D06541-76D9-8B41-93EA-3F0E37626395}" type="presOf" srcId="{285E3746-D133-43B1-979D-89FABD96E82D}" destId="{5C0969EE-E189-C04B-B1BB-B4554058B1AD}" srcOrd="0" destOrd="0" presId="urn:microsoft.com/office/officeart/2005/8/layout/vList2"/>
    <dgm:cxn modelId="{999A854D-1935-ED41-AF9F-65803687A658}" type="presOf" srcId="{A51C2929-01B7-4895-B29B-E2D459024002}" destId="{F0232D52-C647-7B47-A3B3-84AD5656B1D8}" srcOrd="0" destOrd="0" presId="urn:microsoft.com/office/officeart/2005/8/layout/vList2"/>
    <dgm:cxn modelId="{8215CD5A-14FE-441A-9EEB-94FDC01CF261}" srcId="{35D5CCB8-37DE-4E2A-964E-C02DBA8B8442}" destId="{285E3746-D133-43B1-979D-89FABD96E82D}" srcOrd="2" destOrd="0" parTransId="{AB37DE57-5BA9-45FA-A63C-465FA88DC546}" sibTransId="{651A3C77-F34F-4AE3-BE09-03F1ED6FA68B}"/>
    <dgm:cxn modelId="{AAC3C15B-36B3-45E7-8E42-431ACC8A69EA}" srcId="{35D5CCB8-37DE-4E2A-964E-C02DBA8B8442}" destId="{4C6DEB9C-9870-49E8-A552-4EBDE3C25DA5}" srcOrd="0" destOrd="0" parTransId="{2A77B201-59C0-4FDB-926B-83E1AB36AAAA}" sibTransId="{29C2E329-62E1-4444-8743-EDE79D9B38B4}"/>
    <dgm:cxn modelId="{26B5FEE2-6A87-6B48-A5A2-389886B3213B}" type="presOf" srcId="{35D5CCB8-37DE-4E2A-964E-C02DBA8B8442}" destId="{7340BC49-2627-B641-87AF-81176B40D03A}" srcOrd="0" destOrd="0" presId="urn:microsoft.com/office/officeart/2005/8/layout/vList2"/>
    <dgm:cxn modelId="{1871D7EB-BEDB-0940-B432-9D00A10519B0}" type="presOf" srcId="{4C6DEB9C-9870-49E8-A552-4EBDE3C25DA5}" destId="{CB75BF92-05A5-7D4A-9EC3-A85E40E47306}" srcOrd="0" destOrd="0" presId="urn:microsoft.com/office/officeart/2005/8/layout/vList2"/>
    <dgm:cxn modelId="{2B897DEE-B1A1-4173-AFE1-E84C8707FC0D}" srcId="{35D5CCB8-37DE-4E2A-964E-C02DBA8B8442}" destId="{1659A934-467B-404F-8156-9041F0FF7CE6}" srcOrd="3" destOrd="0" parTransId="{105DBDDD-DB00-4951-BEFF-F80ECD69DCAC}" sibTransId="{40587AFF-5D55-4AE7-8C4A-C287B6980B4D}"/>
    <dgm:cxn modelId="{9AB526F0-778E-F244-B594-5D2D2E8CCE02}" type="presOf" srcId="{1659A934-467B-404F-8156-9041F0FF7CE6}" destId="{200AFFC0-F96B-3145-8022-0224F5698374}" srcOrd="0" destOrd="0" presId="urn:microsoft.com/office/officeart/2005/8/layout/vList2"/>
    <dgm:cxn modelId="{CE943083-7FD8-4B43-8E7A-3A39328C13ED}" type="presParOf" srcId="{7340BC49-2627-B641-87AF-81176B40D03A}" destId="{CB75BF92-05A5-7D4A-9EC3-A85E40E47306}" srcOrd="0" destOrd="0" presId="urn:microsoft.com/office/officeart/2005/8/layout/vList2"/>
    <dgm:cxn modelId="{B6B2CBEF-A7FF-6C48-A831-012112EB1654}" type="presParOf" srcId="{7340BC49-2627-B641-87AF-81176B40D03A}" destId="{7D809889-9052-384C-BD8D-8B424D94E16B}" srcOrd="1" destOrd="0" presId="urn:microsoft.com/office/officeart/2005/8/layout/vList2"/>
    <dgm:cxn modelId="{8FF1DF62-3E84-5943-AF25-4CA6348277AD}" type="presParOf" srcId="{7340BC49-2627-B641-87AF-81176B40D03A}" destId="{F0232D52-C647-7B47-A3B3-84AD5656B1D8}" srcOrd="2" destOrd="0" presId="urn:microsoft.com/office/officeart/2005/8/layout/vList2"/>
    <dgm:cxn modelId="{49401120-ED1D-894D-8ACF-CD32EC6FB23E}" type="presParOf" srcId="{7340BC49-2627-B641-87AF-81176B40D03A}" destId="{13EF2978-B191-B949-BEAB-0F5A1C656356}" srcOrd="3" destOrd="0" presId="urn:microsoft.com/office/officeart/2005/8/layout/vList2"/>
    <dgm:cxn modelId="{A7F6A547-C2ED-A042-8F54-6E1A55713EA2}" type="presParOf" srcId="{7340BC49-2627-B641-87AF-81176B40D03A}" destId="{5C0969EE-E189-C04B-B1BB-B4554058B1AD}" srcOrd="4" destOrd="0" presId="urn:microsoft.com/office/officeart/2005/8/layout/vList2"/>
    <dgm:cxn modelId="{F794DE19-7FD6-3D4A-8319-B781015A0CFA}" type="presParOf" srcId="{7340BC49-2627-B641-87AF-81176B40D03A}" destId="{E7A0CC1B-CE18-784A-95D9-06320F0AD3C4}" srcOrd="5" destOrd="0" presId="urn:microsoft.com/office/officeart/2005/8/layout/vList2"/>
    <dgm:cxn modelId="{7DE4F197-8BC6-6146-B494-568E1D5FCC18}" type="presParOf" srcId="{7340BC49-2627-B641-87AF-81176B40D03A}" destId="{200AFFC0-F96B-3145-8022-0224F56983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077BC6-3BD4-4F55-B8C1-5E971F5D05A5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F36EC83-6D65-433E-99D8-295B0D11FDB6}">
      <dgm:prSet/>
      <dgm:spPr/>
      <dgm:t>
        <a:bodyPr/>
        <a:lstStyle/>
        <a:p>
          <a:r>
            <a:rPr lang="hr-HR" b="1"/>
            <a:t>Sadržaj  života</a:t>
          </a:r>
          <a:r>
            <a:rPr lang="hr-HR"/>
            <a:t> u ustanovi (rad, slobodno vrijeme i obrazovanje)</a:t>
          </a:r>
          <a:endParaRPr lang="en-US"/>
        </a:p>
      </dgm:t>
    </dgm:pt>
    <dgm:pt modelId="{8AEFA70E-1B50-4719-BA54-6F6D2A591061}" type="parTrans" cxnId="{616CA02A-7E3E-4265-8F4C-7D6DA7DC71F1}">
      <dgm:prSet/>
      <dgm:spPr/>
      <dgm:t>
        <a:bodyPr/>
        <a:lstStyle/>
        <a:p>
          <a:endParaRPr lang="en-US"/>
        </a:p>
      </dgm:t>
    </dgm:pt>
    <dgm:pt modelId="{2E3E7368-FE2B-446F-9438-4347143453E1}" type="sibTrans" cxnId="{616CA02A-7E3E-4265-8F4C-7D6DA7DC71F1}">
      <dgm:prSet/>
      <dgm:spPr/>
      <dgm:t>
        <a:bodyPr/>
        <a:lstStyle/>
        <a:p>
          <a:endParaRPr lang="en-US"/>
        </a:p>
      </dgm:t>
    </dgm:pt>
    <dgm:pt modelId="{056CCBAA-6938-4769-A018-5039FE4058E3}">
      <dgm:prSet/>
      <dgm:spPr/>
      <dgm:t>
        <a:bodyPr/>
        <a:lstStyle/>
        <a:p>
          <a:r>
            <a:rPr lang="hr-HR" b="1"/>
            <a:t>Programi koncipirani za posebne kategorije klijenata: ovisnici, nasilnici</a:t>
          </a:r>
          <a:endParaRPr lang="en-US"/>
        </a:p>
      </dgm:t>
    </dgm:pt>
    <dgm:pt modelId="{F9E16D60-9E40-4F66-88C4-7665F50208CE}" type="parTrans" cxnId="{EB0D200E-EED7-4659-8C95-376B0316478D}">
      <dgm:prSet/>
      <dgm:spPr/>
      <dgm:t>
        <a:bodyPr/>
        <a:lstStyle/>
        <a:p>
          <a:endParaRPr lang="en-US"/>
        </a:p>
      </dgm:t>
    </dgm:pt>
    <dgm:pt modelId="{8D42580E-46D6-4891-A491-383F14EC6E52}" type="sibTrans" cxnId="{EB0D200E-EED7-4659-8C95-376B0316478D}">
      <dgm:prSet/>
      <dgm:spPr/>
      <dgm:t>
        <a:bodyPr/>
        <a:lstStyle/>
        <a:p>
          <a:endParaRPr lang="en-US"/>
        </a:p>
      </dgm:t>
    </dgm:pt>
    <dgm:pt modelId="{87AE1F2E-D1A2-46EE-AFEC-FB11E23D0EC5}">
      <dgm:prSet/>
      <dgm:spPr/>
      <dgm:t>
        <a:bodyPr/>
        <a:lstStyle/>
        <a:p>
          <a:r>
            <a:rPr lang="hr-HR" b="1"/>
            <a:t>Mali rehabilitativni programi trebaju biti ponuđeni svima koji žele rješavati neki od svojih specifičnih problema</a:t>
          </a:r>
          <a:r>
            <a:rPr lang="hr-HR"/>
            <a:t> (edukativna drama) (Blažeka-Kokorić, Majdak i Rumenović (2011.) Primjena odgojne drame u radu s maloljetnim počiniteljima kaznenih djela, Kriminologija i socijalna integracija, 19 (1), 99-113.)</a:t>
          </a:r>
          <a:endParaRPr lang="en-US"/>
        </a:p>
      </dgm:t>
    </dgm:pt>
    <dgm:pt modelId="{44C18A2A-185C-4653-8D90-C4C944ACC914}" type="parTrans" cxnId="{785959DC-2F75-4EC0-9B1F-4A712C9E3A7A}">
      <dgm:prSet/>
      <dgm:spPr/>
      <dgm:t>
        <a:bodyPr/>
        <a:lstStyle/>
        <a:p>
          <a:endParaRPr lang="en-US"/>
        </a:p>
      </dgm:t>
    </dgm:pt>
    <dgm:pt modelId="{4BA736A0-D4EB-42AB-8907-18194BA9D8DB}" type="sibTrans" cxnId="{785959DC-2F75-4EC0-9B1F-4A712C9E3A7A}">
      <dgm:prSet/>
      <dgm:spPr/>
      <dgm:t>
        <a:bodyPr/>
        <a:lstStyle/>
        <a:p>
          <a:endParaRPr lang="en-US"/>
        </a:p>
      </dgm:t>
    </dgm:pt>
    <dgm:pt modelId="{B4A4AEEB-B6D3-8241-8423-9E75D4FDE112}" type="pres">
      <dgm:prSet presAssocID="{E8077BC6-3BD4-4F55-B8C1-5E971F5D05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EAD61-8E85-0046-8C46-03C35E0D1F97}" type="pres">
      <dgm:prSet presAssocID="{FF36EC83-6D65-433E-99D8-295B0D11FDB6}" presName="hierRoot1" presStyleCnt="0"/>
      <dgm:spPr/>
    </dgm:pt>
    <dgm:pt modelId="{F1719200-A27E-8B4A-9B78-C8C23675F663}" type="pres">
      <dgm:prSet presAssocID="{FF36EC83-6D65-433E-99D8-295B0D11FDB6}" presName="composite" presStyleCnt="0"/>
      <dgm:spPr/>
    </dgm:pt>
    <dgm:pt modelId="{FE584878-1914-BE4E-A8BB-A8162F770075}" type="pres">
      <dgm:prSet presAssocID="{FF36EC83-6D65-433E-99D8-295B0D11FDB6}" presName="background" presStyleLbl="node0" presStyleIdx="0" presStyleCnt="3"/>
      <dgm:spPr/>
    </dgm:pt>
    <dgm:pt modelId="{A35DF70C-BC0F-774D-88DF-8AD7D72A39AF}" type="pres">
      <dgm:prSet presAssocID="{FF36EC83-6D65-433E-99D8-295B0D11FDB6}" presName="text" presStyleLbl="fgAcc0" presStyleIdx="0" presStyleCnt="3">
        <dgm:presLayoutVars>
          <dgm:chPref val="3"/>
        </dgm:presLayoutVars>
      </dgm:prSet>
      <dgm:spPr/>
    </dgm:pt>
    <dgm:pt modelId="{CF4DE4C5-AFD4-B642-80A8-E8BB29AF2915}" type="pres">
      <dgm:prSet presAssocID="{FF36EC83-6D65-433E-99D8-295B0D11FDB6}" presName="hierChild2" presStyleCnt="0"/>
      <dgm:spPr/>
    </dgm:pt>
    <dgm:pt modelId="{F7EC9948-73AC-7946-B6E5-5C17B7655DCD}" type="pres">
      <dgm:prSet presAssocID="{056CCBAA-6938-4769-A018-5039FE4058E3}" presName="hierRoot1" presStyleCnt="0"/>
      <dgm:spPr/>
    </dgm:pt>
    <dgm:pt modelId="{2A193B3E-2FE0-B14A-8741-2D9801A9331E}" type="pres">
      <dgm:prSet presAssocID="{056CCBAA-6938-4769-A018-5039FE4058E3}" presName="composite" presStyleCnt="0"/>
      <dgm:spPr/>
    </dgm:pt>
    <dgm:pt modelId="{22CC8192-201F-0B4E-9F86-B777947EA227}" type="pres">
      <dgm:prSet presAssocID="{056CCBAA-6938-4769-A018-5039FE4058E3}" presName="background" presStyleLbl="node0" presStyleIdx="1" presStyleCnt="3"/>
      <dgm:spPr/>
    </dgm:pt>
    <dgm:pt modelId="{B748F194-751E-7246-9F17-9885D38310C2}" type="pres">
      <dgm:prSet presAssocID="{056CCBAA-6938-4769-A018-5039FE4058E3}" presName="text" presStyleLbl="fgAcc0" presStyleIdx="1" presStyleCnt="3">
        <dgm:presLayoutVars>
          <dgm:chPref val="3"/>
        </dgm:presLayoutVars>
      </dgm:prSet>
      <dgm:spPr/>
    </dgm:pt>
    <dgm:pt modelId="{26827FAF-9F92-1143-8293-F37396E5CE67}" type="pres">
      <dgm:prSet presAssocID="{056CCBAA-6938-4769-A018-5039FE4058E3}" presName="hierChild2" presStyleCnt="0"/>
      <dgm:spPr/>
    </dgm:pt>
    <dgm:pt modelId="{04403609-B3B8-444C-9547-68EC5D9D40EF}" type="pres">
      <dgm:prSet presAssocID="{87AE1F2E-D1A2-46EE-AFEC-FB11E23D0EC5}" presName="hierRoot1" presStyleCnt="0"/>
      <dgm:spPr/>
    </dgm:pt>
    <dgm:pt modelId="{C951395E-92E1-3249-A0E2-007D511849FC}" type="pres">
      <dgm:prSet presAssocID="{87AE1F2E-D1A2-46EE-AFEC-FB11E23D0EC5}" presName="composite" presStyleCnt="0"/>
      <dgm:spPr/>
    </dgm:pt>
    <dgm:pt modelId="{F4F5E8F0-8124-B841-A4D3-DADF642AF5F5}" type="pres">
      <dgm:prSet presAssocID="{87AE1F2E-D1A2-46EE-AFEC-FB11E23D0EC5}" presName="background" presStyleLbl="node0" presStyleIdx="2" presStyleCnt="3"/>
      <dgm:spPr/>
    </dgm:pt>
    <dgm:pt modelId="{E1BC254B-8BAC-0649-BAD5-C75BD13584F3}" type="pres">
      <dgm:prSet presAssocID="{87AE1F2E-D1A2-46EE-AFEC-FB11E23D0EC5}" presName="text" presStyleLbl="fgAcc0" presStyleIdx="2" presStyleCnt="3">
        <dgm:presLayoutVars>
          <dgm:chPref val="3"/>
        </dgm:presLayoutVars>
      </dgm:prSet>
      <dgm:spPr/>
    </dgm:pt>
    <dgm:pt modelId="{419FEEB5-8976-504B-B3A8-8C4FF6AAA809}" type="pres">
      <dgm:prSet presAssocID="{87AE1F2E-D1A2-46EE-AFEC-FB11E23D0EC5}" presName="hierChild2" presStyleCnt="0"/>
      <dgm:spPr/>
    </dgm:pt>
  </dgm:ptLst>
  <dgm:cxnLst>
    <dgm:cxn modelId="{EB0D200E-EED7-4659-8C95-376B0316478D}" srcId="{E8077BC6-3BD4-4F55-B8C1-5E971F5D05A5}" destId="{056CCBAA-6938-4769-A018-5039FE4058E3}" srcOrd="1" destOrd="0" parTransId="{F9E16D60-9E40-4F66-88C4-7665F50208CE}" sibTransId="{8D42580E-46D6-4891-A491-383F14EC6E52}"/>
    <dgm:cxn modelId="{330FF118-AEC7-5848-B718-C08E51820BB0}" type="presOf" srcId="{FF36EC83-6D65-433E-99D8-295B0D11FDB6}" destId="{A35DF70C-BC0F-774D-88DF-8AD7D72A39AF}" srcOrd="0" destOrd="0" presId="urn:microsoft.com/office/officeart/2005/8/layout/hierarchy1"/>
    <dgm:cxn modelId="{616CA02A-7E3E-4265-8F4C-7D6DA7DC71F1}" srcId="{E8077BC6-3BD4-4F55-B8C1-5E971F5D05A5}" destId="{FF36EC83-6D65-433E-99D8-295B0D11FDB6}" srcOrd="0" destOrd="0" parTransId="{8AEFA70E-1B50-4719-BA54-6F6D2A591061}" sibTransId="{2E3E7368-FE2B-446F-9438-4347143453E1}"/>
    <dgm:cxn modelId="{D89AA94E-0799-D245-A835-7F6C10974166}" type="presOf" srcId="{056CCBAA-6938-4769-A018-5039FE4058E3}" destId="{B748F194-751E-7246-9F17-9885D38310C2}" srcOrd="0" destOrd="0" presId="urn:microsoft.com/office/officeart/2005/8/layout/hierarchy1"/>
    <dgm:cxn modelId="{785959DC-2F75-4EC0-9B1F-4A712C9E3A7A}" srcId="{E8077BC6-3BD4-4F55-B8C1-5E971F5D05A5}" destId="{87AE1F2E-D1A2-46EE-AFEC-FB11E23D0EC5}" srcOrd="2" destOrd="0" parTransId="{44C18A2A-185C-4653-8D90-C4C944ACC914}" sibTransId="{4BA736A0-D4EB-42AB-8907-18194BA9D8DB}"/>
    <dgm:cxn modelId="{651B2EDD-3E6E-FD4C-8844-51C4AC1F55DD}" type="presOf" srcId="{87AE1F2E-D1A2-46EE-AFEC-FB11E23D0EC5}" destId="{E1BC254B-8BAC-0649-BAD5-C75BD13584F3}" srcOrd="0" destOrd="0" presId="urn:microsoft.com/office/officeart/2005/8/layout/hierarchy1"/>
    <dgm:cxn modelId="{8218F2FC-C70B-4E44-917F-A7ECFF44482A}" type="presOf" srcId="{E8077BC6-3BD4-4F55-B8C1-5E971F5D05A5}" destId="{B4A4AEEB-B6D3-8241-8423-9E75D4FDE112}" srcOrd="0" destOrd="0" presId="urn:microsoft.com/office/officeart/2005/8/layout/hierarchy1"/>
    <dgm:cxn modelId="{565E1320-6524-964B-B8D2-9C98E4EB901C}" type="presParOf" srcId="{B4A4AEEB-B6D3-8241-8423-9E75D4FDE112}" destId="{2E9EAD61-8E85-0046-8C46-03C35E0D1F97}" srcOrd="0" destOrd="0" presId="urn:microsoft.com/office/officeart/2005/8/layout/hierarchy1"/>
    <dgm:cxn modelId="{8BB4A51E-57F7-C24B-8C34-D902BB18C436}" type="presParOf" srcId="{2E9EAD61-8E85-0046-8C46-03C35E0D1F97}" destId="{F1719200-A27E-8B4A-9B78-C8C23675F663}" srcOrd="0" destOrd="0" presId="urn:microsoft.com/office/officeart/2005/8/layout/hierarchy1"/>
    <dgm:cxn modelId="{C0BFB146-3AD3-534B-AEF9-ADA9538B35DD}" type="presParOf" srcId="{F1719200-A27E-8B4A-9B78-C8C23675F663}" destId="{FE584878-1914-BE4E-A8BB-A8162F770075}" srcOrd="0" destOrd="0" presId="urn:microsoft.com/office/officeart/2005/8/layout/hierarchy1"/>
    <dgm:cxn modelId="{CBABB056-E764-9D47-9090-C9150EDB6698}" type="presParOf" srcId="{F1719200-A27E-8B4A-9B78-C8C23675F663}" destId="{A35DF70C-BC0F-774D-88DF-8AD7D72A39AF}" srcOrd="1" destOrd="0" presId="urn:microsoft.com/office/officeart/2005/8/layout/hierarchy1"/>
    <dgm:cxn modelId="{97ABD00A-4773-EF40-8D9E-DABCCA7F2B27}" type="presParOf" srcId="{2E9EAD61-8E85-0046-8C46-03C35E0D1F97}" destId="{CF4DE4C5-AFD4-B642-80A8-E8BB29AF2915}" srcOrd="1" destOrd="0" presId="urn:microsoft.com/office/officeart/2005/8/layout/hierarchy1"/>
    <dgm:cxn modelId="{32FAFF53-2FC9-5C42-BFE2-9FAFDD116F09}" type="presParOf" srcId="{B4A4AEEB-B6D3-8241-8423-9E75D4FDE112}" destId="{F7EC9948-73AC-7946-B6E5-5C17B7655DCD}" srcOrd="1" destOrd="0" presId="urn:microsoft.com/office/officeart/2005/8/layout/hierarchy1"/>
    <dgm:cxn modelId="{FADD4CF6-22BC-C042-A812-44B6B5E6C6B4}" type="presParOf" srcId="{F7EC9948-73AC-7946-B6E5-5C17B7655DCD}" destId="{2A193B3E-2FE0-B14A-8741-2D9801A9331E}" srcOrd="0" destOrd="0" presId="urn:microsoft.com/office/officeart/2005/8/layout/hierarchy1"/>
    <dgm:cxn modelId="{17003921-E1B3-3E45-8576-BCCB5FCE1452}" type="presParOf" srcId="{2A193B3E-2FE0-B14A-8741-2D9801A9331E}" destId="{22CC8192-201F-0B4E-9F86-B777947EA227}" srcOrd="0" destOrd="0" presId="urn:microsoft.com/office/officeart/2005/8/layout/hierarchy1"/>
    <dgm:cxn modelId="{E806A689-177A-1546-AC2F-EE9FA1913477}" type="presParOf" srcId="{2A193B3E-2FE0-B14A-8741-2D9801A9331E}" destId="{B748F194-751E-7246-9F17-9885D38310C2}" srcOrd="1" destOrd="0" presId="urn:microsoft.com/office/officeart/2005/8/layout/hierarchy1"/>
    <dgm:cxn modelId="{26777588-903F-9D42-BDA0-2065F2ABC63D}" type="presParOf" srcId="{F7EC9948-73AC-7946-B6E5-5C17B7655DCD}" destId="{26827FAF-9F92-1143-8293-F37396E5CE67}" srcOrd="1" destOrd="0" presId="urn:microsoft.com/office/officeart/2005/8/layout/hierarchy1"/>
    <dgm:cxn modelId="{3720EFC8-C36F-2D47-8361-79F1A15ECC1A}" type="presParOf" srcId="{B4A4AEEB-B6D3-8241-8423-9E75D4FDE112}" destId="{04403609-B3B8-444C-9547-68EC5D9D40EF}" srcOrd="2" destOrd="0" presId="urn:microsoft.com/office/officeart/2005/8/layout/hierarchy1"/>
    <dgm:cxn modelId="{3195CBF8-B67E-8C42-AE52-3CA1F95D78C0}" type="presParOf" srcId="{04403609-B3B8-444C-9547-68EC5D9D40EF}" destId="{C951395E-92E1-3249-A0E2-007D511849FC}" srcOrd="0" destOrd="0" presId="urn:microsoft.com/office/officeart/2005/8/layout/hierarchy1"/>
    <dgm:cxn modelId="{997C12D8-15E8-844F-B530-56C7D811CD43}" type="presParOf" srcId="{C951395E-92E1-3249-A0E2-007D511849FC}" destId="{F4F5E8F0-8124-B841-A4D3-DADF642AF5F5}" srcOrd="0" destOrd="0" presId="urn:microsoft.com/office/officeart/2005/8/layout/hierarchy1"/>
    <dgm:cxn modelId="{80D3AA01-5C33-CE43-96A5-87AE6B441041}" type="presParOf" srcId="{C951395E-92E1-3249-A0E2-007D511849FC}" destId="{E1BC254B-8BAC-0649-BAD5-C75BD13584F3}" srcOrd="1" destOrd="0" presId="urn:microsoft.com/office/officeart/2005/8/layout/hierarchy1"/>
    <dgm:cxn modelId="{5C0DADD3-5FEB-1444-B72E-4D92947C8B40}" type="presParOf" srcId="{04403609-B3B8-444C-9547-68EC5D9D40EF}" destId="{419FEEB5-8976-504B-B3A8-8C4FF6AAA8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3ECC86-71CF-4BF8-9E85-7F4706FEEB3B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54B112C-20C9-4B23-AA34-D0D7C9F6171B}">
      <dgm:prSet/>
      <dgm:spPr/>
      <dgm:t>
        <a:bodyPr/>
        <a:lstStyle/>
        <a:p>
          <a:r>
            <a:rPr lang="hr-HR" b="1"/>
            <a:t>Podizanje razine razvijenosti radnih navika</a:t>
          </a:r>
          <a:r>
            <a:rPr lang="hr-HR"/>
            <a:t> (obaveza pospremanja svoje sobe, zajedničkih prostorija prema dogovoru, pomaganje u kuhinji i slično).</a:t>
          </a:r>
          <a:endParaRPr lang="en-US"/>
        </a:p>
      </dgm:t>
    </dgm:pt>
    <dgm:pt modelId="{ED080E0A-DCDB-4C54-9AB8-20B8A0323A8B}" type="parTrans" cxnId="{984715A2-19DA-456D-8195-01AFC93D6F23}">
      <dgm:prSet/>
      <dgm:spPr/>
      <dgm:t>
        <a:bodyPr/>
        <a:lstStyle/>
        <a:p>
          <a:endParaRPr lang="en-US"/>
        </a:p>
      </dgm:t>
    </dgm:pt>
    <dgm:pt modelId="{8A6D1A54-F075-4078-B42D-95B91AF34C80}" type="sibTrans" cxnId="{984715A2-19DA-456D-8195-01AFC93D6F23}">
      <dgm:prSet/>
      <dgm:spPr/>
      <dgm:t>
        <a:bodyPr/>
        <a:lstStyle/>
        <a:p>
          <a:endParaRPr lang="en-US"/>
        </a:p>
      </dgm:t>
    </dgm:pt>
    <dgm:pt modelId="{78862ECF-ADB3-4ACB-A734-74A3D63E1F17}">
      <dgm:prSet/>
      <dgm:spPr/>
      <dgm:t>
        <a:bodyPr/>
        <a:lstStyle/>
        <a:p>
          <a:r>
            <a:rPr lang="hr-HR" b="1"/>
            <a:t>Motiviranje na uključivanje i ustrajnost u obrazovnom procesu</a:t>
          </a:r>
          <a:r>
            <a:rPr lang="hr-HR"/>
            <a:t> (maloljetnicima se omogućava opće i strukovno obrazovanje; maloljetnici s nezavršenom osnovnom školom obvezni su pohađati osnovnu školu po programu osnovnog obrazovanja odraslih).</a:t>
          </a:r>
          <a:endParaRPr lang="en-US"/>
        </a:p>
      </dgm:t>
    </dgm:pt>
    <dgm:pt modelId="{EEEB6C03-2F41-4AF7-BFEE-210F1293617E}" type="parTrans" cxnId="{BF65C56F-BE10-4398-AE5E-56E681E3D9FF}">
      <dgm:prSet/>
      <dgm:spPr/>
      <dgm:t>
        <a:bodyPr/>
        <a:lstStyle/>
        <a:p>
          <a:endParaRPr lang="en-US"/>
        </a:p>
      </dgm:t>
    </dgm:pt>
    <dgm:pt modelId="{B6401083-7526-4C89-9796-EC290FC930A9}" type="sibTrans" cxnId="{BF65C56F-BE10-4398-AE5E-56E681E3D9FF}">
      <dgm:prSet/>
      <dgm:spPr/>
      <dgm:t>
        <a:bodyPr/>
        <a:lstStyle/>
        <a:p>
          <a:endParaRPr lang="en-US"/>
        </a:p>
      </dgm:t>
    </dgm:pt>
    <dgm:pt modelId="{3A7302A6-9C6F-44AA-8B4C-5C2E0BB926D4}">
      <dgm:prSet/>
      <dgm:spPr/>
      <dgm:t>
        <a:bodyPr/>
        <a:lstStyle/>
        <a:p>
          <a:r>
            <a:rPr lang="hr-HR" b="1"/>
            <a:t>Usmjeravanje na sadržajnije provođenje slobodnog vremena</a:t>
          </a:r>
          <a:r>
            <a:rPr lang="hr-HR"/>
            <a:t> (sekcije slobodnih aktivnosti: sportska, informatička, hortikulturna, likovna, glazbena, modelarska, maketarska, novinarska, foto i drugo).</a:t>
          </a:r>
          <a:endParaRPr lang="en-US"/>
        </a:p>
      </dgm:t>
    </dgm:pt>
    <dgm:pt modelId="{427CC928-2733-43D2-B20F-E009AC287B9E}" type="parTrans" cxnId="{B7E26BDB-1E2A-48A0-A6BD-61B19D6B3217}">
      <dgm:prSet/>
      <dgm:spPr/>
      <dgm:t>
        <a:bodyPr/>
        <a:lstStyle/>
        <a:p>
          <a:endParaRPr lang="en-US"/>
        </a:p>
      </dgm:t>
    </dgm:pt>
    <dgm:pt modelId="{158A8450-9FBC-4644-AD5C-C81242E25D07}" type="sibTrans" cxnId="{B7E26BDB-1E2A-48A0-A6BD-61B19D6B3217}">
      <dgm:prSet/>
      <dgm:spPr/>
      <dgm:t>
        <a:bodyPr/>
        <a:lstStyle/>
        <a:p>
          <a:endParaRPr lang="en-US"/>
        </a:p>
      </dgm:t>
    </dgm:pt>
    <dgm:pt modelId="{8F98D211-F5A5-F844-8469-20D72B457775}" type="pres">
      <dgm:prSet presAssocID="{DF3ECC86-71CF-4BF8-9E85-7F4706FEEB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E0822B-B4CB-BC48-8267-19D14D227C81}" type="pres">
      <dgm:prSet presAssocID="{A54B112C-20C9-4B23-AA34-D0D7C9F6171B}" presName="hierRoot1" presStyleCnt="0"/>
      <dgm:spPr/>
    </dgm:pt>
    <dgm:pt modelId="{049C7C89-6C46-BC46-B2A8-FB48B2BBF16E}" type="pres">
      <dgm:prSet presAssocID="{A54B112C-20C9-4B23-AA34-D0D7C9F6171B}" presName="composite" presStyleCnt="0"/>
      <dgm:spPr/>
    </dgm:pt>
    <dgm:pt modelId="{07F4C75E-868F-6848-BE26-00C5D5FE7D22}" type="pres">
      <dgm:prSet presAssocID="{A54B112C-20C9-4B23-AA34-D0D7C9F6171B}" presName="background" presStyleLbl="node0" presStyleIdx="0" presStyleCnt="3"/>
      <dgm:spPr/>
    </dgm:pt>
    <dgm:pt modelId="{3E1EA688-211F-854F-8EA4-EEE21911BE5B}" type="pres">
      <dgm:prSet presAssocID="{A54B112C-20C9-4B23-AA34-D0D7C9F6171B}" presName="text" presStyleLbl="fgAcc0" presStyleIdx="0" presStyleCnt="3">
        <dgm:presLayoutVars>
          <dgm:chPref val="3"/>
        </dgm:presLayoutVars>
      </dgm:prSet>
      <dgm:spPr/>
    </dgm:pt>
    <dgm:pt modelId="{6A70BDF8-CB73-274B-84BF-E6A8D7A8C4C4}" type="pres">
      <dgm:prSet presAssocID="{A54B112C-20C9-4B23-AA34-D0D7C9F6171B}" presName="hierChild2" presStyleCnt="0"/>
      <dgm:spPr/>
    </dgm:pt>
    <dgm:pt modelId="{C4DCA9B2-50F1-C145-BA11-E3736FC50F2C}" type="pres">
      <dgm:prSet presAssocID="{78862ECF-ADB3-4ACB-A734-74A3D63E1F17}" presName="hierRoot1" presStyleCnt="0"/>
      <dgm:spPr/>
    </dgm:pt>
    <dgm:pt modelId="{F79A33FC-74CE-C94A-B308-8E9788C2E3DC}" type="pres">
      <dgm:prSet presAssocID="{78862ECF-ADB3-4ACB-A734-74A3D63E1F17}" presName="composite" presStyleCnt="0"/>
      <dgm:spPr/>
    </dgm:pt>
    <dgm:pt modelId="{9DD6FDCA-A4DF-3448-BABD-7A13359FF01C}" type="pres">
      <dgm:prSet presAssocID="{78862ECF-ADB3-4ACB-A734-74A3D63E1F17}" presName="background" presStyleLbl="node0" presStyleIdx="1" presStyleCnt="3"/>
      <dgm:spPr/>
    </dgm:pt>
    <dgm:pt modelId="{8D9AD242-2AE0-F44D-B497-C575F8407A4C}" type="pres">
      <dgm:prSet presAssocID="{78862ECF-ADB3-4ACB-A734-74A3D63E1F17}" presName="text" presStyleLbl="fgAcc0" presStyleIdx="1" presStyleCnt="3">
        <dgm:presLayoutVars>
          <dgm:chPref val="3"/>
        </dgm:presLayoutVars>
      </dgm:prSet>
      <dgm:spPr/>
    </dgm:pt>
    <dgm:pt modelId="{69CAC0CA-6061-5B4A-8518-6527692D160C}" type="pres">
      <dgm:prSet presAssocID="{78862ECF-ADB3-4ACB-A734-74A3D63E1F17}" presName="hierChild2" presStyleCnt="0"/>
      <dgm:spPr/>
    </dgm:pt>
    <dgm:pt modelId="{0D46E8F5-14AD-1A4E-AA53-EF7C013EFF2A}" type="pres">
      <dgm:prSet presAssocID="{3A7302A6-9C6F-44AA-8B4C-5C2E0BB926D4}" presName="hierRoot1" presStyleCnt="0"/>
      <dgm:spPr/>
    </dgm:pt>
    <dgm:pt modelId="{8B03FE8A-A3B5-A64E-AFB9-89D8A7D6D8C4}" type="pres">
      <dgm:prSet presAssocID="{3A7302A6-9C6F-44AA-8B4C-5C2E0BB926D4}" presName="composite" presStyleCnt="0"/>
      <dgm:spPr/>
    </dgm:pt>
    <dgm:pt modelId="{C5164008-71D8-C54C-88E6-1839AE211CC9}" type="pres">
      <dgm:prSet presAssocID="{3A7302A6-9C6F-44AA-8B4C-5C2E0BB926D4}" presName="background" presStyleLbl="node0" presStyleIdx="2" presStyleCnt="3"/>
      <dgm:spPr/>
    </dgm:pt>
    <dgm:pt modelId="{EA65E930-1748-3642-A533-9D8FB4521C40}" type="pres">
      <dgm:prSet presAssocID="{3A7302A6-9C6F-44AA-8B4C-5C2E0BB926D4}" presName="text" presStyleLbl="fgAcc0" presStyleIdx="2" presStyleCnt="3">
        <dgm:presLayoutVars>
          <dgm:chPref val="3"/>
        </dgm:presLayoutVars>
      </dgm:prSet>
      <dgm:spPr/>
    </dgm:pt>
    <dgm:pt modelId="{661CBFC2-07EB-8A42-A708-15007F6642C3}" type="pres">
      <dgm:prSet presAssocID="{3A7302A6-9C6F-44AA-8B4C-5C2E0BB926D4}" presName="hierChild2" presStyleCnt="0"/>
      <dgm:spPr/>
    </dgm:pt>
  </dgm:ptLst>
  <dgm:cxnLst>
    <dgm:cxn modelId="{49DA761D-5C51-004F-A634-218249B8DCB5}" type="presOf" srcId="{DF3ECC86-71CF-4BF8-9E85-7F4706FEEB3B}" destId="{8F98D211-F5A5-F844-8469-20D72B457775}" srcOrd="0" destOrd="0" presId="urn:microsoft.com/office/officeart/2005/8/layout/hierarchy1"/>
    <dgm:cxn modelId="{853DB63C-3D83-C94E-8090-96DF2CB08039}" type="presOf" srcId="{3A7302A6-9C6F-44AA-8B4C-5C2E0BB926D4}" destId="{EA65E930-1748-3642-A533-9D8FB4521C40}" srcOrd="0" destOrd="0" presId="urn:microsoft.com/office/officeart/2005/8/layout/hierarchy1"/>
    <dgm:cxn modelId="{7B64345E-14AB-3148-B29A-5CF22DAAE363}" type="presOf" srcId="{A54B112C-20C9-4B23-AA34-D0D7C9F6171B}" destId="{3E1EA688-211F-854F-8EA4-EEE21911BE5B}" srcOrd="0" destOrd="0" presId="urn:microsoft.com/office/officeart/2005/8/layout/hierarchy1"/>
    <dgm:cxn modelId="{BF65C56F-BE10-4398-AE5E-56E681E3D9FF}" srcId="{DF3ECC86-71CF-4BF8-9E85-7F4706FEEB3B}" destId="{78862ECF-ADB3-4ACB-A734-74A3D63E1F17}" srcOrd="1" destOrd="0" parTransId="{EEEB6C03-2F41-4AF7-BFEE-210F1293617E}" sibTransId="{B6401083-7526-4C89-9796-EC290FC930A9}"/>
    <dgm:cxn modelId="{FF397278-5289-A344-8A95-07CE2B98FB22}" type="presOf" srcId="{78862ECF-ADB3-4ACB-A734-74A3D63E1F17}" destId="{8D9AD242-2AE0-F44D-B497-C575F8407A4C}" srcOrd="0" destOrd="0" presId="urn:microsoft.com/office/officeart/2005/8/layout/hierarchy1"/>
    <dgm:cxn modelId="{984715A2-19DA-456D-8195-01AFC93D6F23}" srcId="{DF3ECC86-71CF-4BF8-9E85-7F4706FEEB3B}" destId="{A54B112C-20C9-4B23-AA34-D0D7C9F6171B}" srcOrd="0" destOrd="0" parTransId="{ED080E0A-DCDB-4C54-9AB8-20B8A0323A8B}" sibTransId="{8A6D1A54-F075-4078-B42D-95B91AF34C80}"/>
    <dgm:cxn modelId="{B7E26BDB-1E2A-48A0-A6BD-61B19D6B3217}" srcId="{DF3ECC86-71CF-4BF8-9E85-7F4706FEEB3B}" destId="{3A7302A6-9C6F-44AA-8B4C-5C2E0BB926D4}" srcOrd="2" destOrd="0" parTransId="{427CC928-2733-43D2-B20F-E009AC287B9E}" sibTransId="{158A8450-9FBC-4644-AD5C-C81242E25D07}"/>
    <dgm:cxn modelId="{26A87B46-0DFC-4142-90A3-15713AFFF23A}" type="presParOf" srcId="{8F98D211-F5A5-F844-8469-20D72B457775}" destId="{AFE0822B-B4CB-BC48-8267-19D14D227C81}" srcOrd="0" destOrd="0" presId="urn:microsoft.com/office/officeart/2005/8/layout/hierarchy1"/>
    <dgm:cxn modelId="{B7CA16E0-9EA3-A945-AFE3-FD728E71BEE4}" type="presParOf" srcId="{AFE0822B-B4CB-BC48-8267-19D14D227C81}" destId="{049C7C89-6C46-BC46-B2A8-FB48B2BBF16E}" srcOrd="0" destOrd="0" presId="urn:microsoft.com/office/officeart/2005/8/layout/hierarchy1"/>
    <dgm:cxn modelId="{A9B24326-1925-4846-87E6-DD570D1523BF}" type="presParOf" srcId="{049C7C89-6C46-BC46-B2A8-FB48B2BBF16E}" destId="{07F4C75E-868F-6848-BE26-00C5D5FE7D22}" srcOrd="0" destOrd="0" presId="urn:microsoft.com/office/officeart/2005/8/layout/hierarchy1"/>
    <dgm:cxn modelId="{51763910-E9B1-694E-A489-6240EB494DDE}" type="presParOf" srcId="{049C7C89-6C46-BC46-B2A8-FB48B2BBF16E}" destId="{3E1EA688-211F-854F-8EA4-EEE21911BE5B}" srcOrd="1" destOrd="0" presId="urn:microsoft.com/office/officeart/2005/8/layout/hierarchy1"/>
    <dgm:cxn modelId="{BEAE6C4C-DC0D-1443-A397-3337524623CD}" type="presParOf" srcId="{AFE0822B-B4CB-BC48-8267-19D14D227C81}" destId="{6A70BDF8-CB73-274B-84BF-E6A8D7A8C4C4}" srcOrd="1" destOrd="0" presId="urn:microsoft.com/office/officeart/2005/8/layout/hierarchy1"/>
    <dgm:cxn modelId="{4AF28E03-D952-764B-88CB-EF5F4BFDF7F5}" type="presParOf" srcId="{8F98D211-F5A5-F844-8469-20D72B457775}" destId="{C4DCA9B2-50F1-C145-BA11-E3736FC50F2C}" srcOrd="1" destOrd="0" presId="urn:microsoft.com/office/officeart/2005/8/layout/hierarchy1"/>
    <dgm:cxn modelId="{D5D3089B-7912-1541-8A27-97A5A74105AF}" type="presParOf" srcId="{C4DCA9B2-50F1-C145-BA11-E3736FC50F2C}" destId="{F79A33FC-74CE-C94A-B308-8E9788C2E3DC}" srcOrd="0" destOrd="0" presId="urn:microsoft.com/office/officeart/2005/8/layout/hierarchy1"/>
    <dgm:cxn modelId="{49B22CE8-068E-5F48-8711-5BA23252461C}" type="presParOf" srcId="{F79A33FC-74CE-C94A-B308-8E9788C2E3DC}" destId="{9DD6FDCA-A4DF-3448-BABD-7A13359FF01C}" srcOrd="0" destOrd="0" presId="urn:microsoft.com/office/officeart/2005/8/layout/hierarchy1"/>
    <dgm:cxn modelId="{222923C1-5F66-5C4E-B427-F7A7F19C31C8}" type="presParOf" srcId="{F79A33FC-74CE-C94A-B308-8E9788C2E3DC}" destId="{8D9AD242-2AE0-F44D-B497-C575F8407A4C}" srcOrd="1" destOrd="0" presId="urn:microsoft.com/office/officeart/2005/8/layout/hierarchy1"/>
    <dgm:cxn modelId="{504989A5-5190-4741-91C8-AEF07DED7B22}" type="presParOf" srcId="{C4DCA9B2-50F1-C145-BA11-E3736FC50F2C}" destId="{69CAC0CA-6061-5B4A-8518-6527692D160C}" srcOrd="1" destOrd="0" presId="urn:microsoft.com/office/officeart/2005/8/layout/hierarchy1"/>
    <dgm:cxn modelId="{7EFB9CF8-144E-2F4B-A6FF-D1C3778210D6}" type="presParOf" srcId="{8F98D211-F5A5-F844-8469-20D72B457775}" destId="{0D46E8F5-14AD-1A4E-AA53-EF7C013EFF2A}" srcOrd="2" destOrd="0" presId="urn:microsoft.com/office/officeart/2005/8/layout/hierarchy1"/>
    <dgm:cxn modelId="{E73EF1D1-A059-0842-AEF4-1649AFF9CCFF}" type="presParOf" srcId="{0D46E8F5-14AD-1A4E-AA53-EF7C013EFF2A}" destId="{8B03FE8A-A3B5-A64E-AFB9-89D8A7D6D8C4}" srcOrd="0" destOrd="0" presId="urn:microsoft.com/office/officeart/2005/8/layout/hierarchy1"/>
    <dgm:cxn modelId="{35B11C41-9F10-874C-AB13-8DABD1710DAE}" type="presParOf" srcId="{8B03FE8A-A3B5-A64E-AFB9-89D8A7D6D8C4}" destId="{C5164008-71D8-C54C-88E6-1839AE211CC9}" srcOrd="0" destOrd="0" presId="urn:microsoft.com/office/officeart/2005/8/layout/hierarchy1"/>
    <dgm:cxn modelId="{67E471F0-54A9-2142-AAED-7F6DC79A9965}" type="presParOf" srcId="{8B03FE8A-A3B5-A64E-AFB9-89D8A7D6D8C4}" destId="{EA65E930-1748-3642-A533-9D8FB4521C40}" srcOrd="1" destOrd="0" presId="urn:microsoft.com/office/officeart/2005/8/layout/hierarchy1"/>
    <dgm:cxn modelId="{D174680F-9122-2F49-A8FE-72FBD456AC8A}" type="presParOf" srcId="{0D46E8F5-14AD-1A4E-AA53-EF7C013EFF2A}" destId="{661CBFC2-07EB-8A42-A708-15007F6642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F2BD8-5179-BD45-BA30-B6354891C9EE}">
      <dsp:nvSpPr>
        <dsp:cNvPr id="0" name=""/>
        <dsp:cNvSpPr/>
      </dsp:nvSpPr>
      <dsp:spPr>
        <a:xfrm>
          <a:off x="0" y="25068"/>
          <a:ext cx="4501377" cy="17539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Vrste institucionalnog tretmana s mladima u sukobu sa zakonom</a:t>
          </a:r>
          <a:endParaRPr lang="en-US" sz="2600" kern="1200"/>
        </a:p>
      </dsp:txBody>
      <dsp:txXfrm>
        <a:off x="85618" y="110686"/>
        <a:ext cx="4330141" cy="1582667"/>
      </dsp:txXfrm>
    </dsp:sp>
    <dsp:sp modelId="{98D80719-562F-B64F-A6F0-0BBB98622FA5}">
      <dsp:nvSpPr>
        <dsp:cNvPr id="0" name=""/>
        <dsp:cNvSpPr/>
      </dsp:nvSpPr>
      <dsp:spPr>
        <a:xfrm>
          <a:off x="0" y="1853852"/>
          <a:ext cx="4501377" cy="1753903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Kako odgajatelji opisuju svoju ulogu u rad s djecom i mladima u odgojnim ustanovama</a:t>
          </a:r>
          <a:endParaRPr lang="en-US" sz="2600" kern="1200"/>
        </a:p>
      </dsp:txBody>
      <dsp:txXfrm>
        <a:off x="85618" y="1939470"/>
        <a:ext cx="4330141" cy="1582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8CB7D-2F98-C741-81EF-8B82A513FF6B}">
      <dsp:nvSpPr>
        <dsp:cNvPr id="0" name=""/>
        <dsp:cNvSpPr/>
      </dsp:nvSpPr>
      <dsp:spPr>
        <a:xfrm>
          <a:off x="0" y="416592"/>
          <a:ext cx="5000124" cy="14864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Kako biste opisali institucionalni tretman?</a:t>
          </a:r>
          <a:endParaRPr lang="en-US" sz="2800" kern="1200"/>
        </a:p>
      </dsp:txBody>
      <dsp:txXfrm>
        <a:off x="72564" y="489156"/>
        <a:ext cx="4854996" cy="1341356"/>
      </dsp:txXfrm>
    </dsp:sp>
    <dsp:sp modelId="{4CB419D1-7265-7140-A8B7-1C9D3DE78875}">
      <dsp:nvSpPr>
        <dsp:cNvPr id="0" name=""/>
        <dsp:cNvSpPr/>
      </dsp:nvSpPr>
      <dsp:spPr>
        <a:xfrm>
          <a:off x="0" y="1983717"/>
          <a:ext cx="5000124" cy="1486484"/>
        </a:xfrm>
        <a:prstGeom prst="roundRect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Što bi institucionalni tretman mladih u sukobu sa zakonom trebao sve sadržavati?</a:t>
          </a:r>
          <a:endParaRPr lang="en-US" sz="2800" kern="1200"/>
        </a:p>
      </dsp:txBody>
      <dsp:txXfrm>
        <a:off x="72564" y="2056281"/>
        <a:ext cx="4854996" cy="1341356"/>
      </dsp:txXfrm>
    </dsp:sp>
    <dsp:sp modelId="{7E8AE90C-C4FB-014D-A5F4-2158D62A8DEF}">
      <dsp:nvSpPr>
        <dsp:cNvPr id="0" name=""/>
        <dsp:cNvSpPr/>
      </dsp:nvSpPr>
      <dsp:spPr>
        <a:xfrm>
          <a:off x="0" y="3550842"/>
          <a:ext cx="5000124" cy="1486484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Koji stručnjaci bi trebali biti uključeni u provedbu institucionalnog tretmana?</a:t>
          </a:r>
          <a:endParaRPr lang="en-US" sz="2800" kern="1200"/>
        </a:p>
      </dsp:txBody>
      <dsp:txXfrm>
        <a:off x="72564" y="3623406"/>
        <a:ext cx="4854996" cy="1341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8C2D-D8F9-0043-B5E5-4E6E4FAE7398}">
      <dsp:nvSpPr>
        <dsp:cNvPr id="0" name=""/>
        <dsp:cNvSpPr/>
      </dsp:nvSpPr>
      <dsp:spPr>
        <a:xfrm>
          <a:off x="0" y="536"/>
          <a:ext cx="51683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18CDF-0A5E-9A4D-BE3E-00050C13BB2E}">
      <dsp:nvSpPr>
        <dsp:cNvPr id="0" name=""/>
        <dsp:cNvSpPr/>
      </dsp:nvSpPr>
      <dsp:spPr>
        <a:xfrm>
          <a:off x="0" y="536"/>
          <a:ext cx="5168391" cy="8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Prvo osoblje koje je radilo na tretmanu počinitelja kaznenih djela bilo je </a:t>
          </a:r>
          <a:r>
            <a:rPr lang="hr-HR" sz="1400" b="1" kern="1200"/>
            <a:t>medicinskog temeljnog obrazovanja</a:t>
          </a:r>
          <a:endParaRPr lang="en-US" sz="1400" kern="1200"/>
        </a:p>
      </dsp:txBody>
      <dsp:txXfrm>
        <a:off x="0" y="536"/>
        <a:ext cx="5168391" cy="878581"/>
      </dsp:txXfrm>
    </dsp:sp>
    <dsp:sp modelId="{DC21DE70-1DE4-734A-8D79-AE3175D3AFF7}">
      <dsp:nvSpPr>
        <dsp:cNvPr id="0" name=""/>
        <dsp:cNvSpPr/>
      </dsp:nvSpPr>
      <dsp:spPr>
        <a:xfrm>
          <a:off x="0" y="879118"/>
          <a:ext cx="51683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E47FC-7C5A-B149-83AE-11AC399EE208}">
      <dsp:nvSpPr>
        <dsp:cNvPr id="0" name=""/>
        <dsp:cNvSpPr/>
      </dsp:nvSpPr>
      <dsp:spPr>
        <a:xfrm>
          <a:off x="0" y="879118"/>
          <a:ext cx="5168391" cy="8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Proizlazi iz Freudove teorije psihoanalize</a:t>
          </a:r>
          <a:r>
            <a:rPr lang="hr-HR" sz="1400" kern="1200"/>
            <a:t>: poremećaj ponašanja je simptom nekog dubljeg poremećaja, a da bi se nepoželjno ponašanje otklonilo treba razriješiti taj dublji problem</a:t>
          </a:r>
          <a:endParaRPr lang="en-US" sz="1400" kern="1200"/>
        </a:p>
      </dsp:txBody>
      <dsp:txXfrm>
        <a:off x="0" y="879118"/>
        <a:ext cx="5168391" cy="878581"/>
      </dsp:txXfrm>
    </dsp:sp>
    <dsp:sp modelId="{0FFE35AA-6E8D-0E4F-B2A4-A67E696D5023}">
      <dsp:nvSpPr>
        <dsp:cNvPr id="0" name=""/>
        <dsp:cNvSpPr/>
      </dsp:nvSpPr>
      <dsp:spPr>
        <a:xfrm>
          <a:off x="0" y="1757700"/>
          <a:ext cx="51683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83E4F-0A4A-F149-84D3-035B3355A964}">
      <dsp:nvSpPr>
        <dsp:cNvPr id="0" name=""/>
        <dsp:cNvSpPr/>
      </dsp:nvSpPr>
      <dsp:spPr>
        <a:xfrm>
          <a:off x="0" y="1757700"/>
          <a:ext cx="5168391" cy="8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Dijagnosticiraju se dubinski konflikti</a:t>
          </a:r>
          <a:r>
            <a:rPr lang="hr-HR" sz="1400" kern="1200"/>
            <a:t> koji uzrokuju delinkventno ponašanje i određuje se adekvatni tretman i primjena terapije</a:t>
          </a:r>
          <a:endParaRPr lang="en-US" sz="1400" kern="1200"/>
        </a:p>
      </dsp:txBody>
      <dsp:txXfrm>
        <a:off x="0" y="1757700"/>
        <a:ext cx="5168391" cy="878581"/>
      </dsp:txXfrm>
    </dsp:sp>
    <dsp:sp modelId="{9EF18615-0AB9-554D-9425-ABEDF619ACCE}">
      <dsp:nvSpPr>
        <dsp:cNvPr id="0" name=""/>
        <dsp:cNvSpPr/>
      </dsp:nvSpPr>
      <dsp:spPr>
        <a:xfrm>
          <a:off x="0" y="2636281"/>
          <a:ext cx="51683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084C9-0A24-144A-AD60-CCB084A75B35}">
      <dsp:nvSpPr>
        <dsp:cNvPr id="0" name=""/>
        <dsp:cNvSpPr/>
      </dsp:nvSpPr>
      <dsp:spPr>
        <a:xfrm>
          <a:off x="0" y="2636281"/>
          <a:ext cx="5168391" cy="8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Sama </a:t>
          </a:r>
          <a:r>
            <a:rPr lang="hr-HR" sz="1400" b="1" kern="1200"/>
            <a:t>terapija je usmjerena na prošlost i potragu za nesvjesnim motivatorima i uvidima u ponašanje</a:t>
          </a:r>
          <a:endParaRPr lang="en-US" sz="1400" kern="1200"/>
        </a:p>
      </dsp:txBody>
      <dsp:txXfrm>
        <a:off x="0" y="2636281"/>
        <a:ext cx="5168391" cy="878581"/>
      </dsp:txXfrm>
    </dsp:sp>
    <dsp:sp modelId="{FA949DF9-E711-F44C-800A-0238A687D9B7}">
      <dsp:nvSpPr>
        <dsp:cNvPr id="0" name=""/>
        <dsp:cNvSpPr/>
      </dsp:nvSpPr>
      <dsp:spPr>
        <a:xfrm>
          <a:off x="0" y="3514863"/>
          <a:ext cx="51683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C71A8-00F5-1F4D-91A4-163F4E6CCAEC}">
      <dsp:nvSpPr>
        <dsp:cNvPr id="0" name=""/>
        <dsp:cNvSpPr/>
      </dsp:nvSpPr>
      <dsp:spPr>
        <a:xfrm>
          <a:off x="0" y="3514863"/>
          <a:ext cx="5168391" cy="8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 err="1"/>
            <a:t>Preduvijet</a:t>
          </a:r>
          <a:r>
            <a:rPr lang="hr-HR" sz="1400" b="1" kern="1200" dirty="0"/>
            <a:t> za uspješnost je dobar odnos između počinitelja i terapeuta</a:t>
          </a:r>
          <a:r>
            <a:rPr lang="hr-HR" sz="1400" kern="1200" dirty="0"/>
            <a:t>, da počinitelj</a:t>
          </a:r>
          <a:r>
            <a:rPr lang="hr-HR" sz="1400" b="1" kern="1200" dirty="0"/>
            <a:t> raspolaže određenim nivoom verbalne inteligencije te da se subjektivno osjeća loše iz čega izvire njegova motivacija za sudjelovanjem u tretmanu</a:t>
          </a:r>
          <a:endParaRPr lang="en-US" sz="1400" kern="1200" dirty="0"/>
        </a:p>
      </dsp:txBody>
      <dsp:txXfrm>
        <a:off x="0" y="3514863"/>
        <a:ext cx="5168391" cy="878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8E244-EB7A-5045-9FEB-5AF328086F4C}">
      <dsp:nvSpPr>
        <dsp:cNvPr id="0" name=""/>
        <dsp:cNvSpPr/>
      </dsp:nvSpPr>
      <dsp:spPr>
        <a:xfrm>
          <a:off x="0" y="2145"/>
          <a:ext cx="51683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B87316-3499-7E45-A99E-36F40436713D}">
      <dsp:nvSpPr>
        <dsp:cNvPr id="0" name=""/>
        <dsp:cNvSpPr/>
      </dsp:nvSpPr>
      <dsp:spPr>
        <a:xfrm>
          <a:off x="0" y="2145"/>
          <a:ext cx="5168391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Može se provoditi i kao </a:t>
          </a:r>
          <a:r>
            <a:rPr lang="hr-HR" sz="1600" b="1" kern="1200"/>
            <a:t>grupna terapija, psihoterapija ili savjetovanje</a:t>
          </a:r>
          <a:endParaRPr lang="en-US" sz="1600" kern="1200"/>
        </a:p>
      </dsp:txBody>
      <dsp:txXfrm>
        <a:off x="0" y="2145"/>
        <a:ext cx="5168391" cy="1463230"/>
      </dsp:txXfrm>
    </dsp:sp>
    <dsp:sp modelId="{30220806-1707-164D-A91F-640AEFFC4EE5}">
      <dsp:nvSpPr>
        <dsp:cNvPr id="0" name=""/>
        <dsp:cNvSpPr/>
      </dsp:nvSpPr>
      <dsp:spPr>
        <a:xfrm>
          <a:off x="0" y="1465375"/>
          <a:ext cx="51683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39A602-D5E9-8A40-9C1A-39925D85300C}">
      <dsp:nvSpPr>
        <dsp:cNvPr id="0" name=""/>
        <dsp:cNvSpPr/>
      </dsp:nvSpPr>
      <dsp:spPr>
        <a:xfrm>
          <a:off x="0" y="1465375"/>
          <a:ext cx="5168391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Ovaj pristup smatra se osobito </a:t>
          </a:r>
          <a:r>
            <a:rPr lang="hr-HR" sz="1600" b="1" kern="1200" dirty="0"/>
            <a:t>prikladnim za počinitelje duševne bolesnike, kriminalitet povezan s konfliktima u socijalnoj sredini, te za neurotične i agresivne maloljetne počinitelje, a neprikladnim za one koji ne žele surađivati, mentalno zaostale i impulzivne </a:t>
          </a:r>
          <a:endParaRPr lang="en-US" sz="1600" kern="1200" dirty="0"/>
        </a:p>
      </dsp:txBody>
      <dsp:txXfrm>
        <a:off x="0" y="1465375"/>
        <a:ext cx="5168391" cy="1463230"/>
      </dsp:txXfrm>
    </dsp:sp>
    <dsp:sp modelId="{5243D0E3-819F-B141-8CF0-2734AD3DB2E7}">
      <dsp:nvSpPr>
        <dsp:cNvPr id="0" name=""/>
        <dsp:cNvSpPr/>
      </dsp:nvSpPr>
      <dsp:spPr>
        <a:xfrm>
          <a:off x="0" y="2928606"/>
          <a:ext cx="51683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64176A-6F74-1440-AB36-C9D8C454A3AF}">
      <dsp:nvSpPr>
        <dsp:cNvPr id="0" name=""/>
        <dsp:cNvSpPr/>
      </dsp:nvSpPr>
      <dsp:spPr>
        <a:xfrm>
          <a:off x="0" y="2928606"/>
          <a:ext cx="5168391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u="sng" kern="1200"/>
            <a:t>Kritika</a:t>
          </a:r>
          <a:r>
            <a:rPr lang="hr-HR" sz="1600" kern="1200"/>
            <a:t>: </a:t>
          </a:r>
          <a:r>
            <a:rPr lang="hr-HR" sz="1600" b="1" kern="1200"/>
            <a:t>počinitelji kaznenih djela nisu uvijek osobe koje imaju nekih psiholoških problema koji im smetaju, u ustanove ne dolaze dobrovoljno</a:t>
          </a:r>
          <a:endParaRPr lang="en-US" sz="1600" kern="1200"/>
        </a:p>
      </dsp:txBody>
      <dsp:txXfrm>
        <a:off x="0" y="2928606"/>
        <a:ext cx="5168391" cy="1463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2FDBD-402F-3A46-B521-22AC751867F3}">
      <dsp:nvSpPr>
        <dsp:cNvPr id="0" name=""/>
        <dsp:cNvSpPr/>
      </dsp:nvSpPr>
      <dsp:spPr>
        <a:xfrm>
          <a:off x="0" y="2849485"/>
          <a:ext cx="4939867" cy="9352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u="sng" kern="1200"/>
            <a:t>Prednost pristupa</a:t>
          </a:r>
          <a:r>
            <a:rPr lang="hr-HR" sz="1400" kern="1200"/>
            <a:t>: </a:t>
          </a:r>
          <a:r>
            <a:rPr lang="hr-HR" sz="1400" b="1" kern="1200"/>
            <a:t>smatra se da je najučinkovitiji u sprečavanju recidivizma</a:t>
          </a:r>
          <a:endParaRPr lang="en-US" sz="1400" kern="1200"/>
        </a:p>
      </dsp:txBody>
      <dsp:txXfrm>
        <a:off x="0" y="2849485"/>
        <a:ext cx="4939867" cy="935264"/>
      </dsp:txXfrm>
    </dsp:sp>
    <dsp:sp modelId="{3DA1D813-9104-D84D-BF22-F66B8B7E39C9}">
      <dsp:nvSpPr>
        <dsp:cNvPr id="0" name=""/>
        <dsp:cNvSpPr/>
      </dsp:nvSpPr>
      <dsp:spPr>
        <a:xfrm rot="10800000">
          <a:off x="0" y="1425077"/>
          <a:ext cx="4939867" cy="1438437"/>
        </a:xfrm>
        <a:prstGeom prst="upArrowCallou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Danas postoji više smjerova bihevioralnog pristupa: radikalni biheviorizam, kognitivno-bihevioralna modifikacija, teorija socijalnog učenja, modifikacija ponašanja</a:t>
          </a:r>
          <a:endParaRPr lang="en-US" sz="1400" kern="1200"/>
        </a:p>
      </dsp:txBody>
      <dsp:txXfrm rot="10800000">
        <a:off x="0" y="1425077"/>
        <a:ext cx="4939867" cy="934653"/>
      </dsp:txXfrm>
    </dsp:sp>
    <dsp:sp modelId="{9FAFB5C6-486C-3144-8EA6-FA1D789ACB28}">
      <dsp:nvSpPr>
        <dsp:cNvPr id="0" name=""/>
        <dsp:cNvSpPr/>
      </dsp:nvSpPr>
      <dsp:spPr>
        <a:xfrm rot="10800000">
          <a:off x="0" y="669"/>
          <a:ext cx="4939867" cy="1438437"/>
        </a:xfrm>
        <a:prstGeom prst="upArrowCallou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3. </a:t>
          </a:r>
          <a:r>
            <a:rPr lang="hr-HR" sz="1400" u="sng" kern="1200" dirty="0">
              <a:solidFill>
                <a:schemeClr val="tx1"/>
              </a:solidFill>
            </a:rPr>
            <a:t>Evaluacija postignutih rezultata</a:t>
          </a:r>
          <a:r>
            <a:rPr lang="hr-HR" sz="1400" kern="1200" dirty="0">
              <a:solidFill>
                <a:schemeClr val="tx1"/>
              </a:solidFill>
            </a:rPr>
            <a:t> (stručna procjena, procjena okoline, procjena korisnika) 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0" y="669"/>
        <a:ext cx="4939867" cy="934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5BF92-05A5-7D4A-9EC3-A85E40E47306}">
      <dsp:nvSpPr>
        <dsp:cNvPr id="0" name=""/>
        <dsp:cNvSpPr/>
      </dsp:nvSpPr>
      <dsp:spPr>
        <a:xfrm>
          <a:off x="0" y="5913"/>
          <a:ext cx="7886700" cy="10567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/>
            <a:t>Poremećaji u ponašanju su neprilagođeni način zadovoljavanja potreba</a:t>
          </a:r>
          <a:r>
            <a:rPr lang="hr-HR" sz="1300" kern="1200"/>
            <a:t>, a razumijevanje ponašanja zahtjeva svijest o kognitivnim, afektivnim i motivacijskim procesima</a:t>
          </a:r>
          <a:endParaRPr lang="en-US" sz="1300" kern="1200"/>
        </a:p>
      </dsp:txBody>
      <dsp:txXfrm>
        <a:off x="51589" y="57502"/>
        <a:ext cx="7783522" cy="953619"/>
      </dsp:txXfrm>
    </dsp:sp>
    <dsp:sp modelId="{F0232D52-C647-7B47-A3B3-84AD5656B1D8}">
      <dsp:nvSpPr>
        <dsp:cNvPr id="0" name=""/>
        <dsp:cNvSpPr/>
      </dsp:nvSpPr>
      <dsp:spPr>
        <a:xfrm>
          <a:off x="0" y="1100151"/>
          <a:ext cx="7886700" cy="10567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solidFill>
                <a:schemeClr val="tx1"/>
              </a:solidFill>
            </a:rPr>
            <a:t>Humanost učenja i odgajanja. </a:t>
          </a:r>
          <a:r>
            <a:rPr lang="hr-HR" sz="1300" b="1" kern="1200" dirty="0">
              <a:solidFill>
                <a:schemeClr val="tx1"/>
              </a:solidFill>
            </a:rPr>
            <a:t>Svo učenje se odvija u kontekstu odnosa s učiteljem, respektira se individualnost svake osobe i nastoji osigurati da se autoritet odraslih provodi s osjećajem za prava i potrebe djeteta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1589" y="1151740"/>
        <a:ext cx="7783522" cy="953619"/>
      </dsp:txXfrm>
    </dsp:sp>
    <dsp:sp modelId="{5C0969EE-E189-C04B-B1BB-B4554058B1AD}">
      <dsp:nvSpPr>
        <dsp:cNvPr id="0" name=""/>
        <dsp:cNvSpPr/>
      </dsp:nvSpPr>
      <dsp:spPr>
        <a:xfrm>
          <a:off x="0" y="2194389"/>
          <a:ext cx="7886700" cy="10567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Problemi su normalan dio ljudske egzistencije i mogu biti temelj za rast i ostvarivanje nove kvalitete.</a:t>
          </a:r>
          <a:r>
            <a:rPr lang="hr-HR" sz="1300" kern="1200" dirty="0"/>
            <a:t> </a:t>
          </a:r>
          <a:r>
            <a:rPr lang="hr-HR" sz="1300" b="1" kern="1200" dirty="0"/>
            <a:t>Kriza se može tretirati kao prilika za pronalaženje novih oblika ponašanja</a:t>
          </a:r>
          <a:r>
            <a:rPr lang="hr-HR" sz="1300" kern="1200" dirty="0"/>
            <a:t> što može rezultirati promjenom višeg reda. Delinkventi krizu doživljavaju samo s negativne strane. Kriza ima i pozitivnu stranu i može biti mogućnost, šansa za učenje novih načina ponašanja u teškim životnim situacijama</a:t>
          </a:r>
          <a:endParaRPr lang="en-US" sz="1300" kern="1200" dirty="0"/>
        </a:p>
      </dsp:txBody>
      <dsp:txXfrm>
        <a:off x="51589" y="2245978"/>
        <a:ext cx="7783522" cy="953619"/>
      </dsp:txXfrm>
    </dsp:sp>
    <dsp:sp modelId="{200AFFC0-F96B-3145-8022-0224F5698374}">
      <dsp:nvSpPr>
        <dsp:cNvPr id="0" name=""/>
        <dsp:cNvSpPr/>
      </dsp:nvSpPr>
      <dsp:spPr>
        <a:xfrm>
          <a:off x="0" y="3288626"/>
          <a:ext cx="7886700" cy="10567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/>
            <a:t>Kreiraju se modeli integrirani od svih onih postupaka koji se pokazuju uspješnim u datim okolnostima</a:t>
          </a:r>
          <a:endParaRPr lang="en-US" sz="1300" kern="1200"/>
        </a:p>
      </dsp:txBody>
      <dsp:txXfrm>
        <a:off x="51589" y="3340215"/>
        <a:ext cx="7783522" cy="953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4878-1914-BE4E-A8BB-A8162F770075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5DF70C-BC0F-774D-88DF-8AD7D72A39AF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/>
            <a:t>Sadržaj  života</a:t>
          </a:r>
          <a:r>
            <a:rPr lang="hr-HR" sz="900" kern="1200"/>
            <a:t> u ustanovi (rad, slobodno vrijeme i obrazovanje)</a:t>
          </a:r>
          <a:endParaRPr lang="en-US" sz="900" kern="1200"/>
        </a:p>
      </dsp:txBody>
      <dsp:txXfrm>
        <a:off x="287713" y="1629733"/>
        <a:ext cx="2135626" cy="1326007"/>
      </dsp:txXfrm>
    </dsp:sp>
    <dsp:sp modelId="{22CC8192-201F-0B4E-9F86-B777947EA227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48F194-751E-7246-9F17-9885D38310C2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/>
            <a:t>Programi koncipirani za posebne kategorije klijenata: ovisnici, nasilnici</a:t>
          </a:r>
          <a:endParaRPr lang="en-US" sz="900" kern="1200"/>
        </a:p>
      </dsp:txBody>
      <dsp:txXfrm>
        <a:off x="2998766" y="1629733"/>
        <a:ext cx="2135626" cy="1326007"/>
      </dsp:txXfrm>
    </dsp:sp>
    <dsp:sp modelId="{F4F5E8F0-8124-B841-A4D3-DADF642AF5F5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BC254B-8BAC-0649-BAD5-C75BD13584F3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/>
            <a:t>Mali rehabilitativni programi trebaju biti ponuđeni svima koji žele rješavati neki od svojih specifičnih problema</a:t>
          </a:r>
          <a:r>
            <a:rPr lang="hr-HR" sz="900" kern="1200"/>
            <a:t> (edukativna drama) (Blažeka-Kokorić, Majdak i Rumenović (2011.) Primjena odgojne drame u radu s maloljetnim počiniteljima kaznenih djela, Kriminologija i socijalna integracija, 19 (1), 99-113.)</a:t>
          </a:r>
          <a:endParaRPr lang="en-US" sz="900" kern="1200"/>
        </a:p>
      </dsp:txBody>
      <dsp:txXfrm>
        <a:off x="5709819" y="1629733"/>
        <a:ext cx="2135626" cy="13260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4C75E-868F-6848-BE26-00C5D5FE7D22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1EA688-211F-854F-8EA4-EEE21911BE5B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Podizanje razine razvijenosti radnih navika</a:t>
          </a:r>
          <a:r>
            <a:rPr lang="hr-HR" sz="1000" kern="1200"/>
            <a:t> (obaveza pospremanja svoje sobe, zajedničkih prostorija prema dogovoru, pomaganje u kuhinji i slično).</a:t>
          </a:r>
          <a:endParaRPr lang="en-US" sz="1000" kern="1200"/>
        </a:p>
      </dsp:txBody>
      <dsp:txXfrm>
        <a:off x="287713" y="1629733"/>
        <a:ext cx="2135626" cy="1326007"/>
      </dsp:txXfrm>
    </dsp:sp>
    <dsp:sp modelId="{9DD6FDCA-A4DF-3448-BABD-7A13359FF01C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9AD242-2AE0-F44D-B497-C575F8407A4C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Motiviranje na uključivanje i ustrajnost u obrazovnom procesu</a:t>
          </a:r>
          <a:r>
            <a:rPr lang="hr-HR" sz="1000" kern="1200"/>
            <a:t> (maloljetnicima se omogućava opće i strukovno obrazovanje; maloljetnici s nezavršenom osnovnom školom obvezni su pohađati osnovnu školu po programu osnovnog obrazovanja odraslih).</a:t>
          </a:r>
          <a:endParaRPr lang="en-US" sz="1000" kern="1200"/>
        </a:p>
      </dsp:txBody>
      <dsp:txXfrm>
        <a:off x="2998766" y="1629733"/>
        <a:ext cx="2135626" cy="1326007"/>
      </dsp:txXfrm>
    </dsp:sp>
    <dsp:sp modelId="{C5164008-71D8-C54C-88E6-1839AE211CC9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65E930-1748-3642-A533-9D8FB4521C40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Usmjeravanje na sadržajnije provođenje slobodnog vremena</a:t>
          </a:r>
          <a:r>
            <a:rPr lang="hr-HR" sz="1000" kern="1200"/>
            <a:t> (sekcije slobodnih aktivnosti: sportska, informatička, hortikulturna, likovna, glazbena, modelarska, maketarska, novinarska, foto i drugo).</a:t>
          </a:r>
          <a:endParaRPr lang="en-US" sz="1000" kern="1200"/>
        </a:p>
      </dsp:txBody>
      <dsp:txXfrm>
        <a:off x="5709819" y="1629733"/>
        <a:ext cx="2135626" cy="13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6482AA-3CDA-0E9D-1268-A3BE66BE1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5ED9B-9B57-150D-5EE6-15BDEF527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CD0DE-4F90-C728-FE0C-C925CEF15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2DC8-498B-7149-9018-E531DBE10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48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BFD10-AF08-77C3-A92B-B3FFCB697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E71AE-E086-7A3E-D392-2DF5D2514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51C52-02CF-0960-9109-176DD4D2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2DF2-0473-8345-B6C6-63F24DA75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4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6E66F1-70E0-FCEF-CF50-2980B4DA8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E8AC2-2BF0-48B7-FCB9-33DEB92E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F7620-62D1-4027-AD61-E6EAB0C02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C66D-737D-E342-AF0C-EFE8FF55A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0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AFC129-F91F-CA81-5DD2-DAF727979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E25350-DF42-7CFA-5F7D-EBED235F6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44CA2-98E5-973E-B9CB-E5009F0C7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E840-A3EB-564F-ACE4-57C0D3E47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ECF2E-14C5-B696-CB46-44759245A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DD8B1-3E29-CFD1-3FD3-4B9B9A30C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03F4B-1D6E-F32B-DCF6-C769E0666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BE9C-6D77-1940-A7A6-179497EB9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3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95109-96D3-AF6C-68E0-6B45B1D94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E6069-04FA-8DF4-805C-083F33FD2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26CB3-29CF-78A4-94DA-E2A3C52C3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3775-1ADD-0841-A67E-EA665CE14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8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F15B8E-7894-2281-DFBC-9C4798C7F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DF83AC-27A8-4E90-4D0A-DE0F1FB68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3711F4-97DE-090D-A6C4-E0F884570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D9E0-C4C1-9E4F-945F-7F5C94B42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79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A8BF21-0606-BD7C-0A91-31A124EDA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F32B01-0B63-C3BA-D8C4-C60A5E730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FCDFAA-E4A8-190F-3B40-0FF329087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5FD9-9CAE-5941-8F88-E3B0D4009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37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9BF331-DBC1-DDE7-87A9-C3CD1C725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5B43A6-C1B0-2937-7F5B-6D849FB87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874EAE-9FE4-C50E-E881-06CAD56DF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790F-F67C-CB45-BA63-AEE5AD829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4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38AE1-8B18-252F-5491-5BDF7A524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78977-0251-B1EB-A0F6-CBD151D0A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3AF75-0903-FC94-55A3-2845E8AC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4D24-E6A7-844F-B0A4-63E625832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31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174B0-54F8-EDFF-BF9C-9F391171A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29989-63D1-EF09-8C8B-E31024F43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61FE0-3537-9E02-8C6E-CE2CCE814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1FB8-1256-9449-B1C8-B06070351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1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2F0BBC-7A4D-B08C-8CCC-CB3A0EEE2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3790F4-441D-06DE-B2AD-F395A1C2B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DCC823-2201-7B30-D885-E53C62DAA1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75CACA-F191-0382-1734-4DCA7845BA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4852D-DF95-9B14-B4CD-54BFBE82BE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DD266E-6297-4049-8902-DB2AC586D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rijana.majdak@pravo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7" name="Rectangle 133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Rectangle 2">
            <a:extLst>
              <a:ext uri="{FF2B5EF4-FFF2-40B4-BE49-F238E27FC236}">
                <a16:creationId xmlns:a16="http://schemas.microsoft.com/office/drawing/2014/main" id="{A864D657-6D0A-C2D1-1F98-51BBB5DD83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7581" y="921715"/>
            <a:ext cx="3872267" cy="2635993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r-HR" altLang="en-US" sz="3600" b="1"/>
              <a:t>Institucionalni tretman s mladima u sukobu sa zakonom</a:t>
            </a:r>
            <a:endParaRPr lang="en-US" altLang="en-US" sz="3600" b="1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3" name="Rectangle 13332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4C3038A-7F5A-669E-80FB-169A82B83D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7581" y="4541263"/>
            <a:ext cx="3497218" cy="1395022"/>
          </a:xfrm>
        </p:spPr>
        <p:txBody>
          <a:bodyPr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r-HR" altLang="en-US" sz="1500" b="1" dirty="0">
                <a:solidFill>
                  <a:srgbClr val="FFFFFF"/>
                </a:solidFill>
                <a:latin typeface="Calibri" panose="020F0502020204030204" pitchFamily="34" charset="0"/>
              </a:rPr>
              <a:t>Prof. dr. sc. Marijana Majdak </a:t>
            </a:r>
          </a:p>
          <a:p>
            <a:pPr algn="l" eaLnBrk="1" hangingPunct="1">
              <a:lnSpc>
                <a:spcPct val="90000"/>
              </a:lnSpc>
            </a:pPr>
            <a:r>
              <a:rPr lang="hr-HR" altLang="en-US" sz="1500" b="1" dirty="0">
                <a:solidFill>
                  <a:srgbClr val="FFFFFF"/>
                </a:solidFill>
                <a:latin typeface="Calibri" panose="020F0502020204030204" pitchFamily="34" charset="0"/>
                <a:hlinkClick r:id="rId2"/>
              </a:rPr>
              <a:t>marijana.majdak@pravo.hr</a:t>
            </a:r>
            <a:endParaRPr lang="hr-HR" altLang="en-US" sz="15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hr-HR" altLang="en-US" sz="1500" b="1" dirty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hr-HR" altLang="en-US" sz="15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Pravni fakultet Sveučilište u Zagrebu, Studijski centar socijalnog rada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500" dirty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hr-HR" altLang="en-US" sz="1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500" dirty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500" dirty="0">
              <a:solidFill>
                <a:srgbClr val="FFFFFF"/>
              </a:solidFill>
            </a:endParaRPr>
          </a:p>
        </p:txBody>
      </p:sp>
      <p:pic>
        <p:nvPicPr>
          <p:cNvPr id="13316" name="Picture 13315">
            <a:extLst>
              <a:ext uri="{FF2B5EF4-FFF2-40B4-BE49-F238E27FC236}">
                <a16:creationId xmlns:a16="http://schemas.microsoft.com/office/drawing/2014/main" id="{622A9A73-FE64-2830-9213-176DC108C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11" r="16843" b="-1"/>
          <a:stretch/>
        </p:blipFill>
        <p:spPr>
          <a:xfrm>
            <a:off x="5452364" y="463404"/>
            <a:ext cx="2828397" cy="5553193"/>
          </a:xfrm>
          <a:prstGeom prst="rect">
            <a:avLst/>
          </a:prstGeom>
        </p:spPr>
      </p:pic>
      <p:sp>
        <p:nvSpPr>
          <p:cNvPr id="13335" name="Rectangle 1333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54" name="Rectangle 2255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556" name="Rectangle 2255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8" name="Rectangle 2255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0" name="Rectangle 2255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2" name="Rectangle 2256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64" name="Freeform: Shape 2256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566" name="Rectangle 2256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>
            <a:extLst>
              <a:ext uri="{FF2B5EF4-FFF2-40B4-BE49-F238E27FC236}">
                <a16:creationId xmlns:a16="http://schemas.microsoft.com/office/drawing/2014/main" id="{20EC9048-B4E2-E54A-1F9A-573E2C693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hr-HR" altLang="en-US" sz="2200" b="1">
                <a:solidFill>
                  <a:srgbClr val="FFFFFF"/>
                </a:solidFill>
              </a:rPr>
              <a:t>Kognitivno-bihevioralni pristup </a:t>
            </a:r>
            <a:br>
              <a:rPr lang="hr-HR" altLang="en-US" sz="2200" b="1">
                <a:solidFill>
                  <a:srgbClr val="FFFFFF"/>
                </a:solidFill>
              </a:rPr>
            </a:br>
            <a:r>
              <a:rPr lang="hr-HR" altLang="en-US" sz="2200" b="1">
                <a:solidFill>
                  <a:srgbClr val="FFFFFF"/>
                </a:solidFill>
              </a:rPr>
              <a:t>(Mc Guirre, Priestley, 1995; Andrews, Bonta, 1998; Rodondo; 1999.)</a:t>
            </a:r>
            <a:r>
              <a:rPr lang="hr-HR" altLang="en-US" sz="2200">
                <a:solidFill>
                  <a:srgbClr val="FFFFFF"/>
                </a:solidFill>
              </a:rPr>
              <a:t> </a:t>
            </a:r>
            <a:endParaRPr lang="en-US" altLang="en-US" sz="2200">
              <a:solidFill>
                <a:srgbClr val="FFFFFF"/>
              </a:solidFill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96FDB1E-C075-9F5E-D9A8-F4ABF1F19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1200" dirty="0"/>
              <a:t>Počiva na </a:t>
            </a:r>
            <a:r>
              <a:rPr lang="hr-HR" altLang="en-US" sz="1200" b="1" dirty="0"/>
              <a:t>sintezi metoda izvučenih iz bihevioralne i kognitivne psihologije</a:t>
            </a:r>
            <a:r>
              <a:rPr lang="hr-HR" altLang="en-US" sz="1200" dirty="0"/>
              <a:t>. Smatra se kako </a:t>
            </a:r>
            <a:r>
              <a:rPr lang="hr-HR" altLang="en-US" sz="1200" b="1" dirty="0"/>
              <a:t>pojedinčeve percepcije situacije a ne sama situacija određuju ponašanje i zato ljudi u istim situacijama reagiraju različito</a:t>
            </a:r>
            <a:r>
              <a:rPr lang="hr-HR" altLang="en-US" sz="12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200" dirty="0"/>
              <a:t>Tretman se </a:t>
            </a:r>
            <a:r>
              <a:rPr lang="hr-HR" altLang="en-US" sz="1200" b="1" dirty="0"/>
              <a:t>fokusira na rekonstrukciju rizičnih </a:t>
            </a:r>
            <a:r>
              <a:rPr lang="hr-HR" altLang="en-US" sz="1200" b="1" dirty="0" err="1"/>
              <a:t>kognicija</a:t>
            </a:r>
            <a:r>
              <a:rPr lang="hr-HR" altLang="en-US" sz="1200" b="1" dirty="0"/>
              <a:t>, na preispitivanje sistema vjerovanja klijenta i obaranje premisa koje mogu voditi u neprilagođeno ponašanje.</a:t>
            </a:r>
          </a:p>
          <a:p>
            <a:pPr eaLnBrk="1" hangingPunct="1">
              <a:lnSpc>
                <a:spcPct val="90000"/>
              </a:lnSpc>
            </a:pPr>
            <a:endParaRPr lang="hr-HR" altLang="en-US" sz="12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200" u="sng" dirty="0"/>
              <a:t>Najpoznatije kognitivno-bihevioralne terapije su</a:t>
            </a:r>
            <a:r>
              <a:rPr lang="hr-HR" altLang="en-US" sz="1200" dirty="0"/>
              <a:t>: </a:t>
            </a:r>
          </a:p>
          <a:p>
            <a:pPr eaLnBrk="1" hangingPunct="1">
              <a:lnSpc>
                <a:spcPct val="90000"/>
              </a:lnSpc>
            </a:pP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200" b="1" dirty="0"/>
              <a:t>racionalno-emotivna terapija Ellisa,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200" b="1" dirty="0" err="1"/>
              <a:t>samoinstruirajuća</a:t>
            </a:r>
            <a:r>
              <a:rPr lang="hr-HR" altLang="en-US" sz="1200" b="1" dirty="0"/>
              <a:t> terapija </a:t>
            </a:r>
            <a:r>
              <a:rPr lang="hr-HR" altLang="en-US" sz="1200" b="1" dirty="0" err="1"/>
              <a:t>Meichenbauma</a:t>
            </a:r>
            <a:r>
              <a:rPr lang="hr-HR" altLang="en-US" sz="1200" b="1" dirty="0"/>
              <a:t> i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200" b="1" dirty="0"/>
              <a:t>kognitivna terapija depresije Becka</a:t>
            </a:r>
            <a:r>
              <a:rPr lang="hr-HR" altLang="en-US" sz="12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200" dirty="0"/>
              <a:t>Za ovaj pristup </a:t>
            </a:r>
            <a:r>
              <a:rPr lang="hr-HR" altLang="en-US" sz="1200" b="1" dirty="0"/>
              <a:t>važni su verbalni medijatori ponašanja, vlastite verbalne medijacije i </a:t>
            </a:r>
            <a:r>
              <a:rPr lang="hr-HR" altLang="en-US" sz="1200" b="1" dirty="0" err="1"/>
              <a:t>samoinstrukcije</a:t>
            </a:r>
            <a:r>
              <a:rPr lang="hr-HR" altLang="en-US" sz="1200" b="1" dirty="0"/>
              <a:t> koje se kombiniraju s potkrepljenjima po bihevioralnom modelu</a:t>
            </a:r>
            <a:r>
              <a:rPr lang="hr-HR" altLang="en-US" sz="12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200" dirty="0"/>
              <a:t>Primjer je </a:t>
            </a:r>
            <a:r>
              <a:rPr lang="hr-HR" altLang="en-US" sz="1200" b="1" dirty="0"/>
              <a:t>“Program razvijanja kognitivnih vještina za interpersonalno rješavanje problema</a:t>
            </a:r>
            <a:r>
              <a:rPr lang="hr-HR" altLang="en-US" sz="1200" dirty="0"/>
              <a:t> (ICPS) </a:t>
            </a:r>
            <a:r>
              <a:rPr lang="hr-HR" altLang="en-US" sz="1200" dirty="0" err="1"/>
              <a:t>Spivacka</a:t>
            </a:r>
            <a:r>
              <a:rPr lang="hr-HR" altLang="en-US" sz="1200" dirty="0"/>
              <a:t> i </a:t>
            </a:r>
            <a:r>
              <a:rPr lang="hr-HR" altLang="en-US" sz="1200" dirty="0" err="1"/>
              <a:t>Shura</a:t>
            </a:r>
            <a:r>
              <a:rPr lang="hr-HR" altLang="en-US" sz="1200" dirty="0"/>
              <a:t> 1982.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200" dirty="0"/>
              <a:t>Prema programu </a:t>
            </a:r>
            <a:r>
              <a:rPr lang="hr-HR" altLang="en-US" sz="1200" u="sng" dirty="0"/>
              <a:t>kognitivne vještine mogu se podijeliti na akademsku inteligenciju i praktičnu inteligenciju. Počinitelji pokazuju deficite u oba aspekta</a:t>
            </a:r>
            <a:r>
              <a:rPr lang="hr-HR" altLang="en-US" sz="1200" dirty="0"/>
              <a:t>. </a:t>
            </a:r>
            <a:r>
              <a:rPr lang="hr-HR" altLang="en-US" sz="1200" b="1" dirty="0"/>
              <a:t>Nastoji se razviti alternativne solucije, razmotriti posljedice socijalnih čina, razmotriti odnos cilj-sredstvo, razumijevanje sadašnje situacije kao rezultata prošlih događaja.....</a:t>
            </a:r>
            <a:endParaRPr lang="en-US" altLang="en-US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8" name="Rectangle 2356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570" name="Rectangle 2356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2" name="Rectangle 2357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4" name="Rectangle 2357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6" name="Rectangle 2357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8" name="Freeform: Shape 2357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80" name="Rectangle 2357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Rectangle 2">
            <a:extLst>
              <a:ext uri="{FF2B5EF4-FFF2-40B4-BE49-F238E27FC236}">
                <a16:creationId xmlns:a16="http://schemas.microsoft.com/office/drawing/2014/main" id="{80A838C1-E826-465F-CBBA-EE9C5B10A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hr-HR" altLang="en-US" sz="2200" b="1">
                <a:solidFill>
                  <a:srgbClr val="FFFFFF"/>
                </a:solidFill>
              </a:rPr>
              <a:t>Psihoedukativni pristup </a:t>
            </a:r>
            <a:br>
              <a:rPr lang="hr-HR" altLang="en-US" sz="2200" b="1">
                <a:solidFill>
                  <a:srgbClr val="FFFFFF"/>
                </a:solidFill>
              </a:rPr>
            </a:br>
            <a:r>
              <a:rPr lang="hr-HR" altLang="en-US" sz="2200" b="1">
                <a:solidFill>
                  <a:srgbClr val="FFFFFF"/>
                </a:solidFill>
              </a:rPr>
              <a:t>(Bendtro i Ness, 1983.)</a:t>
            </a:r>
            <a:br>
              <a:rPr lang="hr-HR" altLang="en-US" sz="2200" b="1">
                <a:solidFill>
                  <a:srgbClr val="FFFFFF"/>
                </a:solidFill>
              </a:rPr>
            </a:br>
            <a:endParaRPr lang="en-US" altLang="en-US" sz="2200" b="1">
              <a:solidFill>
                <a:srgbClr val="FFFFFF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25115DB-FDB2-68B5-79DB-43AB4E590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1600" dirty="0"/>
              <a:t>Nastao </a:t>
            </a:r>
            <a:r>
              <a:rPr lang="hr-HR" altLang="en-US" sz="1600" b="1" dirty="0"/>
              <a:t>na osnovu koncepcija o razvoju, ponašanju i osjećajima djece i mladih s poteškoćama socijalne integracije psihijatra</a:t>
            </a:r>
            <a:r>
              <a:rPr lang="hr-HR" altLang="en-US" sz="1600" dirty="0"/>
              <a:t> Fritza </a:t>
            </a:r>
            <a:r>
              <a:rPr lang="hr-HR" altLang="en-US" sz="1600" dirty="0" err="1"/>
              <a:t>Redla</a:t>
            </a:r>
            <a:r>
              <a:rPr lang="hr-HR" altLang="en-US" sz="1600" dirty="0"/>
              <a:t>.  On je </a:t>
            </a:r>
            <a:r>
              <a:rPr lang="hr-HR" altLang="en-US" sz="1600" b="1" dirty="0"/>
              <a:t>ponašanje shvaćao kao nešto više od simptoma nastalih iz interakcije osobnih, razvojnih i situacijskih činitelja</a:t>
            </a:r>
          </a:p>
          <a:p>
            <a:pPr eaLnBrk="1" hangingPunct="1">
              <a:lnSpc>
                <a:spcPct val="90000"/>
              </a:lnSpc>
            </a:pPr>
            <a:endParaRPr lang="hr-HR" altLang="en-US" sz="16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600" dirty="0"/>
              <a:t>Predstavlja sintezu različitih specifičnih strategija koje rezultiraju u holističkom praktičnom modelu</a:t>
            </a:r>
          </a:p>
          <a:p>
            <a:pPr eaLnBrk="1" hangingPunct="1">
              <a:lnSpc>
                <a:spcPct val="90000"/>
              </a:lnSpc>
            </a:pPr>
            <a:endParaRPr lang="hr-HR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600" u="sng" dirty="0"/>
              <a:t>Temelji se na šest osnovnih načela:</a:t>
            </a:r>
          </a:p>
          <a:p>
            <a:pPr eaLnBrk="1" hangingPunct="1">
              <a:lnSpc>
                <a:spcPct val="90000"/>
              </a:lnSpc>
            </a:pPr>
            <a:endParaRPr lang="hr-HR" altLang="en-US" sz="1600" u="sng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hr-HR" altLang="en-US" sz="1600" dirty="0"/>
              <a:t>Potreba </a:t>
            </a:r>
            <a:r>
              <a:rPr lang="hr-HR" altLang="en-US" sz="1600" b="1" dirty="0"/>
              <a:t>kvalitetnih međuljudskih odnosa u </a:t>
            </a:r>
            <a:r>
              <a:rPr lang="hr-HR" altLang="en-US" sz="1600" b="1" dirty="0" err="1"/>
              <a:t>tretmanskom</a:t>
            </a:r>
            <a:r>
              <a:rPr lang="hr-HR" altLang="en-US" sz="1600" b="1" dirty="0"/>
              <a:t> okruženju</a:t>
            </a:r>
            <a:r>
              <a:rPr lang="hr-HR" altLang="en-US" sz="1600" dirty="0"/>
              <a:t> da bi tretman bio uspješan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endParaRPr lang="hr-HR" altLang="en-US" sz="16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hr-HR" altLang="en-US" sz="1600" b="1" dirty="0"/>
              <a:t>Ponašanje se mora shvatiti kao dio cjelokupnog životnog prostora mlade osobe: odnos prema sebi, odnos prema obitelji, prema odgojitelju/terapeutu, vršnjacima, instituciji, aktivnostima i strukturama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4580">
            <a:extLst>
              <a:ext uri="{FF2B5EF4-FFF2-40B4-BE49-F238E27FC236}">
                <a16:creationId xmlns:a16="http://schemas.microsoft.com/office/drawing/2014/main" id="{A1EADA9E-E057-5D46-3D54-D7A59996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573" r="19091" b="15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598" name="Rectangle 2459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>
            <a:extLst>
              <a:ext uri="{FF2B5EF4-FFF2-40B4-BE49-F238E27FC236}">
                <a16:creationId xmlns:a16="http://schemas.microsoft.com/office/drawing/2014/main" id="{6B31DA9B-417A-F665-219B-C38A195C7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b="1"/>
              <a:t>Nastavak......</a:t>
            </a:r>
            <a:endParaRPr lang="en-US" altLang="en-US" b="1"/>
          </a:p>
        </p:txBody>
      </p:sp>
      <p:graphicFrame>
        <p:nvGraphicFramePr>
          <p:cNvPr id="24580" name="Rectangle 3">
            <a:extLst>
              <a:ext uri="{FF2B5EF4-FFF2-40B4-BE49-F238E27FC236}">
                <a16:creationId xmlns:a16="http://schemas.microsoft.com/office/drawing/2014/main" id="{09285B89-16A0-0F99-D89E-E2D9DA3F8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0989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26" name="Rectangle 256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628" name="Rectangle 256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0" name="Rectangle 256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2" name="Rectangle 256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4" name="Rectangle 256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36" name="Freeform: Shape 256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638" name="Rectangle 256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>
            <a:extLst>
              <a:ext uri="{FF2B5EF4-FFF2-40B4-BE49-F238E27FC236}">
                <a16:creationId xmlns:a16="http://schemas.microsoft.com/office/drawing/2014/main" id="{67401556-6C2B-B001-D2E3-2EDDF7DB2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hr-HR" altLang="en-US" sz="3500" b="1">
                <a:solidFill>
                  <a:srgbClr val="FFFFFF"/>
                </a:solidFill>
              </a:rPr>
              <a:t>Trening socijalnih vještina</a:t>
            </a:r>
            <a:endParaRPr lang="en-US" altLang="en-US" sz="3500" b="1">
              <a:solidFill>
                <a:srgbClr val="FFFFFF"/>
              </a:solidFill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9B10B80-0018-AB9B-E398-82874B3EB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hr-HR" altLang="en-US" sz="1700"/>
          </a:p>
          <a:p>
            <a:pPr eaLnBrk="1" hangingPunct="1">
              <a:lnSpc>
                <a:spcPct val="90000"/>
              </a:lnSpc>
            </a:pPr>
            <a:r>
              <a:rPr lang="hr-HR" altLang="en-US" sz="1700" b="1"/>
              <a:t>Kombinacija bihevioralnog i afektivnog pristupa</a:t>
            </a:r>
          </a:p>
          <a:p>
            <a:pPr eaLnBrk="1" hangingPunct="1">
              <a:lnSpc>
                <a:spcPct val="90000"/>
              </a:lnSpc>
            </a:pPr>
            <a:endParaRPr lang="hr-HR" altLang="en-US" sz="1700"/>
          </a:p>
          <a:p>
            <a:pPr eaLnBrk="1" hangingPunct="1">
              <a:lnSpc>
                <a:spcPct val="90000"/>
              </a:lnSpc>
            </a:pPr>
            <a:r>
              <a:rPr lang="hr-HR" altLang="en-US" sz="1700"/>
              <a:t>Pretpostavka je da su </a:t>
            </a:r>
            <a:r>
              <a:rPr lang="hr-HR" altLang="en-US" sz="1700" b="1"/>
              <a:t>mnogi emocionalni i bihevioralni problemi mladih rezultat neadekvatne socijalizacije i nedostatka vještine da urede odnose sa socijalnom okolinom,</a:t>
            </a:r>
            <a:r>
              <a:rPr lang="hr-HR" altLang="en-US" sz="1700"/>
              <a:t> snađu se u interpersonalnim konfliktima i vladaju vlastitim emocijama na adekvatan način</a:t>
            </a:r>
          </a:p>
          <a:p>
            <a:pPr eaLnBrk="1" hangingPunct="1">
              <a:lnSpc>
                <a:spcPct val="90000"/>
              </a:lnSpc>
            </a:pPr>
            <a:endParaRPr lang="hr-HR" altLang="en-US" sz="1700"/>
          </a:p>
          <a:p>
            <a:pPr eaLnBrk="1" hangingPunct="1">
              <a:lnSpc>
                <a:spcPct val="90000"/>
              </a:lnSpc>
            </a:pPr>
            <a:r>
              <a:rPr lang="hr-HR" altLang="en-US" sz="1700" b="1"/>
              <a:t>Problemi se mogu riješiti kroz učenje prihvatljivih načina ponašanja, izražavanje osjećaja i zadovoljavanja zahtjeva i očekivanja okoline</a:t>
            </a:r>
            <a:r>
              <a:rPr lang="hr-HR" altLang="en-US" sz="17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700"/>
              <a:t>Na taj način može se utjecati na </a:t>
            </a:r>
            <a:r>
              <a:rPr lang="hr-HR" altLang="en-US" sz="1700" b="1"/>
              <a:t>asertivnost, samokontrolu, pregovaranje, kreativno mišljenje, kritičko razmišljanje, ispričavanje</a:t>
            </a:r>
            <a:r>
              <a:rPr lang="hr-HR" altLang="en-US" sz="1700"/>
              <a:t>......</a:t>
            </a:r>
            <a:endParaRPr lang="en-US" altLang="en-US"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50" name="Rectangle 2664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652" name="Rectangle 2665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4" name="Rectangle 2665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6" name="Rectangle 2665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8" name="Rectangle 2665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60" name="Freeform: Shape 2665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662" name="Rectangle 2666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2">
            <a:extLst>
              <a:ext uri="{FF2B5EF4-FFF2-40B4-BE49-F238E27FC236}">
                <a16:creationId xmlns:a16="http://schemas.microsoft.com/office/drawing/2014/main" id="{D175801C-53D4-03D2-35CE-D01425425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hr-HR" altLang="en-US" sz="3500" b="1">
                <a:solidFill>
                  <a:srgbClr val="FFFFFF"/>
                </a:solidFill>
              </a:rPr>
              <a:t>Model socijalnog učenja</a:t>
            </a:r>
            <a:endParaRPr lang="en-US" altLang="en-US" sz="3500" b="1">
              <a:solidFill>
                <a:srgbClr val="FFFFFF"/>
              </a:solidFill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96D6EB1-6453-B8AD-E891-AE4B6BA3F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eaLnBrk="1" hangingPunct="1"/>
            <a:endParaRPr lang="hr-HR" altLang="en-US" sz="1700"/>
          </a:p>
          <a:p>
            <a:pPr eaLnBrk="1" hangingPunct="1"/>
            <a:r>
              <a:rPr lang="hr-HR" altLang="en-US" sz="1700" b="1"/>
              <a:t>Učenje po modelu</a:t>
            </a:r>
            <a:r>
              <a:rPr lang="hr-HR" altLang="en-US" sz="1700"/>
              <a:t> (Bandura,prema Žužul, 1986.)</a:t>
            </a:r>
          </a:p>
          <a:p>
            <a:pPr eaLnBrk="1" hangingPunct="1"/>
            <a:endParaRPr lang="hr-HR" altLang="en-US" sz="1700"/>
          </a:p>
          <a:p>
            <a:pPr eaLnBrk="1" hangingPunct="1"/>
            <a:r>
              <a:rPr lang="hr-HR" altLang="en-US" sz="1700" b="1"/>
              <a:t>Učenje određenog ponašanja može se ostvariti ne samo kroz vlastitu aktivnost već i kroz promatranje aktivnosti drugih osoba</a:t>
            </a:r>
            <a:r>
              <a:rPr lang="hr-HR" altLang="en-US" sz="1700"/>
              <a:t>, osobito kada je promatrana osoba za takvo ponašanje bila nagrađena (to je nedirektno potkrepljenje)</a:t>
            </a:r>
            <a:endParaRPr lang="en-US" altLang="en-US"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74" name="Rectangle 2767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76" name="Rectangle 2767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8" name="Rectangle 2767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80" name="Rectangle 2767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82" name="Rectangle 2768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84" name="Freeform: Shape 2768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86" name="Rectangle 2768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Rectangle 2">
            <a:extLst>
              <a:ext uri="{FF2B5EF4-FFF2-40B4-BE49-F238E27FC236}">
                <a16:creationId xmlns:a16="http://schemas.microsoft.com/office/drawing/2014/main" id="{77727541-3E8F-A208-7DB9-5A8E210D2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hr-HR" altLang="en-US" sz="2700" b="1">
                <a:solidFill>
                  <a:srgbClr val="FFFFFF"/>
                </a:solidFill>
              </a:rPr>
              <a:t>Multimodalni programi</a:t>
            </a:r>
            <a:endParaRPr lang="en-US" altLang="en-US" sz="2700" b="1">
              <a:solidFill>
                <a:srgbClr val="FFFFFF"/>
              </a:solidFill>
            </a:endParaRP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8D371BA-57EF-C237-B31D-FB149830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1400" b="1"/>
              <a:t>To su kombinirani pristupi koji u sebi uključuju raznovrsne bihevioralne, kognitivne i druge komponente</a:t>
            </a:r>
            <a:r>
              <a:rPr lang="hr-HR" altLang="en-US" sz="1400"/>
              <a:t>. Učinkoviti su u suzbijanju recidivizma</a:t>
            </a:r>
          </a:p>
          <a:p>
            <a:pPr eaLnBrk="1" hangingPunct="1">
              <a:lnSpc>
                <a:spcPct val="90000"/>
              </a:lnSpc>
            </a:pPr>
            <a:endParaRPr lang="hr-HR" altLang="en-US" sz="1400"/>
          </a:p>
          <a:p>
            <a:pPr eaLnBrk="1" hangingPunct="1">
              <a:lnSpc>
                <a:spcPct val="90000"/>
              </a:lnSpc>
            </a:pPr>
            <a:r>
              <a:rPr lang="hr-HR" altLang="en-US" sz="1400"/>
              <a:t>Neki od programa su:</a:t>
            </a:r>
          </a:p>
          <a:p>
            <a:pPr eaLnBrk="1" hangingPunct="1">
              <a:lnSpc>
                <a:spcPct val="90000"/>
              </a:lnSpc>
            </a:pPr>
            <a:endParaRPr lang="hr-HR" altLang="en-US" sz="1400"/>
          </a:p>
          <a:p>
            <a:pPr eaLnBrk="1" hangingPunct="1">
              <a:lnSpc>
                <a:spcPct val="90000"/>
              </a:lnSpc>
            </a:pPr>
            <a:r>
              <a:rPr lang="hr-HR" altLang="en-US" sz="1400" b="1"/>
              <a:t>Rezoniranje i rehabilitacija</a:t>
            </a:r>
            <a:r>
              <a:rPr lang="hr-HR" altLang="en-US" sz="1400"/>
              <a:t> (bitna je koncepcija kriminalnog ponašanja jer ona određuje ciljeve intervencije i služi za odabir metoda rada: </a:t>
            </a:r>
            <a:r>
              <a:rPr lang="hr-HR" altLang="en-US" sz="1400" u="sng"/>
              <a:t>tehnike koje utječu na mišljenje, povećavaju kontrolu impulzivnosti,osjetljivost za posljedice ponašanja, razumijevanje drugih osoba, racionalne samoanalize, trening samokontrole, razmatranje ciljeva i sredstva</a:t>
            </a:r>
          </a:p>
          <a:p>
            <a:pPr eaLnBrk="1" hangingPunct="1">
              <a:lnSpc>
                <a:spcPct val="90000"/>
              </a:lnSpc>
            </a:pPr>
            <a:endParaRPr lang="hr-HR" altLang="en-US" sz="1400" u="sng"/>
          </a:p>
          <a:p>
            <a:pPr eaLnBrk="1" hangingPunct="1">
              <a:lnSpc>
                <a:spcPct val="90000"/>
              </a:lnSpc>
            </a:pPr>
            <a:r>
              <a:rPr lang="hr-HR" altLang="en-US" sz="1400" b="1"/>
              <a:t>Multisistemski tretman</a:t>
            </a:r>
            <a:r>
              <a:rPr lang="hr-HR" altLang="en-US" sz="1400"/>
              <a:t> (tretman mora biti fleksibilan da utječe na mnogostruke determinante ponašanja na </a:t>
            </a:r>
            <a:r>
              <a:rPr lang="hr-HR" altLang="en-US" sz="1400" u="sng"/>
              <a:t>individualnom, obiteljskom, školskom, vršnjačkom i susjedskom nivou</a:t>
            </a:r>
            <a:r>
              <a:rPr lang="hr-HR" altLang="en-US" sz="14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400"/>
              <a:t>Unutar ovog modela </a:t>
            </a:r>
            <a:r>
              <a:rPr lang="hr-HR" altLang="en-US" sz="1400" u="sng"/>
              <a:t>važnu ulogu ima obitelj</a:t>
            </a:r>
            <a:r>
              <a:rPr lang="hr-HR" altLang="en-US" sz="1400"/>
              <a:t> koja postavlja ciljeve tretmana i surađuje sa stručnjakom</a:t>
            </a:r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8676">
            <a:extLst>
              <a:ext uri="{FF2B5EF4-FFF2-40B4-BE49-F238E27FC236}">
                <a16:creationId xmlns:a16="http://schemas.microsoft.com/office/drawing/2014/main" id="{4D2C4170-DA68-845A-B1D2-81F7052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1939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8702" name="Rectangle 2870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9A93B720-44CF-1679-07FA-4C776C0EB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b="1"/>
              <a:t>Razine tretmana u ustanovama</a:t>
            </a:r>
            <a:endParaRPr lang="en-US" altLang="en-US" b="1"/>
          </a:p>
        </p:txBody>
      </p:sp>
      <p:graphicFrame>
        <p:nvGraphicFramePr>
          <p:cNvPr id="28676" name="Rectangle 3">
            <a:extLst>
              <a:ext uri="{FF2B5EF4-FFF2-40B4-BE49-F238E27FC236}">
                <a16:creationId xmlns:a16="http://schemas.microsoft.com/office/drawing/2014/main" id="{B9EEB64B-38C5-6839-6B31-82443DC4A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2956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9700">
            <a:extLst>
              <a:ext uri="{FF2B5EF4-FFF2-40B4-BE49-F238E27FC236}">
                <a16:creationId xmlns:a16="http://schemas.microsoft.com/office/drawing/2014/main" id="{92D137E2-3EB5-5E14-1D01-B7869CDCE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4" t="9091" r="21533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9714" name="Rectangle 2971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2">
            <a:extLst>
              <a:ext uri="{FF2B5EF4-FFF2-40B4-BE49-F238E27FC236}">
                <a16:creationId xmlns:a16="http://schemas.microsoft.com/office/drawing/2014/main" id="{941C1E00-9A6E-5495-126C-DFC599C27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/>
              <a:t>Na što bi trebao biti usmjeren odgojni rad s mladim počiniteljima kaznenih djela u ustanovama</a:t>
            </a:r>
            <a:endParaRPr lang="en-US" altLang="en-US" sz="2800" b="1"/>
          </a:p>
        </p:txBody>
      </p:sp>
      <p:graphicFrame>
        <p:nvGraphicFramePr>
          <p:cNvPr id="29700" name="Rectangle 3">
            <a:extLst>
              <a:ext uri="{FF2B5EF4-FFF2-40B4-BE49-F238E27FC236}">
                <a16:creationId xmlns:a16="http://schemas.microsoft.com/office/drawing/2014/main" id="{90A1C78E-0032-1BDE-0F75-56183BAA1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51387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6" name="Rectangle 307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8" name="Rectangle 307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0" name="Rectangle 307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2" name="Rectangle 307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54" name="Rectangle 307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6" name="Oval 307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1" name="Rectangle 2">
            <a:extLst>
              <a:ext uri="{FF2B5EF4-FFF2-40B4-BE49-F238E27FC236}">
                <a16:creationId xmlns:a16="http://schemas.microsoft.com/office/drawing/2014/main" id="{D2E1E3F7-2DB4-87D7-C95D-522C6813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hr-HR" altLang="en-US" sz="3500" b="1">
                <a:solidFill>
                  <a:srgbClr val="FFFFFF"/>
                </a:solidFill>
              </a:rPr>
              <a:t>Nastavak......</a:t>
            </a:r>
            <a:endParaRPr lang="en-US" altLang="en-US" sz="3500" b="1">
              <a:solidFill>
                <a:srgbClr val="FFFFFF"/>
              </a:solidFill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919CE8F-90FD-B62C-E911-6BCA24507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jačanje pozitivnog identiteta, </a:t>
            </a:r>
          </a:p>
          <a:p>
            <a:pPr eaLnBrk="1" hangingPunct="1">
              <a:lnSpc>
                <a:spcPct val="90000"/>
              </a:lnSpc>
            </a:pPr>
            <a:endParaRPr lang="hr-HR" altLang="en-US" sz="1300" u="sng"/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razvijanje osobne odgovornosti,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unaprjeđivanje socijalnih i komunikacijskih  vještina,</a:t>
            </a:r>
          </a:p>
          <a:p>
            <a:pPr eaLnBrk="1" hangingPunct="1">
              <a:lnSpc>
                <a:spcPct val="90000"/>
              </a:lnSpc>
            </a:pPr>
            <a:endParaRPr lang="hr-HR" altLang="en-US" sz="1300" u="sng"/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poučavanje razumijevanju i poštovanju drugih, </a:t>
            </a:r>
          </a:p>
          <a:p>
            <a:pPr eaLnBrk="1" hangingPunct="1">
              <a:lnSpc>
                <a:spcPct val="90000"/>
              </a:lnSpc>
            </a:pPr>
            <a:endParaRPr lang="hr-HR" altLang="en-US" sz="1300" u="sng"/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jačanje samokontrole, </a:t>
            </a:r>
          </a:p>
          <a:p>
            <a:pPr eaLnBrk="1" hangingPunct="1">
              <a:lnSpc>
                <a:spcPct val="90000"/>
              </a:lnSpc>
            </a:pPr>
            <a:endParaRPr lang="hr-HR" altLang="en-US" sz="1300" u="sng"/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zamjenu agresivnih obrazaca ponašanja primjerenijim,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izgradnju kritičnijeg stava prema konzumiranju alkohola i drugih sredstava ovisnosti,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uspostavu i održavanje apstinencije,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300" u="sng"/>
              <a:t>promjenu stavova i ponašanja vezano uz činjenje kaznenih djela kroz provedbu prikladnih radionica pod vodstvom kompetentnih stručnjaka</a:t>
            </a:r>
            <a:r>
              <a:rPr lang="hr-HR" altLang="en-US" sz="130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70" name="Rectangle 3176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72" name="Rectangle 3177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74" name="Rectangle 3177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76" name="Rectangle 3177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78" name="Rectangle 3177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80" name="Oval 3177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id="{2FD60340-B2C7-FFCA-6F05-3F7128E72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hr-HR" altLang="en-HR" sz="3500">
                <a:solidFill>
                  <a:srgbClr val="FFFFFF"/>
                </a:solidFill>
              </a:rPr>
              <a:t>Pitanja</a:t>
            </a:r>
            <a:endParaRPr lang="en-GB" altLang="en-HR" sz="3500">
              <a:solidFill>
                <a:srgbClr val="FFFFFF"/>
              </a:solidFill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DE0B0F8-3FD8-6E65-2F62-3DC557149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hr-HR" altLang="en-HR" sz="1700"/>
              <a:t>1.Opišite institucionalni tretman s maloljetnim počiniteljima kaznenih djela</a:t>
            </a:r>
          </a:p>
          <a:p>
            <a:r>
              <a:rPr lang="hr-HR" altLang="en-HR" sz="1700"/>
              <a:t>2. Nabrojite neke vrste institucionalnog tretmana </a:t>
            </a:r>
          </a:p>
          <a:p>
            <a:r>
              <a:rPr lang="hr-HR" altLang="en-HR" sz="1700"/>
              <a:t>3. Navedite razine tretmana u ustanovama</a:t>
            </a:r>
          </a:p>
          <a:p>
            <a:r>
              <a:rPr lang="hr-HR" altLang="en-HR" sz="1700"/>
              <a:t>4. Navedite neke ciljeve odgojnog rada s maloljetnim počiniteljima kaznenih djela u ustanovama</a:t>
            </a:r>
            <a:endParaRPr lang="en-GB" altLang="en-HR"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8" name="Rectangle 14357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2">
            <a:extLst>
              <a:ext uri="{FF2B5EF4-FFF2-40B4-BE49-F238E27FC236}">
                <a16:creationId xmlns:a16="http://schemas.microsoft.com/office/drawing/2014/main" id="{C3E169AD-6927-7D7B-CF9D-87AE7D3D5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298" y="457201"/>
            <a:ext cx="7588358" cy="115047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r-HR" altLang="en-US" sz="3500"/>
              <a:t>Teme</a:t>
            </a:r>
            <a:endParaRPr lang="en-US" altLang="en-US" sz="3500"/>
          </a:p>
        </p:txBody>
      </p:sp>
      <p:pic>
        <p:nvPicPr>
          <p:cNvPr id="14341" name="Picture 14340">
            <a:extLst>
              <a:ext uri="{FF2B5EF4-FFF2-40B4-BE49-F238E27FC236}">
                <a16:creationId xmlns:a16="http://schemas.microsoft.com/office/drawing/2014/main" id="{3B51E1C6-06D8-EE71-7F22-41A1F65CB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7" r="10742" b="2"/>
          <a:stretch/>
        </p:blipFill>
        <p:spPr>
          <a:xfrm>
            <a:off x="5735128" y="1980775"/>
            <a:ext cx="2811644" cy="3632824"/>
          </a:xfrm>
          <a:prstGeom prst="rect">
            <a:avLst/>
          </a:prstGeom>
        </p:spPr>
      </p:pic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3057523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40" name="Rectangle 3">
            <a:extLst>
              <a:ext uri="{FF2B5EF4-FFF2-40B4-BE49-F238E27FC236}">
                <a16:creationId xmlns:a16="http://schemas.microsoft.com/office/drawing/2014/main" id="{C0C9D6FC-1089-2201-8122-3CFA953B0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511892"/>
              </p:ext>
            </p:extLst>
          </p:nvPr>
        </p:nvGraphicFramePr>
        <p:xfrm>
          <a:off x="862714" y="1980775"/>
          <a:ext cx="4501377" cy="363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0" name="Rectangle 1536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Rectangle 1537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4" name="Rectangle 1537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6" name="Freeform: Shape 1537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78" name="Rectangle 1537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2">
            <a:extLst>
              <a:ext uri="{FF2B5EF4-FFF2-40B4-BE49-F238E27FC236}">
                <a16:creationId xmlns:a16="http://schemas.microsoft.com/office/drawing/2014/main" id="{5FCDE31E-9259-9148-3588-2C0A8897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hr-HR" altLang="en-US" sz="3500">
                <a:solidFill>
                  <a:srgbClr val="FFFFFF"/>
                </a:solidFill>
              </a:rPr>
              <a:t>Pitanja za uvod u temu</a:t>
            </a:r>
            <a:endParaRPr lang="en-US" altLang="en-US" sz="3500">
              <a:solidFill>
                <a:srgbClr val="FFFFFF"/>
              </a:solidFill>
            </a:endParaRPr>
          </a:p>
        </p:txBody>
      </p:sp>
      <p:graphicFrame>
        <p:nvGraphicFramePr>
          <p:cNvPr id="15364" name="Rectangle 3">
            <a:extLst>
              <a:ext uri="{FF2B5EF4-FFF2-40B4-BE49-F238E27FC236}">
                <a16:creationId xmlns:a16="http://schemas.microsoft.com/office/drawing/2014/main" id="{7839E267-24F8-CCD4-5DD5-AC012E25D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44844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2">
            <a:extLst>
              <a:ext uri="{FF2B5EF4-FFF2-40B4-BE49-F238E27FC236}">
                <a16:creationId xmlns:a16="http://schemas.microsoft.com/office/drawing/2014/main" id="{8F1B1BEB-E79F-F65F-E316-D88862976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1698171"/>
            <a:ext cx="2971546" cy="45163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hr-HR" altLang="en-US" sz="2600" b="1"/>
              <a:t>Definicija institucionalnog tretmana maloljetnih počinitelja kaznenih djela</a:t>
            </a:r>
            <a:endParaRPr lang="en-US" altLang="en-US" sz="2600" b="1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Freeform: Shape 1639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97" name="Freeform: Shape 1639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47FE68E-FE62-0E04-EB99-68FE430DD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02515" y="1698170"/>
            <a:ext cx="4858884" cy="4516361"/>
          </a:xfrm>
        </p:spPr>
        <p:txBody>
          <a:bodyPr>
            <a:normAutofit/>
          </a:bodyPr>
          <a:lstStyle/>
          <a:p>
            <a:pPr eaLnBrk="1" hangingPunct="1"/>
            <a:endParaRPr lang="hr-HR" altLang="en-US" sz="1700"/>
          </a:p>
          <a:p>
            <a:pPr eaLnBrk="1" hangingPunct="1"/>
            <a:r>
              <a:rPr lang="hr-HR" altLang="en-US" sz="1700"/>
              <a:t>Svaki sistematizirani i barem donekle </a:t>
            </a:r>
            <a:r>
              <a:rPr lang="hr-HR" altLang="en-US" sz="1700" b="1"/>
              <a:t>teorijski utemeljen skup postupaka koji se provodi u ustanovama a koji za cilj ima redukciju kriminalnog recidivizma i koji pri tome uvažava međunarodno prihvaćena prava osuđenih osoba</a:t>
            </a:r>
            <a:r>
              <a:rPr lang="hr-HR" altLang="en-US" sz="1700"/>
              <a:t> općenito, te specifična pravila za primjenu sudskih postupaka prema maloljetnicima</a:t>
            </a:r>
            <a:endParaRPr lang="en-US" altLang="en-US" sz="1700"/>
          </a:p>
        </p:txBody>
      </p:sp>
      <p:sp>
        <p:nvSpPr>
          <p:cNvPr id="16401" name="Isosceles Triangle 1640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03" name="Isosceles Triangle 1640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09" name="Rectangle 2">
            <a:extLst>
              <a:ext uri="{FF2B5EF4-FFF2-40B4-BE49-F238E27FC236}">
                <a16:creationId xmlns:a16="http://schemas.microsoft.com/office/drawing/2014/main" id="{FA7EBE2E-955E-CCBB-8155-6B8E1EB3C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400" b="1"/>
              <a:t>Klinički ili psihodinamski pristup </a:t>
            </a:r>
            <a:br>
              <a:rPr lang="hr-HR" altLang="en-US" sz="2400" b="1"/>
            </a:br>
            <a:r>
              <a:rPr lang="hr-HR" altLang="en-US" sz="2400" b="1"/>
              <a:t>(Ohlin, 1974., Bendtro i Ness, 1983 i Gendreau, 1996.) 50.te godine 19 st.</a:t>
            </a:r>
            <a:endParaRPr lang="en-US" altLang="en-US" sz="2400" b="1"/>
          </a:p>
        </p:txBody>
      </p:sp>
      <p:pic>
        <p:nvPicPr>
          <p:cNvPr id="17413" name="Picture 17412">
            <a:extLst>
              <a:ext uri="{FF2B5EF4-FFF2-40B4-BE49-F238E27FC236}">
                <a16:creationId xmlns:a16="http://schemas.microsoft.com/office/drawing/2014/main" id="{E9769CF5-F350-1F1B-BC94-98B6E8209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7" r="46062" b="2"/>
          <a:stretch/>
        </p:blipFill>
        <p:spPr>
          <a:xfrm>
            <a:off x="5833044" y="1976277"/>
            <a:ext cx="3310955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Isosceles Triangle 174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Isosceles Triangle 174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2" name="Rectangle 3">
            <a:extLst>
              <a:ext uri="{FF2B5EF4-FFF2-40B4-BE49-F238E27FC236}">
                <a16:creationId xmlns:a16="http://schemas.microsoft.com/office/drawing/2014/main" id="{7D8254D0-6316-491A-D741-05754C484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309193"/>
              </p:ext>
            </p:extLst>
          </p:nvPr>
        </p:nvGraphicFramePr>
        <p:xfrm>
          <a:off x="482601" y="1782981"/>
          <a:ext cx="5168391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84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3" name="Rectangle 2">
            <a:extLst>
              <a:ext uri="{FF2B5EF4-FFF2-40B4-BE49-F238E27FC236}">
                <a16:creationId xmlns:a16="http://schemas.microsoft.com/office/drawing/2014/main" id="{F1F3035A-CEA4-A81D-D001-834D0F8A5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3100" b="1"/>
              <a:t>Nastavak.........</a:t>
            </a:r>
            <a:endParaRPr lang="en-US" altLang="en-US" sz="3100" b="1"/>
          </a:p>
        </p:txBody>
      </p:sp>
      <p:pic>
        <p:nvPicPr>
          <p:cNvPr id="18437" name="Picture 18436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4422FA7C-7894-879F-17B2-8FB954BC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3" r="42395" b="2"/>
          <a:stretch/>
        </p:blipFill>
        <p:spPr>
          <a:xfrm>
            <a:off x="5833044" y="1976277"/>
            <a:ext cx="3310955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6" name="Isosceles Triangle 1844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8" name="Isosceles Triangle 184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0" name="Rectangle 184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36" name="Rectangle 3">
            <a:extLst>
              <a:ext uri="{FF2B5EF4-FFF2-40B4-BE49-F238E27FC236}">
                <a16:creationId xmlns:a16="http://schemas.microsoft.com/office/drawing/2014/main" id="{BBB3E0D7-E471-7B66-6B3E-8BD88451F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088340"/>
              </p:ext>
            </p:extLst>
          </p:nvPr>
        </p:nvGraphicFramePr>
        <p:xfrm>
          <a:off x="482601" y="1782981"/>
          <a:ext cx="5168391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86" name="Rectangle 1948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488" name="Rectangle 1948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0" name="Rectangle 1948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2" name="Rectangle 1949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4" name="Rectangle 1949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96" name="Freeform: Shape 1949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498" name="Rectangle 1949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2">
            <a:extLst>
              <a:ext uri="{FF2B5EF4-FFF2-40B4-BE49-F238E27FC236}">
                <a16:creationId xmlns:a16="http://schemas.microsoft.com/office/drawing/2014/main" id="{31DDBF7E-195C-4269-E3FB-5F5E0C403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hr-HR" altLang="en-US" sz="3000" b="1">
                <a:solidFill>
                  <a:srgbClr val="FFFFFF"/>
                </a:solidFill>
              </a:rPr>
              <a:t>Bihevioralni model tretmana </a:t>
            </a:r>
            <a:br>
              <a:rPr lang="hr-HR" altLang="en-US" sz="3000" b="1">
                <a:solidFill>
                  <a:srgbClr val="FFFFFF"/>
                </a:solidFill>
              </a:rPr>
            </a:br>
            <a:r>
              <a:rPr lang="hr-HR" altLang="en-US" sz="3000" b="1">
                <a:solidFill>
                  <a:srgbClr val="FFFFFF"/>
                </a:solidFill>
              </a:rPr>
              <a:t>(Bendtro i Ness, 1983.) 50.te godine 19 st.</a:t>
            </a:r>
            <a:endParaRPr lang="en-US" altLang="en-US" sz="3000" b="1">
              <a:solidFill>
                <a:srgbClr val="FFFFFF"/>
              </a:solidFill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A63F2D9-7144-4A10-5802-B02142B81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Polazi od pretpostavke da delinkventno ponašanje nije simptom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nekog dubljeg problema, </a:t>
            </a:r>
            <a:r>
              <a:rPr lang="hr-HR" altLang="en-US" sz="1200" b="1" dirty="0"/>
              <a:t>nego je upravo ponašanje sam problem.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b="1" dirty="0"/>
              <a:t>Stoga se rad s počiniteljima mora fokusirati na promjenu takvog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b="1" dirty="0"/>
              <a:t>nepoželjnog ponašanja i to </a:t>
            </a:r>
            <a:r>
              <a:rPr lang="hr-HR" altLang="en-US" sz="1200" b="1" u="sng" dirty="0"/>
              <a:t>kroz tri faze</a:t>
            </a:r>
            <a:r>
              <a:rPr lang="hr-HR" altLang="en-US" sz="1200" dirty="0"/>
              <a:t>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r-HR" altLang="en-US" sz="1200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altLang="en-US" sz="1200" u="sng" dirty="0"/>
              <a:t>Opis i objašnjenje ponašanja koje se želi izmijeniti</a:t>
            </a:r>
            <a:r>
              <a:rPr lang="hr-HR" altLang="en-US" sz="1200" dirty="0"/>
              <a:t> (terapeut vrši funkcionalnu analizu ponašanja; što ga uvjetuje, kada se javlja, kako se razvilo, što ga potkrepljuje i sl.).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U tu svrhu prikuplja podatke; obiteljski odnosi od ranog djetinjstva, školovanje, odnosi u školi, ljubavni, seksualni, bračni i profesionalni, ali i analizira problem situaciju, motivaciju, analizu razvoja, samokontrole, društvenih odnosa, sociokulturne i fizičke okoline.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hr-HR" altLang="en-US" sz="1200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hr-HR" altLang="en-US" sz="1200" u="sng" dirty="0"/>
              <a:t>Po unaprijed određenom planu provodi tzv. kontrolirani eksperiment i registrira njegove rezultate</a:t>
            </a:r>
            <a:r>
              <a:rPr lang="hr-HR" altLang="en-US" sz="1200" dirty="0"/>
              <a:t> (ponašanje je funkcija zbivanja u okolini a cilj je naučiti klijenta novim, poželjnim oblicima ponašanja a odučiti ga od nepoželjnih oblika.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Elementi ove faze su: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Odrediti tehniku (ili kombinaciju tehnika) koje će se koristiti,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Odrediti osobu koja će provoditi postupke,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Odrediti mjesto, trajanje, vrstu potkrepljenja, postupak za slučaj da vježba ne uspije,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200" dirty="0"/>
              <a:t>	Odrediti način bilježenja podataka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D51963A-AA91-50E6-D504-DC737D226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r-HR" altLang="en-US" b="1"/>
              <a:t>Nastavak.....</a:t>
            </a:r>
            <a:endParaRPr lang="en-US" altLang="en-US" b="1"/>
          </a:p>
        </p:txBody>
      </p:sp>
      <p:pic>
        <p:nvPicPr>
          <p:cNvPr id="20485" name="Picture 20484">
            <a:extLst>
              <a:ext uri="{FF2B5EF4-FFF2-40B4-BE49-F238E27FC236}">
                <a16:creationId xmlns:a16="http://schemas.microsoft.com/office/drawing/2014/main" id="{3B122EE6-393B-C39C-0A38-274EA0A20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2" r="43153" b="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20489" name="Straight Connector 2048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7A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4" name="Rectangle 3">
            <a:extLst>
              <a:ext uri="{FF2B5EF4-FFF2-40B4-BE49-F238E27FC236}">
                <a16:creationId xmlns:a16="http://schemas.microsoft.com/office/drawing/2014/main" id="{1F10C20E-5868-838D-BEF5-A046A9833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522056"/>
              </p:ext>
            </p:extLst>
          </p:nvPr>
        </p:nvGraphicFramePr>
        <p:xfrm>
          <a:off x="3724073" y="2438400"/>
          <a:ext cx="4939867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6B3574B-F5C0-D10B-0FF4-158CEE5F1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hr-HR" altLang="en-US" sz="3200" b="1">
                <a:solidFill>
                  <a:schemeClr val="tx1"/>
                </a:solidFill>
              </a:rPr>
              <a:t>Nastavak.....</a:t>
            </a:r>
            <a:endParaRPr lang="en-US" altLang="en-US" sz="3200" b="1">
              <a:solidFill>
                <a:schemeClr val="tx1"/>
              </a:solidFill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98ADE50-EC8D-2D7C-5146-B14F861CA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en-US" sz="1800"/>
              <a:t>Neke od tehnika kojima se koristi bihevioralni pristup: </a:t>
            </a:r>
          </a:p>
          <a:p>
            <a:pPr eaLnBrk="1" hangingPunct="1">
              <a:buFontTx/>
              <a:buNone/>
            </a:pPr>
            <a:endParaRPr lang="hr-HR" altLang="en-US" sz="1800"/>
          </a:p>
          <a:p>
            <a:pPr eaLnBrk="1" hangingPunct="1"/>
            <a:endParaRPr lang="en-US" altLang="en-US"/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45F9D9B5-D636-DDD5-0D3B-BAE09C3D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2209800" cy="15240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Klasično uvjetovanje</a:t>
            </a:r>
            <a:endParaRPr lang="en-US" altLang="en-US" sz="1800" b="1"/>
          </a:p>
        </p:txBody>
      </p:sp>
      <p:sp>
        <p:nvSpPr>
          <p:cNvPr id="21508" name="Oval 5">
            <a:extLst>
              <a:ext uri="{FF2B5EF4-FFF2-40B4-BE49-F238E27FC236}">
                <a16:creationId xmlns:a16="http://schemas.microsoft.com/office/drawing/2014/main" id="{44F0F411-D6DB-F481-158A-35BF641C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0"/>
            <a:ext cx="2438400" cy="1447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Operantno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uvjetovanje</a:t>
            </a:r>
            <a:endParaRPr lang="en-US" altLang="en-US" sz="1800" b="1"/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42588943-1812-DF8E-B666-B0D8EFE4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10200"/>
            <a:ext cx="1981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Učenje po modelu</a:t>
            </a:r>
            <a:endParaRPr lang="en-US" altLang="en-US" sz="1800" b="1"/>
          </a:p>
        </p:txBody>
      </p:sp>
      <p:sp>
        <p:nvSpPr>
          <p:cNvPr id="21510" name="Oval 7">
            <a:extLst>
              <a:ext uri="{FF2B5EF4-FFF2-40B4-BE49-F238E27FC236}">
                <a16:creationId xmlns:a16="http://schemas.microsoft.com/office/drawing/2014/main" id="{5FEA32E7-9939-7905-896B-F27AAF9A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0"/>
            <a:ext cx="2667000" cy="1219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Sustavna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desenzitizacija</a:t>
            </a:r>
            <a:endParaRPr lang="en-US" altLang="en-US" sz="1800" b="1"/>
          </a:p>
        </p:txBody>
      </p:sp>
      <p:sp>
        <p:nvSpPr>
          <p:cNvPr id="21511" name="Oval 8">
            <a:extLst>
              <a:ext uri="{FF2B5EF4-FFF2-40B4-BE49-F238E27FC236}">
                <a16:creationId xmlns:a16="http://schemas.microsoft.com/office/drawing/2014/main" id="{2FEBA2D8-080F-0205-99A7-F72FF7B3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2133600" cy="12954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Operantni principi</a:t>
            </a:r>
            <a:endParaRPr lang="en-US" altLang="en-US" sz="1800" b="1"/>
          </a:p>
        </p:txBody>
      </p:sp>
      <p:sp>
        <p:nvSpPr>
          <p:cNvPr id="21512" name="Oval 9">
            <a:extLst>
              <a:ext uri="{FF2B5EF4-FFF2-40B4-BE49-F238E27FC236}">
                <a16:creationId xmlns:a16="http://schemas.microsoft.com/office/drawing/2014/main" id="{32862F30-EE5F-8344-D8EB-9E6E3C5B9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2209800" cy="12954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Averzivna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kontrola</a:t>
            </a:r>
            <a:endParaRPr lang="en-US" altLang="en-US" sz="1800" b="1"/>
          </a:p>
        </p:txBody>
      </p:sp>
      <p:sp>
        <p:nvSpPr>
          <p:cNvPr id="21513" name="Oval 10">
            <a:extLst>
              <a:ext uri="{FF2B5EF4-FFF2-40B4-BE49-F238E27FC236}">
                <a16:creationId xmlns:a16="http://schemas.microsoft.com/office/drawing/2014/main" id="{457AAEBE-D11C-B241-413D-B8131E2F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2590800" cy="13716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Trening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samopotvrđivanja</a:t>
            </a:r>
            <a:endParaRPr lang="en-US" altLang="en-US" sz="1800" b="1"/>
          </a:p>
        </p:txBody>
      </p:sp>
      <p:sp>
        <p:nvSpPr>
          <p:cNvPr id="21514" name="Oval 11">
            <a:extLst>
              <a:ext uri="{FF2B5EF4-FFF2-40B4-BE49-F238E27FC236}">
                <a16:creationId xmlns:a16="http://schemas.microsoft.com/office/drawing/2014/main" id="{84AAB130-E1B6-EA38-6698-26F27845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181600"/>
            <a:ext cx="2286000" cy="12192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Metoda na osnovu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nagrađivanja</a:t>
            </a:r>
            <a:endParaRPr lang="en-US" altLang="en-US" sz="1800" b="1"/>
          </a:p>
        </p:txBody>
      </p:sp>
      <p:sp>
        <p:nvSpPr>
          <p:cNvPr id="21515" name="Oval 12">
            <a:extLst>
              <a:ext uri="{FF2B5EF4-FFF2-40B4-BE49-F238E27FC236}">
                <a16:creationId xmlns:a16="http://schemas.microsoft.com/office/drawing/2014/main" id="{14C6FB98-3629-5025-AEFF-29A9DDB32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57200"/>
            <a:ext cx="2362200" cy="1295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Uskraćivanja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nagrade</a:t>
            </a:r>
            <a:endParaRPr lang="en-US" altLang="en-US" sz="1800" b="1"/>
          </a:p>
        </p:txBody>
      </p:sp>
      <p:sp>
        <p:nvSpPr>
          <p:cNvPr id="21516" name="Oval 13">
            <a:extLst>
              <a:ext uri="{FF2B5EF4-FFF2-40B4-BE49-F238E27FC236}">
                <a16:creationId xmlns:a16="http://schemas.microsoft.com/office/drawing/2014/main" id="{9237D46F-735F-3C8B-01A9-D9A1C4AA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2667000" cy="15240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Izbjegavanje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i kažnjavanje</a:t>
            </a:r>
            <a:endParaRPr lang="en-US" altLang="en-US" sz="1800" b="1"/>
          </a:p>
        </p:txBody>
      </p:sp>
      <p:sp>
        <p:nvSpPr>
          <p:cNvPr id="21517" name="Oval 14">
            <a:extLst>
              <a:ext uri="{FF2B5EF4-FFF2-40B4-BE49-F238E27FC236}">
                <a16:creationId xmlns:a16="http://schemas.microsoft.com/office/drawing/2014/main" id="{EF69C675-4368-860E-F4F6-F8852415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371600"/>
            <a:ext cx="2438400" cy="14478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Tehnike relaksacije</a:t>
            </a:r>
            <a:endParaRPr lang="en-US" altLang="en-US" sz="1800" b="1"/>
          </a:p>
        </p:txBody>
      </p:sp>
      <p:sp>
        <p:nvSpPr>
          <p:cNvPr id="21518" name="Oval 15">
            <a:extLst>
              <a:ext uri="{FF2B5EF4-FFF2-40B4-BE49-F238E27FC236}">
                <a16:creationId xmlns:a16="http://schemas.microsoft.com/office/drawing/2014/main" id="{56C51A51-1511-7712-37E5-2989747C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2438400" cy="14478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b="1"/>
              <a:t>Igranje uloga</a:t>
            </a:r>
            <a:endParaRPr lang="en-US" altLang="en-US"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1621</Words>
  <Application>Microsoft Macintosh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Default Design</vt:lpstr>
      <vt:lpstr>Institucionalni tretman s mladima u sukobu sa zakonom</vt:lpstr>
      <vt:lpstr>Teme</vt:lpstr>
      <vt:lpstr>Pitanja za uvod u temu</vt:lpstr>
      <vt:lpstr>Definicija institucionalnog tretmana maloljetnih počinitelja kaznenih djela</vt:lpstr>
      <vt:lpstr>Klinički ili psihodinamski pristup  (Ohlin, 1974., Bendtro i Ness, 1983 i Gendreau, 1996.) 50.te godine 19 st.</vt:lpstr>
      <vt:lpstr>Nastavak.........</vt:lpstr>
      <vt:lpstr>Bihevioralni model tretmana  (Bendtro i Ness, 1983.) 50.te godine 19 st.</vt:lpstr>
      <vt:lpstr>Nastavak.....</vt:lpstr>
      <vt:lpstr>Nastavak.....</vt:lpstr>
      <vt:lpstr>Kognitivno-bihevioralni pristup  (Mc Guirre, Priestley, 1995; Andrews, Bonta, 1998; Rodondo; 1999.) </vt:lpstr>
      <vt:lpstr>Psihoedukativni pristup  (Bendtro i Ness, 1983.) </vt:lpstr>
      <vt:lpstr>Nastavak......</vt:lpstr>
      <vt:lpstr>Trening socijalnih vještina</vt:lpstr>
      <vt:lpstr>Model socijalnog učenja</vt:lpstr>
      <vt:lpstr>Multimodalni programi</vt:lpstr>
      <vt:lpstr>Razine tretmana u ustanovama</vt:lpstr>
      <vt:lpstr>Na što bi trebao biti usmjeren odgojni rad s mladim počiniteljima kaznenih djela u ustanovama</vt:lpstr>
      <vt:lpstr>Nastavak......</vt:lpstr>
      <vt:lpstr>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Majdak</dc:creator>
  <cp:lastModifiedBy>Marijana Majdak</cp:lastModifiedBy>
  <cp:revision>31</cp:revision>
  <cp:lastPrinted>1601-01-01T00:00:00Z</cp:lastPrinted>
  <dcterms:created xsi:type="dcterms:W3CDTF">1601-01-01T00:00:00Z</dcterms:created>
  <dcterms:modified xsi:type="dcterms:W3CDTF">2023-10-26T16:03:38Z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