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5" r:id="rId16"/>
    <p:sldId id="270" r:id="rId17"/>
    <p:sldId id="271" r:id="rId18"/>
    <p:sldId id="272" r:id="rId19"/>
    <p:sldId id="273" r:id="rId20"/>
    <p:sldId id="274" r:id="rId21"/>
    <p:sldId id="286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457" r:id="rId31"/>
    <p:sldId id="28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6839C-FA5E-44D9-BFD3-44D935605ED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C9E2EA-8FA1-4D65-9BE7-E9F5F034C169}">
      <dgm:prSet/>
      <dgm:spPr/>
      <dgm:t>
        <a:bodyPr/>
        <a:lstStyle/>
        <a:p>
          <a:r>
            <a:rPr lang="hr-HR" i="1" dirty="0"/>
            <a:t>Struktura procesa i teme</a:t>
          </a:r>
          <a:endParaRPr lang="en-US" dirty="0"/>
        </a:p>
      </dgm:t>
    </dgm:pt>
    <dgm:pt modelId="{941461B4-9FE5-49E3-BA59-608D56212E3B}" type="parTrans" cxnId="{4DE8919D-AF3A-4B66-8DED-077702FBF357}">
      <dgm:prSet/>
      <dgm:spPr/>
      <dgm:t>
        <a:bodyPr/>
        <a:lstStyle/>
        <a:p>
          <a:endParaRPr lang="en-US"/>
        </a:p>
      </dgm:t>
    </dgm:pt>
    <dgm:pt modelId="{A112C58E-8E99-40E4-A19C-A9688BB488EC}" type="sibTrans" cxnId="{4DE8919D-AF3A-4B66-8DED-077702FBF357}">
      <dgm:prSet/>
      <dgm:spPr/>
      <dgm:t>
        <a:bodyPr/>
        <a:lstStyle/>
        <a:p>
          <a:endParaRPr lang="en-US"/>
        </a:p>
      </dgm:t>
    </dgm:pt>
    <dgm:pt modelId="{AA30348A-6138-4445-A6DF-C77D3AB62B6D}">
      <dgm:prSet/>
      <dgm:spPr/>
      <dgm:t>
        <a:bodyPr/>
        <a:lstStyle/>
        <a:p>
          <a:r>
            <a:rPr lang="hr-HR" i="1"/>
            <a:t>Principi promjene</a:t>
          </a:r>
          <a:endParaRPr lang="en-US"/>
        </a:p>
      </dgm:t>
    </dgm:pt>
    <dgm:pt modelId="{705AF009-F8E2-4042-B165-50378963F2F3}" type="parTrans" cxnId="{DD8069AF-2D2F-4C76-AA1B-34D3DEFD1EFB}">
      <dgm:prSet/>
      <dgm:spPr/>
      <dgm:t>
        <a:bodyPr/>
        <a:lstStyle/>
        <a:p>
          <a:endParaRPr lang="en-US"/>
        </a:p>
      </dgm:t>
    </dgm:pt>
    <dgm:pt modelId="{A859EC49-E3FB-4DD8-9173-2718AFCE043B}" type="sibTrans" cxnId="{DD8069AF-2D2F-4C76-AA1B-34D3DEFD1EFB}">
      <dgm:prSet/>
      <dgm:spPr/>
      <dgm:t>
        <a:bodyPr/>
        <a:lstStyle/>
        <a:p>
          <a:endParaRPr lang="en-US"/>
        </a:p>
      </dgm:t>
    </dgm:pt>
    <dgm:pt modelId="{8A04ACEC-F6DD-4CB1-9133-87A7ACBF9623}">
      <dgm:prSet/>
      <dgm:spPr/>
      <dgm:t>
        <a:bodyPr/>
        <a:lstStyle/>
        <a:p>
          <a:r>
            <a:rPr lang="hr-HR" i="1"/>
            <a:t>Procesi promjene</a:t>
          </a:r>
          <a:endParaRPr lang="en-US"/>
        </a:p>
      </dgm:t>
    </dgm:pt>
    <dgm:pt modelId="{429B26C7-7D94-4310-AB6F-84C2020A5C06}" type="parTrans" cxnId="{D90EFD59-AC13-4432-B442-731DBCA114CC}">
      <dgm:prSet/>
      <dgm:spPr/>
      <dgm:t>
        <a:bodyPr/>
        <a:lstStyle/>
        <a:p>
          <a:endParaRPr lang="en-US"/>
        </a:p>
      </dgm:t>
    </dgm:pt>
    <dgm:pt modelId="{96AC5E40-79C3-41FC-A012-31C9357828E2}" type="sibTrans" cxnId="{D90EFD59-AC13-4432-B442-731DBCA114CC}">
      <dgm:prSet/>
      <dgm:spPr/>
      <dgm:t>
        <a:bodyPr/>
        <a:lstStyle/>
        <a:p>
          <a:endParaRPr lang="en-US"/>
        </a:p>
      </dgm:t>
    </dgm:pt>
    <dgm:pt modelId="{E2C0BF38-5456-49E7-B0F5-1F300B9B3609}">
      <dgm:prSet/>
      <dgm:spPr/>
      <dgm:t>
        <a:bodyPr/>
        <a:lstStyle/>
        <a:p>
          <a:r>
            <a:rPr lang="hr-HR" i="1"/>
            <a:t>Mehanizmi promjene</a:t>
          </a:r>
          <a:endParaRPr lang="en-US"/>
        </a:p>
      </dgm:t>
    </dgm:pt>
    <dgm:pt modelId="{EF22E736-7944-44E1-9D9A-B79E6A5C4B54}" type="parTrans" cxnId="{A96C39FB-E0B3-470A-AA11-770DBE08E844}">
      <dgm:prSet/>
      <dgm:spPr/>
      <dgm:t>
        <a:bodyPr/>
        <a:lstStyle/>
        <a:p>
          <a:endParaRPr lang="en-US"/>
        </a:p>
      </dgm:t>
    </dgm:pt>
    <dgm:pt modelId="{AD8977B6-2A69-441D-BD46-5994ED1D3936}" type="sibTrans" cxnId="{A96C39FB-E0B3-470A-AA11-770DBE08E844}">
      <dgm:prSet/>
      <dgm:spPr/>
      <dgm:t>
        <a:bodyPr/>
        <a:lstStyle/>
        <a:p>
          <a:endParaRPr lang="en-US"/>
        </a:p>
      </dgm:t>
    </dgm:pt>
    <dgm:pt modelId="{989B9078-CB1E-6D4F-85A8-6DD671DC786E}" type="pres">
      <dgm:prSet presAssocID="{0E76839C-FA5E-44D9-BFD3-44D935605EDB}" presName="linear" presStyleCnt="0">
        <dgm:presLayoutVars>
          <dgm:animLvl val="lvl"/>
          <dgm:resizeHandles val="exact"/>
        </dgm:presLayoutVars>
      </dgm:prSet>
      <dgm:spPr/>
    </dgm:pt>
    <dgm:pt modelId="{575F27B5-FBB7-AE4A-AFD6-4826A5729D4E}" type="pres">
      <dgm:prSet presAssocID="{DBC9E2EA-8FA1-4D65-9BE7-E9F5F034C16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190D0F6-B08A-334F-8A0D-2EBC11FB091B}" type="pres">
      <dgm:prSet presAssocID="{A112C58E-8E99-40E4-A19C-A9688BB488EC}" presName="spacer" presStyleCnt="0"/>
      <dgm:spPr/>
    </dgm:pt>
    <dgm:pt modelId="{A44BD765-B0EB-6141-8977-111A46A05806}" type="pres">
      <dgm:prSet presAssocID="{AA30348A-6138-4445-A6DF-C77D3AB62B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04A8978-DB2B-4B4D-A3ED-E638EC142009}" type="pres">
      <dgm:prSet presAssocID="{A859EC49-E3FB-4DD8-9173-2718AFCE043B}" presName="spacer" presStyleCnt="0"/>
      <dgm:spPr/>
    </dgm:pt>
    <dgm:pt modelId="{2A12070A-7CD6-E14E-9B24-9F284A5F5137}" type="pres">
      <dgm:prSet presAssocID="{8A04ACEC-F6DD-4CB1-9133-87A7ACBF962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91D29F1-9CD3-F54E-8FFE-B8A7656AA975}" type="pres">
      <dgm:prSet presAssocID="{96AC5E40-79C3-41FC-A012-31C9357828E2}" presName="spacer" presStyleCnt="0"/>
      <dgm:spPr/>
    </dgm:pt>
    <dgm:pt modelId="{E7EA31B0-DFEC-A141-985E-89F0C54F2995}" type="pres">
      <dgm:prSet presAssocID="{E2C0BF38-5456-49E7-B0F5-1F300B9B360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A4CA050-9E2E-A249-B762-2057AD79AC25}" type="presOf" srcId="{AA30348A-6138-4445-A6DF-C77D3AB62B6D}" destId="{A44BD765-B0EB-6141-8977-111A46A05806}" srcOrd="0" destOrd="0" presId="urn:microsoft.com/office/officeart/2005/8/layout/vList2"/>
    <dgm:cxn modelId="{D90EFD59-AC13-4432-B442-731DBCA114CC}" srcId="{0E76839C-FA5E-44D9-BFD3-44D935605EDB}" destId="{8A04ACEC-F6DD-4CB1-9133-87A7ACBF9623}" srcOrd="2" destOrd="0" parTransId="{429B26C7-7D94-4310-AB6F-84C2020A5C06}" sibTransId="{96AC5E40-79C3-41FC-A012-31C9357828E2}"/>
    <dgm:cxn modelId="{5F914A5F-4178-C749-816B-3366CEF74667}" type="presOf" srcId="{0E76839C-FA5E-44D9-BFD3-44D935605EDB}" destId="{989B9078-CB1E-6D4F-85A8-6DD671DC786E}" srcOrd="0" destOrd="0" presId="urn:microsoft.com/office/officeart/2005/8/layout/vList2"/>
    <dgm:cxn modelId="{2011458F-A6BE-054B-9264-55D95706E018}" type="presOf" srcId="{8A04ACEC-F6DD-4CB1-9133-87A7ACBF9623}" destId="{2A12070A-7CD6-E14E-9B24-9F284A5F5137}" srcOrd="0" destOrd="0" presId="urn:microsoft.com/office/officeart/2005/8/layout/vList2"/>
    <dgm:cxn modelId="{4DE8919D-AF3A-4B66-8DED-077702FBF357}" srcId="{0E76839C-FA5E-44D9-BFD3-44D935605EDB}" destId="{DBC9E2EA-8FA1-4D65-9BE7-E9F5F034C169}" srcOrd="0" destOrd="0" parTransId="{941461B4-9FE5-49E3-BA59-608D56212E3B}" sibTransId="{A112C58E-8E99-40E4-A19C-A9688BB488EC}"/>
    <dgm:cxn modelId="{761F37A1-E2BB-B24C-A9AC-9A8BF595C0D4}" type="presOf" srcId="{DBC9E2EA-8FA1-4D65-9BE7-E9F5F034C169}" destId="{575F27B5-FBB7-AE4A-AFD6-4826A5729D4E}" srcOrd="0" destOrd="0" presId="urn:microsoft.com/office/officeart/2005/8/layout/vList2"/>
    <dgm:cxn modelId="{DD8069AF-2D2F-4C76-AA1B-34D3DEFD1EFB}" srcId="{0E76839C-FA5E-44D9-BFD3-44D935605EDB}" destId="{AA30348A-6138-4445-A6DF-C77D3AB62B6D}" srcOrd="1" destOrd="0" parTransId="{705AF009-F8E2-4042-B165-50378963F2F3}" sibTransId="{A859EC49-E3FB-4DD8-9173-2718AFCE043B}"/>
    <dgm:cxn modelId="{6C007EB7-E317-A145-8B3A-EA24ACC6EE22}" type="presOf" srcId="{E2C0BF38-5456-49E7-B0F5-1F300B9B3609}" destId="{E7EA31B0-DFEC-A141-985E-89F0C54F2995}" srcOrd="0" destOrd="0" presId="urn:microsoft.com/office/officeart/2005/8/layout/vList2"/>
    <dgm:cxn modelId="{A96C39FB-E0B3-470A-AA11-770DBE08E844}" srcId="{0E76839C-FA5E-44D9-BFD3-44D935605EDB}" destId="{E2C0BF38-5456-49E7-B0F5-1F300B9B3609}" srcOrd="3" destOrd="0" parTransId="{EF22E736-7944-44E1-9D9A-B79E6A5C4B54}" sibTransId="{AD8977B6-2A69-441D-BD46-5994ED1D3936}"/>
    <dgm:cxn modelId="{1B16F44D-CA1B-FB40-AFAB-82F1090DD0B3}" type="presParOf" srcId="{989B9078-CB1E-6D4F-85A8-6DD671DC786E}" destId="{575F27B5-FBB7-AE4A-AFD6-4826A5729D4E}" srcOrd="0" destOrd="0" presId="urn:microsoft.com/office/officeart/2005/8/layout/vList2"/>
    <dgm:cxn modelId="{72D4059B-E76C-BB40-97C5-6DE15FD9387A}" type="presParOf" srcId="{989B9078-CB1E-6D4F-85A8-6DD671DC786E}" destId="{6190D0F6-B08A-334F-8A0D-2EBC11FB091B}" srcOrd="1" destOrd="0" presId="urn:microsoft.com/office/officeart/2005/8/layout/vList2"/>
    <dgm:cxn modelId="{00F8CFBB-5A0C-834B-B9AE-22CCBCA3BE1A}" type="presParOf" srcId="{989B9078-CB1E-6D4F-85A8-6DD671DC786E}" destId="{A44BD765-B0EB-6141-8977-111A46A05806}" srcOrd="2" destOrd="0" presId="urn:microsoft.com/office/officeart/2005/8/layout/vList2"/>
    <dgm:cxn modelId="{A248E724-15E9-3842-98D1-35347E4060AD}" type="presParOf" srcId="{989B9078-CB1E-6D4F-85A8-6DD671DC786E}" destId="{804A8978-DB2B-4B4D-A3ED-E638EC142009}" srcOrd="3" destOrd="0" presId="urn:microsoft.com/office/officeart/2005/8/layout/vList2"/>
    <dgm:cxn modelId="{6AC0CCC3-89EF-EF40-B1AC-5F68FEE264C4}" type="presParOf" srcId="{989B9078-CB1E-6D4F-85A8-6DD671DC786E}" destId="{2A12070A-7CD6-E14E-9B24-9F284A5F5137}" srcOrd="4" destOrd="0" presId="urn:microsoft.com/office/officeart/2005/8/layout/vList2"/>
    <dgm:cxn modelId="{06AE9048-66DD-154C-BF71-A465A356AA11}" type="presParOf" srcId="{989B9078-CB1E-6D4F-85A8-6DD671DC786E}" destId="{A91D29F1-9CD3-F54E-8FFE-B8A7656AA975}" srcOrd="5" destOrd="0" presId="urn:microsoft.com/office/officeart/2005/8/layout/vList2"/>
    <dgm:cxn modelId="{6E96D5A9-0FE9-6945-857B-83288099027C}" type="presParOf" srcId="{989B9078-CB1E-6D4F-85A8-6DD671DC786E}" destId="{E7EA31B0-DFEC-A141-985E-89F0C54F299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D65A4A-5E3D-4C76-956D-1121C30A73C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196DDA-CF17-42A7-B317-CD998D98E671}">
      <dgm:prSet phldrT="[Text]" custT="1"/>
      <dgm:spPr>
        <a:solidFill>
          <a:srgbClr val="CCFF99"/>
        </a:solidFill>
      </dgm:spPr>
      <dgm:t>
        <a:bodyPr/>
        <a:lstStyle/>
        <a:p>
          <a:r>
            <a:rPr lang="hr-HR" sz="1400" b="1" dirty="0" err="1">
              <a:solidFill>
                <a:schemeClr val="tx1"/>
              </a:solidFill>
            </a:rPr>
            <a:t>Predkontemplacija</a:t>
          </a:r>
          <a:r>
            <a:rPr lang="hr-HR" sz="1400" dirty="0">
              <a:solidFill>
                <a:schemeClr val="tx1"/>
              </a:solidFill>
            </a:rPr>
            <a:t> – osobe nemaju namjeru mijenjati svoje ponašanje u bližoj budućnosti, nisu svjesne problema ili ga podcjenjuju (</a:t>
          </a:r>
          <a:r>
            <a:rPr lang="hr-HR" sz="1400" dirty="0" err="1">
              <a:solidFill>
                <a:schemeClr val="tx1"/>
              </a:solidFill>
            </a:rPr>
            <a:t>savjetovatelj</a:t>
          </a:r>
          <a:r>
            <a:rPr lang="hr-HR" sz="1400" dirty="0">
              <a:solidFill>
                <a:schemeClr val="tx1"/>
              </a:solidFill>
            </a:rPr>
            <a:t> brižan skrbnik)</a:t>
          </a:r>
          <a:endParaRPr lang="en-GB" sz="1400" dirty="0">
            <a:solidFill>
              <a:schemeClr val="tx1"/>
            </a:solidFill>
          </a:endParaRPr>
        </a:p>
      </dgm:t>
    </dgm:pt>
    <dgm:pt modelId="{22C09F84-C596-4615-8252-1D50A3712A85}" type="parTrans" cxnId="{F101CE74-2F65-4C5F-8E14-F92EAB542EBB}">
      <dgm:prSet/>
      <dgm:spPr/>
      <dgm:t>
        <a:bodyPr/>
        <a:lstStyle/>
        <a:p>
          <a:endParaRPr lang="en-GB"/>
        </a:p>
      </dgm:t>
    </dgm:pt>
    <dgm:pt modelId="{4C6C31A9-7337-403D-9BEE-362641544845}" type="sibTrans" cxnId="{F101CE74-2F65-4C5F-8E14-F92EAB542EBB}">
      <dgm:prSet/>
      <dgm:spPr/>
      <dgm:t>
        <a:bodyPr/>
        <a:lstStyle/>
        <a:p>
          <a:endParaRPr lang="en-GB"/>
        </a:p>
      </dgm:t>
    </dgm:pt>
    <dgm:pt modelId="{4FF6B450-BB2B-447F-AD29-9415F254CD20}">
      <dgm:prSet phldrT="[Text]" custT="1"/>
      <dgm:spPr>
        <a:solidFill>
          <a:srgbClr val="FF99FF"/>
        </a:solidFill>
      </dgm:spPr>
      <dgm:t>
        <a:bodyPr/>
        <a:lstStyle/>
        <a:p>
          <a:r>
            <a:rPr lang="hr-HR" sz="1400" b="1" dirty="0">
              <a:solidFill>
                <a:schemeClr val="tx1"/>
              </a:solidFill>
            </a:rPr>
            <a:t>Kontemplacija</a:t>
          </a:r>
          <a:r>
            <a:rPr lang="hr-HR" sz="1400" dirty="0">
              <a:solidFill>
                <a:schemeClr val="tx1"/>
              </a:solidFill>
            </a:rPr>
            <a:t> – osobe su svjesne da problem postoji i ozbiljno razmišljaju o njegovom rješavanju ali se na to nisu obvezale. Prikupljanje informacija o akcijama koje će se trebati poduzeti, </a:t>
          </a:r>
          <a:r>
            <a:rPr lang="hr-HR" sz="1400" dirty="0" err="1">
              <a:solidFill>
                <a:schemeClr val="tx1"/>
              </a:solidFill>
            </a:rPr>
            <a:t>cost-benefit</a:t>
          </a:r>
          <a:r>
            <a:rPr lang="hr-HR" sz="1400" dirty="0">
              <a:solidFill>
                <a:schemeClr val="tx1"/>
              </a:solidFill>
            </a:rPr>
            <a:t> </a:t>
          </a:r>
          <a:r>
            <a:rPr lang="hr-HR" sz="1400" dirty="0" err="1">
              <a:solidFill>
                <a:schemeClr val="tx1"/>
              </a:solidFill>
            </a:rPr>
            <a:t>anlaiza</a:t>
          </a:r>
          <a:r>
            <a:rPr lang="hr-HR" sz="1400" dirty="0">
              <a:solidFill>
                <a:schemeClr val="tx1"/>
              </a:solidFill>
            </a:rPr>
            <a:t> (</a:t>
          </a:r>
          <a:r>
            <a:rPr lang="hr-HR" sz="1400" dirty="0" err="1">
              <a:solidFill>
                <a:schemeClr val="tx1"/>
              </a:solidFill>
            </a:rPr>
            <a:t>savjetovatelj</a:t>
          </a:r>
          <a:r>
            <a:rPr lang="hr-HR" sz="1400" dirty="0">
              <a:solidFill>
                <a:schemeClr val="tx1"/>
              </a:solidFill>
            </a:rPr>
            <a:t> nudi racionalne diskusije i reevaluacije dosadašnjeg ponašanja)</a:t>
          </a:r>
          <a:endParaRPr lang="en-GB" sz="1400" dirty="0">
            <a:solidFill>
              <a:schemeClr val="tx1"/>
            </a:solidFill>
          </a:endParaRPr>
        </a:p>
      </dgm:t>
    </dgm:pt>
    <dgm:pt modelId="{59DCB47E-3B84-452C-B3A1-51BEBC7C5285}" type="parTrans" cxnId="{B8D9D02A-A921-468D-BFD2-F393F6E0A292}">
      <dgm:prSet/>
      <dgm:spPr/>
      <dgm:t>
        <a:bodyPr/>
        <a:lstStyle/>
        <a:p>
          <a:endParaRPr lang="en-GB"/>
        </a:p>
      </dgm:t>
    </dgm:pt>
    <dgm:pt modelId="{CAE4ADAD-F256-4B9F-A037-DB659B5BE1F8}" type="sibTrans" cxnId="{B8D9D02A-A921-468D-BFD2-F393F6E0A292}">
      <dgm:prSet/>
      <dgm:spPr/>
      <dgm:t>
        <a:bodyPr/>
        <a:lstStyle/>
        <a:p>
          <a:endParaRPr lang="en-GB"/>
        </a:p>
      </dgm:t>
    </dgm:pt>
    <dgm:pt modelId="{DC61B6A1-9E87-49AF-B0AF-18C6E04EDBEA}">
      <dgm:prSet phldrT="[Text]" custT="1"/>
      <dgm:spPr>
        <a:solidFill>
          <a:srgbClr val="FFFF99"/>
        </a:solidFill>
      </dgm:spPr>
      <dgm:t>
        <a:bodyPr/>
        <a:lstStyle/>
        <a:p>
          <a:r>
            <a:rPr lang="hr-HR" sz="1400" b="1" dirty="0">
              <a:solidFill>
                <a:schemeClr val="tx1"/>
              </a:solidFill>
            </a:rPr>
            <a:t>Priprema</a:t>
          </a:r>
          <a:r>
            <a:rPr lang="hr-HR" sz="1400" dirty="0">
              <a:solidFill>
                <a:schemeClr val="tx1"/>
              </a:solidFill>
            </a:rPr>
            <a:t> – obvezivanje i planiranje da se u bliskoj budućnosti poduzmu akcije (</a:t>
          </a:r>
          <a:r>
            <a:rPr lang="hr-HR" sz="1400" dirty="0" err="1">
              <a:solidFill>
                <a:schemeClr val="tx1"/>
              </a:solidFill>
            </a:rPr>
            <a:t>savjetovatelj</a:t>
          </a:r>
          <a:r>
            <a:rPr lang="hr-HR" sz="1400" dirty="0">
              <a:solidFill>
                <a:schemeClr val="tx1"/>
              </a:solidFill>
            </a:rPr>
            <a:t> osnažuje)</a:t>
          </a:r>
          <a:endParaRPr lang="en-GB" sz="1400" dirty="0">
            <a:solidFill>
              <a:schemeClr val="tx1"/>
            </a:solidFill>
          </a:endParaRPr>
        </a:p>
      </dgm:t>
    </dgm:pt>
    <dgm:pt modelId="{505AA82C-2A85-4859-85EC-080127F144B7}" type="parTrans" cxnId="{BDF5AB78-065B-4C67-8623-DBF89FFE36AE}">
      <dgm:prSet/>
      <dgm:spPr/>
      <dgm:t>
        <a:bodyPr/>
        <a:lstStyle/>
        <a:p>
          <a:endParaRPr lang="en-GB"/>
        </a:p>
      </dgm:t>
    </dgm:pt>
    <dgm:pt modelId="{0415EE56-E102-467E-960B-53DFCB1E0A5B}" type="sibTrans" cxnId="{BDF5AB78-065B-4C67-8623-DBF89FFE36AE}">
      <dgm:prSet/>
      <dgm:spPr/>
      <dgm:t>
        <a:bodyPr/>
        <a:lstStyle/>
        <a:p>
          <a:endParaRPr lang="en-GB"/>
        </a:p>
      </dgm:t>
    </dgm:pt>
    <dgm:pt modelId="{6794DCAA-44EB-4DC3-A6F0-41B7333EB07F}">
      <dgm:prSet phldrT="[Text]" custT="1"/>
      <dgm:spPr>
        <a:solidFill>
          <a:srgbClr val="FF9966"/>
        </a:solidFill>
      </dgm:spPr>
      <dgm:t>
        <a:bodyPr/>
        <a:lstStyle/>
        <a:p>
          <a:r>
            <a:rPr lang="hr-HR" sz="1400" b="1" dirty="0">
              <a:solidFill>
                <a:schemeClr val="tx1"/>
              </a:solidFill>
            </a:rPr>
            <a:t>Akcija</a:t>
          </a:r>
          <a:r>
            <a:rPr lang="hr-HR" sz="1400" dirty="0">
              <a:solidFill>
                <a:schemeClr val="tx1"/>
              </a:solidFill>
            </a:rPr>
            <a:t> – pojedinci modificiraju svoje ponašanje, iskustva i okolinu sa svrhom rješavanja svog problema, specifični koraci u izvedbi plana (</a:t>
          </a:r>
          <a:r>
            <a:rPr lang="hr-HR" sz="1400" dirty="0" err="1">
              <a:solidFill>
                <a:schemeClr val="tx1"/>
              </a:solidFill>
            </a:rPr>
            <a:t>savjetovatelj</a:t>
          </a:r>
          <a:r>
            <a:rPr lang="hr-HR" sz="1400" dirty="0">
              <a:solidFill>
                <a:schemeClr val="tx1"/>
              </a:solidFill>
            </a:rPr>
            <a:t> konzultant održavanje spremnosti na promjenu)</a:t>
          </a:r>
          <a:endParaRPr lang="en-GB" sz="1400" dirty="0">
            <a:solidFill>
              <a:schemeClr val="tx1"/>
            </a:solidFill>
          </a:endParaRPr>
        </a:p>
      </dgm:t>
    </dgm:pt>
    <dgm:pt modelId="{23A1BF54-F733-4882-A9B2-ACC6307247E4}" type="parTrans" cxnId="{FC4C6611-C7D0-4F70-8148-D75496CCC320}">
      <dgm:prSet/>
      <dgm:spPr/>
      <dgm:t>
        <a:bodyPr/>
        <a:lstStyle/>
        <a:p>
          <a:endParaRPr lang="en-GB"/>
        </a:p>
      </dgm:t>
    </dgm:pt>
    <dgm:pt modelId="{93ED9912-3B60-45D6-9EE4-CF17938F3AF1}" type="sibTrans" cxnId="{FC4C6611-C7D0-4F70-8148-D75496CCC320}">
      <dgm:prSet/>
      <dgm:spPr/>
      <dgm:t>
        <a:bodyPr/>
        <a:lstStyle/>
        <a:p>
          <a:endParaRPr lang="en-GB"/>
        </a:p>
      </dgm:t>
    </dgm:pt>
    <dgm:pt modelId="{47CD456B-4390-41D6-A561-F7B65A1294C4}">
      <dgm:prSet phldrT="[Text]" custT="1"/>
      <dgm:spPr>
        <a:solidFill>
          <a:srgbClr val="66FFFF"/>
        </a:solidFill>
      </dgm:spPr>
      <dgm:t>
        <a:bodyPr/>
        <a:lstStyle/>
        <a:p>
          <a:r>
            <a:rPr lang="hr-HR" sz="1400" b="1" dirty="0">
              <a:solidFill>
                <a:schemeClr val="tx1"/>
              </a:solidFill>
            </a:rPr>
            <a:t>Održavanje</a:t>
          </a:r>
          <a:r>
            <a:rPr lang="hr-HR" sz="1400" dirty="0">
              <a:solidFill>
                <a:schemeClr val="tx1"/>
              </a:solidFill>
            </a:rPr>
            <a:t> – sada novo ponašanje postaje normativ i radi se na prevenciji povrata (</a:t>
          </a:r>
          <a:r>
            <a:rPr lang="hr-HR" sz="1400" dirty="0" err="1">
              <a:solidFill>
                <a:schemeClr val="tx1"/>
              </a:solidFill>
            </a:rPr>
            <a:t>savjetovatelj</a:t>
          </a:r>
          <a:r>
            <a:rPr lang="hr-HR" sz="1400" dirty="0">
              <a:solidFill>
                <a:schemeClr val="tx1"/>
              </a:solidFill>
            </a:rPr>
            <a:t> podržava spremnost na promjenu i integriranja promjene u svakodnevni život)</a:t>
          </a:r>
          <a:endParaRPr lang="en-GB" sz="1400" dirty="0">
            <a:solidFill>
              <a:schemeClr val="tx1"/>
            </a:solidFill>
          </a:endParaRPr>
        </a:p>
      </dgm:t>
    </dgm:pt>
    <dgm:pt modelId="{47B5D432-F0ED-4860-B21D-F00D9C2AA1B1}" type="parTrans" cxnId="{AA9E5328-9A2B-4009-BDD8-9FCB7648B31C}">
      <dgm:prSet/>
      <dgm:spPr/>
      <dgm:t>
        <a:bodyPr/>
        <a:lstStyle/>
        <a:p>
          <a:endParaRPr lang="en-GB"/>
        </a:p>
      </dgm:t>
    </dgm:pt>
    <dgm:pt modelId="{C35BC149-48F8-4279-BD4C-66F1AA4F511B}" type="sibTrans" cxnId="{AA9E5328-9A2B-4009-BDD8-9FCB7648B31C}">
      <dgm:prSet/>
      <dgm:spPr/>
      <dgm:t>
        <a:bodyPr/>
        <a:lstStyle/>
        <a:p>
          <a:endParaRPr lang="en-GB"/>
        </a:p>
      </dgm:t>
    </dgm:pt>
    <dgm:pt modelId="{56E0E997-E80A-4744-A086-5EA7CC3E1AFC}" type="pres">
      <dgm:prSet presAssocID="{30D65A4A-5E3D-4C76-956D-1121C30A73CC}" presName="diagram" presStyleCnt="0">
        <dgm:presLayoutVars>
          <dgm:dir/>
          <dgm:resizeHandles val="exact"/>
        </dgm:presLayoutVars>
      </dgm:prSet>
      <dgm:spPr/>
    </dgm:pt>
    <dgm:pt modelId="{5A2914CB-0D2F-45D3-9221-BE8285E5840D}" type="pres">
      <dgm:prSet presAssocID="{C6196DDA-CF17-42A7-B317-CD998D98E671}" presName="node" presStyleLbl="node1" presStyleIdx="0" presStyleCnt="5" custScaleX="41961" custScaleY="46973" custLinFactNeighborX="-25087" custLinFactNeighborY="-7009">
        <dgm:presLayoutVars>
          <dgm:bulletEnabled val="1"/>
        </dgm:presLayoutVars>
      </dgm:prSet>
      <dgm:spPr/>
    </dgm:pt>
    <dgm:pt modelId="{BFDC22FD-2733-4457-8CBB-58CC5260E792}" type="pres">
      <dgm:prSet presAssocID="{4C6C31A9-7337-403D-9BEE-362641544845}" presName="sibTrans" presStyleCnt="0"/>
      <dgm:spPr/>
    </dgm:pt>
    <dgm:pt modelId="{3029493B-88B9-4765-892C-572775CA63AE}" type="pres">
      <dgm:prSet presAssocID="{4FF6B450-BB2B-447F-AD29-9415F254CD20}" presName="node" presStyleLbl="node1" presStyleIdx="1" presStyleCnt="5" custScaleX="71397" custScaleY="45462" custLinFactNeighborX="1219" custLinFactNeighborY="-7342">
        <dgm:presLayoutVars>
          <dgm:bulletEnabled val="1"/>
        </dgm:presLayoutVars>
      </dgm:prSet>
      <dgm:spPr/>
    </dgm:pt>
    <dgm:pt modelId="{1429072F-1E8F-40DF-B073-CAF70643C1C7}" type="pres">
      <dgm:prSet presAssocID="{CAE4ADAD-F256-4B9F-A037-DB659B5BE1F8}" presName="sibTrans" presStyleCnt="0"/>
      <dgm:spPr/>
    </dgm:pt>
    <dgm:pt modelId="{6FF6758E-4704-4ADE-B70C-0EBF326CE8CF}" type="pres">
      <dgm:prSet presAssocID="{DC61B6A1-9E87-49AF-B0AF-18C6E04EDBEA}" presName="node" presStyleLbl="node1" presStyleIdx="2" presStyleCnt="5" custScaleX="29109" custScaleY="36998" custLinFactNeighborX="-2008" custLinFactNeighborY="-7848">
        <dgm:presLayoutVars>
          <dgm:bulletEnabled val="1"/>
        </dgm:presLayoutVars>
      </dgm:prSet>
      <dgm:spPr/>
    </dgm:pt>
    <dgm:pt modelId="{BAC97DAF-562F-4F45-91EA-BD4AD57178BD}" type="pres">
      <dgm:prSet presAssocID="{0415EE56-E102-467E-960B-53DFCB1E0A5B}" presName="sibTrans" presStyleCnt="0"/>
      <dgm:spPr/>
    </dgm:pt>
    <dgm:pt modelId="{71710BC7-25DF-4DA3-9432-384D56C08DC7}" type="pres">
      <dgm:prSet presAssocID="{6794DCAA-44EB-4DC3-A6F0-41B7333EB07F}" presName="node" presStyleLbl="node1" presStyleIdx="3" presStyleCnt="5" custScaleX="63874" custScaleY="30983" custLinFactNeighborX="74130" custLinFactNeighborY="-12942">
        <dgm:presLayoutVars>
          <dgm:bulletEnabled val="1"/>
        </dgm:presLayoutVars>
      </dgm:prSet>
      <dgm:spPr/>
    </dgm:pt>
    <dgm:pt modelId="{DD8562A2-1457-48D0-AE15-B0412FAA4AA5}" type="pres">
      <dgm:prSet presAssocID="{93ED9912-3B60-45D6-9EE4-CF17938F3AF1}" presName="sibTrans" presStyleCnt="0"/>
      <dgm:spPr/>
    </dgm:pt>
    <dgm:pt modelId="{4A74099C-5EB0-411C-8FF0-89DF6F664AED}" type="pres">
      <dgm:prSet presAssocID="{47CD456B-4390-41D6-A561-F7B65A1294C4}" presName="node" presStyleLbl="node1" presStyleIdx="4" presStyleCnt="5" custScaleX="55424" custScaleY="33804" custLinFactNeighborX="-72886" custLinFactNeighborY="-11473">
        <dgm:presLayoutVars>
          <dgm:bulletEnabled val="1"/>
        </dgm:presLayoutVars>
      </dgm:prSet>
      <dgm:spPr/>
    </dgm:pt>
  </dgm:ptLst>
  <dgm:cxnLst>
    <dgm:cxn modelId="{E793AB07-AB9C-4388-AA8D-AA1FBDC1DC89}" type="presOf" srcId="{30D65A4A-5E3D-4C76-956D-1121C30A73CC}" destId="{56E0E997-E80A-4744-A086-5EA7CC3E1AFC}" srcOrd="0" destOrd="0" presId="urn:microsoft.com/office/officeart/2005/8/layout/default"/>
    <dgm:cxn modelId="{FC4C6611-C7D0-4F70-8148-D75496CCC320}" srcId="{30D65A4A-5E3D-4C76-956D-1121C30A73CC}" destId="{6794DCAA-44EB-4DC3-A6F0-41B7333EB07F}" srcOrd="3" destOrd="0" parTransId="{23A1BF54-F733-4882-A9B2-ACC6307247E4}" sibTransId="{93ED9912-3B60-45D6-9EE4-CF17938F3AF1}"/>
    <dgm:cxn modelId="{AA9E5328-9A2B-4009-BDD8-9FCB7648B31C}" srcId="{30D65A4A-5E3D-4C76-956D-1121C30A73CC}" destId="{47CD456B-4390-41D6-A561-F7B65A1294C4}" srcOrd="4" destOrd="0" parTransId="{47B5D432-F0ED-4860-B21D-F00D9C2AA1B1}" sibTransId="{C35BC149-48F8-4279-BD4C-66F1AA4F511B}"/>
    <dgm:cxn modelId="{B8D9D02A-A921-468D-BFD2-F393F6E0A292}" srcId="{30D65A4A-5E3D-4C76-956D-1121C30A73CC}" destId="{4FF6B450-BB2B-447F-AD29-9415F254CD20}" srcOrd="1" destOrd="0" parTransId="{59DCB47E-3B84-452C-B3A1-51BEBC7C5285}" sibTransId="{CAE4ADAD-F256-4B9F-A037-DB659B5BE1F8}"/>
    <dgm:cxn modelId="{3D94A339-74FF-4D8C-B984-891204101F90}" type="presOf" srcId="{4FF6B450-BB2B-447F-AD29-9415F254CD20}" destId="{3029493B-88B9-4765-892C-572775CA63AE}" srcOrd="0" destOrd="0" presId="urn:microsoft.com/office/officeart/2005/8/layout/default"/>
    <dgm:cxn modelId="{D4AD9761-4FBB-4360-ADA3-038B2EFA4850}" type="presOf" srcId="{DC61B6A1-9E87-49AF-B0AF-18C6E04EDBEA}" destId="{6FF6758E-4704-4ADE-B70C-0EBF326CE8CF}" srcOrd="0" destOrd="0" presId="urn:microsoft.com/office/officeart/2005/8/layout/default"/>
    <dgm:cxn modelId="{F101CE74-2F65-4C5F-8E14-F92EAB542EBB}" srcId="{30D65A4A-5E3D-4C76-956D-1121C30A73CC}" destId="{C6196DDA-CF17-42A7-B317-CD998D98E671}" srcOrd="0" destOrd="0" parTransId="{22C09F84-C596-4615-8252-1D50A3712A85}" sibTransId="{4C6C31A9-7337-403D-9BEE-362641544845}"/>
    <dgm:cxn modelId="{BDF5AB78-065B-4C67-8623-DBF89FFE36AE}" srcId="{30D65A4A-5E3D-4C76-956D-1121C30A73CC}" destId="{DC61B6A1-9E87-49AF-B0AF-18C6E04EDBEA}" srcOrd="2" destOrd="0" parTransId="{505AA82C-2A85-4859-85EC-080127F144B7}" sibTransId="{0415EE56-E102-467E-960B-53DFCB1E0A5B}"/>
    <dgm:cxn modelId="{B465C078-75A8-49E8-91FD-17B27B9580AA}" type="presOf" srcId="{47CD456B-4390-41D6-A561-F7B65A1294C4}" destId="{4A74099C-5EB0-411C-8FF0-89DF6F664AED}" srcOrd="0" destOrd="0" presId="urn:microsoft.com/office/officeart/2005/8/layout/default"/>
    <dgm:cxn modelId="{C1BE26BB-C14E-4E43-9D89-2598DFDA2E61}" type="presOf" srcId="{6794DCAA-44EB-4DC3-A6F0-41B7333EB07F}" destId="{71710BC7-25DF-4DA3-9432-384D56C08DC7}" srcOrd="0" destOrd="0" presId="urn:microsoft.com/office/officeart/2005/8/layout/default"/>
    <dgm:cxn modelId="{60F3C8CC-D2EF-4AE8-8311-830C45EC42FC}" type="presOf" srcId="{C6196DDA-CF17-42A7-B317-CD998D98E671}" destId="{5A2914CB-0D2F-45D3-9221-BE8285E5840D}" srcOrd="0" destOrd="0" presId="urn:microsoft.com/office/officeart/2005/8/layout/default"/>
    <dgm:cxn modelId="{9378A77E-0AAC-4F06-8B02-2CE333147771}" type="presParOf" srcId="{56E0E997-E80A-4744-A086-5EA7CC3E1AFC}" destId="{5A2914CB-0D2F-45D3-9221-BE8285E5840D}" srcOrd="0" destOrd="0" presId="urn:microsoft.com/office/officeart/2005/8/layout/default"/>
    <dgm:cxn modelId="{E9D0E100-578E-4D8E-8D0A-C249724C646F}" type="presParOf" srcId="{56E0E997-E80A-4744-A086-5EA7CC3E1AFC}" destId="{BFDC22FD-2733-4457-8CBB-58CC5260E792}" srcOrd="1" destOrd="0" presId="urn:microsoft.com/office/officeart/2005/8/layout/default"/>
    <dgm:cxn modelId="{A5A9471F-DD3D-4D0B-A360-D77F47623C47}" type="presParOf" srcId="{56E0E997-E80A-4744-A086-5EA7CC3E1AFC}" destId="{3029493B-88B9-4765-892C-572775CA63AE}" srcOrd="2" destOrd="0" presId="urn:microsoft.com/office/officeart/2005/8/layout/default"/>
    <dgm:cxn modelId="{FD530268-AAC3-47FE-B548-3459F6AED5A9}" type="presParOf" srcId="{56E0E997-E80A-4744-A086-5EA7CC3E1AFC}" destId="{1429072F-1E8F-40DF-B073-CAF70643C1C7}" srcOrd="3" destOrd="0" presId="urn:microsoft.com/office/officeart/2005/8/layout/default"/>
    <dgm:cxn modelId="{74D1044A-3D80-4CB2-8E4D-75F1FB1EA1CE}" type="presParOf" srcId="{56E0E997-E80A-4744-A086-5EA7CC3E1AFC}" destId="{6FF6758E-4704-4ADE-B70C-0EBF326CE8CF}" srcOrd="4" destOrd="0" presId="urn:microsoft.com/office/officeart/2005/8/layout/default"/>
    <dgm:cxn modelId="{9F234171-56BF-441F-A926-307DF7876D13}" type="presParOf" srcId="{56E0E997-E80A-4744-A086-5EA7CC3E1AFC}" destId="{BAC97DAF-562F-4F45-91EA-BD4AD57178BD}" srcOrd="5" destOrd="0" presId="urn:microsoft.com/office/officeart/2005/8/layout/default"/>
    <dgm:cxn modelId="{03C2E81F-D1F9-4D58-A86E-BA43D3054866}" type="presParOf" srcId="{56E0E997-E80A-4744-A086-5EA7CC3E1AFC}" destId="{71710BC7-25DF-4DA3-9432-384D56C08DC7}" srcOrd="6" destOrd="0" presId="urn:microsoft.com/office/officeart/2005/8/layout/default"/>
    <dgm:cxn modelId="{45B1D219-DFF1-4D47-AEAF-FA6E487C1B98}" type="presParOf" srcId="{56E0E997-E80A-4744-A086-5EA7CC3E1AFC}" destId="{DD8562A2-1457-48D0-AE15-B0412FAA4AA5}" srcOrd="7" destOrd="0" presId="urn:microsoft.com/office/officeart/2005/8/layout/default"/>
    <dgm:cxn modelId="{04DE5BD3-6FB9-4F96-AD1A-82C9979D5080}" type="presParOf" srcId="{56E0E997-E80A-4744-A086-5EA7CC3E1AFC}" destId="{4A74099C-5EB0-411C-8FF0-89DF6F664AE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CD7B09-8048-4A07-BF41-8E7F579B229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E2513EF-A000-41EA-9B14-FC794FA906CE}">
      <dgm:prSet/>
      <dgm:spPr/>
      <dgm:t>
        <a:bodyPr/>
        <a:lstStyle/>
        <a:p>
          <a:r>
            <a:rPr lang="hr-HR"/>
            <a:t>2000.godine – u okviru projektnih aktivnosti usmjerenih na poboljšanje alternativnog postupanja, uz potporu UNICEF-a, cilj trogodišnjeg projekta (2000-2003) razvoj i implementacija modela izvansudske nagodbe u maloljetničkoj delinkvenciji u  RH;</a:t>
          </a:r>
          <a:endParaRPr lang="en-US"/>
        </a:p>
      </dgm:t>
    </dgm:pt>
    <dgm:pt modelId="{32CA6A71-6816-4796-98E9-9D49BFF5DECB}" type="parTrans" cxnId="{298BF642-9E3D-432C-91C3-225CBAA47CD9}">
      <dgm:prSet/>
      <dgm:spPr/>
      <dgm:t>
        <a:bodyPr/>
        <a:lstStyle/>
        <a:p>
          <a:endParaRPr lang="en-US"/>
        </a:p>
      </dgm:t>
    </dgm:pt>
    <dgm:pt modelId="{06453E23-8568-497C-85B7-7B9E9246D53E}" type="sibTrans" cxnId="{298BF642-9E3D-432C-91C3-225CBAA47CD9}">
      <dgm:prSet/>
      <dgm:spPr/>
      <dgm:t>
        <a:bodyPr/>
        <a:lstStyle/>
        <a:p>
          <a:endParaRPr lang="en-US"/>
        </a:p>
      </dgm:t>
    </dgm:pt>
    <dgm:pt modelId="{D2DF60B2-1849-4127-BE27-1532BA902908}">
      <dgm:prSet/>
      <dgm:spPr/>
      <dgm:t>
        <a:bodyPr/>
        <a:lstStyle/>
        <a:p>
          <a:r>
            <a:rPr lang="hr-HR"/>
            <a:t>Projekt suradno provođen od voditeljica iz Državnog odvjetništva RH, Ministarstva rada i socijalne skrbi i Edukacijsko-Rehabilitacijskog fakulteta;</a:t>
          </a:r>
          <a:endParaRPr lang="en-US"/>
        </a:p>
      </dgm:t>
    </dgm:pt>
    <dgm:pt modelId="{D1847DE0-A67D-4198-923D-82ABC4F2FDCA}" type="parTrans" cxnId="{043F0F4B-AB1B-4BBB-B532-1F952BFF07CB}">
      <dgm:prSet/>
      <dgm:spPr/>
      <dgm:t>
        <a:bodyPr/>
        <a:lstStyle/>
        <a:p>
          <a:endParaRPr lang="en-US"/>
        </a:p>
      </dgm:t>
    </dgm:pt>
    <dgm:pt modelId="{44718A19-79BB-4004-84B2-570C0F06D108}" type="sibTrans" cxnId="{043F0F4B-AB1B-4BBB-B532-1F952BFF07CB}">
      <dgm:prSet/>
      <dgm:spPr/>
      <dgm:t>
        <a:bodyPr/>
        <a:lstStyle/>
        <a:p>
          <a:endParaRPr lang="en-US"/>
        </a:p>
      </dgm:t>
    </dgm:pt>
    <dgm:pt modelId="{19BC1B35-1321-44B7-BF22-7AD53E2C1DBF}">
      <dgm:prSet/>
      <dgm:spPr/>
      <dgm:t>
        <a:bodyPr/>
        <a:lstStyle/>
        <a:p>
          <a:r>
            <a:rPr lang="hr-HR"/>
            <a:t>Stručna služba ustrojena u centrima za socijalnu skrb u Zagrebu, Osijeku i Splitu; u prvih godinu dana više od 100 uspješno riješenih slučajeva; izdan priručnik;</a:t>
          </a:r>
          <a:endParaRPr lang="en-US"/>
        </a:p>
      </dgm:t>
    </dgm:pt>
    <dgm:pt modelId="{28EE4D92-0765-47A5-83C2-88FBB3A266F4}" type="parTrans" cxnId="{4F240C49-5AA6-4115-98EC-E13D74FFB061}">
      <dgm:prSet/>
      <dgm:spPr/>
      <dgm:t>
        <a:bodyPr/>
        <a:lstStyle/>
        <a:p>
          <a:endParaRPr lang="en-US"/>
        </a:p>
      </dgm:t>
    </dgm:pt>
    <dgm:pt modelId="{2C2DFB12-8D8C-492B-A151-3BE80D6E5F77}" type="sibTrans" cxnId="{4F240C49-5AA6-4115-98EC-E13D74FFB061}">
      <dgm:prSet/>
      <dgm:spPr/>
      <dgm:t>
        <a:bodyPr/>
        <a:lstStyle/>
        <a:p>
          <a:endParaRPr lang="en-US"/>
        </a:p>
      </dgm:t>
    </dgm:pt>
    <dgm:pt modelId="{BF03A909-A348-5C45-A691-DF09EB02E5C1}" type="pres">
      <dgm:prSet presAssocID="{59CD7B09-8048-4A07-BF41-8E7F579B229C}" presName="linear" presStyleCnt="0">
        <dgm:presLayoutVars>
          <dgm:animLvl val="lvl"/>
          <dgm:resizeHandles val="exact"/>
        </dgm:presLayoutVars>
      </dgm:prSet>
      <dgm:spPr/>
    </dgm:pt>
    <dgm:pt modelId="{F7BC0E04-AA23-B547-A50A-5DFFADA17864}" type="pres">
      <dgm:prSet presAssocID="{4E2513EF-A000-41EA-9B14-FC794FA906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B99DDEB-A00C-A940-8270-A80818932623}" type="pres">
      <dgm:prSet presAssocID="{06453E23-8568-497C-85B7-7B9E9246D53E}" presName="spacer" presStyleCnt="0"/>
      <dgm:spPr/>
    </dgm:pt>
    <dgm:pt modelId="{994D35D2-3BD9-D24E-94E6-30C5ABECC1DB}" type="pres">
      <dgm:prSet presAssocID="{D2DF60B2-1849-4127-BE27-1532BA90290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8A1324-15D8-A24B-BEF5-0FD27977EFD6}" type="pres">
      <dgm:prSet presAssocID="{44718A19-79BB-4004-84B2-570C0F06D108}" presName="spacer" presStyleCnt="0"/>
      <dgm:spPr/>
    </dgm:pt>
    <dgm:pt modelId="{655FA22D-AFE0-144D-AD58-C546D750F6C5}" type="pres">
      <dgm:prSet presAssocID="{19BC1B35-1321-44B7-BF22-7AD53E2C1DB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3BC682D-95CF-3949-BF4B-28908C6C9A42}" type="presOf" srcId="{D2DF60B2-1849-4127-BE27-1532BA902908}" destId="{994D35D2-3BD9-D24E-94E6-30C5ABECC1DB}" srcOrd="0" destOrd="0" presId="urn:microsoft.com/office/officeart/2005/8/layout/vList2"/>
    <dgm:cxn modelId="{298BF642-9E3D-432C-91C3-225CBAA47CD9}" srcId="{59CD7B09-8048-4A07-BF41-8E7F579B229C}" destId="{4E2513EF-A000-41EA-9B14-FC794FA906CE}" srcOrd="0" destOrd="0" parTransId="{32CA6A71-6816-4796-98E9-9D49BFF5DECB}" sibTransId="{06453E23-8568-497C-85B7-7B9E9246D53E}"/>
    <dgm:cxn modelId="{4F240C49-5AA6-4115-98EC-E13D74FFB061}" srcId="{59CD7B09-8048-4A07-BF41-8E7F579B229C}" destId="{19BC1B35-1321-44B7-BF22-7AD53E2C1DBF}" srcOrd="2" destOrd="0" parTransId="{28EE4D92-0765-47A5-83C2-88FBB3A266F4}" sibTransId="{2C2DFB12-8D8C-492B-A151-3BE80D6E5F77}"/>
    <dgm:cxn modelId="{043F0F4B-AB1B-4BBB-B532-1F952BFF07CB}" srcId="{59CD7B09-8048-4A07-BF41-8E7F579B229C}" destId="{D2DF60B2-1849-4127-BE27-1532BA902908}" srcOrd="1" destOrd="0" parTransId="{D1847DE0-A67D-4198-923D-82ABC4F2FDCA}" sibTransId="{44718A19-79BB-4004-84B2-570C0F06D108}"/>
    <dgm:cxn modelId="{07678470-E3AF-4040-B20F-5E04BE1A111B}" type="presOf" srcId="{19BC1B35-1321-44B7-BF22-7AD53E2C1DBF}" destId="{655FA22D-AFE0-144D-AD58-C546D750F6C5}" srcOrd="0" destOrd="0" presId="urn:microsoft.com/office/officeart/2005/8/layout/vList2"/>
    <dgm:cxn modelId="{B8F8CE71-BFF4-5942-B2B0-06DBD2C20723}" type="presOf" srcId="{59CD7B09-8048-4A07-BF41-8E7F579B229C}" destId="{BF03A909-A348-5C45-A691-DF09EB02E5C1}" srcOrd="0" destOrd="0" presId="urn:microsoft.com/office/officeart/2005/8/layout/vList2"/>
    <dgm:cxn modelId="{806AC5B4-6F4E-9D4C-BB51-10B12813985F}" type="presOf" srcId="{4E2513EF-A000-41EA-9B14-FC794FA906CE}" destId="{F7BC0E04-AA23-B547-A50A-5DFFADA17864}" srcOrd="0" destOrd="0" presId="urn:microsoft.com/office/officeart/2005/8/layout/vList2"/>
    <dgm:cxn modelId="{22CBCEDF-DFC8-CE4B-9095-07C7C613A865}" type="presParOf" srcId="{BF03A909-A348-5C45-A691-DF09EB02E5C1}" destId="{F7BC0E04-AA23-B547-A50A-5DFFADA17864}" srcOrd="0" destOrd="0" presId="urn:microsoft.com/office/officeart/2005/8/layout/vList2"/>
    <dgm:cxn modelId="{EB52A49C-A99E-E94C-B5CE-1E97187C5504}" type="presParOf" srcId="{BF03A909-A348-5C45-A691-DF09EB02E5C1}" destId="{6B99DDEB-A00C-A940-8270-A80818932623}" srcOrd="1" destOrd="0" presId="urn:microsoft.com/office/officeart/2005/8/layout/vList2"/>
    <dgm:cxn modelId="{39D7EAD7-A6A3-3A48-9ED8-4478EE46911C}" type="presParOf" srcId="{BF03A909-A348-5C45-A691-DF09EB02E5C1}" destId="{994D35D2-3BD9-D24E-94E6-30C5ABECC1DB}" srcOrd="2" destOrd="0" presId="urn:microsoft.com/office/officeart/2005/8/layout/vList2"/>
    <dgm:cxn modelId="{EC97F737-3595-544D-A8B3-8D7D654FB919}" type="presParOf" srcId="{BF03A909-A348-5C45-A691-DF09EB02E5C1}" destId="{688A1324-15D8-A24B-BEF5-0FD27977EFD6}" srcOrd="3" destOrd="0" presId="urn:microsoft.com/office/officeart/2005/8/layout/vList2"/>
    <dgm:cxn modelId="{3D8295AC-1C0F-B541-B27B-4625E01FE5E2}" type="presParOf" srcId="{BF03A909-A348-5C45-A691-DF09EB02E5C1}" destId="{655FA22D-AFE0-144D-AD58-C546D750F6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50CF9E-422F-4D63-9F80-D8954CD99F0E}" type="doc">
      <dgm:prSet loTypeId="urn:microsoft.com/office/officeart/2005/8/layout/process5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F7833E6-4924-4577-A5C8-D81FC051FEB1}">
      <dgm:prSet/>
      <dgm:spPr/>
      <dgm:t>
        <a:bodyPr/>
        <a:lstStyle/>
        <a:p>
          <a:r>
            <a:rPr lang="hr-HR"/>
            <a:t>Pomirenje između maloljetnog ili mlađeg punoljetnog počinitelja kaznenog djela i žrtve kaznenog djela i uspostava socijalnog mira</a:t>
          </a:r>
          <a:endParaRPr lang="en-US"/>
        </a:p>
      </dgm:t>
    </dgm:pt>
    <dgm:pt modelId="{58194D59-BF53-4B8F-8E3F-D02538A15148}" type="parTrans" cxnId="{DE826FC3-C4D2-463D-93D8-D6911FA102B1}">
      <dgm:prSet/>
      <dgm:spPr/>
      <dgm:t>
        <a:bodyPr/>
        <a:lstStyle/>
        <a:p>
          <a:endParaRPr lang="en-US"/>
        </a:p>
      </dgm:t>
    </dgm:pt>
    <dgm:pt modelId="{94859874-46DA-4603-8695-C11F21A02CF1}" type="sibTrans" cxnId="{DE826FC3-C4D2-463D-93D8-D6911FA102B1}">
      <dgm:prSet/>
      <dgm:spPr/>
      <dgm:t>
        <a:bodyPr/>
        <a:lstStyle/>
        <a:p>
          <a:endParaRPr lang="en-US"/>
        </a:p>
      </dgm:t>
    </dgm:pt>
    <dgm:pt modelId="{0B1DF134-1666-4A52-A0E5-B4F5EFB200C4}">
      <dgm:prSet/>
      <dgm:spPr/>
      <dgm:t>
        <a:bodyPr/>
        <a:lstStyle/>
        <a:p>
          <a:r>
            <a:rPr lang="hr-HR" b="1"/>
            <a:t>PREDNOST ZA OŠTEĆENIKA</a:t>
          </a:r>
          <a:r>
            <a:rPr lang="hr-HR"/>
            <a:t> – ima priliku govoriti o svojim strahovima, osjećajima i izraziti svoje interese; upoznaje se sa svojim pravima, nudi mu se prorada i emocionalnih a ne samo materijalnih posljedica kaznenog djela, brzo rješavanje naspram trajanja kaznenog postupka</a:t>
          </a:r>
          <a:endParaRPr lang="en-US"/>
        </a:p>
      </dgm:t>
    </dgm:pt>
    <dgm:pt modelId="{823AF6AB-30BE-424E-B4E1-C61F56AFEC7E}" type="parTrans" cxnId="{AF5205A6-811A-4028-95FD-5A82C575E8F9}">
      <dgm:prSet/>
      <dgm:spPr/>
      <dgm:t>
        <a:bodyPr/>
        <a:lstStyle/>
        <a:p>
          <a:endParaRPr lang="en-US"/>
        </a:p>
      </dgm:t>
    </dgm:pt>
    <dgm:pt modelId="{012354B2-E9E1-48AD-8487-CB2007660C3F}" type="sibTrans" cxnId="{AF5205A6-811A-4028-95FD-5A82C575E8F9}">
      <dgm:prSet/>
      <dgm:spPr/>
      <dgm:t>
        <a:bodyPr/>
        <a:lstStyle/>
        <a:p>
          <a:endParaRPr lang="en-US"/>
        </a:p>
      </dgm:t>
    </dgm:pt>
    <dgm:pt modelId="{E75666C2-F618-4CAB-9610-D1C2C2548BFF}">
      <dgm:prSet/>
      <dgm:spPr/>
      <dgm:t>
        <a:bodyPr/>
        <a:lstStyle/>
        <a:p>
          <a:r>
            <a:rPr lang="hr-HR" b="1"/>
            <a:t>PREDNOSTI ZA POČINITELJA</a:t>
          </a:r>
          <a:r>
            <a:rPr lang="hr-HR"/>
            <a:t> – ostaje sudski nekažnjavan, ne prolazi kazneni postupak, razvija kreativnost kod promišljanja načina popravka štete, dobije uvid o djelovanju vlastitog ponašanja na druge, uči preuzeti odgovornost za svoje ponašanje</a:t>
          </a:r>
          <a:endParaRPr lang="en-US"/>
        </a:p>
      </dgm:t>
    </dgm:pt>
    <dgm:pt modelId="{61EEAC0F-8CA0-4307-A1CD-E370D69F43DA}" type="parTrans" cxnId="{65C23F01-CCBE-4F99-9A3D-CCA925AD2077}">
      <dgm:prSet/>
      <dgm:spPr/>
      <dgm:t>
        <a:bodyPr/>
        <a:lstStyle/>
        <a:p>
          <a:endParaRPr lang="en-US"/>
        </a:p>
      </dgm:t>
    </dgm:pt>
    <dgm:pt modelId="{C209C711-CF36-4D3E-86EB-84554DAD0502}" type="sibTrans" cxnId="{65C23F01-CCBE-4F99-9A3D-CCA925AD2077}">
      <dgm:prSet/>
      <dgm:spPr/>
      <dgm:t>
        <a:bodyPr/>
        <a:lstStyle/>
        <a:p>
          <a:endParaRPr lang="en-US"/>
        </a:p>
      </dgm:t>
    </dgm:pt>
    <dgm:pt modelId="{36066A77-EC7D-634C-96E8-70B468F7C1EB}" type="pres">
      <dgm:prSet presAssocID="{8950CF9E-422F-4D63-9F80-D8954CD99F0E}" presName="diagram" presStyleCnt="0">
        <dgm:presLayoutVars>
          <dgm:dir/>
          <dgm:resizeHandles val="exact"/>
        </dgm:presLayoutVars>
      </dgm:prSet>
      <dgm:spPr/>
    </dgm:pt>
    <dgm:pt modelId="{93171DCE-3E88-1B42-9C47-6E21405CE97F}" type="pres">
      <dgm:prSet presAssocID="{6F7833E6-4924-4577-A5C8-D81FC051FEB1}" presName="node" presStyleLbl="node1" presStyleIdx="0" presStyleCnt="3">
        <dgm:presLayoutVars>
          <dgm:bulletEnabled val="1"/>
        </dgm:presLayoutVars>
      </dgm:prSet>
      <dgm:spPr/>
    </dgm:pt>
    <dgm:pt modelId="{64217651-83EF-FE40-A262-7D799554CAD6}" type="pres">
      <dgm:prSet presAssocID="{94859874-46DA-4603-8695-C11F21A02CF1}" presName="sibTrans" presStyleLbl="sibTrans2D1" presStyleIdx="0" presStyleCnt="2"/>
      <dgm:spPr/>
    </dgm:pt>
    <dgm:pt modelId="{B07AC8E1-52AF-AD41-A502-48639F383283}" type="pres">
      <dgm:prSet presAssocID="{94859874-46DA-4603-8695-C11F21A02CF1}" presName="connectorText" presStyleLbl="sibTrans2D1" presStyleIdx="0" presStyleCnt="2"/>
      <dgm:spPr/>
    </dgm:pt>
    <dgm:pt modelId="{07BF7EDA-65E5-604F-962B-6D0DCDFDA2E4}" type="pres">
      <dgm:prSet presAssocID="{0B1DF134-1666-4A52-A0E5-B4F5EFB200C4}" presName="node" presStyleLbl="node1" presStyleIdx="1" presStyleCnt="3">
        <dgm:presLayoutVars>
          <dgm:bulletEnabled val="1"/>
        </dgm:presLayoutVars>
      </dgm:prSet>
      <dgm:spPr/>
    </dgm:pt>
    <dgm:pt modelId="{0BAC0ECE-64BC-0649-A829-A2A5902D7A2B}" type="pres">
      <dgm:prSet presAssocID="{012354B2-E9E1-48AD-8487-CB2007660C3F}" presName="sibTrans" presStyleLbl="sibTrans2D1" presStyleIdx="1" presStyleCnt="2"/>
      <dgm:spPr/>
    </dgm:pt>
    <dgm:pt modelId="{5E18EF03-448D-E046-81EF-FAD3DBE58C8D}" type="pres">
      <dgm:prSet presAssocID="{012354B2-E9E1-48AD-8487-CB2007660C3F}" presName="connectorText" presStyleLbl="sibTrans2D1" presStyleIdx="1" presStyleCnt="2"/>
      <dgm:spPr/>
    </dgm:pt>
    <dgm:pt modelId="{E2CB01BC-C8FC-384F-8950-B1D5282D8013}" type="pres">
      <dgm:prSet presAssocID="{E75666C2-F618-4CAB-9610-D1C2C2548BFF}" presName="node" presStyleLbl="node1" presStyleIdx="2" presStyleCnt="3">
        <dgm:presLayoutVars>
          <dgm:bulletEnabled val="1"/>
        </dgm:presLayoutVars>
      </dgm:prSet>
      <dgm:spPr/>
    </dgm:pt>
  </dgm:ptLst>
  <dgm:cxnLst>
    <dgm:cxn modelId="{65C23F01-CCBE-4F99-9A3D-CCA925AD2077}" srcId="{8950CF9E-422F-4D63-9F80-D8954CD99F0E}" destId="{E75666C2-F618-4CAB-9610-D1C2C2548BFF}" srcOrd="2" destOrd="0" parTransId="{61EEAC0F-8CA0-4307-A1CD-E370D69F43DA}" sibTransId="{C209C711-CF36-4D3E-86EB-84554DAD0502}"/>
    <dgm:cxn modelId="{D80E2D24-D09C-4846-8E94-92B9E68604C9}" type="presOf" srcId="{012354B2-E9E1-48AD-8487-CB2007660C3F}" destId="{5E18EF03-448D-E046-81EF-FAD3DBE58C8D}" srcOrd="1" destOrd="0" presId="urn:microsoft.com/office/officeart/2005/8/layout/process5"/>
    <dgm:cxn modelId="{3606B630-520A-934D-9007-D5B5B47243D4}" type="presOf" srcId="{8950CF9E-422F-4D63-9F80-D8954CD99F0E}" destId="{36066A77-EC7D-634C-96E8-70B468F7C1EB}" srcOrd="0" destOrd="0" presId="urn:microsoft.com/office/officeart/2005/8/layout/process5"/>
    <dgm:cxn modelId="{F7557B85-C374-3444-83D2-EE05B9AB6C13}" type="presOf" srcId="{94859874-46DA-4603-8695-C11F21A02CF1}" destId="{64217651-83EF-FE40-A262-7D799554CAD6}" srcOrd="0" destOrd="0" presId="urn:microsoft.com/office/officeart/2005/8/layout/process5"/>
    <dgm:cxn modelId="{AF5205A6-811A-4028-95FD-5A82C575E8F9}" srcId="{8950CF9E-422F-4D63-9F80-D8954CD99F0E}" destId="{0B1DF134-1666-4A52-A0E5-B4F5EFB200C4}" srcOrd="1" destOrd="0" parTransId="{823AF6AB-30BE-424E-B4E1-C61F56AFEC7E}" sibTransId="{012354B2-E9E1-48AD-8487-CB2007660C3F}"/>
    <dgm:cxn modelId="{546667B6-B427-DF42-B15D-867265C4A2D5}" type="presOf" srcId="{0B1DF134-1666-4A52-A0E5-B4F5EFB200C4}" destId="{07BF7EDA-65E5-604F-962B-6D0DCDFDA2E4}" srcOrd="0" destOrd="0" presId="urn:microsoft.com/office/officeart/2005/8/layout/process5"/>
    <dgm:cxn modelId="{DE826FC3-C4D2-463D-93D8-D6911FA102B1}" srcId="{8950CF9E-422F-4D63-9F80-D8954CD99F0E}" destId="{6F7833E6-4924-4577-A5C8-D81FC051FEB1}" srcOrd="0" destOrd="0" parTransId="{58194D59-BF53-4B8F-8E3F-D02538A15148}" sibTransId="{94859874-46DA-4603-8695-C11F21A02CF1}"/>
    <dgm:cxn modelId="{439E7EC3-C9FA-AA4B-949A-1265BC5DC11B}" type="presOf" srcId="{6F7833E6-4924-4577-A5C8-D81FC051FEB1}" destId="{93171DCE-3E88-1B42-9C47-6E21405CE97F}" srcOrd="0" destOrd="0" presId="urn:microsoft.com/office/officeart/2005/8/layout/process5"/>
    <dgm:cxn modelId="{1BC7D6CC-D486-9B49-91EB-B36BF91815AD}" type="presOf" srcId="{E75666C2-F618-4CAB-9610-D1C2C2548BFF}" destId="{E2CB01BC-C8FC-384F-8950-B1D5282D8013}" srcOrd="0" destOrd="0" presId="urn:microsoft.com/office/officeart/2005/8/layout/process5"/>
    <dgm:cxn modelId="{06392DDB-8C3D-3B47-B16B-CA93F3E9E945}" type="presOf" srcId="{94859874-46DA-4603-8695-C11F21A02CF1}" destId="{B07AC8E1-52AF-AD41-A502-48639F383283}" srcOrd="1" destOrd="0" presId="urn:microsoft.com/office/officeart/2005/8/layout/process5"/>
    <dgm:cxn modelId="{101C83F7-E2B9-1847-8CD7-566A942DA4F7}" type="presOf" srcId="{012354B2-E9E1-48AD-8487-CB2007660C3F}" destId="{0BAC0ECE-64BC-0649-A829-A2A5902D7A2B}" srcOrd="0" destOrd="0" presId="urn:microsoft.com/office/officeart/2005/8/layout/process5"/>
    <dgm:cxn modelId="{4A3F3660-42BB-9449-9055-404D4BBFF8F3}" type="presParOf" srcId="{36066A77-EC7D-634C-96E8-70B468F7C1EB}" destId="{93171DCE-3E88-1B42-9C47-6E21405CE97F}" srcOrd="0" destOrd="0" presId="urn:microsoft.com/office/officeart/2005/8/layout/process5"/>
    <dgm:cxn modelId="{A5BFAF97-B809-334A-B1B7-830870F2BE16}" type="presParOf" srcId="{36066A77-EC7D-634C-96E8-70B468F7C1EB}" destId="{64217651-83EF-FE40-A262-7D799554CAD6}" srcOrd="1" destOrd="0" presId="urn:microsoft.com/office/officeart/2005/8/layout/process5"/>
    <dgm:cxn modelId="{5BE531E9-FD64-DF4D-8689-6A3A818E15CD}" type="presParOf" srcId="{64217651-83EF-FE40-A262-7D799554CAD6}" destId="{B07AC8E1-52AF-AD41-A502-48639F383283}" srcOrd="0" destOrd="0" presId="urn:microsoft.com/office/officeart/2005/8/layout/process5"/>
    <dgm:cxn modelId="{9E39B230-782F-BE4A-B42A-9B3562A7631A}" type="presParOf" srcId="{36066A77-EC7D-634C-96E8-70B468F7C1EB}" destId="{07BF7EDA-65E5-604F-962B-6D0DCDFDA2E4}" srcOrd="2" destOrd="0" presId="urn:microsoft.com/office/officeart/2005/8/layout/process5"/>
    <dgm:cxn modelId="{D3710109-779B-E743-AD70-B871E21D0755}" type="presParOf" srcId="{36066A77-EC7D-634C-96E8-70B468F7C1EB}" destId="{0BAC0ECE-64BC-0649-A829-A2A5902D7A2B}" srcOrd="3" destOrd="0" presId="urn:microsoft.com/office/officeart/2005/8/layout/process5"/>
    <dgm:cxn modelId="{CA913645-87D3-1B42-9E27-F3940C3D1B7D}" type="presParOf" srcId="{0BAC0ECE-64BC-0649-A829-A2A5902D7A2B}" destId="{5E18EF03-448D-E046-81EF-FAD3DBE58C8D}" srcOrd="0" destOrd="0" presId="urn:microsoft.com/office/officeart/2005/8/layout/process5"/>
    <dgm:cxn modelId="{4DDC1BE4-0C13-AC4B-A4A9-AF2174EBB813}" type="presParOf" srcId="{36066A77-EC7D-634C-96E8-70B468F7C1EB}" destId="{E2CB01BC-C8FC-384F-8950-B1D5282D8013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D23127-2B2B-4408-954A-09D973E83FF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CC91DD0-5524-4DED-8383-472F1E826B8D}">
      <dgm:prSet/>
      <dgm:spPr/>
      <dgm:t>
        <a:bodyPr/>
        <a:lstStyle/>
        <a:p>
          <a:r>
            <a:rPr lang="hr-HR"/>
            <a:t>zajednički razgovor maloljetnika i oštećenika, čiji je rezultat isprika maloljetnika oštećeniku</a:t>
          </a:r>
          <a:endParaRPr lang="en-US"/>
        </a:p>
      </dgm:t>
    </dgm:pt>
    <dgm:pt modelId="{CAA4D916-161D-4DE6-9935-29992F1A5AED}" type="parTrans" cxnId="{CA77E472-AAAC-42A6-B5ED-6EC86F61B317}">
      <dgm:prSet/>
      <dgm:spPr/>
      <dgm:t>
        <a:bodyPr/>
        <a:lstStyle/>
        <a:p>
          <a:endParaRPr lang="en-US"/>
        </a:p>
      </dgm:t>
    </dgm:pt>
    <dgm:pt modelId="{ACCC483F-496B-40E7-95FE-92C6E8DD4340}" type="sibTrans" cxnId="{CA77E472-AAAC-42A6-B5ED-6EC86F61B317}">
      <dgm:prSet/>
      <dgm:spPr/>
      <dgm:t>
        <a:bodyPr/>
        <a:lstStyle/>
        <a:p>
          <a:endParaRPr lang="en-US"/>
        </a:p>
      </dgm:t>
    </dgm:pt>
    <dgm:pt modelId="{EC07A3B5-290E-44D7-B474-79A876721654}">
      <dgm:prSet/>
      <dgm:spPr/>
      <dgm:t>
        <a:bodyPr/>
        <a:lstStyle/>
        <a:p>
          <a:r>
            <a:rPr lang="hr-HR"/>
            <a:t>obavljanje nekog rada oštećeniku</a:t>
          </a:r>
          <a:endParaRPr lang="en-US"/>
        </a:p>
      </dgm:t>
    </dgm:pt>
    <dgm:pt modelId="{2A5DEF66-ACE2-4A76-88A3-DC1BAB74EC4D}" type="parTrans" cxnId="{5B03AB64-2066-433F-8FBB-36BEE7382FFF}">
      <dgm:prSet/>
      <dgm:spPr/>
      <dgm:t>
        <a:bodyPr/>
        <a:lstStyle/>
        <a:p>
          <a:endParaRPr lang="en-US"/>
        </a:p>
      </dgm:t>
    </dgm:pt>
    <dgm:pt modelId="{B9412731-32CB-4C2D-87AF-803FA2E9CEEA}" type="sibTrans" cxnId="{5B03AB64-2066-433F-8FBB-36BEE7382FFF}">
      <dgm:prSet/>
      <dgm:spPr/>
      <dgm:t>
        <a:bodyPr/>
        <a:lstStyle/>
        <a:p>
          <a:endParaRPr lang="en-US"/>
        </a:p>
      </dgm:t>
    </dgm:pt>
    <dgm:pt modelId="{53739BCA-1CBA-495F-AA43-AB09C61E7ED6}">
      <dgm:prSet/>
      <dgm:spPr/>
      <dgm:t>
        <a:bodyPr/>
        <a:lstStyle/>
        <a:p>
          <a:r>
            <a:rPr lang="hr-HR"/>
            <a:t>zajednička akcija maloljetnika i oštećenika (npr. pomaganje oštećeniku u obavljanju određenih radova..)</a:t>
          </a:r>
          <a:endParaRPr lang="en-US"/>
        </a:p>
      </dgm:t>
    </dgm:pt>
    <dgm:pt modelId="{CE88532E-EC64-4493-BFED-F33590A5969A}" type="parTrans" cxnId="{134799F5-5D95-4746-9CB3-B0A11C8352FF}">
      <dgm:prSet/>
      <dgm:spPr/>
      <dgm:t>
        <a:bodyPr/>
        <a:lstStyle/>
        <a:p>
          <a:endParaRPr lang="en-US"/>
        </a:p>
      </dgm:t>
    </dgm:pt>
    <dgm:pt modelId="{9DB72310-5024-47C9-8623-C9D9C9D54381}" type="sibTrans" cxnId="{134799F5-5D95-4746-9CB3-B0A11C8352FF}">
      <dgm:prSet/>
      <dgm:spPr/>
      <dgm:t>
        <a:bodyPr/>
        <a:lstStyle/>
        <a:p>
          <a:endParaRPr lang="en-US"/>
        </a:p>
      </dgm:t>
    </dgm:pt>
    <dgm:pt modelId="{DD8547B4-9589-4377-BB02-3A99952E861D}">
      <dgm:prSet/>
      <dgm:spPr/>
      <dgm:t>
        <a:bodyPr/>
        <a:lstStyle/>
        <a:p>
          <a:r>
            <a:rPr lang="hr-HR"/>
            <a:t>mali poklon - kao simbolična gesta isprike i pomirenja</a:t>
          </a:r>
          <a:endParaRPr lang="en-US"/>
        </a:p>
      </dgm:t>
    </dgm:pt>
    <dgm:pt modelId="{C813D5F6-9332-4E1B-A66C-8E4DA43BE830}" type="parTrans" cxnId="{3941FFE1-D5D0-4FEE-BFDE-FB34EC5048CA}">
      <dgm:prSet/>
      <dgm:spPr/>
      <dgm:t>
        <a:bodyPr/>
        <a:lstStyle/>
        <a:p>
          <a:endParaRPr lang="en-US"/>
        </a:p>
      </dgm:t>
    </dgm:pt>
    <dgm:pt modelId="{A9C2007C-A745-4C92-8D6F-860E05EAF084}" type="sibTrans" cxnId="{3941FFE1-D5D0-4FEE-BFDE-FB34EC5048CA}">
      <dgm:prSet/>
      <dgm:spPr/>
      <dgm:t>
        <a:bodyPr/>
        <a:lstStyle/>
        <a:p>
          <a:endParaRPr lang="en-US"/>
        </a:p>
      </dgm:t>
    </dgm:pt>
    <dgm:pt modelId="{611C7EC6-D00F-40DB-ABE0-60C880076798}">
      <dgm:prSet/>
      <dgm:spPr/>
      <dgm:t>
        <a:bodyPr/>
        <a:lstStyle/>
        <a:p>
          <a:r>
            <a:rPr lang="hr-HR"/>
            <a:t>novčana nadoknada oštećeniku za pričinjenu štetu</a:t>
          </a:r>
          <a:endParaRPr lang="en-US"/>
        </a:p>
      </dgm:t>
    </dgm:pt>
    <dgm:pt modelId="{95A59B5B-5A68-45A7-942C-8D4F999CCA2A}" type="parTrans" cxnId="{354DE2FE-6A95-4362-8F7A-7D1F69FE9940}">
      <dgm:prSet/>
      <dgm:spPr/>
      <dgm:t>
        <a:bodyPr/>
        <a:lstStyle/>
        <a:p>
          <a:endParaRPr lang="en-US"/>
        </a:p>
      </dgm:t>
    </dgm:pt>
    <dgm:pt modelId="{F1442E51-F9D9-4796-9A79-AB4B493E80B1}" type="sibTrans" cxnId="{354DE2FE-6A95-4362-8F7A-7D1F69FE9940}">
      <dgm:prSet/>
      <dgm:spPr/>
      <dgm:t>
        <a:bodyPr/>
        <a:lstStyle/>
        <a:p>
          <a:endParaRPr lang="en-US"/>
        </a:p>
      </dgm:t>
    </dgm:pt>
    <dgm:pt modelId="{98C5588F-25CE-E848-8AB2-AA95DFB7C2AE}" type="pres">
      <dgm:prSet presAssocID="{57D23127-2B2B-4408-954A-09D973E83FF4}" presName="linear" presStyleCnt="0">
        <dgm:presLayoutVars>
          <dgm:animLvl val="lvl"/>
          <dgm:resizeHandles val="exact"/>
        </dgm:presLayoutVars>
      </dgm:prSet>
      <dgm:spPr/>
    </dgm:pt>
    <dgm:pt modelId="{039E7FAA-DBB5-7745-B691-41565650C757}" type="pres">
      <dgm:prSet presAssocID="{1CC91DD0-5524-4DED-8383-472F1E826B8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7B93AB4-6343-1B41-A83C-5CC0F9955E93}" type="pres">
      <dgm:prSet presAssocID="{ACCC483F-496B-40E7-95FE-92C6E8DD4340}" presName="spacer" presStyleCnt="0"/>
      <dgm:spPr/>
    </dgm:pt>
    <dgm:pt modelId="{36D6833B-3D36-6B41-9ED4-7F6EA67F13D6}" type="pres">
      <dgm:prSet presAssocID="{EC07A3B5-290E-44D7-B474-79A87672165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2EBAEB4-68CF-1F42-B1BD-C4AF7C1DFCBC}" type="pres">
      <dgm:prSet presAssocID="{B9412731-32CB-4C2D-87AF-803FA2E9CEEA}" presName="spacer" presStyleCnt="0"/>
      <dgm:spPr/>
    </dgm:pt>
    <dgm:pt modelId="{A4C727DB-15C3-D748-A299-DDDD3EDD3E2F}" type="pres">
      <dgm:prSet presAssocID="{53739BCA-1CBA-495F-AA43-AB09C61E7ED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59172CA-4A8E-684B-B8D6-6771D571F198}" type="pres">
      <dgm:prSet presAssocID="{9DB72310-5024-47C9-8623-C9D9C9D54381}" presName="spacer" presStyleCnt="0"/>
      <dgm:spPr/>
    </dgm:pt>
    <dgm:pt modelId="{CBD70BDC-DB1B-414B-B9B6-C6B6D0666DAE}" type="pres">
      <dgm:prSet presAssocID="{DD8547B4-9589-4377-BB02-3A99952E861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F51C79A-FAA8-AB4D-9177-9D0A57AC338C}" type="pres">
      <dgm:prSet presAssocID="{A9C2007C-A745-4C92-8D6F-860E05EAF084}" presName="spacer" presStyleCnt="0"/>
      <dgm:spPr/>
    </dgm:pt>
    <dgm:pt modelId="{89F1F3E2-A105-A14A-AB46-CCE9A376A45A}" type="pres">
      <dgm:prSet presAssocID="{611C7EC6-D00F-40DB-ABE0-60C88007679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F83282F-F3DB-F244-AAC8-E085A3F8791B}" type="presOf" srcId="{57D23127-2B2B-4408-954A-09D973E83FF4}" destId="{98C5588F-25CE-E848-8AB2-AA95DFB7C2AE}" srcOrd="0" destOrd="0" presId="urn:microsoft.com/office/officeart/2005/8/layout/vList2"/>
    <dgm:cxn modelId="{53044A58-4E43-E64A-960A-100AF3BFDE36}" type="presOf" srcId="{611C7EC6-D00F-40DB-ABE0-60C880076798}" destId="{89F1F3E2-A105-A14A-AB46-CCE9A376A45A}" srcOrd="0" destOrd="0" presId="urn:microsoft.com/office/officeart/2005/8/layout/vList2"/>
    <dgm:cxn modelId="{34CF4363-99DC-C046-B9D0-19B11D1C8101}" type="presOf" srcId="{EC07A3B5-290E-44D7-B474-79A876721654}" destId="{36D6833B-3D36-6B41-9ED4-7F6EA67F13D6}" srcOrd="0" destOrd="0" presId="urn:microsoft.com/office/officeart/2005/8/layout/vList2"/>
    <dgm:cxn modelId="{5B03AB64-2066-433F-8FBB-36BEE7382FFF}" srcId="{57D23127-2B2B-4408-954A-09D973E83FF4}" destId="{EC07A3B5-290E-44D7-B474-79A876721654}" srcOrd="1" destOrd="0" parTransId="{2A5DEF66-ACE2-4A76-88A3-DC1BAB74EC4D}" sibTransId="{B9412731-32CB-4C2D-87AF-803FA2E9CEEA}"/>
    <dgm:cxn modelId="{CA77E472-AAAC-42A6-B5ED-6EC86F61B317}" srcId="{57D23127-2B2B-4408-954A-09D973E83FF4}" destId="{1CC91DD0-5524-4DED-8383-472F1E826B8D}" srcOrd="0" destOrd="0" parTransId="{CAA4D916-161D-4DE6-9935-29992F1A5AED}" sibTransId="{ACCC483F-496B-40E7-95FE-92C6E8DD4340}"/>
    <dgm:cxn modelId="{4F98E69A-BCCB-4E4F-9BAB-46C00F0D1D38}" type="presOf" srcId="{53739BCA-1CBA-495F-AA43-AB09C61E7ED6}" destId="{A4C727DB-15C3-D748-A299-DDDD3EDD3E2F}" srcOrd="0" destOrd="0" presId="urn:microsoft.com/office/officeart/2005/8/layout/vList2"/>
    <dgm:cxn modelId="{50C942A7-6DC2-9F4E-ADA5-44F08DD8E540}" type="presOf" srcId="{DD8547B4-9589-4377-BB02-3A99952E861D}" destId="{CBD70BDC-DB1B-414B-B9B6-C6B6D0666DAE}" srcOrd="0" destOrd="0" presId="urn:microsoft.com/office/officeart/2005/8/layout/vList2"/>
    <dgm:cxn modelId="{38AAC5B4-A372-9A48-8158-F6D7E064A0F5}" type="presOf" srcId="{1CC91DD0-5524-4DED-8383-472F1E826B8D}" destId="{039E7FAA-DBB5-7745-B691-41565650C757}" srcOrd="0" destOrd="0" presId="urn:microsoft.com/office/officeart/2005/8/layout/vList2"/>
    <dgm:cxn modelId="{3941FFE1-D5D0-4FEE-BFDE-FB34EC5048CA}" srcId="{57D23127-2B2B-4408-954A-09D973E83FF4}" destId="{DD8547B4-9589-4377-BB02-3A99952E861D}" srcOrd="3" destOrd="0" parTransId="{C813D5F6-9332-4E1B-A66C-8E4DA43BE830}" sibTransId="{A9C2007C-A745-4C92-8D6F-860E05EAF084}"/>
    <dgm:cxn modelId="{134799F5-5D95-4746-9CB3-B0A11C8352FF}" srcId="{57D23127-2B2B-4408-954A-09D973E83FF4}" destId="{53739BCA-1CBA-495F-AA43-AB09C61E7ED6}" srcOrd="2" destOrd="0" parTransId="{CE88532E-EC64-4493-BFED-F33590A5969A}" sibTransId="{9DB72310-5024-47C9-8623-C9D9C9D54381}"/>
    <dgm:cxn modelId="{354DE2FE-6A95-4362-8F7A-7D1F69FE9940}" srcId="{57D23127-2B2B-4408-954A-09D973E83FF4}" destId="{611C7EC6-D00F-40DB-ABE0-60C880076798}" srcOrd="4" destOrd="0" parTransId="{95A59B5B-5A68-45A7-942C-8D4F999CCA2A}" sibTransId="{F1442E51-F9D9-4796-9A79-AB4B493E80B1}"/>
    <dgm:cxn modelId="{83179213-DC61-CD45-8480-0437D7119CF4}" type="presParOf" srcId="{98C5588F-25CE-E848-8AB2-AA95DFB7C2AE}" destId="{039E7FAA-DBB5-7745-B691-41565650C757}" srcOrd="0" destOrd="0" presId="urn:microsoft.com/office/officeart/2005/8/layout/vList2"/>
    <dgm:cxn modelId="{716D7BFC-75AF-F04E-97AB-65A1EBBF0924}" type="presParOf" srcId="{98C5588F-25CE-E848-8AB2-AA95DFB7C2AE}" destId="{27B93AB4-6343-1B41-A83C-5CC0F9955E93}" srcOrd="1" destOrd="0" presId="urn:microsoft.com/office/officeart/2005/8/layout/vList2"/>
    <dgm:cxn modelId="{67371758-6F1F-7E4D-9C7B-AD0EB1A676EF}" type="presParOf" srcId="{98C5588F-25CE-E848-8AB2-AA95DFB7C2AE}" destId="{36D6833B-3D36-6B41-9ED4-7F6EA67F13D6}" srcOrd="2" destOrd="0" presId="urn:microsoft.com/office/officeart/2005/8/layout/vList2"/>
    <dgm:cxn modelId="{19ADD7C7-9BF7-D945-9DE2-A38E5C67E124}" type="presParOf" srcId="{98C5588F-25CE-E848-8AB2-AA95DFB7C2AE}" destId="{52EBAEB4-68CF-1F42-B1BD-C4AF7C1DFCBC}" srcOrd="3" destOrd="0" presId="urn:microsoft.com/office/officeart/2005/8/layout/vList2"/>
    <dgm:cxn modelId="{BCC315EE-3038-1449-93B8-7FBD848B10F9}" type="presParOf" srcId="{98C5588F-25CE-E848-8AB2-AA95DFB7C2AE}" destId="{A4C727DB-15C3-D748-A299-DDDD3EDD3E2F}" srcOrd="4" destOrd="0" presId="urn:microsoft.com/office/officeart/2005/8/layout/vList2"/>
    <dgm:cxn modelId="{D8D71E38-E713-D449-89E5-D43CE92764BC}" type="presParOf" srcId="{98C5588F-25CE-E848-8AB2-AA95DFB7C2AE}" destId="{459172CA-4A8E-684B-B8D6-6771D571F198}" srcOrd="5" destOrd="0" presId="urn:microsoft.com/office/officeart/2005/8/layout/vList2"/>
    <dgm:cxn modelId="{34CD2EE5-C8A6-0849-9748-4699FC825A31}" type="presParOf" srcId="{98C5588F-25CE-E848-8AB2-AA95DFB7C2AE}" destId="{CBD70BDC-DB1B-414B-B9B6-C6B6D0666DAE}" srcOrd="6" destOrd="0" presId="urn:microsoft.com/office/officeart/2005/8/layout/vList2"/>
    <dgm:cxn modelId="{C7DBE20F-7BE1-234A-B5A0-A6E796C87BA3}" type="presParOf" srcId="{98C5588F-25CE-E848-8AB2-AA95DFB7C2AE}" destId="{4F51C79A-FAA8-AB4D-9177-9D0A57AC338C}" srcOrd="7" destOrd="0" presId="urn:microsoft.com/office/officeart/2005/8/layout/vList2"/>
    <dgm:cxn modelId="{DFF9A442-3823-DB41-B943-F968E9422750}" type="presParOf" srcId="{98C5588F-25CE-E848-8AB2-AA95DFB7C2AE}" destId="{89F1F3E2-A105-A14A-AB46-CCE9A376A45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E3B8D3-2151-4722-A552-B88A5EF60769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B5C52E-D21E-4D58-A274-45F001646171}">
      <dgm:prSet/>
      <dgm:spPr/>
      <dgm:t>
        <a:bodyPr/>
        <a:lstStyle/>
        <a:p>
          <a:r>
            <a:rPr lang="hr-HR"/>
            <a:t>Priznali su prijestup.</a:t>
          </a:r>
          <a:endParaRPr lang="en-US"/>
        </a:p>
      </dgm:t>
    </dgm:pt>
    <dgm:pt modelId="{2DE79A24-1D88-4414-8ADC-9FD7EAD4EB72}" type="parTrans" cxnId="{17287FE2-7C14-4579-98FD-85ED2449F4CB}">
      <dgm:prSet/>
      <dgm:spPr/>
      <dgm:t>
        <a:bodyPr/>
        <a:lstStyle/>
        <a:p>
          <a:endParaRPr lang="en-US"/>
        </a:p>
      </dgm:t>
    </dgm:pt>
    <dgm:pt modelId="{F5840768-C7C1-4ABD-812C-246BF582F7C6}" type="sibTrans" cxnId="{17287FE2-7C14-4579-98FD-85ED2449F4CB}">
      <dgm:prSet/>
      <dgm:spPr/>
      <dgm:t>
        <a:bodyPr/>
        <a:lstStyle/>
        <a:p>
          <a:endParaRPr lang="en-US"/>
        </a:p>
      </dgm:t>
    </dgm:pt>
    <dgm:pt modelId="{E8F29EFA-1531-495D-AD04-618BF4114AA2}">
      <dgm:prSet/>
      <dgm:spPr/>
      <dgm:t>
        <a:bodyPr/>
        <a:lstStyle/>
        <a:p>
          <a:r>
            <a:rPr lang="hr-HR"/>
            <a:t>Dosad su najviše jednom prošli program Halt, a to je bilo prije više od godinu dana. </a:t>
          </a:r>
          <a:endParaRPr lang="en-US"/>
        </a:p>
      </dgm:t>
    </dgm:pt>
    <dgm:pt modelId="{2570ACA7-E0F7-490F-9521-3B84A9924DD7}" type="parTrans" cxnId="{DED50D14-1179-4A57-B4A8-1B5ED980A805}">
      <dgm:prSet/>
      <dgm:spPr/>
      <dgm:t>
        <a:bodyPr/>
        <a:lstStyle/>
        <a:p>
          <a:endParaRPr lang="en-US"/>
        </a:p>
      </dgm:t>
    </dgm:pt>
    <dgm:pt modelId="{26F70450-E4A2-4098-B9DE-A07D56BDEECC}" type="sibTrans" cxnId="{DED50D14-1179-4A57-B4A8-1B5ED980A805}">
      <dgm:prSet/>
      <dgm:spPr/>
      <dgm:t>
        <a:bodyPr/>
        <a:lstStyle/>
        <a:p>
          <a:endParaRPr lang="en-US"/>
        </a:p>
      </dgm:t>
    </dgm:pt>
    <dgm:pt modelId="{98C1188B-74C4-449D-B4FC-95F2480F3F4A}">
      <dgm:prSet/>
      <dgm:spPr/>
      <dgm:t>
        <a:bodyPr/>
        <a:lstStyle/>
        <a:p>
          <a:r>
            <a:rPr lang="hr-HR"/>
            <a:t>Kad su maloljetnici od 18 do 21 godinu starosti upleteni i u grupni prijestup;</a:t>
          </a:r>
          <a:endParaRPr lang="en-US"/>
        </a:p>
      </dgm:t>
    </dgm:pt>
    <dgm:pt modelId="{1441CF3A-D36F-4199-B49E-EC04BF53A13B}" type="parTrans" cxnId="{9A510744-8D39-4B3B-B562-F9CE8C555375}">
      <dgm:prSet/>
      <dgm:spPr/>
      <dgm:t>
        <a:bodyPr/>
        <a:lstStyle/>
        <a:p>
          <a:endParaRPr lang="en-US"/>
        </a:p>
      </dgm:t>
    </dgm:pt>
    <dgm:pt modelId="{5A48D99D-2907-4E10-9A92-187DA89DB8E2}" type="sibTrans" cxnId="{9A510744-8D39-4B3B-B562-F9CE8C555375}">
      <dgm:prSet/>
      <dgm:spPr/>
      <dgm:t>
        <a:bodyPr/>
        <a:lstStyle/>
        <a:p>
          <a:endParaRPr lang="en-US"/>
        </a:p>
      </dgm:t>
    </dgm:pt>
    <dgm:pt modelId="{9CA63115-4FA9-4762-AEB2-A9666A464CA3}">
      <dgm:prSet/>
      <dgm:spPr/>
      <dgm:t>
        <a:bodyPr/>
        <a:lstStyle/>
        <a:p>
          <a:r>
            <a:rPr lang="hr-HR"/>
            <a:t>Kad maloljetnici ne priznaju krivnju iz vjerskih ili kulturnih razloga, ali ipak izražavaju želju da budu uključeni u program Halt;</a:t>
          </a:r>
          <a:endParaRPr lang="en-US"/>
        </a:p>
      </dgm:t>
    </dgm:pt>
    <dgm:pt modelId="{E3AFA12C-5832-4BFD-BDFB-1007DBCB0559}" type="parTrans" cxnId="{D646530A-67AE-4DAB-B795-5524F52AF53E}">
      <dgm:prSet/>
      <dgm:spPr/>
      <dgm:t>
        <a:bodyPr/>
        <a:lstStyle/>
        <a:p>
          <a:endParaRPr lang="en-US"/>
        </a:p>
      </dgm:t>
    </dgm:pt>
    <dgm:pt modelId="{20C48FBA-87BD-4271-B723-76127F4EC557}" type="sibTrans" cxnId="{D646530A-67AE-4DAB-B795-5524F52AF53E}">
      <dgm:prSet/>
      <dgm:spPr/>
      <dgm:t>
        <a:bodyPr/>
        <a:lstStyle/>
        <a:p>
          <a:endParaRPr lang="en-US"/>
        </a:p>
      </dgm:t>
    </dgm:pt>
    <dgm:pt modelId="{BD0AB04D-52B0-4B2F-A5EC-AE7664019F44}">
      <dgm:prSet/>
      <dgm:spPr/>
      <dgm:t>
        <a:bodyPr/>
        <a:lstStyle/>
        <a:p>
          <a:r>
            <a:rPr lang="hr-HR"/>
            <a:t>Ako su apsolutno dobrovoljno pristali na sudjelovanje u programu i ako o tome nema nikakve sumnje.</a:t>
          </a:r>
          <a:endParaRPr lang="en-US"/>
        </a:p>
      </dgm:t>
    </dgm:pt>
    <dgm:pt modelId="{9A127A03-5BEE-433B-B0F6-2E9CC2B1AF83}" type="parTrans" cxnId="{02E6F021-D074-4E91-BB8F-1863DDC1C0CC}">
      <dgm:prSet/>
      <dgm:spPr/>
      <dgm:t>
        <a:bodyPr/>
        <a:lstStyle/>
        <a:p>
          <a:endParaRPr lang="en-US"/>
        </a:p>
      </dgm:t>
    </dgm:pt>
    <dgm:pt modelId="{92A23E6F-6904-41D3-A376-82DA03EAD1D4}" type="sibTrans" cxnId="{02E6F021-D074-4E91-BB8F-1863DDC1C0CC}">
      <dgm:prSet/>
      <dgm:spPr/>
      <dgm:t>
        <a:bodyPr/>
        <a:lstStyle/>
        <a:p>
          <a:endParaRPr lang="en-US"/>
        </a:p>
      </dgm:t>
    </dgm:pt>
    <dgm:pt modelId="{E09A356B-12F3-6D47-99FC-BF5DE601C272}" type="pres">
      <dgm:prSet presAssocID="{14E3B8D3-2151-4722-A552-B88A5EF60769}" presName="Name0" presStyleCnt="0">
        <dgm:presLayoutVars>
          <dgm:dir/>
          <dgm:animLvl val="lvl"/>
          <dgm:resizeHandles val="exact"/>
        </dgm:presLayoutVars>
      </dgm:prSet>
      <dgm:spPr/>
    </dgm:pt>
    <dgm:pt modelId="{BD5C606D-967A-0E4E-A104-7E409FAC0C27}" type="pres">
      <dgm:prSet presAssocID="{BD0AB04D-52B0-4B2F-A5EC-AE7664019F44}" presName="boxAndChildren" presStyleCnt="0"/>
      <dgm:spPr/>
    </dgm:pt>
    <dgm:pt modelId="{835058E4-370C-8B40-AAE1-1DCA3AD06EF9}" type="pres">
      <dgm:prSet presAssocID="{BD0AB04D-52B0-4B2F-A5EC-AE7664019F44}" presName="parentTextBox" presStyleLbl="node1" presStyleIdx="0" presStyleCnt="5"/>
      <dgm:spPr/>
    </dgm:pt>
    <dgm:pt modelId="{EB441F01-70B5-434D-89E1-C32942EBC13D}" type="pres">
      <dgm:prSet presAssocID="{20C48FBA-87BD-4271-B723-76127F4EC557}" presName="sp" presStyleCnt="0"/>
      <dgm:spPr/>
    </dgm:pt>
    <dgm:pt modelId="{C32BC560-2484-DC49-BB02-DD8C97B19763}" type="pres">
      <dgm:prSet presAssocID="{9CA63115-4FA9-4762-AEB2-A9666A464CA3}" presName="arrowAndChildren" presStyleCnt="0"/>
      <dgm:spPr/>
    </dgm:pt>
    <dgm:pt modelId="{808DFB5D-172C-5844-85B5-6E0B1CF70C00}" type="pres">
      <dgm:prSet presAssocID="{9CA63115-4FA9-4762-AEB2-A9666A464CA3}" presName="parentTextArrow" presStyleLbl="node1" presStyleIdx="1" presStyleCnt="5"/>
      <dgm:spPr/>
    </dgm:pt>
    <dgm:pt modelId="{27D73905-E612-EF4A-BB54-426E8D03D07F}" type="pres">
      <dgm:prSet presAssocID="{5A48D99D-2907-4E10-9A92-187DA89DB8E2}" presName="sp" presStyleCnt="0"/>
      <dgm:spPr/>
    </dgm:pt>
    <dgm:pt modelId="{42893047-EB69-B14F-BB60-B662C21B6DD6}" type="pres">
      <dgm:prSet presAssocID="{98C1188B-74C4-449D-B4FC-95F2480F3F4A}" presName="arrowAndChildren" presStyleCnt="0"/>
      <dgm:spPr/>
    </dgm:pt>
    <dgm:pt modelId="{C88858DD-FBEB-B745-A476-8266DA768EAF}" type="pres">
      <dgm:prSet presAssocID="{98C1188B-74C4-449D-B4FC-95F2480F3F4A}" presName="parentTextArrow" presStyleLbl="node1" presStyleIdx="2" presStyleCnt="5"/>
      <dgm:spPr/>
    </dgm:pt>
    <dgm:pt modelId="{5936E831-E88B-104B-9D1A-DD52995796EF}" type="pres">
      <dgm:prSet presAssocID="{26F70450-E4A2-4098-B9DE-A07D56BDEECC}" presName="sp" presStyleCnt="0"/>
      <dgm:spPr/>
    </dgm:pt>
    <dgm:pt modelId="{53B044A2-E702-5540-B927-C412E6C6CD8B}" type="pres">
      <dgm:prSet presAssocID="{E8F29EFA-1531-495D-AD04-618BF4114AA2}" presName="arrowAndChildren" presStyleCnt="0"/>
      <dgm:spPr/>
    </dgm:pt>
    <dgm:pt modelId="{A4471D8E-6FA1-E249-84BF-7F0AB1842C46}" type="pres">
      <dgm:prSet presAssocID="{E8F29EFA-1531-495D-AD04-618BF4114AA2}" presName="parentTextArrow" presStyleLbl="node1" presStyleIdx="3" presStyleCnt="5"/>
      <dgm:spPr/>
    </dgm:pt>
    <dgm:pt modelId="{00F2DA1C-9130-A54F-93CA-6F2609F93B44}" type="pres">
      <dgm:prSet presAssocID="{F5840768-C7C1-4ABD-812C-246BF582F7C6}" presName="sp" presStyleCnt="0"/>
      <dgm:spPr/>
    </dgm:pt>
    <dgm:pt modelId="{78423BD0-2BFF-B34F-8753-3F896E86EB0F}" type="pres">
      <dgm:prSet presAssocID="{85B5C52E-D21E-4D58-A274-45F001646171}" presName="arrowAndChildren" presStyleCnt="0"/>
      <dgm:spPr/>
    </dgm:pt>
    <dgm:pt modelId="{8F1BFA27-CDD6-A54B-B168-5E0DC7AAB1E0}" type="pres">
      <dgm:prSet presAssocID="{85B5C52E-D21E-4D58-A274-45F001646171}" presName="parentTextArrow" presStyleLbl="node1" presStyleIdx="4" presStyleCnt="5"/>
      <dgm:spPr/>
    </dgm:pt>
  </dgm:ptLst>
  <dgm:cxnLst>
    <dgm:cxn modelId="{D646530A-67AE-4DAB-B795-5524F52AF53E}" srcId="{14E3B8D3-2151-4722-A552-B88A5EF60769}" destId="{9CA63115-4FA9-4762-AEB2-A9666A464CA3}" srcOrd="3" destOrd="0" parTransId="{E3AFA12C-5832-4BFD-BDFB-1007DBCB0559}" sibTransId="{20C48FBA-87BD-4271-B723-76127F4EC557}"/>
    <dgm:cxn modelId="{DED50D14-1179-4A57-B4A8-1B5ED980A805}" srcId="{14E3B8D3-2151-4722-A552-B88A5EF60769}" destId="{E8F29EFA-1531-495D-AD04-618BF4114AA2}" srcOrd="1" destOrd="0" parTransId="{2570ACA7-E0F7-490F-9521-3B84A9924DD7}" sibTransId="{26F70450-E4A2-4098-B9DE-A07D56BDEECC}"/>
    <dgm:cxn modelId="{095F011B-EDE6-1049-A944-BF79EADF685A}" type="presOf" srcId="{14E3B8D3-2151-4722-A552-B88A5EF60769}" destId="{E09A356B-12F3-6D47-99FC-BF5DE601C272}" srcOrd="0" destOrd="0" presId="urn:microsoft.com/office/officeart/2005/8/layout/process4"/>
    <dgm:cxn modelId="{02E6F021-D074-4E91-BB8F-1863DDC1C0CC}" srcId="{14E3B8D3-2151-4722-A552-B88A5EF60769}" destId="{BD0AB04D-52B0-4B2F-A5EC-AE7664019F44}" srcOrd="4" destOrd="0" parTransId="{9A127A03-5BEE-433B-B0F6-2E9CC2B1AF83}" sibTransId="{92A23E6F-6904-41D3-A376-82DA03EAD1D4}"/>
    <dgm:cxn modelId="{C910F32E-2C72-BB4C-91DA-193FCA24FA27}" type="presOf" srcId="{BD0AB04D-52B0-4B2F-A5EC-AE7664019F44}" destId="{835058E4-370C-8B40-AAE1-1DCA3AD06EF9}" srcOrd="0" destOrd="0" presId="urn:microsoft.com/office/officeart/2005/8/layout/process4"/>
    <dgm:cxn modelId="{9A510744-8D39-4B3B-B562-F9CE8C555375}" srcId="{14E3B8D3-2151-4722-A552-B88A5EF60769}" destId="{98C1188B-74C4-449D-B4FC-95F2480F3F4A}" srcOrd="2" destOrd="0" parTransId="{1441CF3A-D36F-4199-B49E-EC04BF53A13B}" sibTransId="{5A48D99D-2907-4E10-9A92-187DA89DB8E2}"/>
    <dgm:cxn modelId="{781DA345-6014-EE41-99B6-B7839FAD7065}" type="presOf" srcId="{9CA63115-4FA9-4762-AEB2-A9666A464CA3}" destId="{808DFB5D-172C-5844-85B5-6E0B1CF70C00}" srcOrd="0" destOrd="0" presId="urn:microsoft.com/office/officeart/2005/8/layout/process4"/>
    <dgm:cxn modelId="{D82554DF-3EB1-4C4B-98C7-39C89713B56F}" type="presOf" srcId="{98C1188B-74C4-449D-B4FC-95F2480F3F4A}" destId="{C88858DD-FBEB-B745-A476-8266DA768EAF}" srcOrd="0" destOrd="0" presId="urn:microsoft.com/office/officeart/2005/8/layout/process4"/>
    <dgm:cxn modelId="{17287FE2-7C14-4579-98FD-85ED2449F4CB}" srcId="{14E3B8D3-2151-4722-A552-B88A5EF60769}" destId="{85B5C52E-D21E-4D58-A274-45F001646171}" srcOrd="0" destOrd="0" parTransId="{2DE79A24-1D88-4414-8ADC-9FD7EAD4EB72}" sibTransId="{F5840768-C7C1-4ABD-812C-246BF582F7C6}"/>
    <dgm:cxn modelId="{6B0E07F0-E138-9940-B99D-69F845D076EA}" type="presOf" srcId="{85B5C52E-D21E-4D58-A274-45F001646171}" destId="{8F1BFA27-CDD6-A54B-B168-5E0DC7AAB1E0}" srcOrd="0" destOrd="0" presId="urn:microsoft.com/office/officeart/2005/8/layout/process4"/>
    <dgm:cxn modelId="{0094B4FF-A04E-2343-8C08-5C8D261F8A34}" type="presOf" srcId="{E8F29EFA-1531-495D-AD04-618BF4114AA2}" destId="{A4471D8E-6FA1-E249-84BF-7F0AB1842C46}" srcOrd="0" destOrd="0" presId="urn:microsoft.com/office/officeart/2005/8/layout/process4"/>
    <dgm:cxn modelId="{4986B11B-0E49-F845-A98C-DA5581CD9034}" type="presParOf" srcId="{E09A356B-12F3-6D47-99FC-BF5DE601C272}" destId="{BD5C606D-967A-0E4E-A104-7E409FAC0C27}" srcOrd="0" destOrd="0" presId="urn:microsoft.com/office/officeart/2005/8/layout/process4"/>
    <dgm:cxn modelId="{96720C84-EEA2-F44A-AF0F-6C0D185366E9}" type="presParOf" srcId="{BD5C606D-967A-0E4E-A104-7E409FAC0C27}" destId="{835058E4-370C-8B40-AAE1-1DCA3AD06EF9}" srcOrd="0" destOrd="0" presId="urn:microsoft.com/office/officeart/2005/8/layout/process4"/>
    <dgm:cxn modelId="{7BDC4582-36DC-EB44-831A-346264B85F71}" type="presParOf" srcId="{E09A356B-12F3-6D47-99FC-BF5DE601C272}" destId="{EB441F01-70B5-434D-89E1-C32942EBC13D}" srcOrd="1" destOrd="0" presId="urn:microsoft.com/office/officeart/2005/8/layout/process4"/>
    <dgm:cxn modelId="{58008A03-C288-7C4A-9C26-0CBE784547F2}" type="presParOf" srcId="{E09A356B-12F3-6D47-99FC-BF5DE601C272}" destId="{C32BC560-2484-DC49-BB02-DD8C97B19763}" srcOrd="2" destOrd="0" presId="urn:microsoft.com/office/officeart/2005/8/layout/process4"/>
    <dgm:cxn modelId="{D2DF642F-D9E2-8745-8453-9B978AAF6963}" type="presParOf" srcId="{C32BC560-2484-DC49-BB02-DD8C97B19763}" destId="{808DFB5D-172C-5844-85B5-6E0B1CF70C00}" srcOrd="0" destOrd="0" presId="urn:microsoft.com/office/officeart/2005/8/layout/process4"/>
    <dgm:cxn modelId="{A6639E65-69CC-EE45-93A3-F38E38FA4E1F}" type="presParOf" srcId="{E09A356B-12F3-6D47-99FC-BF5DE601C272}" destId="{27D73905-E612-EF4A-BB54-426E8D03D07F}" srcOrd="3" destOrd="0" presId="urn:microsoft.com/office/officeart/2005/8/layout/process4"/>
    <dgm:cxn modelId="{DF03425B-497E-B345-A91D-BCEEE40914A9}" type="presParOf" srcId="{E09A356B-12F3-6D47-99FC-BF5DE601C272}" destId="{42893047-EB69-B14F-BB60-B662C21B6DD6}" srcOrd="4" destOrd="0" presId="urn:microsoft.com/office/officeart/2005/8/layout/process4"/>
    <dgm:cxn modelId="{3721CDED-4BF5-0F40-A7D2-C147B9B0A278}" type="presParOf" srcId="{42893047-EB69-B14F-BB60-B662C21B6DD6}" destId="{C88858DD-FBEB-B745-A476-8266DA768EAF}" srcOrd="0" destOrd="0" presId="urn:microsoft.com/office/officeart/2005/8/layout/process4"/>
    <dgm:cxn modelId="{61393613-D80F-5E4E-AA33-FFAC99884E27}" type="presParOf" srcId="{E09A356B-12F3-6D47-99FC-BF5DE601C272}" destId="{5936E831-E88B-104B-9D1A-DD52995796EF}" srcOrd="5" destOrd="0" presId="urn:microsoft.com/office/officeart/2005/8/layout/process4"/>
    <dgm:cxn modelId="{845A355E-440B-C649-A974-8C4B768ED051}" type="presParOf" srcId="{E09A356B-12F3-6D47-99FC-BF5DE601C272}" destId="{53B044A2-E702-5540-B927-C412E6C6CD8B}" srcOrd="6" destOrd="0" presId="urn:microsoft.com/office/officeart/2005/8/layout/process4"/>
    <dgm:cxn modelId="{F3A126E6-85C7-8041-B550-433C1D5604CE}" type="presParOf" srcId="{53B044A2-E702-5540-B927-C412E6C6CD8B}" destId="{A4471D8E-6FA1-E249-84BF-7F0AB1842C46}" srcOrd="0" destOrd="0" presId="urn:microsoft.com/office/officeart/2005/8/layout/process4"/>
    <dgm:cxn modelId="{EF142CAF-C241-CC45-8E52-B292760E20AD}" type="presParOf" srcId="{E09A356B-12F3-6D47-99FC-BF5DE601C272}" destId="{00F2DA1C-9130-A54F-93CA-6F2609F93B44}" srcOrd="7" destOrd="0" presId="urn:microsoft.com/office/officeart/2005/8/layout/process4"/>
    <dgm:cxn modelId="{E52581AB-8E68-A340-B43F-5D1C6F87FB85}" type="presParOf" srcId="{E09A356B-12F3-6D47-99FC-BF5DE601C272}" destId="{78423BD0-2BFF-B34F-8753-3F896E86EB0F}" srcOrd="8" destOrd="0" presId="urn:microsoft.com/office/officeart/2005/8/layout/process4"/>
    <dgm:cxn modelId="{8C14327D-9B36-F546-8B3F-B344C324E067}" type="presParOf" srcId="{78423BD0-2BFF-B34F-8753-3F896E86EB0F}" destId="{8F1BFA27-CDD6-A54B-B168-5E0DC7AAB1E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6CF993-FCE6-41B2-95DE-D150B193C919}" type="doc">
      <dgm:prSet loTypeId="urn:microsoft.com/office/officeart/2005/8/layout/bProcess2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5CE99D-DEB8-4A9C-9241-F580B221EF8B}">
      <dgm:prSet/>
      <dgm:spPr/>
      <dgm:t>
        <a:bodyPr/>
        <a:lstStyle/>
        <a:p>
          <a:r>
            <a:rPr lang="hr-HR"/>
            <a:t>Što mislite o ovakvim načinima postupanja prema mladim počiniteljima?</a:t>
          </a:r>
          <a:endParaRPr lang="en-US"/>
        </a:p>
      </dgm:t>
    </dgm:pt>
    <dgm:pt modelId="{BD2A50EB-06AC-469B-970E-E8D49AF877FB}" type="parTrans" cxnId="{ED2E2B52-25BD-4F7A-A023-187048C994F0}">
      <dgm:prSet/>
      <dgm:spPr/>
      <dgm:t>
        <a:bodyPr/>
        <a:lstStyle/>
        <a:p>
          <a:endParaRPr lang="en-US"/>
        </a:p>
      </dgm:t>
    </dgm:pt>
    <dgm:pt modelId="{A431F46E-659D-4728-A229-0545C8284989}" type="sibTrans" cxnId="{ED2E2B52-25BD-4F7A-A023-187048C994F0}">
      <dgm:prSet/>
      <dgm:spPr/>
      <dgm:t>
        <a:bodyPr/>
        <a:lstStyle/>
        <a:p>
          <a:endParaRPr lang="en-US"/>
        </a:p>
      </dgm:t>
    </dgm:pt>
    <dgm:pt modelId="{D634680F-3764-4801-BBF6-D22271159478}">
      <dgm:prSet/>
      <dgm:spPr/>
      <dgm:t>
        <a:bodyPr/>
        <a:lstStyle/>
        <a:p>
          <a:r>
            <a:rPr lang="hr-HR"/>
            <a:t>Bi li oni mogli biti alternativa i institucionalnim mjerama?????</a:t>
          </a:r>
          <a:endParaRPr lang="en-US"/>
        </a:p>
      </dgm:t>
    </dgm:pt>
    <dgm:pt modelId="{7710C566-6C77-4CF8-A493-F7E3D43877B2}" type="parTrans" cxnId="{676A7843-A030-455F-8A1D-0F2EAAF93F02}">
      <dgm:prSet/>
      <dgm:spPr/>
      <dgm:t>
        <a:bodyPr/>
        <a:lstStyle/>
        <a:p>
          <a:endParaRPr lang="en-US"/>
        </a:p>
      </dgm:t>
    </dgm:pt>
    <dgm:pt modelId="{067EDF58-AF0A-4053-BA2C-5EE42CE77A5A}" type="sibTrans" cxnId="{676A7843-A030-455F-8A1D-0F2EAAF93F02}">
      <dgm:prSet/>
      <dgm:spPr/>
      <dgm:t>
        <a:bodyPr/>
        <a:lstStyle/>
        <a:p>
          <a:endParaRPr lang="en-US"/>
        </a:p>
      </dgm:t>
    </dgm:pt>
    <dgm:pt modelId="{A78AABB8-50C3-8345-B284-B26AA19617DF}" type="pres">
      <dgm:prSet presAssocID="{FE6CF993-FCE6-41B2-95DE-D150B193C919}" presName="diagram" presStyleCnt="0">
        <dgm:presLayoutVars>
          <dgm:dir/>
          <dgm:resizeHandles/>
        </dgm:presLayoutVars>
      </dgm:prSet>
      <dgm:spPr/>
    </dgm:pt>
    <dgm:pt modelId="{83CE5F14-D102-FE49-BE91-D2B5D352EA1E}" type="pres">
      <dgm:prSet presAssocID="{4F5CE99D-DEB8-4A9C-9241-F580B221EF8B}" presName="firstNode" presStyleLbl="node1" presStyleIdx="0" presStyleCnt="2">
        <dgm:presLayoutVars>
          <dgm:bulletEnabled val="1"/>
        </dgm:presLayoutVars>
      </dgm:prSet>
      <dgm:spPr/>
    </dgm:pt>
    <dgm:pt modelId="{DBB02D61-69C7-C34F-9B77-7654BE744EF9}" type="pres">
      <dgm:prSet presAssocID="{A431F46E-659D-4728-A229-0545C8284989}" presName="sibTrans" presStyleLbl="sibTrans2D1" presStyleIdx="0" presStyleCnt="1"/>
      <dgm:spPr/>
    </dgm:pt>
    <dgm:pt modelId="{6F2EAD36-05B5-BC47-A251-62A1AE347E4F}" type="pres">
      <dgm:prSet presAssocID="{D634680F-3764-4801-BBF6-D2227115947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676A7843-A030-455F-8A1D-0F2EAAF93F02}" srcId="{FE6CF993-FCE6-41B2-95DE-D150B193C919}" destId="{D634680F-3764-4801-BBF6-D22271159478}" srcOrd="1" destOrd="0" parTransId="{7710C566-6C77-4CF8-A493-F7E3D43877B2}" sibTransId="{067EDF58-AF0A-4053-BA2C-5EE42CE77A5A}"/>
    <dgm:cxn modelId="{ED2E2B52-25BD-4F7A-A023-187048C994F0}" srcId="{FE6CF993-FCE6-41B2-95DE-D150B193C919}" destId="{4F5CE99D-DEB8-4A9C-9241-F580B221EF8B}" srcOrd="0" destOrd="0" parTransId="{BD2A50EB-06AC-469B-970E-E8D49AF877FB}" sibTransId="{A431F46E-659D-4728-A229-0545C8284989}"/>
    <dgm:cxn modelId="{43B0C586-F992-0740-A6AA-057AB5315238}" type="presOf" srcId="{D634680F-3764-4801-BBF6-D22271159478}" destId="{6F2EAD36-05B5-BC47-A251-62A1AE347E4F}" srcOrd="0" destOrd="0" presId="urn:microsoft.com/office/officeart/2005/8/layout/bProcess2"/>
    <dgm:cxn modelId="{48C3C194-460C-6E48-B321-72B28B4147E0}" type="presOf" srcId="{FE6CF993-FCE6-41B2-95DE-D150B193C919}" destId="{A78AABB8-50C3-8345-B284-B26AA19617DF}" srcOrd="0" destOrd="0" presId="urn:microsoft.com/office/officeart/2005/8/layout/bProcess2"/>
    <dgm:cxn modelId="{75F820A4-0FD4-E04B-96EE-7DD858D6A398}" type="presOf" srcId="{4F5CE99D-DEB8-4A9C-9241-F580B221EF8B}" destId="{83CE5F14-D102-FE49-BE91-D2B5D352EA1E}" srcOrd="0" destOrd="0" presId="urn:microsoft.com/office/officeart/2005/8/layout/bProcess2"/>
    <dgm:cxn modelId="{6AD9C4F9-18D5-2844-A7EB-624597BB65A0}" type="presOf" srcId="{A431F46E-659D-4728-A229-0545C8284989}" destId="{DBB02D61-69C7-C34F-9B77-7654BE744EF9}" srcOrd="0" destOrd="0" presId="urn:microsoft.com/office/officeart/2005/8/layout/bProcess2"/>
    <dgm:cxn modelId="{928BB239-DC19-9E4F-8E4E-71C43319A002}" type="presParOf" srcId="{A78AABB8-50C3-8345-B284-B26AA19617DF}" destId="{83CE5F14-D102-FE49-BE91-D2B5D352EA1E}" srcOrd="0" destOrd="0" presId="urn:microsoft.com/office/officeart/2005/8/layout/bProcess2"/>
    <dgm:cxn modelId="{903BD01E-CE75-8148-9EFC-F9D9EA01590D}" type="presParOf" srcId="{A78AABB8-50C3-8345-B284-B26AA19617DF}" destId="{DBB02D61-69C7-C34F-9B77-7654BE744EF9}" srcOrd="1" destOrd="0" presId="urn:microsoft.com/office/officeart/2005/8/layout/bProcess2"/>
    <dgm:cxn modelId="{CD7C8647-2EAD-3E4E-AA0D-A5585EEF45EA}" type="presParOf" srcId="{A78AABB8-50C3-8345-B284-B26AA19617DF}" destId="{6F2EAD36-05B5-BC47-A251-62A1AE347E4F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5BB6B3-B1B5-40C1-B681-3ED36F0C13C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69C3286-B89C-4544-B170-DFA2B5008D2C}">
      <dgm:prSet/>
      <dgm:spPr/>
      <dgm:t>
        <a:bodyPr/>
        <a:lstStyle/>
        <a:p>
          <a:r>
            <a:rPr lang="hr-HR"/>
            <a:t>Koji su ciljevi savjetovanja s mladim počiniteljima kaznenih djela?</a:t>
          </a:r>
          <a:endParaRPr lang="en-US"/>
        </a:p>
      </dgm:t>
    </dgm:pt>
    <dgm:pt modelId="{A33DDF2B-26A0-4030-903A-04A5DFAAD84D}" type="parTrans" cxnId="{25F38F5D-87AA-498B-94F8-FED9164E7A4A}">
      <dgm:prSet/>
      <dgm:spPr/>
      <dgm:t>
        <a:bodyPr/>
        <a:lstStyle/>
        <a:p>
          <a:endParaRPr lang="en-US"/>
        </a:p>
      </dgm:t>
    </dgm:pt>
    <dgm:pt modelId="{CE4BC49C-64E9-4E3A-9365-F50801F63E6B}" type="sibTrans" cxnId="{25F38F5D-87AA-498B-94F8-FED9164E7A4A}">
      <dgm:prSet/>
      <dgm:spPr/>
      <dgm:t>
        <a:bodyPr/>
        <a:lstStyle/>
        <a:p>
          <a:endParaRPr lang="en-US"/>
        </a:p>
      </dgm:t>
    </dgm:pt>
    <dgm:pt modelId="{164C2229-07C9-4518-9C93-B4F931168CA9}">
      <dgm:prSet/>
      <dgm:spPr/>
      <dgm:t>
        <a:bodyPr/>
        <a:lstStyle/>
        <a:p>
          <a:r>
            <a:rPr lang="hr-HR"/>
            <a:t>Objasnite komponente modela savjetovanja s mladim počiniteljima kaznenih djela.</a:t>
          </a:r>
          <a:endParaRPr lang="en-US"/>
        </a:p>
      </dgm:t>
    </dgm:pt>
    <dgm:pt modelId="{12705560-B9C0-4002-8A70-C89CCFA84CE9}" type="parTrans" cxnId="{9E5DF975-B6F5-449B-8C92-D06173C433A3}">
      <dgm:prSet/>
      <dgm:spPr/>
      <dgm:t>
        <a:bodyPr/>
        <a:lstStyle/>
        <a:p>
          <a:endParaRPr lang="en-US"/>
        </a:p>
      </dgm:t>
    </dgm:pt>
    <dgm:pt modelId="{6BBB0B5D-E67E-41D5-9D1B-CBD97041E4EC}" type="sibTrans" cxnId="{9E5DF975-B6F5-449B-8C92-D06173C433A3}">
      <dgm:prSet/>
      <dgm:spPr/>
      <dgm:t>
        <a:bodyPr/>
        <a:lstStyle/>
        <a:p>
          <a:endParaRPr lang="en-US"/>
        </a:p>
      </dgm:t>
    </dgm:pt>
    <dgm:pt modelId="{C936C611-9F0A-4CFE-9080-03219A443493}">
      <dgm:prSet/>
      <dgm:spPr/>
      <dgm:t>
        <a:bodyPr/>
        <a:lstStyle/>
        <a:p>
          <a:r>
            <a:rPr lang="hr-HR"/>
            <a:t>Koje su prednosti izvansudske nagodbe za oštećenika i za počinitelja?</a:t>
          </a:r>
          <a:endParaRPr lang="en-US"/>
        </a:p>
      </dgm:t>
    </dgm:pt>
    <dgm:pt modelId="{5AF24844-549D-4694-82B1-DE6F3BCF959F}" type="parTrans" cxnId="{B8F0EDBB-765A-40FF-B94E-D088C5303FAE}">
      <dgm:prSet/>
      <dgm:spPr/>
      <dgm:t>
        <a:bodyPr/>
        <a:lstStyle/>
        <a:p>
          <a:endParaRPr lang="en-US"/>
        </a:p>
      </dgm:t>
    </dgm:pt>
    <dgm:pt modelId="{3A842924-905E-4288-ACA5-933DACBD0D90}" type="sibTrans" cxnId="{B8F0EDBB-765A-40FF-B94E-D088C5303FAE}">
      <dgm:prSet/>
      <dgm:spPr/>
      <dgm:t>
        <a:bodyPr/>
        <a:lstStyle/>
        <a:p>
          <a:endParaRPr lang="en-US"/>
        </a:p>
      </dgm:t>
    </dgm:pt>
    <dgm:pt modelId="{1D457EF1-934D-47DE-8FF7-419D3CE16C0D}">
      <dgm:prSet/>
      <dgm:spPr/>
      <dgm:t>
        <a:bodyPr/>
        <a:lstStyle/>
        <a:p>
          <a:r>
            <a:rPr lang="hr-HR"/>
            <a:t>Koji su kriteriji za izricanje izvansudske nagodbe.</a:t>
          </a:r>
          <a:endParaRPr lang="en-US"/>
        </a:p>
      </dgm:t>
    </dgm:pt>
    <dgm:pt modelId="{E6DD602A-97BF-42A7-BCFE-7D4CB98ACE3D}" type="parTrans" cxnId="{8B255B60-5EB0-4C02-9E1F-180331565426}">
      <dgm:prSet/>
      <dgm:spPr/>
      <dgm:t>
        <a:bodyPr/>
        <a:lstStyle/>
        <a:p>
          <a:endParaRPr lang="en-US"/>
        </a:p>
      </dgm:t>
    </dgm:pt>
    <dgm:pt modelId="{3DCCD3DE-6612-4237-A990-EE147FBA838A}" type="sibTrans" cxnId="{8B255B60-5EB0-4C02-9E1F-180331565426}">
      <dgm:prSet/>
      <dgm:spPr/>
      <dgm:t>
        <a:bodyPr/>
        <a:lstStyle/>
        <a:p>
          <a:endParaRPr lang="en-US"/>
        </a:p>
      </dgm:t>
    </dgm:pt>
    <dgm:pt modelId="{FE57DAA9-5D23-407A-AE23-15BB94A4F76F}">
      <dgm:prSet/>
      <dgm:spPr/>
      <dgm:t>
        <a:bodyPr/>
        <a:lstStyle/>
        <a:p>
          <a:r>
            <a:rPr lang="hr-HR"/>
            <a:t>Opišite STOP program.</a:t>
          </a:r>
          <a:endParaRPr lang="en-US"/>
        </a:p>
      </dgm:t>
    </dgm:pt>
    <dgm:pt modelId="{64D9CB83-0086-4AA2-AB8D-C856AADE50C4}" type="parTrans" cxnId="{15806364-A4E3-4060-A214-5AC9082AB950}">
      <dgm:prSet/>
      <dgm:spPr/>
      <dgm:t>
        <a:bodyPr/>
        <a:lstStyle/>
        <a:p>
          <a:endParaRPr lang="en-US"/>
        </a:p>
      </dgm:t>
    </dgm:pt>
    <dgm:pt modelId="{66F8F867-B1E3-4D80-82B3-F2F3C6E2D9E5}" type="sibTrans" cxnId="{15806364-A4E3-4060-A214-5AC9082AB950}">
      <dgm:prSet/>
      <dgm:spPr/>
      <dgm:t>
        <a:bodyPr/>
        <a:lstStyle/>
        <a:p>
          <a:endParaRPr lang="en-US"/>
        </a:p>
      </dgm:t>
    </dgm:pt>
    <dgm:pt modelId="{74798E3A-2FCA-D646-9626-45013AED8B4F}" type="pres">
      <dgm:prSet presAssocID="{8C5BB6B3-B1B5-40C1-B681-3ED36F0C13CE}" presName="outerComposite" presStyleCnt="0">
        <dgm:presLayoutVars>
          <dgm:chMax val="5"/>
          <dgm:dir/>
          <dgm:resizeHandles val="exact"/>
        </dgm:presLayoutVars>
      </dgm:prSet>
      <dgm:spPr/>
    </dgm:pt>
    <dgm:pt modelId="{71E45ABD-F362-0146-870B-ABC4F4482705}" type="pres">
      <dgm:prSet presAssocID="{8C5BB6B3-B1B5-40C1-B681-3ED36F0C13CE}" presName="dummyMaxCanvas" presStyleCnt="0">
        <dgm:presLayoutVars/>
      </dgm:prSet>
      <dgm:spPr/>
    </dgm:pt>
    <dgm:pt modelId="{E2F178EA-8A6A-9D47-BBA9-137F47789AAC}" type="pres">
      <dgm:prSet presAssocID="{8C5BB6B3-B1B5-40C1-B681-3ED36F0C13CE}" presName="FiveNodes_1" presStyleLbl="node1" presStyleIdx="0" presStyleCnt="5">
        <dgm:presLayoutVars>
          <dgm:bulletEnabled val="1"/>
        </dgm:presLayoutVars>
      </dgm:prSet>
      <dgm:spPr/>
    </dgm:pt>
    <dgm:pt modelId="{BD61DA4E-A2D4-324C-9423-37B45B72F4D3}" type="pres">
      <dgm:prSet presAssocID="{8C5BB6B3-B1B5-40C1-B681-3ED36F0C13CE}" presName="FiveNodes_2" presStyleLbl="node1" presStyleIdx="1" presStyleCnt="5">
        <dgm:presLayoutVars>
          <dgm:bulletEnabled val="1"/>
        </dgm:presLayoutVars>
      </dgm:prSet>
      <dgm:spPr/>
    </dgm:pt>
    <dgm:pt modelId="{3C7E0275-6E3B-5947-84F2-86EB94BCCE81}" type="pres">
      <dgm:prSet presAssocID="{8C5BB6B3-B1B5-40C1-B681-3ED36F0C13CE}" presName="FiveNodes_3" presStyleLbl="node1" presStyleIdx="2" presStyleCnt="5">
        <dgm:presLayoutVars>
          <dgm:bulletEnabled val="1"/>
        </dgm:presLayoutVars>
      </dgm:prSet>
      <dgm:spPr/>
    </dgm:pt>
    <dgm:pt modelId="{DEB074EA-30C5-AB48-8A03-BB11DB04AE2C}" type="pres">
      <dgm:prSet presAssocID="{8C5BB6B3-B1B5-40C1-B681-3ED36F0C13CE}" presName="FiveNodes_4" presStyleLbl="node1" presStyleIdx="3" presStyleCnt="5">
        <dgm:presLayoutVars>
          <dgm:bulletEnabled val="1"/>
        </dgm:presLayoutVars>
      </dgm:prSet>
      <dgm:spPr/>
    </dgm:pt>
    <dgm:pt modelId="{4481D016-3F52-124C-8C4C-92DB4558FE15}" type="pres">
      <dgm:prSet presAssocID="{8C5BB6B3-B1B5-40C1-B681-3ED36F0C13CE}" presName="FiveNodes_5" presStyleLbl="node1" presStyleIdx="4" presStyleCnt="5">
        <dgm:presLayoutVars>
          <dgm:bulletEnabled val="1"/>
        </dgm:presLayoutVars>
      </dgm:prSet>
      <dgm:spPr/>
    </dgm:pt>
    <dgm:pt modelId="{BDA3F090-FC10-1A47-8631-AEA0956C7403}" type="pres">
      <dgm:prSet presAssocID="{8C5BB6B3-B1B5-40C1-B681-3ED36F0C13CE}" presName="FiveConn_1-2" presStyleLbl="fgAccFollowNode1" presStyleIdx="0" presStyleCnt="4">
        <dgm:presLayoutVars>
          <dgm:bulletEnabled val="1"/>
        </dgm:presLayoutVars>
      </dgm:prSet>
      <dgm:spPr/>
    </dgm:pt>
    <dgm:pt modelId="{0E250C45-15A8-0946-A8C7-2352F35C6384}" type="pres">
      <dgm:prSet presAssocID="{8C5BB6B3-B1B5-40C1-B681-3ED36F0C13CE}" presName="FiveConn_2-3" presStyleLbl="fgAccFollowNode1" presStyleIdx="1" presStyleCnt="4">
        <dgm:presLayoutVars>
          <dgm:bulletEnabled val="1"/>
        </dgm:presLayoutVars>
      </dgm:prSet>
      <dgm:spPr/>
    </dgm:pt>
    <dgm:pt modelId="{E876FDE2-3C9C-684D-8994-A9026E0E3E53}" type="pres">
      <dgm:prSet presAssocID="{8C5BB6B3-B1B5-40C1-B681-3ED36F0C13CE}" presName="FiveConn_3-4" presStyleLbl="fgAccFollowNode1" presStyleIdx="2" presStyleCnt="4">
        <dgm:presLayoutVars>
          <dgm:bulletEnabled val="1"/>
        </dgm:presLayoutVars>
      </dgm:prSet>
      <dgm:spPr/>
    </dgm:pt>
    <dgm:pt modelId="{E9EA1256-C632-9C4D-950C-B3937BE7E3A8}" type="pres">
      <dgm:prSet presAssocID="{8C5BB6B3-B1B5-40C1-B681-3ED36F0C13CE}" presName="FiveConn_4-5" presStyleLbl="fgAccFollowNode1" presStyleIdx="3" presStyleCnt="4">
        <dgm:presLayoutVars>
          <dgm:bulletEnabled val="1"/>
        </dgm:presLayoutVars>
      </dgm:prSet>
      <dgm:spPr/>
    </dgm:pt>
    <dgm:pt modelId="{D54DD88E-1722-B54A-8D99-0C18BA48AA2E}" type="pres">
      <dgm:prSet presAssocID="{8C5BB6B3-B1B5-40C1-B681-3ED36F0C13CE}" presName="FiveNodes_1_text" presStyleLbl="node1" presStyleIdx="4" presStyleCnt="5">
        <dgm:presLayoutVars>
          <dgm:bulletEnabled val="1"/>
        </dgm:presLayoutVars>
      </dgm:prSet>
      <dgm:spPr/>
    </dgm:pt>
    <dgm:pt modelId="{B37AB30F-E3C6-1943-A61F-3DD653C42B74}" type="pres">
      <dgm:prSet presAssocID="{8C5BB6B3-B1B5-40C1-B681-3ED36F0C13CE}" presName="FiveNodes_2_text" presStyleLbl="node1" presStyleIdx="4" presStyleCnt="5">
        <dgm:presLayoutVars>
          <dgm:bulletEnabled val="1"/>
        </dgm:presLayoutVars>
      </dgm:prSet>
      <dgm:spPr/>
    </dgm:pt>
    <dgm:pt modelId="{111EF877-3573-2F4F-B7AF-2E8FBB0F2739}" type="pres">
      <dgm:prSet presAssocID="{8C5BB6B3-B1B5-40C1-B681-3ED36F0C13CE}" presName="FiveNodes_3_text" presStyleLbl="node1" presStyleIdx="4" presStyleCnt="5">
        <dgm:presLayoutVars>
          <dgm:bulletEnabled val="1"/>
        </dgm:presLayoutVars>
      </dgm:prSet>
      <dgm:spPr/>
    </dgm:pt>
    <dgm:pt modelId="{8B0E226B-B616-E442-AB94-7EEE53740A55}" type="pres">
      <dgm:prSet presAssocID="{8C5BB6B3-B1B5-40C1-B681-3ED36F0C13CE}" presName="FiveNodes_4_text" presStyleLbl="node1" presStyleIdx="4" presStyleCnt="5">
        <dgm:presLayoutVars>
          <dgm:bulletEnabled val="1"/>
        </dgm:presLayoutVars>
      </dgm:prSet>
      <dgm:spPr/>
    </dgm:pt>
    <dgm:pt modelId="{E483E515-2B34-3644-A23C-BDDE3F0B3C9F}" type="pres">
      <dgm:prSet presAssocID="{8C5BB6B3-B1B5-40C1-B681-3ED36F0C13C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0A38341E-1DFD-0449-8468-2BA5940B3330}" type="presOf" srcId="{C936C611-9F0A-4CFE-9080-03219A443493}" destId="{3C7E0275-6E3B-5947-84F2-86EB94BCCE81}" srcOrd="0" destOrd="0" presId="urn:microsoft.com/office/officeart/2005/8/layout/vProcess5"/>
    <dgm:cxn modelId="{6BEA8040-CAD5-9D4E-8B11-9C7C5FAA99CA}" type="presOf" srcId="{FE57DAA9-5D23-407A-AE23-15BB94A4F76F}" destId="{4481D016-3F52-124C-8C4C-92DB4558FE15}" srcOrd="0" destOrd="0" presId="urn:microsoft.com/office/officeart/2005/8/layout/vProcess5"/>
    <dgm:cxn modelId="{52349146-7DB1-3343-A4DA-D29BADF29D59}" type="presOf" srcId="{1D457EF1-934D-47DE-8FF7-419D3CE16C0D}" destId="{8B0E226B-B616-E442-AB94-7EEE53740A55}" srcOrd="1" destOrd="0" presId="urn:microsoft.com/office/officeart/2005/8/layout/vProcess5"/>
    <dgm:cxn modelId="{EB8CDF46-73BC-B24C-854B-A719028B4D29}" type="presOf" srcId="{369C3286-B89C-4544-B170-DFA2B5008D2C}" destId="{D54DD88E-1722-B54A-8D99-0C18BA48AA2E}" srcOrd="1" destOrd="0" presId="urn:microsoft.com/office/officeart/2005/8/layout/vProcess5"/>
    <dgm:cxn modelId="{25F38F5D-87AA-498B-94F8-FED9164E7A4A}" srcId="{8C5BB6B3-B1B5-40C1-B681-3ED36F0C13CE}" destId="{369C3286-B89C-4544-B170-DFA2B5008D2C}" srcOrd="0" destOrd="0" parTransId="{A33DDF2B-26A0-4030-903A-04A5DFAAD84D}" sibTransId="{CE4BC49C-64E9-4E3A-9365-F50801F63E6B}"/>
    <dgm:cxn modelId="{8B255B60-5EB0-4C02-9E1F-180331565426}" srcId="{8C5BB6B3-B1B5-40C1-B681-3ED36F0C13CE}" destId="{1D457EF1-934D-47DE-8FF7-419D3CE16C0D}" srcOrd="3" destOrd="0" parTransId="{E6DD602A-97BF-42A7-BCFE-7D4CB98ACE3D}" sibTransId="{3DCCD3DE-6612-4237-A990-EE147FBA838A}"/>
    <dgm:cxn modelId="{15806364-A4E3-4060-A214-5AC9082AB950}" srcId="{8C5BB6B3-B1B5-40C1-B681-3ED36F0C13CE}" destId="{FE57DAA9-5D23-407A-AE23-15BB94A4F76F}" srcOrd="4" destOrd="0" parTransId="{64D9CB83-0086-4AA2-AB8D-C856AADE50C4}" sibTransId="{66F8F867-B1E3-4D80-82B3-F2F3C6E2D9E5}"/>
    <dgm:cxn modelId="{ECE6936E-2A71-4840-AFCC-29CC12946094}" type="presOf" srcId="{6BBB0B5D-E67E-41D5-9D1B-CBD97041E4EC}" destId="{0E250C45-15A8-0946-A8C7-2352F35C6384}" srcOrd="0" destOrd="0" presId="urn:microsoft.com/office/officeart/2005/8/layout/vProcess5"/>
    <dgm:cxn modelId="{9E5DF975-B6F5-449B-8C92-D06173C433A3}" srcId="{8C5BB6B3-B1B5-40C1-B681-3ED36F0C13CE}" destId="{164C2229-07C9-4518-9C93-B4F931168CA9}" srcOrd="1" destOrd="0" parTransId="{12705560-B9C0-4002-8A70-C89CCFA84CE9}" sibTransId="{6BBB0B5D-E67E-41D5-9D1B-CBD97041E4EC}"/>
    <dgm:cxn modelId="{2615AD82-1FC7-354F-ACC8-27E90810C737}" type="presOf" srcId="{8C5BB6B3-B1B5-40C1-B681-3ED36F0C13CE}" destId="{74798E3A-2FCA-D646-9626-45013AED8B4F}" srcOrd="0" destOrd="0" presId="urn:microsoft.com/office/officeart/2005/8/layout/vProcess5"/>
    <dgm:cxn modelId="{2E1DCC86-6E1D-9B4C-B275-00598A0132E1}" type="presOf" srcId="{164C2229-07C9-4518-9C93-B4F931168CA9}" destId="{B37AB30F-E3C6-1943-A61F-3DD653C42B74}" srcOrd="1" destOrd="0" presId="urn:microsoft.com/office/officeart/2005/8/layout/vProcess5"/>
    <dgm:cxn modelId="{505C3D90-AB35-A445-B7E9-5E586CE3928A}" type="presOf" srcId="{1D457EF1-934D-47DE-8FF7-419D3CE16C0D}" destId="{DEB074EA-30C5-AB48-8A03-BB11DB04AE2C}" srcOrd="0" destOrd="0" presId="urn:microsoft.com/office/officeart/2005/8/layout/vProcess5"/>
    <dgm:cxn modelId="{DA9EACA1-633F-D94A-86DB-931BF5F7A518}" type="presOf" srcId="{369C3286-B89C-4544-B170-DFA2B5008D2C}" destId="{E2F178EA-8A6A-9D47-BBA9-137F47789AAC}" srcOrd="0" destOrd="0" presId="urn:microsoft.com/office/officeart/2005/8/layout/vProcess5"/>
    <dgm:cxn modelId="{CCCE00B7-6DE7-3C46-98A6-E301675ABCDB}" type="presOf" srcId="{FE57DAA9-5D23-407A-AE23-15BB94A4F76F}" destId="{E483E515-2B34-3644-A23C-BDDE3F0B3C9F}" srcOrd="1" destOrd="0" presId="urn:microsoft.com/office/officeart/2005/8/layout/vProcess5"/>
    <dgm:cxn modelId="{B8F0EDBB-765A-40FF-B94E-D088C5303FAE}" srcId="{8C5BB6B3-B1B5-40C1-B681-3ED36F0C13CE}" destId="{C936C611-9F0A-4CFE-9080-03219A443493}" srcOrd="2" destOrd="0" parTransId="{5AF24844-549D-4694-82B1-DE6F3BCF959F}" sibTransId="{3A842924-905E-4288-ACA5-933DACBD0D90}"/>
    <dgm:cxn modelId="{F1284BCF-21A7-4943-80C2-E03108B6BD15}" type="presOf" srcId="{3DCCD3DE-6612-4237-A990-EE147FBA838A}" destId="{E9EA1256-C632-9C4D-950C-B3937BE7E3A8}" srcOrd="0" destOrd="0" presId="urn:microsoft.com/office/officeart/2005/8/layout/vProcess5"/>
    <dgm:cxn modelId="{146451D6-C8C5-A745-900C-DCDC7F1712C0}" type="presOf" srcId="{164C2229-07C9-4518-9C93-B4F931168CA9}" destId="{BD61DA4E-A2D4-324C-9423-37B45B72F4D3}" srcOrd="0" destOrd="0" presId="urn:microsoft.com/office/officeart/2005/8/layout/vProcess5"/>
    <dgm:cxn modelId="{1C1029D8-3D8A-944D-9C72-C648962D3BE9}" type="presOf" srcId="{C936C611-9F0A-4CFE-9080-03219A443493}" destId="{111EF877-3573-2F4F-B7AF-2E8FBB0F2739}" srcOrd="1" destOrd="0" presId="urn:microsoft.com/office/officeart/2005/8/layout/vProcess5"/>
    <dgm:cxn modelId="{B24EAEF7-3815-1145-9D38-1574C80A4D1A}" type="presOf" srcId="{CE4BC49C-64E9-4E3A-9365-F50801F63E6B}" destId="{BDA3F090-FC10-1A47-8631-AEA0956C7403}" srcOrd="0" destOrd="0" presId="urn:microsoft.com/office/officeart/2005/8/layout/vProcess5"/>
    <dgm:cxn modelId="{CD28F7F7-A34E-2645-AE6A-679511D0DA77}" type="presOf" srcId="{3A842924-905E-4288-ACA5-933DACBD0D90}" destId="{E876FDE2-3C9C-684D-8994-A9026E0E3E53}" srcOrd="0" destOrd="0" presId="urn:microsoft.com/office/officeart/2005/8/layout/vProcess5"/>
    <dgm:cxn modelId="{E3F47D4E-48DA-B747-9BDA-EA8279857D98}" type="presParOf" srcId="{74798E3A-2FCA-D646-9626-45013AED8B4F}" destId="{71E45ABD-F362-0146-870B-ABC4F4482705}" srcOrd="0" destOrd="0" presId="urn:microsoft.com/office/officeart/2005/8/layout/vProcess5"/>
    <dgm:cxn modelId="{FEEC1949-7205-0E4F-8884-D112962EAD06}" type="presParOf" srcId="{74798E3A-2FCA-D646-9626-45013AED8B4F}" destId="{E2F178EA-8A6A-9D47-BBA9-137F47789AAC}" srcOrd="1" destOrd="0" presId="urn:microsoft.com/office/officeart/2005/8/layout/vProcess5"/>
    <dgm:cxn modelId="{98DC0425-7878-2A4B-9469-4A41EADD530F}" type="presParOf" srcId="{74798E3A-2FCA-D646-9626-45013AED8B4F}" destId="{BD61DA4E-A2D4-324C-9423-37B45B72F4D3}" srcOrd="2" destOrd="0" presId="urn:microsoft.com/office/officeart/2005/8/layout/vProcess5"/>
    <dgm:cxn modelId="{9A04BF23-BE1E-B849-8E7A-4A8131AE2A4E}" type="presParOf" srcId="{74798E3A-2FCA-D646-9626-45013AED8B4F}" destId="{3C7E0275-6E3B-5947-84F2-86EB94BCCE81}" srcOrd="3" destOrd="0" presId="urn:microsoft.com/office/officeart/2005/8/layout/vProcess5"/>
    <dgm:cxn modelId="{19AA526D-ED0A-4844-BB10-8FEA658C05FC}" type="presParOf" srcId="{74798E3A-2FCA-D646-9626-45013AED8B4F}" destId="{DEB074EA-30C5-AB48-8A03-BB11DB04AE2C}" srcOrd="4" destOrd="0" presId="urn:microsoft.com/office/officeart/2005/8/layout/vProcess5"/>
    <dgm:cxn modelId="{07825453-B4B6-7344-996E-3E1DC47673F0}" type="presParOf" srcId="{74798E3A-2FCA-D646-9626-45013AED8B4F}" destId="{4481D016-3F52-124C-8C4C-92DB4558FE15}" srcOrd="5" destOrd="0" presId="urn:microsoft.com/office/officeart/2005/8/layout/vProcess5"/>
    <dgm:cxn modelId="{F99132E2-9267-E649-B2F2-492779FAA341}" type="presParOf" srcId="{74798E3A-2FCA-D646-9626-45013AED8B4F}" destId="{BDA3F090-FC10-1A47-8631-AEA0956C7403}" srcOrd="6" destOrd="0" presId="urn:microsoft.com/office/officeart/2005/8/layout/vProcess5"/>
    <dgm:cxn modelId="{FC7E35D7-6EAE-FB41-BB98-FEE587E2D729}" type="presParOf" srcId="{74798E3A-2FCA-D646-9626-45013AED8B4F}" destId="{0E250C45-15A8-0946-A8C7-2352F35C6384}" srcOrd="7" destOrd="0" presId="urn:microsoft.com/office/officeart/2005/8/layout/vProcess5"/>
    <dgm:cxn modelId="{0BE55211-58C9-C249-805F-6C346D33FB20}" type="presParOf" srcId="{74798E3A-2FCA-D646-9626-45013AED8B4F}" destId="{E876FDE2-3C9C-684D-8994-A9026E0E3E53}" srcOrd="8" destOrd="0" presId="urn:microsoft.com/office/officeart/2005/8/layout/vProcess5"/>
    <dgm:cxn modelId="{2C839A46-406A-464A-95EE-828796E91184}" type="presParOf" srcId="{74798E3A-2FCA-D646-9626-45013AED8B4F}" destId="{E9EA1256-C632-9C4D-950C-B3937BE7E3A8}" srcOrd="9" destOrd="0" presId="urn:microsoft.com/office/officeart/2005/8/layout/vProcess5"/>
    <dgm:cxn modelId="{FD04C145-672C-F141-901E-41B31F59A9C4}" type="presParOf" srcId="{74798E3A-2FCA-D646-9626-45013AED8B4F}" destId="{D54DD88E-1722-B54A-8D99-0C18BA48AA2E}" srcOrd="10" destOrd="0" presId="urn:microsoft.com/office/officeart/2005/8/layout/vProcess5"/>
    <dgm:cxn modelId="{0FE0302E-32ED-1A46-BC39-A79BB3884B75}" type="presParOf" srcId="{74798E3A-2FCA-D646-9626-45013AED8B4F}" destId="{B37AB30F-E3C6-1943-A61F-3DD653C42B74}" srcOrd="11" destOrd="0" presId="urn:microsoft.com/office/officeart/2005/8/layout/vProcess5"/>
    <dgm:cxn modelId="{D5CCF0D9-8A50-6840-8C37-D277799B04F1}" type="presParOf" srcId="{74798E3A-2FCA-D646-9626-45013AED8B4F}" destId="{111EF877-3573-2F4F-B7AF-2E8FBB0F2739}" srcOrd="12" destOrd="0" presId="urn:microsoft.com/office/officeart/2005/8/layout/vProcess5"/>
    <dgm:cxn modelId="{6817B982-7ECD-AB43-A77F-FD2C130B4005}" type="presParOf" srcId="{74798E3A-2FCA-D646-9626-45013AED8B4F}" destId="{8B0E226B-B616-E442-AB94-7EEE53740A55}" srcOrd="13" destOrd="0" presId="urn:microsoft.com/office/officeart/2005/8/layout/vProcess5"/>
    <dgm:cxn modelId="{2BE0AA39-1292-0F48-93DF-0E618BDA84AC}" type="presParOf" srcId="{74798E3A-2FCA-D646-9626-45013AED8B4F}" destId="{E483E515-2B34-3644-A23C-BDDE3F0B3C9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9BBD4E-9A6F-4D7C-BAC5-274A208DE4F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83B909-1A2B-4BF5-BDF8-C2FC3CD48F78}">
      <dgm:prSet/>
      <dgm:spPr/>
      <dgm:t>
        <a:bodyPr/>
        <a:lstStyle/>
        <a:p>
          <a:r>
            <a:rPr lang="hr-HR" dirty="0"/>
            <a:t>Podjela slučajeva: U maloj grupi pročitati sve slučajeve i odgovoriti na pitanja postavljena na kraju opisa svakog slučaja</a:t>
          </a:r>
          <a:endParaRPr lang="en-US" dirty="0"/>
        </a:p>
      </dgm:t>
    </dgm:pt>
    <dgm:pt modelId="{D15DB083-EF4C-4C22-9C62-74AE8918D436}" type="parTrans" cxnId="{C58D9ED3-D95A-4A4C-BA4E-26AC679659B0}">
      <dgm:prSet/>
      <dgm:spPr/>
      <dgm:t>
        <a:bodyPr/>
        <a:lstStyle/>
        <a:p>
          <a:endParaRPr lang="en-US"/>
        </a:p>
      </dgm:t>
    </dgm:pt>
    <dgm:pt modelId="{568D0A43-0535-4EEC-BA1B-9068F41E1B15}" type="sibTrans" cxnId="{C58D9ED3-D95A-4A4C-BA4E-26AC679659B0}">
      <dgm:prSet/>
      <dgm:spPr/>
      <dgm:t>
        <a:bodyPr/>
        <a:lstStyle/>
        <a:p>
          <a:endParaRPr lang="en-US"/>
        </a:p>
      </dgm:t>
    </dgm:pt>
    <dgm:pt modelId="{78A35806-61D6-4ACD-AA19-A5D7DF53A8A7}">
      <dgm:prSet/>
      <dgm:spPr/>
      <dgm:t>
        <a:bodyPr/>
        <a:lstStyle/>
        <a:p>
          <a:r>
            <a:rPr lang="hr-HR" dirty="0"/>
            <a:t>Svaka grupa prezentira svoje odgovore 10.11.2023. nakon čega slijedi diskusija u velikoj grupi</a:t>
          </a:r>
          <a:endParaRPr lang="en-US" dirty="0"/>
        </a:p>
      </dgm:t>
    </dgm:pt>
    <dgm:pt modelId="{5B949D4C-BB0B-460F-AF1F-40F4FAD27807}" type="parTrans" cxnId="{FD93C66E-AC30-44AD-8AFA-EE0233D2E386}">
      <dgm:prSet/>
      <dgm:spPr/>
      <dgm:t>
        <a:bodyPr/>
        <a:lstStyle/>
        <a:p>
          <a:endParaRPr lang="en-US"/>
        </a:p>
      </dgm:t>
    </dgm:pt>
    <dgm:pt modelId="{2BEE72DC-3AA8-481C-8AEF-4D7B55585932}" type="sibTrans" cxnId="{FD93C66E-AC30-44AD-8AFA-EE0233D2E386}">
      <dgm:prSet/>
      <dgm:spPr/>
      <dgm:t>
        <a:bodyPr/>
        <a:lstStyle/>
        <a:p>
          <a:endParaRPr lang="en-US"/>
        </a:p>
      </dgm:t>
    </dgm:pt>
    <dgm:pt modelId="{71D9455B-2975-9A40-9008-D95E1EC4141B}" type="pres">
      <dgm:prSet presAssocID="{919BBD4E-9A6F-4D7C-BAC5-274A208DE4F2}" presName="linear" presStyleCnt="0">
        <dgm:presLayoutVars>
          <dgm:animLvl val="lvl"/>
          <dgm:resizeHandles val="exact"/>
        </dgm:presLayoutVars>
      </dgm:prSet>
      <dgm:spPr/>
    </dgm:pt>
    <dgm:pt modelId="{6C94847F-BD50-B746-BE1B-423B00DA634C}" type="pres">
      <dgm:prSet presAssocID="{6483B909-1A2B-4BF5-BDF8-C2FC3CD48F7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17017F5-57E4-D94C-B136-2423BCF1F81B}" type="pres">
      <dgm:prSet presAssocID="{568D0A43-0535-4EEC-BA1B-9068F41E1B15}" presName="spacer" presStyleCnt="0"/>
      <dgm:spPr/>
    </dgm:pt>
    <dgm:pt modelId="{E8A94A17-80FF-5D42-9413-CA7518DBF6F3}" type="pres">
      <dgm:prSet presAssocID="{78A35806-61D6-4ACD-AA19-A5D7DF53A8A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96D7A1F-564E-CC45-BC21-19C7C648DA64}" type="presOf" srcId="{78A35806-61D6-4ACD-AA19-A5D7DF53A8A7}" destId="{E8A94A17-80FF-5D42-9413-CA7518DBF6F3}" srcOrd="0" destOrd="0" presId="urn:microsoft.com/office/officeart/2005/8/layout/vList2"/>
    <dgm:cxn modelId="{04B76835-BAB5-5047-B43B-6AF1436609C6}" type="presOf" srcId="{6483B909-1A2B-4BF5-BDF8-C2FC3CD48F78}" destId="{6C94847F-BD50-B746-BE1B-423B00DA634C}" srcOrd="0" destOrd="0" presId="urn:microsoft.com/office/officeart/2005/8/layout/vList2"/>
    <dgm:cxn modelId="{FD93C66E-AC30-44AD-8AFA-EE0233D2E386}" srcId="{919BBD4E-9A6F-4D7C-BAC5-274A208DE4F2}" destId="{78A35806-61D6-4ACD-AA19-A5D7DF53A8A7}" srcOrd="1" destOrd="0" parTransId="{5B949D4C-BB0B-460F-AF1F-40F4FAD27807}" sibTransId="{2BEE72DC-3AA8-481C-8AEF-4D7B55585932}"/>
    <dgm:cxn modelId="{C58D9ED3-D95A-4A4C-BA4E-26AC679659B0}" srcId="{919BBD4E-9A6F-4D7C-BAC5-274A208DE4F2}" destId="{6483B909-1A2B-4BF5-BDF8-C2FC3CD48F78}" srcOrd="0" destOrd="0" parTransId="{D15DB083-EF4C-4C22-9C62-74AE8918D436}" sibTransId="{568D0A43-0535-4EEC-BA1B-9068F41E1B15}"/>
    <dgm:cxn modelId="{668022EC-4EF5-254E-9637-83D3770E9535}" type="presOf" srcId="{919BBD4E-9A6F-4D7C-BAC5-274A208DE4F2}" destId="{71D9455B-2975-9A40-9008-D95E1EC4141B}" srcOrd="0" destOrd="0" presId="urn:microsoft.com/office/officeart/2005/8/layout/vList2"/>
    <dgm:cxn modelId="{D0F1B20C-2645-2348-9BC7-96EF6C46FD3C}" type="presParOf" srcId="{71D9455B-2975-9A40-9008-D95E1EC4141B}" destId="{6C94847F-BD50-B746-BE1B-423B00DA634C}" srcOrd="0" destOrd="0" presId="urn:microsoft.com/office/officeart/2005/8/layout/vList2"/>
    <dgm:cxn modelId="{31390729-24D3-4D49-AD07-CD2B200AFBEC}" type="presParOf" srcId="{71D9455B-2975-9A40-9008-D95E1EC4141B}" destId="{017017F5-57E4-D94C-B136-2423BCF1F81B}" srcOrd="1" destOrd="0" presId="urn:microsoft.com/office/officeart/2005/8/layout/vList2"/>
    <dgm:cxn modelId="{3CA1A8D0-10BC-304B-95DA-0DDCA9AF2250}" type="presParOf" srcId="{71D9455B-2975-9A40-9008-D95E1EC4141B}" destId="{E8A94A17-80FF-5D42-9413-CA7518DBF6F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F27B5-FBB7-AE4A-AFD6-4826A5729D4E}">
      <dsp:nvSpPr>
        <dsp:cNvPr id="0" name=""/>
        <dsp:cNvSpPr/>
      </dsp:nvSpPr>
      <dsp:spPr>
        <a:xfrm>
          <a:off x="0" y="399293"/>
          <a:ext cx="6263640" cy="1079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500" i="1" kern="1200" dirty="0"/>
            <a:t>Struktura procesa i teme</a:t>
          </a:r>
          <a:endParaRPr lang="en-US" sz="4500" kern="1200" dirty="0"/>
        </a:p>
      </dsp:txBody>
      <dsp:txXfrm>
        <a:off x="52688" y="451981"/>
        <a:ext cx="6158264" cy="973949"/>
      </dsp:txXfrm>
    </dsp:sp>
    <dsp:sp modelId="{A44BD765-B0EB-6141-8977-111A46A05806}">
      <dsp:nvSpPr>
        <dsp:cNvPr id="0" name=""/>
        <dsp:cNvSpPr/>
      </dsp:nvSpPr>
      <dsp:spPr>
        <a:xfrm>
          <a:off x="0" y="1608218"/>
          <a:ext cx="6263640" cy="10793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500" i="1" kern="1200"/>
            <a:t>Principi promjene</a:t>
          </a:r>
          <a:endParaRPr lang="en-US" sz="4500" kern="1200"/>
        </a:p>
      </dsp:txBody>
      <dsp:txXfrm>
        <a:off x="52688" y="1660906"/>
        <a:ext cx="6158264" cy="973949"/>
      </dsp:txXfrm>
    </dsp:sp>
    <dsp:sp modelId="{2A12070A-7CD6-E14E-9B24-9F284A5F5137}">
      <dsp:nvSpPr>
        <dsp:cNvPr id="0" name=""/>
        <dsp:cNvSpPr/>
      </dsp:nvSpPr>
      <dsp:spPr>
        <a:xfrm>
          <a:off x="0" y="2817143"/>
          <a:ext cx="6263640" cy="10793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500" i="1" kern="1200"/>
            <a:t>Procesi promjene</a:t>
          </a:r>
          <a:endParaRPr lang="en-US" sz="4500" kern="1200"/>
        </a:p>
      </dsp:txBody>
      <dsp:txXfrm>
        <a:off x="52688" y="2869831"/>
        <a:ext cx="6158264" cy="973949"/>
      </dsp:txXfrm>
    </dsp:sp>
    <dsp:sp modelId="{E7EA31B0-DFEC-A141-985E-89F0C54F2995}">
      <dsp:nvSpPr>
        <dsp:cNvPr id="0" name=""/>
        <dsp:cNvSpPr/>
      </dsp:nvSpPr>
      <dsp:spPr>
        <a:xfrm>
          <a:off x="0" y="4026068"/>
          <a:ext cx="6263640" cy="10793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500" i="1" kern="1200"/>
            <a:t>Mehanizmi promjene</a:t>
          </a:r>
          <a:endParaRPr lang="en-US" sz="4500" kern="1200"/>
        </a:p>
      </dsp:txBody>
      <dsp:txXfrm>
        <a:off x="52688" y="4078756"/>
        <a:ext cx="6158264" cy="9739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914CB-0D2F-45D3-9221-BE8285E5840D}">
      <dsp:nvSpPr>
        <dsp:cNvPr id="0" name=""/>
        <dsp:cNvSpPr/>
      </dsp:nvSpPr>
      <dsp:spPr>
        <a:xfrm>
          <a:off x="0" y="290549"/>
          <a:ext cx="2360601" cy="1585536"/>
        </a:xfrm>
        <a:prstGeom prst="rect">
          <a:avLst/>
        </a:prstGeom>
        <a:solidFill>
          <a:srgbClr val="CC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 err="1">
              <a:solidFill>
                <a:schemeClr val="tx1"/>
              </a:solidFill>
            </a:rPr>
            <a:t>Predkontemplacija</a:t>
          </a:r>
          <a:r>
            <a:rPr lang="hr-HR" sz="1400" kern="1200" dirty="0">
              <a:solidFill>
                <a:schemeClr val="tx1"/>
              </a:solidFill>
            </a:rPr>
            <a:t> – osobe nemaju namjeru mijenjati svoje ponašanje u bližoj budućnosti, nisu svjesne problema ili ga podcjenjuju (</a:t>
          </a:r>
          <a:r>
            <a:rPr lang="hr-HR" sz="1400" kern="1200" dirty="0" err="1">
              <a:solidFill>
                <a:schemeClr val="tx1"/>
              </a:solidFill>
            </a:rPr>
            <a:t>savjetovatelj</a:t>
          </a:r>
          <a:r>
            <a:rPr lang="hr-HR" sz="1400" kern="1200" dirty="0">
              <a:solidFill>
                <a:schemeClr val="tx1"/>
              </a:solidFill>
            </a:rPr>
            <a:t> brižan skrbnik)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0" y="290549"/>
        <a:ext cx="2360601" cy="1585536"/>
      </dsp:txXfrm>
    </dsp:sp>
    <dsp:sp modelId="{3029493B-88B9-4765-892C-572775CA63AE}">
      <dsp:nvSpPr>
        <dsp:cNvPr id="0" name=""/>
        <dsp:cNvSpPr/>
      </dsp:nvSpPr>
      <dsp:spPr>
        <a:xfrm>
          <a:off x="2993793" y="304810"/>
          <a:ext cx="4016583" cy="1534534"/>
        </a:xfrm>
        <a:prstGeom prst="rect">
          <a:avLst/>
        </a:prstGeom>
        <a:solidFill>
          <a:srgbClr val="FF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solidFill>
                <a:schemeClr val="tx1"/>
              </a:solidFill>
            </a:rPr>
            <a:t>Kontemplacija</a:t>
          </a:r>
          <a:r>
            <a:rPr lang="hr-HR" sz="1400" kern="1200" dirty="0">
              <a:solidFill>
                <a:schemeClr val="tx1"/>
              </a:solidFill>
            </a:rPr>
            <a:t> – osobe su svjesne da problem postoji i ozbiljno razmišljaju o njegovom rješavanju ali se na to nisu obvezale. Prikupljanje informacija o akcijama koje će se trebati poduzeti, </a:t>
          </a:r>
          <a:r>
            <a:rPr lang="hr-HR" sz="1400" kern="1200" dirty="0" err="1">
              <a:solidFill>
                <a:schemeClr val="tx1"/>
              </a:solidFill>
            </a:rPr>
            <a:t>cost-benefit</a:t>
          </a:r>
          <a:r>
            <a:rPr lang="hr-HR" sz="1400" kern="1200" dirty="0">
              <a:solidFill>
                <a:schemeClr val="tx1"/>
              </a:solidFill>
            </a:rPr>
            <a:t> </a:t>
          </a:r>
          <a:r>
            <a:rPr lang="hr-HR" sz="1400" kern="1200" dirty="0" err="1">
              <a:solidFill>
                <a:schemeClr val="tx1"/>
              </a:solidFill>
            </a:rPr>
            <a:t>anlaiza</a:t>
          </a:r>
          <a:r>
            <a:rPr lang="hr-HR" sz="1400" kern="1200" dirty="0">
              <a:solidFill>
                <a:schemeClr val="tx1"/>
              </a:solidFill>
            </a:rPr>
            <a:t> (</a:t>
          </a:r>
          <a:r>
            <a:rPr lang="hr-HR" sz="1400" kern="1200" dirty="0" err="1">
              <a:solidFill>
                <a:schemeClr val="tx1"/>
              </a:solidFill>
            </a:rPr>
            <a:t>savjetovatelj</a:t>
          </a:r>
          <a:r>
            <a:rPr lang="hr-HR" sz="1400" kern="1200" dirty="0">
              <a:solidFill>
                <a:schemeClr val="tx1"/>
              </a:solidFill>
            </a:rPr>
            <a:t> nudi racionalne diskusije i reevaluacije dosadašnjeg ponašanja)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2993793" y="304810"/>
        <a:ext cx="4016583" cy="1534534"/>
      </dsp:txXfrm>
    </dsp:sp>
    <dsp:sp modelId="{6FF6758E-4704-4ADE-B70C-0EBF326CE8CF}">
      <dsp:nvSpPr>
        <dsp:cNvPr id="0" name=""/>
        <dsp:cNvSpPr/>
      </dsp:nvSpPr>
      <dsp:spPr>
        <a:xfrm>
          <a:off x="7391405" y="430578"/>
          <a:ext cx="1637585" cy="1248838"/>
        </a:xfrm>
        <a:prstGeom prst="rect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solidFill>
                <a:schemeClr val="tx1"/>
              </a:solidFill>
            </a:rPr>
            <a:t>Priprema</a:t>
          </a:r>
          <a:r>
            <a:rPr lang="hr-HR" sz="1400" kern="1200" dirty="0">
              <a:solidFill>
                <a:schemeClr val="tx1"/>
              </a:solidFill>
            </a:rPr>
            <a:t> – obvezivanje i planiranje da se u bliskoj budućnosti poduzmu akcije (</a:t>
          </a:r>
          <a:r>
            <a:rPr lang="hr-HR" sz="1400" kern="1200" dirty="0" err="1">
              <a:solidFill>
                <a:schemeClr val="tx1"/>
              </a:solidFill>
            </a:rPr>
            <a:t>savjetovatelj</a:t>
          </a:r>
          <a:r>
            <a:rPr lang="hr-HR" sz="1400" kern="1200" dirty="0">
              <a:solidFill>
                <a:schemeClr val="tx1"/>
              </a:solidFill>
            </a:rPr>
            <a:t> osnažuje)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7391405" y="430578"/>
        <a:ext cx="1637585" cy="1248838"/>
      </dsp:txXfrm>
    </dsp:sp>
    <dsp:sp modelId="{71710BC7-25DF-4DA3-9432-384D56C08DC7}">
      <dsp:nvSpPr>
        <dsp:cNvPr id="0" name=""/>
        <dsp:cNvSpPr/>
      </dsp:nvSpPr>
      <dsp:spPr>
        <a:xfrm>
          <a:off x="5105372" y="2286003"/>
          <a:ext cx="3593361" cy="1045806"/>
        </a:xfrm>
        <a:prstGeom prst="rect">
          <a:avLst/>
        </a:prstGeom>
        <a:solidFill>
          <a:srgbClr val="FF99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solidFill>
                <a:schemeClr val="tx1"/>
              </a:solidFill>
            </a:rPr>
            <a:t>Akcija</a:t>
          </a:r>
          <a:r>
            <a:rPr lang="hr-HR" sz="1400" kern="1200" dirty="0">
              <a:solidFill>
                <a:schemeClr val="tx1"/>
              </a:solidFill>
            </a:rPr>
            <a:t> – pojedinci modificiraju svoje ponašanje, iskustva i okolinu sa svrhom rješavanja svog problema, specifični koraci u izvedbi plana (</a:t>
          </a:r>
          <a:r>
            <a:rPr lang="hr-HR" sz="1400" kern="1200" dirty="0" err="1">
              <a:solidFill>
                <a:schemeClr val="tx1"/>
              </a:solidFill>
            </a:rPr>
            <a:t>savjetovatelj</a:t>
          </a:r>
          <a:r>
            <a:rPr lang="hr-HR" sz="1400" kern="1200" dirty="0">
              <a:solidFill>
                <a:schemeClr val="tx1"/>
              </a:solidFill>
            </a:rPr>
            <a:t> konzultant održavanje spremnosti na promjenu)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5105372" y="2286003"/>
        <a:ext cx="3593361" cy="1045806"/>
      </dsp:txXfrm>
    </dsp:sp>
    <dsp:sp modelId="{4A74099C-5EB0-411C-8FF0-89DF6F664AED}">
      <dsp:nvSpPr>
        <dsp:cNvPr id="0" name=""/>
        <dsp:cNvSpPr/>
      </dsp:nvSpPr>
      <dsp:spPr>
        <a:xfrm>
          <a:off x="990621" y="2287977"/>
          <a:ext cx="3117989" cy="1141027"/>
        </a:xfrm>
        <a:prstGeom prst="rect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solidFill>
                <a:schemeClr val="tx1"/>
              </a:solidFill>
            </a:rPr>
            <a:t>Održavanje</a:t>
          </a:r>
          <a:r>
            <a:rPr lang="hr-HR" sz="1400" kern="1200" dirty="0">
              <a:solidFill>
                <a:schemeClr val="tx1"/>
              </a:solidFill>
            </a:rPr>
            <a:t> – sada novo ponašanje postaje normativ i radi se na prevenciji povrata (</a:t>
          </a:r>
          <a:r>
            <a:rPr lang="hr-HR" sz="1400" kern="1200" dirty="0" err="1">
              <a:solidFill>
                <a:schemeClr val="tx1"/>
              </a:solidFill>
            </a:rPr>
            <a:t>savjetovatelj</a:t>
          </a:r>
          <a:r>
            <a:rPr lang="hr-HR" sz="1400" kern="1200" dirty="0">
              <a:solidFill>
                <a:schemeClr val="tx1"/>
              </a:solidFill>
            </a:rPr>
            <a:t> podržava spremnost na promjenu i integriranja promjene u svakodnevni život)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990621" y="2287977"/>
        <a:ext cx="3117989" cy="1141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C0E04-AA23-B547-A50A-5DFFADA17864}">
      <dsp:nvSpPr>
        <dsp:cNvPr id="0" name=""/>
        <dsp:cNvSpPr/>
      </dsp:nvSpPr>
      <dsp:spPr>
        <a:xfrm>
          <a:off x="0" y="51669"/>
          <a:ext cx="5393361" cy="13852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2000.godine – u okviru projektnih aktivnosti usmjerenih na poboljšanje alternativnog postupanja, uz potporu UNICEF-a, cilj trogodišnjeg projekta (2000-2003) razvoj i implementacija modela izvansudske nagodbe u maloljetničkoj delinkvenciji u  RH;</a:t>
          </a:r>
          <a:endParaRPr lang="en-US" sz="1600" kern="1200"/>
        </a:p>
      </dsp:txBody>
      <dsp:txXfrm>
        <a:off x="67624" y="119293"/>
        <a:ext cx="5258113" cy="1250031"/>
      </dsp:txXfrm>
    </dsp:sp>
    <dsp:sp modelId="{994D35D2-3BD9-D24E-94E6-30C5ABECC1DB}">
      <dsp:nvSpPr>
        <dsp:cNvPr id="0" name=""/>
        <dsp:cNvSpPr/>
      </dsp:nvSpPr>
      <dsp:spPr>
        <a:xfrm>
          <a:off x="0" y="1483029"/>
          <a:ext cx="5393361" cy="1385279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Projekt suradno provođen od voditeljica iz Državnog odvjetništva RH, Ministarstva rada i socijalne skrbi i Edukacijsko-Rehabilitacijskog fakulteta;</a:t>
          </a:r>
          <a:endParaRPr lang="en-US" sz="1600" kern="1200"/>
        </a:p>
      </dsp:txBody>
      <dsp:txXfrm>
        <a:off x="67624" y="1550653"/>
        <a:ext cx="5258113" cy="1250031"/>
      </dsp:txXfrm>
    </dsp:sp>
    <dsp:sp modelId="{655FA22D-AFE0-144D-AD58-C546D750F6C5}">
      <dsp:nvSpPr>
        <dsp:cNvPr id="0" name=""/>
        <dsp:cNvSpPr/>
      </dsp:nvSpPr>
      <dsp:spPr>
        <a:xfrm>
          <a:off x="0" y="2914389"/>
          <a:ext cx="5393361" cy="138527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Stručna služba ustrojena u centrima za socijalnu skrb u Zagrebu, Osijeku i Splitu; u prvih godinu dana više od 100 uspješno riješenih slučajeva; izdan priručnik;</a:t>
          </a:r>
          <a:endParaRPr lang="en-US" sz="1600" kern="1200"/>
        </a:p>
      </dsp:txBody>
      <dsp:txXfrm>
        <a:off x="67624" y="2982013"/>
        <a:ext cx="5258113" cy="12500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71DCE-3E88-1B42-9C47-6E21405CE97F}">
      <dsp:nvSpPr>
        <dsp:cNvPr id="0" name=""/>
        <dsp:cNvSpPr/>
      </dsp:nvSpPr>
      <dsp:spPr>
        <a:xfrm>
          <a:off x="1302" y="505550"/>
          <a:ext cx="2776761" cy="1666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Pomirenje između maloljetnog ili mlađeg punoljetnog počinitelja kaznenog djela i žrtve kaznenog djela i uspostava socijalnog mira</a:t>
          </a:r>
          <a:endParaRPr lang="en-US" sz="1300" kern="1200"/>
        </a:p>
      </dsp:txBody>
      <dsp:txXfrm>
        <a:off x="50099" y="554347"/>
        <a:ext cx="2679167" cy="1568463"/>
      </dsp:txXfrm>
    </dsp:sp>
    <dsp:sp modelId="{64217651-83EF-FE40-A262-7D799554CAD6}">
      <dsp:nvSpPr>
        <dsp:cNvPr id="0" name=""/>
        <dsp:cNvSpPr/>
      </dsp:nvSpPr>
      <dsp:spPr>
        <a:xfrm>
          <a:off x="3022419" y="994260"/>
          <a:ext cx="588673" cy="6886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022419" y="1131987"/>
        <a:ext cx="412071" cy="413182"/>
      </dsp:txXfrm>
    </dsp:sp>
    <dsp:sp modelId="{07BF7EDA-65E5-604F-962B-6D0DCDFDA2E4}">
      <dsp:nvSpPr>
        <dsp:cNvPr id="0" name=""/>
        <dsp:cNvSpPr/>
      </dsp:nvSpPr>
      <dsp:spPr>
        <a:xfrm>
          <a:off x="3888768" y="505550"/>
          <a:ext cx="2776761" cy="1666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/>
            <a:t>PREDNOST ZA OŠTEĆENIKA</a:t>
          </a:r>
          <a:r>
            <a:rPr lang="hr-HR" sz="1300" kern="1200"/>
            <a:t> – ima priliku govoriti o svojim strahovima, osjećajima i izraziti svoje interese; upoznaje se sa svojim pravima, nudi mu se prorada i emocionalnih a ne samo materijalnih posljedica kaznenog djela, brzo rješavanje naspram trajanja kaznenog postupka</a:t>
          </a:r>
          <a:endParaRPr lang="en-US" sz="1300" kern="1200"/>
        </a:p>
      </dsp:txBody>
      <dsp:txXfrm>
        <a:off x="3937565" y="554347"/>
        <a:ext cx="2679167" cy="1568463"/>
      </dsp:txXfrm>
    </dsp:sp>
    <dsp:sp modelId="{0BAC0ECE-64BC-0649-A829-A2A5902D7A2B}">
      <dsp:nvSpPr>
        <dsp:cNvPr id="0" name=""/>
        <dsp:cNvSpPr/>
      </dsp:nvSpPr>
      <dsp:spPr>
        <a:xfrm rot="5400000">
          <a:off x="4982813" y="2365980"/>
          <a:ext cx="588673" cy="6886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5070559" y="2415961"/>
        <a:ext cx="413182" cy="412071"/>
      </dsp:txXfrm>
    </dsp:sp>
    <dsp:sp modelId="{E2CB01BC-C8FC-384F-8950-B1D5282D8013}">
      <dsp:nvSpPr>
        <dsp:cNvPr id="0" name=""/>
        <dsp:cNvSpPr/>
      </dsp:nvSpPr>
      <dsp:spPr>
        <a:xfrm>
          <a:off x="3888768" y="3282312"/>
          <a:ext cx="2776761" cy="1666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kern="1200"/>
            <a:t>PREDNOSTI ZA POČINITELJA</a:t>
          </a:r>
          <a:r>
            <a:rPr lang="hr-HR" sz="1300" kern="1200"/>
            <a:t> – ostaje sudski nekažnjavan, ne prolazi kazneni postupak, razvija kreativnost kod promišljanja načina popravka štete, dobije uvid o djelovanju vlastitog ponašanja na druge, uči preuzeti odgovornost za svoje ponašanje</a:t>
          </a:r>
          <a:endParaRPr lang="en-US" sz="1300" kern="1200"/>
        </a:p>
      </dsp:txBody>
      <dsp:txXfrm>
        <a:off x="3937565" y="3331109"/>
        <a:ext cx="2679167" cy="15684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E7FAA-DBB5-7745-B691-41565650C757}">
      <dsp:nvSpPr>
        <dsp:cNvPr id="0" name=""/>
        <dsp:cNvSpPr/>
      </dsp:nvSpPr>
      <dsp:spPr>
        <a:xfrm>
          <a:off x="0" y="412339"/>
          <a:ext cx="6666833" cy="875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zajednički razgovor maloljetnika i oštećenika, čiji je rezultat isprika maloljetnika oštećeniku</a:t>
          </a:r>
          <a:endParaRPr lang="en-US" sz="2200" kern="1200"/>
        </a:p>
      </dsp:txBody>
      <dsp:txXfrm>
        <a:off x="42722" y="455061"/>
        <a:ext cx="6581389" cy="789716"/>
      </dsp:txXfrm>
    </dsp:sp>
    <dsp:sp modelId="{36D6833B-3D36-6B41-9ED4-7F6EA67F13D6}">
      <dsp:nvSpPr>
        <dsp:cNvPr id="0" name=""/>
        <dsp:cNvSpPr/>
      </dsp:nvSpPr>
      <dsp:spPr>
        <a:xfrm>
          <a:off x="0" y="1350859"/>
          <a:ext cx="6666833" cy="875160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obavljanje nekog rada oštećeniku</a:t>
          </a:r>
          <a:endParaRPr lang="en-US" sz="2200" kern="1200"/>
        </a:p>
      </dsp:txBody>
      <dsp:txXfrm>
        <a:off x="42722" y="1393581"/>
        <a:ext cx="6581389" cy="789716"/>
      </dsp:txXfrm>
    </dsp:sp>
    <dsp:sp modelId="{A4C727DB-15C3-D748-A299-DDDD3EDD3E2F}">
      <dsp:nvSpPr>
        <dsp:cNvPr id="0" name=""/>
        <dsp:cNvSpPr/>
      </dsp:nvSpPr>
      <dsp:spPr>
        <a:xfrm>
          <a:off x="0" y="2289379"/>
          <a:ext cx="6666833" cy="87516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zajednička akcija maloljetnika i oštećenika (npr. pomaganje oštećeniku u obavljanju određenih radova..)</a:t>
          </a:r>
          <a:endParaRPr lang="en-US" sz="2200" kern="1200"/>
        </a:p>
      </dsp:txBody>
      <dsp:txXfrm>
        <a:off x="42722" y="2332101"/>
        <a:ext cx="6581389" cy="789716"/>
      </dsp:txXfrm>
    </dsp:sp>
    <dsp:sp modelId="{CBD70BDC-DB1B-414B-B9B6-C6B6D0666DAE}">
      <dsp:nvSpPr>
        <dsp:cNvPr id="0" name=""/>
        <dsp:cNvSpPr/>
      </dsp:nvSpPr>
      <dsp:spPr>
        <a:xfrm>
          <a:off x="0" y="3227900"/>
          <a:ext cx="6666833" cy="875160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mali poklon - kao simbolična gesta isprike i pomirenja</a:t>
          </a:r>
          <a:endParaRPr lang="en-US" sz="2200" kern="1200"/>
        </a:p>
      </dsp:txBody>
      <dsp:txXfrm>
        <a:off x="42722" y="3270622"/>
        <a:ext cx="6581389" cy="789716"/>
      </dsp:txXfrm>
    </dsp:sp>
    <dsp:sp modelId="{89F1F3E2-A105-A14A-AB46-CCE9A376A45A}">
      <dsp:nvSpPr>
        <dsp:cNvPr id="0" name=""/>
        <dsp:cNvSpPr/>
      </dsp:nvSpPr>
      <dsp:spPr>
        <a:xfrm>
          <a:off x="0" y="4166420"/>
          <a:ext cx="6666833" cy="87516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novčana nadoknada oštećeniku za pričinjenu štetu</a:t>
          </a:r>
          <a:endParaRPr lang="en-US" sz="2200" kern="1200"/>
        </a:p>
      </dsp:txBody>
      <dsp:txXfrm>
        <a:off x="42722" y="4209142"/>
        <a:ext cx="6581389" cy="7897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058E4-370C-8B40-AAE1-1DCA3AD06EF9}">
      <dsp:nvSpPr>
        <dsp:cNvPr id="0" name=""/>
        <dsp:cNvSpPr/>
      </dsp:nvSpPr>
      <dsp:spPr>
        <a:xfrm>
          <a:off x="0" y="3719073"/>
          <a:ext cx="6313605" cy="6101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Ako su apsolutno dobrovoljno pristali na sudjelovanje u programu i ako o tome nema nikakve sumnje.</a:t>
          </a:r>
          <a:endParaRPr lang="en-US" sz="1400" kern="1200"/>
        </a:p>
      </dsp:txBody>
      <dsp:txXfrm>
        <a:off x="0" y="3719073"/>
        <a:ext cx="6313605" cy="610144"/>
      </dsp:txXfrm>
    </dsp:sp>
    <dsp:sp modelId="{808DFB5D-172C-5844-85B5-6E0B1CF70C00}">
      <dsp:nvSpPr>
        <dsp:cNvPr id="0" name=""/>
        <dsp:cNvSpPr/>
      </dsp:nvSpPr>
      <dsp:spPr>
        <a:xfrm rot="10800000">
          <a:off x="0" y="2789822"/>
          <a:ext cx="6313605" cy="938402"/>
        </a:xfrm>
        <a:prstGeom prst="upArrowCallou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Kad maloljetnici ne priznaju krivnju iz vjerskih ili kulturnih razloga, ali ipak izražavaju želju da budu uključeni u program Halt;</a:t>
          </a:r>
          <a:endParaRPr lang="en-US" sz="1400" kern="1200"/>
        </a:p>
      </dsp:txBody>
      <dsp:txXfrm rot="10800000">
        <a:off x="0" y="2789822"/>
        <a:ext cx="6313605" cy="609745"/>
      </dsp:txXfrm>
    </dsp:sp>
    <dsp:sp modelId="{C88858DD-FBEB-B745-A476-8266DA768EAF}">
      <dsp:nvSpPr>
        <dsp:cNvPr id="0" name=""/>
        <dsp:cNvSpPr/>
      </dsp:nvSpPr>
      <dsp:spPr>
        <a:xfrm rot="10800000">
          <a:off x="0" y="1860572"/>
          <a:ext cx="6313605" cy="938402"/>
        </a:xfrm>
        <a:prstGeom prst="upArrowCallou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Kad su maloljetnici od 18 do 21 godinu starosti upleteni i u grupni prijestup;</a:t>
          </a:r>
          <a:endParaRPr lang="en-US" sz="1400" kern="1200"/>
        </a:p>
      </dsp:txBody>
      <dsp:txXfrm rot="10800000">
        <a:off x="0" y="1860572"/>
        <a:ext cx="6313605" cy="609745"/>
      </dsp:txXfrm>
    </dsp:sp>
    <dsp:sp modelId="{A4471D8E-6FA1-E249-84BF-7F0AB1842C46}">
      <dsp:nvSpPr>
        <dsp:cNvPr id="0" name=""/>
        <dsp:cNvSpPr/>
      </dsp:nvSpPr>
      <dsp:spPr>
        <a:xfrm rot="10800000">
          <a:off x="0" y="931321"/>
          <a:ext cx="6313605" cy="938402"/>
        </a:xfrm>
        <a:prstGeom prst="upArrowCallou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Dosad su najviše jednom prošli program Halt, a to je bilo prije više od godinu dana. </a:t>
          </a:r>
          <a:endParaRPr lang="en-US" sz="1400" kern="1200"/>
        </a:p>
      </dsp:txBody>
      <dsp:txXfrm rot="10800000">
        <a:off x="0" y="931321"/>
        <a:ext cx="6313605" cy="609745"/>
      </dsp:txXfrm>
    </dsp:sp>
    <dsp:sp modelId="{8F1BFA27-CDD6-A54B-B168-5E0DC7AAB1E0}">
      <dsp:nvSpPr>
        <dsp:cNvPr id="0" name=""/>
        <dsp:cNvSpPr/>
      </dsp:nvSpPr>
      <dsp:spPr>
        <a:xfrm rot="10800000">
          <a:off x="0" y="2070"/>
          <a:ext cx="6313605" cy="938402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Priznali su prijestup.</a:t>
          </a:r>
          <a:endParaRPr lang="en-US" sz="1400" kern="1200"/>
        </a:p>
      </dsp:txBody>
      <dsp:txXfrm rot="10800000">
        <a:off x="0" y="2070"/>
        <a:ext cx="6313605" cy="6097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E5F14-D102-FE49-BE91-D2B5D352EA1E}">
      <dsp:nvSpPr>
        <dsp:cNvPr id="0" name=""/>
        <dsp:cNvSpPr/>
      </dsp:nvSpPr>
      <dsp:spPr>
        <a:xfrm>
          <a:off x="228107" y="2079"/>
          <a:ext cx="4188645" cy="41886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/>
            <a:t>Što mislite o ovakvim načinima postupanja prema mladim počiniteljima?</a:t>
          </a:r>
          <a:endParaRPr lang="en-US" sz="3400" kern="1200"/>
        </a:p>
      </dsp:txBody>
      <dsp:txXfrm>
        <a:off x="841520" y="615492"/>
        <a:ext cx="2961819" cy="2961819"/>
      </dsp:txXfrm>
    </dsp:sp>
    <dsp:sp modelId="{DBB02D61-69C7-C34F-9B77-7654BE744EF9}">
      <dsp:nvSpPr>
        <dsp:cNvPr id="0" name=""/>
        <dsp:cNvSpPr/>
      </dsp:nvSpPr>
      <dsp:spPr>
        <a:xfrm rot="5400000">
          <a:off x="4762316" y="1541406"/>
          <a:ext cx="1466025" cy="1109991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EAD36-05B5-BC47-A251-62A1AE347E4F}">
      <dsp:nvSpPr>
        <dsp:cNvPr id="0" name=""/>
        <dsp:cNvSpPr/>
      </dsp:nvSpPr>
      <dsp:spPr>
        <a:xfrm>
          <a:off x="6511075" y="2079"/>
          <a:ext cx="4188645" cy="4188645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400" kern="1200"/>
            <a:t>Bi li oni mogli biti alternativa i institucionalnim mjerama?????</a:t>
          </a:r>
          <a:endParaRPr lang="en-US" sz="3400" kern="1200"/>
        </a:p>
      </dsp:txBody>
      <dsp:txXfrm>
        <a:off x="7124488" y="615492"/>
        <a:ext cx="2961819" cy="29618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178EA-8A6A-9D47-BBA9-137F47789AAC}">
      <dsp:nvSpPr>
        <dsp:cNvPr id="0" name=""/>
        <dsp:cNvSpPr/>
      </dsp:nvSpPr>
      <dsp:spPr>
        <a:xfrm>
          <a:off x="0" y="0"/>
          <a:ext cx="6336792" cy="100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Koji su ciljevi savjetovanja s mladim počiniteljima kaznenih djela?</a:t>
          </a:r>
          <a:endParaRPr lang="en-US" sz="2200" kern="1200"/>
        </a:p>
      </dsp:txBody>
      <dsp:txXfrm>
        <a:off x="29326" y="29326"/>
        <a:ext cx="5139197" cy="942616"/>
      </dsp:txXfrm>
    </dsp:sp>
    <dsp:sp modelId="{BD61DA4E-A2D4-324C-9423-37B45B72F4D3}">
      <dsp:nvSpPr>
        <dsp:cNvPr id="0" name=""/>
        <dsp:cNvSpPr/>
      </dsp:nvSpPr>
      <dsp:spPr>
        <a:xfrm>
          <a:off x="473202" y="1140333"/>
          <a:ext cx="6336792" cy="100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Objasnite komponente modela savjetovanja s mladim počiniteljima kaznenih djela.</a:t>
          </a:r>
          <a:endParaRPr lang="en-US" sz="2200" kern="1200"/>
        </a:p>
      </dsp:txBody>
      <dsp:txXfrm>
        <a:off x="502528" y="1169659"/>
        <a:ext cx="5154113" cy="942616"/>
      </dsp:txXfrm>
    </dsp:sp>
    <dsp:sp modelId="{3C7E0275-6E3B-5947-84F2-86EB94BCCE81}">
      <dsp:nvSpPr>
        <dsp:cNvPr id="0" name=""/>
        <dsp:cNvSpPr/>
      </dsp:nvSpPr>
      <dsp:spPr>
        <a:xfrm>
          <a:off x="946404" y="2280666"/>
          <a:ext cx="6336792" cy="100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Koje su prednosti izvansudske nagodbe za oštećenika i za počinitelja?</a:t>
          </a:r>
          <a:endParaRPr lang="en-US" sz="2200" kern="1200"/>
        </a:p>
      </dsp:txBody>
      <dsp:txXfrm>
        <a:off x="975730" y="2309992"/>
        <a:ext cx="5154113" cy="942616"/>
      </dsp:txXfrm>
    </dsp:sp>
    <dsp:sp modelId="{DEB074EA-30C5-AB48-8A03-BB11DB04AE2C}">
      <dsp:nvSpPr>
        <dsp:cNvPr id="0" name=""/>
        <dsp:cNvSpPr/>
      </dsp:nvSpPr>
      <dsp:spPr>
        <a:xfrm>
          <a:off x="1419605" y="3420999"/>
          <a:ext cx="6336792" cy="100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Koji su kriteriji za izricanje izvansudske nagodbe.</a:t>
          </a:r>
          <a:endParaRPr lang="en-US" sz="2200" kern="1200"/>
        </a:p>
      </dsp:txBody>
      <dsp:txXfrm>
        <a:off x="1448931" y="3450325"/>
        <a:ext cx="5154113" cy="942616"/>
      </dsp:txXfrm>
    </dsp:sp>
    <dsp:sp modelId="{4481D016-3F52-124C-8C4C-92DB4558FE15}">
      <dsp:nvSpPr>
        <dsp:cNvPr id="0" name=""/>
        <dsp:cNvSpPr/>
      </dsp:nvSpPr>
      <dsp:spPr>
        <a:xfrm>
          <a:off x="1892808" y="4561332"/>
          <a:ext cx="6336792" cy="100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Opišite STOP program.</a:t>
          </a:r>
          <a:endParaRPr lang="en-US" sz="2200" kern="1200"/>
        </a:p>
      </dsp:txBody>
      <dsp:txXfrm>
        <a:off x="1922134" y="4590658"/>
        <a:ext cx="5154113" cy="942616"/>
      </dsp:txXfrm>
    </dsp:sp>
    <dsp:sp modelId="{BDA3F090-FC10-1A47-8631-AEA0956C7403}">
      <dsp:nvSpPr>
        <dsp:cNvPr id="0" name=""/>
        <dsp:cNvSpPr/>
      </dsp:nvSpPr>
      <dsp:spPr>
        <a:xfrm>
          <a:off x="5685967" y="731481"/>
          <a:ext cx="650824" cy="6508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832402" y="731481"/>
        <a:ext cx="357954" cy="489745"/>
      </dsp:txXfrm>
    </dsp:sp>
    <dsp:sp modelId="{0E250C45-15A8-0946-A8C7-2352F35C6384}">
      <dsp:nvSpPr>
        <dsp:cNvPr id="0" name=""/>
        <dsp:cNvSpPr/>
      </dsp:nvSpPr>
      <dsp:spPr>
        <a:xfrm>
          <a:off x="6159169" y="1871814"/>
          <a:ext cx="650824" cy="6508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305604" y="1871814"/>
        <a:ext cx="357954" cy="489745"/>
      </dsp:txXfrm>
    </dsp:sp>
    <dsp:sp modelId="{E876FDE2-3C9C-684D-8994-A9026E0E3E53}">
      <dsp:nvSpPr>
        <dsp:cNvPr id="0" name=""/>
        <dsp:cNvSpPr/>
      </dsp:nvSpPr>
      <dsp:spPr>
        <a:xfrm>
          <a:off x="6632371" y="2995460"/>
          <a:ext cx="650824" cy="6508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778806" y="2995460"/>
        <a:ext cx="357954" cy="489745"/>
      </dsp:txXfrm>
    </dsp:sp>
    <dsp:sp modelId="{E9EA1256-C632-9C4D-950C-B3937BE7E3A8}">
      <dsp:nvSpPr>
        <dsp:cNvPr id="0" name=""/>
        <dsp:cNvSpPr/>
      </dsp:nvSpPr>
      <dsp:spPr>
        <a:xfrm>
          <a:off x="7105573" y="4146918"/>
          <a:ext cx="650824" cy="6508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252008" y="4146918"/>
        <a:ext cx="357954" cy="4897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4847F-BD50-B746-BE1B-423B00DA634C}">
      <dsp:nvSpPr>
        <dsp:cNvPr id="0" name=""/>
        <dsp:cNvSpPr/>
      </dsp:nvSpPr>
      <dsp:spPr>
        <a:xfrm>
          <a:off x="0" y="21896"/>
          <a:ext cx="5111749" cy="2857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 kern="1200" dirty="0"/>
            <a:t>Podjela slučajeva: U maloj grupi pročitati sve slučajeve i odgovoriti na pitanja postavljena na kraju opisa svakog slučaja</a:t>
          </a:r>
          <a:endParaRPr lang="en-US" sz="3300" kern="1200" dirty="0"/>
        </a:p>
      </dsp:txBody>
      <dsp:txXfrm>
        <a:off x="139474" y="161370"/>
        <a:ext cx="4832801" cy="2578192"/>
      </dsp:txXfrm>
    </dsp:sp>
    <dsp:sp modelId="{E8A94A17-80FF-5D42-9413-CA7518DBF6F3}">
      <dsp:nvSpPr>
        <dsp:cNvPr id="0" name=""/>
        <dsp:cNvSpPr/>
      </dsp:nvSpPr>
      <dsp:spPr>
        <a:xfrm>
          <a:off x="0" y="2974076"/>
          <a:ext cx="5111749" cy="2857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300" kern="1200" dirty="0"/>
            <a:t>Svaka grupa prezentira svoje odgovore 10.11.2023. nakon čega slijedi diskusija u velikoj grupi</a:t>
          </a:r>
          <a:endParaRPr lang="en-US" sz="3300" kern="1200" dirty="0"/>
        </a:p>
      </dsp:txBody>
      <dsp:txXfrm>
        <a:off x="139474" y="3113550"/>
        <a:ext cx="4832801" cy="2578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64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6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3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65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2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98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33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30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84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07A0-E6CE-4936-B8A0-88FC4C4B0F8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9B1F8-5161-488E-B7FB-0B0B8248C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2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uszm.hr/stop-progra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hr-HR" sz="4700" b="1"/>
              <a:t>Posebna obaveza savjetovanja mladih, </a:t>
            </a:r>
            <a:r>
              <a:rPr lang="hr-HR" sz="4700" b="1" err="1"/>
              <a:t>Izvansudska</a:t>
            </a:r>
            <a:r>
              <a:rPr lang="hr-HR" sz="4700" b="1"/>
              <a:t> nagodba i STOP program</a:t>
            </a:r>
            <a:endParaRPr lang="en-GB" sz="47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hr-HR" dirty="0" err="1"/>
              <a:t>Prof.dr.sc</a:t>
            </a:r>
            <a:r>
              <a:rPr lang="hr-HR" dirty="0"/>
              <a:t>. Marijana Majdak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437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920" name="Rectangle 3891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22" name="Rectangle 3892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pPr eaLnBrk="1" hangingPunct="1"/>
            <a:br>
              <a:rPr lang="hr-HR" altLang="en-US">
                <a:solidFill>
                  <a:srgbClr val="FFFFFF"/>
                </a:solidFill>
              </a:rPr>
            </a:br>
            <a:br>
              <a:rPr lang="hr-HR" altLang="en-US">
                <a:solidFill>
                  <a:srgbClr val="FFFFFF"/>
                </a:solidFill>
              </a:rPr>
            </a:br>
            <a:br>
              <a:rPr lang="hr-HR" altLang="en-US">
                <a:solidFill>
                  <a:srgbClr val="FFFFFF"/>
                </a:solidFill>
              </a:rPr>
            </a:br>
            <a:r>
              <a:rPr lang="hr-HR" altLang="en-US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 na kojima je nužno raditi</a:t>
            </a:r>
            <a:br>
              <a:rPr lang="hr-HR" altLang="en-US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>
                <a:solidFill>
                  <a:srgbClr val="FFFFFF"/>
                </a:solidFill>
              </a:rPr>
            </a:br>
            <a:endParaRPr lang="hr-HR" altLang="en-US">
              <a:solidFill>
                <a:srgbClr val="FFFFFF"/>
              </a:solidFill>
            </a:endParaRPr>
          </a:p>
        </p:txBody>
      </p:sp>
      <p:sp>
        <p:nvSpPr>
          <p:cNvPr id="38924" name="Arc 3892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61950" indent="-361950"/>
            <a:endParaRPr lang="hr-HR" altLang="en-US" sz="1500" b="1" i="1" dirty="0"/>
          </a:p>
          <a:p>
            <a:pPr marL="361950" indent="-361950"/>
            <a:r>
              <a:rPr lang="hr-HR" altLang="en-US" sz="1500" b="1" i="1" dirty="0"/>
              <a:t>Ponovno uspostavljanje izgubljene empatije </a:t>
            </a:r>
            <a:r>
              <a:rPr lang="hr-HR" altLang="en-US" sz="1500" i="1" dirty="0"/>
              <a:t>(obilježje ove populacije je nedostatak sažaljenja u odnosu na osobe koje su povrijedili što je povezano s nedostatkom empatije)</a:t>
            </a:r>
          </a:p>
          <a:p>
            <a:pPr marL="361950" indent="-361950"/>
            <a:r>
              <a:rPr lang="hr-HR" altLang="en-US" sz="1500" b="1" i="1" dirty="0"/>
              <a:t>Osvještavanje povezanosti između povrede, boli i bijesa </a:t>
            </a:r>
            <a:r>
              <a:rPr lang="hr-HR" altLang="en-US" sz="1500" i="1" dirty="0"/>
              <a:t>(mnogi maloljetnici su ponosni na svoje emocije ljutnje i bijesa te se njima hvale. Važno je pristupiti ljutnji kao emociji koja nastaje nakon što su bili povrijeđeni i osvijestiti koliko je ljutnja povezana s povređivanjem i boli)</a:t>
            </a:r>
          </a:p>
          <a:p>
            <a:pPr marL="361950" indent="-361950"/>
            <a:r>
              <a:rPr lang="hr-HR" altLang="en-US" sz="1500" b="1" i="1" dirty="0"/>
              <a:t>Rad na </a:t>
            </a:r>
            <a:r>
              <a:rPr lang="hr-HR" altLang="en-US" sz="1500" b="1" i="1" dirty="0" err="1"/>
              <a:t>optuživačkim</a:t>
            </a:r>
            <a:r>
              <a:rPr lang="hr-HR" altLang="en-US" sz="1500" b="1" i="1" dirty="0"/>
              <a:t> ponašanjima uz korištenje tehnike izazova slobode </a:t>
            </a:r>
            <a:r>
              <a:rPr lang="hr-HR" altLang="en-US" sz="1500" i="1" dirty="0"/>
              <a:t>(istovremeno je tehnika empatična i </a:t>
            </a:r>
            <a:r>
              <a:rPr lang="hr-HR" altLang="en-US" sz="1500" i="1" dirty="0" err="1"/>
              <a:t>konfrontirajuća</a:t>
            </a:r>
            <a:r>
              <a:rPr lang="hr-HR" altLang="en-US" sz="1500" i="1" dirty="0"/>
              <a:t>. Naglašava se kako drugi koji optužuju za vlastite izbore imaju kontrole nad njihovim mislima i ponašanjima mlade je moguće poučiti o preuzimanju odgovornosti za vlastita ponašanja)</a:t>
            </a:r>
          </a:p>
          <a:p>
            <a:pPr marL="361950" indent="-361950"/>
            <a:r>
              <a:rPr lang="hr-HR" altLang="en-US" sz="1500" b="1" i="1" dirty="0"/>
              <a:t>Rad na nasilnim reakcijama </a:t>
            </a:r>
            <a:r>
              <a:rPr lang="hr-HR" altLang="en-US" sz="1500" i="1" dirty="0"/>
              <a:t>(tehnika terapeutskog prekidača ukoliko se nasilje javlja kao reakcija na nepoštivanje ili omalovažavanje njih samih. Maloljetnicima se daje do znanja da će nasilna reakcija s vremenom prestati biti učinkovita. Prekidač podrazumijeva naglu i agresivnu reakciju izazvanu od nekoga iz maloljetnikove okoline, osoba ima zadatak pratiti fiziologiju, emocije i misli bilo tijekom pritiskivanja prekidača od strane grupe ili </a:t>
            </a:r>
            <a:r>
              <a:rPr lang="hr-HR" altLang="en-US" sz="1500" i="1" dirty="0" err="1"/>
              <a:t>savjetovatelja</a:t>
            </a:r>
            <a:r>
              <a:rPr lang="hr-HR" altLang="en-US" sz="1500" i="1" dirty="0"/>
              <a:t> tijekom savjetodavnog procesa bilo u svakodnevnim situacijama).</a:t>
            </a:r>
          </a:p>
          <a:p>
            <a:pPr marL="361950" indent="-361950"/>
            <a:r>
              <a:rPr lang="hr-HR" altLang="en-US" sz="1500" b="1" i="1" dirty="0"/>
              <a:t>Odnosi u okruženju </a:t>
            </a:r>
            <a:r>
              <a:rPr lang="hr-HR" altLang="en-US" sz="1500" i="1" dirty="0"/>
              <a:t>(izgradnja pozitivnih i </a:t>
            </a:r>
            <a:r>
              <a:rPr lang="hr-HR" altLang="en-US" sz="1500" i="1" dirty="0" err="1"/>
              <a:t>osnažujućih</a:t>
            </a:r>
            <a:r>
              <a:rPr lang="hr-HR" altLang="en-US" sz="1500" i="1" dirty="0"/>
              <a:t> odnosa treba biti važna tema bilo kroz povezanost s grupama sličnih interesa ili problema bilo kroz slobodno vrijeme).</a:t>
            </a:r>
          </a:p>
          <a:p>
            <a:pPr marL="361950" indent="-361950"/>
            <a:endParaRPr lang="hr-HR" altLang="en-US" sz="1500" i="1" dirty="0"/>
          </a:p>
          <a:p>
            <a:pPr marL="361950" indent="-361950"/>
            <a:endParaRPr lang="hr-HR" altLang="en-US" sz="1500" i="1" dirty="0"/>
          </a:p>
          <a:p>
            <a:pPr marL="361950" indent="-361950"/>
            <a:endParaRPr lang="hr-HR" alt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4196669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944" name="Rectangle 39943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46" name="Rectangle: Rounded Corners 39945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eaLnBrk="1" hangingPunct="1"/>
            <a:br>
              <a:rPr lang="hr-HR" altLang="en-US" sz="3700">
                <a:solidFill>
                  <a:srgbClr val="FFFFFF"/>
                </a:solidFill>
              </a:rPr>
            </a:br>
            <a:br>
              <a:rPr lang="hr-HR" altLang="en-US" sz="3700">
                <a:solidFill>
                  <a:srgbClr val="FFFFFF"/>
                </a:solidFill>
              </a:rPr>
            </a:br>
            <a:br>
              <a:rPr lang="hr-HR" altLang="en-US" sz="3700">
                <a:solidFill>
                  <a:srgbClr val="FFFFFF"/>
                </a:solidFill>
              </a:rPr>
            </a:br>
            <a:r>
              <a:rPr lang="hr-HR" altLang="en-US" sz="3700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Principi promjene</a:t>
            </a:r>
            <a:br>
              <a:rPr lang="hr-HR" altLang="en-US" sz="3700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37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3700">
                <a:solidFill>
                  <a:srgbClr val="FFFFFF"/>
                </a:solidFill>
              </a:rPr>
            </a:br>
            <a:endParaRPr lang="hr-HR" altLang="en-US" sz="3700">
              <a:solidFill>
                <a:srgbClr val="FFFFFF"/>
              </a:solidFill>
            </a:endParaRPr>
          </a:p>
        </p:txBody>
      </p:sp>
      <p:sp>
        <p:nvSpPr>
          <p:cNvPr id="39948" name="Freeform: Shape 39947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950" name="Freeform: Shape 39949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952" name="Freeform: Shape 39951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26686" y="820879"/>
            <a:ext cx="6453636" cy="5318663"/>
          </a:xfrm>
        </p:spPr>
        <p:txBody>
          <a:bodyPr anchor="t">
            <a:normAutofit lnSpcReduction="10000"/>
          </a:bodyPr>
          <a:lstStyle/>
          <a:p>
            <a:pPr marL="361950" indent="-361950"/>
            <a:endParaRPr lang="hr-HR" altLang="en-US" sz="1300" b="1" i="1" dirty="0"/>
          </a:p>
          <a:p>
            <a:pPr marL="361950" indent="-361950"/>
            <a:r>
              <a:rPr lang="hr-HR" altLang="en-US" sz="1600" i="1" dirty="0"/>
              <a:t>Misli, osjećaji, ponašanja</a:t>
            </a:r>
          </a:p>
          <a:p>
            <a:pPr marL="361950" indent="-361950"/>
            <a:r>
              <a:rPr lang="hr-HR" altLang="en-US" sz="1600" i="1" dirty="0"/>
              <a:t>Najčešće se radi o antisocijalnim mislima i ponašanjima te interpersonalnim sukobima</a:t>
            </a:r>
          </a:p>
          <a:p>
            <a:pPr marL="361950" indent="-361950"/>
            <a:r>
              <a:rPr lang="hr-HR" altLang="en-US" sz="1600" i="1" dirty="0"/>
              <a:t>Važno je istražiti i konfrontirati otpore prema promjeni (jer su neki pojedinci u otporu od promjene)</a:t>
            </a:r>
          </a:p>
          <a:p>
            <a:pPr marL="361950" indent="-361950"/>
            <a:r>
              <a:rPr lang="hr-HR" altLang="en-US" sz="1600" i="1" dirty="0"/>
              <a:t>Promjena – gubitak nečeg poznatog (ograničavanje njihovih izbora)</a:t>
            </a:r>
          </a:p>
          <a:p>
            <a:pPr marL="361950" indent="-361950"/>
            <a:r>
              <a:rPr lang="hr-HR" altLang="en-US" sz="1600" i="1" dirty="0"/>
              <a:t>„Sindrom nemotiviranog korisnika”</a:t>
            </a:r>
          </a:p>
          <a:p>
            <a:pPr marL="361950" indent="-361950"/>
            <a:r>
              <a:rPr lang="hr-HR" altLang="en-US" sz="1600" i="1" dirty="0"/>
              <a:t>Otpor se može manifestirati kroz: izolaciju i nepovezanost, nepovjerenje prema pomagaču, udovoljavanje samo minimalnim zahtjevima mjere, niska razina </a:t>
            </a:r>
            <a:r>
              <a:rPr lang="hr-HR" altLang="en-US" sz="1600" i="1" dirty="0" err="1"/>
              <a:t>samootkrivanja</a:t>
            </a:r>
            <a:r>
              <a:rPr lang="hr-HR" altLang="en-US" sz="1600" i="1" dirty="0"/>
              <a:t>, cinizam i neprihvaćanje odgovornosti za počinjeno kazneno djelo</a:t>
            </a:r>
          </a:p>
          <a:p>
            <a:pPr marL="361950" indent="-361950"/>
            <a:r>
              <a:rPr lang="hr-HR" altLang="en-US" sz="1600" i="1" dirty="0"/>
              <a:t>Bitno je da se </a:t>
            </a:r>
            <a:r>
              <a:rPr lang="hr-HR" altLang="en-US" sz="1600" i="1" dirty="0" err="1"/>
              <a:t>savjetovatelj</a:t>
            </a:r>
            <a:r>
              <a:rPr lang="hr-HR" altLang="en-US" sz="1600" i="1" dirty="0"/>
              <a:t> usmjeri na snage a ne na teškoće, dakle, utvrditi potencijale korisnika (model savjetovanja temeljen na snagama)</a:t>
            </a:r>
          </a:p>
          <a:p>
            <a:pPr marL="361950" indent="-361950"/>
            <a:r>
              <a:rPr lang="hr-HR" altLang="en-US" sz="1600" i="1" dirty="0"/>
              <a:t>S maloljetnim počiniteljima kaznenih djela bitno je pojasniti da su oni odgovorni za promjenu a </a:t>
            </a:r>
            <a:r>
              <a:rPr lang="hr-HR" altLang="en-US" sz="1600" i="1" dirty="0" err="1"/>
              <a:t>savjetovatelj</a:t>
            </a:r>
            <a:r>
              <a:rPr lang="hr-HR" altLang="en-US" sz="1600" i="1" dirty="0"/>
              <a:t> može samo pomoći u promjeni</a:t>
            </a:r>
          </a:p>
          <a:p>
            <a:pPr marL="361950" indent="-361950"/>
            <a:r>
              <a:rPr lang="hr-HR" altLang="en-US" sz="1600" i="1" dirty="0"/>
              <a:t>Bitno je i imati razumijevanja i kod pojedinca osvijestiti postojeće utjecaje i pronaći adekvatne načine rješavanja problema uzimajući u obzir utjecaje okoline</a:t>
            </a:r>
          </a:p>
          <a:p>
            <a:pPr marL="361950" indent="-361950"/>
            <a:endParaRPr lang="hr-HR" altLang="en-US" sz="1300" i="1" dirty="0"/>
          </a:p>
          <a:p>
            <a:pPr marL="361950" indent="-361950"/>
            <a:endParaRPr lang="hr-HR" altLang="en-US" sz="1300" i="1" dirty="0"/>
          </a:p>
        </p:txBody>
      </p:sp>
      <p:sp>
        <p:nvSpPr>
          <p:cNvPr id="39954" name="Freeform: Shape 39953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956" name="Freeform: Shape 39955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958" name="Freeform: Shape 39957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11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  <a:solidFill>
            <a:srgbClr val="9900FF"/>
          </a:solidFill>
        </p:spPr>
        <p:txBody>
          <a:bodyPr>
            <a:normAutofit fontScale="90000"/>
          </a:bodyPr>
          <a:lstStyle/>
          <a:p>
            <a:pPr eaLnBrk="1" hangingPunct="1"/>
            <a:br>
              <a:rPr lang="hr-HR" altLang="en-US" sz="4000"/>
            </a:br>
            <a:br>
              <a:rPr lang="hr-HR" altLang="en-US" sz="4000"/>
            </a:br>
            <a:br>
              <a:rPr lang="hr-HR" altLang="en-US" sz="4000"/>
            </a:br>
            <a:r>
              <a:rPr lang="hr-HR" alt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Procesi promjene</a:t>
            </a:r>
            <a:br>
              <a:rPr lang="hr-H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4000"/>
            </a:br>
            <a:endParaRPr lang="hr-HR" altLang="en-US" sz="40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9144000" cy="5562600"/>
          </a:xfrm>
          <a:solidFill>
            <a:srgbClr val="CC99FF"/>
          </a:solidFill>
        </p:spPr>
        <p:txBody>
          <a:bodyPr/>
          <a:lstStyle/>
          <a:p>
            <a:pPr marL="361950" indent="-361950">
              <a:lnSpc>
                <a:spcPct val="80000"/>
              </a:lnSpc>
            </a:pPr>
            <a:endParaRPr lang="hr-HR" altLang="en-US" sz="1400" b="1" i="1"/>
          </a:p>
          <a:p>
            <a:pPr marL="361950" indent="-361950">
              <a:lnSpc>
                <a:spcPct val="80000"/>
              </a:lnSpc>
            </a:pPr>
            <a:r>
              <a:rPr lang="hr-HR" altLang="en-US" sz="1800" i="1"/>
              <a:t>Transteorijski model promjene (Prochaska i DiClemente, 1983.) </a:t>
            </a:r>
          </a:p>
          <a:p>
            <a:pPr marL="361950" indent="-361950">
              <a:lnSpc>
                <a:spcPct val="80000"/>
              </a:lnSpc>
            </a:pPr>
            <a:r>
              <a:rPr lang="hr-HR" altLang="en-US" sz="1800" i="1"/>
              <a:t>Pet stupnjeva promjene:</a:t>
            </a:r>
          </a:p>
          <a:p>
            <a:pPr marL="361950" indent="-361950">
              <a:lnSpc>
                <a:spcPct val="80000"/>
              </a:lnSpc>
            </a:pPr>
            <a:endParaRPr lang="hr-HR" altLang="en-US" sz="1800" i="1"/>
          </a:p>
          <a:p>
            <a:pPr marL="361950" indent="-361950">
              <a:lnSpc>
                <a:spcPct val="80000"/>
              </a:lnSpc>
            </a:pPr>
            <a:endParaRPr lang="hr-HR" altLang="en-US" sz="1800" i="1"/>
          </a:p>
          <a:p>
            <a:pPr marL="361950" indent="-361950">
              <a:lnSpc>
                <a:spcPct val="80000"/>
              </a:lnSpc>
            </a:pPr>
            <a:endParaRPr lang="hr-HR" altLang="en-US" sz="1800" i="1"/>
          </a:p>
        </p:txBody>
      </p:sp>
      <p:graphicFrame>
        <p:nvGraphicFramePr>
          <p:cNvPr id="2" name="Diagram 1"/>
          <p:cNvGraphicFramePr/>
          <p:nvPr/>
        </p:nvGraphicFramePr>
        <p:xfrm>
          <a:off x="1524000" y="2286000"/>
          <a:ext cx="9144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0965" name="Straight Arrow Connector 3"/>
          <p:cNvCxnSpPr>
            <a:cxnSpLocks noChangeShapeType="1"/>
          </p:cNvCxnSpPr>
          <p:nvPr/>
        </p:nvCxnSpPr>
        <p:spPr bwMode="auto">
          <a:xfrm>
            <a:off x="3962400" y="3352800"/>
            <a:ext cx="304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6" name="Straight Arrow Connector 5"/>
          <p:cNvCxnSpPr>
            <a:cxnSpLocks noChangeShapeType="1"/>
          </p:cNvCxnSpPr>
          <p:nvPr/>
        </p:nvCxnSpPr>
        <p:spPr bwMode="auto">
          <a:xfrm>
            <a:off x="8534400" y="3352800"/>
            <a:ext cx="304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7" name="Straight Arrow Connector 9"/>
          <p:cNvCxnSpPr>
            <a:cxnSpLocks noChangeShapeType="1"/>
          </p:cNvCxnSpPr>
          <p:nvPr/>
        </p:nvCxnSpPr>
        <p:spPr bwMode="auto">
          <a:xfrm flipH="1">
            <a:off x="9448800" y="4076700"/>
            <a:ext cx="3048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8" name="Straight Arrow Connector 11"/>
          <p:cNvCxnSpPr>
            <a:cxnSpLocks noChangeShapeType="1"/>
          </p:cNvCxnSpPr>
          <p:nvPr/>
        </p:nvCxnSpPr>
        <p:spPr bwMode="auto">
          <a:xfrm flipH="1">
            <a:off x="5791200" y="5105400"/>
            <a:ext cx="685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9003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000" name="Rectangle 4199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01" name="Freeform: Shape 4199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br>
              <a:rPr lang="hr-HR" altLang="en-US" sz="3700" dirty="0">
                <a:solidFill>
                  <a:srgbClr val="FFFFFF"/>
                </a:solidFill>
              </a:rPr>
            </a:br>
            <a:br>
              <a:rPr lang="hr-HR" altLang="en-US" sz="3700" dirty="0">
                <a:solidFill>
                  <a:srgbClr val="FFFFFF"/>
                </a:solidFill>
              </a:rPr>
            </a:br>
            <a:br>
              <a:rPr lang="hr-HR" altLang="en-US" sz="3700" dirty="0">
                <a:solidFill>
                  <a:srgbClr val="FFFFFF"/>
                </a:solidFill>
              </a:rPr>
            </a:br>
            <a:r>
              <a:rPr lang="hr-HR" altLang="en-US" sz="37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Mehanizmi promjene</a:t>
            </a:r>
            <a:br>
              <a:rPr lang="hr-HR" altLang="en-US" sz="37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37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3700" dirty="0">
                <a:solidFill>
                  <a:srgbClr val="FFFFFF"/>
                </a:solidFill>
              </a:rPr>
            </a:br>
            <a:endParaRPr lang="hr-HR" altLang="en-US" sz="3700" dirty="0">
              <a:solidFill>
                <a:srgbClr val="FFFFFF"/>
              </a:solidFill>
            </a:endParaRPr>
          </a:p>
        </p:txBody>
      </p:sp>
      <p:sp>
        <p:nvSpPr>
          <p:cNvPr id="42002" name="Arc 4199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2618" y="591344"/>
            <a:ext cx="7612083" cy="5845082"/>
          </a:xfrm>
        </p:spPr>
        <p:txBody>
          <a:bodyPr anchor="ctr">
            <a:normAutofit fontScale="92500" lnSpcReduction="10000"/>
          </a:bodyPr>
          <a:lstStyle/>
          <a:p>
            <a:pPr marL="361950" indent="-361950"/>
            <a:endParaRPr lang="hr-HR" altLang="en-US" sz="1100" b="1" i="1" dirty="0"/>
          </a:p>
          <a:p>
            <a:pPr marL="361950" indent="-361950"/>
            <a:r>
              <a:rPr lang="hr-HR" altLang="en-US" sz="1600" dirty="0"/>
              <a:t>Najčešći mehanizmi promjene su: odnos između korisnika i </a:t>
            </a:r>
            <a:r>
              <a:rPr lang="hr-HR" altLang="en-US" sz="1600" dirty="0" err="1"/>
              <a:t>savjetovatelja</a:t>
            </a:r>
            <a:r>
              <a:rPr lang="hr-HR" altLang="en-US" sz="1600" dirty="0"/>
              <a:t>, osnaživanje potencijala i snaga, trening određenih vještina i stvaranje novoga razumijevanja</a:t>
            </a:r>
          </a:p>
          <a:p>
            <a:pPr marL="361950" indent="-361950"/>
            <a:endParaRPr lang="hr-HR" altLang="en-US" sz="1600" dirty="0"/>
          </a:p>
          <a:p>
            <a:pPr marL="361950" indent="-361950"/>
            <a:r>
              <a:rPr lang="hr-HR" altLang="en-US" sz="1600" dirty="0"/>
              <a:t>Promjeni na različitim stupnjevima pomažu slijedeći mehanizmi:</a:t>
            </a:r>
          </a:p>
          <a:p>
            <a:pPr marL="361950" indent="-361950"/>
            <a:endParaRPr lang="hr-HR" altLang="en-US" sz="1600" dirty="0"/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hr-HR" altLang="en-US" sz="1600" i="1" dirty="0"/>
              <a:t>Povećanje svjesnosti o sebi </a:t>
            </a:r>
            <a:r>
              <a:rPr lang="hr-HR" altLang="en-US" sz="1600" dirty="0"/>
              <a:t>(kroz opservaciju, konfrontaciju, interpretaciju)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hr-HR" altLang="en-US" sz="1600" i="1" dirty="0"/>
              <a:t>Emocionalno olakšanje </a:t>
            </a:r>
            <a:r>
              <a:rPr lang="hr-HR" altLang="en-US" sz="1600" dirty="0"/>
              <a:t>(negativnog pritiska zbog postojećeg problema)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hr-HR" altLang="en-US" sz="1600" i="1" dirty="0"/>
              <a:t>Re-evaluacija okolnosti u okruženju </a:t>
            </a:r>
            <a:r>
              <a:rPr lang="hr-HR" altLang="en-US" sz="1600" dirty="0"/>
              <a:t>(sagledavanje kako prisutno ponašanje utječe na okolinu i značajne osobe)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hr-HR" altLang="en-US" sz="1600" i="1" dirty="0"/>
              <a:t>Samoprocjena</a:t>
            </a:r>
            <a:r>
              <a:rPr lang="hr-HR" altLang="en-US" sz="1600" dirty="0"/>
              <a:t> (procjena što osoba misli i osjeća u odnosu na problem)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hr-HR" altLang="en-US" sz="1600" i="1" dirty="0"/>
              <a:t>Samo-oslobođenje</a:t>
            </a:r>
            <a:r>
              <a:rPr lang="hr-HR" altLang="en-US" sz="1600" dirty="0"/>
              <a:t> (olakšanje zbog spoznaje da je promjena moguća)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hr-HR" altLang="en-US" sz="1600" i="1" dirty="0"/>
              <a:t>Kontrola izvanrednih stanja </a:t>
            </a:r>
            <a:r>
              <a:rPr lang="hr-HR" altLang="en-US" sz="1600" dirty="0"/>
              <a:t>(učenje zdravih i poželjnih obrazaca ponašanja kojima će se prevenirati negativna ponašanja)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hr-HR" altLang="en-US" sz="1600" i="1" dirty="0"/>
              <a:t>Supstitucija</a:t>
            </a:r>
            <a:r>
              <a:rPr lang="hr-HR" altLang="en-US" sz="1600" dirty="0"/>
              <a:t> (učenje načina zamjene negativnih ponašanja s novo naučenim poželjnim ponašanjima)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hr-HR" altLang="en-US" sz="1600" i="1" dirty="0"/>
              <a:t>Osnaživanje</a:t>
            </a:r>
            <a:r>
              <a:rPr lang="hr-HR" altLang="en-US" sz="1600" dirty="0"/>
              <a:t> (samo-nagrađivanje ili nagrađivanje od strane drugih zbog učinjenih promjena)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hr-HR" altLang="en-US" sz="1600" i="1" dirty="0"/>
              <a:t>Uključenost u pomažući odnos </a:t>
            </a:r>
            <a:r>
              <a:rPr lang="hr-HR" altLang="en-US" sz="1600" dirty="0"/>
              <a:t>(izgradnja ili održavanje odnosa s osobom s kojom je moguće pričati o problemu)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hr-HR" altLang="en-US" sz="1600" i="1" dirty="0"/>
              <a:t>Kontrola poticaja </a:t>
            </a:r>
            <a:r>
              <a:rPr lang="hr-HR" altLang="en-US" sz="1600" dirty="0"/>
              <a:t>(promjena okruženja s ciljem povećanja prisutnosti činitelja koji potiču pozitivnu promjenu i smanjenje činitelja koji potiču negativno ponašanje)</a:t>
            </a:r>
          </a:p>
        </p:txBody>
      </p:sp>
    </p:spTree>
    <p:extLst>
      <p:ext uri="{BB962C8B-B14F-4D97-AF65-F5344CB8AC3E}">
        <p14:creationId xmlns:p14="http://schemas.microsoft.com/office/powerpoint/2010/main" val="192828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016" name="Rectangle 43015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8" name="Rectangle: Rounded Corners 43017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hr-HR" altLang="en-US" sz="3700" dirty="0">
                <a:solidFill>
                  <a:srgbClr val="FFFFFF"/>
                </a:solidFill>
              </a:rPr>
            </a:br>
            <a:br>
              <a:rPr lang="hr-HR" altLang="en-US" sz="3700" dirty="0">
                <a:solidFill>
                  <a:srgbClr val="FFFFFF"/>
                </a:solidFill>
              </a:rPr>
            </a:br>
            <a:br>
              <a:rPr lang="hr-HR" altLang="en-US" sz="3700" dirty="0">
                <a:solidFill>
                  <a:srgbClr val="FFFFFF"/>
                </a:solidFill>
              </a:rPr>
            </a:br>
            <a:r>
              <a:rPr lang="hr-HR" altLang="en-US" b="1" i="1" dirty="0">
                <a:solidFill>
                  <a:srgbClr val="FFFFFF"/>
                </a:solidFill>
              </a:rPr>
              <a:t>Izvansudska nagodba</a:t>
            </a:r>
            <a:br>
              <a:rPr lang="hr-HR" altLang="en-US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b="1" dirty="0">
                <a:solidFill>
                  <a:srgbClr val="FFFFFF"/>
                </a:solidFill>
              </a:rPr>
            </a:br>
            <a:endParaRPr lang="hr-HR" altLang="en-US" b="1" dirty="0">
              <a:solidFill>
                <a:srgbClr val="FFFFFF"/>
              </a:solidFill>
            </a:endParaRPr>
          </a:p>
        </p:txBody>
      </p:sp>
      <p:sp>
        <p:nvSpPr>
          <p:cNvPr id="43020" name="Freeform: Shape 43019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022" name="Freeform: Shape 43021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024" name="Freeform: Shape 43023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eaLnBrk="1" hangingPunct="1"/>
            <a:endParaRPr lang="en-GB" altLang="en-US" dirty="0"/>
          </a:p>
          <a:p>
            <a:pPr eaLnBrk="1" hangingPunct="1"/>
            <a:endParaRPr lang="hr-HR" altLang="en-US" b="1" i="1" dirty="0"/>
          </a:p>
        </p:txBody>
      </p:sp>
      <p:sp>
        <p:nvSpPr>
          <p:cNvPr id="43026" name="Freeform: Shape 43025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028" name="Freeform: Shape 43027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030" name="Freeform: Shape 43029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27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018" name="Rectangle 43017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hr-HR" altLang="en-US" sz="1100" dirty="0"/>
            </a:br>
            <a:br>
              <a:rPr lang="hr-HR" altLang="en-US" sz="1100" dirty="0"/>
            </a:br>
            <a:br>
              <a:rPr lang="hr-HR" altLang="en-US" sz="1100" dirty="0"/>
            </a:br>
            <a:r>
              <a:rPr lang="hr-HR" altLang="en-US" b="1" i="1" dirty="0"/>
              <a:t>Izvansudska nagodba</a:t>
            </a:r>
            <a:br>
              <a:rPr lang="hr-HR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1100" dirty="0"/>
            </a:br>
            <a:endParaRPr lang="hr-HR" altLang="en-US" sz="1100" dirty="0"/>
          </a:p>
        </p:txBody>
      </p:sp>
      <p:pic>
        <p:nvPicPr>
          <p:cNvPr id="43014" name="Picture 43013">
            <a:extLst>
              <a:ext uri="{FF2B5EF4-FFF2-40B4-BE49-F238E27FC236}">
                <a16:creationId xmlns:a16="http://schemas.microsoft.com/office/drawing/2014/main" id="{061D5E85-4927-87DB-4642-A77CCBA0B9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99" r="3" b="3"/>
          <a:stretch/>
        </p:blipFill>
        <p:spPr>
          <a:xfrm>
            <a:off x="6848918" y="1771078"/>
            <a:ext cx="4504881" cy="4504881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3020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22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3013" name="Rectangle 3">
            <a:extLst>
              <a:ext uri="{FF2B5EF4-FFF2-40B4-BE49-F238E27FC236}">
                <a16:creationId xmlns:a16="http://schemas.microsoft.com/office/drawing/2014/main" id="{87B85955-918D-B288-C500-9F555EB955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495452"/>
              </p:ext>
            </p:extLst>
          </p:nvPr>
        </p:nvGraphicFramePr>
        <p:xfrm>
          <a:off x="838200" y="1825625"/>
          <a:ext cx="539336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0367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041" name="Rectangle 4404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43" name="Rectangle 44042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45" name="Rectangle 44044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47" name="Rectangle 44046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49" name="Freeform: Shape 44048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4051" name="Rectangle 4405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 fontScale="90000"/>
          </a:bodyPr>
          <a:lstStyle/>
          <a:p>
            <a:pPr algn="r" eaLnBrk="1" hangingPunct="1"/>
            <a:br>
              <a:rPr lang="hr-HR" altLang="en-US" sz="2200" dirty="0">
                <a:solidFill>
                  <a:srgbClr val="FFFFFF"/>
                </a:solidFill>
              </a:rPr>
            </a:br>
            <a:br>
              <a:rPr lang="hr-HR" altLang="en-US" sz="2200" dirty="0">
                <a:solidFill>
                  <a:srgbClr val="FFFFFF"/>
                </a:solidFill>
              </a:rPr>
            </a:br>
            <a:br>
              <a:rPr lang="hr-HR" altLang="en-US" sz="2200" dirty="0">
                <a:solidFill>
                  <a:srgbClr val="FFFFFF"/>
                </a:solidFill>
              </a:rPr>
            </a:br>
            <a:r>
              <a:rPr lang="hr-HR" altLang="en-US" sz="4000" b="1" i="1" dirty="0">
                <a:solidFill>
                  <a:srgbClr val="FFFFFF"/>
                </a:solidFill>
              </a:rPr>
              <a:t>Izvansudska nagodba</a:t>
            </a:r>
            <a:r>
              <a:rPr lang="en-GB" altLang="en-US" sz="40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altLang="en-US" sz="4000" b="1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</a:t>
            </a:r>
            <a:br>
              <a:rPr lang="hr-HR" altLang="en-US" sz="2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2200" dirty="0">
                <a:solidFill>
                  <a:srgbClr val="FFFFFF"/>
                </a:solidFill>
              </a:rPr>
            </a:br>
            <a:endParaRPr lang="hr-HR" altLang="en-US" sz="2200" dirty="0">
              <a:solidFill>
                <a:srgbClr val="FFFFFF"/>
              </a:solidFill>
            </a:endParaRPr>
          </a:p>
        </p:txBody>
      </p:sp>
      <p:graphicFrame>
        <p:nvGraphicFramePr>
          <p:cNvPr id="44037" name="Rectangle 3">
            <a:extLst>
              <a:ext uri="{FF2B5EF4-FFF2-40B4-BE49-F238E27FC236}">
                <a16:creationId xmlns:a16="http://schemas.microsoft.com/office/drawing/2014/main" id="{184E56EC-D211-9758-0C0F-6EEEA1E1F9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545661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337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064" name="Rectangle 4506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66" name="Freeform: Shape 4506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sz="3700" b="1" dirty="0">
                <a:solidFill>
                  <a:srgbClr val="FFFFFF"/>
                </a:solidFill>
              </a:rPr>
              <a:t>Kriteriji pri odabiru slučaja za izvansudsku nagodbu</a:t>
            </a:r>
            <a:br>
              <a:rPr lang="hr-HR" altLang="en-US" sz="3700" b="1" dirty="0">
                <a:solidFill>
                  <a:srgbClr val="FFFFFF"/>
                </a:solidFill>
              </a:rPr>
            </a:br>
            <a:r>
              <a:rPr lang="hr-HR" altLang="en-US" sz="2400" dirty="0">
                <a:solidFill>
                  <a:srgbClr val="FFFFFF"/>
                </a:solidFill>
              </a:rPr>
              <a:t>(UZ OPĆE KRITERIJE ZA PRIMJENU ČL 72. ZSM)</a:t>
            </a:r>
          </a:p>
        </p:txBody>
      </p:sp>
      <p:sp>
        <p:nvSpPr>
          <p:cNvPr id="45068" name="Arc 4506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endParaRPr lang="en-GB" altLang="en-US" sz="1800"/>
          </a:p>
          <a:p>
            <a:pPr eaLnBrk="1" hangingPunct="1">
              <a:buFontTx/>
              <a:buNone/>
            </a:pPr>
            <a:r>
              <a:rPr lang="hr-HR" altLang="en-US" sz="1800"/>
              <a:t>NARAV I MODALITET IZVRŠENJA KAZNENOG DJELA</a:t>
            </a:r>
            <a:r>
              <a:rPr lang="hr-HR" altLang="en-US" sz="1800" b="1"/>
              <a:t> </a:t>
            </a:r>
            <a:endParaRPr lang="hr-HR" altLang="en-US" sz="1800"/>
          </a:p>
          <a:p>
            <a:pPr eaLnBrk="1" hangingPunct="1"/>
            <a:r>
              <a:rPr lang="hr-HR" altLang="en-US" sz="1800"/>
              <a:t>situacijski, tipično mladenački delikti srednje težine;</a:t>
            </a:r>
          </a:p>
          <a:p>
            <a:pPr eaLnBrk="1" hangingPunct="1"/>
            <a:r>
              <a:rPr lang="hr-HR" altLang="en-US" sz="1800"/>
              <a:t>činjenično stanje dovoljno rasvIjetljeno;</a:t>
            </a:r>
          </a:p>
          <a:p>
            <a:pPr eaLnBrk="1" hangingPunct="1"/>
            <a:r>
              <a:rPr lang="hr-HR" altLang="en-US" sz="1800"/>
              <a:t>ne ako je riječ o deliktima koji su unaprijed planirani ii su izraz</a:t>
            </a:r>
          </a:p>
          <a:p>
            <a:pPr eaLnBrk="1" hangingPunct="1">
              <a:buFontTx/>
              <a:buNone/>
            </a:pPr>
            <a:r>
              <a:rPr lang="hr-HR" altLang="en-US" sz="1800"/>
              <a:t>surovosti ili bešćutnosti počinitelja</a:t>
            </a:r>
          </a:p>
          <a:p>
            <a:pPr eaLnBrk="1" hangingPunct="1"/>
            <a:r>
              <a:rPr lang="hr-HR" altLang="en-US" sz="1800"/>
              <a:t>posebno značajno kada su počinitelj i oštećenik međusobno</a:t>
            </a:r>
          </a:p>
          <a:p>
            <a:pPr eaLnBrk="1" hangingPunct="1">
              <a:buFontTx/>
              <a:buNone/>
            </a:pPr>
            <a:r>
              <a:rPr lang="hr-HR" altLang="en-US" sz="1800"/>
              <a:t>dnevno ovisni (susjedi, ista škola, obitelj...)</a:t>
            </a:r>
            <a:endParaRPr lang="hr-HR" altLang="en-US" sz="1800" b="1"/>
          </a:p>
          <a:p>
            <a:pPr eaLnBrk="1" hangingPunct="1">
              <a:buFontTx/>
              <a:buNone/>
            </a:pPr>
            <a:endParaRPr lang="hr-HR" altLang="en-US" sz="1800"/>
          </a:p>
          <a:p>
            <a:pPr eaLnBrk="1" hangingPunct="1">
              <a:buFontTx/>
              <a:buNone/>
            </a:pPr>
            <a:r>
              <a:rPr lang="hr-HR" altLang="en-US" sz="1800"/>
              <a:t>OSOBNE PRILIKE POČINITELJA</a:t>
            </a:r>
          </a:p>
          <a:p>
            <a:pPr eaLnBrk="1" hangingPunct="1"/>
            <a:r>
              <a:rPr lang="hr-HR" altLang="en-US" sz="1800"/>
              <a:t>ne ako postoje specijalno preventivni razlozi koji iziskuju potrebu primjene dugotrajnih mjera prema maloljetniku;</a:t>
            </a:r>
          </a:p>
          <a:p>
            <a:pPr eaLnBrk="1" hangingPunct="1"/>
            <a:r>
              <a:rPr lang="hr-HR" altLang="en-US" sz="1800"/>
              <a:t>najsvrhovitije: jedan počinitelj - jedan oštećenik</a:t>
            </a:r>
          </a:p>
          <a:p>
            <a:pPr eaLnBrk="1" hangingPunct="1"/>
            <a:endParaRPr lang="hr-HR" altLang="en-US" sz="1800" b="1"/>
          </a:p>
          <a:p>
            <a:pPr eaLnBrk="1" hangingPunct="1">
              <a:buFontTx/>
              <a:buNone/>
            </a:pPr>
            <a:r>
              <a:rPr lang="hr-HR" altLang="en-US" sz="1800" b="1"/>
              <a:t>OŠTEĆENIK - FIZIČKA OSOBA</a:t>
            </a:r>
          </a:p>
          <a:p>
            <a:pPr eaLnBrk="1" hangingPunct="1"/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2653864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089" name="Rectangle 4608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91" name="Rectangle 4609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93" name="Rectangle 4609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95" name="Rectangle 4609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097" name="Freeform: Shape 4609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099" name="Rectangle 4609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 fontScale="90000"/>
          </a:bodyPr>
          <a:lstStyle/>
          <a:p>
            <a:pPr algn="r" eaLnBrk="1" hangingPunct="1"/>
            <a:r>
              <a:rPr lang="hr-HR" altLang="en-US" sz="3100" b="1">
                <a:solidFill>
                  <a:srgbClr val="FFFFFF"/>
                </a:solidFill>
              </a:rPr>
              <a:t>Neki načini popravljanja i nadoknade štete u okviru izvansudske nagodbe</a:t>
            </a:r>
            <a:endParaRPr lang="hr-HR" altLang="en-US" sz="3100">
              <a:solidFill>
                <a:srgbClr val="FFFFFF"/>
              </a:solidFill>
            </a:endParaRPr>
          </a:p>
        </p:txBody>
      </p:sp>
      <p:graphicFrame>
        <p:nvGraphicFramePr>
          <p:cNvPr id="46085" name="Rectangle 3">
            <a:extLst>
              <a:ext uri="{FF2B5EF4-FFF2-40B4-BE49-F238E27FC236}">
                <a16:creationId xmlns:a16="http://schemas.microsoft.com/office/drawing/2014/main" id="{11F0121A-12A1-A260-0807-67E0319C45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63591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233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112" name="Rectangle 4711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14" name="Freeform: Shape 4711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700" dirty="0" err="1">
                <a:solidFill>
                  <a:srgbClr val="FFFFFF"/>
                </a:solidFill>
              </a:rPr>
              <a:t>Izvansudska</a:t>
            </a:r>
            <a:r>
              <a:rPr lang="en-GB" altLang="en-US" sz="3700" dirty="0">
                <a:solidFill>
                  <a:srgbClr val="FFFFFF"/>
                </a:solidFill>
              </a:rPr>
              <a:t> </a:t>
            </a:r>
            <a:r>
              <a:rPr lang="en-GB" altLang="en-US" sz="3700" dirty="0" err="1">
                <a:solidFill>
                  <a:srgbClr val="FFFFFF"/>
                </a:solidFill>
              </a:rPr>
              <a:t>nagodba</a:t>
            </a:r>
            <a:r>
              <a:rPr lang="en-GB" altLang="en-US" sz="3700" dirty="0">
                <a:solidFill>
                  <a:srgbClr val="FFFFFF"/>
                </a:solidFill>
              </a:rPr>
              <a:t> </a:t>
            </a:r>
            <a:r>
              <a:rPr lang="en-GB" altLang="en-US" sz="3700" dirty="0" err="1">
                <a:solidFill>
                  <a:srgbClr val="FFFFFF"/>
                </a:solidFill>
              </a:rPr>
              <a:t>iz</a:t>
            </a:r>
            <a:r>
              <a:rPr lang="en-GB" altLang="en-US" sz="3700" dirty="0">
                <a:solidFill>
                  <a:srgbClr val="FFFFFF"/>
                </a:solidFill>
              </a:rPr>
              <a:t> perspective </a:t>
            </a:r>
            <a:r>
              <a:rPr lang="en-GB" altLang="en-US" sz="3700" dirty="0" err="1">
                <a:solidFill>
                  <a:srgbClr val="FFFFFF"/>
                </a:solidFill>
              </a:rPr>
              <a:t>oštećenika</a:t>
            </a:r>
            <a:r>
              <a:rPr lang="en-GB" altLang="en-US" sz="3700" dirty="0">
                <a:solidFill>
                  <a:srgbClr val="FFFFFF"/>
                </a:solidFill>
              </a:rPr>
              <a:t> </a:t>
            </a:r>
            <a:r>
              <a:rPr lang="en-GB" altLang="en-US" sz="3700" dirty="0" err="1">
                <a:solidFill>
                  <a:srgbClr val="FFFFFF"/>
                </a:solidFill>
              </a:rPr>
              <a:t>i</a:t>
            </a:r>
            <a:r>
              <a:rPr lang="en-GB" altLang="en-US" sz="3700" dirty="0">
                <a:solidFill>
                  <a:srgbClr val="FFFFFF"/>
                </a:solidFill>
              </a:rPr>
              <a:t> </a:t>
            </a:r>
            <a:r>
              <a:rPr lang="en-GB" altLang="en-US" sz="3700" dirty="0" err="1">
                <a:solidFill>
                  <a:srgbClr val="FFFFFF"/>
                </a:solidFill>
              </a:rPr>
              <a:t>počinitelja</a:t>
            </a:r>
            <a:br>
              <a:rPr lang="en-GB" altLang="en-US" sz="3700" dirty="0">
                <a:solidFill>
                  <a:srgbClr val="FFFFFF"/>
                </a:solidFill>
              </a:rPr>
            </a:br>
            <a:r>
              <a:rPr lang="en-GB" altLang="en-US" sz="2400" dirty="0">
                <a:solidFill>
                  <a:srgbClr val="FFFFFF"/>
                </a:solidFill>
              </a:rPr>
              <a:t>(Anja </a:t>
            </a:r>
            <a:r>
              <a:rPr lang="en-GB" altLang="en-US" sz="2400" dirty="0" err="1">
                <a:solidFill>
                  <a:srgbClr val="FFFFFF"/>
                </a:solidFill>
              </a:rPr>
              <a:t>Mirosavljević</a:t>
            </a:r>
            <a:r>
              <a:rPr lang="en-GB" altLang="en-US" sz="2400" dirty="0">
                <a:solidFill>
                  <a:srgbClr val="FFFFFF"/>
                </a:solidFill>
              </a:rPr>
              <a:t>, 2015)</a:t>
            </a:r>
            <a:endParaRPr lang="hr-HR" altLang="en-US" sz="2400" dirty="0">
              <a:solidFill>
                <a:srgbClr val="FFFFFF"/>
              </a:solidFill>
            </a:endParaRPr>
          </a:p>
        </p:txBody>
      </p:sp>
      <p:sp>
        <p:nvSpPr>
          <p:cNvPr id="47116" name="Arc 471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GB" altLang="en-US" sz="1800" dirty="0" err="1"/>
              <a:t>Istraživanje</a:t>
            </a:r>
            <a:r>
              <a:rPr lang="en-GB" altLang="en-US" sz="1800" dirty="0"/>
              <a:t> s </a:t>
            </a:r>
            <a:r>
              <a:rPr lang="en-GB" altLang="en-US" sz="1800" dirty="0" err="1"/>
              <a:t>oštećenicima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mladim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počiniteljima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kaznenih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djela</a:t>
            </a:r>
            <a:endParaRPr lang="en-GB" altLang="en-US" sz="1800" dirty="0"/>
          </a:p>
          <a:p>
            <a:pPr eaLnBrk="1" hangingPunct="1"/>
            <a:r>
              <a:rPr lang="en-GB" altLang="en-US" sz="1800" b="1" dirty="0" err="1"/>
              <a:t>Iskustvo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žrtava</a:t>
            </a:r>
            <a:r>
              <a:rPr lang="en-GB" altLang="en-US" sz="1800" b="1" dirty="0"/>
              <a:t> je </a:t>
            </a:r>
            <a:r>
              <a:rPr lang="en-GB" altLang="en-US" sz="1800" b="1" dirty="0" err="1"/>
              <a:t>pozitivno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i</a:t>
            </a:r>
            <a:r>
              <a:rPr lang="en-GB" altLang="en-US" sz="1800" dirty="0"/>
              <a:t> vide </a:t>
            </a:r>
            <a:r>
              <a:rPr lang="en-GB" altLang="en-US" sz="1800" dirty="0" err="1"/>
              <a:t>brojne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dobitke</a:t>
            </a:r>
            <a:r>
              <a:rPr lang="en-GB" altLang="en-US" sz="1800" dirty="0"/>
              <a:t> za </a:t>
            </a:r>
            <a:r>
              <a:rPr lang="en-GB" altLang="en-US" sz="1800" dirty="0" err="1"/>
              <a:t>sebe</a:t>
            </a:r>
            <a:r>
              <a:rPr lang="en-GB" altLang="en-US" sz="1800" dirty="0"/>
              <a:t> (</a:t>
            </a:r>
            <a:r>
              <a:rPr lang="en-GB" altLang="en-US" sz="1800" dirty="0" err="1"/>
              <a:t>doživljaj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pozitivne</a:t>
            </a:r>
            <a:r>
              <a:rPr lang="en-GB" altLang="en-US" sz="1800" dirty="0"/>
              <a:t> atmosphere </a:t>
            </a:r>
            <a:r>
              <a:rPr lang="en-GB" altLang="en-US" sz="1800" dirty="0" err="1"/>
              <a:t>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pozitivan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doživljaj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posrednika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kao</a:t>
            </a:r>
            <a:r>
              <a:rPr lang="en-GB" altLang="en-US" sz="1800" dirty="0"/>
              <a:t> </a:t>
            </a:r>
            <a:r>
              <a:rPr lang="en-GB" altLang="en-US" sz="1800" dirty="0" err="1"/>
              <a:t>čuvara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procesa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pozitivan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doživljaj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počinitelja</a:t>
            </a:r>
            <a:r>
              <a:rPr lang="en-GB" altLang="en-US" sz="1800" dirty="0"/>
              <a:t> I </a:t>
            </a:r>
            <a:r>
              <a:rPr lang="en-GB" altLang="en-US" sz="1800" dirty="0" err="1"/>
              <a:t>procesa</a:t>
            </a:r>
            <a:r>
              <a:rPr lang="en-GB" altLang="en-US" sz="1800" dirty="0"/>
              <a:t> koji </a:t>
            </a:r>
            <a:r>
              <a:rPr lang="en-GB" altLang="en-US" sz="1800" dirty="0" err="1"/>
              <a:t>dovodi</a:t>
            </a:r>
            <a:r>
              <a:rPr lang="en-GB" altLang="en-US" sz="1800" dirty="0"/>
              <a:t> do </a:t>
            </a:r>
            <a:r>
              <a:rPr lang="en-GB" altLang="en-US" sz="1800" dirty="0" err="1"/>
              <a:t>olakšanja</a:t>
            </a:r>
            <a:r>
              <a:rPr lang="en-GB" altLang="en-US" sz="1800" dirty="0"/>
              <a:t>)</a:t>
            </a:r>
          </a:p>
          <a:p>
            <a:pPr eaLnBrk="1" hangingPunct="1"/>
            <a:r>
              <a:rPr lang="en-GB" altLang="en-US" sz="1800" b="1" dirty="0" err="1"/>
              <a:t>Žrtve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izvansudsku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nagodbu</a:t>
            </a:r>
            <a:r>
              <a:rPr lang="en-GB" altLang="en-US" sz="1800" b="1" dirty="0"/>
              <a:t> ne </a:t>
            </a:r>
            <a:r>
              <a:rPr lang="en-GB" altLang="en-US" sz="1800" b="1" dirty="0" err="1"/>
              <a:t>doživljavaju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dovoljnom</a:t>
            </a:r>
            <a:r>
              <a:rPr lang="en-GB" altLang="en-US" sz="1800" b="1" dirty="0"/>
              <a:t> za </a:t>
            </a:r>
            <a:r>
              <a:rPr lang="en-GB" altLang="en-US" sz="1800" b="1" dirty="0" err="1"/>
              <a:t>počinitelje</a:t>
            </a:r>
            <a:r>
              <a:rPr lang="en-GB" altLang="en-US" sz="1800" b="1" dirty="0"/>
              <a:t>, </a:t>
            </a:r>
            <a:r>
              <a:rPr lang="en-GB" altLang="en-US" sz="1800" b="1" dirty="0" err="1"/>
              <a:t>posebno</a:t>
            </a:r>
            <a:r>
              <a:rPr lang="en-GB" altLang="en-US" sz="1800" b="1" dirty="0"/>
              <a:t> u </a:t>
            </a:r>
            <a:r>
              <a:rPr lang="en-GB" altLang="en-US" sz="1800" b="1" dirty="0" err="1"/>
              <a:t>smislu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prevencije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recidivizma</a:t>
            </a:r>
            <a:endParaRPr lang="en-GB" altLang="en-US" sz="1800" b="1" dirty="0"/>
          </a:p>
          <a:p>
            <a:pPr eaLnBrk="1" hangingPunct="1"/>
            <a:r>
              <a:rPr lang="en-GB" altLang="en-US" sz="1800" b="1" dirty="0" err="1"/>
              <a:t>Iskustvo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počinitelja</a:t>
            </a:r>
            <a:r>
              <a:rPr lang="en-GB" altLang="en-US" sz="1800" b="1" dirty="0"/>
              <a:t> je </a:t>
            </a:r>
            <a:r>
              <a:rPr lang="en-GB" altLang="en-US" sz="1800" b="1" dirty="0" err="1"/>
              <a:t>pozitivno</a:t>
            </a:r>
            <a:r>
              <a:rPr lang="en-GB" altLang="en-US" sz="1800" b="1" dirty="0"/>
              <a:t> 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iako</a:t>
            </a:r>
            <a:r>
              <a:rPr lang="en-GB" altLang="en-US" sz="1800" dirty="0"/>
              <a:t> </a:t>
            </a:r>
            <a:r>
              <a:rPr lang="en-GB" altLang="en-US" sz="1800" dirty="0" err="1"/>
              <a:t>na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početku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najčešće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kreću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usmjereni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na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vlastitu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dobrobit</a:t>
            </a:r>
            <a:r>
              <a:rPr lang="en-GB" altLang="en-US" sz="1800" dirty="0"/>
              <a:t> I </a:t>
            </a:r>
            <a:r>
              <a:rPr lang="en-GB" altLang="en-US" sz="1800" dirty="0" err="1"/>
              <a:t>sa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snažnim</a:t>
            </a:r>
            <a:r>
              <a:rPr lang="en-GB" altLang="en-US" sz="1800" dirty="0"/>
              <a:t> </a:t>
            </a:r>
            <a:r>
              <a:rPr lang="en-GB" altLang="en-US" sz="1800" dirty="0" err="1"/>
              <a:t>emocijama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straha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nelagode</a:t>
            </a:r>
            <a:r>
              <a:rPr lang="en-GB" altLang="en-US" sz="1800" dirty="0"/>
              <a:t> po </a:t>
            </a:r>
            <a:r>
              <a:rPr lang="en-GB" altLang="en-US" sz="1800" dirty="0" err="1"/>
              <a:t>okončanju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prepoznaju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brojne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dobitke</a:t>
            </a:r>
            <a:r>
              <a:rPr lang="en-GB" altLang="en-US" sz="1800" dirty="0"/>
              <a:t> za </a:t>
            </a:r>
            <a:r>
              <a:rPr lang="en-GB" altLang="en-US" sz="1800" dirty="0" err="1"/>
              <a:t>sebe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te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nešto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skromnije</a:t>
            </a:r>
            <a:r>
              <a:rPr lang="en-GB" altLang="en-US" sz="1800" dirty="0"/>
              <a:t> za </a:t>
            </a:r>
            <a:r>
              <a:rPr lang="en-GB" altLang="en-US" sz="1800" dirty="0" err="1"/>
              <a:t>žrtvu</a:t>
            </a:r>
            <a:r>
              <a:rPr lang="en-GB" altLang="en-US" sz="1800" dirty="0"/>
              <a:t>. </a:t>
            </a:r>
            <a:r>
              <a:rPr lang="en-GB" altLang="en-US" sz="1800" b="1" dirty="0" err="1"/>
              <a:t>Izvansudsku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nagodbu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doživljavaju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kao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mjeru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koja</a:t>
            </a:r>
            <a:r>
              <a:rPr lang="en-GB" altLang="en-US" sz="1800" b="1" dirty="0"/>
              <a:t> je </a:t>
            </a:r>
            <a:r>
              <a:rPr lang="en-GB" altLang="en-US" sz="1800" b="1" dirty="0" err="1"/>
              <a:t>povoljnija</a:t>
            </a:r>
            <a:r>
              <a:rPr lang="en-GB" altLang="en-US" sz="1800" b="1" dirty="0"/>
              <a:t> za </a:t>
            </a:r>
            <a:r>
              <a:rPr lang="en-GB" altLang="en-US" sz="1800" b="1" dirty="0" err="1"/>
              <a:t>njih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nego</a:t>
            </a:r>
            <a:r>
              <a:rPr lang="en-GB" altLang="en-US" sz="1800" b="1" dirty="0"/>
              <a:t> za </a:t>
            </a:r>
            <a:r>
              <a:rPr lang="en-GB" altLang="en-US" sz="1800" b="1" dirty="0" err="1"/>
              <a:t>žrtve</a:t>
            </a:r>
            <a:r>
              <a:rPr lang="en-GB" altLang="en-US" sz="1800" dirty="0"/>
              <a:t>. </a:t>
            </a:r>
            <a:r>
              <a:rPr lang="en-GB" altLang="en-US" sz="1800" dirty="0" err="1"/>
              <a:t>Oštećenike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doživljavaju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pozitivnije</a:t>
            </a:r>
            <a:r>
              <a:rPr lang="en-GB" altLang="en-US" sz="1800" dirty="0"/>
              <a:t> od </a:t>
            </a:r>
            <a:r>
              <a:rPr lang="en-GB" altLang="en-US" sz="1800" dirty="0" err="1"/>
              <a:t>očekivanog</a:t>
            </a:r>
            <a:r>
              <a:rPr lang="en-GB" altLang="en-US" sz="1800" dirty="0"/>
              <a:t> I </a:t>
            </a:r>
            <a:r>
              <a:rPr lang="en-GB" altLang="en-US" sz="1800" dirty="0" err="1"/>
              <a:t>često</a:t>
            </a:r>
            <a:r>
              <a:rPr lang="en-GB" altLang="en-US" sz="1800" dirty="0"/>
              <a:t> </a:t>
            </a:r>
            <a:r>
              <a:rPr lang="en-GB" altLang="en-US" sz="1800" dirty="0" err="1"/>
              <a:t>usmjerene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na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pomoć</a:t>
            </a:r>
            <a:r>
              <a:rPr lang="en-GB" altLang="en-US" sz="1800" dirty="0"/>
              <a:t> </a:t>
            </a:r>
            <a:r>
              <a:rPr lang="en-GB" altLang="en-US" sz="1800" dirty="0" err="1"/>
              <a:t>njima</a:t>
            </a:r>
            <a:r>
              <a:rPr lang="en-GB" altLang="en-US" sz="1800" dirty="0"/>
              <a:t>. </a:t>
            </a:r>
            <a:r>
              <a:rPr lang="en-GB" altLang="en-US" sz="1800" dirty="0" err="1"/>
              <a:t>Velik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dio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počinitelja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doživljava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transformaciju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ili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preobrazbu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tijekom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procesa</a:t>
            </a:r>
            <a:r>
              <a:rPr lang="en-GB" altLang="en-US" sz="1800" dirty="0"/>
              <a:t>. </a:t>
            </a:r>
            <a:r>
              <a:rPr lang="en-GB" altLang="en-US" sz="1800" dirty="0" err="1"/>
              <a:t>Maloljetni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počinitelji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manje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orijentirani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na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dobitke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žrtve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manje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govore</a:t>
            </a:r>
            <a:r>
              <a:rPr lang="en-GB" altLang="en-US" sz="1800" dirty="0"/>
              <a:t> o </a:t>
            </a:r>
            <a:r>
              <a:rPr lang="en-GB" altLang="en-US" sz="1800" dirty="0" err="1"/>
              <a:t>dobicima</a:t>
            </a:r>
            <a:r>
              <a:rPr lang="en-GB" altLang="en-US" sz="1800" dirty="0"/>
              <a:t> za </a:t>
            </a:r>
            <a:r>
              <a:rPr lang="en-GB" altLang="en-US" sz="1800" dirty="0" err="1"/>
              <a:t>sebe</a:t>
            </a:r>
            <a:r>
              <a:rPr lang="en-GB" altLang="en-US" sz="1800" dirty="0"/>
              <a:t> u </a:t>
            </a:r>
            <a:r>
              <a:rPr lang="en-GB" altLang="en-US" sz="1800" dirty="0" err="1"/>
              <a:t>kontekstu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promjene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ponašanja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prevencije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recidivizma</a:t>
            </a:r>
            <a:r>
              <a:rPr lang="en-GB" altLang="en-US" sz="1800" dirty="0"/>
              <a:t>.</a:t>
            </a:r>
            <a:endParaRPr lang="hr-H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9337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32" name="Rectangle 2663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4" name="Freeform: Shape 2663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br>
              <a:rPr lang="hr-HR" altLang="en-US" sz="2400">
                <a:solidFill>
                  <a:srgbClr val="FFFFFF"/>
                </a:solidFill>
              </a:rPr>
            </a:br>
            <a:br>
              <a:rPr lang="hr-HR" altLang="en-US" sz="2400">
                <a:solidFill>
                  <a:srgbClr val="FFFFFF"/>
                </a:solidFill>
              </a:rPr>
            </a:br>
            <a:br>
              <a:rPr lang="hr-HR" altLang="en-US" sz="2400">
                <a:solidFill>
                  <a:srgbClr val="FFFFFF"/>
                </a:solidFill>
              </a:rPr>
            </a:br>
            <a:br>
              <a:rPr lang="hr-HR" altLang="en-US" sz="2400">
                <a:solidFill>
                  <a:srgbClr val="FFFFFF"/>
                </a:solidFill>
              </a:rPr>
            </a:br>
            <a:r>
              <a:rPr lang="hr-HR" altLang="en-US" sz="2400">
                <a:solidFill>
                  <a:srgbClr val="FFFFFF"/>
                </a:solidFill>
              </a:rPr>
              <a:t>Posebna obaveza: Psihosocijalni tretman u savjetovalištu za mladež</a:t>
            </a:r>
            <a:br>
              <a:rPr lang="hr-HR" altLang="en-US" sz="2400">
                <a:solidFill>
                  <a:srgbClr val="FFFFFF"/>
                </a:solidFill>
              </a:rPr>
            </a:br>
            <a:br>
              <a:rPr lang="hr-HR" altLang="en-US" sz="2400">
                <a:solidFill>
                  <a:srgbClr val="FFFFFF"/>
                </a:solidFill>
              </a:rPr>
            </a:br>
            <a:br>
              <a:rPr lang="hr-HR" altLang="en-US" sz="2400">
                <a:solidFill>
                  <a:srgbClr val="FFFFFF"/>
                </a:solidFill>
              </a:rPr>
            </a:br>
            <a:br>
              <a:rPr lang="hr-HR" altLang="en-US" sz="2400">
                <a:solidFill>
                  <a:srgbClr val="FFFFFF"/>
                </a:solidFill>
              </a:rPr>
            </a:br>
            <a:endParaRPr lang="hr-HR" altLang="en-US" sz="2400">
              <a:solidFill>
                <a:srgbClr val="FFFFFF"/>
              </a:solidFill>
            </a:endParaRPr>
          </a:p>
        </p:txBody>
      </p:sp>
      <p:sp>
        <p:nvSpPr>
          <p:cNvPr id="26636" name="Arc 2663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endParaRPr lang="en-GB" altLang="en-US" sz="1800"/>
          </a:p>
          <a:p>
            <a:pPr marL="361950" indent="-361950">
              <a:defRPr/>
            </a:pPr>
            <a:r>
              <a:rPr lang="hr-HR" altLang="en-US" sz="1800"/>
              <a:t>Sastoji se od dvije komponente: </a:t>
            </a:r>
            <a:r>
              <a:rPr lang="hr-HR" altLang="en-US" sz="1800" b="1"/>
              <a:t>komponenta nadzora</a:t>
            </a:r>
            <a:r>
              <a:rPr lang="hr-HR" altLang="en-US" sz="1800"/>
              <a:t> i </a:t>
            </a:r>
            <a:r>
              <a:rPr lang="hr-HR" altLang="en-US" sz="1800" b="1"/>
              <a:t>komponenta tretmana </a:t>
            </a:r>
            <a:r>
              <a:rPr lang="hr-HR" altLang="en-US" sz="1800"/>
              <a:t>(dominantna je </a:t>
            </a:r>
            <a:r>
              <a:rPr lang="hr-HR" altLang="en-US" sz="1800" err="1"/>
              <a:t>tretmanska</a:t>
            </a:r>
            <a:r>
              <a:rPr lang="hr-HR" altLang="en-US" sz="1800"/>
              <a:t> komponenta)</a:t>
            </a:r>
          </a:p>
          <a:p>
            <a:pPr marL="361950" indent="-361950">
              <a:defRPr/>
            </a:pPr>
            <a:endParaRPr lang="hr-HR" altLang="en-US" sz="1800"/>
          </a:p>
          <a:p>
            <a:pPr marL="361950" indent="-361950">
              <a:defRPr/>
            </a:pPr>
            <a:r>
              <a:rPr lang="hr-HR" altLang="en-US" sz="1800" b="1"/>
              <a:t>Centar za socijalnu skrb </a:t>
            </a:r>
            <a:r>
              <a:rPr lang="hr-HR" altLang="en-US" sz="1800"/>
              <a:t>prati ispunjenje ove obaveze</a:t>
            </a:r>
          </a:p>
          <a:p>
            <a:pPr marL="361950" indent="-361950">
              <a:defRPr/>
            </a:pPr>
            <a:endParaRPr lang="hr-HR" altLang="en-US" sz="1800"/>
          </a:p>
          <a:p>
            <a:pPr marL="361950" indent="-361950">
              <a:defRPr/>
            </a:pPr>
            <a:r>
              <a:rPr lang="hr-HR" altLang="en-US" sz="1800" b="1"/>
              <a:t>Voditelj mjere </a:t>
            </a:r>
            <a:r>
              <a:rPr lang="hr-HR" altLang="en-US" sz="1800"/>
              <a:t>je stručni radnik centra za socijalnu skrb(socijalni pedagog, socijalni radnik, psiholog ili psihijatar s najmanje tri godine iskustva u radu s mladima s problemima u ponašanju), zajedno s maloljetnikom i njegovim roditeljima/skrbnicima dogovara dinamiku i način izvršenja dogovorenih obveza i o tome se sastavlja </a:t>
            </a:r>
            <a:r>
              <a:rPr lang="hr-HR" altLang="en-US" sz="1800" b="1"/>
              <a:t>pisani sporazum </a:t>
            </a:r>
            <a:r>
              <a:rPr lang="hr-HR" altLang="en-US" sz="1800"/>
              <a:t>koji se dostavlja u savjetovalište prije prijema maloljetnika uz rješenje suda, uputnicu za izvršavanje odgojne mjere te izvješće Centra za socijalnu skrb. U suradnji s maloljetnikom voditelj sastavlja program.</a:t>
            </a:r>
          </a:p>
          <a:p>
            <a:pPr marL="361950" indent="-361950">
              <a:defRPr/>
            </a:pPr>
            <a:endParaRPr lang="hr-HR" altLang="en-US" sz="1800"/>
          </a:p>
          <a:p>
            <a:pPr marL="361950" indent="-361950">
              <a:defRPr/>
            </a:pPr>
            <a:r>
              <a:rPr lang="hr-HR" altLang="en-US" sz="1800"/>
              <a:t>Na prvo savjetovanje maloljetnik dolazi u pratnji roditelja/skrbnika</a:t>
            </a:r>
          </a:p>
          <a:p>
            <a:pPr marL="361950" indent="-361950">
              <a:defRPr/>
            </a:pPr>
            <a:endParaRPr lang="hr-HR" altLang="en-US" sz="1800"/>
          </a:p>
          <a:p>
            <a:pPr marL="361950" indent="-361950">
              <a:defRPr/>
            </a:pPr>
            <a:endParaRPr lang="hr-HR" altLang="en-US" sz="1800"/>
          </a:p>
          <a:p>
            <a:pPr marL="361950" indent="-361950">
              <a:defRPr/>
            </a:pPr>
            <a:endParaRPr lang="hr-HR" altLang="en-US" sz="1800"/>
          </a:p>
          <a:p>
            <a:pPr marL="361950" indent="-361950">
              <a:defRPr/>
            </a:pPr>
            <a:endParaRPr lang="hr-HR" altLang="en-US" sz="1800"/>
          </a:p>
        </p:txBody>
      </p:sp>
    </p:spTree>
    <p:extLst>
      <p:ext uri="{BB962C8B-B14F-4D97-AF65-F5344CB8AC3E}">
        <p14:creationId xmlns:p14="http://schemas.microsoft.com/office/powerpoint/2010/main" val="1662188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5000" b="1" i="1"/>
              <a:t>Halt /Stop program alternativnog postupanja</a:t>
            </a:r>
          </a:p>
        </p:txBody>
      </p:sp>
      <p:sp>
        <p:nvSpPr>
          <p:cNvPr id="48137" name="Freeform: Shape 48136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8133" name="Picture 48132">
            <a:extLst>
              <a:ext uri="{FF2B5EF4-FFF2-40B4-BE49-F238E27FC236}">
                <a16:creationId xmlns:a16="http://schemas.microsoft.com/office/drawing/2014/main" id="{6DA72D7C-3EBE-DC5B-E486-BB8BB7D75F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589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16417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136" name="Rectangle 4813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8" name="Freeform: Shape 4813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b="1">
                <a:solidFill>
                  <a:srgbClr val="FFFFFF"/>
                </a:solidFill>
              </a:rPr>
              <a:t>Halt /Stop program alternativnog postupanja</a:t>
            </a:r>
            <a:endParaRPr lang="en-US" altLang="en-US" b="1">
              <a:solidFill>
                <a:srgbClr val="FFFFFF"/>
              </a:solidFill>
            </a:endParaRPr>
          </a:p>
        </p:txBody>
      </p:sp>
      <p:sp>
        <p:nvSpPr>
          <p:cNvPr id="48140" name="Arc 4813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hr-HR" altLang="zh-CN" sz="1800" dirty="0"/>
              <a:t>Tko provodi?   Policija (stručno osposobljena) u suradnji s CZSS i lokalnom zajednicom (pojedini NGO-i)</a:t>
            </a:r>
          </a:p>
          <a:p>
            <a:pPr eaLnBrk="1" hangingPunct="1"/>
            <a:endParaRPr lang="hr-HR" altLang="zh-CN" sz="1800" dirty="0"/>
          </a:p>
          <a:p>
            <a:pPr eaLnBrk="1" hangingPunct="1"/>
            <a:r>
              <a:rPr lang="hr-HR" altLang="zh-CN" sz="1800" dirty="0"/>
              <a:t>Tko može biti uključen?  Maloljetnici od 12 do 21 godina koje je policija privela zbog vandalizma, krađe (npr. u trgovini) ili zloporabe pirotehničkih sredstava mogu birati između pravosudnog sustava i programa </a:t>
            </a:r>
            <a:r>
              <a:rPr lang="hr-HR" altLang="zh-CN" sz="1800" dirty="0" err="1"/>
              <a:t>Halt</a:t>
            </a:r>
            <a:r>
              <a:rPr lang="hr-HR" altLang="zh-CN" sz="1800" dirty="0"/>
              <a:t>. </a:t>
            </a:r>
          </a:p>
          <a:p>
            <a:pPr eaLnBrk="1" hangingPunct="1"/>
            <a:endParaRPr lang="hr-HR" altLang="zh-CN" sz="1800" dirty="0"/>
          </a:p>
          <a:p>
            <a:pPr eaLnBrk="1" hangingPunct="1"/>
            <a:r>
              <a:rPr lang="hr-HR" altLang="zh-CN" sz="1800" dirty="0"/>
              <a:t>Da bi primjena programa bila uspješna, potrebno je:</a:t>
            </a:r>
          </a:p>
          <a:p>
            <a:pPr eaLnBrk="1" hangingPunct="1"/>
            <a:endParaRPr lang="hr-HR" altLang="zh-CN" sz="1800" dirty="0"/>
          </a:p>
          <a:p>
            <a:pPr eaLnBrk="1" hangingPunct="1"/>
            <a:r>
              <a:rPr lang="hr-HR" altLang="zh-CN" sz="1800" dirty="0"/>
              <a:t>maloljetnici i njihovi roditelji prihvate takvo sudjelovanje;</a:t>
            </a:r>
            <a:endParaRPr lang="en-US" altLang="zh-CN" sz="1800" dirty="0">
              <a:ea typeface="宋体" panose="02010600030101010101" pitchFamily="2" charset="-122"/>
            </a:endParaRPr>
          </a:p>
          <a:p>
            <a:pPr eaLnBrk="1" hangingPunct="1"/>
            <a:r>
              <a:rPr lang="hr-HR" altLang="zh-CN" sz="1800" dirty="0"/>
              <a:t>da se maloljetnici u potpunosti pridržavaju dogovora;</a:t>
            </a:r>
            <a:endParaRPr lang="en-US" altLang="zh-CN" sz="1800" dirty="0">
              <a:ea typeface="宋体" panose="02010600030101010101" pitchFamily="2" charset="-122"/>
            </a:endParaRPr>
          </a:p>
          <a:p>
            <a:pPr eaLnBrk="1" hangingPunct="1"/>
            <a:r>
              <a:rPr lang="hr-HR" altLang="zh-CN" sz="1800" dirty="0"/>
              <a:t>da maloljetnici nemaju ozbiljnijih skrivenih problema.</a:t>
            </a:r>
          </a:p>
          <a:p>
            <a:pPr eaLnBrk="1" hangingPunct="1">
              <a:buFontTx/>
              <a:buNone/>
            </a:pPr>
            <a:endParaRPr lang="hr-HR" altLang="zh-CN" sz="1800" dirty="0"/>
          </a:p>
          <a:p>
            <a:pPr eaLnBrk="1" hangingPunct="1">
              <a:buFontTx/>
              <a:buNone/>
            </a:pPr>
            <a:r>
              <a:rPr lang="hr-HR" altLang="zh-CN" sz="1800" dirty="0" err="1"/>
              <a:t>Halt</a:t>
            </a:r>
            <a:r>
              <a:rPr lang="hr-HR" altLang="zh-CN" sz="1800" dirty="0"/>
              <a:t> nastoji uključiti roditelje u najvećoj mogućoj mjeri jer će njihova</a:t>
            </a:r>
          </a:p>
          <a:p>
            <a:pPr eaLnBrk="1" hangingPunct="1">
              <a:buFontTx/>
              <a:buNone/>
            </a:pPr>
            <a:r>
              <a:rPr lang="hr-HR" altLang="zh-CN" sz="1800" dirty="0"/>
              <a:t>uključenost pozitivno utjecati na proces učenja kod maloljetnika. </a:t>
            </a:r>
          </a:p>
          <a:p>
            <a:pPr eaLnBrk="1" hangingPunct="1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44151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b="1" dirty="0"/>
              <a:t>Ostali kriteriji za uključivanje u </a:t>
            </a:r>
            <a:r>
              <a:rPr lang="hr-HR" altLang="en-US" b="1" dirty="0" err="1"/>
              <a:t>Halt</a:t>
            </a:r>
            <a:r>
              <a:rPr lang="hr-HR" altLang="en-US" b="1" dirty="0"/>
              <a:t>/Stop</a:t>
            </a:r>
            <a:endParaRPr lang="en-US" altLang="en-US" b="1" dirty="0"/>
          </a:p>
        </p:txBody>
      </p:sp>
      <p:sp>
        <p:nvSpPr>
          <p:cNvPr id="49162" name="Freeform: Shape 4916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9158" name="Picture 49157">
            <a:extLst>
              <a:ext uri="{FF2B5EF4-FFF2-40B4-BE49-F238E27FC236}">
                <a16:creationId xmlns:a16="http://schemas.microsoft.com/office/drawing/2014/main" id="{A7B15368-7655-5F2E-308A-327CE48FA4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72" r="12695" b="2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graphicFrame>
        <p:nvGraphicFramePr>
          <p:cNvPr id="49157" name="Rectangle 3">
            <a:extLst>
              <a:ext uri="{FF2B5EF4-FFF2-40B4-BE49-F238E27FC236}">
                <a16:creationId xmlns:a16="http://schemas.microsoft.com/office/drawing/2014/main" id="{881E9BF2-8B8A-8D15-1FD9-8F4FB8E4C8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1837220"/>
              </p:ext>
            </p:extLst>
          </p:nvPr>
        </p:nvGraphicFramePr>
        <p:xfrm>
          <a:off x="5609220" y="2128887"/>
          <a:ext cx="6313605" cy="4331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463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184" name="Rectangle 5018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86" name="Freeform: Shape 5018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b="1" dirty="0">
                <a:solidFill>
                  <a:srgbClr val="FFFFFF"/>
                </a:solidFill>
              </a:rPr>
              <a:t>Sadržaj </a:t>
            </a:r>
            <a:r>
              <a:rPr lang="hr-HR" altLang="en-US" b="1" dirty="0" err="1">
                <a:solidFill>
                  <a:srgbClr val="FFFFFF"/>
                </a:solidFill>
              </a:rPr>
              <a:t>Halta</a:t>
            </a:r>
            <a:r>
              <a:rPr lang="hr-HR" altLang="en-US" b="1" dirty="0">
                <a:solidFill>
                  <a:srgbClr val="FFFFFF"/>
                </a:solidFill>
              </a:rPr>
              <a:t>/Stop</a:t>
            </a:r>
            <a:endParaRPr lang="en-US" altLang="en-US" b="1" dirty="0">
              <a:solidFill>
                <a:srgbClr val="FFFFFF"/>
              </a:solidFill>
            </a:endParaRPr>
          </a:p>
        </p:txBody>
      </p:sp>
      <p:sp>
        <p:nvSpPr>
          <p:cNvPr id="50188" name="Arc 5018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hr-HR" altLang="zh-CN" dirty="0"/>
              <a:t>Program </a:t>
            </a:r>
            <a:r>
              <a:rPr lang="hr-HR" altLang="zh-CN" dirty="0" err="1"/>
              <a:t>Halt</a:t>
            </a:r>
            <a:r>
              <a:rPr lang="hr-HR" altLang="zh-CN" dirty="0"/>
              <a:t> sastoji se od različitih komponenti, a </a:t>
            </a:r>
            <a:r>
              <a:rPr lang="hr-HR" altLang="zh-CN" b="1" dirty="0"/>
              <a:t>može trajati od 2 do 20 sati</a:t>
            </a:r>
            <a:r>
              <a:rPr lang="hr-HR" altLang="zh-CN" dirty="0"/>
              <a:t>. Program ovisi o čimbenicima kao što su priroda prijestupa, dob maloljetnika i broj njegovih eventualnih prijašnjih kontakata s </a:t>
            </a:r>
            <a:r>
              <a:rPr lang="hr-HR" altLang="zh-CN" dirty="0" err="1"/>
              <a:t>Haltom</a:t>
            </a:r>
            <a:r>
              <a:rPr lang="hr-HR" altLang="zh-CN" dirty="0"/>
              <a:t>.</a:t>
            </a:r>
          </a:p>
          <a:p>
            <a:pPr eaLnBrk="1" hangingPunct="1"/>
            <a:r>
              <a:rPr lang="hr-HR" altLang="zh-CN" dirty="0"/>
              <a:t>Stalne komponente uključuju razgovor koji se s maloljetnikom obavlja u uredu uz prisustvo roditelja, upoznavanje s načinom izražavanja isprike žrtvi, načinom plaćanja odštete, te odgojni zadatak koji ponekad uključuje i radnu dužnost.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5240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08" name="Rectangle 5120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0" name="Freeform: Shape 5120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b="1" dirty="0">
                <a:solidFill>
                  <a:srgbClr val="FFFFFF"/>
                </a:solidFill>
              </a:rPr>
              <a:t>Sastanci</a:t>
            </a:r>
            <a:endParaRPr lang="en-US" altLang="en-US" b="1" dirty="0">
              <a:solidFill>
                <a:srgbClr val="FFFFFF"/>
              </a:solidFill>
            </a:endParaRPr>
          </a:p>
        </p:txBody>
      </p:sp>
      <p:sp>
        <p:nvSpPr>
          <p:cNvPr id="51212" name="Arc 512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7272" y="973776"/>
            <a:ext cx="7553673" cy="5565135"/>
          </a:xfrm>
        </p:spPr>
        <p:txBody>
          <a:bodyPr anchor="ctr">
            <a:normAutofit fontScale="92500" lnSpcReduction="20000"/>
          </a:bodyPr>
          <a:lstStyle/>
          <a:p>
            <a:pPr eaLnBrk="1" hangingPunct="1"/>
            <a:r>
              <a:rPr lang="hr-HR" altLang="zh-CN" sz="2400" dirty="0"/>
              <a:t>Maloljetnik koji je upućen u ured </a:t>
            </a:r>
            <a:r>
              <a:rPr lang="hr-HR" altLang="zh-CN" sz="2400" dirty="0" err="1"/>
              <a:t>Halta</a:t>
            </a:r>
            <a:r>
              <a:rPr lang="hr-HR" altLang="zh-CN" sz="2400" dirty="0"/>
              <a:t> bit će pozvan na </a:t>
            </a:r>
            <a:r>
              <a:rPr lang="hr-HR" altLang="zh-CN" sz="2400" b="1" dirty="0"/>
              <a:t>tri sastanka</a:t>
            </a:r>
            <a:r>
              <a:rPr lang="hr-HR" altLang="zh-CN" sz="2400" dirty="0"/>
              <a:t>. Imat će priliku ispričati svoje viđenje slučaja, objasnit će mu se što je to program </a:t>
            </a:r>
            <a:r>
              <a:rPr lang="hr-HR" altLang="zh-CN" sz="2400" dirty="0" err="1"/>
              <a:t>Halt</a:t>
            </a:r>
            <a:r>
              <a:rPr lang="hr-HR" altLang="zh-CN" sz="2400" dirty="0"/>
              <a:t> i što se od njega očekuje ili će biti upućen državnom odvjetniku radi službenog izvješća. Roditelje se s </a:t>
            </a:r>
            <a:r>
              <a:rPr lang="hr-HR" altLang="zh-CN" sz="2400" dirty="0" err="1"/>
              <a:t>Haltom</a:t>
            </a:r>
            <a:r>
              <a:rPr lang="hr-HR" altLang="zh-CN" sz="2400" dirty="0"/>
              <a:t> upoznaje preko telefona. Objašnjava im se važnost aktivnog sudjelovanja u programu, kao i što mogu očekivati od </a:t>
            </a:r>
            <a:r>
              <a:rPr lang="hr-HR" altLang="zh-CN" sz="2400" dirty="0" err="1"/>
              <a:t>Halta</a:t>
            </a:r>
            <a:r>
              <a:rPr lang="hr-HR" altLang="zh-CN" sz="2400" dirty="0"/>
              <a:t>.</a:t>
            </a:r>
          </a:p>
          <a:p>
            <a:pPr eaLnBrk="1" hangingPunct="1"/>
            <a:r>
              <a:rPr lang="hr-HR" altLang="zh-CN" sz="2400" dirty="0"/>
              <a:t>Maloljetnik će u najvećoj mogućoj mjeri morati ispraviti ono loše što je učinio.</a:t>
            </a:r>
          </a:p>
          <a:p>
            <a:pPr eaLnBrk="1" hangingPunct="1">
              <a:buFontTx/>
              <a:buNone/>
            </a:pPr>
            <a:r>
              <a:rPr lang="hr-HR" altLang="zh-CN" sz="2400" b="1" dirty="0"/>
              <a:t>Nuđenje isprike</a:t>
            </a:r>
          </a:p>
          <a:p>
            <a:pPr eaLnBrk="1" hangingPunct="1"/>
            <a:r>
              <a:rPr lang="hr-HR" altLang="zh-CN" sz="2400" dirty="0"/>
              <a:t>Jedna od komponenti programa </a:t>
            </a:r>
            <a:r>
              <a:rPr lang="hr-HR" altLang="zh-CN" sz="2400" dirty="0" err="1"/>
              <a:t>Halt</a:t>
            </a:r>
            <a:r>
              <a:rPr lang="hr-HR" altLang="zh-CN" sz="2400" dirty="0"/>
              <a:t> je </a:t>
            </a:r>
            <a:r>
              <a:rPr lang="hr-HR" altLang="zh-CN" sz="2400" b="1" dirty="0"/>
              <a:t>isprika</a:t>
            </a:r>
            <a:r>
              <a:rPr lang="hr-HR" altLang="zh-CN" sz="2400" dirty="0"/>
              <a:t> koju maloljetnici moraju uputiti svojim žrtvama. Taj dio programa često je maloljetniku teži nego, na primjer, 20-satni zadatak čišćenja. Upravo je to razlog zašto </a:t>
            </a:r>
            <a:r>
              <a:rPr lang="hr-HR" altLang="zh-CN" sz="2400" dirty="0" err="1"/>
              <a:t>Halt</a:t>
            </a:r>
            <a:r>
              <a:rPr lang="hr-HR" altLang="zh-CN" sz="2400" dirty="0"/>
              <a:t> pomaže maloljetnicima da se pripreme za upućivanje isprike. Kad završi pripremna faza, maloljetnik osobno mora otići do žrtve i ponuditi joj ispriku. Ako žrtva nije emotivno sposobna za takav susret, maloljetnik mora poslati pismo u kojem izražava žaljenje. </a:t>
            </a:r>
            <a:r>
              <a:rPr lang="hr-HR" altLang="zh-CN" sz="2400" dirty="0" err="1"/>
              <a:t>Halt</a:t>
            </a:r>
            <a:r>
              <a:rPr lang="hr-HR" altLang="zh-CN" sz="2400" dirty="0"/>
              <a:t> savjetuje roditeljima da prate svoje dijete kada se ide susresti sa žrtvom.</a:t>
            </a:r>
            <a:endParaRPr lang="en-US" altLang="en-US" sz="2400" dirty="0"/>
          </a:p>
          <a:p>
            <a:pPr eaLnBrk="1" hangingPunct="1"/>
            <a:endParaRPr lang="hr-HR" altLang="zh-CN" sz="1500" dirty="0"/>
          </a:p>
          <a:p>
            <a:pPr eaLnBrk="1" hangingPunct="1"/>
            <a:endParaRPr lang="en-US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831972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232" name="Rectangle 5223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34" name="Freeform: Shape 5223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b="1">
                <a:solidFill>
                  <a:srgbClr val="FFFFFF"/>
                </a:solidFill>
              </a:rPr>
              <a:t>Zadaci za učenje i radni zadaci</a:t>
            </a:r>
            <a:endParaRPr lang="en-US" altLang="en-US" b="1">
              <a:solidFill>
                <a:srgbClr val="FFFFFF"/>
              </a:solidFill>
            </a:endParaRPr>
          </a:p>
        </p:txBody>
      </p:sp>
      <p:sp>
        <p:nvSpPr>
          <p:cNvPr id="52236" name="Arc 5223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hr-HR" altLang="zh-CN" sz="2400"/>
              <a:t>Ovisno o vrsti kaznenog djela, Halt maloljetnicima može zadati zadatak za učenje i/ili radni zadatak koji će potrajati određeni broj sati. Zadatak za učenje sastoji se od domaće zadaće, individualnog zadatka ili grupne aktivnosti. </a:t>
            </a:r>
          </a:p>
          <a:p>
            <a:pPr eaLnBrk="1" hangingPunct="1"/>
            <a:endParaRPr lang="hr-HR" altLang="zh-CN" sz="2400"/>
          </a:p>
          <a:p>
            <a:pPr eaLnBrk="1" hangingPunct="1">
              <a:buFontTx/>
              <a:buNone/>
            </a:pPr>
            <a:r>
              <a:rPr lang="hr-HR" altLang="zh-CN" sz="2400" b="1"/>
              <a:t>Nagodbe</a:t>
            </a:r>
          </a:p>
          <a:p>
            <a:pPr eaLnBrk="1" hangingPunct="1"/>
            <a:r>
              <a:rPr lang="hr-HR" altLang="zh-CN" sz="2400"/>
              <a:t>Ako je maloljetnik uzrokovao štetu, nju će biti potrebno platiti. Halt će u tu svrhu predložiti nagodbu između žrtve i maloljetnika. Mladim osobama od 12 ili 13 godina, koje ne mogu zakonski odgovarati za štetu, bit će ponuđena pomoć u postizanju nagodbe izvan programa Halt, a roditelji će biti zamoljeni da sudjeluju u tome. </a:t>
            </a: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62758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256" name="Rectangle 5325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8" name="Freeform: Shape 5325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b="1">
                <a:solidFill>
                  <a:srgbClr val="FFFFFF"/>
                </a:solidFill>
              </a:rPr>
              <a:t>Sporazum</a:t>
            </a:r>
            <a:endParaRPr lang="en-US" altLang="en-US" b="1">
              <a:solidFill>
                <a:srgbClr val="FFFFFF"/>
              </a:solidFill>
            </a:endParaRPr>
          </a:p>
        </p:txBody>
      </p:sp>
      <p:sp>
        <p:nvSpPr>
          <p:cNvPr id="53260" name="Arc 5325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hr-HR" altLang="zh-CN" sz="2200"/>
              <a:t>Dogovor o sadržaju programa Halt bit će sastavljen u pisanom obliku. Maloljetnici sami moraju potpisati sporazum. Mlade osobe ispod 16 godina starosti moraju dobiti i pristanak roditelja. Roditelji maloljetnika od 16 i više godina bit će napismeno obaviješteni o prijedlogu za nagodbu. </a:t>
            </a:r>
          </a:p>
          <a:p>
            <a:pPr eaLnBrk="1" hangingPunct="1">
              <a:buFontTx/>
              <a:buNone/>
            </a:pPr>
            <a:r>
              <a:rPr lang="hr-HR" altLang="en-US" sz="2200" b="1"/>
              <a:t>Završetak</a:t>
            </a:r>
          </a:p>
          <a:p>
            <a:pPr eaLnBrk="1" hangingPunct="1"/>
            <a:r>
              <a:rPr lang="hr-HR" altLang="zh-CN" sz="2200"/>
              <a:t>Kad maloljetnik ispuni sve obveze, program je uspješno završen. Halt će istražitelja obavijestiti o pozitivnom ishodu i tada neće uslijediti kazneni progon maloljetnika. </a:t>
            </a:r>
          </a:p>
          <a:p>
            <a:pPr eaLnBrk="1" hangingPunct="1"/>
            <a:r>
              <a:rPr lang="hr-HR" altLang="zh-CN" sz="2200"/>
              <a:t>Ako maloljetnik ne ispuni svoje obveze, javni tužitelj tada sastavlja službeno izvješće i odlučuje o daljnjim koracima. Odgovorni maloljetnik tada riskira kaznu strožu od one koju predviđa program Halt i ime mu može završiti u kaznenoj evidenciji. </a:t>
            </a:r>
            <a:endParaRPr lang="en-US" altLang="en-US" sz="2200"/>
          </a:p>
          <a:p>
            <a:pPr eaLnBrk="1" hangingPunct="1">
              <a:buFontTx/>
              <a:buNone/>
            </a:pPr>
            <a:endParaRPr lang="en-US" altLang="en-US" sz="2200"/>
          </a:p>
        </p:txBody>
      </p:sp>
    </p:spTree>
    <p:extLst>
      <p:ext uri="{BB962C8B-B14F-4D97-AF65-F5344CB8AC3E}">
        <p14:creationId xmlns:p14="http://schemas.microsoft.com/office/powerpoint/2010/main" val="2493389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280" name="Rectangle 5427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82" name="Freeform: Shape 5428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en-US" b="1">
                <a:solidFill>
                  <a:srgbClr val="FFFFFF"/>
                </a:solidFill>
              </a:rPr>
              <a:t>Evidencija</a:t>
            </a:r>
            <a:endParaRPr lang="en-US" altLang="en-US" b="1">
              <a:solidFill>
                <a:srgbClr val="FFFFFF"/>
              </a:solidFill>
            </a:endParaRPr>
          </a:p>
        </p:txBody>
      </p:sp>
      <p:sp>
        <p:nvSpPr>
          <p:cNvPr id="54284" name="Arc 5428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hr-HR" altLang="zh-CN" sz="2600"/>
              <a:t>Program Halt koji je uspješno proveden neće biti unesen u sustav kaznenih evidencija. Prema tome, maloljetnik o kojem je riječ neće imati «dosje». </a:t>
            </a:r>
          </a:p>
          <a:p>
            <a:pPr eaLnBrk="1" hangingPunct="1"/>
            <a:r>
              <a:rPr lang="hr-HR" altLang="zh-CN" sz="2600"/>
              <a:t>Kad maloljetnik odbije sudjelovati u programu Halt ili ga ne uspije završiti, njegov se slučaj tada predaje državnom odvjetniku. Maloljetnik se tada u pravilu uvodi u sustav kaznene evidencije. </a:t>
            </a:r>
          </a:p>
          <a:p>
            <a:pPr eaLnBrk="1" hangingPunct="1"/>
            <a:r>
              <a:rPr lang="hr-HR" altLang="zh-CN" sz="2600"/>
              <a:t>Sudjelovanje u programu Halt, kao i odbijanje sudjelovanja u njemu, unosi se u policijsku evidenciju.</a:t>
            </a:r>
          </a:p>
          <a:p>
            <a:pPr eaLnBrk="1" hangingPunct="1"/>
            <a:r>
              <a:rPr lang="hr-HR" altLang="zh-CN" sz="2600"/>
              <a:t>U pravilu, policija te podatke čuva sedam godina, ili do maloljetnikovog 21. rođendana. </a:t>
            </a:r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1752129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305" name="Rectangle 5530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07" name="Rectangle 5530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09" name="Rectangle 5530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11" name="Rectangle 5531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eaLnBrk="1" hangingPunct="1"/>
            <a:endParaRPr lang="sr-Latn-CS" altLang="en-US" sz="4000">
              <a:solidFill>
                <a:srgbClr val="FFFFFF"/>
              </a:solidFill>
            </a:endParaRPr>
          </a:p>
        </p:txBody>
      </p:sp>
      <p:graphicFrame>
        <p:nvGraphicFramePr>
          <p:cNvPr id="55301" name="Rectangle 3">
            <a:extLst>
              <a:ext uri="{FF2B5EF4-FFF2-40B4-BE49-F238E27FC236}">
                <a16:creationId xmlns:a16="http://schemas.microsoft.com/office/drawing/2014/main" id="{80B49C97-704E-8630-1054-49AA83B6A5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823358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1450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hr-HR" altLang="en-US"/>
              <a:t>Pitanja</a:t>
            </a:r>
          </a:p>
        </p:txBody>
      </p:sp>
      <p:graphicFrame>
        <p:nvGraphicFramePr>
          <p:cNvPr id="56325" name="Content Placeholder 2">
            <a:extLst>
              <a:ext uri="{FF2B5EF4-FFF2-40B4-BE49-F238E27FC236}">
                <a16:creationId xmlns:a16="http://schemas.microsoft.com/office/drawing/2014/main" id="{4B7E7E46-BC49-FB4F-D2B4-D45C0D451C2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9906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03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47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hr-HR" altLang="en-US" sz="4000" dirty="0"/>
            </a:br>
            <a:br>
              <a:rPr lang="hr-HR" altLang="en-US" sz="4000" dirty="0"/>
            </a:br>
            <a:br>
              <a:rPr lang="hr-HR" altLang="en-US" sz="4000" dirty="0"/>
            </a:br>
            <a:br>
              <a:rPr lang="hr-HR" altLang="en-US" sz="4000" dirty="0"/>
            </a:br>
            <a:r>
              <a:rPr lang="hr-HR" altLang="en-US" sz="4000" dirty="0"/>
              <a:t>Zašto savjetovanje?</a:t>
            </a:r>
            <a:br>
              <a:rPr lang="hr-HR" altLang="en-US" sz="3200" dirty="0"/>
            </a:br>
            <a:br>
              <a:rPr lang="hr-HR" altLang="en-US" sz="3200" dirty="0"/>
            </a:br>
            <a:br>
              <a:rPr lang="hr-HR" altLang="en-US" sz="4000" dirty="0"/>
            </a:br>
            <a:br>
              <a:rPr lang="hr-HR" altLang="en-US" sz="4000" dirty="0"/>
            </a:br>
            <a:endParaRPr lang="hr-HR" altLang="en-US" sz="40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144000" cy="5410200"/>
          </a:xfrm>
          <a:solidFill>
            <a:srgbClr val="FFFF99"/>
          </a:solidFill>
        </p:spPr>
        <p:txBody>
          <a:bodyPr/>
          <a:lstStyle/>
          <a:p>
            <a:pPr marL="361950" indent="-361950">
              <a:lnSpc>
                <a:spcPct val="80000"/>
              </a:lnSpc>
            </a:pPr>
            <a:endParaRPr lang="hr-HR" altLang="en-US" sz="1900"/>
          </a:p>
          <a:p>
            <a:pPr marL="361950" indent="-361950">
              <a:lnSpc>
                <a:spcPct val="80000"/>
              </a:lnSpc>
            </a:pPr>
            <a:r>
              <a:rPr lang="hr-HR" altLang="en-US" sz="1900"/>
              <a:t>Spence, 1982. izolirao je tri potencijalna mehanizma koji govore o načinu kako nedostatak znanja i socijalnih vještina može utjecati na pojavu delinkventnog ponašanja</a:t>
            </a:r>
          </a:p>
          <a:p>
            <a:pPr marL="361950" indent="-361950">
              <a:lnSpc>
                <a:spcPct val="80000"/>
              </a:lnSpc>
            </a:pPr>
            <a:endParaRPr lang="hr-HR" altLang="en-US" sz="1900"/>
          </a:p>
          <a:p>
            <a:pPr marL="361950" indent="-361950">
              <a:lnSpc>
                <a:spcPct val="80000"/>
              </a:lnSpc>
            </a:pPr>
            <a:endParaRPr lang="hr-HR" altLang="en-US" sz="1900"/>
          </a:p>
        </p:txBody>
      </p:sp>
      <p:sp>
        <p:nvSpPr>
          <p:cNvPr id="31748" name="Cloud Callout 1"/>
          <p:cNvSpPr>
            <a:spLocks noChangeArrowheads="1"/>
          </p:cNvSpPr>
          <p:nvPr/>
        </p:nvSpPr>
        <p:spPr bwMode="auto">
          <a:xfrm>
            <a:off x="1828800" y="2895600"/>
            <a:ext cx="2514600" cy="24384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F00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200"/>
              <a:t>Teškoće u razvijanju i održavanju prijateljstava rezultiraju činjenjem kaznenih djela kao načinom dolaska do statusa i odobravanja</a:t>
            </a:r>
            <a:endParaRPr lang="en-GB" altLang="en-US" sz="1200"/>
          </a:p>
        </p:txBody>
      </p:sp>
      <p:sp>
        <p:nvSpPr>
          <p:cNvPr id="31749" name="Cloud Callout 2"/>
          <p:cNvSpPr>
            <a:spLocks noChangeArrowheads="1"/>
          </p:cNvSpPr>
          <p:nvPr/>
        </p:nvSpPr>
        <p:spPr bwMode="auto">
          <a:xfrm>
            <a:off x="4914900" y="2362200"/>
            <a:ext cx="2590800" cy="26670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r-HR" altLang="en-US" sz="1200"/>
          </a:p>
          <a:p>
            <a:pPr>
              <a:spcBef>
                <a:spcPct val="0"/>
              </a:spcBef>
              <a:buFontTx/>
              <a:buNone/>
            </a:pPr>
            <a:endParaRPr lang="hr-HR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hr-HR" altLang="en-US" sz="1200"/>
              <a:t>Teškoće s vršnjacima i učiteljima u školi vode do markiranja i kršenja školskih pravila</a:t>
            </a:r>
            <a:endParaRPr lang="en-GB" altLang="en-US" sz="1200"/>
          </a:p>
        </p:txBody>
      </p:sp>
      <p:sp>
        <p:nvSpPr>
          <p:cNvPr id="31750" name="Cloud Callout 3"/>
          <p:cNvSpPr>
            <a:spLocks noChangeArrowheads="1"/>
          </p:cNvSpPr>
          <p:nvPr/>
        </p:nvSpPr>
        <p:spPr bwMode="auto">
          <a:xfrm>
            <a:off x="7734300" y="3581400"/>
            <a:ext cx="2667000" cy="2590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r-HR" altLang="en-US" sz="1200"/>
          </a:p>
          <a:p>
            <a:pPr>
              <a:spcBef>
                <a:spcPct val="0"/>
              </a:spcBef>
              <a:buFontTx/>
              <a:buNone/>
            </a:pPr>
            <a:endParaRPr lang="hr-HR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hr-HR" altLang="en-US" sz="1200"/>
              <a:t>Neadekvatan nadzor i briga roditelja/skrbnika povećava prilike za činjenjem kaznenih djela</a:t>
            </a:r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646372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4A6E8D3D-7139-C0BB-253A-BB595ADEB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3050"/>
            <a:ext cx="3008313" cy="1162050"/>
          </a:xfrm>
        </p:spPr>
        <p:txBody>
          <a:bodyPr wrap="square" anchor="b">
            <a:normAutofit/>
          </a:bodyPr>
          <a:lstStyle/>
          <a:p>
            <a:r>
              <a:rPr lang="hr-HR" altLang="en-HR" dirty="0"/>
              <a:t>Zadaća2.</a:t>
            </a:r>
            <a:endParaRPr lang="en-GB" altLang="en-HR" dirty="0"/>
          </a:p>
        </p:txBody>
      </p:sp>
      <p:sp>
        <p:nvSpPr>
          <p:cNvPr id="50184" name="Text Placeholder 3">
            <a:extLst>
              <a:ext uri="{FF2B5EF4-FFF2-40B4-BE49-F238E27FC236}">
                <a16:creationId xmlns:a16="http://schemas.microsoft.com/office/drawing/2014/main" id="{6047E6AD-80D4-4AEE-95C8-76316B0C5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1201" y="1435101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0180" name="Content Placeholder 2">
            <a:extLst>
              <a:ext uri="{FF2B5EF4-FFF2-40B4-BE49-F238E27FC236}">
                <a16:creationId xmlns:a16="http://schemas.microsoft.com/office/drawing/2014/main" id="{2649BBE7-CD65-C7B9-274E-AB44536C96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247624"/>
              </p:ext>
            </p:extLst>
          </p:nvPr>
        </p:nvGraphicFramePr>
        <p:xfrm>
          <a:off x="5099050" y="273051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en-GB" altLang="en-US" sz="3600"/>
              <a:t>Literatura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5562600"/>
          </a:xfrm>
        </p:spPr>
        <p:txBody>
          <a:bodyPr/>
          <a:lstStyle/>
          <a:p>
            <a:r>
              <a:rPr lang="en-US" altLang="en-US" sz="1600" dirty="0" err="1"/>
              <a:t>Ratkajec</a:t>
            </a:r>
            <a:r>
              <a:rPr lang="en-US" altLang="en-US" sz="1600" dirty="0"/>
              <a:t> </a:t>
            </a:r>
            <a:r>
              <a:rPr lang="en-US" altLang="en-US" sz="1600" dirty="0" err="1"/>
              <a:t>Gašević</a:t>
            </a:r>
            <a:r>
              <a:rPr lang="en-US" altLang="en-US" sz="1600" dirty="0"/>
              <a:t>, G. (2014) </a:t>
            </a:r>
            <a:r>
              <a:rPr lang="en-US" altLang="en-US" sz="1600" dirty="0" err="1"/>
              <a:t>Prijedlog</a:t>
            </a:r>
            <a:r>
              <a:rPr lang="en-US" altLang="en-US" sz="1600" dirty="0"/>
              <a:t> standard </a:t>
            </a:r>
            <a:r>
              <a:rPr lang="en-US" altLang="en-US" sz="1600" dirty="0" err="1"/>
              <a:t>kvalitete</a:t>
            </a:r>
            <a:r>
              <a:rPr lang="en-US" altLang="en-US" sz="1600" dirty="0"/>
              <a:t> i </a:t>
            </a:r>
            <a:r>
              <a:rPr lang="en-US" altLang="en-US" sz="1600" dirty="0" err="1"/>
              <a:t>smjernica</a:t>
            </a:r>
            <a:r>
              <a:rPr lang="en-US" altLang="en-US" sz="1600" dirty="0"/>
              <a:t> u </a:t>
            </a:r>
            <a:r>
              <a:rPr lang="en-US" altLang="en-US" sz="1600" dirty="0" err="1"/>
              <a:t>provedbi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posebne</a:t>
            </a:r>
            <a:r>
              <a:rPr lang="en-US" altLang="en-US" sz="1600" dirty="0"/>
              <a:t> </a:t>
            </a:r>
            <a:r>
              <a:rPr lang="en-US" altLang="en-US" sz="1600" dirty="0" err="1"/>
              <a:t>obveze</a:t>
            </a:r>
            <a:r>
              <a:rPr lang="en-US" altLang="en-US" sz="1600" dirty="0"/>
              <a:t> </a:t>
            </a:r>
            <a:r>
              <a:rPr lang="en-US" altLang="en-US" sz="1600" dirty="0" err="1"/>
              <a:t>uključivanja</a:t>
            </a:r>
            <a:r>
              <a:rPr lang="en-US" altLang="en-US" sz="1600" dirty="0"/>
              <a:t> u </a:t>
            </a:r>
            <a:r>
              <a:rPr lang="en-US" altLang="en-US" sz="1600" dirty="0" err="1"/>
              <a:t>individualni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ili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grupni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psihosocijalni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tretman</a:t>
            </a:r>
            <a:r>
              <a:rPr lang="en-US" altLang="en-US" sz="1600" dirty="0"/>
              <a:t> u </a:t>
            </a:r>
            <a:r>
              <a:rPr lang="en-US" altLang="en-US" sz="1600" dirty="0" err="1"/>
              <a:t>savjetovalištu</a:t>
            </a:r>
            <a:r>
              <a:rPr lang="en-US" altLang="en-US" sz="1600" dirty="0"/>
              <a:t> </a:t>
            </a:r>
            <a:r>
              <a:rPr lang="en-US" altLang="en-US" sz="1600" dirty="0" err="1"/>
              <a:t>za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mlade</a:t>
            </a:r>
            <a:r>
              <a:rPr lang="en-US" altLang="en-US" sz="1600" dirty="0"/>
              <a:t>, </a:t>
            </a:r>
            <a:r>
              <a:rPr lang="en-US" altLang="en-US" sz="1600" i="1" dirty="0" err="1"/>
              <a:t>Kriminologija</a:t>
            </a:r>
            <a:r>
              <a:rPr lang="en-US" altLang="en-US" sz="1600" i="1" dirty="0"/>
              <a:t> I </a:t>
            </a:r>
            <a:r>
              <a:rPr lang="en-US" altLang="en-US" sz="1600" i="1" dirty="0" err="1"/>
              <a:t>socijalna</a:t>
            </a:r>
            <a:r>
              <a:rPr lang="en-US" altLang="en-US" sz="1600" i="1" dirty="0"/>
              <a:t> </a:t>
            </a:r>
            <a:r>
              <a:rPr lang="en-US" altLang="en-US" sz="1600" i="1" dirty="0" err="1"/>
              <a:t>integracija</a:t>
            </a:r>
            <a:r>
              <a:rPr lang="en-US" altLang="en-US" sz="1600" dirty="0"/>
              <a:t>, 22 (2), 170-195</a:t>
            </a:r>
          </a:p>
          <a:p>
            <a:endParaRPr lang="en-US" altLang="en-US" sz="1600" dirty="0"/>
          </a:p>
          <a:p>
            <a:r>
              <a:rPr lang="en-US" altLang="en-US" sz="1600" dirty="0" err="1"/>
              <a:t>Ratkajec</a:t>
            </a:r>
            <a:r>
              <a:rPr lang="en-US" altLang="en-US" sz="1600" dirty="0"/>
              <a:t> </a:t>
            </a:r>
            <a:r>
              <a:rPr lang="en-US" altLang="en-US" sz="1600" dirty="0" err="1"/>
              <a:t>Gašević</a:t>
            </a:r>
            <a:r>
              <a:rPr lang="en-US" altLang="en-US" sz="1600" dirty="0"/>
              <a:t>, G., </a:t>
            </a:r>
            <a:r>
              <a:rPr lang="en-US" altLang="en-US" sz="1600" dirty="0" err="1"/>
              <a:t>Dodig</a:t>
            </a:r>
            <a:r>
              <a:rPr lang="en-US" altLang="en-US" sz="1600" dirty="0"/>
              <a:t> </a:t>
            </a:r>
            <a:r>
              <a:rPr lang="en-US" altLang="en-US" sz="1600" dirty="0" err="1"/>
              <a:t>Hundrić</a:t>
            </a:r>
            <a:r>
              <a:rPr lang="en-US" altLang="en-US" sz="1600" dirty="0"/>
              <a:t>, D. I </a:t>
            </a:r>
            <a:r>
              <a:rPr lang="en-US" altLang="en-US" sz="1600" dirty="0" err="1"/>
              <a:t>Mihić</a:t>
            </a:r>
            <a:r>
              <a:rPr lang="en-US" altLang="en-US" sz="1600" dirty="0"/>
              <a:t>, J.  (2016) </a:t>
            </a:r>
            <a:r>
              <a:rPr lang="en-US" altLang="en-US" sz="1600" dirty="0" err="1"/>
              <a:t>Spremnost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na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promjenu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ponašanja</a:t>
            </a:r>
            <a:r>
              <a:rPr lang="en-US" altLang="en-US" sz="1600" dirty="0"/>
              <a:t> – od </a:t>
            </a:r>
            <a:r>
              <a:rPr lang="en-US" altLang="en-US" sz="1600" dirty="0" err="1"/>
              <a:t>individualne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prema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obiteljskoj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paradigmi</a:t>
            </a:r>
            <a:r>
              <a:rPr lang="en-US" altLang="en-US" sz="1600" dirty="0"/>
              <a:t>. </a:t>
            </a:r>
            <a:r>
              <a:rPr lang="en-US" altLang="en-US" sz="1600" i="1" dirty="0" err="1"/>
              <a:t>Kriminologija</a:t>
            </a:r>
            <a:r>
              <a:rPr lang="en-US" altLang="en-US" sz="1600" i="1" dirty="0"/>
              <a:t> I </a:t>
            </a:r>
            <a:r>
              <a:rPr lang="en-US" altLang="en-US" sz="1600" i="1" dirty="0" err="1"/>
              <a:t>socijalna</a:t>
            </a:r>
            <a:r>
              <a:rPr lang="en-US" altLang="en-US" sz="1600" i="1" dirty="0"/>
              <a:t> </a:t>
            </a:r>
            <a:r>
              <a:rPr lang="en-US" altLang="en-US" sz="1600" i="1" dirty="0" err="1"/>
              <a:t>integracija</a:t>
            </a:r>
            <a:r>
              <a:rPr lang="en-US" altLang="en-US" sz="1600" dirty="0"/>
              <a:t>, 24 (1), 50-83</a:t>
            </a:r>
          </a:p>
          <a:p>
            <a:endParaRPr lang="en-US" altLang="en-US" sz="1600" dirty="0"/>
          </a:p>
          <a:p>
            <a:r>
              <a:rPr lang="en-US" altLang="en-US" sz="1600" dirty="0" err="1"/>
              <a:t>Ratkajec</a:t>
            </a:r>
            <a:r>
              <a:rPr lang="en-US" altLang="en-US" sz="1600" dirty="0"/>
              <a:t> </a:t>
            </a:r>
            <a:r>
              <a:rPr lang="en-US" altLang="en-US" sz="1600" dirty="0" err="1"/>
              <a:t>Gašević</a:t>
            </a:r>
            <a:r>
              <a:rPr lang="en-US" altLang="en-US" sz="1600" dirty="0"/>
              <a:t>, G. (2011) </a:t>
            </a:r>
            <a:r>
              <a:rPr lang="en-US" altLang="en-US" sz="1600" dirty="0" err="1"/>
              <a:t>Specifičnosti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savjetovanja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maloljetnih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počinitelja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kaznenih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djela</a:t>
            </a:r>
            <a:r>
              <a:rPr lang="en-US" altLang="en-US" sz="1600" dirty="0"/>
              <a:t>. </a:t>
            </a:r>
            <a:r>
              <a:rPr lang="en-US" altLang="en-US" sz="1600" i="1" dirty="0" err="1"/>
              <a:t>Kriminologija</a:t>
            </a:r>
            <a:r>
              <a:rPr lang="en-US" altLang="en-US" sz="1600" i="1" dirty="0"/>
              <a:t> I </a:t>
            </a:r>
            <a:r>
              <a:rPr lang="en-US" altLang="en-US" sz="1600" i="1" dirty="0" err="1"/>
              <a:t>socijalna</a:t>
            </a:r>
            <a:r>
              <a:rPr lang="en-US" altLang="en-US" sz="1600" i="1" dirty="0"/>
              <a:t> </a:t>
            </a:r>
            <a:r>
              <a:rPr lang="en-US" altLang="en-US" sz="1600" i="1" dirty="0" err="1"/>
              <a:t>integracija</a:t>
            </a:r>
            <a:r>
              <a:rPr lang="en-US" altLang="en-US" sz="1600" dirty="0"/>
              <a:t>, 19 (2), 73-89</a:t>
            </a:r>
          </a:p>
          <a:p>
            <a:endParaRPr lang="en-US" altLang="en-US" sz="1600" dirty="0"/>
          </a:p>
          <a:p>
            <a:r>
              <a:rPr lang="en-US" altLang="en-US" sz="1600" dirty="0">
                <a:hlinkClick r:id="rId2"/>
              </a:rPr>
              <a:t>http://uszm.hr/stop-program</a:t>
            </a:r>
            <a:endParaRPr lang="en-US" altLang="en-US" sz="1600" dirty="0"/>
          </a:p>
          <a:p>
            <a:endParaRPr lang="en-US" altLang="en-US" sz="1600" dirty="0"/>
          </a:p>
          <a:p>
            <a:endParaRPr lang="en-US" altLang="en-US" sz="1600" dirty="0"/>
          </a:p>
          <a:p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56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776" name="Rectangle 3277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8" name="Freeform: Shape 3277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r>
              <a:rPr lang="en-GB" altLang="en-US" sz="2800">
                <a:solidFill>
                  <a:srgbClr val="FFFFFF"/>
                </a:solidFill>
              </a:rPr>
              <a:t>Ciljevi savjetovanja s mladim počiniteljima kaznenih djela</a:t>
            </a:r>
            <a:r>
              <a:rPr lang="hr-HR" altLang="en-US" sz="2800">
                <a:solidFill>
                  <a:srgbClr val="FFFFFF"/>
                </a:solidFill>
              </a:rPr>
              <a:t> (</a:t>
            </a:r>
            <a:r>
              <a:rPr lang="hr-HR" altLang="en-US" sz="2800" i="1">
                <a:solidFill>
                  <a:srgbClr val="FFFFFF"/>
                </a:solidFill>
              </a:rPr>
              <a:t>counselling of youth offenders</a:t>
            </a:r>
            <a:r>
              <a:rPr lang="hr-HR" altLang="en-US" sz="2800">
                <a:solidFill>
                  <a:srgbClr val="FFFFFF"/>
                </a:solidFill>
              </a:rPr>
              <a:t>)</a:t>
            </a: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endParaRPr lang="hr-HR" altLang="en-US" sz="2800">
              <a:solidFill>
                <a:srgbClr val="FFFFFF"/>
              </a:solidFill>
            </a:endParaRPr>
          </a:p>
        </p:txBody>
      </p:sp>
      <p:sp>
        <p:nvSpPr>
          <p:cNvPr id="32780" name="Arc 3277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endParaRPr lang="hr-HR" altLang="en-US" sz="1500" b="1" i="1" u="sng"/>
          </a:p>
          <a:p>
            <a:pPr eaLnBrk="1" hangingPunct="1"/>
            <a:endParaRPr lang="hr-HR" altLang="en-US" sz="1500" b="1" i="1" u="sng"/>
          </a:p>
          <a:p>
            <a:pPr eaLnBrk="1" hangingPunct="1"/>
            <a:r>
              <a:rPr lang="en-GB" altLang="en-US" sz="1500" b="1" i="1" u="sng"/>
              <a:t>Samouvid</a:t>
            </a:r>
            <a:r>
              <a:rPr lang="en-GB" altLang="en-US" sz="1500"/>
              <a:t> (razumijevanje nastajanja emocionalnih teškoća, vođenje u povećanju kontrole nad mislima i osjećajima)</a:t>
            </a:r>
            <a:endParaRPr lang="hr-HR" altLang="en-US" sz="1500"/>
          </a:p>
          <a:p>
            <a:pPr eaLnBrk="1" hangingPunct="1"/>
            <a:endParaRPr lang="en-GB" altLang="en-US" sz="1500"/>
          </a:p>
          <a:p>
            <a:pPr eaLnBrk="1" hangingPunct="1"/>
            <a:r>
              <a:rPr lang="en-GB" altLang="en-US" sz="1500" b="1" i="1"/>
              <a:t>Samosvijest </a:t>
            </a:r>
            <a:r>
              <a:rPr lang="en-GB" altLang="en-US" sz="1500"/>
              <a:t>(postizanje većeg uvida nad mislima iosjećajima kojih osoba nije htjela ili nije mogla biti svjesna te razvoj boljeg zapažanja što drugi misle o njoj)</a:t>
            </a:r>
            <a:endParaRPr lang="hr-HR" altLang="en-US" sz="1500"/>
          </a:p>
          <a:p>
            <a:pPr eaLnBrk="1" hangingPunct="1"/>
            <a:endParaRPr lang="hr-HR" altLang="en-US" sz="1500"/>
          </a:p>
          <a:p>
            <a:pPr eaLnBrk="1" hangingPunct="1"/>
            <a:r>
              <a:rPr lang="hr-HR" altLang="en-US" sz="1500" b="1" i="1"/>
              <a:t>Samoprihvaćanje</a:t>
            </a:r>
            <a:r>
              <a:rPr lang="hr-HR" altLang="en-US" sz="1500"/>
              <a:t> (razvoj pozitivnog stava prema sebi)</a:t>
            </a:r>
          </a:p>
          <a:p>
            <a:pPr eaLnBrk="1" hangingPunct="1"/>
            <a:endParaRPr lang="hr-HR" altLang="en-US" sz="1500"/>
          </a:p>
          <a:p>
            <a:pPr eaLnBrk="1" hangingPunct="1"/>
            <a:r>
              <a:rPr lang="hr-HR" altLang="en-US" sz="1500" b="1" i="1"/>
              <a:t>Samoaktualizacija </a:t>
            </a:r>
            <a:r>
              <a:rPr lang="hr-HR" altLang="en-US" sz="1500"/>
              <a:t>(postizanje ciljeva u smjeru većeg zadovoljenja potreba)</a:t>
            </a:r>
          </a:p>
          <a:p>
            <a:pPr eaLnBrk="1" hangingPunct="1"/>
            <a:endParaRPr lang="hr-HR" altLang="en-US" sz="1500"/>
          </a:p>
          <a:p>
            <a:pPr eaLnBrk="1" hangingPunct="1"/>
            <a:r>
              <a:rPr lang="hr-HR" altLang="en-US" sz="1500" b="1" i="1"/>
              <a:t>Rješavanje problema </a:t>
            </a:r>
            <a:r>
              <a:rPr lang="hr-HR" altLang="en-US" sz="1500"/>
              <a:t>(iznalaženje rješenja za specifične probleme koje korisnik ne može riješiti samostalno, postizanje općih kompetencija rješavanja problema)</a:t>
            </a:r>
          </a:p>
          <a:p>
            <a:pPr eaLnBrk="1" hangingPunct="1"/>
            <a:endParaRPr lang="hr-HR" altLang="en-US" sz="1500"/>
          </a:p>
          <a:p>
            <a:pPr eaLnBrk="1" hangingPunct="1"/>
            <a:r>
              <a:rPr lang="hr-HR" altLang="en-US" sz="1500" b="1" i="1"/>
              <a:t>Psihološka edukacija </a:t>
            </a:r>
            <a:r>
              <a:rPr lang="hr-HR" altLang="en-US" sz="1500"/>
              <a:t>(stvaranje mogućnosti da osoba stekne ideje i tehnike s kojima će razumjeti i kontrolirati vlastito ponašanje)</a:t>
            </a:r>
          </a:p>
          <a:p>
            <a:pPr eaLnBrk="1" hangingPunct="1"/>
            <a:endParaRPr lang="hr-HR" altLang="en-US" sz="1500"/>
          </a:p>
          <a:p>
            <a:pPr eaLnBrk="1" hangingPunct="1"/>
            <a:endParaRPr lang="hr-HR" altLang="en-US" sz="1500"/>
          </a:p>
          <a:p>
            <a:pPr eaLnBrk="1" hangingPunct="1"/>
            <a:endParaRPr lang="en-GB" altLang="en-US" sz="1500"/>
          </a:p>
          <a:p>
            <a:pPr eaLnBrk="1" hangingPunct="1"/>
            <a:endParaRPr lang="hr-HR" altLang="en-US" sz="1500"/>
          </a:p>
        </p:txBody>
      </p:sp>
    </p:spTree>
    <p:extLst>
      <p:ext uri="{BB962C8B-B14F-4D97-AF65-F5344CB8AC3E}">
        <p14:creationId xmlns:p14="http://schemas.microsoft.com/office/powerpoint/2010/main" val="207733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800" name="Rectangle 3379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2" name="Freeform: Shape 3380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r>
              <a:rPr lang="en-GB" altLang="en-US" sz="2800">
                <a:solidFill>
                  <a:srgbClr val="FFFFFF"/>
                </a:solidFill>
              </a:rPr>
              <a:t>Ciljevi savjetovanja s mladim počiniteljima kaznenih djela</a:t>
            </a:r>
            <a:r>
              <a:rPr lang="hr-HR" altLang="en-US" sz="2800">
                <a:solidFill>
                  <a:srgbClr val="FFFFFF"/>
                </a:solidFill>
              </a:rPr>
              <a:t> (</a:t>
            </a:r>
            <a:r>
              <a:rPr lang="hr-HR" altLang="en-US" sz="2800" i="1">
                <a:solidFill>
                  <a:srgbClr val="FFFFFF"/>
                </a:solidFill>
              </a:rPr>
              <a:t>counselling of youth offenders</a:t>
            </a:r>
            <a:r>
              <a:rPr lang="hr-HR" altLang="en-US" sz="2800">
                <a:solidFill>
                  <a:srgbClr val="FFFFFF"/>
                </a:solidFill>
              </a:rPr>
              <a:t>)</a:t>
            </a: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endParaRPr lang="hr-HR" altLang="en-US" sz="2800">
              <a:solidFill>
                <a:srgbClr val="FFFFFF"/>
              </a:solidFill>
            </a:endParaRPr>
          </a:p>
        </p:txBody>
      </p:sp>
      <p:sp>
        <p:nvSpPr>
          <p:cNvPr id="33804" name="Arc 3380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61950" indent="-361950"/>
            <a:endParaRPr lang="hr-HR" altLang="en-US" sz="1300" b="1" i="1"/>
          </a:p>
          <a:p>
            <a:pPr marL="361950" indent="-361950"/>
            <a:endParaRPr lang="hr-HR" altLang="en-US" sz="1300" b="1" i="1"/>
          </a:p>
          <a:p>
            <a:pPr marL="361950" indent="-361950"/>
            <a:r>
              <a:rPr lang="hr-HR" altLang="en-US" sz="1300" b="1" i="1"/>
              <a:t>Stjecanje socijalnih vještina </a:t>
            </a:r>
            <a:r>
              <a:rPr lang="hr-HR" altLang="en-US" sz="1300"/>
              <a:t>(učenje i korištenje socijalnih i interpersonalnih vještina poput kontrole ljutnje, započinjanja i završavanja razgovora, asertivnosti)</a:t>
            </a:r>
          </a:p>
          <a:p>
            <a:pPr marL="361950" indent="-361950"/>
            <a:endParaRPr lang="hr-HR" altLang="en-US" sz="1300"/>
          </a:p>
          <a:p>
            <a:pPr marL="361950" indent="-361950"/>
            <a:r>
              <a:rPr lang="hr-HR" altLang="en-US" sz="1300" b="1" i="1"/>
              <a:t>Kognitivna promjena </a:t>
            </a:r>
            <a:r>
              <a:rPr lang="hr-HR" altLang="en-US" sz="1300"/>
              <a:t>(modifikacija iracionalnih stavova ili obrazaca razmišljanja koji su povezani sa samodestruktivnim ponašanjem ili ponašanjem koje šteti drugima)</a:t>
            </a:r>
          </a:p>
          <a:p>
            <a:pPr marL="361950" indent="-361950"/>
            <a:endParaRPr lang="hr-HR" altLang="en-US" sz="1300"/>
          </a:p>
          <a:p>
            <a:pPr marL="361950" indent="-361950"/>
            <a:r>
              <a:rPr lang="hr-HR" altLang="en-US" sz="1300" b="1" i="1"/>
              <a:t>Ponašajna promjena </a:t>
            </a:r>
            <a:r>
              <a:rPr lang="hr-HR" altLang="en-US" sz="1300"/>
              <a:t>(modifikacija neprihvatljivih obrazaca ponašanja koji su povezani sa samodestrukcijom ili povređivanjem drugih)</a:t>
            </a:r>
          </a:p>
          <a:p>
            <a:pPr marL="361950" indent="-361950"/>
            <a:endParaRPr lang="hr-HR" altLang="en-US" sz="1300"/>
          </a:p>
          <a:p>
            <a:pPr marL="361950" indent="-361950"/>
            <a:r>
              <a:rPr lang="hr-HR" altLang="en-US" sz="1300" b="1" i="1"/>
              <a:t>Sistemska promjena </a:t>
            </a:r>
            <a:r>
              <a:rPr lang="hr-HR" altLang="en-US" sz="1300"/>
              <a:t>(prihvaćanje promjene u skladu s pravilima i funkcioniranjem različitih sustava (obiteljskog, radnog, školskog)</a:t>
            </a:r>
          </a:p>
          <a:p>
            <a:pPr marL="361950" indent="-361950"/>
            <a:endParaRPr lang="hr-HR" altLang="en-US" sz="1300"/>
          </a:p>
          <a:p>
            <a:pPr marL="361950" indent="-361950"/>
            <a:r>
              <a:rPr lang="hr-HR" altLang="en-US" sz="1300" b="1" i="1"/>
              <a:t>Osnaživanje</a:t>
            </a:r>
            <a:r>
              <a:rPr lang="hr-HR" altLang="en-US" sz="1300"/>
              <a:t> (rad na vještinama, osvještavanju i znanju koje će omogućiti osobi da se konfrontira sa socijalnim nejednakostima)</a:t>
            </a:r>
          </a:p>
          <a:p>
            <a:pPr marL="361950" indent="-361950"/>
            <a:endParaRPr lang="hr-HR" altLang="en-US" sz="1300"/>
          </a:p>
          <a:p>
            <a:pPr marL="361950" indent="-361950"/>
            <a:r>
              <a:rPr lang="hr-HR" altLang="en-US" sz="1300" b="1" i="1"/>
              <a:t>Restitucija</a:t>
            </a:r>
            <a:r>
              <a:rPr lang="hr-HR" altLang="en-US" sz="1300"/>
              <a:t> (pomoć osobi da ispravi štetu načinjenu ranijim destruktivnim ponašanjima)</a:t>
            </a:r>
          </a:p>
          <a:p>
            <a:pPr marL="361950" indent="-361950"/>
            <a:endParaRPr lang="en-GB" altLang="en-US" sz="1300"/>
          </a:p>
          <a:p>
            <a:pPr marL="361950" indent="-361950"/>
            <a:endParaRPr lang="hr-HR" altLang="en-US" sz="1300"/>
          </a:p>
        </p:txBody>
      </p:sp>
    </p:spTree>
    <p:extLst>
      <p:ext uri="{BB962C8B-B14F-4D97-AF65-F5344CB8AC3E}">
        <p14:creationId xmlns:p14="http://schemas.microsoft.com/office/powerpoint/2010/main" val="42880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24" name="Rectangle 3482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26" name="Freeform: Shape 3482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r>
              <a:rPr lang="hr-HR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2800">
                <a:solidFill>
                  <a:srgbClr val="FFFFFF"/>
                </a:solidFill>
              </a:rPr>
              <a:t>avjetovanj</a:t>
            </a:r>
            <a:r>
              <a:rPr lang="hr-HR" altLang="en-US" sz="2800">
                <a:solidFill>
                  <a:srgbClr val="FFFFFF"/>
                </a:solidFill>
              </a:rPr>
              <a:t>e</a:t>
            </a:r>
            <a:r>
              <a:rPr lang="en-GB" altLang="en-US" sz="2800">
                <a:solidFill>
                  <a:srgbClr val="FFFFFF"/>
                </a:solidFill>
              </a:rPr>
              <a:t> mladi</a:t>
            </a:r>
            <a:r>
              <a:rPr lang="hr-HR" altLang="en-US" sz="2800">
                <a:solidFill>
                  <a:srgbClr val="FFFFFF"/>
                </a:solidFill>
              </a:rPr>
              <a:t>h</a:t>
            </a:r>
            <a:r>
              <a:rPr lang="en-GB" altLang="en-US" sz="2800">
                <a:solidFill>
                  <a:srgbClr val="FFFFFF"/>
                </a:solidFill>
              </a:rPr>
              <a:t> počinitelja kaznenih djela</a:t>
            </a:r>
            <a:r>
              <a:rPr lang="hr-HR" altLang="en-US" sz="2800">
                <a:solidFill>
                  <a:srgbClr val="FFFFFF"/>
                </a:solidFill>
              </a:rPr>
              <a:t> (</a:t>
            </a:r>
            <a:r>
              <a:rPr lang="hr-HR" altLang="en-US" sz="2800" i="1">
                <a:solidFill>
                  <a:srgbClr val="FFFFFF"/>
                </a:solidFill>
              </a:rPr>
              <a:t>correctional counselling</a:t>
            </a:r>
            <a:r>
              <a:rPr lang="hr-HR" altLang="en-US" sz="2800">
                <a:solidFill>
                  <a:srgbClr val="FFFFFF"/>
                </a:solidFill>
              </a:rPr>
              <a:t>)</a:t>
            </a: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br>
              <a:rPr lang="hr-HR" altLang="en-US" sz="2800">
                <a:solidFill>
                  <a:srgbClr val="FFFFFF"/>
                </a:solidFill>
              </a:rPr>
            </a:br>
            <a:endParaRPr lang="hr-HR" altLang="en-US" sz="2800">
              <a:solidFill>
                <a:srgbClr val="FFFFFF"/>
              </a:solidFill>
            </a:endParaRPr>
          </a:p>
        </p:txBody>
      </p:sp>
      <p:sp>
        <p:nvSpPr>
          <p:cNvPr id="34828" name="Arc 3482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61950" indent="-361950"/>
            <a:endParaRPr lang="hr-HR" altLang="en-US" sz="1500" b="1" i="1"/>
          </a:p>
          <a:p>
            <a:pPr marL="361950" indent="-361950"/>
            <a:endParaRPr lang="hr-HR" altLang="en-US" sz="1500" b="1" i="1"/>
          </a:p>
          <a:p>
            <a:pPr marL="361950" indent="-361950"/>
            <a:r>
              <a:rPr lang="hr-HR" altLang="en-US" sz="1500"/>
              <a:t>Istraživanje </a:t>
            </a:r>
            <a:r>
              <a:rPr lang="hr-HR" altLang="en-US" sz="1500" err="1"/>
              <a:t>Lipsey</a:t>
            </a:r>
            <a:r>
              <a:rPr lang="hr-HR" altLang="en-US" sz="1500"/>
              <a:t> i sur. 2010. pokazalo je da je najviša stopa smanjenja recidivizma bila upravo kod primjene mjere savjetovanja (najučinkovitijim se pokazalo grupno savjetovanje)</a:t>
            </a:r>
          </a:p>
          <a:p>
            <a:pPr marL="0" indent="0">
              <a:buNone/>
            </a:pPr>
            <a:endParaRPr lang="hr-HR" altLang="en-US" sz="1500"/>
          </a:p>
          <a:p>
            <a:pPr marL="361950" indent="-361950"/>
            <a:r>
              <a:rPr lang="hr-HR" altLang="en-US" sz="1500"/>
              <a:t>Psihosocijalno savjetovanje mora biti prilagođeno razvojnoj (psihosocijalnoj i kognitivnoj) dobi mlade osobe, kod adolescenata takvo savjetovanje uzima u obzir razvojne zadatke adolescencije (značaj vršnjačkih skupina, želju za autonomijom, razlike u kognitivnom rezoniranju, motivaciju)</a:t>
            </a:r>
          </a:p>
          <a:p>
            <a:pPr marL="361950" indent="-361950"/>
            <a:endParaRPr lang="hr-HR" altLang="en-US" sz="1500"/>
          </a:p>
          <a:p>
            <a:pPr marL="361950" indent="-361950"/>
            <a:r>
              <a:rPr lang="hr-HR" altLang="en-US" sz="1500" err="1"/>
              <a:t>Multisistemska</a:t>
            </a:r>
            <a:r>
              <a:rPr lang="hr-HR" altLang="en-US" sz="1500"/>
              <a:t> terapija odvija se u prirodnom okruženju osobe i promovira uključenost obitelji u tretman</a:t>
            </a:r>
          </a:p>
          <a:p>
            <a:pPr marL="361950" indent="-361950"/>
            <a:endParaRPr lang="hr-HR" altLang="en-US" sz="1500"/>
          </a:p>
          <a:p>
            <a:pPr marL="361950" indent="-361950"/>
            <a:r>
              <a:rPr lang="hr-HR" altLang="en-US" sz="1500"/>
              <a:t>Također može biti i vršnjačka: primjer savjetovanja maloljetnih počinitelja kaznenih djela; po dvoje adolescenata bilo je uključeno u savjetovanje u paru, poznaju se od ranije; rad se sastojao od diskusije moralnih dilema (obzirom na njihova iskrivljena uvjerenja)</a:t>
            </a:r>
          </a:p>
          <a:p>
            <a:pPr marL="361950" indent="-361950"/>
            <a:endParaRPr lang="hr-HR" altLang="en-US" sz="1500"/>
          </a:p>
          <a:p>
            <a:pPr marL="361950" indent="-361950"/>
            <a:endParaRPr lang="hr-HR" altLang="en-US" sz="1500"/>
          </a:p>
        </p:txBody>
      </p:sp>
    </p:spTree>
    <p:extLst>
      <p:ext uri="{BB962C8B-B14F-4D97-AF65-F5344CB8AC3E}">
        <p14:creationId xmlns:p14="http://schemas.microsoft.com/office/powerpoint/2010/main" val="37941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8" name="Rectangle 3584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50" name="Freeform: Shape 3584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br>
              <a:rPr lang="hr-HR" altLang="en-US" sz="3400">
                <a:solidFill>
                  <a:srgbClr val="FFFFFF"/>
                </a:solidFill>
              </a:rPr>
            </a:br>
            <a:br>
              <a:rPr lang="hr-HR" altLang="en-US" sz="3400">
                <a:solidFill>
                  <a:srgbClr val="FFFFFF"/>
                </a:solidFill>
              </a:rPr>
            </a:br>
            <a:r>
              <a:rPr lang="hr-HR" altLang="en-US" sz="3400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Primjer s</a:t>
            </a:r>
            <a:r>
              <a:rPr lang="en-GB" altLang="en-US" sz="3400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avjetovanj</a:t>
            </a:r>
            <a:r>
              <a:rPr lang="hr-HR" altLang="en-US" sz="3400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3400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mladi</a:t>
            </a:r>
            <a:r>
              <a:rPr lang="hr-HR" altLang="en-US" sz="3400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altLang="en-US" sz="3400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počinitelja kaznenih djela</a:t>
            </a:r>
            <a:br>
              <a:rPr lang="hr-HR" altLang="en-US" sz="3400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3400">
                <a:solidFill>
                  <a:srgbClr val="FFFFFF"/>
                </a:solidFill>
              </a:rPr>
            </a:br>
            <a:endParaRPr lang="hr-HR" altLang="en-US" sz="3400">
              <a:solidFill>
                <a:srgbClr val="FFFFFF"/>
              </a:solidFill>
            </a:endParaRPr>
          </a:p>
        </p:txBody>
      </p:sp>
      <p:sp>
        <p:nvSpPr>
          <p:cNvPr id="35852" name="Arc 3585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61950" indent="-361950"/>
            <a:endParaRPr lang="hr-HR" altLang="en-US" sz="1500" b="1" i="1" dirty="0"/>
          </a:p>
          <a:p>
            <a:pPr marL="361950" indent="-361950"/>
            <a:endParaRPr lang="hr-HR" altLang="en-US" sz="1500" b="1" i="1" dirty="0"/>
          </a:p>
          <a:p>
            <a:pPr marL="361950" indent="-361950"/>
            <a:r>
              <a:rPr lang="hr-HR" altLang="en-US" sz="1500" b="1" i="1" dirty="0" err="1"/>
              <a:t>Juvenile</a:t>
            </a:r>
            <a:r>
              <a:rPr lang="hr-HR" altLang="en-US" sz="1500" b="1" i="1" dirty="0"/>
              <a:t> </a:t>
            </a:r>
            <a:r>
              <a:rPr lang="hr-HR" altLang="en-US" sz="1500" b="1" i="1" dirty="0" err="1"/>
              <a:t>Counselling</a:t>
            </a:r>
            <a:r>
              <a:rPr lang="hr-HR" altLang="en-US" sz="1500" b="1" i="1" dirty="0"/>
              <a:t> and </a:t>
            </a:r>
            <a:r>
              <a:rPr lang="hr-HR" altLang="en-US" sz="1500" b="1" i="1" dirty="0" err="1"/>
              <a:t>Assessment</a:t>
            </a:r>
            <a:r>
              <a:rPr lang="hr-HR" altLang="en-US" sz="1500" b="1" i="1" dirty="0"/>
              <a:t> Program (</a:t>
            </a:r>
            <a:r>
              <a:rPr lang="hr-HR" altLang="en-US" sz="1500" dirty="0"/>
              <a:t>JCAP) </a:t>
            </a:r>
            <a:r>
              <a:rPr lang="hr-HR" altLang="en-US" sz="1500" dirty="0" err="1"/>
              <a:t>Calhoun</a:t>
            </a:r>
            <a:r>
              <a:rPr lang="hr-HR" altLang="en-US" sz="1500" dirty="0"/>
              <a:t>, </a:t>
            </a:r>
            <a:r>
              <a:rPr lang="hr-HR" altLang="en-US" sz="1500" dirty="0" err="1"/>
              <a:t>Glaser</a:t>
            </a:r>
            <a:r>
              <a:rPr lang="hr-HR" altLang="en-US" sz="1500" dirty="0"/>
              <a:t>, </a:t>
            </a:r>
            <a:r>
              <a:rPr lang="hr-HR" altLang="en-US" sz="1500" dirty="0" err="1"/>
              <a:t>Bartolomucci</a:t>
            </a:r>
            <a:r>
              <a:rPr lang="hr-HR" altLang="en-US" sz="1500" dirty="0"/>
              <a:t>, 2001. (Georgija, SAD)</a:t>
            </a:r>
          </a:p>
          <a:p>
            <a:pPr marL="361950" indent="-361950"/>
            <a:endParaRPr lang="hr-HR" altLang="en-US" sz="1500" dirty="0"/>
          </a:p>
          <a:p>
            <a:pPr marL="361950" indent="-361950"/>
            <a:r>
              <a:rPr lang="hr-HR" altLang="en-US" sz="1500" b="1" dirty="0"/>
              <a:t>Cilj:</a:t>
            </a:r>
            <a:r>
              <a:rPr lang="hr-HR" altLang="en-US" sz="1500" dirty="0"/>
              <a:t> djelovanje na psihološke, emocionalne i obrazovne potrebe maloljetnih počinitelja kaznenih djela i njihovih obitelji kroz suradnju s kaznenim sudom za maloljetnike, lokalnom zajednicom i sveučilištem.</a:t>
            </a:r>
          </a:p>
          <a:p>
            <a:pPr marL="361950" indent="-361950"/>
            <a:endParaRPr lang="hr-HR" altLang="en-US" sz="1500" dirty="0"/>
          </a:p>
          <a:p>
            <a:pPr marL="361950" indent="-361950"/>
            <a:r>
              <a:rPr lang="hr-HR" altLang="en-US" sz="1500" dirty="0"/>
              <a:t>Savjetovanje se odvija </a:t>
            </a:r>
            <a:r>
              <a:rPr lang="hr-HR" altLang="en-US" sz="1500" b="1" dirty="0"/>
              <a:t>jednom tjedno </a:t>
            </a:r>
            <a:r>
              <a:rPr lang="hr-HR" altLang="en-US" sz="1500" dirty="0"/>
              <a:t>(uvodni susret, procjena potreba, dogovor o mjestu odvijanja savjetovanja, provedba)</a:t>
            </a:r>
          </a:p>
          <a:p>
            <a:pPr marL="361950" indent="-361950"/>
            <a:r>
              <a:rPr lang="hr-HR" altLang="en-US" sz="1500" dirty="0"/>
              <a:t>Koristi se </a:t>
            </a:r>
            <a:r>
              <a:rPr lang="hr-HR" altLang="en-US" sz="1500" b="1" dirty="0"/>
              <a:t>individualno</a:t>
            </a:r>
            <a:r>
              <a:rPr lang="hr-HR" altLang="en-US" sz="1500" dirty="0"/>
              <a:t> (radi se na potrebama pojedinca i uče vještine koje bi mu mogle pomoći u ophođenju s drugima), </a:t>
            </a:r>
            <a:r>
              <a:rPr lang="hr-HR" altLang="en-US" sz="1500" b="1" dirty="0"/>
              <a:t>grupno</a:t>
            </a:r>
            <a:r>
              <a:rPr lang="hr-HR" altLang="en-US" sz="1500" dirty="0"/>
              <a:t> (stvara priliku da se uče i istovremeno prakticiraju naučene vještine u sigurnom okruženju) i </a:t>
            </a:r>
            <a:r>
              <a:rPr lang="hr-HR" altLang="en-US" sz="1500" b="1" dirty="0"/>
              <a:t>obiteljsko savjetovanje </a:t>
            </a:r>
            <a:r>
              <a:rPr lang="hr-HR" altLang="en-US" sz="1500" dirty="0"/>
              <a:t>(suradnja s roditeljima, rad na odnosima).</a:t>
            </a:r>
          </a:p>
          <a:p>
            <a:pPr marL="361950" indent="-361950"/>
            <a:r>
              <a:rPr lang="hr-HR" altLang="en-US" sz="1500" b="1" dirty="0"/>
              <a:t>Sadržaj </a:t>
            </a:r>
            <a:r>
              <a:rPr lang="hr-HR" altLang="en-US" sz="1500" dirty="0"/>
              <a:t>obuhvaća: trening kontrole ljutnje, trening životnih vještina, savjetovanje vezano uz izbor zanimanja i karijere. </a:t>
            </a:r>
          </a:p>
          <a:p>
            <a:pPr marL="361950" indent="-361950"/>
            <a:r>
              <a:rPr lang="hr-HR" altLang="en-US" sz="1500" b="1" dirty="0"/>
              <a:t>Teme</a:t>
            </a:r>
            <a:r>
              <a:rPr lang="hr-HR" altLang="en-US" sz="1500" dirty="0"/>
              <a:t>: asertivnost, odnosi, eventualno zlostavljanje u prošlosti</a:t>
            </a:r>
          </a:p>
          <a:p>
            <a:pPr marL="361950" indent="-361950"/>
            <a:r>
              <a:rPr lang="hr-HR" altLang="en-US" sz="1500" dirty="0"/>
              <a:t>Stopa recidivizma kod maloljetnika uključenih u JCAP iznosi 25% u odnosu na 64% (ostali)</a:t>
            </a:r>
          </a:p>
          <a:p>
            <a:pPr marL="361950" indent="-361950"/>
            <a:endParaRPr lang="hr-HR" altLang="en-US" sz="1500" dirty="0"/>
          </a:p>
        </p:txBody>
      </p:sp>
    </p:spTree>
    <p:extLst>
      <p:ext uri="{BB962C8B-B14F-4D97-AF65-F5344CB8AC3E}">
        <p14:creationId xmlns:p14="http://schemas.microsoft.com/office/powerpoint/2010/main" val="4294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hr-HR" altLang="en-US" sz="3800" dirty="0">
                <a:solidFill>
                  <a:schemeClr val="accent5"/>
                </a:solidFill>
              </a:rPr>
            </a:br>
            <a:br>
              <a:rPr lang="hr-HR" altLang="en-US" sz="3800" dirty="0">
                <a:solidFill>
                  <a:schemeClr val="accent5"/>
                </a:solidFill>
              </a:rPr>
            </a:br>
            <a:r>
              <a:rPr lang="hr-HR" altLang="en-US" b="1" i="1" dirty="0">
                <a:solidFill>
                  <a:schemeClr val="accent5"/>
                </a:solidFill>
              </a:rPr>
              <a:t>Komponente modela savjetovanja s mladim počiniteljima kaznenih djela</a:t>
            </a:r>
            <a:br>
              <a:rPr lang="hr-HR" altLang="en-US" sz="3800" dirty="0">
                <a:solidFill>
                  <a:schemeClr val="accent5"/>
                </a:solidFill>
              </a:rPr>
            </a:br>
            <a:r>
              <a:rPr lang="hr-HR" altLang="en-US" sz="2700" dirty="0" err="1">
                <a:solidFill>
                  <a:schemeClr val="accent5"/>
                </a:solidFill>
              </a:rPr>
              <a:t>Horton</a:t>
            </a:r>
            <a:r>
              <a:rPr lang="hr-HR" altLang="en-US" sz="2700" dirty="0">
                <a:solidFill>
                  <a:schemeClr val="accent5"/>
                </a:solidFill>
              </a:rPr>
              <a:t>, 1996.</a:t>
            </a:r>
            <a:br>
              <a:rPr lang="hr-HR" alt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3800" dirty="0">
                <a:solidFill>
                  <a:schemeClr val="accent5"/>
                </a:solidFill>
              </a:rPr>
            </a:br>
            <a:endParaRPr lang="hr-HR" altLang="en-US" sz="3800" dirty="0">
              <a:solidFill>
                <a:schemeClr val="accent5"/>
              </a:solidFill>
            </a:endParaRPr>
          </a:p>
        </p:txBody>
      </p:sp>
      <p:graphicFrame>
        <p:nvGraphicFramePr>
          <p:cNvPr id="36869" name="Rectangle 3">
            <a:extLst>
              <a:ext uri="{FF2B5EF4-FFF2-40B4-BE49-F238E27FC236}">
                <a16:creationId xmlns:a16="http://schemas.microsoft.com/office/drawing/2014/main" id="{9CB24D96-A7FA-F8A5-4FCC-57BF2A7515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84432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73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896" name="Rectangle 37895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8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0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2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4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879" y="998002"/>
            <a:ext cx="3182940" cy="1471959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hr-HR" altLang="en-US" sz="1400" dirty="0">
                <a:solidFill>
                  <a:srgbClr val="FFFFFF"/>
                </a:solidFill>
              </a:rPr>
            </a:br>
            <a:br>
              <a:rPr lang="hr-HR" altLang="en-US" sz="1400" dirty="0">
                <a:solidFill>
                  <a:srgbClr val="FFFFFF"/>
                </a:solidFill>
              </a:rPr>
            </a:br>
            <a:br>
              <a:rPr lang="hr-HR" altLang="en-US" sz="1400" dirty="0">
                <a:solidFill>
                  <a:srgbClr val="FFFFFF"/>
                </a:solidFill>
              </a:rPr>
            </a:br>
            <a:r>
              <a:rPr lang="hr-HR" altLang="en-US" sz="28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procesa i teme</a:t>
            </a:r>
            <a:br>
              <a:rPr lang="hr-HR" altLang="en-US" sz="14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1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altLang="en-US" sz="1400" dirty="0">
                <a:solidFill>
                  <a:srgbClr val="FFFFFF"/>
                </a:solidFill>
              </a:rPr>
            </a:br>
            <a:endParaRPr lang="hr-HR" altLang="en-US" sz="1400" dirty="0">
              <a:solidFill>
                <a:srgbClr val="FFFFFF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9635" y="2546161"/>
            <a:ext cx="3200451" cy="2985929"/>
          </a:xfrm>
        </p:spPr>
        <p:txBody>
          <a:bodyPr anchor="t">
            <a:normAutofit/>
          </a:bodyPr>
          <a:lstStyle/>
          <a:p>
            <a:pPr marL="361950" indent="-361950"/>
            <a:endParaRPr lang="hr-HR" altLang="en-US" sz="2400" b="1" i="1">
              <a:solidFill>
                <a:srgbClr val="FEFFFF"/>
              </a:solidFill>
            </a:endParaRPr>
          </a:p>
          <a:p>
            <a:pPr marL="361950" indent="-361950"/>
            <a:endParaRPr lang="hr-HR" altLang="en-US" sz="2400" b="1" i="1">
              <a:solidFill>
                <a:srgbClr val="FEFF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06228"/>
              </p:ext>
            </p:extLst>
          </p:nvPr>
        </p:nvGraphicFramePr>
        <p:xfrm>
          <a:off x="4998268" y="1018864"/>
          <a:ext cx="6539076" cy="4501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8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828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Tema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Zadaci prvog stupnja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Zadaci drugog stupnja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Zadaci trećeg stupnja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828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Odnos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Uspostava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Daljnji razvoj i korištenje</a:t>
                      </a:r>
                      <a:r>
                        <a:rPr lang="hr-HR" sz="1400" baseline="0">
                          <a:solidFill>
                            <a:schemeClr val="tx1"/>
                          </a:solidFill>
                        </a:rPr>
                        <a:t> odnosa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Završetak odnosa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0048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Sadržaj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Procjena problema i potencijala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Posredovanje u učenju i promjeni (objašnjenje načina na koji sukobi utječu na ponašanje, poučavanje načinima</a:t>
                      </a:r>
                      <a:r>
                        <a:rPr lang="hr-HR" sz="1400" baseline="0">
                          <a:solidFill>
                            <a:schemeClr val="tx1"/>
                          </a:solidFill>
                        </a:rPr>
                        <a:t> koji će omogućiti učinkovitije funkcioniranje u socijalnim sredinama poput mjesta zaposlenja, škole, te u </a:t>
                      </a:r>
                      <a:r>
                        <a:rPr lang="hr-HR" sz="1400" baseline="0" err="1">
                          <a:solidFill>
                            <a:schemeClr val="tx1"/>
                          </a:solidFill>
                        </a:rPr>
                        <a:t>interpersonalnim</a:t>
                      </a:r>
                      <a:r>
                        <a:rPr lang="hr-HR" sz="1400" baseline="0">
                          <a:solidFill>
                            <a:schemeClr val="tx1"/>
                          </a:solidFill>
                        </a:rPr>
                        <a:t> odnosima i djelovanje na uvjerenja koja opravdavaju ili podržavaju antisocijalne aktivnosti)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Konsolidacija i primjena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150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Refleksija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Razvoj plana i ciljeva savjetovanja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Nadzor i provjera prikladnosti dogovorenih ciljeva: reflektiranje na proces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</a:rPr>
                        <a:t>Evaluacija procesa i ishoda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90138" marR="90138" marT="45064" marB="4506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192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3189</Words>
  <Application>Microsoft Macintosh PowerPoint</Application>
  <PresentationFormat>Widescreen</PresentationFormat>
  <Paragraphs>240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Office Theme</vt:lpstr>
      <vt:lpstr>Posebna obaveza savjetovanja mladih, Izvansudska nagodba i STOP program</vt:lpstr>
      <vt:lpstr>    Posebna obaveza: Psihosocijalni tretman u savjetovalištu za mladež    </vt:lpstr>
      <vt:lpstr>    Zašto savjetovanje?    </vt:lpstr>
      <vt:lpstr>   Ciljevi savjetovanja s mladim počiniteljima kaznenih djela (counselling of youth offenders)   </vt:lpstr>
      <vt:lpstr>   Ciljevi savjetovanja s mladim počiniteljima kaznenih djela (counselling of youth offenders)   </vt:lpstr>
      <vt:lpstr>   Savjetovanje mladih počinitelja kaznenih djela (correctional counselling)   </vt:lpstr>
      <vt:lpstr>  Primjer savjetovanja mladih počinitelja kaznenih djela  </vt:lpstr>
      <vt:lpstr>  Komponente modela savjetovanja s mladim počiniteljima kaznenih djela Horton, 1996.  </vt:lpstr>
      <vt:lpstr>   Struktura procesa i teme   </vt:lpstr>
      <vt:lpstr>   Teme na kojima je nužno raditi   </vt:lpstr>
      <vt:lpstr>   Principi promjene   </vt:lpstr>
      <vt:lpstr>   Procesi promjene   </vt:lpstr>
      <vt:lpstr>   Mehanizmi promjene   </vt:lpstr>
      <vt:lpstr>   Izvansudska nagodba   </vt:lpstr>
      <vt:lpstr>   Izvansudska nagodba  </vt:lpstr>
      <vt:lpstr>   Izvansudska nagodba - cilj  </vt:lpstr>
      <vt:lpstr>Kriteriji pri odabiru slučaja za izvansudsku nagodbu (UZ OPĆE KRITERIJE ZA PRIMJENU ČL 72. ZSM)</vt:lpstr>
      <vt:lpstr>Neki načini popravljanja i nadoknade štete u okviru izvansudske nagodbe</vt:lpstr>
      <vt:lpstr>Izvansudska nagodba iz perspective oštećenika i počinitelja (Anja Mirosavljević, 2015)</vt:lpstr>
      <vt:lpstr>Halt /Stop program alternativnog postupanja</vt:lpstr>
      <vt:lpstr>Halt /Stop program alternativnog postupanja</vt:lpstr>
      <vt:lpstr>Ostali kriteriji za uključivanje u Halt/Stop</vt:lpstr>
      <vt:lpstr>Sadržaj Halta/Stop</vt:lpstr>
      <vt:lpstr>Sastanci</vt:lpstr>
      <vt:lpstr>Zadaci za učenje i radni zadaci</vt:lpstr>
      <vt:lpstr>Sporazum</vt:lpstr>
      <vt:lpstr>Evidencija</vt:lpstr>
      <vt:lpstr>PowerPoint Presentation</vt:lpstr>
      <vt:lpstr>Pitanja</vt:lpstr>
      <vt:lpstr>Zadaća2.</vt:lpstr>
      <vt:lpstr>Literatura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Savjetovanje mladih, izvansudska nagodba i STOP program</dc:title>
  <dc:creator>Admin</dc:creator>
  <cp:lastModifiedBy>Marijana Majdak</cp:lastModifiedBy>
  <cp:revision>10</cp:revision>
  <dcterms:created xsi:type="dcterms:W3CDTF">2020-09-27T11:21:48Z</dcterms:created>
  <dcterms:modified xsi:type="dcterms:W3CDTF">2023-10-19T17:15:59Z</dcterms:modified>
</cp:coreProperties>
</file>