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1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75" r:id="rId9"/>
    <p:sldId id="276" r:id="rId10"/>
    <p:sldId id="262" r:id="rId11"/>
    <p:sldId id="263" r:id="rId12"/>
    <p:sldId id="277" r:id="rId13"/>
    <p:sldId id="271" r:id="rId14"/>
    <p:sldId id="278" r:id="rId15"/>
    <p:sldId id="265" r:id="rId16"/>
    <p:sldId id="279" r:id="rId17"/>
    <p:sldId id="267" r:id="rId18"/>
    <p:sldId id="268" r:id="rId19"/>
    <p:sldId id="270" r:id="rId20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hr-H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C92E501F-CE2B-41D8-BCEE-93A1CD4CA169}" type="datetimeFigureOut">
              <a:rPr lang="hr-HR"/>
              <a:pPr/>
              <a:t>24.10.2016.</a:t>
            </a:fld>
            <a:endParaRPr lang="hr-H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hr-H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6A053D76-F08F-4413-91C1-CA777C885497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005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763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9412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9769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5698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573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308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244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52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898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108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3111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1928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343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449DC-FBB7-4C65-A68B-FD397FDFE69E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F97E-1EE3-498C-A14F-AC886D758E7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902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7D76-0107-4661-B029-DA7CB4F6321B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3EB5-657A-4DB0-A050-5381C53B40F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553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7D76-0107-4661-B029-DA7CB4F6321B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3EB5-657A-4DB0-A050-5381C53B40F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73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7D76-0107-4661-B029-DA7CB4F6321B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3EB5-657A-4DB0-A050-5381C53B40F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2578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7D76-0107-4661-B029-DA7CB4F6321B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3EB5-657A-4DB0-A050-5381C53B40F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3636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7D76-0107-4661-B029-DA7CB4F6321B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3EB5-657A-4DB0-A050-5381C53B40F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829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1BAB7-18E1-4465-8106-A18D490C0049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19D1C-C9E6-4986-A568-1CA2CF0FD19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608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EF225-BDAE-40B3-A372-8AA7D69DCED0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24E3A-D87E-476E-B98A-0F2B682AB96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03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56A40-3F3D-4639-AF55-B576054049E0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43BBB-5469-44F3-9372-748A0C92878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2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3FDC4F-15A0-42BB-BFA6-0026FB5392A3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F9C0C-1883-408B-8C39-8E870C6FED2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9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3D996C-13FD-4C02-BF9A-63A097071537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A761F-E084-43E0-B130-9C906789E25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555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9ACA6-5100-41B1-8C48-CC3D02B9E2B2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53ACA-E6B5-4E80-9300-30B569A162E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350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BEF90-DA9C-42D2-AF71-1BECAB4858E9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E1073-20CD-41CE-B104-80ED93659F3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97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7C83B-0549-4CEE-B00A-0EE98A8F5DA8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E3C20-168A-4E7B-9274-AF9244C7857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930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D09A7-95D0-43C9-8A3A-C39E05305063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4447-6D27-4B07-A6B0-DE5A8F6C7CE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71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8E173-9BF1-43B1-A14E-5EB301674BFE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B9721-0929-4A4F-B51C-36EE613B72B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606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367D76-0107-4661-B029-DA7CB4F6321B}" type="datetimeFigureOut">
              <a:rPr lang="sr-Latn-CS" smtClean="0"/>
              <a:pPr>
                <a:defRPr/>
              </a:pPr>
              <a:t>24.10.2016.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5623EB5-657A-4DB0-A050-5381C53B40F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8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i.hr/index.php?option=com_content&amp;view=article&amp;id=273&amp;Itemid=16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zjz.h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1095" y="1020550"/>
            <a:ext cx="5917679" cy="199458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/>
              <a:t>MENTALNO ZDRAVLJE</a:t>
            </a:r>
            <a:endParaRPr lang="hr-HR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187624" y="4005064"/>
            <a:ext cx="5701655" cy="1944215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Arial" charset="0"/>
              </a:rPr>
              <a:t>Pravni fakultet Sveučilišta u Zagrebu</a:t>
            </a:r>
          </a:p>
          <a:p>
            <a:r>
              <a:rPr lang="hr-HR" sz="2400" dirty="0" smtClean="0">
                <a:latin typeface="Arial" charset="0"/>
              </a:rPr>
              <a:t>Studijski centar socijalnog rada</a:t>
            </a:r>
          </a:p>
          <a:p>
            <a:endParaRPr lang="hr-HR" sz="2400" dirty="0" smtClean="0">
              <a:latin typeface="Arial" charset="0"/>
            </a:endParaRPr>
          </a:p>
          <a:p>
            <a:r>
              <a:rPr lang="hr-HR" sz="2400" dirty="0" smtClean="0">
                <a:latin typeface="Arial" charset="0"/>
              </a:rPr>
              <a:t>D</a:t>
            </a:r>
            <a:r>
              <a:rPr lang="en-GB" sz="2400" dirty="0" smtClean="0">
                <a:latin typeface="Arial" charset="0"/>
              </a:rPr>
              <a:t>oc. d</a:t>
            </a:r>
            <a:r>
              <a:rPr lang="hr-HR" sz="2400" dirty="0" smtClean="0">
                <a:latin typeface="Arial" charset="0"/>
              </a:rPr>
              <a:t>r. </a:t>
            </a:r>
            <a:r>
              <a:rPr lang="hr-HR" sz="2400" dirty="0" err="1" smtClean="0">
                <a:latin typeface="Arial" charset="0"/>
              </a:rPr>
              <a:t>sc</a:t>
            </a:r>
            <a:r>
              <a:rPr lang="hr-HR" sz="2400" dirty="0" smtClean="0">
                <a:latin typeface="Arial" charset="0"/>
              </a:rPr>
              <a:t>. Marijana </a:t>
            </a:r>
            <a:r>
              <a:rPr lang="hr-HR" sz="2400" dirty="0" err="1" smtClean="0">
                <a:latin typeface="Arial" charset="0"/>
              </a:rPr>
              <a:t>Kletečki</a:t>
            </a:r>
            <a:r>
              <a:rPr lang="hr-HR" sz="2400" dirty="0" smtClean="0">
                <a:latin typeface="Arial" charset="0"/>
              </a:rPr>
              <a:t> Radović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75" y="-19390"/>
            <a:ext cx="2447925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60648"/>
            <a:ext cx="179070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200800" cy="122413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800" dirty="0" smtClean="0"/>
              <a:t>Skupina mentalnih/duševnih poremećaja i poremećaja ponašanja (MKB-10)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4"/>
            <a:ext cx="7599040" cy="55322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000" dirty="0" smtClean="0"/>
              <a:t>Organski i simptomatski duševni poremećaji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000" dirty="0" smtClean="0"/>
              <a:t>Duševni poremećaji i poremećaji ponašanja uzrokovani uzimanjem </a:t>
            </a:r>
            <a:r>
              <a:rPr lang="hr-HR" sz="2000" dirty="0" err="1" smtClean="0"/>
              <a:t>psihoaktivnih</a:t>
            </a:r>
            <a:r>
              <a:rPr lang="hr-HR" sz="2000" dirty="0" smtClean="0"/>
              <a:t> tvari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000" dirty="0" err="1" smtClean="0"/>
              <a:t>Sizofrenija</a:t>
            </a:r>
            <a:r>
              <a:rPr lang="hr-HR" sz="2000" dirty="0" smtClean="0"/>
              <a:t>, </a:t>
            </a:r>
            <a:r>
              <a:rPr lang="hr-HR" sz="2000" dirty="0" err="1" smtClean="0"/>
              <a:t>sizotipni</a:t>
            </a:r>
            <a:r>
              <a:rPr lang="hr-HR" sz="2000" dirty="0" smtClean="0"/>
              <a:t> i sumanuti poremećaji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000" dirty="0" smtClean="0"/>
              <a:t>Afektivni poremećaji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000" dirty="0" smtClean="0"/>
              <a:t>Neurotski, vezani uz stres i </a:t>
            </a:r>
            <a:r>
              <a:rPr lang="hr-HR" sz="2000" dirty="0" err="1" smtClean="0"/>
              <a:t>somatoformni</a:t>
            </a:r>
            <a:r>
              <a:rPr lang="hr-HR" sz="2000" dirty="0" smtClean="0"/>
              <a:t> poremećaj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000" dirty="0" smtClean="0"/>
              <a:t>Bihevioralni sindrom vezani uz fiziološke poremećaje i fizičke čimbenike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000" dirty="0" smtClean="0"/>
              <a:t>Poremećaj ličnosti i ponašanja odraslih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000" dirty="0" smtClean="0"/>
              <a:t>Duševna zaostalost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000" dirty="0" smtClean="0"/>
              <a:t>Poremećaji psihološkog razvoja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000" dirty="0" smtClean="0"/>
              <a:t>Poremećaji u ponašanju i osjećajima koji se pojavljuju u djetinjstvu i adolescenciji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000" dirty="0" smtClean="0"/>
              <a:t>Nespecifični mentalni poremećaji</a:t>
            </a:r>
            <a:endParaRPr lang="hr-HR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40" y="260647"/>
            <a:ext cx="6370116" cy="72008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200" dirty="0" smtClean="0"/>
              <a:t>Terminološka </a:t>
            </a:r>
            <a:r>
              <a:rPr lang="hr-HR" sz="3200" dirty="0" smtClean="0"/>
              <a:t>pitanja</a:t>
            </a:r>
            <a:endParaRPr lang="hr-HR" sz="3200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07504" y="1268759"/>
            <a:ext cx="8208912" cy="590465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“psihička”, “duševna” ili “mentalna” bolest – stigmatizirajuće – dotiču samo vrste simptoma!</a:t>
            </a:r>
          </a:p>
          <a:p>
            <a:r>
              <a:rPr lang="hr-HR" sz="2000" dirty="0" smtClean="0"/>
              <a:t>Terminologija u zakonima za reguliranje prava osoba s dijagnozom duševne bolesti (45 zemalja, istraživanje WHO)</a:t>
            </a:r>
          </a:p>
          <a:p>
            <a:pPr lvl="1"/>
            <a:r>
              <a:rPr lang="hr-HR" sz="1800" dirty="0" smtClean="0"/>
              <a:t>“osobe s duševnim smetnjama”</a:t>
            </a:r>
          </a:p>
          <a:p>
            <a:pPr lvl="1"/>
            <a:r>
              <a:rPr lang="hr-HR" sz="1800" dirty="0" smtClean="0"/>
              <a:t>“okruženje zaštite duševnog zdravlja”</a:t>
            </a:r>
          </a:p>
          <a:p>
            <a:pPr lvl="1"/>
            <a:r>
              <a:rPr lang="hr-HR" sz="1800" dirty="0" smtClean="0"/>
              <a:t>“osoba s duševnim poremećajem”</a:t>
            </a:r>
          </a:p>
          <a:p>
            <a:pPr lvl="1"/>
            <a:r>
              <a:rPr lang="hr-HR" sz="1800" dirty="0" smtClean="0"/>
              <a:t>“osoba koja boluje od duševnih poremećaja</a:t>
            </a:r>
            <a:r>
              <a:rPr lang="en-GB" sz="1800" dirty="0" smtClean="0"/>
              <a:t>”</a:t>
            </a:r>
            <a:endParaRPr lang="hr-HR" sz="1700" b="1" dirty="0">
              <a:solidFill>
                <a:srgbClr val="7030A0"/>
              </a:solidFill>
            </a:endParaRPr>
          </a:p>
          <a:p>
            <a:pPr lvl="1"/>
            <a:r>
              <a:rPr lang="hr-HR" sz="2400" b="1" dirty="0" smtClean="0">
                <a:solidFill>
                  <a:srgbClr val="7030A0"/>
                </a:solidFill>
              </a:rPr>
              <a:t>HRVATSKA</a:t>
            </a:r>
            <a:r>
              <a:rPr lang="hr-HR" sz="2000" dirty="0" smtClean="0"/>
              <a:t> </a:t>
            </a:r>
            <a:endParaRPr lang="en-GB" sz="2000" dirty="0" smtClean="0"/>
          </a:p>
          <a:p>
            <a:pPr marL="402336" lvl="1" indent="0">
              <a:buNone/>
            </a:pPr>
            <a:r>
              <a:rPr lang="hr-HR" sz="2000" dirty="0" smtClean="0">
                <a:solidFill>
                  <a:schemeClr val="accent1"/>
                </a:solidFill>
              </a:rPr>
              <a:t>Zakon o zaštiti osoba s duševnim smetnjama </a:t>
            </a:r>
            <a:r>
              <a:rPr lang="hr-HR" sz="2000" dirty="0" smtClean="0"/>
              <a:t>(1.1.2015.- novi </a:t>
            </a:r>
            <a:r>
              <a:rPr lang="hr-HR" sz="2000" dirty="0" smtClean="0"/>
              <a:t>zakon)</a:t>
            </a:r>
          </a:p>
          <a:p>
            <a:pPr marL="402336" lvl="1" indent="0">
              <a:buNone/>
            </a:pPr>
            <a:r>
              <a:rPr lang="hr-HR" sz="2000" dirty="0" smtClean="0">
                <a:solidFill>
                  <a:schemeClr val="accent1"/>
                </a:solidFill>
              </a:rPr>
              <a:t>Zakon </a:t>
            </a:r>
            <a:r>
              <a:rPr lang="hr-HR" sz="2000" dirty="0" smtClean="0">
                <a:solidFill>
                  <a:schemeClr val="accent1"/>
                </a:solidFill>
              </a:rPr>
              <a:t>o socijalnoj skrbi </a:t>
            </a:r>
            <a:r>
              <a:rPr lang="hr-HR" sz="2000" dirty="0" smtClean="0"/>
              <a:t>(157/13)– “osoba s invaliditetom ...s mentalnim oštećenjem” (ranije: “psihički bolesna </a:t>
            </a:r>
            <a:r>
              <a:rPr lang="hr-HR" sz="2000" dirty="0" err="1" smtClean="0"/>
              <a:t>sooba</a:t>
            </a:r>
            <a:r>
              <a:rPr lang="hr-HR" sz="2000" dirty="0" smtClean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48880"/>
            <a:ext cx="3175470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707088" cy="1380133"/>
          </a:xfrm>
        </p:spPr>
        <p:txBody>
          <a:bodyPr>
            <a:normAutofit fontScale="90000"/>
          </a:bodyPr>
          <a:lstStyle/>
          <a:p>
            <a:r>
              <a:rPr lang="hr-HR" sz="3100" dirty="0" smtClean="0"/>
              <a:t>Terminološka </a:t>
            </a:r>
            <a:r>
              <a:rPr lang="hr-HR" sz="3100" dirty="0" smtClean="0"/>
              <a:t>pitanja – JEZIK OSNAŽIVANJA U SOCIJALNOM RADU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7"/>
            <a:ext cx="7239000" cy="4392488"/>
          </a:xfrm>
        </p:spPr>
        <p:txBody>
          <a:bodyPr>
            <a:normAutofit lnSpcReduction="10000"/>
          </a:bodyPr>
          <a:lstStyle/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hr-HR" sz="2400" b="1" dirty="0" smtClean="0">
                <a:solidFill>
                  <a:schemeClr val="tx2"/>
                </a:solidFill>
              </a:rPr>
              <a:t>“osobe s poteškoćama mentalnog zdravlja”</a:t>
            </a:r>
            <a:endParaRPr lang="en-GB" sz="2400" b="1" dirty="0" smtClean="0">
              <a:solidFill>
                <a:schemeClr val="tx2"/>
              </a:solidFill>
            </a:endParaRP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hr-HR" sz="2400" b="1" dirty="0" smtClean="0">
              <a:solidFill>
                <a:schemeClr val="tx2"/>
              </a:solidFill>
            </a:endParaRP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hr-HR" sz="2400" b="1" dirty="0" smtClean="0">
                <a:solidFill>
                  <a:schemeClr val="accent1"/>
                </a:solidFill>
              </a:rPr>
              <a:t>KONVENCIJA O PRAVIMA OSOBA I INVALIDITETOM</a:t>
            </a:r>
            <a:endParaRPr lang="hr-HR" dirty="0" smtClean="0">
              <a:solidFill>
                <a:schemeClr val="accent1"/>
              </a:solidFill>
              <a:hlinkClick r:id="rId2"/>
            </a:endParaRP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hr-HR" sz="2000" b="1" dirty="0" smtClean="0">
                <a:solidFill>
                  <a:schemeClr val="tx2"/>
                </a:solidFill>
              </a:rPr>
              <a:t>“</a:t>
            </a:r>
            <a:r>
              <a:rPr lang="hr-HR" sz="2400" b="1" dirty="0" smtClean="0">
                <a:solidFill>
                  <a:schemeClr val="tx2"/>
                </a:solidFill>
              </a:rPr>
              <a:t>osobe s psiho-socijalnim invaliditetom”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hr-HR" sz="2400" dirty="0" smtClean="0">
              <a:solidFill>
                <a:schemeClr val="tx1"/>
              </a:solidFill>
            </a:endParaRP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hr-HR" sz="2400" dirty="0" smtClean="0">
                <a:solidFill>
                  <a:schemeClr val="tx1"/>
                </a:solidFill>
              </a:rPr>
              <a:t>POJMOVNIK – URED PRAVOBRANITELJICE ZA OSOBE S INVALIDITETOM</a:t>
            </a:r>
          </a:p>
          <a:p>
            <a:pPr>
              <a:buNone/>
            </a:pPr>
            <a:r>
              <a:rPr lang="hr-HR" dirty="0" smtClean="0">
                <a:hlinkClick r:id="rId2"/>
              </a:rPr>
              <a:t>http://www.posi.hr/index.php?option=com_content&amp;view=article&amp;id=273&amp;Itemid=165</a:t>
            </a:r>
            <a:endParaRPr lang="hr-HR" dirty="0" smtClean="0"/>
          </a:p>
          <a:p>
            <a:pPr>
              <a:buNone/>
            </a:pPr>
            <a:r>
              <a:rPr lang="hr-HR" sz="2000" dirty="0" smtClean="0"/>
              <a:t>Tko su osobe s invaliditetom; Terminologija; Pristupačnost;</a:t>
            </a:r>
            <a:endParaRPr lang="en-GB" sz="2000" dirty="0" smtClean="0"/>
          </a:p>
          <a:p>
            <a:pPr>
              <a:buNone/>
            </a:pPr>
            <a:r>
              <a:rPr lang="hr-HR" sz="2000" dirty="0" smtClean="0"/>
              <a:t>Socijalni model invaliditeta; Medicinski model invaliditeta...</a:t>
            </a:r>
            <a:endParaRPr lang="hr-H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/>
          </p:cNvSpPr>
          <p:nvPr>
            <p:ph type="title"/>
          </p:nvPr>
        </p:nvSpPr>
        <p:spPr bwMode="auto">
          <a:xfrm>
            <a:off x="457200" y="320675"/>
            <a:ext cx="7239000" cy="84138"/>
          </a:xfrm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endParaRPr lang="hr-HR" sz="3400" cap="none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xfrm>
            <a:off x="179512" y="908720"/>
            <a:ext cx="8136904" cy="55446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r-HR" sz="2300" dirty="0" smtClean="0">
                <a:latin typeface="+mj-lt"/>
              </a:rPr>
              <a:t>Tijekom zadnjeg desetljeća dogodile su se značajne paradigmatske promjene u struci socijalnog rada, koje su se odrazile i na </a:t>
            </a:r>
            <a:r>
              <a:rPr lang="hr-HR" sz="2300" dirty="0" smtClean="0">
                <a:solidFill>
                  <a:schemeClr val="accent1"/>
                </a:solidFill>
                <a:latin typeface="+mj-lt"/>
              </a:rPr>
              <a:t>promjenu profesionalnog jezika socijalnog rada!</a:t>
            </a:r>
          </a:p>
          <a:p>
            <a:pPr>
              <a:lnSpc>
                <a:spcPct val="90000"/>
              </a:lnSpc>
            </a:pPr>
            <a:r>
              <a:rPr lang="hr-HR" sz="2300" dirty="0" smtClean="0">
                <a:latin typeface="+mj-lt"/>
              </a:rPr>
              <a:t>Novi jezik podržava pomak u paradigmi socijalnog rada, teorijskoj i praktičnoj i postepeno počinje nadomještati neke tradicionalne koncepte: </a:t>
            </a:r>
          </a:p>
          <a:p>
            <a:pPr lvl="1">
              <a:lnSpc>
                <a:spcPct val="90000"/>
              </a:lnSpc>
            </a:pPr>
            <a:r>
              <a:rPr lang="hr-HR" sz="2200" dirty="0" smtClean="0">
                <a:latin typeface="+mj-lt"/>
              </a:rPr>
              <a:t>Primjerice: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hr-HR" sz="2200" dirty="0" smtClean="0">
                <a:solidFill>
                  <a:schemeClr val="tx2"/>
                </a:solidFill>
                <a:latin typeface="+mj-lt"/>
              </a:rPr>
              <a:t>ZAJEDNIČKO OTKRIVANJE PRIČE</a:t>
            </a:r>
            <a:r>
              <a:rPr lang="hr-HR" sz="2200" dirty="0" smtClean="0">
                <a:latin typeface="+mj-lt"/>
              </a:rPr>
              <a:t>		</a:t>
            </a:r>
            <a:r>
              <a:rPr lang="hr-HR" sz="2200" dirty="0" smtClean="0">
                <a:latin typeface="+mj-lt"/>
              </a:rPr>
              <a:t>      DIJAGNOZA</a:t>
            </a:r>
            <a:endParaRPr lang="hr-HR" sz="2200" dirty="0" smtClean="0">
              <a:latin typeface="+mj-lt"/>
            </a:endParaRP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hr-HR" sz="2200" dirty="0" smtClean="0">
              <a:latin typeface="+mj-lt"/>
            </a:endParaRP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hr-HR" sz="2200" dirty="0" smtClean="0">
                <a:solidFill>
                  <a:schemeClr val="tx2"/>
                </a:solidFill>
                <a:latin typeface="+mj-lt"/>
              </a:rPr>
              <a:t>SUDIONIŠTVO KORISNIKA</a:t>
            </a:r>
            <a:r>
              <a:rPr lang="hr-HR" sz="2200" dirty="0" smtClean="0">
                <a:latin typeface="+mj-lt"/>
              </a:rPr>
              <a:t>			</a:t>
            </a:r>
            <a:r>
              <a:rPr lang="en-GB" sz="2200" dirty="0" smtClean="0">
                <a:latin typeface="+mj-lt"/>
              </a:rPr>
              <a:t>	</a:t>
            </a:r>
            <a:r>
              <a:rPr lang="hr-HR" sz="2200" dirty="0" smtClean="0">
                <a:latin typeface="+mj-lt"/>
              </a:rPr>
              <a:t>TRETMAN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hr-HR" sz="2200" dirty="0" smtClean="0">
              <a:latin typeface="+mj-lt"/>
            </a:endParaRP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hr-HR" sz="2200" dirty="0" smtClean="0">
                <a:solidFill>
                  <a:schemeClr val="tx2"/>
                </a:solidFill>
                <a:latin typeface="+mj-lt"/>
              </a:rPr>
              <a:t>INDIVIDUALNI PLAN POMOĆI</a:t>
            </a:r>
            <a:r>
              <a:rPr lang="hr-HR" sz="2200" dirty="0" smtClean="0">
                <a:latin typeface="+mj-lt"/>
              </a:rPr>
              <a:t>		</a:t>
            </a:r>
            <a:r>
              <a:rPr lang="en-GB" sz="2200" dirty="0" smtClean="0">
                <a:latin typeface="+mj-lt"/>
              </a:rPr>
              <a:t>	</a:t>
            </a:r>
            <a:r>
              <a:rPr lang="hr-HR" sz="2200" dirty="0" smtClean="0">
                <a:latin typeface="+mj-lt"/>
              </a:rPr>
              <a:t>      ODLUKA </a:t>
            </a:r>
            <a:r>
              <a:rPr lang="hr-HR" sz="2200" dirty="0" smtClean="0">
                <a:latin typeface="+mj-lt"/>
              </a:rPr>
              <a:t>EKSPERTA</a:t>
            </a: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hr-HR" sz="2300" dirty="0" smtClean="0">
              <a:latin typeface="+mj-lt"/>
            </a:endParaRP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r>
              <a:rPr lang="hr-HR" sz="2300" dirty="0" smtClean="0">
                <a:solidFill>
                  <a:schemeClr val="accent1"/>
                </a:solidFill>
                <a:latin typeface="+mj-lt"/>
              </a:rPr>
              <a:t>Korisnici</a:t>
            </a:r>
            <a:r>
              <a:rPr lang="hr-HR" sz="2300" dirty="0" smtClean="0">
                <a:latin typeface="+mj-lt"/>
              </a:rPr>
              <a:t> (klijenti, stranke, štićenici): </a:t>
            </a:r>
            <a:r>
              <a:rPr lang="hr-HR" sz="2300" dirty="0" smtClean="0">
                <a:solidFill>
                  <a:schemeClr val="accent1"/>
                </a:solidFill>
                <a:latin typeface="+mj-lt"/>
              </a:rPr>
              <a:t>osobe s intelektualnim teškoćama </a:t>
            </a:r>
            <a:r>
              <a:rPr lang="hr-HR" sz="2300" dirty="0" smtClean="0">
                <a:latin typeface="+mj-lt"/>
              </a:rPr>
              <a:t>(mentalno retardirane osobe), </a:t>
            </a:r>
            <a:r>
              <a:rPr lang="hr-HR" sz="2300" dirty="0" smtClean="0">
                <a:solidFill>
                  <a:schemeClr val="accent1"/>
                </a:solidFill>
                <a:latin typeface="+mj-lt"/>
              </a:rPr>
              <a:t>mladi u sukobu sa zakonom </a:t>
            </a:r>
            <a:r>
              <a:rPr lang="hr-HR" sz="2300" dirty="0" smtClean="0">
                <a:latin typeface="+mj-lt"/>
              </a:rPr>
              <a:t>(delikventi), </a:t>
            </a:r>
            <a:r>
              <a:rPr lang="hr-HR" sz="2300" dirty="0" smtClean="0">
                <a:solidFill>
                  <a:schemeClr val="accent1"/>
                </a:solidFill>
                <a:latin typeface="+mj-lt"/>
              </a:rPr>
              <a:t>osobe s poteškoćama mentalnog zdravlja, osobe s psiho-socijalnim invaliditetom</a:t>
            </a:r>
            <a:r>
              <a:rPr lang="hr-HR" sz="2300" dirty="0" smtClean="0">
                <a:solidFill>
                  <a:schemeClr val="tx2"/>
                </a:solidFill>
                <a:latin typeface="+mj-lt"/>
              </a:rPr>
              <a:t>...</a:t>
            </a:r>
            <a:endParaRPr lang="hr-HR" sz="2300" dirty="0" smtClean="0">
              <a:latin typeface="+mj-lt"/>
            </a:endParaRP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hr-HR" sz="2000" dirty="0" smtClean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hr-HR" sz="20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270000"/>
            <a:ext cx="8136904" cy="539936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+mj-lt"/>
              </a:rPr>
              <a:t>U povijesti socijalnog rada, paradigmatski pomaci u praksi i teoriji odvijali su se u nekoliko valova:</a:t>
            </a:r>
          </a:p>
          <a:p>
            <a:pPr lvl="1"/>
            <a:r>
              <a:rPr lang="hr-HR" sz="2400" dirty="0">
                <a:latin typeface="+mj-lt"/>
              </a:rPr>
              <a:t>1. usmjerenost na </a:t>
            </a:r>
            <a:r>
              <a:rPr lang="hr-HR" sz="2400" b="1" i="1" dirty="0">
                <a:solidFill>
                  <a:schemeClr val="tx2"/>
                </a:solidFill>
                <a:latin typeface="+mj-lt"/>
              </a:rPr>
              <a:t>patologiju</a:t>
            </a:r>
            <a:r>
              <a:rPr lang="hr-HR" sz="2400" dirty="0">
                <a:latin typeface="+mj-lt"/>
              </a:rPr>
              <a:t> (“Psihopatologija dječje i mladenačke dobi”)</a:t>
            </a:r>
          </a:p>
          <a:p>
            <a:pPr lvl="1"/>
            <a:r>
              <a:rPr lang="hr-HR" sz="2400" dirty="0">
                <a:latin typeface="+mj-lt"/>
              </a:rPr>
              <a:t>2. usmjerenost na </a:t>
            </a:r>
            <a:r>
              <a:rPr lang="hr-HR" sz="2400" b="1" i="1" dirty="0">
                <a:solidFill>
                  <a:schemeClr val="tx2"/>
                </a:solidFill>
                <a:latin typeface="+mj-lt"/>
              </a:rPr>
              <a:t>problem</a:t>
            </a:r>
            <a:r>
              <a:rPr lang="hr-HR" sz="2400" dirty="0">
                <a:latin typeface="+mj-lt"/>
              </a:rPr>
              <a:t> (“Problemi u odgoju i obrazovanju...”)</a:t>
            </a:r>
          </a:p>
          <a:p>
            <a:pPr lvl="1"/>
            <a:r>
              <a:rPr lang="hr-HR" sz="2400" dirty="0">
                <a:latin typeface="+mj-lt"/>
              </a:rPr>
              <a:t>3. usmjerenost na </a:t>
            </a:r>
            <a:r>
              <a:rPr lang="hr-HR" sz="2400" b="1" i="1" dirty="0">
                <a:solidFill>
                  <a:schemeClr val="tx2"/>
                </a:solidFill>
                <a:latin typeface="+mj-lt"/>
              </a:rPr>
              <a:t>rješavanje</a:t>
            </a:r>
            <a:r>
              <a:rPr lang="hr-HR" sz="2400" dirty="0">
                <a:latin typeface="+mj-lt"/>
              </a:rPr>
              <a:t> (“Proces rješavanja problema u radu s pojedincem...”</a:t>
            </a:r>
          </a:p>
          <a:p>
            <a:pPr lvl="1"/>
            <a:r>
              <a:rPr lang="hr-HR" sz="2400" dirty="0">
                <a:latin typeface="+mj-lt"/>
              </a:rPr>
              <a:t>4. usmjerenost na </a:t>
            </a:r>
            <a:r>
              <a:rPr lang="hr-HR" sz="2400" b="1" i="1" dirty="0">
                <a:solidFill>
                  <a:schemeClr val="tx2"/>
                </a:solidFill>
                <a:latin typeface="+mj-lt"/>
              </a:rPr>
              <a:t>sudjelovanje korisnika</a:t>
            </a:r>
            <a:r>
              <a:rPr lang="hr-HR" sz="2400" dirty="0">
                <a:latin typeface="+mj-lt"/>
              </a:rPr>
              <a:t>, promjene u odnosu između korisnika i socijalnog radnika, aktiviranje resursa, perspektivu “pozitivnih ishoda u budućnosti” (“Osnaživanje osoba s poteškoćama mentalnog zdravlja”)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3097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264696" cy="11521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200" dirty="0" smtClean="0"/>
              <a:t>STANJE U HRVATSKOJ (</a:t>
            </a:r>
            <a:r>
              <a:rPr lang="hr-HR" sz="3200" i="1" dirty="0" smtClean="0"/>
              <a:t>Izvor: HZJZ, </a:t>
            </a:r>
            <a:r>
              <a:rPr lang="hr-HR" sz="3200" i="1" dirty="0" smtClean="0"/>
              <a:t>2014.)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6264696" cy="4971009"/>
          </a:xfrm>
        </p:spPr>
        <p:txBody>
          <a:bodyPr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8000" dirty="0" smtClean="0"/>
              <a:t>1. </a:t>
            </a:r>
            <a:r>
              <a:rPr lang="hr-HR" sz="8000" dirty="0" smtClean="0"/>
              <a:t>Mentalni i neurološki poremećaji su na </a:t>
            </a:r>
            <a:r>
              <a:rPr lang="hr-HR" sz="8000" b="1" dirty="0" smtClean="0">
                <a:solidFill>
                  <a:schemeClr val="tx2"/>
                </a:solidFill>
              </a:rPr>
              <a:t>2. mjestu prema vodećim skupinama bolestima u RH </a:t>
            </a:r>
            <a:r>
              <a:rPr lang="hr-HR" sz="8000" dirty="0" smtClean="0"/>
              <a:t>(prema ukupnom opterećenju bolestima u Hrvatskoj; SZO) </a:t>
            </a:r>
            <a:endParaRPr lang="en-GB" sz="80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sz="8000" dirty="0" smtClean="0"/>
              <a:t>– s udjelom kod </a:t>
            </a:r>
            <a:r>
              <a:rPr lang="hr-HR" sz="8000" b="1" dirty="0" smtClean="0">
                <a:solidFill>
                  <a:schemeClr val="tx2"/>
                </a:solidFill>
              </a:rPr>
              <a:t>muškaraca 20,7%, </a:t>
            </a:r>
            <a:r>
              <a:rPr lang="hr-HR" sz="8000" dirty="0" smtClean="0">
                <a:solidFill>
                  <a:schemeClr val="tx2"/>
                </a:solidFill>
              </a:rPr>
              <a:t>a </a:t>
            </a:r>
            <a:r>
              <a:rPr lang="hr-HR" sz="8000" b="1" dirty="0" smtClean="0">
                <a:solidFill>
                  <a:schemeClr val="tx2"/>
                </a:solidFill>
              </a:rPr>
              <a:t>žena 25,6%.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8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8000" dirty="0" smtClean="0"/>
              <a:t>2. </a:t>
            </a:r>
            <a:r>
              <a:rPr lang="hr-HR" sz="8000" dirty="0" smtClean="0"/>
              <a:t>Mentalni poremećaji su </a:t>
            </a:r>
            <a:r>
              <a:rPr lang="hr-HR" sz="8000" dirty="0" smtClean="0">
                <a:solidFill>
                  <a:schemeClr val="tx2"/>
                </a:solidFill>
              </a:rPr>
              <a:t>vodeća skupina po korištenju dana bolničkog liječenja s udjelom od 23,2%. </a:t>
            </a:r>
            <a:r>
              <a:rPr lang="hr-HR" sz="8000" dirty="0" smtClean="0"/>
              <a:t>Najveći je broj hospitalizacija u dobi od 20-59 godina – što svrstava ove poremećaje u vodeće uzroke bolničkog pobola radnosposobnog stanovništva.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AutoNum type="arabicPeriod"/>
              <a:defRPr/>
            </a:pPr>
            <a:endParaRPr lang="hr-HR" sz="8000" dirty="0" smtClean="0"/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hr-HR" sz="1200" dirty="0" smtClean="0"/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hr-HR" sz="1200" dirty="0" smtClean="0"/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hr-HR" sz="1200" dirty="0" smtClean="0"/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hr-HR" sz="1200" dirty="0" smtClean="0"/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hr-HR" sz="1200" dirty="0" smtClean="0"/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hr-HR" sz="12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sz="1200" dirty="0" smtClean="0"/>
              <a:t>3. </a:t>
            </a: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4444949"/>
            <a:ext cx="3852428" cy="2394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00" y="4863288"/>
            <a:ext cx="2909288" cy="19661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7128792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sz="2000" dirty="0" smtClean="0"/>
              <a:t>3. </a:t>
            </a:r>
            <a:r>
              <a:rPr lang="hr-HR" sz="2000" dirty="0" smtClean="0"/>
              <a:t>Vodeći </a:t>
            </a:r>
            <a:r>
              <a:rPr lang="hr-HR" sz="2000" dirty="0"/>
              <a:t>uzroci hospitalizacija u skupini mentalnih poremećaja u </a:t>
            </a:r>
            <a:r>
              <a:rPr lang="hr-HR" sz="2000" dirty="0" smtClean="0"/>
              <a:t>2014. </a:t>
            </a:r>
            <a:r>
              <a:rPr lang="hr-HR" sz="2000" dirty="0"/>
              <a:t>godini su</a:t>
            </a:r>
            <a:r>
              <a:rPr lang="hr-HR" sz="2000" dirty="0" smtClean="0"/>
              <a:t>:</a:t>
            </a:r>
            <a:endParaRPr lang="en-GB" sz="2000" dirty="0" smtClean="0"/>
          </a:p>
          <a:p>
            <a:pPr marL="0" indent="0">
              <a:buNone/>
              <a:defRPr/>
            </a:pPr>
            <a:endParaRPr lang="hr-HR" sz="2000" dirty="0"/>
          </a:p>
          <a:p>
            <a:pPr marL="800100" lvl="1" indent="-457200">
              <a:buNone/>
              <a:defRPr/>
            </a:pPr>
            <a:r>
              <a:rPr lang="hr-HR" sz="2000" dirty="0"/>
              <a:t>1. mentalni poremećaji prouzročeni </a:t>
            </a:r>
            <a:r>
              <a:rPr lang="hr-HR" sz="2000" dirty="0">
                <a:solidFill>
                  <a:schemeClr val="tx2"/>
                </a:solidFill>
              </a:rPr>
              <a:t>alkoholom (</a:t>
            </a:r>
            <a:r>
              <a:rPr lang="hr-HR" sz="2000" dirty="0" smtClean="0">
                <a:solidFill>
                  <a:schemeClr val="tx2"/>
                </a:solidFill>
              </a:rPr>
              <a:t>19,1%),</a:t>
            </a:r>
            <a:endParaRPr lang="hr-HR" sz="2000" dirty="0">
              <a:solidFill>
                <a:schemeClr val="tx2"/>
              </a:solidFill>
            </a:endParaRPr>
          </a:p>
          <a:p>
            <a:pPr marL="800100" lvl="1" indent="-457200">
              <a:buNone/>
              <a:defRPr/>
            </a:pPr>
            <a:r>
              <a:rPr lang="hr-HR" sz="2000" dirty="0"/>
              <a:t>2. </a:t>
            </a:r>
            <a:r>
              <a:rPr lang="hr-HR" sz="2000" dirty="0">
                <a:solidFill>
                  <a:schemeClr val="tx2"/>
                </a:solidFill>
              </a:rPr>
              <a:t>shizofrenija (</a:t>
            </a:r>
            <a:r>
              <a:rPr lang="hr-HR" sz="2000" dirty="0" smtClean="0">
                <a:solidFill>
                  <a:schemeClr val="tx2"/>
                </a:solidFill>
              </a:rPr>
              <a:t>15,3 </a:t>
            </a:r>
            <a:r>
              <a:rPr lang="hr-HR" sz="2000" dirty="0">
                <a:solidFill>
                  <a:schemeClr val="tx2"/>
                </a:solidFill>
              </a:rPr>
              <a:t>%), </a:t>
            </a:r>
          </a:p>
          <a:p>
            <a:pPr marL="800100" lvl="1" indent="-457200">
              <a:buNone/>
              <a:defRPr/>
            </a:pPr>
            <a:r>
              <a:rPr lang="hr-HR" sz="2000" dirty="0"/>
              <a:t>3. </a:t>
            </a:r>
            <a:r>
              <a:rPr lang="hr-HR" sz="2000" dirty="0">
                <a:solidFill>
                  <a:schemeClr val="tx2"/>
                </a:solidFill>
              </a:rPr>
              <a:t>depresivni poremećaji (</a:t>
            </a:r>
            <a:r>
              <a:rPr lang="hr-HR" sz="2000" dirty="0" smtClean="0">
                <a:solidFill>
                  <a:schemeClr val="tx2"/>
                </a:solidFill>
              </a:rPr>
              <a:t>12,4 </a:t>
            </a:r>
            <a:r>
              <a:rPr lang="hr-HR" sz="2000" dirty="0">
                <a:solidFill>
                  <a:schemeClr val="tx2"/>
                </a:solidFill>
              </a:rPr>
              <a:t>%)</a:t>
            </a:r>
            <a:r>
              <a:rPr lang="hr-HR" sz="2000" dirty="0"/>
              <a:t>, </a:t>
            </a:r>
          </a:p>
          <a:p>
            <a:pPr marL="800100" lvl="1" indent="-457200">
              <a:buNone/>
              <a:defRPr/>
            </a:pPr>
            <a:r>
              <a:rPr lang="hr-HR" sz="2000" dirty="0"/>
              <a:t>4. </a:t>
            </a:r>
            <a:r>
              <a:rPr lang="hr-HR" sz="2000" dirty="0">
                <a:solidFill>
                  <a:schemeClr val="tx2"/>
                </a:solidFill>
              </a:rPr>
              <a:t>reakcije na teški stres </a:t>
            </a:r>
            <a:r>
              <a:rPr lang="hr-HR" sz="2000" dirty="0"/>
              <a:t>- uključujući posttraumatski stresni poremećaj </a:t>
            </a:r>
            <a:r>
              <a:rPr lang="hr-HR" sz="2000" dirty="0">
                <a:solidFill>
                  <a:schemeClr val="tx2"/>
                </a:solidFill>
              </a:rPr>
              <a:t>(7,3%), </a:t>
            </a:r>
          </a:p>
          <a:p>
            <a:pPr marL="800100" lvl="1" indent="-457200">
              <a:buNone/>
              <a:defRPr/>
            </a:pPr>
            <a:r>
              <a:rPr lang="hr-HR" sz="2000" dirty="0"/>
              <a:t>5. mentalni poremećaji zbog </a:t>
            </a:r>
            <a:r>
              <a:rPr lang="hr-HR" sz="2000" dirty="0">
                <a:solidFill>
                  <a:schemeClr val="tx2"/>
                </a:solidFill>
              </a:rPr>
              <a:t>oštećenja i disfunkcije mozga i tjelesne bolesti (7,1 %). </a:t>
            </a:r>
            <a:endParaRPr lang="hr-HR" sz="2000" dirty="0" smtClean="0">
              <a:solidFill>
                <a:schemeClr val="tx2"/>
              </a:solidFill>
            </a:endParaRPr>
          </a:p>
          <a:p>
            <a:pPr marL="800100" lvl="1" indent="-457200">
              <a:buNone/>
              <a:defRPr/>
            </a:pPr>
            <a:endParaRPr lang="hr-HR" sz="2000" dirty="0">
              <a:solidFill>
                <a:schemeClr val="tx2"/>
              </a:solidFill>
            </a:endParaRPr>
          </a:p>
          <a:p>
            <a:pPr marL="800100" lvl="1" indent="-457200">
              <a:buNone/>
              <a:defRPr/>
            </a:pPr>
            <a:r>
              <a:rPr lang="hr-HR" sz="2000" dirty="0" smtClean="0"/>
              <a:t>Po </a:t>
            </a:r>
            <a:r>
              <a:rPr lang="hr-HR" sz="2000" dirty="0"/>
              <a:t>broju dana bolničkog liječenja prednjači shizofrenija </a:t>
            </a:r>
            <a:r>
              <a:rPr lang="hr-HR" sz="2000" dirty="0" smtClean="0"/>
              <a:t>s 28,8%.</a:t>
            </a:r>
            <a:endParaRPr lang="hr-HR" sz="2000" dirty="0">
              <a:solidFill>
                <a:schemeClr val="tx2"/>
              </a:solidFill>
            </a:endParaRPr>
          </a:p>
          <a:p>
            <a:pPr marL="457200" indent="-457200">
              <a:buNone/>
              <a:defRPr/>
            </a:pPr>
            <a:endParaRPr lang="hr-HR" sz="20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0" y="0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61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2" y="131267"/>
            <a:ext cx="7424568" cy="10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400" dirty="0" smtClean="0"/>
              <a:t>Neke poznate osobe koje su imale iskustvo  </a:t>
            </a:r>
            <a:r>
              <a:rPr lang="hr-HR" sz="2400" dirty="0" err="1" smtClean="0"/>
              <a:t>psihičk</a:t>
            </a:r>
            <a:r>
              <a:rPr lang="en-GB" sz="2400" dirty="0"/>
              <a:t>e</a:t>
            </a:r>
            <a:r>
              <a:rPr lang="hr-HR" sz="2400" dirty="0" smtClean="0"/>
              <a:t> bolesti:</a:t>
            </a:r>
            <a:endParaRPr lang="hr-HR" sz="2400" dirty="0"/>
          </a:p>
        </p:txBody>
      </p:sp>
      <p:pic>
        <p:nvPicPr>
          <p:cNvPr id="23554" name="Picture 19" descr="Van_Gogh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484784"/>
            <a:ext cx="2889448" cy="3176513"/>
          </a:xfrm>
        </p:spPr>
      </p:pic>
      <p:sp>
        <p:nvSpPr>
          <p:cNvPr id="5" name="Rectangle 4"/>
          <p:cNvSpPr/>
          <p:nvPr/>
        </p:nvSpPr>
        <p:spPr>
          <a:xfrm>
            <a:off x="285750" y="4857750"/>
            <a:ext cx="3143250" cy="3841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hr-H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Vincent van Gogh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1920" y="908720"/>
            <a:ext cx="36004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r-HR" sz="2400" dirty="0" err="1">
                <a:solidFill>
                  <a:schemeClr val="accent1"/>
                </a:solidFill>
                <a:latin typeface="Trebuchet MS" pitchFamily="34" charset="0"/>
              </a:rPr>
              <a:t>Hans</a:t>
            </a:r>
            <a:r>
              <a:rPr lang="hr-HR" sz="2400" dirty="0">
                <a:solidFill>
                  <a:schemeClr val="accent1"/>
                </a:solidFill>
                <a:latin typeface="Trebuchet MS" pitchFamily="34" charset="0"/>
              </a:rPr>
              <a:t> Christian Anderson</a:t>
            </a:r>
          </a:p>
          <a:p>
            <a:pPr>
              <a:lnSpc>
                <a:spcPct val="90000"/>
              </a:lnSpc>
            </a:pPr>
            <a:r>
              <a:rPr lang="hr-HR" sz="2400" dirty="0" err="1">
                <a:solidFill>
                  <a:schemeClr val="accent1"/>
                </a:solidFill>
                <a:latin typeface="Trebuchet MS" pitchFamily="34" charset="0"/>
              </a:rPr>
              <a:t>Ludwig</a:t>
            </a:r>
            <a:r>
              <a:rPr lang="hr-HR" sz="2400" dirty="0">
                <a:solidFill>
                  <a:schemeClr val="accent1"/>
                </a:solidFill>
                <a:latin typeface="Trebuchet MS" pitchFamily="34" charset="0"/>
              </a:rPr>
              <a:t> Von Beethoven</a:t>
            </a:r>
          </a:p>
          <a:p>
            <a:pPr>
              <a:lnSpc>
                <a:spcPct val="90000"/>
              </a:lnSpc>
            </a:pPr>
            <a:r>
              <a:rPr lang="hr-HR" sz="2400" dirty="0" err="1">
                <a:solidFill>
                  <a:schemeClr val="accent1"/>
                </a:solidFill>
                <a:latin typeface="Trebuchet MS" pitchFamily="34" charset="0"/>
              </a:rPr>
              <a:t>Winston</a:t>
            </a:r>
            <a:r>
              <a:rPr lang="hr-HR" sz="2400" dirty="0">
                <a:solidFill>
                  <a:schemeClr val="accent1"/>
                </a:solidFill>
                <a:latin typeface="Trebuchet MS" pitchFamily="34" charset="0"/>
              </a:rPr>
              <a:t> Churchill</a:t>
            </a:r>
          </a:p>
          <a:p>
            <a:pPr>
              <a:lnSpc>
                <a:spcPct val="90000"/>
              </a:lnSpc>
            </a:pPr>
            <a:r>
              <a:rPr lang="hr-HR" sz="2400" dirty="0" err="1">
                <a:solidFill>
                  <a:schemeClr val="accent1"/>
                </a:solidFill>
                <a:latin typeface="Trebuchet MS" pitchFamily="34" charset="0"/>
              </a:rPr>
              <a:t>Kurt</a:t>
            </a:r>
            <a:r>
              <a:rPr lang="hr-HR" sz="2400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hr-HR" sz="2400" dirty="0" err="1">
                <a:solidFill>
                  <a:schemeClr val="accent1"/>
                </a:solidFill>
                <a:latin typeface="Trebuchet MS" pitchFamily="34" charset="0"/>
              </a:rPr>
              <a:t>Cobain</a:t>
            </a:r>
            <a:endParaRPr lang="hr-HR" sz="2400" dirty="0">
              <a:solidFill>
                <a:schemeClr val="accent1"/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accent1"/>
                </a:solidFill>
                <a:latin typeface="Trebuchet MS" pitchFamily="34" charset="0"/>
              </a:rPr>
              <a:t>Charles Darwin</a:t>
            </a:r>
          </a:p>
          <a:p>
            <a:pPr>
              <a:lnSpc>
                <a:spcPct val="90000"/>
              </a:lnSpc>
            </a:pPr>
            <a:r>
              <a:rPr lang="hr-HR" sz="2400" dirty="0" err="1">
                <a:solidFill>
                  <a:schemeClr val="accent1"/>
                </a:solidFill>
                <a:latin typeface="Trebuchet MS" pitchFamily="34" charset="0"/>
              </a:rPr>
              <a:t>Emily</a:t>
            </a:r>
            <a:r>
              <a:rPr lang="hr-HR" sz="2400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hr-HR" sz="2400" dirty="0" err="1">
                <a:solidFill>
                  <a:schemeClr val="accent1"/>
                </a:solidFill>
                <a:latin typeface="Trebuchet MS" pitchFamily="34" charset="0"/>
              </a:rPr>
              <a:t>Dickenson</a:t>
            </a:r>
            <a:endParaRPr lang="hr-HR" sz="2400" dirty="0">
              <a:solidFill>
                <a:schemeClr val="accent1"/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accent1"/>
                </a:solidFill>
                <a:latin typeface="Trebuchet MS" pitchFamily="34" charset="0"/>
              </a:rPr>
              <a:t>Thomas Edison</a:t>
            </a:r>
          </a:p>
          <a:p>
            <a:pPr>
              <a:lnSpc>
                <a:spcPct val="90000"/>
              </a:lnSpc>
            </a:pPr>
            <a:r>
              <a:rPr lang="hr-HR" sz="2400" dirty="0" err="1">
                <a:solidFill>
                  <a:schemeClr val="accent1"/>
                </a:solidFill>
                <a:latin typeface="Trebuchet MS" pitchFamily="34" charset="0"/>
              </a:rPr>
              <a:t>Betty</a:t>
            </a:r>
            <a:r>
              <a:rPr lang="hr-HR" sz="2400" dirty="0">
                <a:solidFill>
                  <a:schemeClr val="accent1"/>
                </a:solidFill>
                <a:latin typeface="Trebuchet MS" pitchFamily="34" charset="0"/>
              </a:rPr>
              <a:t> Ford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accent1"/>
                </a:solidFill>
                <a:latin typeface="Trebuchet MS" pitchFamily="34" charset="0"/>
              </a:rPr>
              <a:t>Paul Gauguin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accent1"/>
                </a:solidFill>
                <a:latin typeface="Trebuchet MS" pitchFamily="34" charset="0"/>
              </a:rPr>
              <a:t>Ernest Hemingway</a:t>
            </a:r>
          </a:p>
          <a:p>
            <a:pPr>
              <a:lnSpc>
                <a:spcPct val="90000"/>
              </a:lnSpc>
            </a:pPr>
            <a:r>
              <a:rPr lang="hr-HR" sz="2400" dirty="0" err="1">
                <a:solidFill>
                  <a:schemeClr val="accent1"/>
                </a:solidFill>
                <a:latin typeface="Trebuchet MS" pitchFamily="34" charset="0"/>
              </a:rPr>
              <a:t>Victor</a:t>
            </a:r>
            <a:r>
              <a:rPr lang="hr-HR" sz="2400" dirty="0">
                <a:solidFill>
                  <a:schemeClr val="accent1"/>
                </a:solidFill>
                <a:latin typeface="Trebuchet MS" pitchFamily="34" charset="0"/>
              </a:rPr>
              <a:t> Hugo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accent1"/>
                </a:solidFill>
                <a:latin typeface="Trebuchet MS" pitchFamily="34" charset="0"/>
              </a:rPr>
              <a:t>Abraham Lincoln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accent1"/>
                </a:solidFill>
                <a:latin typeface="Trebuchet MS" pitchFamily="34" charset="0"/>
              </a:rPr>
              <a:t>Martin Luther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accent1"/>
                </a:solidFill>
                <a:latin typeface="Trebuchet MS" pitchFamily="34" charset="0"/>
              </a:rPr>
              <a:t>Sir Isaac Newton</a:t>
            </a:r>
            <a:endParaRPr lang="hr-HR" sz="24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accent1"/>
                </a:solidFill>
              </a:rPr>
              <a:t>Tin Ujević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accent1"/>
                </a:solidFill>
              </a:rPr>
              <a:t>Špiro Guberina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4661297"/>
            <a:ext cx="2495550" cy="1838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025" y="2690151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356" y="136901"/>
            <a:ext cx="1857375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840760" cy="12367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400" dirty="0" smtClean="0"/>
              <a:t>Osobe s poteškoćama mentalnog zdravlja su tijekom svog života zasigurno iskusile/doživjele: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3"/>
            <a:ext cx="5472608" cy="5328593"/>
          </a:xfrm>
        </p:spPr>
        <p:txBody>
          <a:bodyPr>
            <a:noAutofit/>
          </a:bodyPr>
          <a:lstStyle/>
          <a:p>
            <a:pPr marL="2209800" lvl="4" indent="-3810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"/>
              <a:defRPr/>
            </a:pPr>
            <a:r>
              <a:rPr lang="hr-HR" sz="2000" dirty="0" smtClean="0"/>
              <a:t>Isključivanje</a:t>
            </a:r>
          </a:p>
          <a:p>
            <a:pPr marL="2209800" lvl="4" indent="-3810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"/>
              <a:defRPr/>
            </a:pPr>
            <a:r>
              <a:rPr lang="hr-HR" sz="2000" dirty="0" smtClean="0"/>
              <a:t>Socijalnu izoliranost</a:t>
            </a:r>
          </a:p>
          <a:p>
            <a:pPr marL="2209800" lvl="4" indent="-3810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"/>
              <a:defRPr/>
            </a:pPr>
            <a:r>
              <a:rPr lang="hr-HR" sz="2000" dirty="0" smtClean="0"/>
              <a:t>Obespravljenost</a:t>
            </a:r>
          </a:p>
          <a:p>
            <a:pPr marL="2209800" lvl="4" indent="-3810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"/>
              <a:defRPr/>
            </a:pPr>
            <a:r>
              <a:rPr lang="hr-HR" sz="2000" dirty="0" smtClean="0"/>
              <a:t>Diskriminiranost</a:t>
            </a:r>
          </a:p>
          <a:p>
            <a:pPr marL="2209800" lvl="4" indent="-3810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"/>
              <a:defRPr/>
            </a:pPr>
            <a:r>
              <a:rPr lang="hr-HR" sz="2000" dirty="0" smtClean="0"/>
              <a:t>Identificiranje kroz dijagnozu </a:t>
            </a:r>
          </a:p>
          <a:p>
            <a:pPr marL="2209800" lvl="4" indent="-3810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"/>
              <a:defRPr/>
            </a:pPr>
            <a:r>
              <a:rPr lang="hr-HR" sz="2000" dirty="0" smtClean="0"/>
              <a:t>Etiketiranje</a:t>
            </a:r>
          </a:p>
          <a:p>
            <a:pPr marL="2209800" lvl="4" indent="-3810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"/>
              <a:defRPr/>
            </a:pPr>
            <a:r>
              <a:rPr lang="hr-HR" sz="2000" dirty="0" smtClean="0"/>
              <a:t>Posramljivanje</a:t>
            </a:r>
          </a:p>
          <a:p>
            <a:pPr marL="2209800" lvl="4" indent="-3810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"/>
              <a:defRPr/>
            </a:pPr>
            <a:r>
              <a:rPr lang="hr-HR" sz="2000" dirty="0" smtClean="0"/>
              <a:t>Okrivljavanje</a:t>
            </a:r>
          </a:p>
          <a:p>
            <a:pPr marL="2209800" lvl="4" indent="-3810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"/>
              <a:defRPr/>
            </a:pPr>
            <a:r>
              <a:rPr lang="hr-HR" sz="2000" dirty="0" smtClean="0"/>
              <a:t>Obezvređivanje</a:t>
            </a:r>
          </a:p>
          <a:p>
            <a:pPr marL="2209800" lvl="4" indent="-3810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"/>
              <a:defRPr/>
            </a:pPr>
            <a:r>
              <a:rPr lang="hr-HR" sz="2000" dirty="0" smtClean="0"/>
              <a:t>Bespomoćnost</a:t>
            </a:r>
          </a:p>
          <a:p>
            <a:pPr marL="2209800" lvl="4" indent="-3810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"/>
              <a:defRPr/>
            </a:pPr>
            <a:r>
              <a:rPr lang="hr-HR" sz="2000" dirty="0" smtClean="0"/>
              <a:t>Kršenje ljudskih prava</a:t>
            </a:r>
          </a:p>
          <a:p>
            <a:pPr marL="2209800" lvl="4" indent="-381000" fontAlgn="auto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"/>
              <a:defRPr/>
            </a:pPr>
            <a:endParaRPr lang="hr-HR" sz="2000" dirty="0" smtClean="0"/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r-HR" sz="2000" dirty="0" smtClean="0">
                <a:solidFill>
                  <a:schemeClr val="tx2"/>
                </a:solidFill>
              </a:rPr>
              <a:t>Korisnik: “</a:t>
            </a:r>
            <a:r>
              <a:rPr lang="hr-HR" sz="2000" dirty="0" err="1" smtClean="0">
                <a:solidFill>
                  <a:schemeClr val="tx2"/>
                </a:solidFill>
              </a:rPr>
              <a:t>...luđak</a:t>
            </a:r>
            <a:r>
              <a:rPr lang="hr-HR" sz="2000" dirty="0" smtClean="0">
                <a:solidFill>
                  <a:schemeClr val="tx2"/>
                </a:solidFill>
              </a:rPr>
              <a:t>, manijak, </a:t>
            </a:r>
            <a:r>
              <a:rPr lang="hr-HR" sz="2000" dirty="0" err="1" smtClean="0">
                <a:solidFill>
                  <a:schemeClr val="tx2"/>
                </a:solidFill>
              </a:rPr>
              <a:t>pomahnitali...još</a:t>
            </a:r>
            <a:r>
              <a:rPr lang="hr-HR" sz="2000" dirty="0" smtClean="0">
                <a:solidFill>
                  <a:schemeClr val="tx2"/>
                </a:solidFill>
              </a:rPr>
              <a:t> uvijek je dio kulturnog </a:t>
            </a:r>
            <a:r>
              <a:rPr lang="hr-HR" sz="2000" dirty="0" err="1" smtClean="0">
                <a:solidFill>
                  <a:schemeClr val="tx2"/>
                </a:solidFill>
              </a:rPr>
              <a:t>nasljeđa..</a:t>
            </a:r>
            <a:r>
              <a:rPr lang="hr-HR" sz="2000" dirty="0" smtClean="0">
                <a:solidFill>
                  <a:schemeClr val="tx2"/>
                </a:solidFill>
              </a:rPr>
              <a:t>.”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87525"/>
            <a:ext cx="2592103" cy="2065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84784"/>
            <a:ext cx="2736304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230425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912768" cy="14187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400" dirty="0" smtClean="0"/>
              <a:t>Za razumijevanje njihovog jedinstvenog iskustva važno je osvijestiti i kritički razmotriti:</a:t>
            </a:r>
            <a:endParaRPr lang="hr-HR" sz="2400" dirty="0"/>
          </a:p>
        </p:txBody>
      </p:sp>
      <p:sp>
        <p:nvSpPr>
          <p:cNvPr id="25602" name="Text Placeholder 2"/>
          <p:cNvSpPr>
            <a:spLocks noGrp="1"/>
          </p:cNvSpPr>
          <p:nvPr>
            <p:ph type="body" idx="1"/>
          </p:nvPr>
        </p:nvSpPr>
        <p:spPr>
          <a:xfrm>
            <a:off x="395536" y="5495851"/>
            <a:ext cx="2418407" cy="1050870"/>
          </a:xfrm>
        </p:spPr>
        <p:txBody>
          <a:bodyPr/>
          <a:lstStyle/>
          <a:p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SOCIJALNI RAD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75584" y="1114553"/>
            <a:ext cx="4032448" cy="4752527"/>
          </a:xfrm>
        </p:spPr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sz="2400" dirty="0" smtClean="0"/>
              <a:t>PITANJE</a:t>
            </a:r>
            <a:r>
              <a:rPr lang="hr-HR" sz="2400" dirty="0" smtClean="0">
                <a:solidFill>
                  <a:schemeClr val="hlink"/>
                </a:solidFill>
              </a:rPr>
              <a:t> </a:t>
            </a:r>
            <a:r>
              <a:rPr lang="en-GB" sz="2400" b="1" dirty="0" smtClean="0">
                <a:solidFill>
                  <a:schemeClr val="accent1"/>
                </a:solidFill>
              </a:rPr>
              <a:t>MOĆI</a:t>
            </a:r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sz="2400" b="1" dirty="0" smtClean="0">
                <a:solidFill>
                  <a:schemeClr val="accent1"/>
                </a:solidFill>
              </a:rPr>
              <a:t>STIGMATIZIRANOST</a:t>
            </a:r>
            <a:r>
              <a:rPr lang="hr-HR" sz="2400" b="1" dirty="0" smtClean="0">
                <a:solidFill>
                  <a:schemeClr val="tx2"/>
                </a:solidFill>
              </a:rPr>
              <a:t> </a:t>
            </a:r>
            <a:r>
              <a:rPr lang="hr-HR" sz="2400" dirty="0" smtClean="0"/>
              <a:t>KROZ </a:t>
            </a:r>
            <a:r>
              <a:rPr lang="hr-HR" sz="2400" b="1" dirty="0" smtClean="0"/>
              <a:t>DIJAGNOZU I “ETIKETU”</a:t>
            </a:r>
            <a:endParaRPr lang="en-GB" sz="2400" b="1" dirty="0" smtClean="0"/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sz="2400" b="1" dirty="0" smtClean="0">
                <a:solidFill>
                  <a:schemeClr val="accent1"/>
                </a:solidFill>
              </a:rPr>
              <a:t>NAUČENU BESPOMOĆNOST</a:t>
            </a:r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sz="2400" b="1" dirty="0" smtClean="0">
                <a:solidFill>
                  <a:schemeClr val="accent1"/>
                </a:solidFill>
              </a:rPr>
              <a:t>OKRIVLJAVANJE </a:t>
            </a:r>
            <a:r>
              <a:rPr lang="hr-HR" sz="2400" b="1" dirty="0" smtClean="0">
                <a:solidFill>
                  <a:schemeClr val="tx2"/>
                </a:solidFill>
              </a:rPr>
              <a:t>ŽRTVE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sz="2400" b="1" dirty="0" smtClean="0"/>
              <a:t>INTERNALIZIRANU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sz="2400" b="1" dirty="0" smtClean="0">
                <a:solidFill>
                  <a:schemeClr val="accent1"/>
                </a:solidFill>
              </a:rPr>
              <a:t>OBESPRAVLJENOST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hr-HR" dirty="0"/>
          </a:p>
        </p:txBody>
      </p:sp>
      <p:sp>
        <p:nvSpPr>
          <p:cNvPr id="25603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444208" y="5495852"/>
            <a:ext cx="2304256" cy="1050870"/>
          </a:xfrm>
        </p:spPr>
        <p:txBody>
          <a:bodyPr/>
          <a:lstStyle/>
          <a:p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SOCIJALNI RAD</a:t>
            </a:r>
          </a:p>
        </p:txBody>
      </p:sp>
      <p:sp>
        <p:nvSpPr>
          <p:cNvPr id="25605" name="Content Placeholder 5"/>
          <p:cNvSpPr>
            <a:spLocks noGrp="1"/>
          </p:cNvSpPr>
          <p:nvPr>
            <p:ph sz="quarter" idx="4"/>
          </p:nvPr>
        </p:nvSpPr>
        <p:spPr>
          <a:xfrm>
            <a:off x="4654814" y="1078309"/>
            <a:ext cx="3847404" cy="429490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hr-HR" sz="2000" b="1" dirty="0" smtClean="0"/>
              <a:t>UTJECAJE</a:t>
            </a:r>
            <a:r>
              <a:rPr lang="hr-HR" sz="2000" dirty="0" smtClean="0">
                <a:solidFill>
                  <a:schemeClr val="hlink"/>
                </a:solidFill>
              </a:rPr>
              <a:t>  </a:t>
            </a:r>
            <a:r>
              <a:rPr lang="hr-HR" sz="2000" dirty="0" smtClean="0"/>
              <a:t>– koji specifično</a:t>
            </a:r>
          </a:p>
          <a:p>
            <a:pPr>
              <a:buFontTx/>
              <a:buNone/>
            </a:pPr>
            <a:r>
              <a:rPr lang="hr-HR" sz="2000" dirty="0" smtClean="0"/>
              <a:t>doprinose nepovoljnom</a:t>
            </a:r>
          </a:p>
          <a:p>
            <a:pPr>
              <a:buFontTx/>
              <a:buNone/>
            </a:pPr>
            <a:r>
              <a:rPr lang="hr-HR" sz="2000" dirty="0" smtClean="0"/>
              <a:t>položaju osoba s poteškoćama</a:t>
            </a:r>
          </a:p>
          <a:p>
            <a:pPr>
              <a:buFontTx/>
              <a:buNone/>
            </a:pPr>
            <a:r>
              <a:rPr lang="hr-HR" sz="2000" dirty="0" smtClean="0"/>
              <a:t>u mentalnom zdravlju:</a:t>
            </a:r>
            <a:endParaRPr lang="hr-HR" sz="2000" dirty="0" smtClean="0">
              <a:solidFill>
                <a:schemeClr val="hlink"/>
              </a:solidFill>
            </a:endParaRPr>
          </a:p>
          <a:p>
            <a:pPr>
              <a:buFontTx/>
              <a:buChar char="-"/>
            </a:pPr>
            <a:r>
              <a:rPr lang="hr-HR" sz="2400" b="1" dirty="0" smtClean="0">
                <a:solidFill>
                  <a:schemeClr val="accent1"/>
                </a:solidFill>
              </a:rPr>
              <a:t>SIROMAŠTVO </a:t>
            </a:r>
          </a:p>
          <a:p>
            <a:pPr>
              <a:buFontTx/>
              <a:buChar char="-"/>
            </a:pPr>
            <a:r>
              <a:rPr lang="hr-HR" sz="2400" b="1" dirty="0" smtClean="0">
                <a:solidFill>
                  <a:schemeClr val="accent1"/>
                </a:solidFill>
              </a:rPr>
              <a:t>GUBITAK OSOBNOSTI</a:t>
            </a:r>
          </a:p>
          <a:p>
            <a:pPr>
              <a:buFontTx/>
              <a:buChar char="-"/>
            </a:pPr>
            <a:r>
              <a:rPr lang="hr-HR" sz="2400" b="1" dirty="0" smtClean="0">
                <a:solidFill>
                  <a:schemeClr val="accent1"/>
                </a:solidFill>
              </a:rPr>
              <a:t>INSTITUCIONALNO</a:t>
            </a:r>
          </a:p>
          <a:p>
            <a:pPr>
              <a:buFontTx/>
              <a:buNone/>
            </a:pPr>
            <a:r>
              <a:rPr lang="hr-HR" sz="2400" b="1" dirty="0" smtClean="0">
                <a:solidFill>
                  <a:schemeClr val="accent1"/>
                </a:solidFill>
              </a:rPr>
              <a:t>     NEOSNAŽIVANJE</a:t>
            </a:r>
            <a:endParaRPr lang="hr-HR" sz="2400" dirty="0" smtClean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19929"/>
            <a:ext cx="3600400" cy="21398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82" y="332656"/>
            <a:ext cx="6929690" cy="86409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3200" dirty="0" smtClean="0"/>
              <a:t>ODREĐENJE ZDRAVLJA I MENTALNOG ZDRAVLJA (WHO,</a:t>
            </a:r>
            <a:r>
              <a:rPr lang="hr-HR" sz="3200" dirty="0" smtClean="0">
                <a:solidFill>
                  <a:srgbClr val="FF0000"/>
                </a:solidFill>
              </a:rPr>
              <a:t> </a:t>
            </a:r>
            <a:r>
              <a:rPr lang="hr-HR" sz="3200" dirty="0" smtClean="0"/>
              <a:t>2001)</a:t>
            </a:r>
            <a:endParaRPr lang="hr-HR" sz="3200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7272808" cy="482756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endParaRPr lang="hr-HR" sz="2400" dirty="0" smtClean="0"/>
          </a:p>
          <a:p>
            <a:pPr>
              <a:buFont typeface="Wingdings 2" pitchFamily="18" charset="2"/>
              <a:buNone/>
            </a:pPr>
            <a:r>
              <a:rPr lang="hr-HR" sz="2400" b="1" dirty="0" smtClean="0">
                <a:solidFill>
                  <a:schemeClr val="tx2"/>
                </a:solidFill>
              </a:rPr>
              <a:t>ZDRAVLJE</a:t>
            </a:r>
            <a:r>
              <a:rPr lang="hr-HR" sz="2400" dirty="0" smtClean="0"/>
              <a:t> – stanje </a:t>
            </a:r>
            <a:r>
              <a:rPr lang="hr-HR" sz="2400" dirty="0" smtClean="0">
                <a:solidFill>
                  <a:schemeClr val="tx2"/>
                </a:solidFill>
              </a:rPr>
              <a:t>potpunog</a:t>
            </a:r>
            <a:r>
              <a:rPr lang="hr-HR" sz="2400" dirty="0" smtClean="0"/>
              <a:t> </a:t>
            </a:r>
            <a:r>
              <a:rPr lang="hr-HR" sz="2400" dirty="0" smtClean="0">
                <a:solidFill>
                  <a:schemeClr val="tx2"/>
                </a:solidFill>
              </a:rPr>
              <a:t>(optimalnog) </a:t>
            </a:r>
            <a:r>
              <a:rPr lang="hr-HR" sz="2400" dirty="0" smtClean="0"/>
              <a:t>tjelesnog, psihološkog i socijalnog blagostanja, a ne samo odsustvo bolesti.</a:t>
            </a:r>
          </a:p>
          <a:p>
            <a:pPr>
              <a:buFont typeface="Wingdings 2" pitchFamily="18" charset="2"/>
              <a:buNone/>
            </a:pPr>
            <a:endParaRPr lang="hr-HR" sz="2400" dirty="0" smtClean="0"/>
          </a:p>
          <a:p>
            <a:pPr>
              <a:buFont typeface="Wingdings 2" pitchFamily="18" charset="2"/>
              <a:buNone/>
            </a:pPr>
            <a:r>
              <a:rPr lang="hr-HR" sz="2400" b="1" dirty="0" smtClean="0">
                <a:solidFill>
                  <a:schemeClr val="tx2"/>
                </a:solidFill>
              </a:rPr>
              <a:t>MENTALNO ZDRAVLJE</a:t>
            </a:r>
            <a:r>
              <a:rPr lang="hr-HR" sz="2400" dirty="0" smtClean="0"/>
              <a:t> – stanje dobrobiti u kojem pojedinac ostvaruje svoje potencijale, uspješno rješava uobičajene životne probleme/poteškoće (može se nositi s uobičajnim životnim stresom), radi produktivno i plodonosno te je sposoban(na) pridonositi zajednici.</a:t>
            </a:r>
          </a:p>
          <a:p>
            <a:pPr>
              <a:buFont typeface="Wingdings 2" pitchFamily="18" charset="2"/>
              <a:buNone/>
            </a:pPr>
            <a:endParaRPr lang="hr-HR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864" y="548680"/>
            <a:ext cx="7239000" cy="3222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23528" y="870943"/>
            <a:ext cx="7272808" cy="5294361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Krizmanić, 2005.:</a:t>
            </a:r>
          </a:p>
          <a:p>
            <a:pPr>
              <a:buFont typeface="Wingdings 2" pitchFamily="18" charset="2"/>
              <a:buNone/>
            </a:pPr>
            <a:r>
              <a:rPr lang="hr-HR" sz="2400" dirty="0" smtClean="0"/>
              <a:t>Mentalno zdravlje je: </a:t>
            </a:r>
            <a:r>
              <a:rPr lang="hr-HR" sz="2400" i="1" dirty="0" smtClean="0"/>
              <a:t>“stanje općenito dobre čuvstvene i socijalne prilagodbe u različitim područjima života. Mentalno zdrava osoba je zadovoljna, rado živi i ima osjećaj da uspješno koristi svoje potencijale i ostvaruje svoje ciljeve.”</a:t>
            </a: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400" dirty="0" smtClean="0"/>
              <a:t>Kaplan, 1967.:</a:t>
            </a:r>
          </a:p>
          <a:p>
            <a:pPr>
              <a:buFont typeface="Wingdings 2" pitchFamily="18" charset="2"/>
              <a:buNone/>
            </a:pPr>
            <a:r>
              <a:rPr lang="hr-HR" sz="2400" dirty="0" smtClean="0"/>
              <a:t>Mentalno zdravlje je: “ </a:t>
            </a:r>
            <a:r>
              <a:rPr lang="hr-HR" sz="2400" i="1" dirty="0" smtClean="0"/>
              <a:t>sposobnost rješavanja problema na temelju realnog uvida u situaciju, a u okviru svoje </a:t>
            </a:r>
            <a:r>
              <a:rPr lang="hr-HR" sz="2400" b="1" i="1" dirty="0" smtClean="0">
                <a:solidFill>
                  <a:schemeClr val="accent1"/>
                </a:solidFill>
              </a:rPr>
              <a:t>tradicije</a:t>
            </a:r>
            <a:r>
              <a:rPr lang="hr-HR" sz="2400" i="1" dirty="0" smtClean="0">
                <a:solidFill>
                  <a:schemeClr val="accent1"/>
                </a:solidFill>
              </a:rPr>
              <a:t> i </a:t>
            </a:r>
            <a:r>
              <a:rPr lang="hr-HR" sz="2400" b="1" i="1" dirty="0" smtClean="0">
                <a:solidFill>
                  <a:schemeClr val="accent1"/>
                </a:solidFill>
              </a:rPr>
              <a:t>kulture.</a:t>
            </a:r>
            <a:endParaRPr lang="hr-HR" sz="2000" dirty="0" smtClean="0">
              <a:solidFill>
                <a:schemeClr val="accent1"/>
              </a:solidFill>
            </a:endParaRPr>
          </a:p>
          <a:p>
            <a:pPr>
              <a:buFont typeface="Wingdings 2" pitchFamily="18" charset="2"/>
              <a:buNone/>
            </a:pPr>
            <a:endParaRPr lang="hr-HR" sz="2000" dirty="0" smtClean="0"/>
          </a:p>
          <a:p>
            <a:pPr>
              <a:buFont typeface="Wingdings 2" pitchFamily="18" charset="2"/>
              <a:buNone/>
            </a:pPr>
            <a:endParaRPr lang="hr-HR" sz="20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6840760" cy="1296144"/>
          </a:xfrm>
        </p:spPr>
        <p:txBody>
          <a:bodyPr>
            <a:noAutofit/>
          </a:bodyPr>
          <a:lstStyle/>
          <a:p>
            <a:r>
              <a:rPr lang="hr-HR" sz="3200" dirty="0" smtClean="0"/>
              <a:t>Osoba koja je dobrog mentalnog </a:t>
            </a:r>
            <a:r>
              <a:rPr lang="hr-HR" sz="3200" dirty="0" smtClean="0"/>
              <a:t>zdravlja …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38684"/>
            <a:ext cx="7344816" cy="4206875"/>
          </a:xfrm>
        </p:spPr>
        <p:txBody>
          <a:bodyPr/>
          <a:lstStyle/>
          <a:p>
            <a:r>
              <a:rPr lang="hr-HR" sz="2800" dirty="0" smtClean="0"/>
              <a:t>je zadovoljna, pozitivna, sposobna zasnovati obitelj i biti sretna u obitelji, prihvaća druge ljude, sposobna je stvarati i održavati prijateljstva, produktivna je na radnom mjestu, i dobro se nosi sa životnim nedaćama i stresovima.</a:t>
            </a:r>
          </a:p>
          <a:p>
            <a:pPr>
              <a:buNone/>
            </a:pPr>
            <a:endParaRPr lang="hr-HR" b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498" y="0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409424"/>
            <a:ext cx="3208970" cy="226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678" y="4221088"/>
            <a:ext cx="3816424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5698976" cy="93610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Mentalno zdravlje znači:</a:t>
            </a:r>
            <a:endParaRPr lang="hr-HR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31181" y="1700808"/>
            <a:ext cx="6949131" cy="4323507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 smtClean="0"/>
              <a:t>imati dovoljno sredstava za život, </a:t>
            </a:r>
          </a:p>
          <a:p>
            <a:r>
              <a:rPr lang="hr-HR" sz="2400" dirty="0" smtClean="0"/>
              <a:t>raditi, </a:t>
            </a:r>
          </a:p>
          <a:p>
            <a:r>
              <a:rPr lang="hr-HR" sz="2400" dirty="0" smtClean="0"/>
              <a:t>uživati u dobrim odnosima s drugima, </a:t>
            </a:r>
          </a:p>
          <a:p>
            <a:r>
              <a:rPr lang="hr-HR" sz="2400" dirty="0" smtClean="0"/>
              <a:t>ovisno je o osjećaju smisla života i kontrole nad svojim životom, </a:t>
            </a:r>
          </a:p>
          <a:p>
            <a:r>
              <a:rPr lang="hr-HR" sz="2400" dirty="0" smtClean="0"/>
              <a:t>osjećaju povezanosti i pripadanja.</a:t>
            </a:r>
          </a:p>
          <a:p>
            <a:pPr>
              <a:buNone/>
            </a:pPr>
            <a:endParaRPr lang="hr-HR" sz="2400" dirty="0" smtClean="0"/>
          </a:p>
          <a:p>
            <a:endParaRPr lang="hr-HR" sz="2400" dirty="0" smtClean="0"/>
          </a:p>
          <a:p>
            <a:pPr marL="0" indent="0" algn="ctr">
              <a:buNone/>
            </a:pPr>
            <a:r>
              <a:rPr lang="hr-HR" sz="3900" b="1" dirty="0" smtClean="0">
                <a:solidFill>
                  <a:schemeClr val="accent1"/>
                </a:solidFill>
              </a:rPr>
              <a:t>KONCEPT POZITIVNOG MENTALNOG ZDRAVLJA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pPr>
              <a:buFont typeface="Wingdings 2" pitchFamily="18" charset="2"/>
              <a:buNone/>
            </a:pPr>
            <a:endParaRPr lang="hr-H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239000" cy="60863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Razgovor o mentalnom zdravlju</a:t>
            </a:r>
            <a:endParaRPr lang="hr-HR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95536" y="2132857"/>
            <a:ext cx="7544371" cy="4392488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FontTx/>
              <a:buChar char="-"/>
            </a:pPr>
            <a:r>
              <a:rPr lang="hr-HR" sz="2400" dirty="0" smtClean="0"/>
              <a:t>Dobar dan, kako ste?</a:t>
            </a:r>
          </a:p>
          <a:p>
            <a:pPr>
              <a:buFontTx/>
              <a:buChar char="-"/>
            </a:pPr>
            <a:r>
              <a:rPr lang="pl-PL" sz="2400" dirty="0" smtClean="0"/>
              <a:t>Dobro je, hvala, drago mi je da dolazi </a:t>
            </a:r>
            <a:r>
              <a:rPr lang="hr-HR" sz="2400" dirty="0" smtClean="0"/>
              <a:t>vikend. Kod Vas?</a:t>
            </a:r>
          </a:p>
          <a:p>
            <a:pPr>
              <a:buFontTx/>
              <a:buChar char="-"/>
            </a:pPr>
            <a:r>
              <a:rPr lang="it-IT" sz="2400" dirty="0" smtClean="0"/>
              <a:t>Ah, ne ide sve kako treba</a:t>
            </a:r>
            <a:r>
              <a:rPr lang="hr-HR" sz="2400" dirty="0" smtClean="0"/>
              <a:t>,</a:t>
            </a:r>
            <a:r>
              <a:rPr lang="it-IT" sz="2400" dirty="0" smtClean="0"/>
              <a:t> ali se trudim</a:t>
            </a:r>
            <a:r>
              <a:rPr lang="hr-HR" sz="2400" dirty="0" smtClean="0"/>
              <a:t>.</a:t>
            </a:r>
          </a:p>
          <a:p>
            <a:pPr>
              <a:buFontTx/>
              <a:buChar char="-"/>
            </a:pPr>
            <a:endParaRPr lang="hr-HR" sz="2400" dirty="0" smtClean="0"/>
          </a:p>
        </p:txBody>
      </p:sp>
      <p:pic>
        <p:nvPicPr>
          <p:cNvPr id="17411" name="Picture 2" descr="http://www.zagrebancija.com/slike/slike_3/r1/g2011/m09/y276718232496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40768"/>
            <a:ext cx="4000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200800" cy="10801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ZNAKOVI POTEŠKOĆA MENTALNOG ZDRAVLJA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82" y="1484784"/>
            <a:ext cx="7190854" cy="534386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hr-HR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400" dirty="0" smtClean="0"/>
              <a:t>osjećaj tuge ili beznadnosti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400" dirty="0" smtClean="0"/>
              <a:t>povlačenje od prijatelja, obitelji, škole, </a:t>
            </a:r>
            <a:r>
              <a:rPr lang="it-IT" sz="2400" dirty="0" smtClean="0"/>
              <a:t>posla, sporta ili drugih aktivnosti koje su</a:t>
            </a:r>
            <a:r>
              <a:rPr lang="hr-HR" sz="2400" dirty="0" smtClean="0"/>
              <a:t> inače izvor ugode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400" dirty="0" smtClean="0"/>
              <a:t>prekomjerna i nepotrebna zabrinutost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nn-NO" sz="2400" dirty="0" smtClean="0"/>
              <a:t>promjene navika spavanja i jedenja</a:t>
            </a:r>
            <a:endParaRPr lang="hr-HR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400" dirty="0" smtClean="0"/>
              <a:t>dugotrajan osjećaj umora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400" dirty="0" smtClean="0"/>
              <a:t>velike promjene raspoloženja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400" dirty="0" smtClean="0"/>
              <a:t>poteškoće koncentracije ili fokusiranja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pl-PL" sz="2400" dirty="0" smtClean="0"/>
              <a:t>apatija – nezainteresiranost za stvari koje </a:t>
            </a:r>
            <a:r>
              <a:rPr lang="hr-HR" sz="2400" dirty="0" smtClean="0"/>
              <a:t>su inače bile važne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400" dirty="0" smtClean="0"/>
              <a:t>nesposobnost obavljanja zadataka na poslu, školi ili kod kuće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hr-HR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239000" cy="864096"/>
          </a:xfrm>
        </p:spPr>
        <p:txBody>
          <a:bodyPr>
            <a:normAutofit/>
          </a:bodyPr>
          <a:lstStyle/>
          <a:p>
            <a:r>
              <a:rPr lang="hr-HR" dirty="0" smtClean="0"/>
              <a:t>NARUŠENO MENTALNO ZDRAVLJE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7704856" cy="5184576"/>
          </a:xfrm>
        </p:spPr>
        <p:txBody>
          <a:bodyPr>
            <a:normAutofit lnSpcReduction="10000"/>
          </a:bodyPr>
          <a:lstStyle/>
          <a:p>
            <a:r>
              <a:rPr lang="hr-HR" sz="2200" dirty="0" smtClean="0"/>
              <a:t>znači imati </a:t>
            </a:r>
            <a:r>
              <a:rPr lang="hr-HR" sz="2200" dirty="0" smtClean="0"/>
              <a:t>PROBLEME </a:t>
            </a:r>
            <a:r>
              <a:rPr lang="hr-HR" sz="2200" dirty="0" smtClean="0"/>
              <a:t>MENTALNOG ZDRAVLJA koje uzrokuju:</a:t>
            </a:r>
          </a:p>
          <a:p>
            <a:r>
              <a:rPr lang="hr-HR" sz="2200" dirty="0" smtClean="0"/>
              <a:t>disfunkciju u ponašanju pojedinca na biološkoj i psihološkoj razini uz smetnje (od poremećaja afekata, opažanja, mišljenja, volje do poremećaja svijesti i njihove kombinacije)</a:t>
            </a:r>
          </a:p>
          <a:p>
            <a:r>
              <a:rPr lang="hr-HR" sz="2200" dirty="0" smtClean="0"/>
              <a:t>funkcionalnu nesposobnost (radna nesposobnost i nemogućnost ravnopravnog sudjelovanja u društvenom životu zajednice)</a:t>
            </a:r>
          </a:p>
          <a:p>
            <a:r>
              <a:rPr lang="hr-HR" sz="2200" dirty="0" smtClean="0"/>
              <a:t>socijalnu isključenost; slabljenje socijalnih veza </a:t>
            </a:r>
          </a:p>
          <a:p>
            <a:r>
              <a:rPr lang="hr-HR" sz="2200" dirty="0" smtClean="0"/>
              <a:t>stigmatiziranost u društvu.</a:t>
            </a:r>
          </a:p>
          <a:p>
            <a:pPr marL="0" indent="0" algn="ctr">
              <a:buNone/>
            </a:pPr>
            <a:r>
              <a:rPr lang="hr-HR" sz="3200" b="1" dirty="0" smtClean="0">
                <a:solidFill>
                  <a:schemeClr val="accent1"/>
                </a:solidFill>
              </a:rPr>
              <a:t>KONCEPT NEGATIVNOG MENTALNOG ZDRAVLJA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568273" cy="1143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BRIGA O MENTALNOM ZDRAVLJU PODRAZUMIJEVA: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6912768" cy="4611539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mogućnost pomoći i podrške kada se pojavi bolest, odnosno problemi mentalnog zdravlja – utvrđen kroz dijagnostički proces.</a:t>
            </a:r>
          </a:p>
          <a:p>
            <a:endParaRPr lang="hr-HR" sz="2400" dirty="0" smtClean="0"/>
          </a:p>
          <a:p>
            <a:r>
              <a:rPr lang="hr-HR" sz="2400" dirty="0" smtClean="0"/>
              <a:t>pridavanje pozornosti i onim poteškoćama koje (još) ne znače bolest, a obično su povezani sa životnim stresorima i ometaju svakodnevni život osobe.</a:t>
            </a:r>
            <a:endParaRPr lang="en-GB" sz="2400" dirty="0" smtClean="0"/>
          </a:p>
          <a:p>
            <a:pPr marL="0" indent="0">
              <a:buNone/>
            </a:pPr>
            <a:r>
              <a:rPr lang="en-GB" dirty="0" err="1" smtClean="0"/>
              <a:t>Npr</a:t>
            </a:r>
            <a:r>
              <a:rPr lang="en-GB" dirty="0" smtClean="0"/>
              <a:t>. </a:t>
            </a:r>
            <a:r>
              <a:rPr lang="en-GB" dirty="0" err="1" smtClean="0"/>
              <a:t>Centar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promicanje</a:t>
            </a:r>
            <a:r>
              <a:rPr lang="en-GB" dirty="0" smtClean="0"/>
              <a:t> </a:t>
            </a:r>
            <a:r>
              <a:rPr lang="en-GB" dirty="0" err="1" smtClean="0"/>
              <a:t>mentalnog</a:t>
            </a:r>
            <a:r>
              <a:rPr lang="en-GB" dirty="0" smtClean="0"/>
              <a:t> </a:t>
            </a:r>
            <a:r>
              <a:rPr lang="en-GB" dirty="0" err="1" smtClean="0"/>
              <a:t>zdravlja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Živjeti</a:t>
            </a:r>
            <a:r>
              <a:rPr lang="en-GB" dirty="0" smtClean="0"/>
              <a:t> </a:t>
            </a:r>
            <a:r>
              <a:rPr lang="en-GB" dirty="0" err="1" smtClean="0"/>
              <a:t>zdravo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www.hzjz.hr</a:t>
            </a:r>
            <a:r>
              <a:rPr lang="hr-HR" dirty="0" smtClean="0"/>
              <a:t>, Savjetovalište za studente, Psihoterapija</a:t>
            </a:r>
            <a:endParaRPr lang="hr-HR" dirty="0" smtClean="0"/>
          </a:p>
          <a:p>
            <a:pPr lvl="1"/>
            <a:endParaRPr lang="hr-HR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442</TotalTime>
  <Words>1166</Words>
  <Application>Microsoft Office PowerPoint</Application>
  <PresentationFormat>On-screen Show (4:3)</PresentationFormat>
  <Paragraphs>180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Trebuchet MS</vt:lpstr>
      <vt:lpstr>Wingdings</vt:lpstr>
      <vt:lpstr>Wingdings 2</vt:lpstr>
      <vt:lpstr>Wingdings 3</vt:lpstr>
      <vt:lpstr>Facet</vt:lpstr>
      <vt:lpstr>MENTALNO ZDRAVLJE</vt:lpstr>
      <vt:lpstr>ODREĐENJE ZDRAVLJA I MENTALNOG ZDRAVLJA (WHO, 2001)</vt:lpstr>
      <vt:lpstr>PowerPoint Presentation</vt:lpstr>
      <vt:lpstr>Osoba koja je dobrog mentalnog zdravlja …</vt:lpstr>
      <vt:lpstr>Mentalno zdravlje znači:</vt:lpstr>
      <vt:lpstr>Razgovor o mentalnom zdravlju</vt:lpstr>
      <vt:lpstr>ZNAKOVI POTEŠKOĆA MENTALNOG ZDRAVLJA</vt:lpstr>
      <vt:lpstr>NARUŠENO MENTALNO ZDRAVLJE</vt:lpstr>
      <vt:lpstr>BRIGA O MENTALNOM ZDRAVLJU PODRAZUMIJEVA:</vt:lpstr>
      <vt:lpstr>Skupina mentalnih/duševnih poremećaja i poremećaja ponašanja (MKB-10)</vt:lpstr>
      <vt:lpstr>Terminološka pitanja</vt:lpstr>
      <vt:lpstr>Terminološka pitanja – JEZIK OSNAŽIVANJA U SOCIJALNOM RADU </vt:lpstr>
      <vt:lpstr>PowerPoint Presentation</vt:lpstr>
      <vt:lpstr>PowerPoint Presentation</vt:lpstr>
      <vt:lpstr>STANJE U HRVATSKOJ (Izvor: HZJZ, 2014.)</vt:lpstr>
      <vt:lpstr>PowerPoint Presentation</vt:lpstr>
      <vt:lpstr>Neke poznate osobe koje su imale iskustvo  psihičke bolesti:</vt:lpstr>
      <vt:lpstr>Osobe s poteškoćama mentalnog zdravlja su tijekom svog života zasigurno iskusile/doživjele:</vt:lpstr>
      <vt:lpstr>Za razumijevanje njihovog jedinstvenog iskustva važno je osvijestiti i kritički razmotriti: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MENTALNO ZDRAVLJE</dc:title>
  <dc:creator>Alex</dc:creator>
  <cp:lastModifiedBy>Admin</cp:lastModifiedBy>
  <cp:revision>59</cp:revision>
  <dcterms:created xsi:type="dcterms:W3CDTF">2011-11-07T10:04:48Z</dcterms:created>
  <dcterms:modified xsi:type="dcterms:W3CDTF">2016-10-24T11:02:46Z</dcterms:modified>
</cp:coreProperties>
</file>