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461" r:id="rId3"/>
    <p:sldId id="459" r:id="rId4"/>
    <p:sldId id="460" r:id="rId5"/>
    <p:sldId id="441" r:id="rId6"/>
    <p:sldId id="437" r:id="rId7"/>
    <p:sldId id="443" r:id="rId8"/>
    <p:sldId id="438" r:id="rId9"/>
    <p:sldId id="347" r:id="rId10"/>
    <p:sldId id="322" r:id="rId11"/>
    <p:sldId id="323" r:id="rId12"/>
    <p:sldId id="324" r:id="rId13"/>
    <p:sldId id="439" r:id="rId14"/>
    <p:sldId id="442" r:id="rId15"/>
    <p:sldId id="325" r:id="rId16"/>
    <p:sldId id="351" r:id="rId17"/>
    <p:sldId id="444" r:id="rId18"/>
    <p:sldId id="445" r:id="rId19"/>
    <p:sldId id="326" r:id="rId20"/>
    <p:sldId id="446" r:id="rId21"/>
    <p:sldId id="448" r:id="rId22"/>
    <p:sldId id="327" r:id="rId23"/>
    <p:sldId id="328" r:id="rId24"/>
    <p:sldId id="348" r:id="rId25"/>
    <p:sldId id="451" r:id="rId26"/>
    <p:sldId id="452" r:id="rId27"/>
    <p:sldId id="453" r:id="rId28"/>
    <p:sldId id="454" r:id="rId29"/>
    <p:sldId id="456" r:id="rId30"/>
    <p:sldId id="357" r:id="rId31"/>
    <p:sldId id="458" r:id="rId32"/>
    <p:sldId id="457" r:id="rId33"/>
  </p:sldIdLst>
  <p:sldSz cx="9144000" cy="6858000" type="screen4x3"/>
  <p:notesSz cx="6858000" cy="9926638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596"/>
  </p:normalViewPr>
  <p:slideViewPr>
    <p:cSldViewPr>
      <p:cViewPr varScale="1">
        <p:scale>
          <a:sx n="104" d="100"/>
          <a:sy n="104" d="100"/>
        </p:scale>
        <p:origin x="18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4B187-0B36-4926-A4B0-C2B2E9836B80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986C15-D19B-4C9E-AA7B-26C42E2651BB}">
      <dgm:prSet/>
      <dgm:spPr/>
      <dgm:t>
        <a:bodyPr/>
        <a:lstStyle/>
        <a:p>
          <a:r>
            <a:rPr lang="hr-HR" dirty="0"/>
            <a:t>Predavana - dozvoljen jedan izostanak jer imamo blok sate pa se radi o izostanku sa 5 školska sata</a:t>
          </a:r>
          <a:endParaRPr lang="en-US" dirty="0"/>
        </a:p>
      </dgm:t>
    </dgm:pt>
    <dgm:pt modelId="{B5A71F21-AE11-4106-AF6B-780D322921A3}" type="parTrans" cxnId="{21606850-0061-45E9-B927-E184682B3025}">
      <dgm:prSet/>
      <dgm:spPr/>
      <dgm:t>
        <a:bodyPr/>
        <a:lstStyle/>
        <a:p>
          <a:endParaRPr lang="en-US"/>
        </a:p>
      </dgm:t>
    </dgm:pt>
    <dgm:pt modelId="{6799FAF7-8BE6-4CD4-BFEE-F5996F9523CD}" type="sibTrans" cxnId="{21606850-0061-45E9-B927-E184682B3025}">
      <dgm:prSet/>
      <dgm:spPr/>
      <dgm:t>
        <a:bodyPr/>
        <a:lstStyle/>
        <a:p>
          <a:endParaRPr lang="en-US"/>
        </a:p>
      </dgm:t>
    </dgm:pt>
    <dgm:pt modelId="{B38D0F48-1386-4B48-AA76-BB87573A266F}">
      <dgm:prSet/>
      <dgm:spPr/>
      <dgm:t>
        <a:bodyPr/>
        <a:lstStyle/>
        <a:p>
          <a:r>
            <a:rPr lang="hr-HR"/>
            <a:t>Rad u grupama</a:t>
          </a:r>
          <a:endParaRPr lang="en-US"/>
        </a:p>
      </dgm:t>
    </dgm:pt>
    <dgm:pt modelId="{E1E640D1-92CF-478E-8D39-9FC59B04B40E}" type="parTrans" cxnId="{74907DBA-B955-488B-8C19-28593EB70BEF}">
      <dgm:prSet/>
      <dgm:spPr/>
      <dgm:t>
        <a:bodyPr/>
        <a:lstStyle/>
        <a:p>
          <a:endParaRPr lang="en-US"/>
        </a:p>
      </dgm:t>
    </dgm:pt>
    <dgm:pt modelId="{D46E0FB0-207B-43E3-99CF-ADED6DBBC8D3}" type="sibTrans" cxnId="{74907DBA-B955-488B-8C19-28593EB70BEF}">
      <dgm:prSet/>
      <dgm:spPr/>
      <dgm:t>
        <a:bodyPr/>
        <a:lstStyle/>
        <a:p>
          <a:endParaRPr lang="en-US"/>
        </a:p>
      </dgm:t>
    </dgm:pt>
    <dgm:pt modelId="{52463A87-AEFE-4482-92B1-38D0CC0796F6}">
      <dgm:prSet/>
      <dgm:spPr/>
      <dgm:t>
        <a:bodyPr/>
        <a:lstStyle/>
        <a:p>
          <a:r>
            <a:rPr lang="hr-HR" dirty="0"/>
            <a:t>Svaku zadaću prezentiraju druge osobe  iz grupe (na taj način bi svatko trebao barem jednom prezentirati)</a:t>
          </a:r>
          <a:endParaRPr lang="en-US" dirty="0"/>
        </a:p>
      </dgm:t>
    </dgm:pt>
    <dgm:pt modelId="{E3143C43-FB27-423C-A143-5901702C3A55}" type="parTrans" cxnId="{2C0D7B55-DBC4-40CA-8B5F-1C72295E616D}">
      <dgm:prSet/>
      <dgm:spPr/>
      <dgm:t>
        <a:bodyPr/>
        <a:lstStyle/>
        <a:p>
          <a:endParaRPr lang="en-US"/>
        </a:p>
      </dgm:t>
    </dgm:pt>
    <dgm:pt modelId="{F66CBBD5-A5E6-4929-802A-3ECBD81FFD32}" type="sibTrans" cxnId="{2C0D7B55-DBC4-40CA-8B5F-1C72295E616D}">
      <dgm:prSet/>
      <dgm:spPr/>
      <dgm:t>
        <a:bodyPr/>
        <a:lstStyle/>
        <a:p>
          <a:endParaRPr lang="en-US"/>
        </a:p>
      </dgm:t>
    </dgm:pt>
    <dgm:pt modelId="{AD930A4E-DC87-4265-B9A4-789DD21828CA}">
      <dgm:prSet/>
      <dgm:spPr/>
      <dgm:t>
        <a:bodyPr/>
        <a:lstStyle/>
        <a:p>
          <a:r>
            <a:rPr lang="hr-HR"/>
            <a:t>Ukupna ocjena formira se na osnovu: prisustvovanja (dozvoljen jedan izostanak), ocjena iz grupnog rada i rezultata postignutog na kolokviju (pismeni ispit)= zbroj svega</a:t>
          </a:r>
          <a:endParaRPr lang="en-US"/>
        </a:p>
      </dgm:t>
    </dgm:pt>
    <dgm:pt modelId="{F284B1AA-172D-4E86-A472-1671C0A364F4}" type="parTrans" cxnId="{23A834DF-E3A8-4320-9ECF-22FA5020B7C9}">
      <dgm:prSet/>
      <dgm:spPr/>
      <dgm:t>
        <a:bodyPr/>
        <a:lstStyle/>
        <a:p>
          <a:endParaRPr lang="en-US"/>
        </a:p>
      </dgm:t>
    </dgm:pt>
    <dgm:pt modelId="{F69C93D7-C493-4BF0-BB11-2F9FA8BDB30C}" type="sibTrans" cxnId="{23A834DF-E3A8-4320-9ECF-22FA5020B7C9}">
      <dgm:prSet/>
      <dgm:spPr/>
      <dgm:t>
        <a:bodyPr/>
        <a:lstStyle/>
        <a:p>
          <a:endParaRPr lang="en-US"/>
        </a:p>
      </dgm:t>
    </dgm:pt>
    <dgm:pt modelId="{661EE93A-0C14-488E-A311-5F39ABD4C975}">
      <dgm:prSet/>
      <dgm:spPr/>
      <dgm:t>
        <a:bodyPr/>
        <a:lstStyle/>
        <a:p>
          <a:r>
            <a:rPr lang="hr-HR" dirty="0"/>
            <a:t>Podjela u grupe</a:t>
          </a:r>
          <a:endParaRPr lang="en-US" dirty="0"/>
        </a:p>
      </dgm:t>
    </dgm:pt>
    <dgm:pt modelId="{0D5CDF03-DA73-498E-8CE1-EFFB77E091DB}" type="parTrans" cxnId="{20C5271A-06A2-4E04-B173-FD17B05D21D7}">
      <dgm:prSet/>
      <dgm:spPr/>
      <dgm:t>
        <a:bodyPr/>
        <a:lstStyle/>
        <a:p>
          <a:endParaRPr lang="en-US"/>
        </a:p>
      </dgm:t>
    </dgm:pt>
    <dgm:pt modelId="{826BF2F4-1AFB-4E4F-B276-9E44E7EAE770}" type="sibTrans" cxnId="{20C5271A-06A2-4E04-B173-FD17B05D21D7}">
      <dgm:prSet/>
      <dgm:spPr/>
      <dgm:t>
        <a:bodyPr/>
        <a:lstStyle/>
        <a:p>
          <a:endParaRPr lang="en-US"/>
        </a:p>
      </dgm:t>
    </dgm:pt>
    <dgm:pt modelId="{10D91F0C-1168-0343-8521-61A6D97F9E59}" type="pres">
      <dgm:prSet presAssocID="{F324B187-0B36-4926-A4B0-C2B2E9836B80}" presName="matrix" presStyleCnt="0">
        <dgm:presLayoutVars>
          <dgm:chMax val="1"/>
          <dgm:dir/>
          <dgm:resizeHandles val="exact"/>
        </dgm:presLayoutVars>
      </dgm:prSet>
      <dgm:spPr/>
    </dgm:pt>
    <dgm:pt modelId="{B962F7E5-0B87-2242-89DC-33C0C2FC7C21}" type="pres">
      <dgm:prSet presAssocID="{F324B187-0B36-4926-A4B0-C2B2E9836B80}" presName="diamond" presStyleLbl="bgShp" presStyleIdx="0" presStyleCnt="1"/>
      <dgm:spPr/>
    </dgm:pt>
    <dgm:pt modelId="{3B8E3C13-E476-F94D-94EF-6DB1A8A98C1A}" type="pres">
      <dgm:prSet presAssocID="{F324B187-0B36-4926-A4B0-C2B2E9836B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E8FCA8-E0E1-724C-B900-E6F2415101DF}" type="pres">
      <dgm:prSet presAssocID="{F324B187-0B36-4926-A4B0-C2B2E9836B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A8974B4-0B4A-E741-8352-39DDCCDD2976}" type="pres">
      <dgm:prSet presAssocID="{F324B187-0B36-4926-A4B0-C2B2E9836B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046D930-2297-1242-AB42-D96A6587E5D6}" type="pres">
      <dgm:prSet presAssocID="{F324B187-0B36-4926-A4B0-C2B2E9836B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33F507-BFF1-6846-B6AD-3AF5AAF2F444}" type="presOf" srcId="{F324B187-0B36-4926-A4B0-C2B2E9836B80}" destId="{10D91F0C-1168-0343-8521-61A6D97F9E59}" srcOrd="0" destOrd="0" presId="urn:microsoft.com/office/officeart/2005/8/layout/matrix3"/>
    <dgm:cxn modelId="{1C3A190D-B7C3-FF4D-90F8-07314C65B454}" type="presOf" srcId="{B38D0F48-1386-4B48-AA76-BB87573A266F}" destId="{1DE8FCA8-E0E1-724C-B900-E6F2415101DF}" srcOrd="0" destOrd="0" presId="urn:microsoft.com/office/officeart/2005/8/layout/matrix3"/>
    <dgm:cxn modelId="{20C5271A-06A2-4E04-B173-FD17B05D21D7}" srcId="{AD930A4E-DC87-4265-B9A4-789DD21828CA}" destId="{661EE93A-0C14-488E-A311-5F39ABD4C975}" srcOrd="0" destOrd="0" parTransId="{0D5CDF03-DA73-498E-8CE1-EFFB77E091DB}" sibTransId="{826BF2F4-1AFB-4E4F-B276-9E44E7EAE770}"/>
    <dgm:cxn modelId="{21606850-0061-45E9-B927-E184682B3025}" srcId="{F324B187-0B36-4926-A4B0-C2B2E9836B80}" destId="{06986C15-D19B-4C9E-AA7B-26C42E2651BB}" srcOrd="0" destOrd="0" parTransId="{B5A71F21-AE11-4106-AF6B-780D322921A3}" sibTransId="{6799FAF7-8BE6-4CD4-BFEE-F5996F9523CD}"/>
    <dgm:cxn modelId="{2C0D7B55-DBC4-40CA-8B5F-1C72295E616D}" srcId="{F324B187-0B36-4926-A4B0-C2B2E9836B80}" destId="{52463A87-AEFE-4482-92B1-38D0CC0796F6}" srcOrd="2" destOrd="0" parTransId="{E3143C43-FB27-423C-A143-5901702C3A55}" sibTransId="{F66CBBD5-A5E6-4929-802A-3ECBD81FFD32}"/>
    <dgm:cxn modelId="{94B9D757-1A0F-F343-A469-FA6E8EE5A0D4}" type="presOf" srcId="{AD930A4E-DC87-4265-B9A4-789DD21828CA}" destId="{0046D930-2297-1242-AB42-D96A6587E5D6}" srcOrd="0" destOrd="0" presId="urn:microsoft.com/office/officeart/2005/8/layout/matrix3"/>
    <dgm:cxn modelId="{EF7359B8-2A2B-C049-AB31-5802AB3C8762}" type="presOf" srcId="{661EE93A-0C14-488E-A311-5F39ABD4C975}" destId="{0046D930-2297-1242-AB42-D96A6587E5D6}" srcOrd="0" destOrd="1" presId="urn:microsoft.com/office/officeart/2005/8/layout/matrix3"/>
    <dgm:cxn modelId="{74907DBA-B955-488B-8C19-28593EB70BEF}" srcId="{F324B187-0B36-4926-A4B0-C2B2E9836B80}" destId="{B38D0F48-1386-4B48-AA76-BB87573A266F}" srcOrd="1" destOrd="0" parTransId="{E1E640D1-92CF-478E-8D39-9FC59B04B40E}" sibTransId="{D46E0FB0-207B-43E3-99CF-ADED6DBBC8D3}"/>
    <dgm:cxn modelId="{FC3AEEBD-A4A9-EE48-8A30-147D92A2D3D8}" type="presOf" srcId="{06986C15-D19B-4C9E-AA7B-26C42E2651BB}" destId="{3B8E3C13-E476-F94D-94EF-6DB1A8A98C1A}" srcOrd="0" destOrd="0" presId="urn:microsoft.com/office/officeart/2005/8/layout/matrix3"/>
    <dgm:cxn modelId="{23A834DF-E3A8-4320-9ECF-22FA5020B7C9}" srcId="{F324B187-0B36-4926-A4B0-C2B2E9836B80}" destId="{AD930A4E-DC87-4265-B9A4-789DD21828CA}" srcOrd="3" destOrd="0" parTransId="{F284B1AA-172D-4E86-A472-1671C0A364F4}" sibTransId="{F69C93D7-C493-4BF0-BB11-2F9FA8BDB30C}"/>
    <dgm:cxn modelId="{4DB974E0-4507-E345-80F1-0887A16EF203}" type="presOf" srcId="{52463A87-AEFE-4482-92B1-38D0CC0796F6}" destId="{EA8974B4-0B4A-E741-8352-39DDCCDD2976}" srcOrd="0" destOrd="0" presId="urn:microsoft.com/office/officeart/2005/8/layout/matrix3"/>
    <dgm:cxn modelId="{D9A8BF20-958B-2246-B617-27F98E1A3C5F}" type="presParOf" srcId="{10D91F0C-1168-0343-8521-61A6D97F9E59}" destId="{B962F7E5-0B87-2242-89DC-33C0C2FC7C21}" srcOrd="0" destOrd="0" presId="urn:microsoft.com/office/officeart/2005/8/layout/matrix3"/>
    <dgm:cxn modelId="{06BE156F-B897-DE49-B1B3-582E32E11E2E}" type="presParOf" srcId="{10D91F0C-1168-0343-8521-61A6D97F9E59}" destId="{3B8E3C13-E476-F94D-94EF-6DB1A8A98C1A}" srcOrd="1" destOrd="0" presId="urn:microsoft.com/office/officeart/2005/8/layout/matrix3"/>
    <dgm:cxn modelId="{FDA2540A-999E-4841-B4B0-7D14D08A6ED3}" type="presParOf" srcId="{10D91F0C-1168-0343-8521-61A6D97F9E59}" destId="{1DE8FCA8-E0E1-724C-B900-E6F2415101DF}" srcOrd="2" destOrd="0" presId="urn:microsoft.com/office/officeart/2005/8/layout/matrix3"/>
    <dgm:cxn modelId="{4C56CAAD-5BFE-3D48-A3B5-80E43A111258}" type="presParOf" srcId="{10D91F0C-1168-0343-8521-61A6D97F9E59}" destId="{EA8974B4-0B4A-E741-8352-39DDCCDD2976}" srcOrd="3" destOrd="0" presId="urn:microsoft.com/office/officeart/2005/8/layout/matrix3"/>
    <dgm:cxn modelId="{3AB9EEA4-27D3-E64F-8A7E-18690E80F7BE}" type="presParOf" srcId="{10D91F0C-1168-0343-8521-61A6D97F9E59}" destId="{0046D930-2297-1242-AB42-D96A6587E5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61BB9C-BD2B-4EBB-BFF5-B67DA3EC5EC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EB1F3D-1C80-482C-BA62-65A8FAFD92F7}">
      <dgm:prSet/>
      <dgm:spPr/>
      <dgm:t>
        <a:bodyPr/>
        <a:lstStyle/>
        <a:p>
          <a:r>
            <a:rPr lang="hr-HR"/>
            <a:t>Kognitivni i emocionalni čimbenici: agresivnost, poremećaj ophođenja, teški temperament i impulsivnost, poremećaj pažnje i hiperaktivni poremećaj, intelektualno funkcioniranje, moralno rezoniranje (Shader, 2004., Andrews i Bonta, 2006., Andrews, Bonta i Wormith, 2006.)</a:t>
          </a:r>
          <a:endParaRPr lang="en-US"/>
        </a:p>
      </dgm:t>
    </dgm:pt>
    <dgm:pt modelId="{468946D5-72B4-4D9D-8813-5AEEBB4D6CC3}" type="parTrans" cxnId="{470FC53E-37C2-43E7-AE0A-AD47BCE2748C}">
      <dgm:prSet/>
      <dgm:spPr/>
      <dgm:t>
        <a:bodyPr/>
        <a:lstStyle/>
        <a:p>
          <a:endParaRPr lang="en-US"/>
        </a:p>
      </dgm:t>
    </dgm:pt>
    <dgm:pt modelId="{E9D4AD0A-7379-4461-864B-7AD5E84635BF}" type="sibTrans" cxnId="{470FC53E-37C2-43E7-AE0A-AD47BCE2748C}">
      <dgm:prSet/>
      <dgm:spPr/>
      <dgm:t>
        <a:bodyPr/>
        <a:lstStyle/>
        <a:p>
          <a:endParaRPr lang="en-US"/>
        </a:p>
      </dgm:t>
    </dgm:pt>
    <dgm:pt modelId="{8CC8C9D3-E0EE-4A52-A031-615B3136A62A}">
      <dgm:prSet/>
      <dgm:spPr/>
      <dgm:t>
        <a:bodyPr/>
        <a:lstStyle/>
        <a:p>
          <a:r>
            <a:rPr lang="hr-HR"/>
            <a:t>Agresivnost-osobina interpersonalnog reagiranja (verbalna, otvorena i prikrivena, reaktivna i proaktivna (Palmer i Begum, 2006.)</a:t>
          </a:r>
          <a:endParaRPr lang="en-US"/>
        </a:p>
      </dgm:t>
    </dgm:pt>
    <dgm:pt modelId="{B298ECEB-1B7D-4C1C-AAA9-F884F4BB5732}" type="parTrans" cxnId="{3359AAB5-E07E-4D13-A96A-37F53D2B6EA6}">
      <dgm:prSet/>
      <dgm:spPr/>
      <dgm:t>
        <a:bodyPr/>
        <a:lstStyle/>
        <a:p>
          <a:endParaRPr lang="en-US"/>
        </a:p>
      </dgm:t>
    </dgm:pt>
    <dgm:pt modelId="{211F26F4-FC34-492B-94F6-7748DA9FF7A8}" type="sibTrans" cxnId="{3359AAB5-E07E-4D13-A96A-37F53D2B6EA6}">
      <dgm:prSet/>
      <dgm:spPr/>
      <dgm:t>
        <a:bodyPr/>
        <a:lstStyle/>
        <a:p>
          <a:endParaRPr lang="en-US"/>
        </a:p>
      </dgm:t>
    </dgm:pt>
    <dgm:pt modelId="{E4728908-0CD2-40BB-97B2-59CC2D60D5C2}">
      <dgm:prSet/>
      <dgm:spPr/>
      <dgm:t>
        <a:bodyPr/>
        <a:lstStyle/>
        <a:p>
          <a:r>
            <a:rPr lang="hr-HR"/>
            <a:t>Pripisivanje tuđim ponašanjima da su motivirana agresijom (Shader, 2004.)</a:t>
          </a:r>
          <a:endParaRPr lang="en-US"/>
        </a:p>
      </dgm:t>
    </dgm:pt>
    <dgm:pt modelId="{B6F31311-3399-4D51-BE8D-77D890D478A3}" type="parTrans" cxnId="{EF67A610-73BE-4C29-BADD-2F0809DB441B}">
      <dgm:prSet/>
      <dgm:spPr/>
      <dgm:t>
        <a:bodyPr/>
        <a:lstStyle/>
        <a:p>
          <a:endParaRPr lang="en-US"/>
        </a:p>
      </dgm:t>
    </dgm:pt>
    <dgm:pt modelId="{E3D3D179-B987-4113-AFD1-EDD4C7A174FB}" type="sibTrans" cxnId="{EF67A610-73BE-4C29-BADD-2F0809DB441B}">
      <dgm:prSet/>
      <dgm:spPr/>
      <dgm:t>
        <a:bodyPr/>
        <a:lstStyle/>
        <a:p>
          <a:endParaRPr lang="en-US"/>
        </a:p>
      </dgm:t>
    </dgm:pt>
    <dgm:pt modelId="{C9542ED1-6E2A-41C9-9B56-9057637B5067}">
      <dgm:prSet/>
      <dgm:spPr/>
      <dgm:t>
        <a:bodyPr/>
        <a:lstStyle/>
        <a:p>
          <a:r>
            <a:rPr lang="hr-HR"/>
            <a:t>Težak temperament – intenzivna reakcija na podražaj, opće negativno raspoloženje, spora prilagodba na promjenu, nepravilne karakteristike spavanja (Andrews i Bonta, 2006.)</a:t>
          </a:r>
          <a:endParaRPr lang="en-US"/>
        </a:p>
      </dgm:t>
    </dgm:pt>
    <dgm:pt modelId="{0DA93C04-68B8-4364-8109-EC20744EEF82}" type="parTrans" cxnId="{453B960C-A2E2-4C5C-AD8F-C9D5839B252B}">
      <dgm:prSet/>
      <dgm:spPr/>
      <dgm:t>
        <a:bodyPr/>
        <a:lstStyle/>
        <a:p>
          <a:endParaRPr lang="en-US"/>
        </a:p>
      </dgm:t>
    </dgm:pt>
    <dgm:pt modelId="{16BACA85-5DC1-49FC-B45A-AB1445A067E4}" type="sibTrans" cxnId="{453B960C-A2E2-4C5C-AD8F-C9D5839B252B}">
      <dgm:prSet/>
      <dgm:spPr/>
      <dgm:t>
        <a:bodyPr/>
        <a:lstStyle/>
        <a:p>
          <a:endParaRPr lang="en-US"/>
        </a:p>
      </dgm:t>
    </dgm:pt>
    <dgm:pt modelId="{F88FA5FF-2580-45C8-A3D4-02FCF9D49B11}">
      <dgm:prSet/>
      <dgm:spPr/>
      <dgm:t>
        <a:bodyPr/>
        <a:lstStyle/>
        <a:p>
          <a:r>
            <a:rPr lang="hr-HR"/>
            <a:t>Impulzivnost i nedostatak kontrole/samokontrole (Baron, 2003., Vazsonyi, Cleveland i Wiebe, 2006.)</a:t>
          </a:r>
          <a:endParaRPr lang="en-US"/>
        </a:p>
      </dgm:t>
    </dgm:pt>
    <dgm:pt modelId="{C15F27AE-CE59-4115-9D02-540D83A4FC7F}" type="parTrans" cxnId="{D93AB687-553F-400E-9880-6FB6623D230B}">
      <dgm:prSet/>
      <dgm:spPr/>
      <dgm:t>
        <a:bodyPr/>
        <a:lstStyle/>
        <a:p>
          <a:endParaRPr lang="en-US"/>
        </a:p>
      </dgm:t>
    </dgm:pt>
    <dgm:pt modelId="{90501324-C317-4F45-85A7-4AE97794572A}" type="sibTrans" cxnId="{D93AB687-553F-400E-9880-6FB6623D230B}">
      <dgm:prSet/>
      <dgm:spPr/>
      <dgm:t>
        <a:bodyPr/>
        <a:lstStyle/>
        <a:p>
          <a:endParaRPr lang="en-US"/>
        </a:p>
      </dgm:t>
    </dgm:pt>
    <dgm:pt modelId="{D444D2E7-7C7E-4E3F-A6C2-17CFA66348DB}">
      <dgm:prSet/>
      <dgm:spPr/>
      <dgm:t>
        <a:bodyPr/>
        <a:lstStyle/>
        <a:p>
          <a:r>
            <a:rPr lang="hr-HR"/>
            <a:t>Poremećaj pažnje  sličan je teškom temperamentu a karakterizira ga nedostatak pažnje, hiperaktivnost i impulsivnost (Murrie i Cornell, 2002.)</a:t>
          </a:r>
          <a:endParaRPr lang="en-US"/>
        </a:p>
      </dgm:t>
    </dgm:pt>
    <dgm:pt modelId="{032C2FC9-B694-433B-97F1-B44CD04AD503}" type="parTrans" cxnId="{639D9B37-180E-434A-9005-4EB5C12F15A4}">
      <dgm:prSet/>
      <dgm:spPr/>
      <dgm:t>
        <a:bodyPr/>
        <a:lstStyle/>
        <a:p>
          <a:endParaRPr lang="en-US"/>
        </a:p>
      </dgm:t>
    </dgm:pt>
    <dgm:pt modelId="{6A777C34-5BCA-4708-A341-9EB1AB505241}" type="sibTrans" cxnId="{639D9B37-180E-434A-9005-4EB5C12F15A4}">
      <dgm:prSet/>
      <dgm:spPr/>
      <dgm:t>
        <a:bodyPr/>
        <a:lstStyle/>
        <a:p>
          <a:endParaRPr lang="en-US"/>
        </a:p>
      </dgm:t>
    </dgm:pt>
    <dgm:pt modelId="{B7B2D02B-CF78-4081-A2A7-45AF480518AE}">
      <dgm:prSet/>
      <dgm:spPr/>
      <dgm:t>
        <a:bodyPr/>
        <a:lstStyle/>
        <a:p>
          <a:r>
            <a:rPr lang="hr-HR"/>
            <a:t>Niži kvocijent inteligencije, sniženi verbalni faktor, ne razumiju posljedice svojeg ponašanja (Farrington, 2005., Andrews i Bonta, 2006.)</a:t>
          </a:r>
          <a:endParaRPr lang="en-US"/>
        </a:p>
      </dgm:t>
    </dgm:pt>
    <dgm:pt modelId="{EF0134DA-3E61-42C4-B726-A680640D75EB}" type="parTrans" cxnId="{85F61ABA-FAE7-428C-92FC-789724BD1F46}">
      <dgm:prSet/>
      <dgm:spPr/>
      <dgm:t>
        <a:bodyPr/>
        <a:lstStyle/>
        <a:p>
          <a:endParaRPr lang="en-US"/>
        </a:p>
      </dgm:t>
    </dgm:pt>
    <dgm:pt modelId="{42691C2E-0F2F-49AB-9F3B-8F9F83E6D9B8}" type="sibTrans" cxnId="{85F61ABA-FAE7-428C-92FC-789724BD1F46}">
      <dgm:prSet/>
      <dgm:spPr/>
      <dgm:t>
        <a:bodyPr/>
        <a:lstStyle/>
        <a:p>
          <a:endParaRPr lang="en-US"/>
        </a:p>
      </dgm:t>
    </dgm:pt>
    <dgm:pt modelId="{A44AD13D-F04D-40BB-A7E2-D4B4AC5C3F3B}">
      <dgm:prSet/>
      <dgm:spPr/>
      <dgm:t>
        <a:bodyPr/>
        <a:lstStyle/>
        <a:p>
          <a:r>
            <a:rPr lang="hr-HR"/>
            <a:t>Zaostalost u moralnom rezoniranju (Lebedina Manzoni, 2007., Palmer, 2003., Van Vugt i sur., 2008.)</a:t>
          </a:r>
          <a:endParaRPr lang="en-US"/>
        </a:p>
      </dgm:t>
    </dgm:pt>
    <dgm:pt modelId="{CE8AA95C-DBE5-4809-AF95-FCC3FA1F7945}" type="parTrans" cxnId="{284902BA-0BDD-44AF-B94A-3FCD7C29CE70}">
      <dgm:prSet/>
      <dgm:spPr/>
      <dgm:t>
        <a:bodyPr/>
        <a:lstStyle/>
        <a:p>
          <a:endParaRPr lang="en-US"/>
        </a:p>
      </dgm:t>
    </dgm:pt>
    <dgm:pt modelId="{EC599A1F-4E37-44DC-ADAC-E634C7B14239}" type="sibTrans" cxnId="{284902BA-0BDD-44AF-B94A-3FCD7C29CE70}">
      <dgm:prSet/>
      <dgm:spPr/>
      <dgm:t>
        <a:bodyPr/>
        <a:lstStyle/>
        <a:p>
          <a:endParaRPr lang="en-US"/>
        </a:p>
      </dgm:t>
    </dgm:pt>
    <dgm:pt modelId="{56CF98A5-1AD6-C942-A2E1-20EC5FFCB899}" type="pres">
      <dgm:prSet presAssocID="{0061BB9C-BD2B-4EBB-BFF5-B67DA3EC5EC1}" presName="diagram" presStyleCnt="0">
        <dgm:presLayoutVars>
          <dgm:dir/>
          <dgm:resizeHandles val="exact"/>
        </dgm:presLayoutVars>
      </dgm:prSet>
      <dgm:spPr/>
    </dgm:pt>
    <dgm:pt modelId="{96CF0796-0349-EA44-AB61-D68794586846}" type="pres">
      <dgm:prSet presAssocID="{0EEB1F3D-1C80-482C-BA62-65A8FAFD92F7}" presName="node" presStyleLbl="node1" presStyleIdx="0" presStyleCnt="8">
        <dgm:presLayoutVars>
          <dgm:bulletEnabled val="1"/>
        </dgm:presLayoutVars>
      </dgm:prSet>
      <dgm:spPr/>
    </dgm:pt>
    <dgm:pt modelId="{F8D5F184-F7D3-6E4B-8B95-428D1C373FB7}" type="pres">
      <dgm:prSet presAssocID="{E9D4AD0A-7379-4461-864B-7AD5E84635BF}" presName="sibTrans" presStyleCnt="0"/>
      <dgm:spPr/>
    </dgm:pt>
    <dgm:pt modelId="{91549B8D-3138-B54D-8D89-B0CBD8FFF053}" type="pres">
      <dgm:prSet presAssocID="{8CC8C9D3-E0EE-4A52-A031-615B3136A62A}" presName="node" presStyleLbl="node1" presStyleIdx="1" presStyleCnt="8">
        <dgm:presLayoutVars>
          <dgm:bulletEnabled val="1"/>
        </dgm:presLayoutVars>
      </dgm:prSet>
      <dgm:spPr/>
    </dgm:pt>
    <dgm:pt modelId="{4597E91B-16DC-B04B-A9BF-26DF862BCBD5}" type="pres">
      <dgm:prSet presAssocID="{211F26F4-FC34-492B-94F6-7748DA9FF7A8}" presName="sibTrans" presStyleCnt="0"/>
      <dgm:spPr/>
    </dgm:pt>
    <dgm:pt modelId="{77E24C92-E65E-C14D-9ADE-45A1BE4DEF00}" type="pres">
      <dgm:prSet presAssocID="{E4728908-0CD2-40BB-97B2-59CC2D60D5C2}" presName="node" presStyleLbl="node1" presStyleIdx="2" presStyleCnt="8">
        <dgm:presLayoutVars>
          <dgm:bulletEnabled val="1"/>
        </dgm:presLayoutVars>
      </dgm:prSet>
      <dgm:spPr/>
    </dgm:pt>
    <dgm:pt modelId="{42A3EC8D-4993-5946-A976-B7E8FFDAD650}" type="pres">
      <dgm:prSet presAssocID="{E3D3D179-B987-4113-AFD1-EDD4C7A174FB}" presName="sibTrans" presStyleCnt="0"/>
      <dgm:spPr/>
    </dgm:pt>
    <dgm:pt modelId="{52254EFA-5053-0F40-B387-4C23E26D957E}" type="pres">
      <dgm:prSet presAssocID="{C9542ED1-6E2A-41C9-9B56-9057637B5067}" presName="node" presStyleLbl="node1" presStyleIdx="3" presStyleCnt="8">
        <dgm:presLayoutVars>
          <dgm:bulletEnabled val="1"/>
        </dgm:presLayoutVars>
      </dgm:prSet>
      <dgm:spPr/>
    </dgm:pt>
    <dgm:pt modelId="{871A6C87-0FD4-814E-AE60-EB73692CBF68}" type="pres">
      <dgm:prSet presAssocID="{16BACA85-5DC1-49FC-B45A-AB1445A067E4}" presName="sibTrans" presStyleCnt="0"/>
      <dgm:spPr/>
    </dgm:pt>
    <dgm:pt modelId="{F9242E63-DD4F-AC4E-B3EF-7191E298FB9F}" type="pres">
      <dgm:prSet presAssocID="{F88FA5FF-2580-45C8-A3D4-02FCF9D49B11}" presName="node" presStyleLbl="node1" presStyleIdx="4" presStyleCnt="8">
        <dgm:presLayoutVars>
          <dgm:bulletEnabled val="1"/>
        </dgm:presLayoutVars>
      </dgm:prSet>
      <dgm:spPr/>
    </dgm:pt>
    <dgm:pt modelId="{4A694AA9-B087-DC4B-9868-AD05E188F865}" type="pres">
      <dgm:prSet presAssocID="{90501324-C317-4F45-85A7-4AE97794572A}" presName="sibTrans" presStyleCnt="0"/>
      <dgm:spPr/>
    </dgm:pt>
    <dgm:pt modelId="{BAB24B7B-FD68-174B-B5F1-183B8E61479F}" type="pres">
      <dgm:prSet presAssocID="{D444D2E7-7C7E-4E3F-A6C2-17CFA66348DB}" presName="node" presStyleLbl="node1" presStyleIdx="5" presStyleCnt="8">
        <dgm:presLayoutVars>
          <dgm:bulletEnabled val="1"/>
        </dgm:presLayoutVars>
      </dgm:prSet>
      <dgm:spPr/>
    </dgm:pt>
    <dgm:pt modelId="{C70017B7-BCBE-1140-8628-037AABFBB31F}" type="pres">
      <dgm:prSet presAssocID="{6A777C34-5BCA-4708-A341-9EB1AB505241}" presName="sibTrans" presStyleCnt="0"/>
      <dgm:spPr/>
    </dgm:pt>
    <dgm:pt modelId="{9DE72990-350F-1244-8076-7A9E55F3A879}" type="pres">
      <dgm:prSet presAssocID="{B7B2D02B-CF78-4081-A2A7-45AF480518AE}" presName="node" presStyleLbl="node1" presStyleIdx="6" presStyleCnt="8">
        <dgm:presLayoutVars>
          <dgm:bulletEnabled val="1"/>
        </dgm:presLayoutVars>
      </dgm:prSet>
      <dgm:spPr/>
    </dgm:pt>
    <dgm:pt modelId="{06A05458-C871-A344-8047-066D26C9C6CE}" type="pres">
      <dgm:prSet presAssocID="{42691C2E-0F2F-49AB-9F3B-8F9F83E6D9B8}" presName="sibTrans" presStyleCnt="0"/>
      <dgm:spPr/>
    </dgm:pt>
    <dgm:pt modelId="{D7C3D8E5-D265-F947-BEDB-FE72ED12F774}" type="pres">
      <dgm:prSet presAssocID="{A44AD13D-F04D-40BB-A7E2-D4B4AC5C3F3B}" presName="node" presStyleLbl="node1" presStyleIdx="7" presStyleCnt="8">
        <dgm:presLayoutVars>
          <dgm:bulletEnabled val="1"/>
        </dgm:presLayoutVars>
      </dgm:prSet>
      <dgm:spPr/>
    </dgm:pt>
  </dgm:ptLst>
  <dgm:cxnLst>
    <dgm:cxn modelId="{710D3B06-62F8-6343-AEE5-A8547263F856}" type="presOf" srcId="{0061BB9C-BD2B-4EBB-BFF5-B67DA3EC5EC1}" destId="{56CF98A5-1AD6-C942-A2E1-20EC5FFCB899}" srcOrd="0" destOrd="0" presId="urn:microsoft.com/office/officeart/2005/8/layout/default"/>
    <dgm:cxn modelId="{32DAC009-2B14-DE43-8D6B-03DB47358284}" type="presOf" srcId="{A44AD13D-F04D-40BB-A7E2-D4B4AC5C3F3B}" destId="{D7C3D8E5-D265-F947-BEDB-FE72ED12F774}" srcOrd="0" destOrd="0" presId="urn:microsoft.com/office/officeart/2005/8/layout/default"/>
    <dgm:cxn modelId="{453B960C-A2E2-4C5C-AD8F-C9D5839B252B}" srcId="{0061BB9C-BD2B-4EBB-BFF5-B67DA3EC5EC1}" destId="{C9542ED1-6E2A-41C9-9B56-9057637B5067}" srcOrd="3" destOrd="0" parTransId="{0DA93C04-68B8-4364-8109-EC20744EEF82}" sibTransId="{16BACA85-5DC1-49FC-B45A-AB1445A067E4}"/>
    <dgm:cxn modelId="{EF67A610-73BE-4C29-BADD-2F0809DB441B}" srcId="{0061BB9C-BD2B-4EBB-BFF5-B67DA3EC5EC1}" destId="{E4728908-0CD2-40BB-97B2-59CC2D60D5C2}" srcOrd="2" destOrd="0" parTransId="{B6F31311-3399-4D51-BE8D-77D890D478A3}" sibTransId="{E3D3D179-B987-4113-AFD1-EDD4C7A174FB}"/>
    <dgm:cxn modelId="{639D9B37-180E-434A-9005-4EB5C12F15A4}" srcId="{0061BB9C-BD2B-4EBB-BFF5-B67DA3EC5EC1}" destId="{D444D2E7-7C7E-4E3F-A6C2-17CFA66348DB}" srcOrd="5" destOrd="0" parTransId="{032C2FC9-B694-433B-97F1-B44CD04AD503}" sibTransId="{6A777C34-5BCA-4708-A341-9EB1AB505241}"/>
    <dgm:cxn modelId="{50FAB839-8E46-EB4B-BDA6-A2148731A481}" type="presOf" srcId="{0EEB1F3D-1C80-482C-BA62-65A8FAFD92F7}" destId="{96CF0796-0349-EA44-AB61-D68794586846}" srcOrd="0" destOrd="0" presId="urn:microsoft.com/office/officeart/2005/8/layout/default"/>
    <dgm:cxn modelId="{470FC53E-37C2-43E7-AE0A-AD47BCE2748C}" srcId="{0061BB9C-BD2B-4EBB-BFF5-B67DA3EC5EC1}" destId="{0EEB1F3D-1C80-482C-BA62-65A8FAFD92F7}" srcOrd="0" destOrd="0" parTransId="{468946D5-72B4-4D9D-8813-5AEEBB4D6CC3}" sibTransId="{E9D4AD0A-7379-4461-864B-7AD5E84635BF}"/>
    <dgm:cxn modelId="{6254F54E-DC56-794B-BCD2-C6FCCF615432}" type="presOf" srcId="{F88FA5FF-2580-45C8-A3D4-02FCF9D49B11}" destId="{F9242E63-DD4F-AC4E-B3EF-7191E298FB9F}" srcOrd="0" destOrd="0" presId="urn:microsoft.com/office/officeart/2005/8/layout/default"/>
    <dgm:cxn modelId="{EE97B24F-155F-3147-8FEE-9462E9455DF5}" type="presOf" srcId="{E4728908-0CD2-40BB-97B2-59CC2D60D5C2}" destId="{77E24C92-E65E-C14D-9ADE-45A1BE4DEF00}" srcOrd="0" destOrd="0" presId="urn:microsoft.com/office/officeart/2005/8/layout/default"/>
    <dgm:cxn modelId="{97F8B074-6F80-5D42-BDD5-FEEC7FF6FE97}" type="presOf" srcId="{C9542ED1-6E2A-41C9-9B56-9057637B5067}" destId="{52254EFA-5053-0F40-B387-4C23E26D957E}" srcOrd="0" destOrd="0" presId="urn:microsoft.com/office/officeart/2005/8/layout/default"/>
    <dgm:cxn modelId="{98DE617A-11BA-064F-944A-5EA5BFD87FC6}" type="presOf" srcId="{8CC8C9D3-E0EE-4A52-A031-615B3136A62A}" destId="{91549B8D-3138-B54D-8D89-B0CBD8FFF053}" srcOrd="0" destOrd="0" presId="urn:microsoft.com/office/officeart/2005/8/layout/default"/>
    <dgm:cxn modelId="{D93AB687-553F-400E-9880-6FB6623D230B}" srcId="{0061BB9C-BD2B-4EBB-BFF5-B67DA3EC5EC1}" destId="{F88FA5FF-2580-45C8-A3D4-02FCF9D49B11}" srcOrd="4" destOrd="0" parTransId="{C15F27AE-CE59-4115-9D02-540D83A4FC7F}" sibTransId="{90501324-C317-4F45-85A7-4AE97794572A}"/>
    <dgm:cxn modelId="{3A75C996-7B70-A940-AE04-9DA705043891}" type="presOf" srcId="{B7B2D02B-CF78-4081-A2A7-45AF480518AE}" destId="{9DE72990-350F-1244-8076-7A9E55F3A879}" srcOrd="0" destOrd="0" presId="urn:microsoft.com/office/officeart/2005/8/layout/default"/>
    <dgm:cxn modelId="{3359AAB5-E07E-4D13-A96A-37F53D2B6EA6}" srcId="{0061BB9C-BD2B-4EBB-BFF5-B67DA3EC5EC1}" destId="{8CC8C9D3-E0EE-4A52-A031-615B3136A62A}" srcOrd="1" destOrd="0" parTransId="{B298ECEB-1B7D-4C1C-AAA9-F884F4BB5732}" sibTransId="{211F26F4-FC34-492B-94F6-7748DA9FF7A8}"/>
    <dgm:cxn modelId="{284902BA-0BDD-44AF-B94A-3FCD7C29CE70}" srcId="{0061BB9C-BD2B-4EBB-BFF5-B67DA3EC5EC1}" destId="{A44AD13D-F04D-40BB-A7E2-D4B4AC5C3F3B}" srcOrd="7" destOrd="0" parTransId="{CE8AA95C-DBE5-4809-AF95-FCC3FA1F7945}" sibTransId="{EC599A1F-4E37-44DC-ADAC-E634C7B14239}"/>
    <dgm:cxn modelId="{85F61ABA-FAE7-428C-92FC-789724BD1F46}" srcId="{0061BB9C-BD2B-4EBB-BFF5-B67DA3EC5EC1}" destId="{B7B2D02B-CF78-4081-A2A7-45AF480518AE}" srcOrd="6" destOrd="0" parTransId="{EF0134DA-3E61-42C4-B726-A680640D75EB}" sibTransId="{42691C2E-0F2F-49AB-9F3B-8F9F83E6D9B8}"/>
    <dgm:cxn modelId="{182815F2-4155-8641-80CB-06C58BC8C09F}" type="presOf" srcId="{D444D2E7-7C7E-4E3F-A6C2-17CFA66348DB}" destId="{BAB24B7B-FD68-174B-B5F1-183B8E61479F}" srcOrd="0" destOrd="0" presId="urn:microsoft.com/office/officeart/2005/8/layout/default"/>
    <dgm:cxn modelId="{E624A852-9328-BB42-8EF0-89FEAB2392CF}" type="presParOf" srcId="{56CF98A5-1AD6-C942-A2E1-20EC5FFCB899}" destId="{96CF0796-0349-EA44-AB61-D68794586846}" srcOrd="0" destOrd="0" presId="urn:microsoft.com/office/officeart/2005/8/layout/default"/>
    <dgm:cxn modelId="{74E0B3B4-2F22-D742-A07C-5C062D6B4264}" type="presParOf" srcId="{56CF98A5-1AD6-C942-A2E1-20EC5FFCB899}" destId="{F8D5F184-F7D3-6E4B-8B95-428D1C373FB7}" srcOrd="1" destOrd="0" presId="urn:microsoft.com/office/officeart/2005/8/layout/default"/>
    <dgm:cxn modelId="{6FE54EF1-FDCB-DB45-911A-CFB6D2A3BFAE}" type="presParOf" srcId="{56CF98A5-1AD6-C942-A2E1-20EC5FFCB899}" destId="{91549B8D-3138-B54D-8D89-B0CBD8FFF053}" srcOrd="2" destOrd="0" presId="urn:microsoft.com/office/officeart/2005/8/layout/default"/>
    <dgm:cxn modelId="{4C8F4964-221B-304E-B19E-5A43A56020F4}" type="presParOf" srcId="{56CF98A5-1AD6-C942-A2E1-20EC5FFCB899}" destId="{4597E91B-16DC-B04B-A9BF-26DF862BCBD5}" srcOrd="3" destOrd="0" presId="urn:microsoft.com/office/officeart/2005/8/layout/default"/>
    <dgm:cxn modelId="{2D462782-ADED-BA44-B9CD-E8532FD7A385}" type="presParOf" srcId="{56CF98A5-1AD6-C942-A2E1-20EC5FFCB899}" destId="{77E24C92-E65E-C14D-9ADE-45A1BE4DEF00}" srcOrd="4" destOrd="0" presId="urn:microsoft.com/office/officeart/2005/8/layout/default"/>
    <dgm:cxn modelId="{5109135B-AC5D-A741-B56A-6EBBD96222DD}" type="presParOf" srcId="{56CF98A5-1AD6-C942-A2E1-20EC5FFCB899}" destId="{42A3EC8D-4993-5946-A976-B7E8FFDAD650}" srcOrd="5" destOrd="0" presId="urn:microsoft.com/office/officeart/2005/8/layout/default"/>
    <dgm:cxn modelId="{1295FF60-6C2E-F444-9918-CB9FBFEC1EE6}" type="presParOf" srcId="{56CF98A5-1AD6-C942-A2E1-20EC5FFCB899}" destId="{52254EFA-5053-0F40-B387-4C23E26D957E}" srcOrd="6" destOrd="0" presId="urn:microsoft.com/office/officeart/2005/8/layout/default"/>
    <dgm:cxn modelId="{9E9CB826-F3DC-5242-B29C-65C7ADC02ED6}" type="presParOf" srcId="{56CF98A5-1AD6-C942-A2E1-20EC5FFCB899}" destId="{871A6C87-0FD4-814E-AE60-EB73692CBF68}" srcOrd="7" destOrd="0" presId="urn:microsoft.com/office/officeart/2005/8/layout/default"/>
    <dgm:cxn modelId="{5BDF2EE2-1662-7F42-BC93-830C6CB3F9CF}" type="presParOf" srcId="{56CF98A5-1AD6-C942-A2E1-20EC5FFCB899}" destId="{F9242E63-DD4F-AC4E-B3EF-7191E298FB9F}" srcOrd="8" destOrd="0" presId="urn:microsoft.com/office/officeart/2005/8/layout/default"/>
    <dgm:cxn modelId="{B5DA03E5-BE66-C540-8381-7C9A920E636F}" type="presParOf" srcId="{56CF98A5-1AD6-C942-A2E1-20EC5FFCB899}" destId="{4A694AA9-B087-DC4B-9868-AD05E188F865}" srcOrd="9" destOrd="0" presId="urn:microsoft.com/office/officeart/2005/8/layout/default"/>
    <dgm:cxn modelId="{86EBB262-60BC-1A41-9629-63C893A5389C}" type="presParOf" srcId="{56CF98A5-1AD6-C942-A2E1-20EC5FFCB899}" destId="{BAB24B7B-FD68-174B-B5F1-183B8E61479F}" srcOrd="10" destOrd="0" presId="urn:microsoft.com/office/officeart/2005/8/layout/default"/>
    <dgm:cxn modelId="{1FA80373-8E1B-2F49-9353-1E80A289D4E8}" type="presParOf" srcId="{56CF98A5-1AD6-C942-A2E1-20EC5FFCB899}" destId="{C70017B7-BCBE-1140-8628-037AABFBB31F}" srcOrd="11" destOrd="0" presId="urn:microsoft.com/office/officeart/2005/8/layout/default"/>
    <dgm:cxn modelId="{E58B5DC0-20C2-124E-B536-AE5EEEAFB6C3}" type="presParOf" srcId="{56CF98A5-1AD6-C942-A2E1-20EC5FFCB899}" destId="{9DE72990-350F-1244-8076-7A9E55F3A879}" srcOrd="12" destOrd="0" presId="urn:microsoft.com/office/officeart/2005/8/layout/default"/>
    <dgm:cxn modelId="{D3CBB865-E749-2D4F-B236-A7CDAD19C9BD}" type="presParOf" srcId="{56CF98A5-1AD6-C942-A2E1-20EC5FFCB899}" destId="{06A05458-C871-A344-8047-066D26C9C6CE}" srcOrd="13" destOrd="0" presId="urn:microsoft.com/office/officeart/2005/8/layout/default"/>
    <dgm:cxn modelId="{BE634506-0BFC-F744-9C10-9E699759A470}" type="presParOf" srcId="{56CF98A5-1AD6-C942-A2E1-20EC5FFCB899}" destId="{D7C3D8E5-D265-F947-BEDB-FE72ED12F77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9CC188-69A2-4F46-B658-4B77EC5ED023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7E881E-3C8F-4F42-9CF9-FCB26E016ED2}">
      <dgm:prSet/>
      <dgm:spPr/>
      <dgm:t>
        <a:bodyPr/>
        <a:lstStyle/>
        <a:p>
          <a:r>
            <a:rPr lang="hr-HR"/>
            <a:t>Susjedstvo, šira lokalna zajednica, država, socijalna politika… (Tolan i Loeber, 1993., Farrington, 2005., Andrews i Bonta, 2006.)</a:t>
          </a:r>
          <a:endParaRPr lang="en-US"/>
        </a:p>
      </dgm:t>
    </dgm:pt>
    <dgm:pt modelId="{59EAAC58-DE9B-42A8-B92A-DC3ABF42700F}" type="parTrans" cxnId="{62A0C0F5-B204-470F-ABA3-790729F89CCE}">
      <dgm:prSet/>
      <dgm:spPr/>
      <dgm:t>
        <a:bodyPr/>
        <a:lstStyle/>
        <a:p>
          <a:endParaRPr lang="en-US"/>
        </a:p>
      </dgm:t>
    </dgm:pt>
    <dgm:pt modelId="{9CD342A4-716F-4D04-AB15-9AEBDAD47C80}" type="sibTrans" cxnId="{62A0C0F5-B204-470F-ABA3-790729F89CCE}">
      <dgm:prSet/>
      <dgm:spPr/>
      <dgm:t>
        <a:bodyPr/>
        <a:lstStyle/>
        <a:p>
          <a:endParaRPr lang="en-US"/>
        </a:p>
      </dgm:t>
    </dgm:pt>
    <dgm:pt modelId="{97119826-0BB6-4887-960E-F2510F8D8188}">
      <dgm:prSet/>
      <dgm:spPr/>
      <dgm:t>
        <a:bodyPr/>
        <a:lstStyle/>
        <a:p>
          <a:r>
            <a:rPr lang="hr-HR"/>
            <a:t>Neposredna socijalna mreža i strukture i uvjeti</a:t>
          </a:r>
          <a:endParaRPr lang="en-US"/>
        </a:p>
      </dgm:t>
    </dgm:pt>
    <dgm:pt modelId="{934C4CE1-21B0-4C60-85D7-3E141D26556C}" type="parTrans" cxnId="{468DF114-982B-4EFE-8F8F-2DA686D764FA}">
      <dgm:prSet/>
      <dgm:spPr/>
      <dgm:t>
        <a:bodyPr/>
        <a:lstStyle/>
        <a:p>
          <a:endParaRPr lang="en-US"/>
        </a:p>
      </dgm:t>
    </dgm:pt>
    <dgm:pt modelId="{96257807-C69C-4718-8F64-11B954A4A96F}" type="sibTrans" cxnId="{468DF114-982B-4EFE-8F8F-2DA686D764FA}">
      <dgm:prSet/>
      <dgm:spPr/>
      <dgm:t>
        <a:bodyPr/>
        <a:lstStyle/>
        <a:p>
          <a:endParaRPr lang="en-US"/>
        </a:p>
      </dgm:t>
    </dgm:pt>
    <dgm:pt modelId="{AD47A706-7946-4E23-B8B3-317E15D49094}">
      <dgm:prSet/>
      <dgm:spPr/>
      <dgm:t>
        <a:bodyPr/>
        <a:lstStyle/>
        <a:p>
          <a:r>
            <a:rPr lang="hr-HR"/>
            <a:t>Susjedstvo i zajednica, demografska i društvena obilježja zajednice, osjećaj zajedništva i povezanosti članova</a:t>
          </a:r>
          <a:endParaRPr lang="en-US"/>
        </a:p>
      </dgm:t>
    </dgm:pt>
    <dgm:pt modelId="{DEF390ED-0252-45C7-997B-DBB7154336A5}" type="parTrans" cxnId="{F117AC5C-2FA2-41E6-A694-7AF399854240}">
      <dgm:prSet/>
      <dgm:spPr/>
      <dgm:t>
        <a:bodyPr/>
        <a:lstStyle/>
        <a:p>
          <a:endParaRPr lang="en-US"/>
        </a:p>
      </dgm:t>
    </dgm:pt>
    <dgm:pt modelId="{34E96602-4F7C-4F66-B5EB-71B8C42D56E8}" type="sibTrans" cxnId="{F117AC5C-2FA2-41E6-A694-7AF399854240}">
      <dgm:prSet/>
      <dgm:spPr/>
      <dgm:t>
        <a:bodyPr/>
        <a:lstStyle/>
        <a:p>
          <a:endParaRPr lang="en-US"/>
        </a:p>
      </dgm:t>
    </dgm:pt>
    <dgm:pt modelId="{361B4E25-03A1-4CC7-B167-E32E49D37320}">
      <dgm:prSet/>
      <dgm:spPr/>
      <dgm:t>
        <a:bodyPr/>
        <a:lstStyle/>
        <a:p>
          <a:r>
            <a:rPr lang="hr-HR"/>
            <a:t>Mjesto, grad, pokrajina</a:t>
          </a:r>
          <a:endParaRPr lang="en-US"/>
        </a:p>
      </dgm:t>
    </dgm:pt>
    <dgm:pt modelId="{CA5A4FD7-7587-4A15-87E2-21AF750B12ED}" type="parTrans" cxnId="{C29C9DDA-F87B-46D5-8C8C-51262678A47B}">
      <dgm:prSet/>
      <dgm:spPr/>
      <dgm:t>
        <a:bodyPr/>
        <a:lstStyle/>
        <a:p>
          <a:endParaRPr lang="en-US"/>
        </a:p>
      </dgm:t>
    </dgm:pt>
    <dgm:pt modelId="{7543CECF-249F-4DD9-BEB9-F1ED8AD5E2E5}" type="sibTrans" cxnId="{C29C9DDA-F87B-46D5-8C8C-51262678A47B}">
      <dgm:prSet/>
      <dgm:spPr/>
      <dgm:t>
        <a:bodyPr/>
        <a:lstStyle/>
        <a:p>
          <a:endParaRPr lang="en-US"/>
        </a:p>
      </dgm:t>
    </dgm:pt>
    <dgm:pt modelId="{E8DB5AD2-BAEE-5C45-9816-B296FF89C6AA}" type="pres">
      <dgm:prSet presAssocID="{2C9CC188-69A2-4F46-B658-4B77EC5ED023}" presName="diagram" presStyleCnt="0">
        <dgm:presLayoutVars>
          <dgm:dir/>
          <dgm:resizeHandles val="exact"/>
        </dgm:presLayoutVars>
      </dgm:prSet>
      <dgm:spPr/>
    </dgm:pt>
    <dgm:pt modelId="{695EBC8C-BFD9-B542-97F3-FB15B6496188}" type="pres">
      <dgm:prSet presAssocID="{E47E881E-3C8F-4F42-9CF9-FCB26E016ED2}" presName="node" presStyleLbl="node1" presStyleIdx="0" presStyleCnt="4">
        <dgm:presLayoutVars>
          <dgm:bulletEnabled val="1"/>
        </dgm:presLayoutVars>
      </dgm:prSet>
      <dgm:spPr/>
    </dgm:pt>
    <dgm:pt modelId="{A79975E8-06EC-F647-847A-B3DE28190B55}" type="pres">
      <dgm:prSet presAssocID="{9CD342A4-716F-4D04-AB15-9AEBDAD47C80}" presName="sibTrans" presStyleCnt="0"/>
      <dgm:spPr/>
    </dgm:pt>
    <dgm:pt modelId="{82EF9C5E-3E61-D448-BACD-52D69453AAE8}" type="pres">
      <dgm:prSet presAssocID="{97119826-0BB6-4887-960E-F2510F8D8188}" presName="node" presStyleLbl="node1" presStyleIdx="1" presStyleCnt="4">
        <dgm:presLayoutVars>
          <dgm:bulletEnabled val="1"/>
        </dgm:presLayoutVars>
      </dgm:prSet>
      <dgm:spPr/>
    </dgm:pt>
    <dgm:pt modelId="{9BFC74B9-0C18-3245-9300-0CBB5359523A}" type="pres">
      <dgm:prSet presAssocID="{96257807-C69C-4718-8F64-11B954A4A96F}" presName="sibTrans" presStyleCnt="0"/>
      <dgm:spPr/>
    </dgm:pt>
    <dgm:pt modelId="{CB7EA5C7-30A2-FA47-8031-968F373B521E}" type="pres">
      <dgm:prSet presAssocID="{AD47A706-7946-4E23-B8B3-317E15D49094}" presName="node" presStyleLbl="node1" presStyleIdx="2" presStyleCnt="4">
        <dgm:presLayoutVars>
          <dgm:bulletEnabled val="1"/>
        </dgm:presLayoutVars>
      </dgm:prSet>
      <dgm:spPr/>
    </dgm:pt>
    <dgm:pt modelId="{64A06FD1-C488-8941-9D75-9D1E68E2E946}" type="pres">
      <dgm:prSet presAssocID="{34E96602-4F7C-4F66-B5EB-71B8C42D56E8}" presName="sibTrans" presStyleCnt="0"/>
      <dgm:spPr/>
    </dgm:pt>
    <dgm:pt modelId="{F159E9A9-AEE0-B744-ACB0-F1DA5BF2F39E}" type="pres">
      <dgm:prSet presAssocID="{361B4E25-03A1-4CC7-B167-E32E49D37320}" presName="node" presStyleLbl="node1" presStyleIdx="3" presStyleCnt="4">
        <dgm:presLayoutVars>
          <dgm:bulletEnabled val="1"/>
        </dgm:presLayoutVars>
      </dgm:prSet>
      <dgm:spPr/>
    </dgm:pt>
  </dgm:ptLst>
  <dgm:cxnLst>
    <dgm:cxn modelId="{468DF114-982B-4EFE-8F8F-2DA686D764FA}" srcId="{2C9CC188-69A2-4F46-B658-4B77EC5ED023}" destId="{97119826-0BB6-4887-960E-F2510F8D8188}" srcOrd="1" destOrd="0" parTransId="{934C4CE1-21B0-4C60-85D7-3E141D26556C}" sibTransId="{96257807-C69C-4718-8F64-11B954A4A96F}"/>
    <dgm:cxn modelId="{61237E2F-E98D-2341-8D23-EEDE526212A9}" type="presOf" srcId="{AD47A706-7946-4E23-B8B3-317E15D49094}" destId="{CB7EA5C7-30A2-FA47-8031-968F373B521E}" srcOrd="0" destOrd="0" presId="urn:microsoft.com/office/officeart/2005/8/layout/default"/>
    <dgm:cxn modelId="{2AE28336-76C5-6A43-AC38-014870CEEF8B}" type="presOf" srcId="{2C9CC188-69A2-4F46-B658-4B77EC5ED023}" destId="{E8DB5AD2-BAEE-5C45-9816-B296FF89C6AA}" srcOrd="0" destOrd="0" presId="urn:microsoft.com/office/officeart/2005/8/layout/default"/>
    <dgm:cxn modelId="{81C0764A-2ECA-5D4D-8330-5C06C90C47DB}" type="presOf" srcId="{97119826-0BB6-4887-960E-F2510F8D8188}" destId="{82EF9C5E-3E61-D448-BACD-52D69453AAE8}" srcOrd="0" destOrd="0" presId="urn:microsoft.com/office/officeart/2005/8/layout/default"/>
    <dgm:cxn modelId="{F117AC5C-2FA2-41E6-A694-7AF399854240}" srcId="{2C9CC188-69A2-4F46-B658-4B77EC5ED023}" destId="{AD47A706-7946-4E23-B8B3-317E15D49094}" srcOrd="2" destOrd="0" parTransId="{DEF390ED-0252-45C7-997B-DBB7154336A5}" sibTransId="{34E96602-4F7C-4F66-B5EB-71B8C42D56E8}"/>
    <dgm:cxn modelId="{07E77067-28A3-9D48-8957-B761BA6B187F}" type="presOf" srcId="{361B4E25-03A1-4CC7-B167-E32E49D37320}" destId="{F159E9A9-AEE0-B744-ACB0-F1DA5BF2F39E}" srcOrd="0" destOrd="0" presId="urn:microsoft.com/office/officeart/2005/8/layout/default"/>
    <dgm:cxn modelId="{93D5FB7C-F865-0644-8498-6108FBC7000B}" type="presOf" srcId="{E47E881E-3C8F-4F42-9CF9-FCB26E016ED2}" destId="{695EBC8C-BFD9-B542-97F3-FB15B6496188}" srcOrd="0" destOrd="0" presId="urn:microsoft.com/office/officeart/2005/8/layout/default"/>
    <dgm:cxn modelId="{C29C9DDA-F87B-46D5-8C8C-51262678A47B}" srcId="{2C9CC188-69A2-4F46-B658-4B77EC5ED023}" destId="{361B4E25-03A1-4CC7-B167-E32E49D37320}" srcOrd="3" destOrd="0" parTransId="{CA5A4FD7-7587-4A15-87E2-21AF750B12ED}" sibTransId="{7543CECF-249F-4DD9-BEB9-F1ED8AD5E2E5}"/>
    <dgm:cxn modelId="{62A0C0F5-B204-470F-ABA3-790729F89CCE}" srcId="{2C9CC188-69A2-4F46-B658-4B77EC5ED023}" destId="{E47E881E-3C8F-4F42-9CF9-FCB26E016ED2}" srcOrd="0" destOrd="0" parTransId="{59EAAC58-DE9B-42A8-B92A-DC3ABF42700F}" sibTransId="{9CD342A4-716F-4D04-AB15-9AEBDAD47C80}"/>
    <dgm:cxn modelId="{F0E5CB28-A183-7347-99CB-E5016E0D8ADA}" type="presParOf" srcId="{E8DB5AD2-BAEE-5C45-9816-B296FF89C6AA}" destId="{695EBC8C-BFD9-B542-97F3-FB15B6496188}" srcOrd="0" destOrd="0" presId="urn:microsoft.com/office/officeart/2005/8/layout/default"/>
    <dgm:cxn modelId="{0D9C371C-F207-B64A-B225-ADB354B52BDC}" type="presParOf" srcId="{E8DB5AD2-BAEE-5C45-9816-B296FF89C6AA}" destId="{A79975E8-06EC-F647-847A-B3DE28190B55}" srcOrd="1" destOrd="0" presId="urn:microsoft.com/office/officeart/2005/8/layout/default"/>
    <dgm:cxn modelId="{8513D478-3BB7-9F45-9F84-AD519EFFB0B4}" type="presParOf" srcId="{E8DB5AD2-BAEE-5C45-9816-B296FF89C6AA}" destId="{82EF9C5E-3E61-D448-BACD-52D69453AAE8}" srcOrd="2" destOrd="0" presId="urn:microsoft.com/office/officeart/2005/8/layout/default"/>
    <dgm:cxn modelId="{2060AA23-3535-F940-A3FD-1076A18D384D}" type="presParOf" srcId="{E8DB5AD2-BAEE-5C45-9816-B296FF89C6AA}" destId="{9BFC74B9-0C18-3245-9300-0CBB5359523A}" srcOrd="3" destOrd="0" presId="urn:microsoft.com/office/officeart/2005/8/layout/default"/>
    <dgm:cxn modelId="{76C4C9F4-A561-974A-AC80-7326BDB88943}" type="presParOf" srcId="{E8DB5AD2-BAEE-5C45-9816-B296FF89C6AA}" destId="{CB7EA5C7-30A2-FA47-8031-968F373B521E}" srcOrd="4" destOrd="0" presId="urn:microsoft.com/office/officeart/2005/8/layout/default"/>
    <dgm:cxn modelId="{B23186AD-AF1F-2D43-9D78-5336C88D7983}" type="presParOf" srcId="{E8DB5AD2-BAEE-5C45-9816-B296FF89C6AA}" destId="{64A06FD1-C488-8941-9D75-9D1E68E2E946}" srcOrd="5" destOrd="0" presId="urn:microsoft.com/office/officeart/2005/8/layout/default"/>
    <dgm:cxn modelId="{E99FFBFB-6F0F-7D44-9DAB-80CC5EB92EE6}" type="presParOf" srcId="{E8DB5AD2-BAEE-5C45-9816-B296FF89C6AA}" destId="{F159E9A9-AEE0-B744-ACB0-F1DA5BF2F39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872DB6-28AC-4023-AD85-44E9C0AB98D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2097FC-BD76-45CC-8DEF-8F4AC99F9DAE}">
      <dgm:prSet/>
      <dgm:spPr/>
      <dgm:t>
        <a:bodyPr/>
        <a:lstStyle/>
        <a:p>
          <a:r>
            <a:rPr lang="hr-HR"/>
            <a:t>1. Prema širem shvaćanju kako se određuje delinkventno ponašanje</a:t>
          </a:r>
          <a:endParaRPr lang="en-US"/>
        </a:p>
      </dgm:t>
    </dgm:pt>
    <dgm:pt modelId="{C5DE781A-8564-4CA4-83F2-62F5F549DEE6}" type="parTrans" cxnId="{20DBD313-2243-422D-9D2D-F25714D052EC}">
      <dgm:prSet/>
      <dgm:spPr/>
      <dgm:t>
        <a:bodyPr/>
        <a:lstStyle/>
        <a:p>
          <a:endParaRPr lang="en-US"/>
        </a:p>
      </dgm:t>
    </dgm:pt>
    <dgm:pt modelId="{CD3A9FC6-2E20-4E1F-B43C-278023D0DB9F}" type="sibTrans" cxnId="{20DBD313-2243-422D-9D2D-F25714D052EC}">
      <dgm:prSet/>
      <dgm:spPr/>
      <dgm:t>
        <a:bodyPr/>
        <a:lstStyle/>
        <a:p>
          <a:endParaRPr lang="en-US"/>
        </a:p>
      </dgm:t>
    </dgm:pt>
    <dgm:pt modelId="{D6FD3241-CB0B-4656-B43B-B766FFEB27F8}">
      <dgm:prSet/>
      <dgm:spPr/>
      <dgm:t>
        <a:bodyPr/>
        <a:lstStyle/>
        <a:p>
          <a:r>
            <a:rPr lang="hr-HR" dirty="0"/>
            <a:t>2. Tko su mladi u sukobu sa zakonom?</a:t>
          </a:r>
          <a:endParaRPr lang="en-US" dirty="0"/>
        </a:p>
      </dgm:t>
    </dgm:pt>
    <dgm:pt modelId="{EC0ACAE1-1219-4F93-9E78-255E3429B2ED}" type="parTrans" cxnId="{4105511E-A2CB-40BC-91F5-EA7A12F43845}">
      <dgm:prSet/>
      <dgm:spPr/>
      <dgm:t>
        <a:bodyPr/>
        <a:lstStyle/>
        <a:p>
          <a:endParaRPr lang="en-US"/>
        </a:p>
      </dgm:t>
    </dgm:pt>
    <dgm:pt modelId="{9838E5EC-6B1A-4775-B9DD-69A344E2F409}" type="sibTrans" cxnId="{4105511E-A2CB-40BC-91F5-EA7A12F43845}">
      <dgm:prSet/>
      <dgm:spPr/>
      <dgm:t>
        <a:bodyPr/>
        <a:lstStyle/>
        <a:p>
          <a:endParaRPr lang="en-US"/>
        </a:p>
      </dgm:t>
    </dgm:pt>
    <dgm:pt modelId="{5B3168BA-4B67-4730-A203-198360726A26}">
      <dgm:prSet/>
      <dgm:spPr/>
      <dgm:t>
        <a:bodyPr/>
        <a:lstStyle/>
        <a:p>
          <a:r>
            <a:rPr lang="hr-HR"/>
            <a:t>3. Navedite jednu psihološku teoriju koja objašnjava delinkventno ponašanje mladih</a:t>
          </a:r>
          <a:endParaRPr lang="en-US"/>
        </a:p>
      </dgm:t>
    </dgm:pt>
    <dgm:pt modelId="{B2ECBDD5-F4FC-4649-87E1-6501F533FD5D}" type="parTrans" cxnId="{0143F286-A2EE-47EF-8813-8F13D30FD3C7}">
      <dgm:prSet/>
      <dgm:spPr/>
      <dgm:t>
        <a:bodyPr/>
        <a:lstStyle/>
        <a:p>
          <a:endParaRPr lang="en-US"/>
        </a:p>
      </dgm:t>
    </dgm:pt>
    <dgm:pt modelId="{B7BCC07B-39F0-47CE-8015-A9A1B6E80724}" type="sibTrans" cxnId="{0143F286-A2EE-47EF-8813-8F13D30FD3C7}">
      <dgm:prSet/>
      <dgm:spPr/>
      <dgm:t>
        <a:bodyPr/>
        <a:lstStyle/>
        <a:p>
          <a:endParaRPr lang="en-US"/>
        </a:p>
      </dgm:t>
    </dgm:pt>
    <dgm:pt modelId="{BF53AD1D-B042-41E4-B211-234CA17C1B06}">
      <dgm:prSet/>
      <dgm:spPr/>
      <dgm:t>
        <a:bodyPr/>
        <a:lstStyle/>
        <a:p>
          <a:r>
            <a:rPr lang="hr-HR"/>
            <a:t>4. Što je cilj reakcije na delinkventno ponašanje mladih u postmodernom-rekonstruktivnom pristupu?</a:t>
          </a:r>
          <a:endParaRPr lang="en-US"/>
        </a:p>
      </dgm:t>
    </dgm:pt>
    <dgm:pt modelId="{ACE773C1-E1A2-43C4-BDC6-41DCB6171A64}" type="parTrans" cxnId="{BB492F54-FA79-494B-A47E-E273F0371106}">
      <dgm:prSet/>
      <dgm:spPr/>
      <dgm:t>
        <a:bodyPr/>
        <a:lstStyle/>
        <a:p>
          <a:endParaRPr lang="en-US"/>
        </a:p>
      </dgm:t>
    </dgm:pt>
    <dgm:pt modelId="{D8F7CEB8-A436-4BBF-8384-7893EA9507C7}" type="sibTrans" cxnId="{BB492F54-FA79-494B-A47E-E273F0371106}">
      <dgm:prSet/>
      <dgm:spPr/>
      <dgm:t>
        <a:bodyPr/>
        <a:lstStyle/>
        <a:p>
          <a:endParaRPr lang="en-US"/>
        </a:p>
      </dgm:t>
    </dgm:pt>
    <dgm:pt modelId="{99413716-B57A-4381-962D-A539253AF58E}">
      <dgm:prSet/>
      <dgm:spPr/>
      <dgm:t>
        <a:bodyPr/>
        <a:lstStyle/>
        <a:p>
          <a:r>
            <a:rPr lang="hr-HR"/>
            <a:t>5. Na koja tri glavna pitanja je usmjerena razvojna kriminologija?</a:t>
          </a:r>
          <a:endParaRPr lang="en-US"/>
        </a:p>
      </dgm:t>
    </dgm:pt>
    <dgm:pt modelId="{5AD936E4-2FCC-4F43-B8AE-BA84E03632A7}" type="parTrans" cxnId="{B2980891-A4DB-4111-B1B8-F1E3004FE476}">
      <dgm:prSet/>
      <dgm:spPr/>
      <dgm:t>
        <a:bodyPr/>
        <a:lstStyle/>
        <a:p>
          <a:endParaRPr lang="en-US"/>
        </a:p>
      </dgm:t>
    </dgm:pt>
    <dgm:pt modelId="{0B64CC92-38EA-4E28-85E0-6A904F1ECE54}" type="sibTrans" cxnId="{B2980891-A4DB-4111-B1B8-F1E3004FE476}">
      <dgm:prSet/>
      <dgm:spPr/>
      <dgm:t>
        <a:bodyPr/>
        <a:lstStyle/>
        <a:p>
          <a:endParaRPr lang="en-US"/>
        </a:p>
      </dgm:t>
    </dgm:pt>
    <dgm:pt modelId="{F1424436-AB69-446B-889D-14F0C0ED2906}">
      <dgm:prSet/>
      <dgm:spPr/>
      <dgm:t>
        <a:bodyPr/>
        <a:lstStyle/>
        <a:p>
          <a:r>
            <a:rPr lang="hr-HR"/>
            <a:t>6. Kako Farrington objašnjava delinkvenciju u IV stupnja?</a:t>
          </a:r>
          <a:endParaRPr lang="en-US"/>
        </a:p>
      </dgm:t>
    </dgm:pt>
    <dgm:pt modelId="{AE2E69D8-7046-4060-A841-00BC1F185735}" type="parTrans" cxnId="{70581EA1-2409-46B7-AF46-77B3A3B9B1A5}">
      <dgm:prSet/>
      <dgm:spPr/>
      <dgm:t>
        <a:bodyPr/>
        <a:lstStyle/>
        <a:p>
          <a:endParaRPr lang="en-US"/>
        </a:p>
      </dgm:t>
    </dgm:pt>
    <dgm:pt modelId="{E9007B48-756A-4524-9C1F-C029E0EBF4DE}" type="sibTrans" cxnId="{70581EA1-2409-46B7-AF46-77B3A3B9B1A5}">
      <dgm:prSet/>
      <dgm:spPr/>
      <dgm:t>
        <a:bodyPr/>
        <a:lstStyle/>
        <a:p>
          <a:endParaRPr lang="en-US"/>
        </a:p>
      </dgm:t>
    </dgm:pt>
    <dgm:pt modelId="{3BC02783-5BA6-4DE9-9CD3-539B46F4D3C0}">
      <dgm:prSet/>
      <dgm:spPr/>
      <dgm:t>
        <a:bodyPr/>
        <a:lstStyle/>
        <a:p>
          <a:r>
            <a:rPr lang="hr-HR"/>
            <a:t>7. Kakve su to integrativne teorije delinkvencije</a:t>
          </a:r>
          <a:endParaRPr lang="en-US"/>
        </a:p>
      </dgm:t>
    </dgm:pt>
    <dgm:pt modelId="{AF40756C-3679-4DA6-8325-793110328087}" type="parTrans" cxnId="{A275F64A-932A-43E1-AC91-0CDAEA1034E4}">
      <dgm:prSet/>
      <dgm:spPr/>
      <dgm:t>
        <a:bodyPr/>
        <a:lstStyle/>
        <a:p>
          <a:endParaRPr lang="en-US"/>
        </a:p>
      </dgm:t>
    </dgm:pt>
    <dgm:pt modelId="{AD63D7EB-A6D4-4F9A-9ABD-D95695A8B3AE}" type="sibTrans" cxnId="{A275F64A-932A-43E1-AC91-0CDAEA1034E4}">
      <dgm:prSet/>
      <dgm:spPr/>
      <dgm:t>
        <a:bodyPr/>
        <a:lstStyle/>
        <a:p>
          <a:endParaRPr lang="en-US"/>
        </a:p>
      </dgm:t>
    </dgm:pt>
    <dgm:pt modelId="{73098618-96F5-4C59-B723-B92E7EC5CC00}">
      <dgm:prSet/>
      <dgm:spPr/>
      <dgm:t>
        <a:bodyPr/>
        <a:lstStyle/>
        <a:p>
          <a:r>
            <a:rPr lang="hr-HR"/>
            <a:t>8. Objasnite veliku četvorku rizičnih čimbenika</a:t>
          </a:r>
          <a:endParaRPr lang="en-US"/>
        </a:p>
      </dgm:t>
    </dgm:pt>
    <dgm:pt modelId="{C89A83DC-C270-43E7-82B3-3698156B63EF}" type="parTrans" cxnId="{D74293F8-7A9E-4883-BD03-8E30F778947D}">
      <dgm:prSet/>
      <dgm:spPr/>
      <dgm:t>
        <a:bodyPr/>
        <a:lstStyle/>
        <a:p>
          <a:endParaRPr lang="en-US"/>
        </a:p>
      </dgm:t>
    </dgm:pt>
    <dgm:pt modelId="{996FBE29-AC71-44EE-B05E-ED104F640546}" type="sibTrans" cxnId="{D74293F8-7A9E-4883-BD03-8E30F778947D}">
      <dgm:prSet/>
      <dgm:spPr/>
      <dgm:t>
        <a:bodyPr/>
        <a:lstStyle/>
        <a:p>
          <a:endParaRPr lang="en-US"/>
        </a:p>
      </dgm:t>
    </dgm:pt>
    <dgm:pt modelId="{166661A6-B0F8-4D0E-9E58-9C6BC1788FA5}">
      <dgm:prSet/>
      <dgm:spPr/>
      <dgm:t>
        <a:bodyPr/>
        <a:lstStyle/>
        <a:p>
          <a:r>
            <a:rPr lang="hr-HR"/>
            <a:t>9. Kroz pristup opće psihologije i socijalne psihologije što je ključno za nastanak delinkventnog ponašanja?</a:t>
          </a:r>
          <a:endParaRPr lang="en-US"/>
        </a:p>
      </dgm:t>
    </dgm:pt>
    <dgm:pt modelId="{21A56910-9A66-4EB7-BA6F-277919BF0CEF}" type="parTrans" cxnId="{94D6366E-9F3B-417E-BDB6-899B39EA445F}">
      <dgm:prSet/>
      <dgm:spPr/>
      <dgm:t>
        <a:bodyPr/>
        <a:lstStyle/>
        <a:p>
          <a:endParaRPr lang="en-US"/>
        </a:p>
      </dgm:t>
    </dgm:pt>
    <dgm:pt modelId="{3D66E2D5-95C6-4792-BB02-F45F366C8B71}" type="sibTrans" cxnId="{94D6366E-9F3B-417E-BDB6-899B39EA445F}">
      <dgm:prSet/>
      <dgm:spPr/>
      <dgm:t>
        <a:bodyPr/>
        <a:lstStyle/>
        <a:p>
          <a:endParaRPr lang="en-US"/>
        </a:p>
      </dgm:t>
    </dgm:pt>
    <dgm:pt modelId="{E0F2F25D-9BC4-48D3-9826-47F7B3ADB5EB}">
      <dgm:prSet/>
      <dgm:spPr/>
      <dgm:t>
        <a:bodyPr/>
        <a:lstStyle/>
        <a:p>
          <a:r>
            <a:rPr lang="hr-HR"/>
            <a:t>10. Što predstavlja kratkotrajni antisocijalni potencijal(K – AP)</a:t>
          </a:r>
          <a:endParaRPr lang="en-US"/>
        </a:p>
      </dgm:t>
    </dgm:pt>
    <dgm:pt modelId="{9735DC6D-71DB-44D3-A074-B439F1E51D3A}" type="parTrans" cxnId="{D91E2E57-6CFC-4E99-B56C-44A4A23585FF}">
      <dgm:prSet/>
      <dgm:spPr/>
      <dgm:t>
        <a:bodyPr/>
        <a:lstStyle/>
        <a:p>
          <a:endParaRPr lang="en-US"/>
        </a:p>
      </dgm:t>
    </dgm:pt>
    <dgm:pt modelId="{D2968FBB-40D9-48B4-9A61-5B6ECD728A46}" type="sibTrans" cxnId="{D91E2E57-6CFC-4E99-B56C-44A4A23585FF}">
      <dgm:prSet/>
      <dgm:spPr/>
      <dgm:t>
        <a:bodyPr/>
        <a:lstStyle/>
        <a:p>
          <a:endParaRPr lang="en-US"/>
        </a:p>
      </dgm:t>
    </dgm:pt>
    <dgm:pt modelId="{DC4516F0-7674-48E0-B352-00D9AE81CC3E}">
      <dgm:prSet/>
      <dgm:spPr/>
      <dgm:t>
        <a:bodyPr/>
        <a:lstStyle/>
        <a:p>
          <a:r>
            <a:rPr lang="hr-HR"/>
            <a:t>11. Što su istraživanja pokazala da su značajni rizici za delinkventno ponašanje na individualnoj razini osobe?</a:t>
          </a:r>
          <a:endParaRPr lang="en-US"/>
        </a:p>
      </dgm:t>
    </dgm:pt>
    <dgm:pt modelId="{464A3D01-EF26-475B-B860-CF32CB0CCFEC}" type="parTrans" cxnId="{E52E294C-07E3-4117-88F2-D7ECD5477A2C}">
      <dgm:prSet/>
      <dgm:spPr/>
      <dgm:t>
        <a:bodyPr/>
        <a:lstStyle/>
        <a:p>
          <a:endParaRPr lang="en-US"/>
        </a:p>
      </dgm:t>
    </dgm:pt>
    <dgm:pt modelId="{BFD9FD5F-A0CC-4B36-839B-F4E0E126438D}" type="sibTrans" cxnId="{E52E294C-07E3-4117-88F2-D7ECD5477A2C}">
      <dgm:prSet/>
      <dgm:spPr/>
      <dgm:t>
        <a:bodyPr/>
        <a:lstStyle/>
        <a:p>
          <a:endParaRPr lang="en-US"/>
        </a:p>
      </dgm:t>
    </dgm:pt>
    <dgm:pt modelId="{BE1AA4B9-573B-634D-9FE3-FB587DFC3576}" type="pres">
      <dgm:prSet presAssocID="{AE872DB6-28AC-4023-AD85-44E9C0AB98DD}" presName="linear" presStyleCnt="0">
        <dgm:presLayoutVars>
          <dgm:animLvl val="lvl"/>
          <dgm:resizeHandles val="exact"/>
        </dgm:presLayoutVars>
      </dgm:prSet>
      <dgm:spPr/>
    </dgm:pt>
    <dgm:pt modelId="{33EA35F5-04E1-794A-8F7D-69C091DA26B0}" type="pres">
      <dgm:prSet presAssocID="{DE2097FC-BD76-45CC-8DEF-8F4AC99F9DAE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2AE3CBF9-B390-1E48-9E4C-65F8A2D2E0EC}" type="pres">
      <dgm:prSet presAssocID="{CD3A9FC6-2E20-4E1F-B43C-278023D0DB9F}" presName="spacer" presStyleCnt="0"/>
      <dgm:spPr/>
    </dgm:pt>
    <dgm:pt modelId="{32130421-9CA8-F747-BCD2-0CAA55A88E5E}" type="pres">
      <dgm:prSet presAssocID="{D6FD3241-CB0B-4656-B43B-B766FFEB27F8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7A4B32CC-C9FA-3D44-AE8F-B2A02209A054}" type="pres">
      <dgm:prSet presAssocID="{9838E5EC-6B1A-4775-B9DD-69A344E2F409}" presName="spacer" presStyleCnt="0"/>
      <dgm:spPr/>
    </dgm:pt>
    <dgm:pt modelId="{B15CF206-EC67-B742-A5CA-15E01191C884}" type="pres">
      <dgm:prSet presAssocID="{5B3168BA-4B67-4730-A203-198360726A26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519FEF4D-51E1-D543-B368-9387BFA72186}" type="pres">
      <dgm:prSet presAssocID="{B7BCC07B-39F0-47CE-8015-A9A1B6E80724}" presName="spacer" presStyleCnt="0"/>
      <dgm:spPr/>
    </dgm:pt>
    <dgm:pt modelId="{9B1ED5C5-B620-254C-B25B-6512490D5EB3}" type="pres">
      <dgm:prSet presAssocID="{BF53AD1D-B042-41E4-B211-234CA17C1B06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8E9207E7-E9CF-C547-9316-981F5052070E}" type="pres">
      <dgm:prSet presAssocID="{D8F7CEB8-A436-4BBF-8384-7893EA9507C7}" presName="spacer" presStyleCnt="0"/>
      <dgm:spPr/>
    </dgm:pt>
    <dgm:pt modelId="{4A035AEA-FA81-EA4D-9A6E-D21DA7B269F7}" type="pres">
      <dgm:prSet presAssocID="{99413716-B57A-4381-962D-A539253AF58E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7E377A7F-66C2-9D44-BBA6-DA1013F7426F}" type="pres">
      <dgm:prSet presAssocID="{0B64CC92-38EA-4E28-85E0-6A904F1ECE54}" presName="spacer" presStyleCnt="0"/>
      <dgm:spPr/>
    </dgm:pt>
    <dgm:pt modelId="{B847B8C4-8B0F-F948-A422-B27DE54229AC}" type="pres">
      <dgm:prSet presAssocID="{F1424436-AB69-446B-889D-14F0C0ED2906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659156E9-DF46-EF4E-A25C-184A94ECBCAA}" type="pres">
      <dgm:prSet presAssocID="{E9007B48-756A-4524-9C1F-C029E0EBF4DE}" presName="spacer" presStyleCnt="0"/>
      <dgm:spPr/>
    </dgm:pt>
    <dgm:pt modelId="{912C6C3A-2E34-2248-9EBC-8DCF7718C6C5}" type="pres">
      <dgm:prSet presAssocID="{3BC02783-5BA6-4DE9-9CD3-539B46F4D3C0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753C59E7-9B67-FD48-B439-EAEFE9FCC37B}" type="pres">
      <dgm:prSet presAssocID="{AD63D7EB-A6D4-4F9A-9ABD-D95695A8B3AE}" presName="spacer" presStyleCnt="0"/>
      <dgm:spPr/>
    </dgm:pt>
    <dgm:pt modelId="{2B89409E-20D7-0A4A-952A-FE1F7627219D}" type="pres">
      <dgm:prSet presAssocID="{73098618-96F5-4C59-B723-B92E7EC5CC00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30C7713A-855F-9044-A871-B210BBFCB3A4}" type="pres">
      <dgm:prSet presAssocID="{996FBE29-AC71-44EE-B05E-ED104F640546}" presName="spacer" presStyleCnt="0"/>
      <dgm:spPr/>
    </dgm:pt>
    <dgm:pt modelId="{131E6314-8629-564C-85DA-B0BF57D19080}" type="pres">
      <dgm:prSet presAssocID="{166661A6-B0F8-4D0E-9E58-9C6BC1788FA5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84E130E3-5C9E-1446-9D6E-A2B8D5EB5450}" type="pres">
      <dgm:prSet presAssocID="{3D66E2D5-95C6-4792-BB02-F45F366C8B71}" presName="spacer" presStyleCnt="0"/>
      <dgm:spPr/>
    </dgm:pt>
    <dgm:pt modelId="{98C999BF-328A-D746-9CD8-FE7ACDD26E64}" type="pres">
      <dgm:prSet presAssocID="{E0F2F25D-9BC4-48D3-9826-47F7B3ADB5EB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C8FF3DFB-9687-E549-AECE-FB48FD999D6E}" type="pres">
      <dgm:prSet presAssocID="{D2968FBB-40D9-48B4-9A61-5B6ECD728A46}" presName="spacer" presStyleCnt="0"/>
      <dgm:spPr/>
    </dgm:pt>
    <dgm:pt modelId="{8439C9A9-B855-5649-AD0E-22F50A412494}" type="pres">
      <dgm:prSet presAssocID="{DC4516F0-7674-48E0-B352-00D9AE81CC3E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20DBD313-2243-422D-9D2D-F25714D052EC}" srcId="{AE872DB6-28AC-4023-AD85-44E9C0AB98DD}" destId="{DE2097FC-BD76-45CC-8DEF-8F4AC99F9DAE}" srcOrd="0" destOrd="0" parTransId="{C5DE781A-8564-4CA4-83F2-62F5F549DEE6}" sibTransId="{CD3A9FC6-2E20-4E1F-B43C-278023D0DB9F}"/>
    <dgm:cxn modelId="{4105511E-A2CB-40BC-91F5-EA7A12F43845}" srcId="{AE872DB6-28AC-4023-AD85-44E9C0AB98DD}" destId="{D6FD3241-CB0B-4656-B43B-B766FFEB27F8}" srcOrd="1" destOrd="0" parTransId="{EC0ACAE1-1219-4F93-9E78-255E3429B2ED}" sibTransId="{9838E5EC-6B1A-4775-B9DD-69A344E2F409}"/>
    <dgm:cxn modelId="{A4508424-6F3D-774C-B462-FBB57BB9F422}" type="presOf" srcId="{D6FD3241-CB0B-4656-B43B-B766FFEB27F8}" destId="{32130421-9CA8-F747-BCD2-0CAA55A88E5E}" srcOrd="0" destOrd="0" presId="urn:microsoft.com/office/officeart/2005/8/layout/vList2"/>
    <dgm:cxn modelId="{D8693F3A-8F0E-304D-9027-0B89B69C5CE6}" type="presOf" srcId="{99413716-B57A-4381-962D-A539253AF58E}" destId="{4A035AEA-FA81-EA4D-9A6E-D21DA7B269F7}" srcOrd="0" destOrd="0" presId="urn:microsoft.com/office/officeart/2005/8/layout/vList2"/>
    <dgm:cxn modelId="{A275F64A-932A-43E1-AC91-0CDAEA1034E4}" srcId="{AE872DB6-28AC-4023-AD85-44E9C0AB98DD}" destId="{3BC02783-5BA6-4DE9-9CD3-539B46F4D3C0}" srcOrd="6" destOrd="0" parTransId="{AF40756C-3679-4DA6-8325-793110328087}" sibTransId="{AD63D7EB-A6D4-4F9A-9ABD-D95695A8B3AE}"/>
    <dgm:cxn modelId="{E52E294C-07E3-4117-88F2-D7ECD5477A2C}" srcId="{AE872DB6-28AC-4023-AD85-44E9C0AB98DD}" destId="{DC4516F0-7674-48E0-B352-00D9AE81CC3E}" srcOrd="10" destOrd="0" parTransId="{464A3D01-EF26-475B-B860-CF32CB0CCFEC}" sibTransId="{BFD9FD5F-A0CC-4B36-839B-F4E0E126438D}"/>
    <dgm:cxn modelId="{BB492F54-FA79-494B-A47E-E273F0371106}" srcId="{AE872DB6-28AC-4023-AD85-44E9C0AB98DD}" destId="{BF53AD1D-B042-41E4-B211-234CA17C1B06}" srcOrd="3" destOrd="0" parTransId="{ACE773C1-E1A2-43C4-BDC6-41DCB6171A64}" sibTransId="{D8F7CEB8-A436-4BBF-8384-7893EA9507C7}"/>
    <dgm:cxn modelId="{D91E2E57-6CFC-4E99-B56C-44A4A23585FF}" srcId="{AE872DB6-28AC-4023-AD85-44E9C0AB98DD}" destId="{E0F2F25D-9BC4-48D3-9826-47F7B3ADB5EB}" srcOrd="9" destOrd="0" parTransId="{9735DC6D-71DB-44D3-A074-B439F1E51D3A}" sibTransId="{D2968FBB-40D9-48B4-9A61-5B6ECD728A46}"/>
    <dgm:cxn modelId="{303CC15B-AA5F-3E4B-B7A7-EBA29E8FC577}" type="presOf" srcId="{166661A6-B0F8-4D0E-9E58-9C6BC1788FA5}" destId="{131E6314-8629-564C-85DA-B0BF57D19080}" srcOrd="0" destOrd="0" presId="urn:microsoft.com/office/officeart/2005/8/layout/vList2"/>
    <dgm:cxn modelId="{94D6366E-9F3B-417E-BDB6-899B39EA445F}" srcId="{AE872DB6-28AC-4023-AD85-44E9C0AB98DD}" destId="{166661A6-B0F8-4D0E-9E58-9C6BC1788FA5}" srcOrd="8" destOrd="0" parTransId="{21A56910-9A66-4EB7-BA6F-277919BF0CEF}" sibTransId="{3D66E2D5-95C6-4792-BB02-F45F366C8B71}"/>
    <dgm:cxn modelId="{8C805D6E-44C0-BA4E-8E4D-AE1FB5811EBA}" type="presOf" srcId="{73098618-96F5-4C59-B723-B92E7EC5CC00}" destId="{2B89409E-20D7-0A4A-952A-FE1F7627219D}" srcOrd="0" destOrd="0" presId="urn:microsoft.com/office/officeart/2005/8/layout/vList2"/>
    <dgm:cxn modelId="{AD8C6274-B506-E844-881D-FAED3C0D0C7C}" type="presOf" srcId="{3BC02783-5BA6-4DE9-9CD3-539B46F4D3C0}" destId="{912C6C3A-2E34-2248-9EBC-8DCF7718C6C5}" srcOrd="0" destOrd="0" presId="urn:microsoft.com/office/officeart/2005/8/layout/vList2"/>
    <dgm:cxn modelId="{5AA37774-C1E5-EC44-B29A-981DB8A48BE8}" type="presOf" srcId="{BF53AD1D-B042-41E4-B211-234CA17C1B06}" destId="{9B1ED5C5-B620-254C-B25B-6512490D5EB3}" srcOrd="0" destOrd="0" presId="urn:microsoft.com/office/officeart/2005/8/layout/vList2"/>
    <dgm:cxn modelId="{34BB1B78-F955-1A43-B060-87F5F5723A2D}" type="presOf" srcId="{DC4516F0-7674-48E0-B352-00D9AE81CC3E}" destId="{8439C9A9-B855-5649-AD0E-22F50A412494}" srcOrd="0" destOrd="0" presId="urn:microsoft.com/office/officeart/2005/8/layout/vList2"/>
    <dgm:cxn modelId="{9FD6E57C-1A49-934B-8C9A-6AA23F846E2E}" type="presOf" srcId="{AE872DB6-28AC-4023-AD85-44E9C0AB98DD}" destId="{BE1AA4B9-573B-634D-9FE3-FB587DFC3576}" srcOrd="0" destOrd="0" presId="urn:microsoft.com/office/officeart/2005/8/layout/vList2"/>
    <dgm:cxn modelId="{0143F286-A2EE-47EF-8813-8F13D30FD3C7}" srcId="{AE872DB6-28AC-4023-AD85-44E9C0AB98DD}" destId="{5B3168BA-4B67-4730-A203-198360726A26}" srcOrd="2" destOrd="0" parTransId="{B2ECBDD5-F4FC-4649-87E1-6501F533FD5D}" sibTransId="{B7BCC07B-39F0-47CE-8015-A9A1B6E80724}"/>
    <dgm:cxn modelId="{31B6AF89-00C8-0942-AF6E-E7EEBF4D6F78}" type="presOf" srcId="{5B3168BA-4B67-4730-A203-198360726A26}" destId="{B15CF206-EC67-B742-A5CA-15E01191C884}" srcOrd="0" destOrd="0" presId="urn:microsoft.com/office/officeart/2005/8/layout/vList2"/>
    <dgm:cxn modelId="{B2980891-A4DB-4111-B1B8-F1E3004FE476}" srcId="{AE872DB6-28AC-4023-AD85-44E9C0AB98DD}" destId="{99413716-B57A-4381-962D-A539253AF58E}" srcOrd="4" destOrd="0" parTransId="{5AD936E4-2FCC-4F43-B8AE-BA84E03632A7}" sibTransId="{0B64CC92-38EA-4E28-85E0-6A904F1ECE54}"/>
    <dgm:cxn modelId="{70581EA1-2409-46B7-AF46-77B3A3B9B1A5}" srcId="{AE872DB6-28AC-4023-AD85-44E9C0AB98DD}" destId="{F1424436-AB69-446B-889D-14F0C0ED2906}" srcOrd="5" destOrd="0" parTransId="{AE2E69D8-7046-4060-A841-00BC1F185735}" sibTransId="{E9007B48-756A-4524-9C1F-C029E0EBF4DE}"/>
    <dgm:cxn modelId="{572EC9A3-1C3D-7445-96ED-35032FBF6E37}" type="presOf" srcId="{F1424436-AB69-446B-889D-14F0C0ED2906}" destId="{B847B8C4-8B0F-F948-A422-B27DE54229AC}" srcOrd="0" destOrd="0" presId="urn:microsoft.com/office/officeart/2005/8/layout/vList2"/>
    <dgm:cxn modelId="{6B9EF8AE-12DC-4342-BB74-32C9FCF76AA1}" type="presOf" srcId="{E0F2F25D-9BC4-48D3-9826-47F7B3ADB5EB}" destId="{98C999BF-328A-D746-9CD8-FE7ACDD26E64}" srcOrd="0" destOrd="0" presId="urn:microsoft.com/office/officeart/2005/8/layout/vList2"/>
    <dgm:cxn modelId="{099EA5C6-3FC8-5D4E-9971-EE2B04C9C8A7}" type="presOf" srcId="{DE2097FC-BD76-45CC-8DEF-8F4AC99F9DAE}" destId="{33EA35F5-04E1-794A-8F7D-69C091DA26B0}" srcOrd="0" destOrd="0" presId="urn:microsoft.com/office/officeart/2005/8/layout/vList2"/>
    <dgm:cxn modelId="{D74293F8-7A9E-4883-BD03-8E30F778947D}" srcId="{AE872DB6-28AC-4023-AD85-44E9C0AB98DD}" destId="{73098618-96F5-4C59-B723-B92E7EC5CC00}" srcOrd="7" destOrd="0" parTransId="{C89A83DC-C270-43E7-82B3-3698156B63EF}" sibTransId="{996FBE29-AC71-44EE-B05E-ED104F640546}"/>
    <dgm:cxn modelId="{F895CD40-CFB8-8446-87D2-A27E0FB3497F}" type="presParOf" srcId="{BE1AA4B9-573B-634D-9FE3-FB587DFC3576}" destId="{33EA35F5-04E1-794A-8F7D-69C091DA26B0}" srcOrd="0" destOrd="0" presId="urn:microsoft.com/office/officeart/2005/8/layout/vList2"/>
    <dgm:cxn modelId="{0EE8CAE2-5973-D744-9080-934FEC9452BA}" type="presParOf" srcId="{BE1AA4B9-573B-634D-9FE3-FB587DFC3576}" destId="{2AE3CBF9-B390-1E48-9E4C-65F8A2D2E0EC}" srcOrd="1" destOrd="0" presId="urn:microsoft.com/office/officeart/2005/8/layout/vList2"/>
    <dgm:cxn modelId="{9CA2B13E-67FC-1142-99C8-6EF2B2ED6489}" type="presParOf" srcId="{BE1AA4B9-573B-634D-9FE3-FB587DFC3576}" destId="{32130421-9CA8-F747-BCD2-0CAA55A88E5E}" srcOrd="2" destOrd="0" presId="urn:microsoft.com/office/officeart/2005/8/layout/vList2"/>
    <dgm:cxn modelId="{D5A8DFCC-EDDB-1345-A052-E2D3A8938DF7}" type="presParOf" srcId="{BE1AA4B9-573B-634D-9FE3-FB587DFC3576}" destId="{7A4B32CC-C9FA-3D44-AE8F-B2A02209A054}" srcOrd="3" destOrd="0" presId="urn:microsoft.com/office/officeart/2005/8/layout/vList2"/>
    <dgm:cxn modelId="{90043331-36FE-2A41-BC21-FF1D0809C0BB}" type="presParOf" srcId="{BE1AA4B9-573B-634D-9FE3-FB587DFC3576}" destId="{B15CF206-EC67-B742-A5CA-15E01191C884}" srcOrd="4" destOrd="0" presId="urn:microsoft.com/office/officeart/2005/8/layout/vList2"/>
    <dgm:cxn modelId="{83481720-50AF-C14D-8A3B-213BBD13DC47}" type="presParOf" srcId="{BE1AA4B9-573B-634D-9FE3-FB587DFC3576}" destId="{519FEF4D-51E1-D543-B368-9387BFA72186}" srcOrd="5" destOrd="0" presId="urn:microsoft.com/office/officeart/2005/8/layout/vList2"/>
    <dgm:cxn modelId="{6D482C3D-3539-E945-9181-36BB71B18AEB}" type="presParOf" srcId="{BE1AA4B9-573B-634D-9FE3-FB587DFC3576}" destId="{9B1ED5C5-B620-254C-B25B-6512490D5EB3}" srcOrd="6" destOrd="0" presId="urn:microsoft.com/office/officeart/2005/8/layout/vList2"/>
    <dgm:cxn modelId="{E44D413B-0540-A245-87CB-84C8EA816C33}" type="presParOf" srcId="{BE1AA4B9-573B-634D-9FE3-FB587DFC3576}" destId="{8E9207E7-E9CF-C547-9316-981F5052070E}" srcOrd="7" destOrd="0" presId="urn:microsoft.com/office/officeart/2005/8/layout/vList2"/>
    <dgm:cxn modelId="{0FEF0F64-48AD-0442-BCCA-C1F1F9839B0F}" type="presParOf" srcId="{BE1AA4B9-573B-634D-9FE3-FB587DFC3576}" destId="{4A035AEA-FA81-EA4D-9A6E-D21DA7B269F7}" srcOrd="8" destOrd="0" presId="urn:microsoft.com/office/officeart/2005/8/layout/vList2"/>
    <dgm:cxn modelId="{C534B6A8-EB70-344B-9595-568A5F103B4E}" type="presParOf" srcId="{BE1AA4B9-573B-634D-9FE3-FB587DFC3576}" destId="{7E377A7F-66C2-9D44-BBA6-DA1013F7426F}" srcOrd="9" destOrd="0" presId="urn:microsoft.com/office/officeart/2005/8/layout/vList2"/>
    <dgm:cxn modelId="{CC7667F3-802B-694B-89C1-5FFDCF9C5311}" type="presParOf" srcId="{BE1AA4B9-573B-634D-9FE3-FB587DFC3576}" destId="{B847B8C4-8B0F-F948-A422-B27DE54229AC}" srcOrd="10" destOrd="0" presId="urn:microsoft.com/office/officeart/2005/8/layout/vList2"/>
    <dgm:cxn modelId="{3753BA85-425F-3D41-8DE3-2793EBCE5CA8}" type="presParOf" srcId="{BE1AA4B9-573B-634D-9FE3-FB587DFC3576}" destId="{659156E9-DF46-EF4E-A25C-184A94ECBCAA}" srcOrd="11" destOrd="0" presId="urn:microsoft.com/office/officeart/2005/8/layout/vList2"/>
    <dgm:cxn modelId="{C34F07B4-852B-CB42-B94E-8A9CEEA58DBC}" type="presParOf" srcId="{BE1AA4B9-573B-634D-9FE3-FB587DFC3576}" destId="{912C6C3A-2E34-2248-9EBC-8DCF7718C6C5}" srcOrd="12" destOrd="0" presId="urn:microsoft.com/office/officeart/2005/8/layout/vList2"/>
    <dgm:cxn modelId="{E51CF1E2-2BE5-104F-A1EE-5DF886C9285F}" type="presParOf" srcId="{BE1AA4B9-573B-634D-9FE3-FB587DFC3576}" destId="{753C59E7-9B67-FD48-B439-EAEFE9FCC37B}" srcOrd="13" destOrd="0" presId="urn:microsoft.com/office/officeart/2005/8/layout/vList2"/>
    <dgm:cxn modelId="{C3C983F1-3C85-AA48-9A2F-D2C12B59B86E}" type="presParOf" srcId="{BE1AA4B9-573B-634D-9FE3-FB587DFC3576}" destId="{2B89409E-20D7-0A4A-952A-FE1F7627219D}" srcOrd="14" destOrd="0" presId="urn:microsoft.com/office/officeart/2005/8/layout/vList2"/>
    <dgm:cxn modelId="{62389689-FE8F-C54C-A494-CF38BA291EA6}" type="presParOf" srcId="{BE1AA4B9-573B-634D-9FE3-FB587DFC3576}" destId="{30C7713A-855F-9044-A871-B210BBFCB3A4}" srcOrd="15" destOrd="0" presId="urn:microsoft.com/office/officeart/2005/8/layout/vList2"/>
    <dgm:cxn modelId="{50531BB4-AE0F-7E41-B103-23520CDC71C5}" type="presParOf" srcId="{BE1AA4B9-573B-634D-9FE3-FB587DFC3576}" destId="{131E6314-8629-564C-85DA-B0BF57D19080}" srcOrd="16" destOrd="0" presId="urn:microsoft.com/office/officeart/2005/8/layout/vList2"/>
    <dgm:cxn modelId="{D60D21C1-DFEE-E740-8653-99005060EBBD}" type="presParOf" srcId="{BE1AA4B9-573B-634D-9FE3-FB587DFC3576}" destId="{84E130E3-5C9E-1446-9D6E-A2B8D5EB5450}" srcOrd="17" destOrd="0" presId="urn:microsoft.com/office/officeart/2005/8/layout/vList2"/>
    <dgm:cxn modelId="{B6E31625-A047-5144-93B9-A46578195049}" type="presParOf" srcId="{BE1AA4B9-573B-634D-9FE3-FB587DFC3576}" destId="{98C999BF-328A-D746-9CD8-FE7ACDD26E64}" srcOrd="18" destOrd="0" presId="urn:microsoft.com/office/officeart/2005/8/layout/vList2"/>
    <dgm:cxn modelId="{29FE16DA-90A4-C045-AE7A-0EA07154D0A8}" type="presParOf" srcId="{BE1AA4B9-573B-634D-9FE3-FB587DFC3576}" destId="{C8FF3DFB-9687-E549-AECE-FB48FD999D6E}" srcOrd="19" destOrd="0" presId="urn:microsoft.com/office/officeart/2005/8/layout/vList2"/>
    <dgm:cxn modelId="{1181E700-A646-954B-8E38-A14F7864FEAF}" type="presParOf" srcId="{BE1AA4B9-573B-634D-9FE3-FB587DFC3576}" destId="{8439C9A9-B855-5649-AD0E-22F50A41249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EF793-AAA4-4A33-875B-F8B04DD5B3F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70FFC2-DDA8-4FD7-A6EB-E92F6391AD03}">
      <dgm:prSet/>
      <dgm:spPr/>
      <dgm:t>
        <a:bodyPr/>
        <a:lstStyle/>
        <a:p>
          <a:r>
            <a:rPr lang="hr-HR" b="1"/>
            <a:t>Delinkventno ili kriminalno ponašanje mladih</a:t>
          </a:r>
          <a:r>
            <a:rPr lang="hr-HR"/>
            <a:t> poseban je dio općenitijeg fenomena kojeg se naziva različitim izrazima (asocijalno, devijantno, problematično, antisocijalno i sl.) a najčešće se govori o društveno neprihvatljivom ponašanju. </a:t>
          </a:r>
          <a:endParaRPr lang="en-US"/>
        </a:p>
      </dgm:t>
    </dgm:pt>
    <dgm:pt modelId="{72250A53-16C2-4E5F-993C-E4044D2DDF39}" type="parTrans" cxnId="{511EE3DC-AD24-4CC4-A98F-D8726D2F1248}">
      <dgm:prSet/>
      <dgm:spPr/>
      <dgm:t>
        <a:bodyPr/>
        <a:lstStyle/>
        <a:p>
          <a:endParaRPr lang="en-US"/>
        </a:p>
      </dgm:t>
    </dgm:pt>
    <dgm:pt modelId="{E6C86894-E7E9-49DE-AF85-782E7B86CE0A}" type="sibTrans" cxnId="{511EE3DC-AD24-4CC4-A98F-D8726D2F1248}">
      <dgm:prSet/>
      <dgm:spPr/>
      <dgm:t>
        <a:bodyPr/>
        <a:lstStyle/>
        <a:p>
          <a:endParaRPr lang="en-US"/>
        </a:p>
      </dgm:t>
    </dgm:pt>
    <dgm:pt modelId="{B81E4FEA-6686-47DB-8836-ABFB787D7744}">
      <dgm:prSet/>
      <dgm:spPr/>
      <dgm:t>
        <a:bodyPr/>
        <a:lstStyle/>
        <a:p>
          <a:r>
            <a:rPr lang="hr-HR" b="1"/>
            <a:t>Društveno neprihvatljiva ponašanja</a:t>
          </a:r>
          <a:r>
            <a:rPr lang="hr-HR"/>
            <a:t> su rizična, pred-delinkventna, antisocijalna i delinkventna ponašanja. Mogu se klasificirati putem DSM – V klasifikacije, klasifikacije u sustavu edukacije i klasifikacije prema dimenzijama ponašanja (Koller-Trbović, 2004.).</a:t>
          </a:r>
          <a:endParaRPr lang="en-US"/>
        </a:p>
      </dgm:t>
    </dgm:pt>
    <dgm:pt modelId="{15A38D57-00DC-4F2C-82C4-7341F7028DAA}" type="parTrans" cxnId="{B24114A7-D94B-4756-9DC1-EB4C86F4CDA0}">
      <dgm:prSet/>
      <dgm:spPr/>
      <dgm:t>
        <a:bodyPr/>
        <a:lstStyle/>
        <a:p>
          <a:endParaRPr lang="en-US"/>
        </a:p>
      </dgm:t>
    </dgm:pt>
    <dgm:pt modelId="{80CC3B96-DFCF-4663-8284-EBCCEBA9C215}" type="sibTrans" cxnId="{B24114A7-D94B-4756-9DC1-EB4C86F4CDA0}">
      <dgm:prSet/>
      <dgm:spPr/>
      <dgm:t>
        <a:bodyPr/>
        <a:lstStyle/>
        <a:p>
          <a:endParaRPr lang="en-US"/>
        </a:p>
      </dgm:t>
    </dgm:pt>
    <dgm:pt modelId="{DEF5845D-8CD9-45B0-B309-D727846ADD97}">
      <dgm:prSet/>
      <dgm:spPr/>
      <dgm:t>
        <a:bodyPr/>
        <a:lstStyle/>
        <a:p>
          <a:r>
            <a:rPr lang="hr-HR"/>
            <a:t>Asocijalno, poremećeno, devijantno, neprilagođeno ponašanje postaje kriminalnim onog trenutka </a:t>
          </a:r>
          <a:r>
            <a:rPr lang="hr-HR" b="1"/>
            <a:t>kada ga društvo pomoću službenih mehanizama počinje sankcionirati</a:t>
          </a:r>
          <a:r>
            <a:rPr lang="hr-HR"/>
            <a:t>. To ponašanje postaje predmetom kaznenog prava i dobi</a:t>
          </a:r>
          <a:r>
            <a:rPr lang="en-GB"/>
            <a:t>v</a:t>
          </a:r>
          <a:r>
            <a:rPr lang="hr-HR"/>
            <a:t>a naziv delinkventno ili kriminalno ponašanje.“ Kriminalno ili delinkventno ponašanje je u punom smislu riječi «proizvod» zakona. </a:t>
          </a:r>
          <a:endParaRPr lang="en-US"/>
        </a:p>
      </dgm:t>
    </dgm:pt>
    <dgm:pt modelId="{AA21A353-BC78-4946-AD31-243D2B8B2AB4}" type="parTrans" cxnId="{18F428A9-B002-491B-A5F6-D4D03E53F8C4}">
      <dgm:prSet/>
      <dgm:spPr/>
      <dgm:t>
        <a:bodyPr/>
        <a:lstStyle/>
        <a:p>
          <a:endParaRPr lang="en-US"/>
        </a:p>
      </dgm:t>
    </dgm:pt>
    <dgm:pt modelId="{74F280D3-1A32-4EF7-AE13-6EA03A4B1CB3}" type="sibTrans" cxnId="{18F428A9-B002-491B-A5F6-D4D03E53F8C4}">
      <dgm:prSet/>
      <dgm:spPr/>
      <dgm:t>
        <a:bodyPr/>
        <a:lstStyle/>
        <a:p>
          <a:endParaRPr lang="en-US"/>
        </a:p>
      </dgm:t>
    </dgm:pt>
    <dgm:pt modelId="{40802318-CCBD-F440-9F8D-A8CB80EB4CAD}" type="pres">
      <dgm:prSet presAssocID="{022EF793-AAA4-4A33-875B-F8B04DD5B3F0}" presName="vert0" presStyleCnt="0">
        <dgm:presLayoutVars>
          <dgm:dir/>
          <dgm:animOne val="branch"/>
          <dgm:animLvl val="lvl"/>
        </dgm:presLayoutVars>
      </dgm:prSet>
      <dgm:spPr/>
    </dgm:pt>
    <dgm:pt modelId="{BCB677ED-97A2-8746-82E1-2A0C4C0CFCAE}" type="pres">
      <dgm:prSet presAssocID="{D570FFC2-DDA8-4FD7-A6EB-E92F6391AD03}" presName="thickLine" presStyleLbl="alignNode1" presStyleIdx="0" presStyleCnt="3"/>
      <dgm:spPr/>
    </dgm:pt>
    <dgm:pt modelId="{5869EDC3-61EB-5641-B3F3-7DB5379547D8}" type="pres">
      <dgm:prSet presAssocID="{D570FFC2-DDA8-4FD7-A6EB-E92F6391AD03}" presName="horz1" presStyleCnt="0"/>
      <dgm:spPr/>
    </dgm:pt>
    <dgm:pt modelId="{7C7A19F1-56F4-D84A-BEB3-8ACEDD271922}" type="pres">
      <dgm:prSet presAssocID="{D570FFC2-DDA8-4FD7-A6EB-E92F6391AD03}" presName="tx1" presStyleLbl="revTx" presStyleIdx="0" presStyleCnt="3"/>
      <dgm:spPr/>
    </dgm:pt>
    <dgm:pt modelId="{17E15DDC-B13B-F647-9EB2-E4369BD4E521}" type="pres">
      <dgm:prSet presAssocID="{D570FFC2-DDA8-4FD7-A6EB-E92F6391AD03}" presName="vert1" presStyleCnt="0"/>
      <dgm:spPr/>
    </dgm:pt>
    <dgm:pt modelId="{8E807FFE-F5BB-0140-A501-C444B340882A}" type="pres">
      <dgm:prSet presAssocID="{B81E4FEA-6686-47DB-8836-ABFB787D7744}" presName="thickLine" presStyleLbl="alignNode1" presStyleIdx="1" presStyleCnt="3"/>
      <dgm:spPr/>
    </dgm:pt>
    <dgm:pt modelId="{71310E6F-7771-754A-97E4-AE320FA525CA}" type="pres">
      <dgm:prSet presAssocID="{B81E4FEA-6686-47DB-8836-ABFB787D7744}" presName="horz1" presStyleCnt="0"/>
      <dgm:spPr/>
    </dgm:pt>
    <dgm:pt modelId="{9E6D38C0-F277-5E45-A3D7-CDE43D5E5D80}" type="pres">
      <dgm:prSet presAssocID="{B81E4FEA-6686-47DB-8836-ABFB787D7744}" presName="tx1" presStyleLbl="revTx" presStyleIdx="1" presStyleCnt="3"/>
      <dgm:spPr/>
    </dgm:pt>
    <dgm:pt modelId="{4C3595CC-105D-F544-8A22-082479BF094D}" type="pres">
      <dgm:prSet presAssocID="{B81E4FEA-6686-47DB-8836-ABFB787D7744}" presName="vert1" presStyleCnt="0"/>
      <dgm:spPr/>
    </dgm:pt>
    <dgm:pt modelId="{B4686B3E-8244-1E4D-A1AD-02EE2B6FD217}" type="pres">
      <dgm:prSet presAssocID="{DEF5845D-8CD9-45B0-B309-D727846ADD97}" presName="thickLine" presStyleLbl="alignNode1" presStyleIdx="2" presStyleCnt="3"/>
      <dgm:spPr/>
    </dgm:pt>
    <dgm:pt modelId="{8B445902-5099-3A42-BFF8-1DBE1B7D87AA}" type="pres">
      <dgm:prSet presAssocID="{DEF5845D-8CD9-45B0-B309-D727846ADD97}" presName="horz1" presStyleCnt="0"/>
      <dgm:spPr/>
    </dgm:pt>
    <dgm:pt modelId="{512FD199-185A-444A-9E62-4930AF4B7DA0}" type="pres">
      <dgm:prSet presAssocID="{DEF5845D-8CD9-45B0-B309-D727846ADD97}" presName="tx1" presStyleLbl="revTx" presStyleIdx="2" presStyleCnt="3"/>
      <dgm:spPr/>
    </dgm:pt>
    <dgm:pt modelId="{7DD2D7AD-B5CC-9A4B-883F-8A97131F1C47}" type="pres">
      <dgm:prSet presAssocID="{DEF5845D-8CD9-45B0-B309-D727846ADD97}" presName="vert1" presStyleCnt="0"/>
      <dgm:spPr/>
    </dgm:pt>
  </dgm:ptLst>
  <dgm:cxnLst>
    <dgm:cxn modelId="{52234C4B-1184-9649-9FB3-9C59C2AB35D4}" type="presOf" srcId="{022EF793-AAA4-4A33-875B-F8B04DD5B3F0}" destId="{40802318-CCBD-F440-9F8D-A8CB80EB4CAD}" srcOrd="0" destOrd="0" presId="urn:microsoft.com/office/officeart/2008/layout/LinedList"/>
    <dgm:cxn modelId="{78996A68-8C0C-434C-91E3-9E3A461DF3D5}" type="presOf" srcId="{DEF5845D-8CD9-45B0-B309-D727846ADD97}" destId="{512FD199-185A-444A-9E62-4930AF4B7DA0}" srcOrd="0" destOrd="0" presId="urn:microsoft.com/office/officeart/2008/layout/LinedList"/>
    <dgm:cxn modelId="{B70D8E6E-CFDE-9641-91CB-4748C7C6A137}" type="presOf" srcId="{B81E4FEA-6686-47DB-8836-ABFB787D7744}" destId="{9E6D38C0-F277-5E45-A3D7-CDE43D5E5D80}" srcOrd="0" destOrd="0" presId="urn:microsoft.com/office/officeart/2008/layout/LinedList"/>
    <dgm:cxn modelId="{B24114A7-D94B-4756-9DC1-EB4C86F4CDA0}" srcId="{022EF793-AAA4-4A33-875B-F8B04DD5B3F0}" destId="{B81E4FEA-6686-47DB-8836-ABFB787D7744}" srcOrd="1" destOrd="0" parTransId="{15A38D57-00DC-4F2C-82C4-7341F7028DAA}" sibTransId="{80CC3B96-DFCF-4663-8284-EBCCEBA9C215}"/>
    <dgm:cxn modelId="{18F428A9-B002-491B-A5F6-D4D03E53F8C4}" srcId="{022EF793-AAA4-4A33-875B-F8B04DD5B3F0}" destId="{DEF5845D-8CD9-45B0-B309-D727846ADD97}" srcOrd="2" destOrd="0" parTransId="{AA21A353-BC78-4946-AD31-243D2B8B2AB4}" sibTransId="{74F280D3-1A32-4EF7-AE13-6EA03A4B1CB3}"/>
    <dgm:cxn modelId="{9B2516BA-9C5F-BD40-B7A0-B82A83EFE252}" type="presOf" srcId="{D570FFC2-DDA8-4FD7-A6EB-E92F6391AD03}" destId="{7C7A19F1-56F4-D84A-BEB3-8ACEDD271922}" srcOrd="0" destOrd="0" presId="urn:microsoft.com/office/officeart/2008/layout/LinedList"/>
    <dgm:cxn modelId="{511EE3DC-AD24-4CC4-A98F-D8726D2F1248}" srcId="{022EF793-AAA4-4A33-875B-F8B04DD5B3F0}" destId="{D570FFC2-DDA8-4FD7-A6EB-E92F6391AD03}" srcOrd="0" destOrd="0" parTransId="{72250A53-16C2-4E5F-993C-E4044D2DDF39}" sibTransId="{E6C86894-E7E9-49DE-AF85-782E7B86CE0A}"/>
    <dgm:cxn modelId="{033E48CB-6AB8-8F41-9A9E-EABBB94C9660}" type="presParOf" srcId="{40802318-CCBD-F440-9F8D-A8CB80EB4CAD}" destId="{BCB677ED-97A2-8746-82E1-2A0C4C0CFCAE}" srcOrd="0" destOrd="0" presId="urn:microsoft.com/office/officeart/2008/layout/LinedList"/>
    <dgm:cxn modelId="{DB4FDEAA-0D8E-924E-8225-20C0194AB88F}" type="presParOf" srcId="{40802318-CCBD-F440-9F8D-A8CB80EB4CAD}" destId="{5869EDC3-61EB-5641-B3F3-7DB5379547D8}" srcOrd="1" destOrd="0" presId="urn:microsoft.com/office/officeart/2008/layout/LinedList"/>
    <dgm:cxn modelId="{FA62E0AF-CF15-3240-B654-FF6EE0875D62}" type="presParOf" srcId="{5869EDC3-61EB-5641-B3F3-7DB5379547D8}" destId="{7C7A19F1-56F4-D84A-BEB3-8ACEDD271922}" srcOrd="0" destOrd="0" presId="urn:microsoft.com/office/officeart/2008/layout/LinedList"/>
    <dgm:cxn modelId="{DFFC3BD0-D855-BF43-A42A-AF85475F2234}" type="presParOf" srcId="{5869EDC3-61EB-5641-B3F3-7DB5379547D8}" destId="{17E15DDC-B13B-F647-9EB2-E4369BD4E521}" srcOrd="1" destOrd="0" presId="urn:microsoft.com/office/officeart/2008/layout/LinedList"/>
    <dgm:cxn modelId="{C5D99942-6E34-0042-B4D5-2810202135BF}" type="presParOf" srcId="{40802318-CCBD-F440-9F8D-A8CB80EB4CAD}" destId="{8E807FFE-F5BB-0140-A501-C444B340882A}" srcOrd="2" destOrd="0" presId="urn:microsoft.com/office/officeart/2008/layout/LinedList"/>
    <dgm:cxn modelId="{35EE1CB7-EC1F-8D41-B204-5CCCEBBC756B}" type="presParOf" srcId="{40802318-CCBD-F440-9F8D-A8CB80EB4CAD}" destId="{71310E6F-7771-754A-97E4-AE320FA525CA}" srcOrd="3" destOrd="0" presId="urn:microsoft.com/office/officeart/2008/layout/LinedList"/>
    <dgm:cxn modelId="{6BA3487A-2669-594D-89A6-E72376A84AEE}" type="presParOf" srcId="{71310E6F-7771-754A-97E4-AE320FA525CA}" destId="{9E6D38C0-F277-5E45-A3D7-CDE43D5E5D80}" srcOrd="0" destOrd="0" presId="urn:microsoft.com/office/officeart/2008/layout/LinedList"/>
    <dgm:cxn modelId="{3B3C6634-1B70-5747-A502-115A8B08CEA0}" type="presParOf" srcId="{71310E6F-7771-754A-97E4-AE320FA525CA}" destId="{4C3595CC-105D-F544-8A22-082479BF094D}" srcOrd="1" destOrd="0" presId="urn:microsoft.com/office/officeart/2008/layout/LinedList"/>
    <dgm:cxn modelId="{B3A19938-299E-3B45-8208-7370C20312CD}" type="presParOf" srcId="{40802318-CCBD-F440-9F8D-A8CB80EB4CAD}" destId="{B4686B3E-8244-1E4D-A1AD-02EE2B6FD217}" srcOrd="4" destOrd="0" presId="urn:microsoft.com/office/officeart/2008/layout/LinedList"/>
    <dgm:cxn modelId="{910E432F-8A95-6245-B7E1-0A96BC7CC245}" type="presParOf" srcId="{40802318-CCBD-F440-9F8D-A8CB80EB4CAD}" destId="{8B445902-5099-3A42-BFF8-1DBE1B7D87AA}" srcOrd="5" destOrd="0" presId="urn:microsoft.com/office/officeart/2008/layout/LinedList"/>
    <dgm:cxn modelId="{279E6C2F-7C8B-FD49-8C11-AA60FE7BF002}" type="presParOf" srcId="{8B445902-5099-3A42-BFF8-1DBE1B7D87AA}" destId="{512FD199-185A-444A-9E62-4930AF4B7DA0}" srcOrd="0" destOrd="0" presId="urn:microsoft.com/office/officeart/2008/layout/LinedList"/>
    <dgm:cxn modelId="{18AF671E-3B95-3D42-AA12-08BA06B4E467}" type="presParOf" srcId="{8B445902-5099-3A42-BFF8-1DBE1B7D87AA}" destId="{7DD2D7AD-B5CC-9A4B-883F-8A97131F1C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7ADB9-1136-40C5-B5FB-E789116C1869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27DF086-308F-423E-A778-5415636E1377}">
      <dgm:prSet/>
      <dgm:spPr/>
      <dgm:t>
        <a:bodyPr/>
        <a:lstStyle/>
        <a:p>
          <a:r>
            <a:rPr lang="en-GB"/>
            <a:t>Problemi u ponašanju</a:t>
          </a:r>
          <a:endParaRPr lang="en-US"/>
        </a:p>
      </dgm:t>
    </dgm:pt>
    <dgm:pt modelId="{D77D8A4E-3761-4EC0-9910-62E5DEBC8D9B}" type="parTrans" cxnId="{0337F1EE-6CF7-4571-8C85-9F7F0D3077EE}">
      <dgm:prSet/>
      <dgm:spPr/>
      <dgm:t>
        <a:bodyPr/>
        <a:lstStyle/>
        <a:p>
          <a:endParaRPr lang="en-US"/>
        </a:p>
      </dgm:t>
    </dgm:pt>
    <dgm:pt modelId="{FB0B20C2-AA66-4C95-874C-2F93B2F7A409}" type="sibTrans" cxnId="{0337F1EE-6CF7-4571-8C85-9F7F0D3077EE}">
      <dgm:prSet/>
      <dgm:spPr/>
      <dgm:t>
        <a:bodyPr/>
        <a:lstStyle/>
        <a:p>
          <a:endParaRPr lang="en-US"/>
        </a:p>
      </dgm:t>
    </dgm:pt>
    <dgm:pt modelId="{CB054F47-C1BB-49B5-A629-2298E4D03FD1}">
      <dgm:prSet/>
      <dgm:spPr/>
      <dgm:t>
        <a:bodyPr/>
        <a:lstStyle/>
        <a:p>
          <a:r>
            <a:rPr lang="en-GB"/>
            <a:t>Asocijalno</a:t>
          </a:r>
          <a:endParaRPr lang="en-US"/>
        </a:p>
      </dgm:t>
    </dgm:pt>
    <dgm:pt modelId="{98994C25-D9BD-497F-8202-942E65C6B072}" type="parTrans" cxnId="{0B68EB24-334C-491C-B1F1-BD69881545C6}">
      <dgm:prSet/>
      <dgm:spPr/>
      <dgm:t>
        <a:bodyPr/>
        <a:lstStyle/>
        <a:p>
          <a:endParaRPr lang="en-US"/>
        </a:p>
      </dgm:t>
    </dgm:pt>
    <dgm:pt modelId="{186601DF-C947-41E8-B1AB-1094D03724A0}" type="sibTrans" cxnId="{0B68EB24-334C-491C-B1F1-BD69881545C6}">
      <dgm:prSet/>
      <dgm:spPr/>
      <dgm:t>
        <a:bodyPr/>
        <a:lstStyle/>
        <a:p>
          <a:endParaRPr lang="en-US"/>
        </a:p>
      </dgm:t>
    </dgm:pt>
    <dgm:pt modelId="{077CCE63-C384-4B7F-9DF1-2A64BA5A32A5}">
      <dgm:prSet/>
      <dgm:spPr/>
      <dgm:t>
        <a:bodyPr/>
        <a:lstStyle/>
        <a:p>
          <a:r>
            <a:rPr lang="en-GB"/>
            <a:t>Antisocijalno</a:t>
          </a:r>
          <a:endParaRPr lang="en-US"/>
        </a:p>
      </dgm:t>
    </dgm:pt>
    <dgm:pt modelId="{A9581587-2B1D-49CE-9EF3-09211399DA55}" type="parTrans" cxnId="{C62934ED-C1C1-4E0A-9136-BF579928FB8D}">
      <dgm:prSet/>
      <dgm:spPr/>
      <dgm:t>
        <a:bodyPr/>
        <a:lstStyle/>
        <a:p>
          <a:endParaRPr lang="en-US"/>
        </a:p>
      </dgm:t>
    </dgm:pt>
    <dgm:pt modelId="{1425EABB-7D26-4637-A83C-A78CDC37EF81}" type="sibTrans" cxnId="{C62934ED-C1C1-4E0A-9136-BF579928FB8D}">
      <dgm:prSet/>
      <dgm:spPr/>
      <dgm:t>
        <a:bodyPr/>
        <a:lstStyle/>
        <a:p>
          <a:endParaRPr lang="en-US"/>
        </a:p>
      </dgm:t>
    </dgm:pt>
    <dgm:pt modelId="{D3CBFB94-B836-4180-BE47-715B5B028BDC}">
      <dgm:prSet/>
      <dgm:spPr/>
      <dgm:t>
        <a:bodyPr/>
        <a:lstStyle/>
        <a:p>
          <a:r>
            <a:rPr lang="en-GB"/>
            <a:t>Rizično</a:t>
          </a:r>
          <a:endParaRPr lang="en-US"/>
        </a:p>
      </dgm:t>
    </dgm:pt>
    <dgm:pt modelId="{93B5A37C-66DA-46CB-A8E4-8CFD59F36F4B}" type="parTrans" cxnId="{13B31C09-09D7-4E03-A8B7-71A972D5A06D}">
      <dgm:prSet/>
      <dgm:spPr/>
      <dgm:t>
        <a:bodyPr/>
        <a:lstStyle/>
        <a:p>
          <a:endParaRPr lang="en-US"/>
        </a:p>
      </dgm:t>
    </dgm:pt>
    <dgm:pt modelId="{B971836A-EACA-4111-80C7-CD1776B84431}" type="sibTrans" cxnId="{13B31C09-09D7-4E03-A8B7-71A972D5A06D}">
      <dgm:prSet/>
      <dgm:spPr/>
      <dgm:t>
        <a:bodyPr/>
        <a:lstStyle/>
        <a:p>
          <a:endParaRPr lang="en-US"/>
        </a:p>
      </dgm:t>
    </dgm:pt>
    <dgm:pt modelId="{9676F68B-8A72-43B2-95E6-B7B2AD744C41}">
      <dgm:prSet/>
      <dgm:spPr/>
      <dgm:t>
        <a:bodyPr/>
        <a:lstStyle/>
        <a:p>
          <a:r>
            <a:rPr lang="en-GB" i="1"/>
            <a:t>Socijalna neprilagođenost</a:t>
          </a:r>
          <a:endParaRPr lang="en-US"/>
        </a:p>
      </dgm:t>
    </dgm:pt>
    <dgm:pt modelId="{1E3E74F2-872B-4BE8-9E01-49BCA87F0705}" type="parTrans" cxnId="{EE557932-E761-4005-9155-950BE4B8E68D}">
      <dgm:prSet/>
      <dgm:spPr/>
      <dgm:t>
        <a:bodyPr/>
        <a:lstStyle/>
        <a:p>
          <a:endParaRPr lang="en-US"/>
        </a:p>
      </dgm:t>
    </dgm:pt>
    <dgm:pt modelId="{EC80370E-8B53-4D3E-ADB6-8553756ECCEF}" type="sibTrans" cxnId="{EE557932-E761-4005-9155-950BE4B8E68D}">
      <dgm:prSet/>
      <dgm:spPr/>
      <dgm:t>
        <a:bodyPr/>
        <a:lstStyle/>
        <a:p>
          <a:endParaRPr lang="en-US"/>
        </a:p>
      </dgm:t>
    </dgm:pt>
    <dgm:pt modelId="{B3845474-F7F6-4A45-9A4B-707B1A091AE4}" type="pres">
      <dgm:prSet presAssocID="{BEE7ADB9-1136-40C5-B5FB-E789116C1869}" presName="vert0" presStyleCnt="0">
        <dgm:presLayoutVars>
          <dgm:dir/>
          <dgm:animOne val="branch"/>
          <dgm:animLvl val="lvl"/>
        </dgm:presLayoutVars>
      </dgm:prSet>
      <dgm:spPr/>
    </dgm:pt>
    <dgm:pt modelId="{4FC7ACE7-6AF8-1143-96EE-BB2B2D5F0A6C}" type="pres">
      <dgm:prSet presAssocID="{D27DF086-308F-423E-A778-5415636E1377}" presName="thickLine" presStyleLbl="alignNode1" presStyleIdx="0" presStyleCnt="5"/>
      <dgm:spPr/>
    </dgm:pt>
    <dgm:pt modelId="{A367A1F1-0447-1F43-9C1E-B3A3466ECE23}" type="pres">
      <dgm:prSet presAssocID="{D27DF086-308F-423E-A778-5415636E1377}" presName="horz1" presStyleCnt="0"/>
      <dgm:spPr/>
    </dgm:pt>
    <dgm:pt modelId="{2504CFF4-85F9-A74F-AB62-EDB7801065E9}" type="pres">
      <dgm:prSet presAssocID="{D27DF086-308F-423E-A778-5415636E1377}" presName="tx1" presStyleLbl="revTx" presStyleIdx="0" presStyleCnt="5"/>
      <dgm:spPr/>
    </dgm:pt>
    <dgm:pt modelId="{09A21C54-959F-8941-A8AB-FD820D02BF1F}" type="pres">
      <dgm:prSet presAssocID="{D27DF086-308F-423E-A778-5415636E1377}" presName="vert1" presStyleCnt="0"/>
      <dgm:spPr/>
    </dgm:pt>
    <dgm:pt modelId="{EA9E5A2A-09F7-2243-8C7C-6E6EB1AB598A}" type="pres">
      <dgm:prSet presAssocID="{CB054F47-C1BB-49B5-A629-2298E4D03FD1}" presName="thickLine" presStyleLbl="alignNode1" presStyleIdx="1" presStyleCnt="5"/>
      <dgm:spPr/>
    </dgm:pt>
    <dgm:pt modelId="{CBB44996-8060-6B48-9E97-E58736EA2334}" type="pres">
      <dgm:prSet presAssocID="{CB054F47-C1BB-49B5-A629-2298E4D03FD1}" presName="horz1" presStyleCnt="0"/>
      <dgm:spPr/>
    </dgm:pt>
    <dgm:pt modelId="{528BCF2E-5206-CB40-B738-2BACA91FB74E}" type="pres">
      <dgm:prSet presAssocID="{CB054F47-C1BB-49B5-A629-2298E4D03FD1}" presName="tx1" presStyleLbl="revTx" presStyleIdx="1" presStyleCnt="5"/>
      <dgm:spPr/>
    </dgm:pt>
    <dgm:pt modelId="{89CEE365-64CC-174A-A7B1-66D8BD00D077}" type="pres">
      <dgm:prSet presAssocID="{CB054F47-C1BB-49B5-A629-2298E4D03FD1}" presName="vert1" presStyleCnt="0"/>
      <dgm:spPr/>
    </dgm:pt>
    <dgm:pt modelId="{5FA05FCF-EB45-4944-ACE8-F67B0BA9D96F}" type="pres">
      <dgm:prSet presAssocID="{077CCE63-C384-4B7F-9DF1-2A64BA5A32A5}" presName="thickLine" presStyleLbl="alignNode1" presStyleIdx="2" presStyleCnt="5"/>
      <dgm:spPr/>
    </dgm:pt>
    <dgm:pt modelId="{07BE6F97-E532-BF4F-A316-66C8CB978588}" type="pres">
      <dgm:prSet presAssocID="{077CCE63-C384-4B7F-9DF1-2A64BA5A32A5}" presName="horz1" presStyleCnt="0"/>
      <dgm:spPr/>
    </dgm:pt>
    <dgm:pt modelId="{6800C9D0-5AD5-1444-86C5-5BF64A8C6CF7}" type="pres">
      <dgm:prSet presAssocID="{077CCE63-C384-4B7F-9DF1-2A64BA5A32A5}" presName="tx1" presStyleLbl="revTx" presStyleIdx="2" presStyleCnt="5"/>
      <dgm:spPr/>
    </dgm:pt>
    <dgm:pt modelId="{D9891C2F-60E0-6746-92C6-22427ECF2F64}" type="pres">
      <dgm:prSet presAssocID="{077CCE63-C384-4B7F-9DF1-2A64BA5A32A5}" presName="vert1" presStyleCnt="0"/>
      <dgm:spPr/>
    </dgm:pt>
    <dgm:pt modelId="{3A49C59B-D31D-E54B-9B74-1944C2F92A23}" type="pres">
      <dgm:prSet presAssocID="{D3CBFB94-B836-4180-BE47-715B5B028BDC}" presName="thickLine" presStyleLbl="alignNode1" presStyleIdx="3" presStyleCnt="5"/>
      <dgm:spPr/>
    </dgm:pt>
    <dgm:pt modelId="{710D4C35-FC4B-9346-940E-1797922DD371}" type="pres">
      <dgm:prSet presAssocID="{D3CBFB94-B836-4180-BE47-715B5B028BDC}" presName="horz1" presStyleCnt="0"/>
      <dgm:spPr/>
    </dgm:pt>
    <dgm:pt modelId="{725C6CA1-B778-D24E-81FE-CE197D06C0F2}" type="pres">
      <dgm:prSet presAssocID="{D3CBFB94-B836-4180-BE47-715B5B028BDC}" presName="tx1" presStyleLbl="revTx" presStyleIdx="3" presStyleCnt="5"/>
      <dgm:spPr/>
    </dgm:pt>
    <dgm:pt modelId="{0741552A-9FEE-0F4C-9AA6-27EA151835FA}" type="pres">
      <dgm:prSet presAssocID="{D3CBFB94-B836-4180-BE47-715B5B028BDC}" presName="vert1" presStyleCnt="0"/>
      <dgm:spPr/>
    </dgm:pt>
    <dgm:pt modelId="{428D0AE0-FBE3-7440-9A54-334AE0B9BEEF}" type="pres">
      <dgm:prSet presAssocID="{9676F68B-8A72-43B2-95E6-B7B2AD744C41}" presName="thickLine" presStyleLbl="alignNode1" presStyleIdx="4" presStyleCnt="5"/>
      <dgm:spPr/>
    </dgm:pt>
    <dgm:pt modelId="{2B6BCBC2-D55A-D747-9A39-F5A003BA41E3}" type="pres">
      <dgm:prSet presAssocID="{9676F68B-8A72-43B2-95E6-B7B2AD744C41}" presName="horz1" presStyleCnt="0"/>
      <dgm:spPr/>
    </dgm:pt>
    <dgm:pt modelId="{C5157F39-23B3-F945-BD9B-4985CB9CE8B2}" type="pres">
      <dgm:prSet presAssocID="{9676F68B-8A72-43B2-95E6-B7B2AD744C41}" presName="tx1" presStyleLbl="revTx" presStyleIdx="4" presStyleCnt="5"/>
      <dgm:spPr/>
    </dgm:pt>
    <dgm:pt modelId="{1A6D7E01-E1FA-124D-91E9-2CFF8480B0B5}" type="pres">
      <dgm:prSet presAssocID="{9676F68B-8A72-43B2-95E6-B7B2AD744C41}" presName="vert1" presStyleCnt="0"/>
      <dgm:spPr/>
    </dgm:pt>
  </dgm:ptLst>
  <dgm:cxnLst>
    <dgm:cxn modelId="{13B31C09-09D7-4E03-A8B7-71A972D5A06D}" srcId="{BEE7ADB9-1136-40C5-B5FB-E789116C1869}" destId="{D3CBFB94-B836-4180-BE47-715B5B028BDC}" srcOrd="3" destOrd="0" parTransId="{93B5A37C-66DA-46CB-A8E4-8CFD59F36F4B}" sibTransId="{B971836A-EACA-4111-80C7-CD1776B84431}"/>
    <dgm:cxn modelId="{FEB11B0B-8D40-A54E-A221-14D7CA96CC53}" type="presOf" srcId="{D27DF086-308F-423E-A778-5415636E1377}" destId="{2504CFF4-85F9-A74F-AB62-EDB7801065E9}" srcOrd="0" destOrd="0" presId="urn:microsoft.com/office/officeart/2008/layout/LinedList"/>
    <dgm:cxn modelId="{395B550F-9189-8D4D-8CB6-34C4930B2FC1}" type="presOf" srcId="{BEE7ADB9-1136-40C5-B5FB-E789116C1869}" destId="{B3845474-F7F6-4A45-9A4B-707B1A091AE4}" srcOrd="0" destOrd="0" presId="urn:microsoft.com/office/officeart/2008/layout/LinedList"/>
    <dgm:cxn modelId="{0B68EB24-334C-491C-B1F1-BD69881545C6}" srcId="{BEE7ADB9-1136-40C5-B5FB-E789116C1869}" destId="{CB054F47-C1BB-49B5-A629-2298E4D03FD1}" srcOrd="1" destOrd="0" parTransId="{98994C25-D9BD-497F-8202-942E65C6B072}" sibTransId="{186601DF-C947-41E8-B1AB-1094D03724A0}"/>
    <dgm:cxn modelId="{EE557932-E761-4005-9155-950BE4B8E68D}" srcId="{BEE7ADB9-1136-40C5-B5FB-E789116C1869}" destId="{9676F68B-8A72-43B2-95E6-B7B2AD744C41}" srcOrd="4" destOrd="0" parTransId="{1E3E74F2-872B-4BE8-9E01-49BCA87F0705}" sibTransId="{EC80370E-8B53-4D3E-ADB6-8553756ECCEF}"/>
    <dgm:cxn modelId="{A5C9DD41-7264-3D43-9ADE-4B819FD45CCF}" type="presOf" srcId="{9676F68B-8A72-43B2-95E6-B7B2AD744C41}" destId="{C5157F39-23B3-F945-BD9B-4985CB9CE8B2}" srcOrd="0" destOrd="0" presId="urn:microsoft.com/office/officeart/2008/layout/LinedList"/>
    <dgm:cxn modelId="{F3A41756-C87A-9B4A-8B64-3517FD5FA020}" type="presOf" srcId="{D3CBFB94-B836-4180-BE47-715B5B028BDC}" destId="{725C6CA1-B778-D24E-81FE-CE197D06C0F2}" srcOrd="0" destOrd="0" presId="urn:microsoft.com/office/officeart/2008/layout/LinedList"/>
    <dgm:cxn modelId="{7CE1F56F-CC61-0047-A5A0-50A604A0151E}" type="presOf" srcId="{077CCE63-C384-4B7F-9DF1-2A64BA5A32A5}" destId="{6800C9D0-5AD5-1444-86C5-5BF64A8C6CF7}" srcOrd="0" destOrd="0" presId="urn:microsoft.com/office/officeart/2008/layout/LinedList"/>
    <dgm:cxn modelId="{CF8EDE83-4180-164A-8378-04FFE9651F26}" type="presOf" srcId="{CB054F47-C1BB-49B5-A629-2298E4D03FD1}" destId="{528BCF2E-5206-CB40-B738-2BACA91FB74E}" srcOrd="0" destOrd="0" presId="urn:microsoft.com/office/officeart/2008/layout/LinedList"/>
    <dgm:cxn modelId="{C62934ED-C1C1-4E0A-9136-BF579928FB8D}" srcId="{BEE7ADB9-1136-40C5-B5FB-E789116C1869}" destId="{077CCE63-C384-4B7F-9DF1-2A64BA5A32A5}" srcOrd="2" destOrd="0" parTransId="{A9581587-2B1D-49CE-9EF3-09211399DA55}" sibTransId="{1425EABB-7D26-4637-A83C-A78CDC37EF81}"/>
    <dgm:cxn modelId="{0337F1EE-6CF7-4571-8C85-9F7F0D3077EE}" srcId="{BEE7ADB9-1136-40C5-B5FB-E789116C1869}" destId="{D27DF086-308F-423E-A778-5415636E1377}" srcOrd="0" destOrd="0" parTransId="{D77D8A4E-3761-4EC0-9910-62E5DEBC8D9B}" sibTransId="{FB0B20C2-AA66-4C95-874C-2F93B2F7A409}"/>
    <dgm:cxn modelId="{D6682DE5-1469-C74F-BBB3-DB35EA0870CE}" type="presParOf" srcId="{B3845474-F7F6-4A45-9A4B-707B1A091AE4}" destId="{4FC7ACE7-6AF8-1143-96EE-BB2B2D5F0A6C}" srcOrd="0" destOrd="0" presId="urn:microsoft.com/office/officeart/2008/layout/LinedList"/>
    <dgm:cxn modelId="{F06EA39B-7691-C84A-BF48-85E601F5F187}" type="presParOf" srcId="{B3845474-F7F6-4A45-9A4B-707B1A091AE4}" destId="{A367A1F1-0447-1F43-9C1E-B3A3466ECE23}" srcOrd="1" destOrd="0" presId="urn:microsoft.com/office/officeart/2008/layout/LinedList"/>
    <dgm:cxn modelId="{D40C8733-4E05-C140-A78C-BAA09FE7308F}" type="presParOf" srcId="{A367A1F1-0447-1F43-9C1E-B3A3466ECE23}" destId="{2504CFF4-85F9-A74F-AB62-EDB7801065E9}" srcOrd="0" destOrd="0" presId="urn:microsoft.com/office/officeart/2008/layout/LinedList"/>
    <dgm:cxn modelId="{5E748B4C-1010-834E-81F1-16EC15B35276}" type="presParOf" srcId="{A367A1F1-0447-1F43-9C1E-B3A3466ECE23}" destId="{09A21C54-959F-8941-A8AB-FD820D02BF1F}" srcOrd="1" destOrd="0" presId="urn:microsoft.com/office/officeart/2008/layout/LinedList"/>
    <dgm:cxn modelId="{A8C660CC-ED23-574F-AAC7-5D3C9499A1C8}" type="presParOf" srcId="{B3845474-F7F6-4A45-9A4B-707B1A091AE4}" destId="{EA9E5A2A-09F7-2243-8C7C-6E6EB1AB598A}" srcOrd="2" destOrd="0" presId="urn:microsoft.com/office/officeart/2008/layout/LinedList"/>
    <dgm:cxn modelId="{8CC03111-4F62-1B48-A3F6-007B6DFD34DB}" type="presParOf" srcId="{B3845474-F7F6-4A45-9A4B-707B1A091AE4}" destId="{CBB44996-8060-6B48-9E97-E58736EA2334}" srcOrd="3" destOrd="0" presId="urn:microsoft.com/office/officeart/2008/layout/LinedList"/>
    <dgm:cxn modelId="{D291DAAF-2F8A-2646-8753-0D0B5F216D70}" type="presParOf" srcId="{CBB44996-8060-6B48-9E97-E58736EA2334}" destId="{528BCF2E-5206-CB40-B738-2BACA91FB74E}" srcOrd="0" destOrd="0" presId="urn:microsoft.com/office/officeart/2008/layout/LinedList"/>
    <dgm:cxn modelId="{2723ECF2-E221-BC43-9D81-B9BFC80B04FA}" type="presParOf" srcId="{CBB44996-8060-6B48-9E97-E58736EA2334}" destId="{89CEE365-64CC-174A-A7B1-66D8BD00D077}" srcOrd="1" destOrd="0" presId="urn:microsoft.com/office/officeart/2008/layout/LinedList"/>
    <dgm:cxn modelId="{92FDFD84-E8D7-B344-9523-7614E6D2D898}" type="presParOf" srcId="{B3845474-F7F6-4A45-9A4B-707B1A091AE4}" destId="{5FA05FCF-EB45-4944-ACE8-F67B0BA9D96F}" srcOrd="4" destOrd="0" presId="urn:microsoft.com/office/officeart/2008/layout/LinedList"/>
    <dgm:cxn modelId="{86430696-9CB5-4E47-A77A-E9F6000492DE}" type="presParOf" srcId="{B3845474-F7F6-4A45-9A4B-707B1A091AE4}" destId="{07BE6F97-E532-BF4F-A316-66C8CB978588}" srcOrd="5" destOrd="0" presId="urn:microsoft.com/office/officeart/2008/layout/LinedList"/>
    <dgm:cxn modelId="{5D788658-982A-E742-9129-8FB01739DDEE}" type="presParOf" srcId="{07BE6F97-E532-BF4F-A316-66C8CB978588}" destId="{6800C9D0-5AD5-1444-86C5-5BF64A8C6CF7}" srcOrd="0" destOrd="0" presId="urn:microsoft.com/office/officeart/2008/layout/LinedList"/>
    <dgm:cxn modelId="{A9537E34-A22A-3E4F-8DBE-FB91C21875AA}" type="presParOf" srcId="{07BE6F97-E532-BF4F-A316-66C8CB978588}" destId="{D9891C2F-60E0-6746-92C6-22427ECF2F64}" srcOrd="1" destOrd="0" presId="urn:microsoft.com/office/officeart/2008/layout/LinedList"/>
    <dgm:cxn modelId="{50BA6A82-7229-7741-B65B-430C3DC63EFA}" type="presParOf" srcId="{B3845474-F7F6-4A45-9A4B-707B1A091AE4}" destId="{3A49C59B-D31D-E54B-9B74-1944C2F92A23}" srcOrd="6" destOrd="0" presId="urn:microsoft.com/office/officeart/2008/layout/LinedList"/>
    <dgm:cxn modelId="{1CEF8B7E-1ADC-004E-A001-6420DA0968E6}" type="presParOf" srcId="{B3845474-F7F6-4A45-9A4B-707B1A091AE4}" destId="{710D4C35-FC4B-9346-940E-1797922DD371}" srcOrd="7" destOrd="0" presId="urn:microsoft.com/office/officeart/2008/layout/LinedList"/>
    <dgm:cxn modelId="{E20D9324-DB95-4149-A489-32F2BBDC2852}" type="presParOf" srcId="{710D4C35-FC4B-9346-940E-1797922DD371}" destId="{725C6CA1-B778-D24E-81FE-CE197D06C0F2}" srcOrd="0" destOrd="0" presId="urn:microsoft.com/office/officeart/2008/layout/LinedList"/>
    <dgm:cxn modelId="{E3462DE1-545A-0740-8516-89A54A939115}" type="presParOf" srcId="{710D4C35-FC4B-9346-940E-1797922DD371}" destId="{0741552A-9FEE-0F4C-9AA6-27EA151835FA}" srcOrd="1" destOrd="0" presId="urn:microsoft.com/office/officeart/2008/layout/LinedList"/>
    <dgm:cxn modelId="{27ACD2E2-A598-784A-B7EC-1967C8D0ED1F}" type="presParOf" srcId="{B3845474-F7F6-4A45-9A4B-707B1A091AE4}" destId="{428D0AE0-FBE3-7440-9A54-334AE0B9BEEF}" srcOrd="8" destOrd="0" presId="urn:microsoft.com/office/officeart/2008/layout/LinedList"/>
    <dgm:cxn modelId="{C08FEBDC-36F9-7D4A-B6B2-ACFF21D94AFE}" type="presParOf" srcId="{B3845474-F7F6-4A45-9A4B-707B1A091AE4}" destId="{2B6BCBC2-D55A-D747-9A39-F5A003BA41E3}" srcOrd="9" destOrd="0" presId="urn:microsoft.com/office/officeart/2008/layout/LinedList"/>
    <dgm:cxn modelId="{2B9D0650-99B0-F643-963D-3C8EC0377880}" type="presParOf" srcId="{2B6BCBC2-D55A-D747-9A39-F5A003BA41E3}" destId="{C5157F39-23B3-F945-BD9B-4985CB9CE8B2}" srcOrd="0" destOrd="0" presId="urn:microsoft.com/office/officeart/2008/layout/LinedList"/>
    <dgm:cxn modelId="{01B4DBE3-625B-4C4D-A453-8DE404328ED3}" type="presParOf" srcId="{2B6BCBC2-D55A-D747-9A39-F5A003BA41E3}" destId="{1A6D7E01-E1FA-124D-91E9-2CFF8480B0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DDAC29-EA4E-4CFB-AE67-758A503864A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2E7C9D-1888-411B-83FC-B727423D2FDB}">
      <dgm:prSet/>
      <dgm:spPr/>
      <dgm:t>
        <a:bodyPr/>
        <a:lstStyle/>
        <a:p>
          <a:r>
            <a:rPr lang="hr-HR" b="1" dirty="0"/>
            <a:t>Mladi u sukobu sa zakonom/mladi počinitelji kaznenog djela</a:t>
          </a:r>
          <a:r>
            <a:rPr lang="hr-HR" dirty="0"/>
            <a:t> je zakonski termin za mlade osobe </a:t>
          </a:r>
          <a:r>
            <a:rPr lang="en-GB" dirty="0"/>
            <a:t>(do </a:t>
          </a:r>
          <a:r>
            <a:rPr lang="hr-HR" dirty="0"/>
            <a:t>23</a:t>
          </a:r>
          <a:r>
            <a:rPr lang="en-GB" dirty="0"/>
            <a:t> </a:t>
          </a:r>
          <a:r>
            <a:rPr lang="en-GB" dirty="0" err="1"/>
            <a:t>godin</a:t>
          </a:r>
          <a:r>
            <a:rPr lang="hr-HR" dirty="0"/>
            <a:t>e</a:t>
          </a:r>
          <a:r>
            <a:rPr lang="en-GB" dirty="0"/>
            <a:t> </a:t>
          </a:r>
          <a:r>
            <a:rPr lang="en-GB" dirty="0" err="1"/>
            <a:t>starosti</a:t>
          </a:r>
          <a:r>
            <a:rPr lang="en-GB" dirty="0"/>
            <a:t>) </a:t>
          </a:r>
          <a:r>
            <a:rPr lang="hr-HR" dirty="0"/>
            <a:t>koje zbog počinjenog kaznenog djela prolaze postupak pred nadležnim Državnim Odvjetništvom i maloljetničkim sudom i budu im izrečene mjere u skladu sa Zakonom o sudovima za mladež ili Prekršajnim zakonom. </a:t>
          </a:r>
          <a:endParaRPr lang="en-US" dirty="0"/>
        </a:p>
      </dgm:t>
    </dgm:pt>
    <dgm:pt modelId="{B87187C2-3103-4535-9FE6-0416E1037AB9}" type="parTrans" cxnId="{E9265DF1-B94B-428F-A2C8-453EDD1AFAC0}">
      <dgm:prSet/>
      <dgm:spPr/>
      <dgm:t>
        <a:bodyPr/>
        <a:lstStyle/>
        <a:p>
          <a:endParaRPr lang="en-US"/>
        </a:p>
      </dgm:t>
    </dgm:pt>
    <dgm:pt modelId="{45FB8A0C-B3F2-4D6D-8F84-EE9599B6B2E4}" type="sibTrans" cxnId="{E9265DF1-B94B-428F-A2C8-453EDD1AFAC0}">
      <dgm:prSet/>
      <dgm:spPr/>
      <dgm:t>
        <a:bodyPr/>
        <a:lstStyle/>
        <a:p>
          <a:endParaRPr lang="en-US"/>
        </a:p>
      </dgm:t>
    </dgm:pt>
    <dgm:pt modelId="{35D0A4A6-DDE8-45D5-8EB8-75C01AA336B7}">
      <dgm:prSet/>
      <dgm:spPr/>
      <dgm:t>
        <a:bodyPr/>
        <a:lstStyle/>
        <a:p>
          <a:r>
            <a:rPr lang="hr-HR"/>
            <a:t>Kazneno djelo otkriveno</a:t>
          </a:r>
          <a:endParaRPr lang="en-US"/>
        </a:p>
      </dgm:t>
    </dgm:pt>
    <dgm:pt modelId="{EB9095B1-BEDE-416B-BDEC-D482438CB245}" type="parTrans" cxnId="{6DFE17E3-F043-4695-8231-2B5E5AF88389}">
      <dgm:prSet/>
      <dgm:spPr/>
      <dgm:t>
        <a:bodyPr/>
        <a:lstStyle/>
        <a:p>
          <a:endParaRPr lang="en-US"/>
        </a:p>
      </dgm:t>
    </dgm:pt>
    <dgm:pt modelId="{4956C2F3-6CC9-44AB-B7EB-E5A573AE855B}" type="sibTrans" cxnId="{6DFE17E3-F043-4695-8231-2B5E5AF88389}">
      <dgm:prSet/>
      <dgm:spPr/>
      <dgm:t>
        <a:bodyPr/>
        <a:lstStyle/>
        <a:p>
          <a:endParaRPr lang="en-US"/>
        </a:p>
      </dgm:t>
    </dgm:pt>
    <dgm:pt modelId="{E7D89BB8-0E79-4698-ACE6-1356891BB401}">
      <dgm:prSet/>
      <dgm:spPr/>
      <dgm:t>
        <a:bodyPr/>
        <a:lstStyle/>
        <a:p>
          <a:r>
            <a:rPr lang="hr-HR"/>
            <a:t>Kazneno djelo procesuirano</a:t>
          </a:r>
          <a:endParaRPr lang="en-US"/>
        </a:p>
      </dgm:t>
    </dgm:pt>
    <dgm:pt modelId="{8757C349-2D86-4D21-B1D1-65F1ACE53905}" type="parTrans" cxnId="{969376B2-1E01-4E03-ABEA-81AA010775B3}">
      <dgm:prSet/>
      <dgm:spPr/>
      <dgm:t>
        <a:bodyPr/>
        <a:lstStyle/>
        <a:p>
          <a:endParaRPr lang="en-US"/>
        </a:p>
      </dgm:t>
    </dgm:pt>
    <dgm:pt modelId="{4476BB06-5677-43E8-9414-EE751EA437AA}" type="sibTrans" cxnId="{969376B2-1E01-4E03-ABEA-81AA010775B3}">
      <dgm:prSet/>
      <dgm:spPr/>
      <dgm:t>
        <a:bodyPr/>
        <a:lstStyle/>
        <a:p>
          <a:endParaRPr lang="en-US"/>
        </a:p>
      </dgm:t>
    </dgm:pt>
    <dgm:pt modelId="{D6AF0DBB-7D85-44D0-877E-770BC987B720}">
      <dgm:prSet/>
      <dgm:spPr/>
      <dgm:t>
        <a:bodyPr/>
        <a:lstStyle/>
        <a:p>
          <a:r>
            <a:rPr lang="hr-HR"/>
            <a:t>Izrečena mjera</a:t>
          </a:r>
          <a:endParaRPr lang="en-US"/>
        </a:p>
      </dgm:t>
    </dgm:pt>
    <dgm:pt modelId="{66C5EE7D-2D98-4A93-925F-E2AD0DD758CF}" type="parTrans" cxnId="{C738F620-D775-4437-9B88-FAE2A3E4F5E6}">
      <dgm:prSet/>
      <dgm:spPr/>
      <dgm:t>
        <a:bodyPr/>
        <a:lstStyle/>
        <a:p>
          <a:endParaRPr lang="en-US"/>
        </a:p>
      </dgm:t>
    </dgm:pt>
    <dgm:pt modelId="{C6E85173-49B0-41BA-AD95-04D72D90202A}" type="sibTrans" cxnId="{C738F620-D775-4437-9B88-FAE2A3E4F5E6}">
      <dgm:prSet/>
      <dgm:spPr/>
      <dgm:t>
        <a:bodyPr/>
        <a:lstStyle/>
        <a:p>
          <a:endParaRPr lang="en-US"/>
        </a:p>
      </dgm:t>
    </dgm:pt>
    <dgm:pt modelId="{DB6148F0-DB6D-4154-A70C-F8515672A40D}">
      <dgm:prSet/>
      <dgm:spPr/>
      <dgm:t>
        <a:bodyPr/>
        <a:lstStyle/>
        <a:p>
          <a:r>
            <a:rPr lang="hr-HR"/>
            <a:t>Evidentirani su kao počinitelji kaznenog djela</a:t>
          </a:r>
          <a:endParaRPr lang="en-US"/>
        </a:p>
      </dgm:t>
    </dgm:pt>
    <dgm:pt modelId="{1E6B3468-F524-485D-BB06-12F47B1C6B52}" type="parTrans" cxnId="{55C3B04A-C6C3-457F-AB69-A76DAA5DAA49}">
      <dgm:prSet/>
      <dgm:spPr/>
      <dgm:t>
        <a:bodyPr/>
        <a:lstStyle/>
        <a:p>
          <a:endParaRPr lang="en-US"/>
        </a:p>
      </dgm:t>
    </dgm:pt>
    <dgm:pt modelId="{0C9B703C-E97A-47DE-8956-5B834D983C6F}" type="sibTrans" cxnId="{55C3B04A-C6C3-457F-AB69-A76DAA5DAA49}">
      <dgm:prSet/>
      <dgm:spPr/>
      <dgm:t>
        <a:bodyPr/>
        <a:lstStyle/>
        <a:p>
          <a:endParaRPr lang="en-US"/>
        </a:p>
      </dgm:t>
    </dgm:pt>
    <dgm:pt modelId="{470E3028-64D6-664C-A361-16A6E58CFE79}" type="pres">
      <dgm:prSet presAssocID="{3FDDAC29-EA4E-4CFB-AE67-758A503864A7}" presName="vert0" presStyleCnt="0">
        <dgm:presLayoutVars>
          <dgm:dir/>
          <dgm:animOne val="branch"/>
          <dgm:animLvl val="lvl"/>
        </dgm:presLayoutVars>
      </dgm:prSet>
      <dgm:spPr/>
    </dgm:pt>
    <dgm:pt modelId="{89AE03CD-5E97-6C48-B6F7-373FEEB51245}" type="pres">
      <dgm:prSet presAssocID="{632E7C9D-1888-411B-83FC-B727423D2FDB}" presName="thickLine" presStyleLbl="alignNode1" presStyleIdx="0" presStyleCnt="5"/>
      <dgm:spPr/>
    </dgm:pt>
    <dgm:pt modelId="{2EC6AE9B-A2AC-4145-9D2C-51939431AF73}" type="pres">
      <dgm:prSet presAssocID="{632E7C9D-1888-411B-83FC-B727423D2FDB}" presName="horz1" presStyleCnt="0"/>
      <dgm:spPr/>
    </dgm:pt>
    <dgm:pt modelId="{7E6B8861-C8A8-5444-B4C3-AF326709D6B2}" type="pres">
      <dgm:prSet presAssocID="{632E7C9D-1888-411B-83FC-B727423D2FDB}" presName="tx1" presStyleLbl="revTx" presStyleIdx="0" presStyleCnt="5"/>
      <dgm:spPr/>
    </dgm:pt>
    <dgm:pt modelId="{7A3B3806-B743-164C-9B3E-ABD7AA4CAC14}" type="pres">
      <dgm:prSet presAssocID="{632E7C9D-1888-411B-83FC-B727423D2FDB}" presName="vert1" presStyleCnt="0"/>
      <dgm:spPr/>
    </dgm:pt>
    <dgm:pt modelId="{F4C97699-65D0-3145-9F5C-072CE2732DFA}" type="pres">
      <dgm:prSet presAssocID="{35D0A4A6-DDE8-45D5-8EB8-75C01AA336B7}" presName="thickLine" presStyleLbl="alignNode1" presStyleIdx="1" presStyleCnt="5"/>
      <dgm:spPr/>
    </dgm:pt>
    <dgm:pt modelId="{B542A838-0E1A-B74D-ACDA-E43F5362519B}" type="pres">
      <dgm:prSet presAssocID="{35D0A4A6-DDE8-45D5-8EB8-75C01AA336B7}" presName="horz1" presStyleCnt="0"/>
      <dgm:spPr/>
    </dgm:pt>
    <dgm:pt modelId="{55CFD063-7F03-2C43-8598-54E84504BEBD}" type="pres">
      <dgm:prSet presAssocID="{35D0A4A6-DDE8-45D5-8EB8-75C01AA336B7}" presName="tx1" presStyleLbl="revTx" presStyleIdx="1" presStyleCnt="5"/>
      <dgm:spPr/>
    </dgm:pt>
    <dgm:pt modelId="{B0D46900-55B9-5945-8EB5-987EEDD37AFC}" type="pres">
      <dgm:prSet presAssocID="{35D0A4A6-DDE8-45D5-8EB8-75C01AA336B7}" presName="vert1" presStyleCnt="0"/>
      <dgm:spPr/>
    </dgm:pt>
    <dgm:pt modelId="{036D6EB4-3594-5946-8432-7102624F390B}" type="pres">
      <dgm:prSet presAssocID="{E7D89BB8-0E79-4698-ACE6-1356891BB401}" presName="thickLine" presStyleLbl="alignNode1" presStyleIdx="2" presStyleCnt="5"/>
      <dgm:spPr/>
    </dgm:pt>
    <dgm:pt modelId="{F686020E-5516-7145-8A37-AA6EEB6874F0}" type="pres">
      <dgm:prSet presAssocID="{E7D89BB8-0E79-4698-ACE6-1356891BB401}" presName="horz1" presStyleCnt="0"/>
      <dgm:spPr/>
    </dgm:pt>
    <dgm:pt modelId="{73901A94-20A2-7444-ACA8-0CC486197821}" type="pres">
      <dgm:prSet presAssocID="{E7D89BB8-0E79-4698-ACE6-1356891BB401}" presName="tx1" presStyleLbl="revTx" presStyleIdx="2" presStyleCnt="5"/>
      <dgm:spPr/>
    </dgm:pt>
    <dgm:pt modelId="{98D06968-B082-4447-AAB9-0C38D4DDAB1F}" type="pres">
      <dgm:prSet presAssocID="{E7D89BB8-0E79-4698-ACE6-1356891BB401}" presName="vert1" presStyleCnt="0"/>
      <dgm:spPr/>
    </dgm:pt>
    <dgm:pt modelId="{331382A9-A347-BD4A-8B90-38E3B02F6C3D}" type="pres">
      <dgm:prSet presAssocID="{D6AF0DBB-7D85-44D0-877E-770BC987B720}" presName="thickLine" presStyleLbl="alignNode1" presStyleIdx="3" presStyleCnt="5"/>
      <dgm:spPr/>
    </dgm:pt>
    <dgm:pt modelId="{26967B81-9229-C64F-AEA8-1A0373C08385}" type="pres">
      <dgm:prSet presAssocID="{D6AF0DBB-7D85-44D0-877E-770BC987B720}" presName="horz1" presStyleCnt="0"/>
      <dgm:spPr/>
    </dgm:pt>
    <dgm:pt modelId="{C275F3BA-F5BC-E84A-8AA8-64CF294C027E}" type="pres">
      <dgm:prSet presAssocID="{D6AF0DBB-7D85-44D0-877E-770BC987B720}" presName="tx1" presStyleLbl="revTx" presStyleIdx="3" presStyleCnt="5"/>
      <dgm:spPr/>
    </dgm:pt>
    <dgm:pt modelId="{1E2E4916-4F07-7848-8406-5BE2B04740D2}" type="pres">
      <dgm:prSet presAssocID="{D6AF0DBB-7D85-44D0-877E-770BC987B720}" presName="vert1" presStyleCnt="0"/>
      <dgm:spPr/>
    </dgm:pt>
    <dgm:pt modelId="{C503EFAD-8930-C24D-94BA-00E1960639CD}" type="pres">
      <dgm:prSet presAssocID="{DB6148F0-DB6D-4154-A70C-F8515672A40D}" presName="thickLine" presStyleLbl="alignNode1" presStyleIdx="4" presStyleCnt="5"/>
      <dgm:spPr/>
    </dgm:pt>
    <dgm:pt modelId="{D45C62A6-D6EF-5E4E-B676-AA3610014AB8}" type="pres">
      <dgm:prSet presAssocID="{DB6148F0-DB6D-4154-A70C-F8515672A40D}" presName="horz1" presStyleCnt="0"/>
      <dgm:spPr/>
    </dgm:pt>
    <dgm:pt modelId="{15E6E0E3-68C0-374D-8251-3AB05EC4591F}" type="pres">
      <dgm:prSet presAssocID="{DB6148F0-DB6D-4154-A70C-F8515672A40D}" presName="tx1" presStyleLbl="revTx" presStyleIdx="4" presStyleCnt="5"/>
      <dgm:spPr/>
    </dgm:pt>
    <dgm:pt modelId="{832248F3-D1D5-9D48-8D66-CA175601F73D}" type="pres">
      <dgm:prSet presAssocID="{DB6148F0-DB6D-4154-A70C-F8515672A40D}" presName="vert1" presStyleCnt="0"/>
      <dgm:spPr/>
    </dgm:pt>
  </dgm:ptLst>
  <dgm:cxnLst>
    <dgm:cxn modelId="{C738F620-D775-4437-9B88-FAE2A3E4F5E6}" srcId="{3FDDAC29-EA4E-4CFB-AE67-758A503864A7}" destId="{D6AF0DBB-7D85-44D0-877E-770BC987B720}" srcOrd="3" destOrd="0" parTransId="{66C5EE7D-2D98-4A93-925F-E2AD0DD758CF}" sibTransId="{C6E85173-49B0-41BA-AD95-04D72D90202A}"/>
    <dgm:cxn modelId="{3D12CB28-52D6-BF45-ACB4-95AE57B30C2C}" type="presOf" srcId="{DB6148F0-DB6D-4154-A70C-F8515672A40D}" destId="{15E6E0E3-68C0-374D-8251-3AB05EC4591F}" srcOrd="0" destOrd="0" presId="urn:microsoft.com/office/officeart/2008/layout/LinedList"/>
    <dgm:cxn modelId="{55C3B04A-C6C3-457F-AB69-A76DAA5DAA49}" srcId="{3FDDAC29-EA4E-4CFB-AE67-758A503864A7}" destId="{DB6148F0-DB6D-4154-A70C-F8515672A40D}" srcOrd="4" destOrd="0" parTransId="{1E6B3468-F524-485D-BB06-12F47B1C6B52}" sibTransId="{0C9B703C-E97A-47DE-8956-5B834D983C6F}"/>
    <dgm:cxn modelId="{E0791D59-54AC-3948-864F-84AD5665CBE0}" type="presOf" srcId="{35D0A4A6-DDE8-45D5-8EB8-75C01AA336B7}" destId="{55CFD063-7F03-2C43-8598-54E84504BEBD}" srcOrd="0" destOrd="0" presId="urn:microsoft.com/office/officeart/2008/layout/LinedList"/>
    <dgm:cxn modelId="{21F31369-9305-6449-B04A-F42930CC9A06}" type="presOf" srcId="{D6AF0DBB-7D85-44D0-877E-770BC987B720}" destId="{C275F3BA-F5BC-E84A-8AA8-64CF294C027E}" srcOrd="0" destOrd="0" presId="urn:microsoft.com/office/officeart/2008/layout/LinedList"/>
    <dgm:cxn modelId="{F4ADA288-4548-234C-A6B7-E203A187114F}" type="presOf" srcId="{632E7C9D-1888-411B-83FC-B727423D2FDB}" destId="{7E6B8861-C8A8-5444-B4C3-AF326709D6B2}" srcOrd="0" destOrd="0" presId="urn:microsoft.com/office/officeart/2008/layout/LinedList"/>
    <dgm:cxn modelId="{EDD5ADA1-4EE7-6C4D-8E46-C17FEF47EABF}" type="presOf" srcId="{3FDDAC29-EA4E-4CFB-AE67-758A503864A7}" destId="{470E3028-64D6-664C-A361-16A6E58CFE79}" srcOrd="0" destOrd="0" presId="urn:microsoft.com/office/officeart/2008/layout/LinedList"/>
    <dgm:cxn modelId="{969376B2-1E01-4E03-ABEA-81AA010775B3}" srcId="{3FDDAC29-EA4E-4CFB-AE67-758A503864A7}" destId="{E7D89BB8-0E79-4698-ACE6-1356891BB401}" srcOrd="2" destOrd="0" parTransId="{8757C349-2D86-4D21-B1D1-65F1ACE53905}" sibTransId="{4476BB06-5677-43E8-9414-EE751EA437AA}"/>
    <dgm:cxn modelId="{96B3E9C3-0DEA-EA4B-B3ED-043BDE5985C9}" type="presOf" srcId="{E7D89BB8-0E79-4698-ACE6-1356891BB401}" destId="{73901A94-20A2-7444-ACA8-0CC486197821}" srcOrd="0" destOrd="0" presId="urn:microsoft.com/office/officeart/2008/layout/LinedList"/>
    <dgm:cxn modelId="{6DFE17E3-F043-4695-8231-2B5E5AF88389}" srcId="{3FDDAC29-EA4E-4CFB-AE67-758A503864A7}" destId="{35D0A4A6-DDE8-45D5-8EB8-75C01AA336B7}" srcOrd="1" destOrd="0" parTransId="{EB9095B1-BEDE-416B-BDEC-D482438CB245}" sibTransId="{4956C2F3-6CC9-44AB-B7EB-E5A573AE855B}"/>
    <dgm:cxn modelId="{E9265DF1-B94B-428F-A2C8-453EDD1AFAC0}" srcId="{3FDDAC29-EA4E-4CFB-AE67-758A503864A7}" destId="{632E7C9D-1888-411B-83FC-B727423D2FDB}" srcOrd="0" destOrd="0" parTransId="{B87187C2-3103-4535-9FE6-0416E1037AB9}" sibTransId="{45FB8A0C-B3F2-4D6D-8F84-EE9599B6B2E4}"/>
    <dgm:cxn modelId="{81FA8F82-22BC-5346-AA31-92EF4A3B0AB2}" type="presParOf" srcId="{470E3028-64D6-664C-A361-16A6E58CFE79}" destId="{89AE03CD-5E97-6C48-B6F7-373FEEB51245}" srcOrd="0" destOrd="0" presId="urn:microsoft.com/office/officeart/2008/layout/LinedList"/>
    <dgm:cxn modelId="{068E9B7C-D284-4C4D-940E-C41D9796EBD0}" type="presParOf" srcId="{470E3028-64D6-664C-A361-16A6E58CFE79}" destId="{2EC6AE9B-A2AC-4145-9D2C-51939431AF73}" srcOrd="1" destOrd="0" presId="urn:microsoft.com/office/officeart/2008/layout/LinedList"/>
    <dgm:cxn modelId="{DB261FC1-7AE1-8148-B560-5C4F204136E8}" type="presParOf" srcId="{2EC6AE9B-A2AC-4145-9D2C-51939431AF73}" destId="{7E6B8861-C8A8-5444-B4C3-AF326709D6B2}" srcOrd="0" destOrd="0" presId="urn:microsoft.com/office/officeart/2008/layout/LinedList"/>
    <dgm:cxn modelId="{E139A6CA-F3FD-E243-BB9E-4012A8459FE6}" type="presParOf" srcId="{2EC6AE9B-A2AC-4145-9D2C-51939431AF73}" destId="{7A3B3806-B743-164C-9B3E-ABD7AA4CAC14}" srcOrd="1" destOrd="0" presId="urn:microsoft.com/office/officeart/2008/layout/LinedList"/>
    <dgm:cxn modelId="{B0B99D58-07D3-F948-B53D-E715594DB6AD}" type="presParOf" srcId="{470E3028-64D6-664C-A361-16A6E58CFE79}" destId="{F4C97699-65D0-3145-9F5C-072CE2732DFA}" srcOrd="2" destOrd="0" presId="urn:microsoft.com/office/officeart/2008/layout/LinedList"/>
    <dgm:cxn modelId="{91ACE37E-8D2E-8346-AC02-EBE976A8E307}" type="presParOf" srcId="{470E3028-64D6-664C-A361-16A6E58CFE79}" destId="{B542A838-0E1A-B74D-ACDA-E43F5362519B}" srcOrd="3" destOrd="0" presId="urn:microsoft.com/office/officeart/2008/layout/LinedList"/>
    <dgm:cxn modelId="{2F50E64D-7DCF-AC40-BB46-04B175C9E004}" type="presParOf" srcId="{B542A838-0E1A-B74D-ACDA-E43F5362519B}" destId="{55CFD063-7F03-2C43-8598-54E84504BEBD}" srcOrd="0" destOrd="0" presId="urn:microsoft.com/office/officeart/2008/layout/LinedList"/>
    <dgm:cxn modelId="{21DC6D32-BDE0-FC4B-8F7F-05933258FC0F}" type="presParOf" srcId="{B542A838-0E1A-B74D-ACDA-E43F5362519B}" destId="{B0D46900-55B9-5945-8EB5-987EEDD37AFC}" srcOrd="1" destOrd="0" presId="urn:microsoft.com/office/officeart/2008/layout/LinedList"/>
    <dgm:cxn modelId="{5A914967-522A-2444-AC30-0A2CCC85D962}" type="presParOf" srcId="{470E3028-64D6-664C-A361-16A6E58CFE79}" destId="{036D6EB4-3594-5946-8432-7102624F390B}" srcOrd="4" destOrd="0" presId="urn:microsoft.com/office/officeart/2008/layout/LinedList"/>
    <dgm:cxn modelId="{FDCDF176-EEF5-EA4D-A126-2DA244E40F75}" type="presParOf" srcId="{470E3028-64D6-664C-A361-16A6E58CFE79}" destId="{F686020E-5516-7145-8A37-AA6EEB6874F0}" srcOrd="5" destOrd="0" presId="urn:microsoft.com/office/officeart/2008/layout/LinedList"/>
    <dgm:cxn modelId="{98E7F507-75FD-684F-914B-DBEC96B5DEEA}" type="presParOf" srcId="{F686020E-5516-7145-8A37-AA6EEB6874F0}" destId="{73901A94-20A2-7444-ACA8-0CC486197821}" srcOrd="0" destOrd="0" presId="urn:microsoft.com/office/officeart/2008/layout/LinedList"/>
    <dgm:cxn modelId="{6AC5917C-FDF1-9446-A9B7-7C46C1A35ED5}" type="presParOf" srcId="{F686020E-5516-7145-8A37-AA6EEB6874F0}" destId="{98D06968-B082-4447-AAB9-0C38D4DDAB1F}" srcOrd="1" destOrd="0" presId="urn:microsoft.com/office/officeart/2008/layout/LinedList"/>
    <dgm:cxn modelId="{E576DB37-7C88-B34A-AE69-67E54838D122}" type="presParOf" srcId="{470E3028-64D6-664C-A361-16A6E58CFE79}" destId="{331382A9-A347-BD4A-8B90-38E3B02F6C3D}" srcOrd="6" destOrd="0" presId="urn:microsoft.com/office/officeart/2008/layout/LinedList"/>
    <dgm:cxn modelId="{93C76450-2581-4C4B-8A26-666E466B0823}" type="presParOf" srcId="{470E3028-64D6-664C-A361-16A6E58CFE79}" destId="{26967B81-9229-C64F-AEA8-1A0373C08385}" srcOrd="7" destOrd="0" presId="urn:microsoft.com/office/officeart/2008/layout/LinedList"/>
    <dgm:cxn modelId="{D7958CB6-CAF5-7F4F-912A-5BE918DFF072}" type="presParOf" srcId="{26967B81-9229-C64F-AEA8-1A0373C08385}" destId="{C275F3BA-F5BC-E84A-8AA8-64CF294C027E}" srcOrd="0" destOrd="0" presId="urn:microsoft.com/office/officeart/2008/layout/LinedList"/>
    <dgm:cxn modelId="{5AC1F33F-FD96-1648-A02F-78C382B925EA}" type="presParOf" srcId="{26967B81-9229-C64F-AEA8-1A0373C08385}" destId="{1E2E4916-4F07-7848-8406-5BE2B04740D2}" srcOrd="1" destOrd="0" presId="urn:microsoft.com/office/officeart/2008/layout/LinedList"/>
    <dgm:cxn modelId="{D2EA1C2B-ACA8-2A41-8C19-CB9F1B8893CC}" type="presParOf" srcId="{470E3028-64D6-664C-A361-16A6E58CFE79}" destId="{C503EFAD-8930-C24D-94BA-00E1960639CD}" srcOrd="8" destOrd="0" presId="urn:microsoft.com/office/officeart/2008/layout/LinedList"/>
    <dgm:cxn modelId="{45A9C8BE-B24F-7A41-9975-675DA2176092}" type="presParOf" srcId="{470E3028-64D6-664C-A361-16A6E58CFE79}" destId="{D45C62A6-D6EF-5E4E-B676-AA3610014AB8}" srcOrd="9" destOrd="0" presId="urn:microsoft.com/office/officeart/2008/layout/LinedList"/>
    <dgm:cxn modelId="{E3B08B2A-5150-6F41-B313-50ED49FC4153}" type="presParOf" srcId="{D45C62A6-D6EF-5E4E-B676-AA3610014AB8}" destId="{15E6E0E3-68C0-374D-8251-3AB05EC4591F}" srcOrd="0" destOrd="0" presId="urn:microsoft.com/office/officeart/2008/layout/LinedList"/>
    <dgm:cxn modelId="{E25219F1-2AA0-FF4F-9A01-C02A8468A1E0}" type="presParOf" srcId="{D45C62A6-D6EF-5E4E-B676-AA3610014AB8}" destId="{832248F3-D1D5-9D48-8D66-CA175601F7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948666-7F02-4DBB-B5F2-35CD0C824D7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8A6753-ADEA-4034-B813-679C77E1C315}">
      <dgm:prSet/>
      <dgm:spPr/>
      <dgm:t>
        <a:bodyPr/>
        <a:lstStyle/>
        <a:p>
          <a:r>
            <a:rPr lang="hr-HR" dirty="0"/>
            <a:t>Koji su uzroci / što sve doprinosi nastanku i razvoju delinkventnog ponašanja?</a:t>
          </a:r>
          <a:endParaRPr lang="en-US" dirty="0"/>
        </a:p>
      </dgm:t>
    </dgm:pt>
    <dgm:pt modelId="{0FD35582-DDE9-423B-A7D6-3BA4700B5ECE}" type="parTrans" cxnId="{AB4DA9B7-C3CE-40C1-8CBE-ACAF55067D7D}">
      <dgm:prSet/>
      <dgm:spPr/>
      <dgm:t>
        <a:bodyPr/>
        <a:lstStyle/>
        <a:p>
          <a:endParaRPr lang="en-US"/>
        </a:p>
      </dgm:t>
    </dgm:pt>
    <dgm:pt modelId="{F6E83495-2CF6-4BB8-9914-9DF41AC5418D}" type="sibTrans" cxnId="{AB4DA9B7-C3CE-40C1-8CBE-ACAF55067D7D}">
      <dgm:prSet/>
      <dgm:spPr/>
      <dgm:t>
        <a:bodyPr/>
        <a:lstStyle/>
        <a:p>
          <a:endParaRPr lang="en-US"/>
        </a:p>
      </dgm:t>
    </dgm:pt>
    <dgm:pt modelId="{D8E8C12C-18FF-48F3-B3B0-4C3C97BE3BAD}">
      <dgm:prSet/>
      <dgm:spPr/>
      <dgm:t>
        <a:bodyPr/>
        <a:lstStyle/>
        <a:p>
          <a:r>
            <a:rPr lang="hr-HR"/>
            <a:t>Na kojim se sve razinama djeteta ili mlade osobe uzroci delinkvencije mogu promatrati?</a:t>
          </a:r>
          <a:endParaRPr lang="en-US"/>
        </a:p>
      </dgm:t>
    </dgm:pt>
    <dgm:pt modelId="{B85D1A37-A3B3-4B76-AAE2-F3632ED8EC4A}" type="parTrans" cxnId="{88FF530B-3770-4FA3-8480-87C6F8BF34FD}">
      <dgm:prSet/>
      <dgm:spPr/>
      <dgm:t>
        <a:bodyPr/>
        <a:lstStyle/>
        <a:p>
          <a:endParaRPr lang="en-US"/>
        </a:p>
      </dgm:t>
    </dgm:pt>
    <dgm:pt modelId="{C87A54B0-D7A7-4DEF-AEFE-DED35DD62D28}" type="sibTrans" cxnId="{88FF530B-3770-4FA3-8480-87C6F8BF34FD}">
      <dgm:prSet/>
      <dgm:spPr/>
      <dgm:t>
        <a:bodyPr/>
        <a:lstStyle/>
        <a:p>
          <a:endParaRPr lang="en-US"/>
        </a:p>
      </dgm:t>
    </dgm:pt>
    <dgm:pt modelId="{BD308BC9-0D89-BA42-B571-95E8F497BCC7}" type="pres">
      <dgm:prSet presAssocID="{58948666-7F02-4DBB-B5F2-35CD0C824D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5A2D6C-B996-1E45-BBB3-165DD119832E}" type="pres">
      <dgm:prSet presAssocID="{F08A6753-ADEA-4034-B813-679C77E1C315}" presName="hierRoot1" presStyleCnt="0"/>
      <dgm:spPr/>
    </dgm:pt>
    <dgm:pt modelId="{FAC42336-077F-224B-BC83-F3C5D2B63950}" type="pres">
      <dgm:prSet presAssocID="{F08A6753-ADEA-4034-B813-679C77E1C315}" presName="composite" presStyleCnt="0"/>
      <dgm:spPr/>
    </dgm:pt>
    <dgm:pt modelId="{655B7653-C9CF-2547-8AF3-AF6CB4C29ED5}" type="pres">
      <dgm:prSet presAssocID="{F08A6753-ADEA-4034-B813-679C77E1C315}" presName="background" presStyleLbl="node0" presStyleIdx="0" presStyleCnt="2"/>
      <dgm:spPr/>
    </dgm:pt>
    <dgm:pt modelId="{9B793B14-11F0-FF42-B440-0D0594288F19}" type="pres">
      <dgm:prSet presAssocID="{F08A6753-ADEA-4034-B813-679C77E1C315}" presName="text" presStyleLbl="fgAcc0" presStyleIdx="0" presStyleCnt="2">
        <dgm:presLayoutVars>
          <dgm:chPref val="3"/>
        </dgm:presLayoutVars>
      </dgm:prSet>
      <dgm:spPr/>
    </dgm:pt>
    <dgm:pt modelId="{876D3FD8-1008-B944-AE46-0848948A030A}" type="pres">
      <dgm:prSet presAssocID="{F08A6753-ADEA-4034-B813-679C77E1C315}" presName="hierChild2" presStyleCnt="0"/>
      <dgm:spPr/>
    </dgm:pt>
    <dgm:pt modelId="{FB826535-0EC6-AF44-83D0-64550FE58C30}" type="pres">
      <dgm:prSet presAssocID="{D8E8C12C-18FF-48F3-B3B0-4C3C97BE3BAD}" presName="hierRoot1" presStyleCnt="0"/>
      <dgm:spPr/>
    </dgm:pt>
    <dgm:pt modelId="{8EFA469C-9A51-5347-892D-F7E7E0AFA823}" type="pres">
      <dgm:prSet presAssocID="{D8E8C12C-18FF-48F3-B3B0-4C3C97BE3BAD}" presName="composite" presStyleCnt="0"/>
      <dgm:spPr/>
    </dgm:pt>
    <dgm:pt modelId="{B0343571-3AA2-3341-8288-6F7C6036A5D5}" type="pres">
      <dgm:prSet presAssocID="{D8E8C12C-18FF-48F3-B3B0-4C3C97BE3BAD}" presName="background" presStyleLbl="node0" presStyleIdx="1" presStyleCnt="2"/>
      <dgm:spPr/>
    </dgm:pt>
    <dgm:pt modelId="{894795E9-8259-F245-A593-4DF5FF970252}" type="pres">
      <dgm:prSet presAssocID="{D8E8C12C-18FF-48F3-B3B0-4C3C97BE3BAD}" presName="text" presStyleLbl="fgAcc0" presStyleIdx="1" presStyleCnt="2">
        <dgm:presLayoutVars>
          <dgm:chPref val="3"/>
        </dgm:presLayoutVars>
      </dgm:prSet>
      <dgm:spPr/>
    </dgm:pt>
    <dgm:pt modelId="{86C0AAD1-CAE2-524F-B174-CCB9FB06FB4E}" type="pres">
      <dgm:prSet presAssocID="{D8E8C12C-18FF-48F3-B3B0-4C3C97BE3BAD}" presName="hierChild2" presStyleCnt="0"/>
      <dgm:spPr/>
    </dgm:pt>
  </dgm:ptLst>
  <dgm:cxnLst>
    <dgm:cxn modelId="{88FF530B-3770-4FA3-8480-87C6F8BF34FD}" srcId="{58948666-7F02-4DBB-B5F2-35CD0C824D7A}" destId="{D8E8C12C-18FF-48F3-B3B0-4C3C97BE3BAD}" srcOrd="1" destOrd="0" parTransId="{B85D1A37-A3B3-4B76-AAE2-F3632ED8EC4A}" sibTransId="{C87A54B0-D7A7-4DEF-AEFE-DED35DD62D28}"/>
    <dgm:cxn modelId="{CE34113C-48C2-174B-BE89-47E1726BFB13}" type="presOf" srcId="{D8E8C12C-18FF-48F3-B3B0-4C3C97BE3BAD}" destId="{894795E9-8259-F245-A593-4DF5FF970252}" srcOrd="0" destOrd="0" presId="urn:microsoft.com/office/officeart/2005/8/layout/hierarchy1"/>
    <dgm:cxn modelId="{1F581C67-7E04-B04A-805E-ABB04335A4F1}" type="presOf" srcId="{58948666-7F02-4DBB-B5F2-35CD0C824D7A}" destId="{BD308BC9-0D89-BA42-B571-95E8F497BCC7}" srcOrd="0" destOrd="0" presId="urn:microsoft.com/office/officeart/2005/8/layout/hierarchy1"/>
    <dgm:cxn modelId="{14C1796B-59E7-5948-A17E-5F92015B02C4}" type="presOf" srcId="{F08A6753-ADEA-4034-B813-679C77E1C315}" destId="{9B793B14-11F0-FF42-B440-0D0594288F19}" srcOrd="0" destOrd="0" presId="urn:microsoft.com/office/officeart/2005/8/layout/hierarchy1"/>
    <dgm:cxn modelId="{AB4DA9B7-C3CE-40C1-8CBE-ACAF55067D7D}" srcId="{58948666-7F02-4DBB-B5F2-35CD0C824D7A}" destId="{F08A6753-ADEA-4034-B813-679C77E1C315}" srcOrd="0" destOrd="0" parTransId="{0FD35582-DDE9-423B-A7D6-3BA4700B5ECE}" sibTransId="{F6E83495-2CF6-4BB8-9914-9DF41AC5418D}"/>
    <dgm:cxn modelId="{F2EB142F-96A0-5C49-8A38-D0DE340BE3FC}" type="presParOf" srcId="{BD308BC9-0D89-BA42-B571-95E8F497BCC7}" destId="{325A2D6C-B996-1E45-BBB3-165DD119832E}" srcOrd="0" destOrd="0" presId="urn:microsoft.com/office/officeart/2005/8/layout/hierarchy1"/>
    <dgm:cxn modelId="{58D0F6DD-E715-6B48-8A1D-7B7F8E5D3B92}" type="presParOf" srcId="{325A2D6C-B996-1E45-BBB3-165DD119832E}" destId="{FAC42336-077F-224B-BC83-F3C5D2B63950}" srcOrd="0" destOrd="0" presId="urn:microsoft.com/office/officeart/2005/8/layout/hierarchy1"/>
    <dgm:cxn modelId="{B58C505F-9C55-1D44-9FB7-166CFB23531B}" type="presParOf" srcId="{FAC42336-077F-224B-BC83-F3C5D2B63950}" destId="{655B7653-C9CF-2547-8AF3-AF6CB4C29ED5}" srcOrd="0" destOrd="0" presId="urn:microsoft.com/office/officeart/2005/8/layout/hierarchy1"/>
    <dgm:cxn modelId="{B36C5AF7-DD0C-EC4E-AEA1-DBBF14209C31}" type="presParOf" srcId="{FAC42336-077F-224B-BC83-F3C5D2B63950}" destId="{9B793B14-11F0-FF42-B440-0D0594288F19}" srcOrd="1" destOrd="0" presId="urn:microsoft.com/office/officeart/2005/8/layout/hierarchy1"/>
    <dgm:cxn modelId="{222A3D47-AA51-5445-9426-202036F948C4}" type="presParOf" srcId="{325A2D6C-B996-1E45-BBB3-165DD119832E}" destId="{876D3FD8-1008-B944-AE46-0848948A030A}" srcOrd="1" destOrd="0" presId="urn:microsoft.com/office/officeart/2005/8/layout/hierarchy1"/>
    <dgm:cxn modelId="{34B593AE-4330-5347-A1B8-5BFE0810C729}" type="presParOf" srcId="{BD308BC9-0D89-BA42-B571-95E8F497BCC7}" destId="{FB826535-0EC6-AF44-83D0-64550FE58C30}" srcOrd="1" destOrd="0" presId="urn:microsoft.com/office/officeart/2005/8/layout/hierarchy1"/>
    <dgm:cxn modelId="{341147AC-5830-AB43-87FC-849159117109}" type="presParOf" srcId="{FB826535-0EC6-AF44-83D0-64550FE58C30}" destId="{8EFA469C-9A51-5347-892D-F7E7E0AFA823}" srcOrd="0" destOrd="0" presId="urn:microsoft.com/office/officeart/2005/8/layout/hierarchy1"/>
    <dgm:cxn modelId="{10D69208-A42A-9447-AFAB-5ED4B4E5EB92}" type="presParOf" srcId="{8EFA469C-9A51-5347-892D-F7E7E0AFA823}" destId="{B0343571-3AA2-3341-8288-6F7C6036A5D5}" srcOrd="0" destOrd="0" presId="urn:microsoft.com/office/officeart/2005/8/layout/hierarchy1"/>
    <dgm:cxn modelId="{A53B9207-03E1-AB49-B651-0A3C11A8D050}" type="presParOf" srcId="{8EFA469C-9A51-5347-892D-F7E7E0AFA823}" destId="{894795E9-8259-F245-A593-4DF5FF970252}" srcOrd="1" destOrd="0" presId="urn:microsoft.com/office/officeart/2005/8/layout/hierarchy1"/>
    <dgm:cxn modelId="{7671E5B5-464D-DA43-A67C-E0AC9CBD90A5}" type="presParOf" srcId="{FB826535-0EC6-AF44-83D0-64550FE58C30}" destId="{86C0AAD1-CAE2-524F-B174-CCB9FB06FB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332F7-457A-4949-93E1-F00434D95BF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B75381-6695-4F05-ACA8-BDAA38656C11}">
      <dgm:prSet/>
      <dgm:spPr/>
      <dgm:t>
        <a:bodyPr/>
        <a:lstStyle/>
        <a:p>
          <a:r>
            <a:rPr lang="hr-HR"/>
            <a:t>Teorije individualnog izbora</a:t>
          </a:r>
          <a:endParaRPr lang="en-US"/>
        </a:p>
      </dgm:t>
    </dgm:pt>
    <dgm:pt modelId="{1BD94BA0-C403-401D-AAA4-F35DC96BCBAE}" type="parTrans" cxnId="{5F60F59A-4EC4-4566-B998-9814D2E2CBA1}">
      <dgm:prSet/>
      <dgm:spPr/>
      <dgm:t>
        <a:bodyPr/>
        <a:lstStyle/>
        <a:p>
          <a:endParaRPr lang="en-US"/>
        </a:p>
      </dgm:t>
    </dgm:pt>
    <dgm:pt modelId="{6C49D24C-B354-4DC9-BAA2-F97C819B83E5}" type="sibTrans" cxnId="{5F60F59A-4EC4-4566-B998-9814D2E2CBA1}">
      <dgm:prSet/>
      <dgm:spPr/>
      <dgm:t>
        <a:bodyPr/>
        <a:lstStyle/>
        <a:p>
          <a:endParaRPr lang="en-US"/>
        </a:p>
      </dgm:t>
    </dgm:pt>
    <dgm:pt modelId="{50C47414-3EAE-4D2C-A82A-67789C9FCF64}">
      <dgm:prSet/>
      <dgm:spPr/>
      <dgm:t>
        <a:bodyPr/>
        <a:lstStyle/>
        <a:p>
          <a:r>
            <a:rPr lang="hr-HR"/>
            <a:t>Teorije o crtama ličnosti</a:t>
          </a:r>
          <a:r>
            <a:rPr lang="en-GB"/>
            <a:t> (nasljeđe)</a:t>
          </a:r>
          <a:endParaRPr lang="en-US"/>
        </a:p>
      </dgm:t>
    </dgm:pt>
    <dgm:pt modelId="{48875947-4A14-488C-B871-FB0A6F6F9445}" type="parTrans" cxnId="{7627EA44-2F60-4E48-AFCA-DC0390E76405}">
      <dgm:prSet/>
      <dgm:spPr/>
      <dgm:t>
        <a:bodyPr/>
        <a:lstStyle/>
        <a:p>
          <a:endParaRPr lang="en-US"/>
        </a:p>
      </dgm:t>
    </dgm:pt>
    <dgm:pt modelId="{F28841FC-27D1-4BB8-9DC9-3F3ED01E6BC9}" type="sibTrans" cxnId="{7627EA44-2F60-4E48-AFCA-DC0390E76405}">
      <dgm:prSet/>
      <dgm:spPr/>
      <dgm:t>
        <a:bodyPr/>
        <a:lstStyle/>
        <a:p>
          <a:endParaRPr lang="en-US"/>
        </a:p>
      </dgm:t>
    </dgm:pt>
    <dgm:pt modelId="{D1048E4E-29F4-4E89-8268-DF1C798516E5}">
      <dgm:prSet/>
      <dgm:spPr/>
      <dgm:t>
        <a:bodyPr/>
        <a:lstStyle/>
        <a:p>
          <a:r>
            <a:rPr lang="hr-HR"/>
            <a:t>Suvremene bio-socijalne teorije</a:t>
          </a:r>
          <a:r>
            <a:rPr lang="en-GB"/>
            <a:t> (kromosomske, endokrinološke)</a:t>
          </a:r>
          <a:endParaRPr lang="en-US"/>
        </a:p>
      </dgm:t>
    </dgm:pt>
    <dgm:pt modelId="{72EC7D3A-F139-4928-943D-AAC353CF98A2}" type="parTrans" cxnId="{C7CC9441-25CD-417D-9636-7D41B6972658}">
      <dgm:prSet/>
      <dgm:spPr/>
      <dgm:t>
        <a:bodyPr/>
        <a:lstStyle/>
        <a:p>
          <a:endParaRPr lang="en-US"/>
        </a:p>
      </dgm:t>
    </dgm:pt>
    <dgm:pt modelId="{0940C508-4D4C-40C7-8FE3-9E034058FBBC}" type="sibTrans" cxnId="{C7CC9441-25CD-417D-9636-7D41B6972658}">
      <dgm:prSet/>
      <dgm:spPr/>
      <dgm:t>
        <a:bodyPr/>
        <a:lstStyle/>
        <a:p>
          <a:endParaRPr lang="en-US"/>
        </a:p>
      </dgm:t>
    </dgm:pt>
    <dgm:pt modelId="{A465EA11-DA79-49F6-B58D-25B60702C160}">
      <dgm:prSet/>
      <dgm:spPr/>
      <dgm:t>
        <a:bodyPr/>
        <a:lstStyle/>
        <a:p>
          <a:r>
            <a:rPr lang="hr-HR"/>
            <a:t>Psihološke teorije delinkvencije (psiho-dinamska, bihevioralna i kognitivna)</a:t>
          </a:r>
          <a:endParaRPr lang="en-US"/>
        </a:p>
      </dgm:t>
    </dgm:pt>
    <dgm:pt modelId="{8FC1EAB6-AE58-4628-B245-4EE2B40BB395}" type="parTrans" cxnId="{9646681C-3BC0-4C18-8E29-090C23C8277C}">
      <dgm:prSet/>
      <dgm:spPr/>
      <dgm:t>
        <a:bodyPr/>
        <a:lstStyle/>
        <a:p>
          <a:endParaRPr lang="en-US"/>
        </a:p>
      </dgm:t>
    </dgm:pt>
    <dgm:pt modelId="{32F318F4-3479-4213-AF93-D5D306C7BA17}" type="sibTrans" cxnId="{9646681C-3BC0-4C18-8E29-090C23C8277C}">
      <dgm:prSet/>
      <dgm:spPr/>
      <dgm:t>
        <a:bodyPr/>
        <a:lstStyle/>
        <a:p>
          <a:endParaRPr lang="en-US"/>
        </a:p>
      </dgm:t>
    </dgm:pt>
    <dgm:pt modelId="{47645061-ED20-4B30-AD3D-993DAC3CB8AD}">
      <dgm:prSet/>
      <dgm:spPr/>
      <dgm:t>
        <a:bodyPr/>
        <a:lstStyle/>
        <a:p>
          <a:r>
            <a:rPr lang="hr-HR" dirty="0"/>
            <a:t>Teorije društvene strukture (društvene stratifikacije, društvene dezorganizacije, o podrijetlu i kulturne devijacije)</a:t>
          </a:r>
          <a:endParaRPr lang="en-US" dirty="0"/>
        </a:p>
      </dgm:t>
    </dgm:pt>
    <dgm:pt modelId="{180D4384-123B-403D-8F86-15070C4394F8}" type="parTrans" cxnId="{2A721CFA-936F-462F-95A4-A7DF4D6BAADE}">
      <dgm:prSet/>
      <dgm:spPr/>
      <dgm:t>
        <a:bodyPr/>
        <a:lstStyle/>
        <a:p>
          <a:endParaRPr lang="en-US"/>
        </a:p>
      </dgm:t>
    </dgm:pt>
    <dgm:pt modelId="{073CC05F-F04B-488C-9515-C87E9A58AF96}" type="sibTrans" cxnId="{2A721CFA-936F-462F-95A4-A7DF4D6BAADE}">
      <dgm:prSet/>
      <dgm:spPr/>
      <dgm:t>
        <a:bodyPr/>
        <a:lstStyle/>
        <a:p>
          <a:endParaRPr lang="en-US"/>
        </a:p>
      </dgm:t>
    </dgm:pt>
    <dgm:pt modelId="{3B8F8F37-FE0C-4503-A06B-2431FAFC3965}">
      <dgm:prSet/>
      <dgm:spPr/>
      <dgm:t>
        <a:bodyPr/>
        <a:lstStyle/>
        <a:p>
          <a:r>
            <a:rPr lang="hr-HR"/>
            <a:t>Teorije o društvenim procesima (učenja, kontrole i konstruktivne razvojne)</a:t>
          </a:r>
          <a:endParaRPr lang="en-US"/>
        </a:p>
      </dgm:t>
    </dgm:pt>
    <dgm:pt modelId="{D00FA8E9-07FA-43C4-99E8-FF144D172B5B}" type="parTrans" cxnId="{F90AC7D7-8937-469F-8CA3-5D86DDB68B56}">
      <dgm:prSet/>
      <dgm:spPr/>
      <dgm:t>
        <a:bodyPr/>
        <a:lstStyle/>
        <a:p>
          <a:endParaRPr lang="en-US"/>
        </a:p>
      </dgm:t>
    </dgm:pt>
    <dgm:pt modelId="{1FC802FA-6ADC-46DD-A71C-17B666D8A7F6}" type="sibTrans" cxnId="{F90AC7D7-8937-469F-8CA3-5D86DDB68B56}">
      <dgm:prSet/>
      <dgm:spPr/>
      <dgm:t>
        <a:bodyPr/>
        <a:lstStyle/>
        <a:p>
          <a:endParaRPr lang="en-US"/>
        </a:p>
      </dgm:t>
    </dgm:pt>
    <dgm:pt modelId="{8B53FCF6-9800-4098-A9FD-254AFE32E6E2}">
      <dgm:prSet/>
      <dgm:spPr/>
      <dgm:t>
        <a:bodyPr/>
        <a:lstStyle/>
        <a:p>
          <a:r>
            <a:rPr lang="hr-HR"/>
            <a:t>Teorije društvene reakcije (etiketiranja i društvenih konflikata)</a:t>
          </a:r>
          <a:endParaRPr lang="en-US"/>
        </a:p>
      </dgm:t>
    </dgm:pt>
    <dgm:pt modelId="{DBC3C88B-C92C-4B4C-A22C-327AA0A3F3A7}" type="parTrans" cxnId="{74ED978C-13D3-44AC-B55C-BD296DD9FC9E}">
      <dgm:prSet/>
      <dgm:spPr/>
      <dgm:t>
        <a:bodyPr/>
        <a:lstStyle/>
        <a:p>
          <a:endParaRPr lang="en-US"/>
        </a:p>
      </dgm:t>
    </dgm:pt>
    <dgm:pt modelId="{B88CB341-53B9-4CDC-83FD-F9AC4836579E}" type="sibTrans" cxnId="{74ED978C-13D3-44AC-B55C-BD296DD9FC9E}">
      <dgm:prSet/>
      <dgm:spPr/>
      <dgm:t>
        <a:bodyPr/>
        <a:lstStyle/>
        <a:p>
          <a:endParaRPr lang="en-US"/>
        </a:p>
      </dgm:t>
    </dgm:pt>
    <dgm:pt modelId="{7CA5F2BE-C6D1-6C43-BE11-6F811754A5AC}" type="pres">
      <dgm:prSet presAssocID="{130332F7-457A-4949-93E1-F00434D95BF7}" presName="Name0" presStyleCnt="0">
        <dgm:presLayoutVars>
          <dgm:dir/>
          <dgm:resizeHandles val="exact"/>
        </dgm:presLayoutVars>
      </dgm:prSet>
      <dgm:spPr/>
    </dgm:pt>
    <dgm:pt modelId="{679458A7-C476-AE4E-9315-BA97F23E1FA0}" type="pres">
      <dgm:prSet presAssocID="{36B75381-6695-4F05-ACA8-BDAA38656C11}" presName="node" presStyleLbl="node1" presStyleIdx="0" presStyleCnt="7">
        <dgm:presLayoutVars>
          <dgm:bulletEnabled val="1"/>
        </dgm:presLayoutVars>
      </dgm:prSet>
      <dgm:spPr/>
    </dgm:pt>
    <dgm:pt modelId="{2AFAF2AB-E12A-A249-B282-A3F9DC0E788E}" type="pres">
      <dgm:prSet presAssocID="{6C49D24C-B354-4DC9-BAA2-F97C819B83E5}" presName="sibTrans" presStyleLbl="sibTrans1D1" presStyleIdx="0" presStyleCnt="6"/>
      <dgm:spPr/>
    </dgm:pt>
    <dgm:pt modelId="{1050DA1C-EF9C-2348-9A24-1603DCC30B31}" type="pres">
      <dgm:prSet presAssocID="{6C49D24C-B354-4DC9-BAA2-F97C819B83E5}" presName="connectorText" presStyleLbl="sibTrans1D1" presStyleIdx="0" presStyleCnt="6"/>
      <dgm:spPr/>
    </dgm:pt>
    <dgm:pt modelId="{7F95CD58-823F-8847-8DB0-808F5483CA02}" type="pres">
      <dgm:prSet presAssocID="{50C47414-3EAE-4D2C-A82A-67789C9FCF64}" presName="node" presStyleLbl="node1" presStyleIdx="1" presStyleCnt="7">
        <dgm:presLayoutVars>
          <dgm:bulletEnabled val="1"/>
        </dgm:presLayoutVars>
      </dgm:prSet>
      <dgm:spPr/>
    </dgm:pt>
    <dgm:pt modelId="{59A138D6-ACFF-B44D-A4C4-27C0F76EC9A6}" type="pres">
      <dgm:prSet presAssocID="{F28841FC-27D1-4BB8-9DC9-3F3ED01E6BC9}" presName="sibTrans" presStyleLbl="sibTrans1D1" presStyleIdx="1" presStyleCnt="6"/>
      <dgm:spPr/>
    </dgm:pt>
    <dgm:pt modelId="{299C678F-CD2D-9C47-9D7A-88E590D68020}" type="pres">
      <dgm:prSet presAssocID="{F28841FC-27D1-4BB8-9DC9-3F3ED01E6BC9}" presName="connectorText" presStyleLbl="sibTrans1D1" presStyleIdx="1" presStyleCnt="6"/>
      <dgm:spPr/>
    </dgm:pt>
    <dgm:pt modelId="{3FBBFE6A-7E42-EC4F-8B78-CC42AE5AF72B}" type="pres">
      <dgm:prSet presAssocID="{D1048E4E-29F4-4E89-8268-DF1C798516E5}" presName="node" presStyleLbl="node1" presStyleIdx="2" presStyleCnt="7">
        <dgm:presLayoutVars>
          <dgm:bulletEnabled val="1"/>
        </dgm:presLayoutVars>
      </dgm:prSet>
      <dgm:spPr/>
    </dgm:pt>
    <dgm:pt modelId="{91156E07-D29D-BB4F-B822-828517370230}" type="pres">
      <dgm:prSet presAssocID="{0940C508-4D4C-40C7-8FE3-9E034058FBBC}" presName="sibTrans" presStyleLbl="sibTrans1D1" presStyleIdx="2" presStyleCnt="6"/>
      <dgm:spPr/>
    </dgm:pt>
    <dgm:pt modelId="{EB9F41BE-AD64-B14C-9381-AC608FB1B771}" type="pres">
      <dgm:prSet presAssocID="{0940C508-4D4C-40C7-8FE3-9E034058FBBC}" presName="connectorText" presStyleLbl="sibTrans1D1" presStyleIdx="2" presStyleCnt="6"/>
      <dgm:spPr/>
    </dgm:pt>
    <dgm:pt modelId="{8AB87059-E729-EF40-BB0A-832F41F2A629}" type="pres">
      <dgm:prSet presAssocID="{A465EA11-DA79-49F6-B58D-25B60702C160}" presName="node" presStyleLbl="node1" presStyleIdx="3" presStyleCnt="7">
        <dgm:presLayoutVars>
          <dgm:bulletEnabled val="1"/>
        </dgm:presLayoutVars>
      </dgm:prSet>
      <dgm:spPr/>
    </dgm:pt>
    <dgm:pt modelId="{B484B366-9884-4140-8ACB-BAEAF37241D4}" type="pres">
      <dgm:prSet presAssocID="{32F318F4-3479-4213-AF93-D5D306C7BA17}" presName="sibTrans" presStyleLbl="sibTrans1D1" presStyleIdx="3" presStyleCnt="6"/>
      <dgm:spPr/>
    </dgm:pt>
    <dgm:pt modelId="{CA67C804-5C34-044F-B86A-4A599B322E6C}" type="pres">
      <dgm:prSet presAssocID="{32F318F4-3479-4213-AF93-D5D306C7BA17}" presName="connectorText" presStyleLbl="sibTrans1D1" presStyleIdx="3" presStyleCnt="6"/>
      <dgm:spPr/>
    </dgm:pt>
    <dgm:pt modelId="{BF30F89B-D3A3-C84F-A94D-D58639A6DF3D}" type="pres">
      <dgm:prSet presAssocID="{47645061-ED20-4B30-AD3D-993DAC3CB8AD}" presName="node" presStyleLbl="node1" presStyleIdx="4" presStyleCnt="7">
        <dgm:presLayoutVars>
          <dgm:bulletEnabled val="1"/>
        </dgm:presLayoutVars>
      </dgm:prSet>
      <dgm:spPr/>
    </dgm:pt>
    <dgm:pt modelId="{363415A9-3A76-D142-B44E-426075462A6E}" type="pres">
      <dgm:prSet presAssocID="{073CC05F-F04B-488C-9515-C87E9A58AF96}" presName="sibTrans" presStyleLbl="sibTrans1D1" presStyleIdx="4" presStyleCnt="6"/>
      <dgm:spPr/>
    </dgm:pt>
    <dgm:pt modelId="{936645D7-1BDF-F641-AE29-0B863B16D74D}" type="pres">
      <dgm:prSet presAssocID="{073CC05F-F04B-488C-9515-C87E9A58AF96}" presName="connectorText" presStyleLbl="sibTrans1D1" presStyleIdx="4" presStyleCnt="6"/>
      <dgm:spPr/>
    </dgm:pt>
    <dgm:pt modelId="{AE3E2056-4D47-9644-9F27-49DA08F08B12}" type="pres">
      <dgm:prSet presAssocID="{3B8F8F37-FE0C-4503-A06B-2431FAFC3965}" presName="node" presStyleLbl="node1" presStyleIdx="5" presStyleCnt="7">
        <dgm:presLayoutVars>
          <dgm:bulletEnabled val="1"/>
        </dgm:presLayoutVars>
      </dgm:prSet>
      <dgm:spPr/>
    </dgm:pt>
    <dgm:pt modelId="{FC37254B-1089-9444-9296-5C2313C1FB81}" type="pres">
      <dgm:prSet presAssocID="{1FC802FA-6ADC-46DD-A71C-17B666D8A7F6}" presName="sibTrans" presStyleLbl="sibTrans1D1" presStyleIdx="5" presStyleCnt="6"/>
      <dgm:spPr/>
    </dgm:pt>
    <dgm:pt modelId="{5221E42C-7CBC-0743-86E0-632AD55E0811}" type="pres">
      <dgm:prSet presAssocID="{1FC802FA-6ADC-46DD-A71C-17B666D8A7F6}" presName="connectorText" presStyleLbl="sibTrans1D1" presStyleIdx="5" presStyleCnt="6"/>
      <dgm:spPr/>
    </dgm:pt>
    <dgm:pt modelId="{70B3849C-30B0-A249-A757-D4D47390D53E}" type="pres">
      <dgm:prSet presAssocID="{8B53FCF6-9800-4098-A9FD-254AFE32E6E2}" presName="node" presStyleLbl="node1" presStyleIdx="6" presStyleCnt="7">
        <dgm:presLayoutVars>
          <dgm:bulletEnabled val="1"/>
        </dgm:presLayoutVars>
      </dgm:prSet>
      <dgm:spPr/>
    </dgm:pt>
  </dgm:ptLst>
  <dgm:cxnLst>
    <dgm:cxn modelId="{AB7A790F-A297-A444-B01E-8DF7DF24EB5A}" type="presOf" srcId="{130332F7-457A-4949-93E1-F00434D95BF7}" destId="{7CA5F2BE-C6D1-6C43-BE11-6F811754A5AC}" srcOrd="0" destOrd="0" presId="urn:microsoft.com/office/officeart/2016/7/layout/RepeatingBendingProcessNew"/>
    <dgm:cxn modelId="{0787C619-4000-4B44-AF2D-9BAD599C2853}" type="presOf" srcId="{32F318F4-3479-4213-AF93-D5D306C7BA17}" destId="{B484B366-9884-4140-8ACB-BAEAF37241D4}" srcOrd="0" destOrd="0" presId="urn:microsoft.com/office/officeart/2016/7/layout/RepeatingBendingProcessNew"/>
    <dgm:cxn modelId="{9646681C-3BC0-4C18-8E29-090C23C8277C}" srcId="{130332F7-457A-4949-93E1-F00434D95BF7}" destId="{A465EA11-DA79-49F6-B58D-25B60702C160}" srcOrd="3" destOrd="0" parTransId="{8FC1EAB6-AE58-4628-B245-4EE2B40BB395}" sibTransId="{32F318F4-3479-4213-AF93-D5D306C7BA17}"/>
    <dgm:cxn modelId="{B24F1925-3F34-724C-ADE8-4FCB2AC233E2}" type="presOf" srcId="{47645061-ED20-4B30-AD3D-993DAC3CB8AD}" destId="{BF30F89B-D3A3-C84F-A94D-D58639A6DF3D}" srcOrd="0" destOrd="0" presId="urn:microsoft.com/office/officeart/2016/7/layout/RepeatingBendingProcessNew"/>
    <dgm:cxn modelId="{EDF26C2C-337A-F443-A760-B5187092D4DA}" type="presOf" srcId="{1FC802FA-6ADC-46DD-A71C-17B666D8A7F6}" destId="{FC37254B-1089-9444-9296-5C2313C1FB81}" srcOrd="0" destOrd="0" presId="urn:microsoft.com/office/officeart/2016/7/layout/RepeatingBendingProcessNew"/>
    <dgm:cxn modelId="{7D173337-70DF-5A4B-BDB9-345704AA737C}" type="presOf" srcId="{1FC802FA-6ADC-46DD-A71C-17B666D8A7F6}" destId="{5221E42C-7CBC-0743-86E0-632AD55E0811}" srcOrd="1" destOrd="0" presId="urn:microsoft.com/office/officeart/2016/7/layout/RepeatingBendingProcessNew"/>
    <dgm:cxn modelId="{1CB0C23A-EF9C-FE47-A119-B2AA5E96B650}" type="presOf" srcId="{073CC05F-F04B-488C-9515-C87E9A58AF96}" destId="{936645D7-1BDF-F641-AE29-0B863B16D74D}" srcOrd="1" destOrd="0" presId="urn:microsoft.com/office/officeart/2016/7/layout/RepeatingBendingProcessNew"/>
    <dgm:cxn modelId="{C7CC9441-25CD-417D-9636-7D41B6972658}" srcId="{130332F7-457A-4949-93E1-F00434D95BF7}" destId="{D1048E4E-29F4-4E89-8268-DF1C798516E5}" srcOrd="2" destOrd="0" parTransId="{72EC7D3A-F139-4928-943D-AAC353CF98A2}" sibTransId="{0940C508-4D4C-40C7-8FE3-9E034058FBBC}"/>
    <dgm:cxn modelId="{7627EA44-2F60-4E48-AFCA-DC0390E76405}" srcId="{130332F7-457A-4949-93E1-F00434D95BF7}" destId="{50C47414-3EAE-4D2C-A82A-67789C9FCF64}" srcOrd="1" destOrd="0" parTransId="{48875947-4A14-488C-B871-FB0A6F6F9445}" sibTransId="{F28841FC-27D1-4BB8-9DC9-3F3ED01E6BC9}"/>
    <dgm:cxn modelId="{12585447-7EEF-1149-9302-DF85FEB98004}" type="presOf" srcId="{50C47414-3EAE-4D2C-A82A-67789C9FCF64}" destId="{7F95CD58-823F-8847-8DB0-808F5483CA02}" srcOrd="0" destOrd="0" presId="urn:microsoft.com/office/officeart/2016/7/layout/RepeatingBendingProcessNew"/>
    <dgm:cxn modelId="{F4E5407B-9D71-734A-96F6-8098B0F7815D}" type="presOf" srcId="{8B53FCF6-9800-4098-A9FD-254AFE32E6E2}" destId="{70B3849C-30B0-A249-A757-D4D47390D53E}" srcOrd="0" destOrd="0" presId="urn:microsoft.com/office/officeart/2016/7/layout/RepeatingBendingProcessNew"/>
    <dgm:cxn modelId="{E3D6458B-730C-7C49-A3A0-180E4209ACAD}" type="presOf" srcId="{F28841FC-27D1-4BB8-9DC9-3F3ED01E6BC9}" destId="{299C678F-CD2D-9C47-9D7A-88E590D68020}" srcOrd="1" destOrd="0" presId="urn:microsoft.com/office/officeart/2016/7/layout/RepeatingBendingProcessNew"/>
    <dgm:cxn modelId="{74ED978C-13D3-44AC-B55C-BD296DD9FC9E}" srcId="{130332F7-457A-4949-93E1-F00434D95BF7}" destId="{8B53FCF6-9800-4098-A9FD-254AFE32E6E2}" srcOrd="6" destOrd="0" parTransId="{DBC3C88B-C92C-4B4C-A22C-327AA0A3F3A7}" sibTransId="{B88CB341-53B9-4CDC-83FD-F9AC4836579E}"/>
    <dgm:cxn modelId="{2EEF0693-A992-2440-8F0F-836A2E2EC0DA}" type="presOf" srcId="{A465EA11-DA79-49F6-B58D-25B60702C160}" destId="{8AB87059-E729-EF40-BB0A-832F41F2A629}" srcOrd="0" destOrd="0" presId="urn:microsoft.com/office/officeart/2016/7/layout/RepeatingBendingProcessNew"/>
    <dgm:cxn modelId="{5F60F59A-4EC4-4566-B998-9814D2E2CBA1}" srcId="{130332F7-457A-4949-93E1-F00434D95BF7}" destId="{36B75381-6695-4F05-ACA8-BDAA38656C11}" srcOrd="0" destOrd="0" parTransId="{1BD94BA0-C403-401D-AAA4-F35DC96BCBAE}" sibTransId="{6C49D24C-B354-4DC9-BAA2-F97C819B83E5}"/>
    <dgm:cxn modelId="{6D313C9B-ED77-0643-98AC-82785E9564B7}" type="presOf" srcId="{0940C508-4D4C-40C7-8FE3-9E034058FBBC}" destId="{91156E07-D29D-BB4F-B822-828517370230}" srcOrd="0" destOrd="0" presId="urn:microsoft.com/office/officeart/2016/7/layout/RepeatingBendingProcessNew"/>
    <dgm:cxn modelId="{021DC1A5-6917-494E-91C6-3808A9A35EBB}" type="presOf" srcId="{D1048E4E-29F4-4E89-8268-DF1C798516E5}" destId="{3FBBFE6A-7E42-EC4F-8B78-CC42AE5AF72B}" srcOrd="0" destOrd="0" presId="urn:microsoft.com/office/officeart/2016/7/layout/RepeatingBendingProcessNew"/>
    <dgm:cxn modelId="{9CCCE7AC-9064-4641-B78E-4674580D33F5}" type="presOf" srcId="{36B75381-6695-4F05-ACA8-BDAA38656C11}" destId="{679458A7-C476-AE4E-9315-BA97F23E1FA0}" srcOrd="0" destOrd="0" presId="urn:microsoft.com/office/officeart/2016/7/layout/RepeatingBendingProcessNew"/>
    <dgm:cxn modelId="{7B25DBC0-5051-924C-AF3D-5B9F1ED6AA0A}" type="presOf" srcId="{6C49D24C-B354-4DC9-BAA2-F97C819B83E5}" destId="{2AFAF2AB-E12A-A249-B282-A3F9DC0E788E}" srcOrd="0" destOrd="0" presId="urn:microsoft.com/office/officeart/2016/7/layout/RepeatingBendingProcessNew"/>
    <dgm:cxn modelId="{EA9063CE-9C43-CD44-9D03-C747D05358E8}" type="presOf" srcId="{6C49D24C-B354-4DC9-BAA2-F97C819B83E5}" destId="{1050DA1C-EF9C-2348-9A24-1603DCC30B31}" srcOrd="1" destOrd="0" presId="urn:microsoft.com/office/officeart/2016/7/layout/RepeatingBendingProcessNew"/>
    <dgm:cxn modelId="{F90AC7D7-8937-469F-8CA3-5D86DDB68B56}" srcId="{130332F7-457A-4949-93E1-F00434D95BF7}" destId="{3B8F8F37-FE0C-4503-A06B-2431FAFC3965}" srcOrd="5" destOrd="0" parTransId="{D00FA8E9-07FA-43C4-99E8-FF144D172B5B}" sibTransId="{1FC802FA-6ADC-46DD-A71C-17B666D8A7F6}"/>
    <dgm:cxn modelId="{0D5BF4D7-29CE-4149-9820-14F90090614C}" type="presOf" srcId="{0940C508-4D4C-40C7-8FE3-9E034058FBBC}" destId="{EB9F41BE-AD64-B14C-9381-AC608FB1B771}" srcOrd="1" destOrd="0" presId="urn:microsoft.com/office/officeart/2016/7/layout/RepeatingBendingProcessNew"/>
    <dgm:cxn modelId="{0D793BDE-9E76-0748-B428-3A061B039699}" type="presOf" srcId="{3B8F8F37-FE0C-4503-A06B-2431FAFC3965}" destId="{AE3E2056-4D47-9644-9F27-49DA08F08B12}" srcOrd="0" destOrd="0" presId="urn:microsoft.com/office/officeart/2016/7/layout/RepeatingBendingProcessNew"/>
    <dgm:cxn modelId="{216F86ED-9A13-9A47-8640-8B3FE173F1C3}" type="presOf" srcId="{073CC05F-F04B-488C-9515-C87E9A58AF96}" destId="{363415A9-3A76-D142-B44E-426075462A6E}" srcOrd="0" destOrd="0" presId="urn:microsoft.com/office/officeart/2016/7/layout/RepeatingBendingProcessNew"/>
    <dgm:cxn modelId="{2A721CFA-936F-462F-95A4-A7DF4D6BAADE}" srcId="{130332F7-457A-4949-93E1-F00434D95BF7}" destId="{47645061-ED20-4B30-AD3D-993DAC3CB8AD}" srcOrd="4" destOrd="0" parTransId="{180D4384-123B-403D-8F86-15070C4394F8}" sibTransId="{073CC05F-F04B-488C-9515-C87E9A58AF96}"/>
    <dgm:cxn modelId="{ADCC3FFD-3DAD-004F-84A6-15199743FB18}" type="presOf" srcId="{F28841FC-27D1-4BB8-9DC9-3F3ED01E6BC9}" destId="{59A138D6-ACFF-B44D-A4C4-27C0F76EC9A6}" srcOrd="0" destOrd="0" presId="urn:microsoft.com/office/officeart/2016/7/layout/RepeatingBendingProcessNew"/>
    <dgm:cxn modelId="{CEA119FE-DC58-1145-943B-3DEE80032CC5}" type="presOf" srcId="{32F318F4-3479-4213-AF93-D5D306C7BA17}" destId="{CA67C804-5C34-044F-B86A-4A599B322E6C}" srcOrd="1" destOrd="0" presId="urn:microsoft.com/office/officeart/2016/7/layout/RepeatingBendingProcessNew"/>
    <dgm:cxn modelId="{D87444A3-43D3-614D-9BB0-C0BB19F9F236}" type="presParOf" srcId="{7CA5F2BE-C6D1-6C43-BE11-6F811754A5AC}" destId="{679458A7-C476-AE4E-9315-BA97F23E1FA0}" srcOrd="0" destOrd="0" presId="urn:microsoft.com/office/officeart/2016/7/layout/RepeatingBendingProcessNew"/>
    <dgm:cxn modelId="{41D139EC-E6C5-CB4C-AAF6-B86AB297DFF4}" type="presParOf" srcId="{7CA5F2BE-C6D1-6C43-BE11-6F811754A5AC}" destId="{2AFAF2AB-E12A-A249-B282-A3F9DC0E788E}" srcOrd="1" destOrd="0" presId="urn:microsoft.com/office/officeart/2016/7/layout/RepeatingBendingProcessNew"/>
    <dgm:cxn modelId="{329AE732-5B0C-1E42-9224-63E065494624}" type="presParOf" srcId="{2AFAF2AB-E12A-A249-B282-A3F9DC0E788E}" destId="{1050DA1C-EF9C-2348-9A24-1603DCC30B31}" srcOrd="0" destOrd="0" presId="urn:microsoft.com/office/officeart/2016/7/layout/RepeatingBendingProcessNew"/>
    <dgm:cxn modelId="{ED57A8D3-8D82-A948-97C3-6F9B343F1F5F}" type="presParOf" srcId="{7CA5F2BE-C6D1-6C43-BE11-6F811754A5AC}" destId="{7F95CD58-823F-8847-8DB0-808F5483CA02}" srcOrd="2" destOrd="0" presId="urn:microsoft.com/office/officeart/2016/7/layout/RepeatingBendingProcessNew"/>
    <dgm:cxn modelId="{CCF79C48-C50F-5146-B1D2-51D0B97C2A37}" type="presParOf" srcId="{7CA5F2BE-C6D1-6C43-BE11-6F811754A5AC}" destId="{59A138D6-ACFF-B44D-A4C4-27C0F76EC9A6}" srcOrd="3" destOrd="0" presId="urn:microsoft.com/office/officeart/2016/7/layout/RepeatingBendingProcessNew"/>
    <dgm:cxn modelId="{45BB23AE-DD9D-B34B-8716-D10108C4E558}" type="presParOf" srcId="{59A138D6-ACFF-B44D-A4C4-27C0F76EC9A6}" destId="{299C678F-CD2D-9C47-9D7A-88E590D68020}" srcOrd="0" destOrd="0" presId="urn:microsoft.com/office/officeart/2016/7/layout/RepeatingBendingProcessNew"/>
    <dgm:cxn modelId="{AEA4BF95-A8BC-5C40-B9BF-08FEFF44E2F5}" type="presParOf" srcId="{7CA5F2BE-C6D1-6C43-BE11-6F811754A5AC}" destId="{3FBBFE6A-7E42-EC4F-8B78-CC42AE5AF72B}" srcOrd="4" destOrd="0" presId="urn:microsoft.com/office/officeart/2016/7/layout/RepeatingBendingProcessNew"/>
    <dgm:cxn modelId="{6AC8C4A8-F9D5-FB4C-A71B-9FA1863EBD59}" type="presParOf" srcId="{7CA5F2BE-C6D1-6C43-BE11-6F811754A5AC}" destId="{91156E07-D29D-BB4F-B822-828517370230}" srcOrd="5" destOrd="0" presId="urn:microsoft.com/office/officeart/2016/7/layout/RepeatingBendingProcessNew"/>
    <dgm:cxn modelId="{D413D5E2-B0BB-8244-83A3-0C41939D9B20}" type="presParOf" srcId="{91156E07-D29D-BB4F-B822-828517370230}" destId="{EB9F41BE-AD64-B14C-9381-AC608FB1B771}" srcOrd="0" destOrd="0" presId="urn:microsoft.com/office/officeart/2016/7/layout/RepeatingBendingProcessNew"/>
    <dgm:cxn modelId="{10EA3FAA-5E0E-B54E-88A7-493D01210C76}" type="presParOf" srcId="{7CA5F2BE-C6D1-6C43-BE11-6F811754A5AC}" destId="{8AB87059-E729-EF40-BB0A-832F41F2A629}" srcOrd="6" destOrd="0" presId="urn:microsoft.com/office/officeart/2016/7/layout/RepeatingBendingProcessNew"/>
    <dgm:cxn modelId="{2CBBC643-3F83-584D-9910-6D5831293436}" type="presParOf" srcId="{7CA5F2BE-C6D1-6C43-BE11-6F811754A5AC}" destId="{B484B366-9884-4140-8ACB-BAEAF37241D4}" srcOrd="7" destOrd="0" presId="urn:microsoft.com/office/officeart/2016/7/layout/RepeatingBendingProcessNew"/>
    <dgm:cxn modelId="{57F2705A-B77C-E14A-86CD-A5E744B6862D}" type="presParOf" srcId="{B484B366-9884-4140-8ACB-BAEAF37241D4}" destId="{CA67C804-5C34-044F-B86A-4A599B322E6C}" srcOrd="0" destOrd="0" presId="urn:microsoft.com/office/officeart/2016/7/layout/RepeatingBendingProcessNew"/>
    <dgm:cxn modelId="{8B2B19FA-FFF3-6B40-880E-36D3CFA509BF}" type="presParOf" srcId="{7CA5F2BE-C6D1-6C43-BE11-6F811754A5AC}" destId="{BF30F89B-D3A3-C84F-A94D-D58639A6DF3D}" srcOrd="8" destOrd="0" presId="urn:microsoft.com/office/officeart/2016/7/layout/RepeatingBendingProcessNew"/>
    <dgm:cxn modelId="{4F53E6F4-6BE0-664D-9DCC-B63B662D43E0}" type="presParOf" srcId="{7CA5F2BE-C6D1-6C43-BE11-6F811754A5AC}" destId="{363415A9-3A76-D142-B44E-426075462A6E}" srcOrd="9" destOrd="0" presId="urn:microsoft.com/office/officeart/2016/7/layout/RepeatingBendingProcessNew"/>
    <dgm:cxn modelId="{A63CCA88-AB96-A349-9F86-9A89DA267D28}" type="presParOf" srcId="{363415A9-3A76-D142-B44E-426075462A6E}" destId="{936645D7-1BDF-F641-AE29-0B863B16D74D}" srcOrd="0" destOrd="0" presId="urn:microsoft.com/office/officeart/2016/7/layout/RepeatingBendingProcessNew"/>
    <dgm:cxn modelId="{092BBF59-B058-3047-82E1-DD43CA800A74}" type="presParOf" srcId="{7CA5F2BE-C6D1-6C43-BE11-6F811754A5AC}" destId="{AE3E2056-4D47-9644-9F27-49DA08F08B12}" srcOrd="10" destOrd="0" presId="urn:microsoft.com/office/officeart/2016/7/layout/RepeatingBendingProcessNew"/>
    <dgm:cxn modelId="{661B0836-4100-5942-B473-84E42AD1295F}" type="presParOf" srcId="{7CA5F2BE-C6D1-6C43-BE11-6F811754A5AC}" destId="{FC37254B-1089-9444-9296-5C2313C1FB81}" srcOrd="11" destOrd="0" presId="urn:microsoft.com/office/officeart/2016/7/layout/RepeatingBendingProcessNew"/>
    <dgm:cxn modelId="{B6EAB3E0-0C12-9740-8EF1-04487CD249CB}" type="presParOf" srcId="{FC37254B-1089-9444-9296-5C2313C1FB81}" destId="{5221E42C-7CBC-0743-86E0-632AD55E0811}" srcOrd="0" destOrd="0" presId="urn:microsoft.com/office/officeart/2016/7/layout/RepeatingBendingProcessNew"/>
    <dgm:cxn modelId="{D7209E3C-65F4-424E-BF18-A33861BB3F89}" type="presParOf" srcId="{7CA5F2BE-C6D1-6C43-BE11-6F811754A5AC}" destId="{70B3849C-30B0-A249-A757-D4D47390D53E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ADC573-8757-455B-8793-46345B8E1D5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0EBCD0-1CAF-46B8-8629-E39BA10D1750}">
      <dgm:prSet/>
      <dgm:spPr/>
      <dgm:t>
        <a:bodyPr/>
        <a:lstStyle/>
        <a:p>
          <a:r>
            <a:rPr lang="en-GB"/>
            <a:t>Nastoje se kombinirati i integrirati različiti prediktori i stvoriti manji broj većih teorija</a:t>
          </a:r>
          <a:endParaRPr lang="en-US"/>
        </a:p>
      </dgm:t>
    </dgm:pt>
    <dgm:pt modelId="{EA10F3BF-1FC8-428A-A548-467CD6B9D42B}" type="parTrans" cxnId="{22E663E1-9C82-4E53-90DD-797F07C0C149}">
      <dgm:prSet/>
      <dgm:spPr/>
      <dgm:t>
        <a:bodyPr/>
        <a:lstStyle/>
        <a:p>
          <a:endParaRPr lang="en-US"/>
        </a:p>
      </dgm:t>
    </dgm:pt>
    <dgm:pt modelId="{48E0F11F-6656-4E8C-B291-76F85638E210}" type="sibTrans" cxnId="{22E663E1-9C82-4E53-90DD-797F07C0C149}">
      <dgm:prSet/>
      <dgm:spPr/>
      <dgm:t>
        <a:bodyPr/>
        <a:lstStyle/>
        <a:p>
          <a:endParaRPr lang="en-US"/>
        </a:p>
      </dgm:t>
    </dgm:pt>
    <dgm:pt modelId="{B042931A-7CA3-4C9F-8FB1-FC12507BD3D0}">
      <dgm:prSet/>
      <dgm:spPr/>
      <dgm:t>
        <a:bodyPr/>
        <a:lstStyle/>
        <a:p>
          <a:r>
            <a:rPr lang="en-GB"/>
            <a:t>Predstavnici: </a:t>
          </a:r>
          <a:r>
            <a:rPr lang="en-GB" b="1"/>
            <a:t>Charles Tittle </a:t>
          </a:r>
          <a:r>
            <a:rPr lang="en-GB"/>
            <a:t>(teorija balansa kontrole: teorija diferencijalne asocijacije, Mertonova teorija anomije, teorije konflikata, socijalne kontrole, etiketiranja, odvraćanja te teorije rutinskih aktivnosti) </a:t>
          </a:r>
          <a:r>
            <a:rPr lang="en-GB" i="1"/>
            <a:t>količina kontrole kojoj je osoba izložena u odnosu na količinu kontrole koju osoba može podnjeti određuje vjerojatnost devijantnog ponašanja</a:t>
          </a:r>
          <a:r>
            <a:rPr lang="en-GB"/>
            <a:t>. </a:t>
          </a:r>
          <a:endParaRPr lang="en-US"/>
        </a:p>
      </dgm:t>
    </dgm:pt>
    <dgm:pt modelId="{CF76204B-C70C-492B-895F-D5F233A057B8}" type="parTrans" cxnId="{0FF20343-DB96-4B2D-B65A-5E3DEE2CE3B2}">
      <dgm:prSet/>
      <dgm:spPr/>
      <dgm:t>
        <a:bodyPr/>
        <a:lstStyle/>
        <a:p>
          <a:endParaRPr lang="en-US"/>
        </a:p>
      </dgm:t>
    </dgm:pt>
    <dgm:pt modelId="{B874940B-B2CE-4C55-BFF0-C4CF361706EC}" type="sibTrans" cxnId="{0FF20343-DB96-4B2D-B65A-5E3DEE2CE3B2}">
      <dgm:prSet/>
      <dgm:spPr/>
      <dgm:t>
        <a:bodyPr/>
        <a:lstStyle/>
        <a:p>
          <a:endParaRPr lang="en-US"/>
        </a:p>
      </dgm:t>
    </dgm:pt>
    <dgm:pt modelId="{5363851C-55B6-4A92-8A0D-6AC97E7D28EE}">
      <dgm:prSet/>
      <dgm:spPr/>
      <dgm:t>
        <a:bodyPr/>
        <a:lstStyle/>
        <a:p>
          <a:r>
            <a:rPr lang="en-GB" b="1"/>
            <a:t>Brian Vila </a:t>
          </a:r>
          <a:r>
            <a:rPr lang="en-GB"/>
            <a:t>(opća paradigm objašnjenja kriminaliteta: evolucijska ekološka teorija, razvojne teorije) </a:t>
          </a:r>
          <a:r>
            <a:rPr lang="en-GB" i="1"/>
            <a:t>kriminalitet je interaktivna dinamika između individualnih osobina pojedinca s drugim osobama </a:t>
          </a:r>
          <a:r>
            <a:rPr lang="hr-HR" i="1"/>
            <a:t>i</a:t>
          </a:r>
          <a:r>
            <a:rPr lang="en-GB" i="1"/>
            <a:t> okolinom.</a:t>
          </a:r>
          <a:endParaRPr lang="en-US"/>
        </a:p>
      </dgm:t>
    </dgm:pt>
    <dgm:pt modelId="{2F5DFB6A-1320-4E9C-9111-0F964EF6EBB6}" type="parTrans" cxnId="{80FBD2AC-5A13-45E0-81CD-5462558DB0D4}">
      <dgm:prSet/>
      <dgm:spPr/>
      <dgm:t>
        <a:bodyPr/>
        <a:lstStyle/>
        <a:p>
          <a:endParaRPr lang="en-US"/>
        </a:p>
      </dgm:t>
    </dgm:pt>
    <dgm:pt modelId="{D822EA65-C4F3-4FF5-8A84-13B84CC6EED3}" type="sibTrans" cxnId="{80FBD2AC-5A13-45E0-81CD-5462558DB0D4}">
      <dgm:prSet/>
      <dgm:spPr/>
      <dgm:t>
        <a:bodyPr/>
        <a:lstStyle/>
        <a:p>
          <a:endParaRPr lang="en-US"/>
        </a:p>
      </dgm:t>
    </dgm:pt>
    <dgm:pt modelId="{E6C8F2C8-40B4-40B1-93CB-45740BECC159}">
      <dgm:prSet/>
      <dgm:spPr/>
      <dgm:t>
        <a:bodyPr/>
        <a:lstStyle/>
        <a:p>
          <a:r>
            <a:rPr lang="en-GB" b="1"/>
            <a:t>Thomas J. Bernard I Jeffrey B. Snipes </a:t>
          </a:r>
          <a:r>
            <a:rPr lang="en-GB"/>
            <a:t>(nova interpretacija postojećih teorija) </a:t>
          </a:r>
          <a:r>
            <a:rPr lang="en-GB" i="1"/>
            <a:t>ključni elementi važni za teorijski pristup kriminalitetu: usmjerenost na varijable a ne na teorije, vrednovanje teorija kroz korisnost u znanstvenom procesu, identificiranje rizičnih čimbenika, interpretacija i klasifikacija teorije kroz zavisnu varijablu</a:t>
          </a:r>
          <a:endParaRPr lang="en-US"/>
        </a:p>
      </dgm:t>
    </dgm:pt>
    <dgm:pt modelId="{681872AA-ED6E-446A-BA7A-45F41F6D6146}" type="parTrans" cxnId="{95AC309E-50F4-4FDD-B13D-842B67D0DF8B}">
      <dgm:prSet/>
      <dgm:spPr/>
      <dgm:t>
        <a:bodyPr/>
        <a:lstStyle/>
        <a:p>
          <a:endParaRPr lang="en-US"/>
        </a:p>
      </dgm:t>
    </dgm:pt>
    <dgm:pt modelId="{A175B2B9-3523-4771-89E3-544BF1865F50}" type="sibTrans" cxnId="{95AC309E-50F4-4FDD-B13D-842B67D0DF8B}">
      <dgm:prSet/>
      <dgm:spPr/>
      <dgm:t>
        <a:bodyPr/>
        <a:lstStyle/>
        <a:p>
          <a:endParaRPr lang="en-US"/>
        </a:p>
      </dgm:t>
    </dgm:pt>
    <dgm:pt modelId="{8E3C0D3E-93D9-B145-9329-FE81EBFE2EF2}" type="pres">
      <dgm:prSet presAssocID="{53ADC573-8757-455B-8793-46345B8E1D56}" presName="linear" presStyleCnt="0">
        <dgm:presLayoutVars>
          <dgm:animLvl val="lvl"/>
          <dgm:resizeHandles val="exact"/>
        </dgm:presLayoutVars>
      </dgm:prSet>
      <dgm:spPr/>
    </dgm:pt>
    <dgm:pt modelId="{C2CEEFD2-BA59-3746-ADFE-E1F2C0912F95}" type="pres">
      <dgm:prSet presAssocID="{080EBCD0-1CAF-46B8-8629-E39BA10D17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078340-B0F9-A946-903B-B753823FB488}" type="pres">
      <dgm:prSet presAssocID="{48E0F11F-6656-4E8C-B291-76F85638E210}" presName="spacer" presStyleCnt="0"/>
      <dgm:spPr/>
    </dgm:pt>
    <dgm:pt modelId="{38BF382D-7184-C347-B6E7-EDF2E7F2F7F6}" type="pres">
      <dgm:prSet presAssocID="{B042931A-7CA3-4C9F-8FB1-FC12507BD3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092D7A-CAC9-924A-AE17-4066C59A5086}" type="pres">
      <dgm:prSet presAssocID="{B874940B-B2CE-4C55-BFF0-C4CF361706EC}" presName="spacer" presStyleCnt="0"/>
      <dgm:spPr/>
    </dgm:pt>
    <dgm:pt modelId="{10351BE2-EA17-1F4F-84CF-56E8B118EA43}" type="pres">
      <dgm:prSet presAssocID="{5363851C-55B6-4A92-8A0D-6AC97E7D28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7CAECE-F2A7-4B4E-95DA-E81A33ACC36C}" type="pres">
      <dgm:prSet presAssocID="{D822EA65-C4F3-4FF5-8A84-13B84CC6EED3}" presName="spacer" presStyleCnt="0"/>
      <dgm:spPr/>
    </dgm:pt>
    <dgm:pt modelId="{06428B8B-25A3-784A-A8E9-5D9A8135AC9C}" type="pres">
      <dgm:prSet presAssocID="{E6C8F2C8-40B4-40B1-93CB-45740BECC15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EB2612-F9A3-A740-A033-783F9532F84F}" type="presOf" srcId="{53ADC573-8757-455B-8793-46345B8E1D56}" destId="{8E3C0D3E-93D9-B145-9329-FE81EBFE2EF2}" srcOrd="0" destOrd="0" presId="urn:microsoft.com/office/officeart/2005/8/layout/vList2"/>
    <dgm:cxn modelId="{0FF20343-DB96-4B2D-B65A-5E3DEE2CE3B2}" srcId="{53ADC573-8757-455B-8793-46345B8E1D56}" destId="{B042931A-7CA3-4C9F-8FB1-FC12507BD3D0}" srcOrd="1" destOrd="0" parTransId="{CF76204B-C70C-492B-895F-D5F233A057B8}" sibTransId="{B874940B-B2CE-4C55-BFF0-C4CF361706EC}"/>
    <dgm:cxn modelId="{CEC6158F-F914-4C42-8C59-36AE5018480F}" type="presOf" srcId="{B042931A-7CA3-4C9F-8FB1-FC12507BD3D0}" destId="{38BF382D-7184-C347-B6E7-EDF2E7F2F7F6}" srcOrd="0" destOrd="0" presId="urn:microsoft.com/office/officeart/2005/8/layout/vList2"/>
    <dgm:cxn modelId="{95AC309E-50F4-4FDD-B13D-842B67D0DF8B}" srcId="{53ADC573-8757-455B-8793-46345B8E1D56}" destId="{E6C8F2C8-40B4-40B1-93CB-45740BECC159}" srcOrd="3" destOrd="0" parTransId="{681872AA-ED6E-446A-BA7A-45F41F6D6146}" sibTransId="{A175B2B9-3523-4771-89E3-544BF1865F50}"/>
    <dgm:cxn modelId="{80FBD2AC-5A13-45E0-81CD-5462558DB0D4}" srcId="{53ADC573-8757-455B-8793-46345B8E1D56}" destId="{5363851C-55B6-4A92-8A0D-6AC97E7D28EE}" srcOrd="2" destOrd="0" parTransId="{2F5DFB6A-1320-4E9C-9111-0F964EF6EBB6}" sibTransId="{D822EA65-C4F3-4FF5-8A84-13B84CC6EED3}"/>
    <dgm:cxn modelId="{0FF888C8-2920-AB45-8636-81019014A2CF}" type="presOf" srcId="{5363851C-55B6-4A92-8A0D-6AC97E7D28EE}" destId="{10351BE2-EA17-1F4F-84CF-56E8B118EA43}" srcOrd="0" destOrd="0" presId="urn:microsoft.com/office/officeart/2005/8/layout/vList2"/>
    <dgm:cxn modelId="{DDB2C4D2-7925-A54E-A9E4-E782CC3BB7A9}" type="presOf" srcId="{E6C8F2C8-40B4-40B1-93CB-45740BECC159}" destId="{06428B8B-25A3-784A-A8E9-5D9A8135AC9C}" srcOrd="0" destOrd="0" presId="urn:microsoft.com/office/officeart/2005/8/layout/vList2"/>
    <dgm:cxn modelId="{6E0339D8-3205-0144-8487-26FD6A9BB43D}" type="presOf" srcId="{080EBCD0-1CAF-46B8-8629-E39BA10D1750}" destId="{C2CEEFD2-BA59-3746-ADFE-E1F2C0912F95}" srcOrd="0" destOrd="0" presId="urn:microsoft.com/office/officeart/2005/8/layout/vList2"/>
    <dgm:cxn modelId="{22E663E1-9C82-4E53-90DD-797F07C0C149}" srcId="{53ADC573-8757-455B-8793-46345B8E1D56}" destId="{080EBCD0-1CAF-46B8-8629-E39BA10D1750}" srcOrd="0" destOrd="0" parTransId="{EA10F3BF-1FC8-428A-A548-467CD6B9D42B}" sibTransId="{48E0F11F-6656-4E8C-B291-76F85638E210}"/>
    <dgm:cxn modelId="{61D192A5-402D-184F-878A-CCC8546BE973}" type="presParOf" srcId="{8E3C0D3E-93D9-B145-9329-FE81EBFE2EF2}" destId="{C2CEEFD2-BA59-3746-ADFE-E1F2C0912F95}" srcOrd="0" destOrd="0" presId="urn:microsoft.com/office/officeart/2005/8/layout/vList2"/>
    <dgm:cxn modelId="{9F9683BF-1CAD-EC48-8CA6-989B0B632E8B}" type="presParOf" srcId="{8E3C0D3E-93D9-B145-9329-FE81EBFE2EF2}" destId="{23078340-B0F9-A946-903B-B753823FB488}" srcOrd="1" destOrd="0" presId="urn:microsoft.com/office/officeart/2005/8/layout/vList2"/>
    <dgm:cxn modelId="{2197C2FB-3BE3-D849-B32C-B2BF3C3F586C}" type="presParOf" srcId="{8E3C0D3E-93D9-B145-9329-FE81EBFE2EF2}" destId="{38BF382D-7184-C347-B6E7-EDF2E7F2F7F6}" srcOrd="2" destOrd="0" presId="urn:microsoft.com/office/officeart/2005/8/layout/vList2"/>
    <dgm:cxn modelId="{719A6DFA-E5F0-6042-A39A-4A202995954B}" type="presParOf" srcId="{8E3C0D3E-93D9-B145-9329-FE81EBFE2EF2}" destId="{DE092D7A-CAC9-924A-AE17-4066C59A5086}" srcOrd="3" destOrd="0" presId="urn:microsoft.com/office/officeart/2005/8/layout/vList2"/>
    <dgm:cxn modelId="{B312BCAE-7535-7042-AA15-3F40E49E922E}" type="presParOf" srcId="{8E3C0D3E-93D9-B145-9329-FE81EBFE2EF2}" destId="{10351BE2-EA17-1F4F-84CF-56E8B118EA43}" srcOrd="4" destOrd="0" presId="urn:microsoft.com/office/officeart/2005/8/layout/vList2"/>
    <dgm:cxn modelId="{5A24C80E-3814-E54B-A4BE-9D40D0069BBA}" type="presParOf" srcId="{8E3C0D3E-93D9-B145-9329-FE81EBFE2EF2}" destId="{107CAECE-F2A7-4B4E-95DA-E81A33ACC36C}" srcOrd="5" destOrd="0" presId="urn:microsoft.com/office/officeart/2005/8/layout/vList2"/>
    <dgm:cxn modelId="{0B24BE6C-28D4-354B-BEAC-74DAF6598053}" type="presParOf" srcId="{8E3C0D3E-93D9-B145-9329-FE81EBFE2EF2}" destId="{06428B8B-25A3-784A-A8E9-5D9A8135AC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2ED958-C907-5747-A92D-6762249AD665}" type="doc">
      <dgm:prSet loTypeId="urn:microsoft.com/office/officeart/2005/8/layout/cycle1" loCatId="cycle" qsTypeId="urn:microsoft.com/office/officeart/2005/8/quickstyle/simple4" qsCatId="simple" csTypeId="urn:microsoft.com/office/officeart/2005/8/colors/accent3_2" csCatId="accent3"/>
      <dgm:spPr/>
    </dgm:pt>
    <dgm:pt modelId="{E06C634C-AA7F-5F4D-9632-A0950B7F248B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0" i="0" u="none" strike="noStrike" cap="none" normalizeH="0" baseline="0">
              <a:effectLst/>
              <a:latin typeface="Tahoma" panose="020B0604030504040204" pitchFamily="34" charset="0"/>
            </a:rPr>
            <a:t>             </a:t>
          </a: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Antisocijalni obrazac osobnosti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            (traženje avantura i uzbuđenja)</a:t>
          </a:r>
          <a:endParaRPr kumimoji="0" lang="en-US" altLang="en-HR" b="1" i="0" u="none" strike="noStrike" cap="none" normalizeH="0" baseline="0">
            <a:effectLst/>
            <a:latin typeface="Tahoma" panose="020B0604030504040204" pitchFamily="34" charset="0"/>
          </a:endParaRPr>
        </a:p>
      </dgm:t>
    </dgm:pt>
    <dgm:pt modelId="{C29DC53E-BEE3-434F-9939-D613C6675F28}" type="parTrans" cxnId="{50802D59-D403-404B-AE02-78686330FF4F}">
      <dgm:prSet/>
      <dgm:spPr/>
      <dgm:t>
        <a:bodyPr/>
        <a:lstStyle/>
        <a:p>
          <a:endParaRPr lang="en-US"/>
        </a:p>
      </dgm:t>
    </dgm:pt>
    <dgm:pt modelId="{8DA194E0-3613-E148-BEF5-ECFA1841AA13}" type="sibTrans" cxnId="{50802D59-D403-404B-AE02-78686330FF4F}">
      <dgm:prSet/>
      <dgm:spPr/>
      <dgm:t>
        <a:bodyPr/>
        <a:lstStyle/>
        <a:p>
          <a:endParaRPr lang="en-US"/>
        </a:p>
      </dgm:t>
    </dgm:pt>
    <dgm:pt modelId="{73045AD2-CC57-4E48-825F-7865508D4C78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              Antisocijalna kognicija </a:t>
          </a:r>
        </a:p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                             (stavovi, vrijednosti, uvjerenja, identitet)</a:t>
          </a:r>
          <a:endParaRPr kumimoji="0" lang="en-US" altLang="en-HR" b="1" i="0" u="none" strike="noStrike" cap="none" normalizeH="0" baseline="0">
            <a:effectLst/>
            <a:latin typeface="Tahoma" panose="020B0604030504040204" pitchFamily="34" charset="0"/>
          </a:endParaRPr>
        </a:p>
      </dgm:t>
    </dgm:pt>
    <dgm:pt modelId="{1AFD75EB-6CC1-F24C-AAE4-EB1A392CDF62}" type="parTrans" cxnId="{7C5AE9FE-EC5A-F147-97CB-9394EEB10613}">
      <dgm:prSet/>
      <dgm:spPr/>
      <dgm:t>
        <a:bodyPr/>
        <a:lstStyle/>
        <a:p>
          <a:endParaRPr lang="en-US"/>
        </a:p>
      </dgm:t>
    </dgm:pt>
    <dgm:pt modelId="{BCEC8807-FE57-F74D-AC96-B26887E30137}" type="sibTrans" cxnId="{7C5AE9FE-EC5A-F147-97CB-9394EEB10613}">
      <dgm:prSet/>
      <dgm:spPr/>
      <dgm:t>
        <a:bodyPr/>
        <a:lstStyle/>
        <a:p>
          <a:endParaRPr lang="en-US"/>
        </a:p>
      </dgm:t>
    </dgm:pt>
    <dgm:pt modelId="{D477919A-9CD4-C149-9731-0B34DDB59ECD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Antisocijalne veze</a:t>
          </a:r>
          <a:endParaRPr kumimoji="0" lang="en-US" altLang="en-HR" b="1" i="0" u="none" strike="noStrike" cap="none" normalizeH="0" baseline="0">
            <a:effectLst/>
            <a:latin typeface="Tahoma" panose="020B0604030504040204" pitchFamily="34" charset="0"/>
          </a:endParaRPr>
        </a:p>
      </dgm:t>
    </dgm:pt>
    <dgm:pt modelId="{8EE1E955-BED9-9D4D-A992-B1A996BC8616}" type="parTrans" cxnId="{65568DDE-ED60-5445-9398-280E6FF86B0B}">
      <dgm:prSet/>
      <dgm:spPr/>
      <dgm:t>
        <a:bodyPr/>
        <a:lstStyle/>
        <a:p>
          <a:endParaRPr lang="en-US"/>
        </a:p>
      </dgm:t>
    </dgm:pt>
    <dgm:pt modelId="{3DC1129C-A29D-964D-8441-0582CDC108B9}" type="sibTrans" cxnId="{65568DDE-ED60-5445-9398-280E6FF86B0B}">
      <dgm:prSet/>
      <dgm:spPr/>
      <dgm:t>
        <a:bodyPr/>
        <a:lstStyle/>
        <a:p>
          <a:endParaRPr lang="en-US"/>
        </a:p>
      </dgm:t>
    </dgm:pt>
    <dgm:pt modelId="{6F0A2712-863E-834D-B30F-28FF251FF51C}">
      <dgm:prSet/>
      <dgm:spPr/>
      <dgm:t>
        <a:bodyPr/>
        <a:lstStyle/>
        <a:p>
          <a:pPr marL="0" marR="0" lvl="0" indent="0" defTabSz="914400" rtl="0" eaLnBrk="0" fontAlgn="base" latinLnBrk="0" hangingPunct="0"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Povijest antisocijalnog pona</a:t>
          </a:r>
          <a:r>
            <a:rPr kumimoji="0" lang="hr-HR" altLang="en-HR" b="1" i="0" u="none" strike="noStrike" cap="none" normalizeH="0" baseline="0">
              <a:effectLst/>
              <a:latin typeface="Arial" panose="020B0604020202020204" pitchFamily="34" charset="0"/>
            </a:rPr>
            <a:t>š</a:t>
          </a:r>
          <a:r>
            <a:rPr kumimoji="0" lang="hr-HR" altLang="en-HR" b="1" i="0" u="none" strike="noStrike" cap="none" normalizeH="0" baseline="0">
              <a:effectLst/>
              <a:latin typeface="Tahoma" panose="020B0604030504040204" pitchFamily="34" charset="0"/>
            </a:rPr>
            <a:t>anja</a:t>
          </a:r>
          <a:endParaRPr kumimoji="0" lang="en-US" altLang="en-HR" b="1" i="0" u="none" strike="noStrike" cap="none" normalizeH="0" baseline="0">
            <a:effectLst/>
            <a:latin typeface="Tahoma" panose="020B0604030504040204" pitchFamily="34" charset="0"/>
          </a:endParaRPr>
        </a:p>
      </dgm:t>
    </dgm:pt>
    <dgm:pt modelId="{6B6005F0-30BB-1C47-9A03-C8A9096BF2CC}" type="parTrans" cxnId="{F85FFD64-AA77-2546-9F26-CD1AE1AE2BA7}">
      <dgm:prSet/>
      <dgm:spPr/>
      <dgm:t>
        <a:bodyPr/>
        <a:lstStyle/>
        <a:p>
          <a:endParaRPr lang="en-US"/>
        </a:p>
      </dgm:t>
    </dgm:pt>
    <dgm:pt modelId="{E3A12D56-B034-EA4A-8FA9-0D116F98BE10}" type="sibTrans" cxnId="{F85FFD64-AA77-2546-9F26-CD1AE1AE2BA7}">
      <dgm:prSet/>
      <dgm:spPr/>
      <dgm:t>
        <a:bodyPr/>
        <a:lstStyle/>
        <a:p>
          <a:endParaRPr lang="en-US"/>
        </a:p>
      </dgm:t>
    </dgm:pt>
    <dgm:pt modelId="{64CB1E30-DADF-204B-8074-B4DE76B941BB}" type="pres">
      <dgm:prSet presAssocID="{502ED958-C907-5747-A92D-6762249AD665}" presName="cycle" presStyleCnt="0">
        <dgm:presLayoutVars>
          <dgm:dir/>
          <dgm:resizeHandles val="exact"/>
        </dgm:presLayoutVars>
      </dgm:prSet>
      <dgm:spPr/>
    </dgm:pt>
    <dgm:pt modelId="{5960BBE8-84B9-F345-AD24-3D3C6CCCDD4A}" type="pres">
      <dgm:prSet presAssocID="{E06C634C-AA7F-5F4D-9632-A0950B7F248B}" presName="dummy" presStyleCnt="0"/>
      <dgm:spPr/>
    </dgm:pt>
    <dgm:pt modelId="{F3AED20F-A439-974B-BE12-1D462286B370}" type="pres">
      <dgm:prSet presAssocID="{E06C634C-AA7F-5F4D-9632-A0950B7F248B}" presName="node" presStyleLbl="revTx" presStyleIdx="0" presStyleCnt="4">
        <dgm:presLayoutVars>
          <dgm:bulletEnabled val="1"/>
        </dgm:presLayoutVars>
      </dgm:prSet>
      <dgm:spPr/>
    </dgm:pt>
    <dgm:pt modelId="{CC548E32-E457-334A-9D65-4F2EAB1CC7A6}" type="pres">
      <dgm:prSet presAssocID="{8DA194E0-3613-E148-BEF5-ECFA1841AA13}" presName="sibTrans" presStyleLbl="node1" presStyleIdx="0" presStyleCnt="4"/>
      <dgm:spPr/>
    </dgm:pt>
    <dgm:pt modelId="{63E56F46-333B-B848-9FAE-F56DC4733ADA}" type="pres">
      <dgm:prSet presAssocID="{73045AD2-CC57-4E48-825F-7865508D4C78}" presName="dummy" presStyleCnt="0"/>
      <dgm:spPr/>
    </dgm:pt>
    <dgm:pt modelId="{8E28E9E4-FCF5-BE45-8DE7-8ED149641557}" type="pres">
      <dgm:prSet presAssocID="{73045AD2-CC57-4E48-825F-7865508D4C78}" presName="node" presStyleLbl="revTx" presStyleIdx="1" presStyleCnt="4">
        <dgm:presLayoutVars>
          <dgm:bulletEnabled val="1"/>
        </dgm:presLayoutVars>
      </dgm:prSet>
      <dgm:spPr/>
    </dgm:pt>
    <dgm:pt modelId="{A1AC74D5-75AB-5340-B113-407C5498A5BA}" type="pres">
      <dgm:prSet presAssocID="{BCEC8807-FE57-F74D-AC96-B26887E30137}" presName="sibTrans" presStyleLbl="node1" presStyleIdx="1" presStyleCnt="4"/>
      <dgm:spPr/>
    </dgm:pt>
    <dgm:pt modelId="{43CD8118-EB65-6D46-AC95-AED860A62BF2}" type="pres">
      <dgm:prSet presAssocID="{D477919A-9CD4-C149-9731-0B34DDB59ECD}" presName="dummy" presStyleCnt="0"/>
      <dgm:spPr/>
    </dgm:pt>
    <dgm:pt modelId="{92D28B70-EB29-5A41-82C0-28D11A6DB7CB}" type="pres">
      <dgm:prSet presAssocID="{D477919A-9CD4-C149-9731-0B34DDB59ECD}" presName="node" presStyleLbl="revTx" presStyleIdx="2" presStyleCnt="4">
        <dgm:presLayoutVars>
          <dgm:bulletEnabled val="1"/>
        </dgm:presLayoutVars>
      </dgm:prSet>
      <dgm:spPr/>
    </dgm:pt>
    <dgm:pt modelId="{78DCE1F9-B897-1440-98D2-5A1A011E5968}" type="pres">
      <dgm:prSet presAssocID="{3DC1129C-A29D-964D-8441-0582CDC108B9}" presName="sibTrans" presStyleLbl="node1" presStyleIdx="2" presStyleCnt="4"/>
      <dgm:spPr/>
    </dgm:pt>
    <dgm:pt modelId="{96C9CC2B-FA0D-B14A-AB42-C0E8FBBA98A5}" type="pres">
      <dgm:prSet presAssocID="{6F0A2712-863E-834D-B30F-28FF251FF51C}" presName="dummy" presStyleCnt="0"/>
      <dgm:spPr/>
    </dgm:pt>
    <dgm:pt modelId="{CAF50659-691F-A04F-B919-8B54CBF6933E}" type="pres">
      <dgm:prSet presAssocID="{6F0A2712-863E-834D-B30F-28FF251FF51C}" presName="node" presStyleLbl="revTx" presStyleIdx="3" presStyleCnt="4">
        <dgm:presLayoutVars>
          <dgm:bulletEnabled val="1"/>
        </dgm:presLayoutVars>
      </dgm:prSet>
      <dgm:spPr/>
    </dgm:pt>
    <dgm:pt modelId="{561F36A6-0D8F-F149-A05A-229EC22B4005}" type="pres">
      <dgm:prSet presAssocID="{E3A12D56-B034-EA4A-8FA9-0D116F98BE10}" presName="sibTrans" presStyleLbl="node1" presStyleIdx="3" presStyleCnt="4"/>
      <dgm:spPr/>
    </dgm:pt>
  </dgm:ptLst>
  <dgm:cxnLst>
    <dgm:cxn modelId="{50802D59-D403-404B-AE02-78686330FF4F}" srcId="{502ED958-C907-5747-A92D-6762249AD665}" destId="{E06C634C-AA7F-5F4D-9632-A0950B7F248B}" srcOrd="0" destOrd="0" parTransId="{C29DC53E-BEE3-434F-9939-D613C6675F28}" sibTransId="{8DA194E0-3613-E148-BEF5-ECFA1841AA13}"/>
    <dgm:cxn modelId="{DCF07A5B-964A-E347-9161-17BAFDB62877}" type="presOf" srcId="{E3A12D56-B034-EA4A-8FA9-0D116F98BE10}" destId="{561F36A6-0D8F-F149-A05A-229EC22B4005}" srcOrd="0" destOrd="0" presId="urn:microsoft.com/office/officeart/2005/8/layout/cycle1"/>
    <dgm:cxn modelId="{4E4C015D-32F5-FE42-A621-3250361BAAD8}" type="presOf" srcId="{E06C634C-AA7F-5F4D-9632-A0950B7F248B}" destId="{F3AED20F-A439-974B-BE12-1D462286B370}" srcOrd="0" destOrd="0" presId="urn:microsoft.com/office/officeart/2005/8/layout/cycle1"/>
    <dgm:cxn modelId="{F85FFD64-AA77-2546-9F26-CD1AE1AE2BA7}" srcId="{502ED958-C907-5747-A92D-6762249AD665}" destId="{6F0A2712-863E-834D-B30F-28FF251FF51C}" srcOrd="3" destOrd="0" parTransId="{6B6005F0-30BB-1C47-9A03-C8A9096BF2CC}" sibTransId="{E3A12D56-B034-EA4A-8FA9-0D116F98BE10}"/>
    <dgm:cxn modelId="{773CAE6C-8FF4-DA4A-AD48-2D6C6020B7CC}" type="presOf" srcId="{8DA194E0-3613-E148-BEF5-ECFA1841AA13}" destId="{CC548E32-E457-334A-9D65-4F2EAB1CC7A6}" srcOrd="0" destOrd="0" presId="urn:microsoft.com/office/officeart/2005/8/layout/cycle1"/>
    <dgm:cxn modelId="{0D5C5E73-A473-DC47-8D5E-7817559F8219}" type="presOf" srcId="{BCEC8807-FE57-F74D-AC96-B26887E30137}" destId="{A1AC74D5-75AB-5340-B113-407C5498A5BA}" srcOrd="0" destOrd="0" presId="urn:microsoft.com/office/officeart/2005/8/layout/cycle1"/>
    <dgm:cxn modelId="{BE929078-27F4-7946-BBFF-59E08E0B110E}" type="presOf" srcId="{3DC1129C-A29D-964D-8441-0582CDC108B9}" destId="{78DCE1F9-B897-1440-98D2-5A1A011E5968}" srcOrd="0" destOrd="0" presId="urn:microsoft.com/office/officeart/2005/8/layout/cycle1"/>
    <dgm:cxn modelId="{45B42779-73B4-DC4F-9D1E-28358F754A8F}" type="presOf" srcId="{6F0A2712-863E-834D-B30F-28FF251FF51C}" destId="{CAF50659-691F-A04F-B919-8B54CBF6933E}" srcOrd="0" destOrd="0" presId="urn:microsoft.com/office/officeart/2005/8/layout/cycle1"/>
    <dgm:cxn modelId="{BB8126C7-2348-6444-83AA-7790C78872AC}" type="presOf" srcId="{73045AD2-CC57-4E48-825F-7865508D4C78}" destId="{8E28E9E4-FCF5-BE45-8DE7-8ED149641557}" srcOrd="0" destOrd="0" presId="urn:microsoft.com/office/officeart/2005/8/layout/cycle1"/>
    <dgm:cxn modelId="{E74F66CF-C03A-654C-820F-E7C0558F8D5A}" type="presOf" srcId="{D477919A-9CD4-C149-9731-0B34DDB59ECD}" destId="{92D28B70-EB29-5A41-82C0-28D11A6DB7CB}" srcOrd="0" destOrd="0" presId="urn:microsoft.com/office/officeart/2005/8/layout/cycle1"/>
    <dgm:cxn modelId="{29BDD6D7-C136-0C45-8C58-FDB48FBC7348}" type="presOf" srcId="{502ED958-C907-5747-A92D-6762249AD665}" destId="{64CB1E30-DADF-204B-8074-B4DE76B941BB}" srcOrd="0" destOrd="0" presId="urn:microsoft.com/office/officeart/2005/8/layout/cycle1"/>
    <dgm:cxn modelId="{65568DDE-ED60-5445-9398-280E6FF86B0B}" srcId="{502ED958-C907-5747-A92D-6762249AD665}" destId="{D477919A-9CD4-C149-9731-0B34DDB59ECD}" srcOrd="2" destOrd="0" parTransId="{8EE1E955-BED9-9D4D-A992-B1A996BC8616}" sibTransId="{3DC1129C-A29D-964D-8441-0582CDC108B9}"/>
    <dgm:cxn modelId="{7C5AE9FE-EC5A-F147-97CB-9394EEB10613}" srcId="{502ED958-C907-5747-A92D-6762249AD665}" destId="{73045AD2-CC57-4E48-825F-7865508D4C78}" srcOrd="1" destOrd="0" parTransId="{1AFD75EB-6CC1-F24C-AAE4-EB1A392CDF62}" sibTransId="{BCEC8807-FE57-F74D-AC96-B26887E30137}"/>
    <dgm:cxn modelId="{59E52B1F-BCFF-104C-BF21-1743CCA9AB5D}" type="presParOf" srcId="{64CB1E30-DADF-204B-8074-B4DE76B941BB}" destId="{5960BBE8-84B9-F345-AD24-3D3C6CCCDD4A}" srcOrd="0" destOrd="0" presId="urn:microsoft.com/office/officeart/2005/8/layout/cycle1"/>
    <dgm:cxn modelId="{CE82D645-4D49-E642-8A7F-7A0B42258339}" type="presParOf" srcId="{64CB1E30-DADF-204B-8074-B4DE76B941BB}" destId="{F3AED20F-A439-974B-BE12-1D462286B370}" srcOrd="1" destOrd="0" presId="urn:microsoft.com/office/officeart/2005/8/layout/cycle1"/>
    <dgm:cxn modelId="{9B507D03-9EA9-2D42-970C-121D17716EF4}" type="presParOf" srcId="{64CB1E30-DADF-204B-8074-B4DE76B941BB}" destId="{CC548E32-E457-334A-9D65-4F2EAB1CC7A6}" srcOrd="2" destOrd="0" presId="urn:microsoft.com/office/officeart/2005/8/layout/cycle1"/>
    <dgm:cxn modelId="{0A20A841-C611-4D44-9E0C-474838E8BC0F}" type="presParOf" srcId="{64CB1E30-DADF-204B-8074-B4DE76B941BB}" destId="{63E56F46-333B-B848-9FAE-F56DC4733ADA}" srcOrd="3" destOrd="0" presId="urn:microsoft.com/office/officeart/2005/8/layout/cycle1"/>
    <dgm:cxn modelId="{39BE018F-C9D6-2D4B-B7E3-E51D9733D255}" type="presParOf" srcId="{64CB1E30-DADF-204B-8074-B4DE76B941BB}" destId="{8E28E9E4-FCF5-BE45-8DE7-8ED149641557}" srcOrd="4" destOrd="0" presId="urn:microsoft.com/office/officeart/2005/8/layout/cycle1"/>
    <dgm:cxn modelId="{DFE6C2B1-792D-4D4E-97E7-6B78D8BCBFAC}" type="presParOf" srcId="{64CB1E30-DADF-204B-8074-B4DE76B941BB}" destId="{A1AC74D5-75AB-5340-B113-407C5498A5BA}" srcOrd="5" destOrd="0" presId="urn:microsoft.com/office/officeart/2005/8/layout/cycle1"/>
    <dgm:cxn modelId="{B09DB608-DFA8-224C-9F55-6575033D0306}" type="presParOf" srcId="{64CB1E30-DADF-204B-8074-B4DE76B941BB}" destId="{43CD8118-EB65-6D46-AC95-AED860A62BF2}" srcOrd="6" destOrd="0" presId="urn:microsoft.com/office/officeart/2005/8/layout/cycle1"/>
    <dgm:cxn modelId="{379BE683-3A0D-7F49-AD8A-645E2935973B}" type="presParOf" srcId="{64CB1E30-DADF-204B-8074-B4DE76B941BB}" destId="{92D28B70-EB29-5A41-82C0-28D11A6DB7CB}" srcOrd="7" destOrd="0" presId="urn:microsoft.com/office/officeart/2005/8/layout/cycle1"/>
    <dgm:cxn modelId="{6062DB28-ACA0-7D4D-8BFE-E23BA7FC792B}" type="presParOf" srcId="{64CB1E30-DADF-204B-8074-B4DE76B941BB}" destId="{78DCE1F9-B897-1440-98D2-5A1A011E5968}" srcOrd="8" destOrd="0" presId="urn:microsoft.com/office/officeart/2005/8/layout/cycle1"/>
    <dgm:cxn modelId="{2790CE67-D652-2E43-90CA-A798975C3CFD}" type="presParOf" srcId="{64CB1E30-DADF-204B-8074-B4DE76B941BB}" destId="{96C9CC2B-FA0D-B14A-AB42-C0E8FBBA98A5}" srcOrd="9" destOrd="0" presId="urn:microsoft.com/office/officeart/2005/8/layout/cycle1"/>
    <dgm:cxn modelId="{D6671CF5-681A-AF4F-8A6A-569349A8DD94}" type="presParOf" srcId="{64CB1E30-DADF-204B-8074-B4DE76B941BB}" destId="{CAF50659-691F-A04F-B919-8B54CBF6933E}" srcOrd="10" destOrd="0" presId="urn:microsoft.com/office/officeart/2005/8/layout/cycle1"/>
    <dgm:cxn modelId="{DFDB3946-4F23-7349-A94E-7CCBA8DF2958}" type="presParOf" srcId="{64CB1E30-DADF-204B-8074-B4DE76B941BB}" destId="{561F36A6-0D8F-F149-A05A-229EC22B400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D8520-31AF-4CA8-8CF3-B261E3107E1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D4BEAC-38C6-4970-9431-FB4DF888E56E}">
      <dgm:prSet/>
      <dgm:spPr/>
      <dgm:t>
        <a:bodyPr/>
        <a:lstStyle/>
        <a:p>
          <a:r>
            <a:rPr lang="en-GB"/>
            <a:t>Antisocijalni potencijal (AP) pretp</a:t>
          </a:r>
          <a:r>
            <a:rPr lang="hr-HR"/>
            <a:t>o</a:t>
          </a:r>
          <a:r>
            <a:rPr lang="en-GB"/>
            <a:t>stavlja da prijelaz od antisocijalnog potencijala do antisocijalnog ponašanja ovisi o kognitivnim procesima (razmišljanje i donošenje odluka)</a:t>
          </a:r>
          <a:endParaRPr lang="en-US"/>
        </a:p>
      </dgm:t>
    </dgm:pt>
    <dgm:pt modelId="{A31A0873-5FAB-476D-8BF0-A6E43FA8D5F9}" type="parTrans" cxnId="{08AED365-FFDD-4F83-891E-EDC8971E3FDC}">
      <dgm:prSet/>
      <dgm:spPr/>
      <dgm:t>
        <a:bodyPr/>
        <a:lstStyle/>
        <a:p>
          <a:endParaRPr lang="en-US"/>
        </a:p>
      </dgm:t>
    </dgm:pt>
    <dgm:pt modelId="{0E6E43AE-8130-4EE8-9FB1-C4C0546E815E}" type="sibTrans" cxnId="{08AED365-FFDD-4F83-891E-EDC8971E3FDC}">
      <dgm:prSet/>
      <dgm:spPr/>
      <dgm:t>
        <a:bodyPr/>
        <a:lstStyle/>
        <a:p>
          <a:endParaRPr lang="en-US"/>
        </a:p>
      </dgm:t>
    </dgm:pt>
    <dgm:pt modelId="{5B6CAF83-819A-4CA4-9BC9-F502B2B42176}">
      <dgm:prSet/>
      <dgm:spPr/>
      <dgm:t>
        <a:bodyPr/>
        <a:lstStyle/>
        <a:p>
          <a:r>
            <a:rPr lang="en-GB"/>
            <a:t>Dugotrajni antisocijalni potencijal (D-AP) </a:t>
          </a:r>
          <a:r>
            <a:rPr lang="hr-HR"/>
            <a:t>obuhvaća </a:t>
          </a:r>
          <a:r>
            <a:rPr lang="en-GB"/>
            <a:t>razlike između osoba (impulsivnost, pritisak, modeliranje, socijalizacija)</a:t>
          </a:r>
          <a:endParaRPr lang="en-US"/>
        </a:p>
      </dgm:t>
    </dgm:pt>
    <dgm:pt modelId="{B9120DB7-6F90-45CA-8537-8071766B115D}" type="parTrans" cxnId="{FA5676C8-86E1-48FF-BC19-C2229931391B}">
      <dgm:prSet/>
      <dgm:spPr/>
      <dgm:t>
        <a:bodyPr/>
        <a:lstStyle/>
        <a:p>
          <a:endParaRPr lang="en-US"/>
        </a:p>
      </dgm:t>
    </dgm:pt>
    <dgm:pt modelId="{BBB5FFF5-BB0F-4BC6-AA9F-8AC97507F763}" type="sibTrans" cxnId="{FA5676C8-86E1-48FF-BC19-C2229931391B}">
      <dgm:prSet/>
      <dgm:spPr/>
      <dgm:t>
        <a:bodyPr/>
        <a:lstStyle/>
        <a:p>
          <a:endParaRPr lang="en-US"/>
        </a:p>
      </dgm:t>
    </dgm:pt>
    <dgm:pt modelId="{54473876-7396-45EC-BCE7-DCDEA4364478}">
      <dgm:prSet/>
      <dgm:spPr/>
      <dgm:t>
        <a:bodyPr/>
        <a:lstStyle/>
        <a:p>
          <a:r>
            <a:rPr lang="en-GB"/>
            <a:t>Kratkotrajni antisocijalni potencijal (K-AP) </a:t>
          </a:r>
          <a:r>
            <a:rPr lang="hr-HR"/>
            <a:t>obuhvaća </a:t>
          </a:r>
          <a:r>
            <a:rPr lang="en-GB"/>
            <a:t>razlike unutar osobe (trenutna sitaucija i situacijski čimbenici)</a:t>
          </a:r>
          <a:endParaRPr lang="en-US"/>
        </a:p>
      </dgm:t>
    </dgm:pt>
    <dgm:pt modelId="{2B42EF2B-F6DC-4808-884B-A1DE1CDCF82A}" type="parTrans" cxnId="{842111D4-5DBD-4F29-B7FA-B268A7C00695}">
      <dgm:prSet/>
      <dgm:spPr/>
      <dgm:t>
        <a:bodyPr/>
        <a:lstStyle/>
        <a:p>
          <a:endParaRPr lang="en-US"/>
        </a:p>
      </dgm:t>
    </dgm:pt>
    <dgm:pt modelId="{7592EBC1-531B-4AB7-8620-A2F3918330B0}" type="sibTrans" cxnId="{842111D4-5DBD-4F29-B7FA-B268A7C00695}">
      <dgm:prSet/>
      <dgm:spPr/>
      <dgm:t>
        <a:bodyPr/>
        <a:lstStyle/>
        <a:p>
          <a:endParaRPr lang="en-US"/>
        </a:p>
      </dgm:t>
    </dgm:pt>
    <dgm:pt modelId="{AF99C33B-1519-4042-87CE-6E6D84A73EEB}">
      <dgm:prSet/>
      <dgm:spPr/>
      <dgm:t>
        <a:bodyPr/>
        <a:lstStyle/>
        <a:p>
          <a:r>
            <a:rPr lang="en-GB"/>
            <a:t>Niski, srednji, visoki, jako visoki</a:t>
          </a:r>
          <a:endParaRPr lang="en-US"/>
        </a:p>
      </dgm:t>
    </dgm:pt>
    <dgm:pt modelId="{768663A1-6FD9-48CD-9255-CD5120210A9C}" type="parTrans" cxnId="{C5C48688-BF06-450F-8501-1F88909AFCDC}">
      <dgm:prSet/>
      <dgm:spPr/>
      <dgm:t>
        <a:bodyPr/>
        <a:lstStyle/>
        <a:p>
          <a:endParaRPr lang="en-US"/>
        </a:p>
      </dgm:t>
    </dgm:pt>
    <dgm:pt modelId="{6988106E-E3FD-4B4F-A153-A042F2EF3D16}" type="sibTrans" cxnId="{C5C48688-BF06-450F-8501-1F88909AFCDC}">
      <dgm:prSet/>
      <dgm:spPr/>
      <dgm:t>
        <a:bodyPr/>
        <a:lstStyle/>
        <a:p>
          <a:endParaRPr lang="en-US"/>
        </a:p>
      </dgm:t>
    </dgm:pt>
    <dgm:pt modelId="{1A8A35CC-87F1-9241-9D88-DCD0C2D8D271}" type="pres">
      <dgm:prSet presAssocID="{D8DD8520-31AF-4CA8-8CF3-B261E3107E13}" presName="Name0" presStyleCnt="0">
        <dgm:presLayoutVars>
          <dgm:dir/>
          <dgm:resizeHandles val="exact"/>
        </dgm:presLayoutVars>
      </dgm:prSet>
      <dgm:spPr/>
    </dgm:pt>
    <dgm:pt modelId="{B1781F9D-6DEB-F84A-80AA-44FFE512B208}" type="pres">
      <dgm:prSet presAssocID="{BAD4BEAC-38C6-4970-9431-FB4DF888E56E}" presName="node" presStyleLbl="node1" presStyleIdx="0" presStyleCnt="4">
        <dgm:presLayoutVars>
          <dgm:bulletEnabled val="1"/>
        </dgm:presLayoutVars>
      </dgm:prSet>
      <dgm:spPr/>
    </dgm:pt>
    <dgm:pt modelId="{E96DE8D0-3E54-D54F-9406-BFE261598A63}" type="pres">
      <dgm:prSet presAssocID="{0E6E43AE-8130-4EE8-9FB1-C4C0546E815E}" presName="sibTrans" presStyleLbl="sibTrans1D1" presStyleIdx="0" presStyleCnt="3"/>
      <dgm:spPr/>
    </dgm:pt>
    <dgm:pt modelId="{5678CC8A-0D10-CB42-97D7-A9F3DF1AFE4C}" type="pres">
      <dgm:prSet presAssocID="{0E6E43AE-8130-4EE8-9FB1-C4C0546E815E}" presName="connectorText" presStyleLbl="sibTrans1D1" presStyleIdx="0" presStyleCnt="3"/>
      <dgm:spPr/>
    </dgm:pt>
    <dgm:pt modelId="{33708FA6-EA9F-A34F-93AD-8FD57C288A0C}" type="pres">
      <dgm:prSet presAssocID="{5B6CAF83-819A-4CA4-9BC9-F502B2B42176}" presName="node" presStyleLbl="node1" presStyleIdx="1" presStyleCnt="4">
        <dgm:presLayoutVars>
          <dgm:bulletEnabled val="1"/>
        </dgm:presLayoutVars>
      </dgm:prSet>
      <dgm:spPr/>
    </dgm:pt>
    <dgm:pt modelId="{B6C34AC8-DA61-5047-A61F-F5528A0C9CF1}" type="pres">
      <dgm:prSet presAssocID="{BBB5FFF5-BB0F-4BC6-AA9F-8AC97507F763}" presName="sibTrans" presStyleLbl="sibTrans1D1" presStyleIdx="1" presStyleCnt="3"/>
      <dgm:spPr/>
    </dgm:pt>
    <dgm:pt modelId="{E1720EDD-31D5-A146-8BD7-2AE36462ADE1}" type="pres">
      <dgm:prSet presAssocID="{BBB5FFF5-BB0F-4BC6-AA9F-8AC97507F763}" presName="connectorText" presStyleLbl="sibTrans1D1" presStyleIdx="1" presStyleCnt="3"/>
      <dgm:spPr/>
    </dgm:pt>
    <dgm:pt modelId="{F11272AA-D90E-4D48-9AC9-79BABD9BBB8C}" type="pres">
      <dgm:prSet presAssocID="{54473876-7396-45EC-BCE7-DCDEA4364478}" presName="node" presStyleLbl="node1" presStyleIdx="2" presStyleCnt="4">
        <dgm:presLayoutVars>
          <dgm:bulletEnabled val="1"/>
        </dgm:presLayoutVars>
      </dgm:prSet>
      <dgm:spPr/>
    </dgm:pt>
    <dgm:pt modelId="{8A195865-D8C1-3840-B1A0-9BF62584EB9E}" type="pres">
      <dgm:prSet presAssocID="{7592EBC1-531B-4AB7-8620-A2F3918330B0}" presName="sibTrans" presStyleLbl="sibTrans1D1" presStyleIdx="2" presStyleCnt="3"/>
      <dgm:spPr/>
    </dgm:pt>
    <dgm:pt modelId="{5B18DF92-91F1-9A4A-BAA5-74192D0FA89C}" type="pres">
      <dgm:prSet presAssocID="{7592EBC1-531B-4AB7-8620-A2F3918330B0}" presName="connectorText" presStyleLbl="sibTrans1D1" presStyleIdx="2" presStyleCnt="3"/>
      <dgm:spPr/>
    </dgm:pt>
    <dgm:pt modelId="{4B4173C6-7D7F-A04E-A336-CFB93840BCFD}" type="pres">
      <dgm:prSet presAssocID="{AF99C33B-1519-4042-87CE-6E6D84A73EEB}" presName="node" presStyleLbl="node1" presStyleIdx="3" presStyleCnt="4">
        <dgm:presLayoutVars>
          <dgm:bulletEnabled val="1"/>
        </dgm:presLayoutVars>
      </dgm:prSet>
      <dgm:spPr/>
    </dgm:pt>
  </dgm:ptLst>
  <dgm:cxnLst>
    <dgm:cxn modelId="{6B606A31-1C9B-E140-AE31-9B82C887DE40}" type="presOf" srcId="{BBB5FFF5-BB0F-4BC6-AA9F-8AC97507F763}" destId="{B6C34AC8-DA61-5047-A61F-F5528A0C9CF1}" srcOrd="0" destOrd="0" presId="urn:microsoft.com/office/officeart/2016/7/layout/RepeatingBendingProcessNew"/>
    <dgm:cxn modelId="{A9953557-4B07-4B40-A66C-0EAB0263CE5F}" type="presOf" srcId="{0E6E43AE-8130-4EE8-9FB1-C4C0546E815E}" destId="{5678CC8A-0D10-CB42-97D7-A9F3DF1AFE4C}" srcOrd="1" destOrd="0" presId="urn:microsoft.com/office/officeart/2016/7/layout/RepeatingBendingProcessNew"/>
    <dgm:cxn modelId="{98860E58-AB5F-5749-9D02-5799C868643B}" type="presOf" srcId="{D8DD8520-31AF-4CA8-8CF3-B261E3107E13}" destId="{1A8A35CC-87F1-9241-9D88-DCD0C2D8D271}" srcOrd="0" destOrd="0" presId="urn:microsoft.com/office/officeart/2016/7/layout/RepeatingBendingProcessNew"/>
    <dgm:cxn modelId="{9B07EF5D-04A2-3742-A918-15A1CE227FAC}" type="presOf" srcId="{BBB5FFF5-BB0F-4BC6-AA9F-8AC97507F763}" destId="{E1720EDD-31D5-A146-8BD7-2AE36462ADE1}" srcOrd="1" destOrd="0" presId="urn:microsoft.com/office/officeart/2016/7/layout/RepeatingBendingProcessNew"/>
    <dgm:cxn modelId="{D5FC5660-41C7-F242-9D3E-D1B09EF780BD}" type="presOf" srcId="{7592EBC1-531B-4AB7-8620-A2F3918330B0}" destId="{5B18DF92-91F1-9A4A-BAA5-74192D0FA89C}" srcOrd="1" destOrd="0" presId="urn:microsoft.com/office/officeart/2016/7/layout/RepeatingBendingProcessNew"/>
    <dgm:cxn modelId="{08AED365-FFDD-4F83-891E-EDC8971E3FDC}" srcId="{D8DD8520-31AF-4CA8-8CF3-B261E3107E13}" destId="{BAD4BEAC-38C6-4970-9431-FB4DF888E56E}" srcOrd="0" destOrd="0" parTransId="{A31A0873-5FAB-476D-8BF0-A6E43FA8D5F9}" sibTransId="{0E6E43AE-8130-4EE8-9FB1-C4C0546E815E}"/>
    <dgm:cxn modelId="{C5C48688-BF06-450F-8501-1F88909AFCDC}" srcId="{D8DD8520-31AF-4CA8-8CF3-B261E3107E13}" destId="{AF99C33B-1519-4042-87CE-6E6D84A73EEB}" srcOrd="3" destOrd="0" parTransId="{768663A1-6FD9-48CD-9255-CD5120210A9C}" sibTransId="{6988106E-E3FD-4B4F-A153-A042F2EF3D16}"/>
    <dgm:cxn modelId="{535B6891-62C3-8449-BF41-4B6B55B89A89}" type="presOf" srcId="{5B6CAF83-819A-4CA4-9BC9-F502B2B42176}" destId="{33708FA6-EA9F-A34F-93AD-8FD57C288A0C}" srcOrd="0" destOrd="0" presId="urn:microsoft.com/office/officeart/2016/7/layout/RepeatingBendingProcessNew"/>
    <dgm:cxn modelId="{D070B9AB-12A8-B044-BE53-3C8D0E9506C7}" type="presOf" srcId="{AF99C33B-1519-4042-87CE-6E6D84A73EEB}" destId="{4B4173C6-7D7F-A04E-A336-CFB93840BCFD}" srcOrd="0" destOrd="0" presId="urn:microsoft.com/office/officeart/2016/7/layout/RepeatingBendingProcessNew"/>
    <dgm:cxn modelId="{8BA297AD-D3CA-FB49-B0A8-60D419BC2F50}" type="presOf" srcId="{54473876-7396-45EC-BCE7-DCDEA4364478}" destId="{F11272AA-D90E-4D48-9AC9-79BABD9BBB8C}" srcOrd="0" destOrd="0" presId="urn:microsoft.com/office/officeart/2016/7/layout/RepeatingBendingProcessNew"/>
    <dgm:cxn modelId="{FA5676C8-86E1-48FF-BC19-C2229931391B}" srcId="{D8DD8520-31AF-4CA8-8CF3-B261E3107E13}" destId="{5B6CAF83-819A-4CA4-9BC9-F502B2B42176}" srcOrd="1" destOrd="0" parTransId="{B9120DB7-6F90-45CA-8537-8071766B115D}" sibTransId="{BBB5FFF5-BB0F-4BC6-AA9F-8AC97507F763}"/>
    <dgm:cxn modelId="{D944B0CA-2E42-444C-9A7A-6B4A2DC6AF63}" type="presOf" srcId="{7592EBC1-531B-4AB7-8620-A2F3918330B0}" destId="{8A195865-D8C1-3840-B1A0-9BF62584EB9E}" srcOrd="0" destOrd="0" presId="urn:microsoft.com/office/officeart/2016/7/layout/RepeatingBendingProcessNew"/>
    <dgm:cxn modelId="{ABA31DCB-5429-DE4D-85B0-9D7079CD0A33}" type="presOf" srcId="{0E6E43AE-8130-4EE8-9FB1-C4C0546E815E}" destId="{E96DE8D0-3E54-D54F-9406-BFE261598A63}" srcOrd="0" destOrd="0" presId="urn:microsoft.com/office/officeart/2016/7/layout/RepeatingBendingProcessNew"/>
    <dgm:cxn modelId="{842111D4-5DBD-4F29-B7FA-B268A7C00695}" srcId="{D8DD8520-31AF-4CA8-8CF3-B261E3107E13}" destId="{54473876-7396-45EC-BCE7-DCDEA4364478}" srcOrd="2" destOrd="0" parTransId="{2B42EF2B-F6DC-4808-884B-A1DE1CDCF82A}" sibTransId="{7592EBC1-531B-4AB7-8620-A2F3918330B0}"/>
    <dgm:cxn modelId="{9D1395D9-9019-824C-9AB2-DA2E15C716E1}" type="presOf" srcId="{BAD4BEAC-38C6-4970-9431-FB4DF888E56E}" destId="{B1781F9D-6DEB-F84A-80AA-44FFE512B208}" srcOrd="0" destOrd="0" presId="urn:microsoft.com/office/officeart/2016/7/layout/RepeatingBendingProcessNew"/>
    <dgm:cxn modelId="{331B04E3-E604-7F43-8D63-59275DF111D7}" type="presParOf" srcId="{1A8A35CC-87F1-9241-9D88-DCD0C2D8D271}" destId="{B1781F9D-6DEB-F84A-80AA-44FFE512B208}" srcOrd="0" destOrd="0" presId="urn:microsoft.com/office/officeart/2016/7/layout/RepeatingBendingProcessNew"/>
    <dgm:cxn modelId="{913A5C88-F8BB-F44C-BD5B-45BA5F085B95}" type="presParOf" srcId="{1A8A35CC-87F1-9241-9D88-DCD0C2D8D271}" destId="{E96DE8D0-3E54-D54F-9406-BFE261598A63}" srcOrd="1" destOrd="0" presId="urn:microsoft.com/office/officeart/2016/7/layout/RepeatingBendingProcessNew"/>
    <dgm:cxn modelId="{EF1BC13E-6F77-D142-88EA-95A3C7C5ECD5}" type="presParOf" srcId="{E96DE8D0-3E54-D54F-9406-BFE261598A63}" destId="{5678CC8A-0D10-CB42-97D7-A9F3DF1AFE4C}" srcOrd="0" destOrd="0" presId="urn:microsoft.com/office/officeart/2016/7/layout/RepeatingBendingProcessNew"/>
    <dgm:cxn modelId="{7CAD8D47-3E64-0B47-B593-02D9237EEE85}" type="presParOf" srcId="{1A8A35CC-87F1-9241-9D88-DCD0C2D8D271}" destId="{33708FA6-EA9F-A34F-93AD-8FD57C288A0C}" srcOrd="2" destOrd="0" presId="urn:microsoft.com/office/officeart/2016/7/layout/RepeatingBendingProcessNew"/>
    <dgm:cxn modelId="{64068347-5573-8B4E-9F5E-95948DE66430}" type="presParOf" srcId="{1A8A35CC-87F1-9241-9D88-DCD0C2D8D271}" destId="{B6C34AC8-DA61-5047-A61F-F5528A0C9CF1}" srcOrd="3" destOrd="0" presId="urn:microsoft.com/office/officeart/2016/7/layout/RepeatingBendingProcessNew"/>
    <dgm:cxn modelId="{A21E17F0-0768-F34D-8DB4-EBA6A404B627}" type="presParOf" srcId="{B6C34AC8-DA61-5047-A61F-F5528A0C9CF1}" destId="{E1720EDD-31D5-A146-8BD7-2AE36462ADE1}" srcOrd="0" destOrd="0" presId="urn:microsoft.com/office/officeart/2016/7/layout/RepeatingBendingProcessNew"/>
    <dgm:cxn modelId="{C6D65F61-CC8B-D949-975B-054033754682}" type="presParOf" srcId="{1A8A35CC-87F1-9241-9D88-DCD0C2D8D271}" destId="{F11272AA-D90E-4D48-9AC9-79BABD9BBB8C}" srcOrd="4" destOrd="0" presId="urn:microsoft.com/office/officeart/2016/7/layout/RepeatingBendingProcessNew"/>
    <dgm:cxn modelId="{13A5C720-59C4-464C-9737-CDB55B70A189}" type="presParOf" srcId="{1A8A35CC-87F1-9241-9D88-DCD0C2D8D271}" destId="{8A195865-D8C1-3840-B1A0-9BF62584EB9E}" srcOrd="5" destOrd="0" presId="urn:microsoft.com/office/officeart/2016/7/layout/RepeatingBendingProcessNew"/>
    <dgm:cxn modelId="{F8B482A2-14A3-C14D-BB5B-CE0294A45CDC}" type="presParOf" srcId="{8A195865-D8C1-3840-B1A0-9BF62584EB9E}" destId="{5B18DF92-91F1-9A4A-BAA5-74192D0FA89C}" srcOrd="0" destOrd="0" presId="urn:microsoft.com/office/officeart/2016/7/layout/RepeatingBendingProcessNew"/>
    <dgm:cxn modelId="{AFC74617-78F5-8D42-984D-2A785340F701}" type="presParOf" srcId="{1A8A35CC-87F1-9241-9D88-DCD0C2D8D271}" destId="{4B4173C6-7D7F-A04E-A336-CFB93840BCFD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7E5-0B87-2242-89DC-33C0C2FC7C21}">
      <dsp:nvSpPr>
        <dsp:cNvPr id="0" name=""/>
        <dsp:cNvSpPr/>
      </dsp:nvSpPr>
      <dsp:spPr>
        <a:xfrm>
          <a:off x="0" y="814839"/>
          <a:ext cx="4775935" cy="477593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E3C13-E476-F94D-94EF-6DB1A8A98C1A}">
      <dsp:nvSpPr>
        <dsp:cNvPr id="0" name=""/>
        <dsp:cNvSpPr/>
      </dsp:nvSpPr>
      <dsp:spPr>
        <a:xfrm>
          <a:off x="453713" y="1268552"/>
          <a:ext cx="1862614" cy="1862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Predavana - dozvoljen jedan izostanak jer imamo blok sate pa se radi o izostanku sa 5 školska sata</a:t>
          </a:r>
          <a:endParaRPr lang="en-US" sz="1200" kern="1200" dirty="0"/>
        </a:p>
      </dsp:txBody>
      <dsp:txXfrm>
        <a:off x="544638" y="1359477"/>
        <a:ext cx="1680764" cy="1680764"/>
      </dsp:txXfrm>
    </dsp:sp>
    <dsp:sp modelId="{1DE8FCA8-E0E1-724C-B900-E6F2415101DF}">
      <dsp:nvSpPr>
        <dsp:cNvPr id="0" name=""/>
        <dsp:cNvSpPr/>
      </dsp:nvSpPr>
      <dsp:spPr>
        <a:xfrm>
          <a:off x="2459606" y="1268552"/>
          <a:ext cx="1862614" cy="1862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Rad u grupama</a:t>
          </a:r>
          <a:endParaRPr lang="en-US" sz="1200" kern="1200"/>
        </a:p>
      </dsp:txBody>
      <dsp:txXfrm>
        <a:off x="2550531" y="1359477"/>
        <a:ext cx="1680764" cy="1680764"/>
      </dsp:txXfrm>
    </dsp:sp>
    <dsp:sp modelId="{EA8974B4-0B4A-E741-8352-39DDCCDD2976}">
      <dsp:nvSpPr>
        <dsp:cNvPr id="0" name=""/>
        <dsp:cNvSpPr/>
      </dsp:nvSpPr>
      <dsp:spPr>
        <a:xfrm>
          <a:off x="453713" y="3274445"/>
          <a:ext cx="1862614" cy="18626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Svaku zadaću prezentiraju druge osobe  iz grupe (na taj način bi svatko trebao barem jednom prezentirati)</a:t>
          </a:r>
          <a:endParaRPr lang="en-US" sz="1200" kern="1200" dirty="0"/>
        </a:p>
      </dsp:txBody>
      <dsp:txXfrm>
        <a:off x="544638" y="3365370"/>
        <a:ext cx="1680764" cy="1680764"/>
      </dsp:txXfrm>
    </dsp:sp>
    <dsp:sp modelId="{0046D930-2297-1242-AB42-D96A6587E5D6}">
      <dsp:nvSpPr>
        <dsp:cNvPr id="0" name=""/>
        <dsp:cNvSpPr/>
      </dsp:nvSpPr>
      <dsp:spPr>
        <a:xfrm>
          <a:off x="2459606" y="3274445"/>
          <a:ext cx="1862614" cy="18626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Ukupna ocjena formira se na osnovu: prisustvovanja (dozvoljen jedan izostanak), ocjena iz grupnog rada i rezultata postignutog na kolokviju (pismeni ispit)= zbroj svega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900" kern="1200" dirty="0"/>
            <a:t>Podjela u grupe</a:t>
          </a:r>
          <a:endParaRPr lang="en-US" sz="900" kern="1200" dirty="0"/>
        </a:p>
      </dsp:txBody>
      <dsp:txXfrm>
        <a:off x="2550531" y="3365370"/>
        <a:ext cx="1680764" cy="1680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0796-0349-EA44-AB61-D68794586846}">
      <dsp:nvSpPr>
        <dsp:cNvPr id="0" name=""/>
        <dsp:cNvSpPr/>
      </dsp:nvSpPr>
      <dsp:spPr>
        <a:xfrm>
          <a:off x="302180" y="3112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Kognitivni i emocionalni čimbenici: agresivnost, poremećaj ophođenja, teški temperament i impulsivnost, poremećaj pažnje i hiperaktivni poremećaj, intelektualno funkcioniranje, moralno rezoniranje (Shader, 2004., Andrews i Bonta, 2006., Andrews, Bonta i Wormith, 2006.)</a:t>
          </a:r>
          <a:endParaRPr lang="en-US" sz="1100" kern="1200"/>
        </a:p>
      </dsp:txBody>
      <dsp:txXfrm>
        <a:off x="302180" y="3112"/>
        <a:ext cx="2382887" cy="1429732"/>
      </dsp:txXfrm>
    </dsp:sp>
    <dsp:sp modelId="{91549B8D-3138-B54D-8D89-B0CBD8FFF053}">
      <dsp:nvSpPr>
        <dsp:cNvPr id="0" name=""/>
        <dsp:cNvSpPr/>
      </dsp:nvSpPr>
      <dsp:spPr>
        <a:xfrm>
          <a:off x="2923356" y="3112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Agresivnost-osobina interpersonalnog reagiranja (verbalna, otvorena i prikrivena, reaktivna i proaktivna (Palmer i Begum, 2006.)</a:t>
          </a:r>
          <a:endParaRPr lang="en-US" sz="1100" kern="1200"/>
        </a:p>
      </dsp:txBody>
      <dsp:txXfrm>
        <a:off x="2923356" y="3112"/>
        <a:ext cx="2382887" cy="1429732"/>
      </dsp:txXfrm>
    </dsp:sp>
    <dsp:sp modelId="{77E24C92-E65E-C14D-9ADE-45A1BE4DEF00}">
      <dsp:nvSpPr>
        <dsp:cNvPr id="0" name=""/>
        <dsp:cNvSpPr/>
      </dsp:nvSpPr>
      <dsp:spPr>
        <a:xfrm>
          <a:off x="5544532" y="3112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Pripisivanje tuđim ponašanjima da su motivirana agresijom (Shader, 2004.)</a:t>
          </a:r>
          <a:endParaRPr lang="en-US" sz="1100" kern="1200"/>
        </a:p>
      </dsp:txBody>
      <dsp:txXfrm>
        <a:off x="5544532" y="3112"/>
        <a:ext cx="2382887" cy="1429732"/>
      </dsp:txXfrm>
    </dsp:sp>
    <dsp:sp modelId="{52254EFA-5053-0F40-B387-4C23E26D957E}">
      <dsp:nvSpPr>
        <dsp:cNvPr id="0" name=""/>
        <dsp:cNvSpPr/>
      </dsp:nvSpPr>
      <dsp:spPr>
        <a:xfrm>
          <a:off x="302180" y="1671133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Težak temperament – intenzivna reakcija na podražaj, opće negativno raspoloženje, spora prilagodba na promjenu, nepravilne karakteristike spavanja (Andrews i Bonta, 2006.)</a:t>
          </a:r>
          <a:endParaRPr lang="en-US" sz="1100" kern="1200"/>
        </a:p>
      </dsp:txBody>
      <dsp:txXfrm>
        <a:off x="302180" y="1671133"/>
        <a:ext cx="2382887" cy="1429732"/>
      </dsp:txXfrm>
    </dsp:sp>
    <dsp:sp modelId="{F9242E63-DD4F-AC4E-B3EF-7191E298FB9F}">
      <dsp:nvSpPr>
        <dsp:cNvPr id="0" name=""/>
        <dsp:cNvSpPr/>
      </dsp:nvSpPr>
      <dsp:spPr>
        <a:xfrm>
          <a:off x="2923356" y="1671133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Impulzivnost i nedostatak kontrole/samokontrole (Baron, 2003., Vazsonyi, Cleveland i Wiebe, 2006.)</a:t>
          </a:r>
          <a:endParaRPr lang="en-US" sz="1100" kern="1200"/>
        </a:p>
      </dsp:txBody>
      <dsp:txXfrm>
        <a:off x="2923356" y="1671133"/>
        <a:ext cx="2382887" cy="1429732"/>
      </dsp:txXfrm>
    </dsp:sp>
    <dsp:sp modelId="{BAB24B7B-FD68-174B-B5F1-183B8E61479F}">
      <dsp:nvSpPr>
        <dsp:cNvPr id="0" name=""/>
        <dsp:cNvSpPr/>
      </dsp:nvSpPr>
      <dsp:spPr>
        <a:xfrm>
          <a:off x="5544532" y="1671133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Poremećaj pažnje  sličan je teškom temperamentu a karakterizira ga nedostatak pažnje, hiperaktivnost i impulsivnost (Murrie i Cornell, 2002.)</a:t>
          </a:r>
          <a:endParaRPr lang="en-US" sz="1100" kern="1200"/>
        </a:p>
      </dsp:txBody>
      <dsp:txXfrm>
        <a:off x="5544532" y="1671133"/>
        <a:ext cx="2382887" cy="1429732"/>
      </dsp:txXfrm>
    </dsp:sp>
    <dsp:sp modelId="{9DE72990-350F-1244-8076-7A9E55F3A879}">
      <dsp:nvSpPr>
        <dsp:cNvPr id="0" name=""/>
        <dsp:cNvSpPr/>
      </dsp:nvSpPr>
      <dsp:spPr>
        <a:xfrm>
          <a:off x="1612768" y="3339154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Niži kvocijent inteligencije, sniženi verbalni faktor, ne razumiju posljedice svojeg ponašanja (Farrington, 2005., Andrews i Bonta, 2006.)</a:t>
          </a:r>
          <a:endParaRPr lang="en-US" sz="1100" kern="1200"/>
        </a:p>
      </dsp:txBody>
      <dsp:txXfrm>
        <a:off x="1612768" y="3339154"/>
        <a:ext cx="2382887" cy="1429732"/>
      </dsp:txXfrm>
    </dsp:sp>
    <dsp:sp modelId="{D7C3D8E5-D265-F947-BEDB-FE72ED12F774}">
      <dsp:nvSpPr>
        <dsp:cNvPr id="0" name=""/>
        <dsp:cNvSpPr/>
      </dsp:nvSpPr>
      <dsp:spPr>
        <a:xfrm>
          <a:off x="4233944" y="3339154"/>
          <a:ext cx="2382887" cy="1429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Zaostalost u moralnom rezoniranju (Lebedina Manzoni, 2007., Palmer, 2003., Van Vugt i sur., 2008.)</a:t>
          </a:r>
          <a:endParaRPr lang="en-US" sz="1100" kern="1200"/>
        </a:p>
      </dsp:txBody>
      <dsp:txXfrm>
        <a:off x="4233944" y="3339154"/>
        <a:ext cx="2382887" cy="14297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EBC8C-BFD9-B542-97F3-FB15B6496188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Susjedstvo, šira lokalna zajednica, država, socijalna politika… (Tolan i Loeber, 1993., Farrington, 2005., Andrews i Bonta, 2006.)</a:t>
          </a:r>
          <a:endParaRPr lang="en-US" sz="2200" kern="1200"/>
        </a:p>
      </dsp:txBody>
      <dsp:txXfrm>
        <a:off x="429570" y="472"/>
        <a:ext cx="3346456" cy="2007873"/>
      </dsp:txXfrm>
    </dsp:sp>
    <dsp:sp modelId="{82EF9C5E-3E61-D448-BACD-52D69453AAE8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Neposredna socijalna mreža i strukture i uvjeti</a:t>
          </a:r>
          <a:endParaRPr lang="en-US" sz="2200" kern="1200"/>
        </a:p>
      </dsp:txBody>
      <dsp:txXfrm>
        <a:off x="4110672" y="472"/>
        <a:ext cx="3346456" cy="2007873"/>
      </dsp:txXfrm>
    </dsp:sp>
    <dsp:sp modelId="{CB7EA5C7-30A2-FA47-8031-968F373B521E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Susjedstvo i zajednica, demografska i društvena obilježja zajednice, osjećaj zajedništva i povezanosti članova</a:t>
          </a:r>
          <a:endParaRPr lang="en-US" sz="2200" kern="1200"/>
        </a:p>
      </dsp:txBody>
      <dsp:txXfrm>
        <a:off x="429570" y="2342991"/>
        <a:ext cx="3346456" cy="2007873"/>
      </dsp:txXfrm>
    </dsp:sp>
    <dsp:sp modelId="{F159E9A9-AEE0-B744-ACB0-F1DA5BF2F39E}">
      <dsp:nvSpPr>
        <dsp:cNvPr id="0" name=""/>
        <dsp:cNvSpPr/>
      </dsp:nvSpPr>
      <dsp:spPr>
        <a:xfrm>
          <a:off x="4110672" y="2342991"/>
          <a:ext cx="3346456" cy="200787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Mjesto, grad, pokrajina</a:t>
          </a:r>
          <a:endParaRPr lang="en-US" sz="2200" kern="1200"/>
        </a:p>
      </dsp:txBody>
      <dsp:txXfrm>
        <a:off x="4110672" y="2342991"/>
        <a:ext cx="3346456" cy="20078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35F5-04E1-794A-8F7D-69C091DA26B0}">
      <dsp:nvSpPr>
        <dsp:cNvPr id="0" name=""/>
        <dsp:cNvSpPr/>
      </dsp:nvSpPr>
      <dsp:spPr>
        <a:xfrm>
          <a:off x="0" y="165188"/>
          <a:ext cx="5000124" cy="4369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1. Prema širem shvaćanju kako se određuje delinkventno ponašanje</a:t>
          </a:r>
          <a:endParaRPr lang="en-US" sz="1100" kern="1200"/>
        </a:p>
      </dsp:txBody>
      <dsp:txXfrm>
        <a:off x="21331" y="186519"/>
        <a:ext cx="4957462" cy="394314"/>
      </dsp:txXfrm>
    </dsp:sp>
    <dsp:sp modelId="{32130421-9CA8-F747-BCD2-0CAA55A88E5E}">
      <dsp:nvSpPr>
        <dsp:cNvPr id="0" name=""/>
        <dsp:cNvSpPr/>
      </dsp:nvSpPr>
      <dsp:spPr>
        <a:xfrm>
          <a:off x="0" y="633844"/>
          <a:ext cx="5000124" cy="4369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2. Tko su mladi u sukobu sa zakonom?</a:t>
          </a:r>
          <a:endParaRPr lang="en-US" sz="1100" kern="1200" dirty="0"/>
        </a:p>
      </dsp:txBody>
      <dsp:txXfrm>
        <a:off x="21331" y="655175"/>
        <a:ext cx="4957462" cy="394314"/>
      </dsp:txXfrm>
    </dsp:sp>
    <dsp:sp modelId="{B15CF206-EC67-B742-A5CA-15E01191C884}">
      <dsp:nvSpPr>
        <dsp:cNvPr id="0" name=""/>
        <dsp:cNvSpPr/>
      </dsp:nvSpPr>
      <dsp:spPr>
        <a:xfrm>
          <a:off x="0" y="1102501"/>
          <a:ext cx="5000124" cy="4369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3. Navedite jednu psihološku teoriju koja objašnjava delinkventno ponašanje mladih</a:t>
          </a:r>
          <a:endParaRPr lang="en-US" sz="1100" kern="1200"/>
        </a:p>
      </dsp:txBody>
      <dsp:txXfrm>
        <a:off x="21331" y="1123832"/>
        <a:ext cx="4957462" cy="394314"/>
      </dsp:txXfrm>
    </dsp:sp>
    <dsp:sp modelId="{9B1ED5C5-B620-254C-B25B-6512490D5EB3}">
      <dsp:nvSpPr>
        <dsp:cNvPr id="0" name=""/>
        <dsp:cNvSpPr/>
      </dsp:nvSpPr>
      <dsp:spPr>
        <a:xfrm>
          <a:off x="0" y="1571158"/>
          <a:ext cx="5000124" cy="4369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4. Što je cilj reakcije na delinkventno ponašanje mladih u postmodernom-rekonstruktivnom pristupu?</a:t>
          </a:r>
          <a:endParaRPr lang="en-US" sz="1100" kern="1200"/>
        </a:p>
      </dsp:txBody>
      <dsp:txXfrm>
        <a:off x="21331" y="1592489"/>
        <a:ext cx="4957462" cy="394314"/>
      </dsp:txXfrm>
    </dsp:sp>
    <dsp:sp modelId="{4A035AEA-FA81-EA4D-9A6E-D21DA7B269F7}">
      <dsp:nvSpPr>
        <dsp:cNvPr id="0" name=""/>
        <dsp:cNvSpPr/>
      </dsp:nvSpPr>
      <dsp:spPr>
        <a:xfrm>
          <a:off x="0" y="2039814"/>
          <a:ext cx="5000124" cy="4369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5. Na koja tri glavna pitanja je usmjerena razvojna kriminologija?</a:t>
          </a:r>
          <a:endParaRPr lang="en-US" sz="1100" kern="1200"/>
        </a:p>
      </dsp:txBody>
      <dsp:txXfrm>
        <a:off x="21331" y="2061145"/>
        <a:ext cx="4957462" cy="394314"/>
      </dsp:txXfrm>
    </dsp:sp>
    <dsp:sp modelId="{B847B8C4-8B0F-F948-A422-B27DE54229AC}">
      <dsp:nvSpPr>
        <dsp:cNvPr id="0" name=""/>
        <dsp:cNvSpPr/>
      </dsp:nvSpPr>
      <dsp:spPr>
        <a:xfrm>
          <a:off x="0" y="2508471"/>
          <a:ext cx="5000124" cy="4369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6. Kako Farrington objašnjava delinkvenciju u IV stupnja?</a:t>
          </a:r>
          <a:endParaRPr lang="en-US" sz="1100" kern="1200"/>
        </a:p>
      </dsp:txBody>
      <dsp:txXfrm>
        <a:off x="21331" y="2529802"/>
        <a:ext cx="4957462" cy="394314"/>
      </dsp:txXfrm>
    </dsp:sp>
    <dsp:sp modelId="{912C6C3A-2E34-2248-9EBC-8DCF7718C6C5}">
      <dsp:nvSpPr>
        <dsp:cNvPr id="0" name=""/>
        <dsp:cNvSpPr/>
      </dsp:nvSpPr>
      <dsp:spPr>
        <a:xfrm>
          <a:off x="0" y="2977128"/>
          <a:ext cx="5000124" cy="4369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7. Kakve su to integrativne teorije delinkvencije</a:t>
          </a:r>
          <a:endParaRPr lang="en-US" sz="1100" kern="1200"/>
        </a:p>
      </dsp:txBody>
      <dsp:txXfrm>
        <a:off x="21331" y="2998459"/>
        <a:ext cx="4957462" cy="394314"/>
      </dsp:txXfrm>
    </dsp:sp>
    <dsp:sp modelId="{2B89409E-20D7-0A4A-952A-FE1F7627219D}">
      <dsp:nvSpPr>
        <dsp:cNvPr id="0" name=""/>
        <dsp:cNvSpPr/>
      </dsp:nvSpPr>
      <dsp:spPr>
        <a:xfrm>
          <a:off x="0" y="3445785"/>
          <a:ext cx="5000124" cy="4369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8. Objasnite veliku četvorku rizičnih čimbenika</a:t>
          </a:r>
          <a:endParaRPr lang="en-US" sz="1100" kern="1200"/>
        </a:p>
      </dsp:txBody>
      <dsp:txXfrm>
        <a:off x="21331" y="3467116"/>
        <a:ext cx="4957462" cy="394314"/>
      </dsp:txXfrm>
    </dsp:sp>
    <dsp:sp modelId="{131E6314-8629-564C-85DA-B0BF57D19080}">
      <dsp:nvSpPr>
        <dsp:cNvPr id="0" name=""/>
        <dsp:cNvSpPr/>
      </dsp:nvSpPr>
      <dsp:spPr>
        <a:xfrm>
          <a:off x="0" y="3914441"/>
          <a:ext cx="5000124" cy="4369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9. Kroz pristup opće psihologije i socijalne psihologije što je ključno za nastanak delinkventnog ponašanja?</a:t>
          </a:r>
          <a:endParaRPr lang="en-US" sz="1100" kern="1200"/>
        </a:p>
      </dsp:txBody>
      <dsp:txXfrm>
        <a:off x="21331" y="3935772"/>
        <a:ext cx="4957462" cy="394314"/>
      </dsp:txXfrm>
    </dsp:sp>
    <dsp:sp modelId="{98C999BF-328A-D746-9CD8-FE7ACDD26E64}">
      <dsp:nvSpPr>
        <dsp:cNvPr id="0" name=""/>
        <dsp:cNvSpPr/>
      </dsp:nvSpPr>
      <dsp:spPr>
        <a:xfrm>
          <a:off x="0" y="4383098"/>
          <a:ext cx="5000124" cy="4369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10. Što predstavlja kratkotrajni antisocijalni potencijal(K – AP)</a:t>
          </a:r>
          <a:endParaRPr lang="en-US" sz="1100" kern="1200"/>
        </a:p>
      </dsp:txBody>
      <dsp:txXfrm>
        <a:off x="21331" y="4404429"/>
        <a:ext cx="4957462" cy="394314"/>
      </dsp:txXfrm>
    </dsp:sp>
    <dsp:sp modelId="{8439C9A9-B855-5649-AD0E-22F50A412494}">
      <dsp:nvSpPr>
        <dsp:cNvPr id="0" name=""/>
        <dsp:cNvSpPr/>
      </dsp:nvSpPr>
      <dsp:spPr>
        <a:xfrm>
          <a:off x="0" y="4851755"/>
          <a:ext cx="5000124" cy="4369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11. Što su istraživanja pokazala da su značajni rizici za delinkventno ponašanje na individualnoj razini osobe?</a:t>
          </a:r>
          <a:endParaRPr lang="en-US" sz="1100" kern="1200"/>
        </a:p>
      </dsp:txBody>
      <dsp:txXfrm>
        <a:off x="21331" y="4873086"/>
        <a:ext cx="4957462" cy="394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77ED-97A2-8746-82E1-2A0C4C0CFCAE}">
      <dsp:nvSpPr>
        <dsp:cNvPr id="0" name=""/>
        <dsp:cNvSpPr/>
      </dsp:nvSpPr>
      <dsp:spPr>
        <a:xfrm>
          <a:off x="0" y="1690"/>
          <a:ext cx="436067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7A19F1-56F4-D84A-BEB3-8ACEDD271922}">
      <dsp:nvSpPr>
        <dsp:cNvPr id="0" name=""/>
        <dsp:cNvSpPr/>
      </dsp:nvSpPr>
      <dsp:spPr>
        <a:xfrm>
          <a:off x="0" y="1690"/>
          <a:ext cx="4360679" cy="1152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Delinkventno ili kriminalno ponašanje mladih</a:t>
          </a:r>
          <a:r>
            <a:rPr lang="hr-HR" sz="1200" kern="1200"/>
            <a:t> poseban je dio općenitijeg fenomena kojeg se naziva različitim izrazima (asocijalno, devijantno, problematično, antisocijalno i sl.) a najčešće se govori o društveno neprihvatljivom ponašanju. </a:t>
          </a:r>
          <a:endParaRPr lang="en-US" sz="1200" kern="1200"/>
        </a:p>
      </dsp:txBody>
      <dsp:txXfrm>
        <a:off x="0" y="1690"/>
        <a:ext cx="4360679" cy="1152591"/>
      </dsp:txXfrm>
    </dsp:sp>
    <dsp:sp modelId="{8E807FFE-F5BB-0140-A501-C444B340882A}">
      <dsp:nvSpPr>
        <dsp:cNvPr id="0" name=""/>
        <dsp:cNvSpPr/>
      </dsp:nvSpPr>
      <dsp:spPr>
        <a:xfrm>
          <a:off x="0" y="1154281"/>
          <a:ext cx="4360679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6D38C0-F277-5E45-A3D7-CDE43D5E5D80}">
      <dsp:nvSpPr>
        <dsp:cNvPr id="0" name=""/>
        <dsp:cNvSpPr/>
      </dsp:nvSpPr>
      <dsp:spPr>
        <a:xfrm>
          <a:off x="0" y="1154281"/>
          <a:ext cx="4360679" cy="1152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/>
            <a:t>Društveno neprihvatljiva ponašanja</a:t>
          </a:r>
          <a:r>
            <a:rPr lang="hr-HR" sz="1200" kern="1200"/>
            <a:t> su rizična, pred-delinkventna, antisocijalna i delinkventna ponašanja. Mogu se klasificirati putem DSM – V klasifikacije, klasifikacije u sustavu edukacije i klasifikacije prema dimenzijama ponašanja (Koller-Trbović, 2004.).</a:t>
          </a:r>
          <a:endParaRPr lang="en-US" sz="1200" kern="1200"/>
        </a:p>
      </dsp:txBody>
      <dsp:txXfrm>
        <a:off x="0" y="1154281"/>
        <a:ext cx="4360679" cy="1152591"/>
      </dsp:txXfrm>
    </dsp:sp>
    <dsp:sp modelId="{B4686B3E-8244-1E4D-A1AD-02EE2B6FD217}">
      <dsp:nvSpPr>
        <dsp:cNvPr id="0" name=""/>
        <dsp:cNvSpPr/>
      </dsp:nvSpPr>
      <dsp:spPr>
        <a:xfrm>
          <a:off x="0" y="2306873"/>
          <a:ext cx="4360679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FD199-185A-444A-9E62-4930AF4B7DA0}">
      <dsp:nvSpPr>
        <dsp:cNvPr id="0" name=""/>
        <dsp:cNvSpPr/>
      </dsp:nvSpPr>
      <dsp:spPr>
        <a:xfrm>
          <a:off x="0" y="2306873"/>
          <a:ext cx="4360679" cy="1152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Asocijalno, poremećeno, devijantno, neprilagođeno ponašanje postaje kriminalnim onog trenutka </a:t>
          </a:r>
          <a:r>
            <a:rPr lang="hr-HR" sz="1200" b="1" kern="1200"/>
            <a:t>kada ga društvo pomoću službenih mehanizama počinje sankcionirati</a:t>
          </a:r>
          <a:r>
            <a:rPr lang="hr-HR" sz="1200" kern="1200"/>
            <a:t>. To ponašanje postaje predmetom kaznenog prava i dobi</a:t>
          </a:r>
          <a:r>
            <a:rPr lang="en-GB" sz="1200" kern="1200"/>
            <a:t>v</a:t>
          </a:r>
          <a:r>
            <a:rPr lang="hr-HR" sz="1200" kern="1200"/>
            <a:t>a naziv delinkventno ili kriminalno ponašanje.“ Kriminalno ili delinkventno ponašanje je u punom smislu riječi «proizvod» zakona. </a:t>
          </a:r>
          <a:endParaRPr lang="en-US" sz="1200" kern="1200"/>
        </a:p>
      </dsp:txBody>
      <dsp:txXfrm>
        <a:off x="0" y="2306873"/>
        <a:ext cx="4360679" cy="1152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ACE7-6AF8-1143-96EE-BB2B2D5F0A6C}">
      <dsp:nvSpPr>
        <dsp:cNvPr id="0" name=""/>
        <dsp:cNvSpPr/>
      </dsp:nvSpPr>
      <dsp:spPr>
        <a:xfrm>
          <a:off x="0" y="422"/>
          <a:ext cx="43606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04CFF4-85F9-A74F-AB62-EDB7801065E9}">
      <dsp:nvSpPr>
        <dsp:cNvPr id="0" name=""/>
        <dsp:cNvSpPr/>
      </dsp:nvSpPr>
      <dsp:spPr>
        <a:xfrm>
          <a:off x="0" y="422"/>
          <a:ext cx="4360679" cy="69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Problemi u ponašanju</a:t>
          </a:r>
          <a:endParaRPr lang="en-US" sz="3100" kern="1200"/>
        </a:p>
      </dsp:txBody>
      <dsp:txXfrm>
        <a:off x="0" y="422"/>
        <a:ext cx="4360679" cy="692061"/>
      </dsp:txXfrm>
    </dsp:sp>
    <dsp:sp modelId="{EA9E5A2A-09F7-2243-8C7C-6E6EB1AB598A}">
      <dsp:nvSpPr>
        <dsp:cNvPr id="0" name=""/>
        <dsp:cNvSpPr/>
      </dsp:nvSpPr>
      <dsp:spPr>
        <a:xfrm>
          <a:off x="0" y="692484"/>
          <a:ext cx="43606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8BCF2E-5206-CB40-B738-2BACA91FB74E}">
      <dsp:nvSpPr>
        <dsp:cNvPr id="0" name=""/>
        <dsp:cNvSpPr/>
      </dsp:nvSpPr>
      <dsp:spPr>
        <a:xfrm>
          <a:off x="0" y="692484"/>
          <a:ext cx="4360679" cy="69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Asocijalno</a:t>
          </a:r>
          <a:endParaRPr lang="en-US" sz="3100" kern="1200"/>
        </a:p>
      </dsp:txBody>
      <dsp:txXfrm>
        <a:off x="0" y="692484"/>
        <a:ext cx="4360679" cy="692061"/>
      </dsp:txXfrm>
    </dsp:sp>
    <dsp:sp modelId="{5FA05FCF-EB45-4944-ACE8-F67B0BA9D96F}">
      <dsp:nvSpPr>
        <dsp:cNvPr id="0" name=""/>
        <dsp:cNvSpPr/>
      </dsp:nvSpPr>
      <dsp:spPr>
        <a:xfrm>
          <a:off x="0" y="1384546"/>
          <a:ext cx="43606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0C9D0-5AD5-1444-86C5-5BF64A8C6CF7}">
      <dsp:nvSpPr>
        <dsp:cNvPr id="0" name=""/>
        <dsp:cNvSpPr/>
      </dsp:nvSpPr>
      <dsp:spPr>
        <a:xfrm>
          <a:off x="0" y="1384546"/>
          <a:ext cx="4360679" cy="69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Antisocijalno</a:t>
          </a:r>
          <a:endParaRPr lang="en-US" sz="3100" kern="1200"/>
        </a:p>
      </dsp:txBody>
      <dsp:txXfrm>
        <a:off x="0" y="1384546"/>
        <a:ext cx="4360679" cy="692061"/>
      </dsp:txXfrm>
    </dsp:sp>
    <dsp:sp modelId="{3A49C59B-D31D-E54B-9B74-1944C2F92A23}">
      <dsp:nvSpPr>
        <dsp:cNvPr id="0" name=""/>
        <dsp:cNvSpPr/>
      </dsp:nvSpPr>
      <dsp:spPr>
        <a:xfrm>
          <a:off x="0" y="2076608"/>
          <a:ext cx="43606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5C6CA1-B778-D24E-81FE-CE197D06C0F2}">
      <dsp:nvSpPr>
        <dsp:cNvPr id="0" name=""/>
        <dsp:cNvSpPr/>
      </dsp:nvSpPr>
      <dsp:spPr>
        <a:xfrm>
          <a:off x="0" y="2076608"/>
          <a:ext cx="4360679" cy="69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Rizično</a:t>
          </a:r>
          <a:endParaRPr lang="en-US" sz="3100" kern="1200"/>
        </a:p>
      </dsp:txBody>
      <dsp:txXfrm>
        <a:off x="0" y="2076608"/>
        <a:ext cx="4360679" cy="692061"/>
      </dsp:txXfrm>
    </dsp:sp>
    <dsp:sp modelId="{428D0AE0-FBE3-7440-9A54-334AE0B9BEEF}">
      <dsp:nvSpPr>
        <dsp:cNvPr id="0" name=""/>
        <dsp:cNvSpPr/>
      </dsp:nvSpPr>
      <dsp:spPr>
        <a:xfrm>
          <a:off x="0" y="2768670"/>
          <a:ext cx="436067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157F39-23B3-F945-BD9B-4985CB9CE8B2}">
      <dsp:nvSpPr>
        <dsp:cNvPr id="0" name=""/>
        <dsp:cNvSpPr/>
      </dsp:nvSpPr>
      <dsp:spPr>
        <a:xfrm>
          <a:off x="0" y="2768670"/>
          <a:ext cx="4360679" cy="692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i="1" kern="1200"/>
            <a:t>Socijalna neprilagođenost</a:t>
          </a:r>
          <a:endParaRPr lang="en-US" sz="3100" kern="1200"/>
        </a:p>
      </dsp:txBody>
      <dsp:txXfrm>
        <a:off x="0" y="2768670"/>
        <a:ext cx="4360679" cy="692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03CD-5E97-6C48-B6F7-373FEEB51245}">
      <dsp:nvSpPr>
        <dsp:cNvPr id="0" name=""/>
        <dsp:cNvSpPr/>
      </dsp:nvSpPr>
      <dsp:spPr>
        <a:xfrm>
          <a:off x="0" y="460"/>
          <a:ext cx="400064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8861-C8A8-5444-B4C3-AF326709D6B2}">
      <dsp:nvSpPr>
        <dsp:cNvPr id="0" name=""/>
        <dsp:cNvSpPr/>
      </dsp:nvSpPr>
      <dsp:spPr>
        <a:xfrm>
          <a:off x="0" y="460"/>
          <a:ext cx="4000647" cy="75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b="1" kern="1200" dirty="0"/>
            <a:t>Mladi u sukobu sa zakonom/mladi počinitelji kaznenog djela</a:t>
          </a:r>
          <a:r>
            <a:rPr lang="hr-HR" sz="900" kern="1200" dirty="0"/>
            <a:t> je zakonski termin za mlade osobe </a:t>
          </a:r>
          <a:r>
            <a:rPr lang="en-GB" sz="900" kern="1200" dirty="0"/>
            <a:t>(do </a:t>
          </a:r>
          <a:r>
            <a:rPr lang="hr-HR" sz="900" kern="1200" dirty="0"/>
            <a:t>23</a:t>
          </a:r>
          <a:r>
            <a:rPr lang="en-GB" sz="900" kern="1200" dirty="0"/>
            <a:t> </a:t>
          </a:r>
          <a:r>
            <a:rPr lang="en-GB" sz="900" kern="1200" dirty="0" err="1"/>
            <a:t>godin</a:t>
          </a:r>
          <a:r>
            <a:rPr lang="hr-HR" sz="900" kern="1200" dirty="0"/>
            <a:t>e</a:t>
          </a:r>
          <a:r>
            <a:rPr lang="en-GB" sz="900" kern="1200" dirty="0"/>
            <a:t> </a:t>
          </a:r>
          <a:r>
            <a:rPr lang="en-GB" sz="900" kern="1200" dirty="0" err="1"/>
            <a:t>starosti</a:t>
          </a:r>
          <a:r>
            <a:rPr lang="en-GB" sz="900" kern="1200" dirty="0"/>
            <a:t>) </a:t>
          </a:r>
          <a:r>
            <a:rPr lang="hr-HR" sz="900" kern="1200" dirty="0"/>
            <a:t>koje zbog počinjenog kaznenog djela prolaze postupak pred nadležnim Državnim Odvjetništvom i maloljetničkim sudom i budu im izrečene mjere u skladu sa Zakonom o sudovima za mladež ili Prekršajnim zakonom. </a:t>
          </a:r>
          <a:endParaRPr lang="en-US" sz="900" kern="1200" dirty="0"/>
        </a:p>
      </dsp:txBody>
      <dsp:txXfrm>
        <a:off x="0" y="460"/>
        <a:ext cx="4000647" cy="753782"/>
      </dsp:txXfrm>
    </dsp:sp>
    <dsp:sp modelId="{F4C97699-65D0-3145-9F5C-072CE2732DFA}">
      <dsp:nvSpPr>
        <dsp:cNvPr id="0" name=""/>
        <dsp:cNvSpPr/>
      </dsp:nvSpPr>
      <dsp:spPr>
        <a:xfrm>
          <a:off x="0" y="754243"/>
          <a:ext cx="4000647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FD063-7F03-2C43-8598-54E84504BEBD}">
      <dsp:nvSpPr>
        <dsp:cNvPr id="0" name=""/>
        <dsp:cNvSpPr/>
      </dsp:nvSpPr>
      <dsp:spPr>
        <a:xfrm>
          <a:off x="0" y="754243"/>
          <a:ext cx="4000647" cy="75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Kazneno djelo otkriveno</a:t>
          </a:r>
          <a:endParaRPr lang="en-US" sz="900" kern="1200"/>
        </a:p>
      </dsp:txBody>
      <dsp:txXfrm>
        <a:off x="0" y="754243"/>
        <a:ext cx="4000647" cy="753782"/>
      </dsp:txXfrm>
    </dsp:sp>
    <dsp:sp modelId="{036D6EB4-3594-5946-8432-7102624F390B}">
      <dsp:nvSpPr>
        <dsp:cNvPr id="0" name=""/>
        <dsp:cNvSpPr/>
      </dsp:nvSpPr>
      <dsp:spPr>
        <a:xfrm>
          <a:off x="0" y="1508026"/>
          <a:ext cx="4000647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1A94-20A2-7444-ACA8-0CC486197821}">
      <dsp:nvSpPr>
        <dsp:cNvPr id="0" name=""/>
        <dsp:cNvSpPr/>
      </dsp:nvSpPr>
      <dsp:spPr>
        <a:xfrm>
          <a:off x="0" y="1508026"/>
          <a:ext cx="4000647" cy="75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Kazneno djelo procesuirano</a:t>
          </a:r>
          <a:endParaRPr lang="en-US" sz="900" kern="1200"/>
        </a:p>
      </dsp:txBody>
      <dsp:txXfrm>
        <a:off x="0" y="1508026"/>
        <a:ext cx="4000647" cy="753782"/>
      </dsp:txXfrm>
    </dsp:sp>
    <dsp:sp modelId="{331382A9-A347-BD4A-8B90-38E3B02F6C3D}">
      <dsp:nvSpPr>
        <dsp:cNvPr id="0" name=""/>
        <dsp:cNvSpPr/>
      </dsp:nvSpPr>
      <dsp:spPr>
        <a:xfrm>
          <a:off x="0" y="2261808"/>
          <a:ext cx="4000647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F3BA-F5BC-E84A-8AA8-64CF294C027E}">
      <dsp:nvSpPr>
        <dsp:cNvPr id="0" name=""/>
        <dsp:cNvSpPr/>
      </dsp:nvSpPr>
      <dsp:spPr>
        <a:xfrm>
          <a:off x="0" y="2261808"/>
          <a:ext cx="4000647" cy="75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Izrečena mjera</a:t>
          </a:r>
          <a:endParaRPr lang="en-US" sz="900" kern="1200"/>
        </a:p>
      </dsp:txBody>
      <dsp:txXfrm>
        <a:off x="0" y="2261808"/>
        <a:ext cx="4000647" cy="753782"/>
      </dsp:txXfrm>
    </dsp:sp>
    <dsp:sp modelId="{C503EFAD-8930-C24D-94BA-00E1960639CD}">
      <dsp:nvSpPr>
        <dsp:cNvPr id="0" name=""/>
        <dsp:cNvSpPr/>
      </dsp:nvSpPr>
      <dsp:spPr>
        <a:xfrm>
          <a:off x="0" y="3015591"/>
          <a:ext cx="4000647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6E0E3-68C0-374D-8251-3AB05EC4591F}">
      <dsp:nvSpPr>
        <dsp:cNvPr id="0" name=""/>
        <dsp:cNvSpPr/>
      </dsp:nvSpPr>
      <dsp:spPr>
        <a:xfrm>
          <a:off x="0" y="3015591"/>
          <a:ext cx="4000647" cy="753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900" kern="1200"/>
            <a:t>Evidentirani su kao počinitelji kaznenog djela</a:t>
          </a:r>
          <a:endParaRPr lang="en-US" sz="900" kern="1200"/>
        </a:p>
      </dsp:txBody>
      <dsp:txXfrm>
        <a:off x="0" y="3015591"/>
        <a:ext cx="4000647" cy="753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B7653-C9CF-2547-8AF3-AF6CB4C29ED5}">
      <dsp:nvSpPr>
        <dsp:cNvPr id="0" name=""/>
        <dsp:cNvSpPr/>
      </dsp:nvSpPr>
      <dsp:spPr>
        <a:xfrm>
          <a:off x="455" y="1227368"/>
          <a:ext cx="1599545" cy="101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93B14-11F0-FF42-B440-0D0594288F19}">
      <dsp:nvSpPr>
        <dsp:cNvPr id="0" name=""/>
        <dsp:cNvSpPr/>
      </dsp:nvSpPr>
      <dsp:spPr>
        <a:xfrm>
          <a:off x="178182" y="1396209"/>
          <a:ext cx="1599545" cy="1015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Koji su uzroci / što sve doprinosi nastanku i razvoju delinkventnog ponašanja?</a:t>
          </a:r>
          <a:endParaRPr lang="en-US" sz="1200" kern="1200" dirty="0"/>
        </a:p>
      </dsp:txBody>
      <dsp:txXfrm>
        <a:off x="207931" y="1425958"/>
        <a:ext cx="1540047" cy="956213"/>
      </dsp:txXfrm>
    </dsp:sp>
    <dsp:sp modelId="{B0343571-3AA2-3341-8288-6F7C6036A5D5}">
      <dsp:nvSpPr>
        <dsp:cNvPr id="0" name=""/>
        <dsp:cNvSpPr/>
      </dsp:nvSpPr>
      <dsp:spPr>
        <a:xfrm>
          <a:off x="1955455" y="1227368"/>
          <a:ext cx="1599545" cy="1015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795E9-8259-F245-A593-4DF5FF970252}">
      <dsp:nvSpPr>
        <dsp:cNvPr id="0" name=""/>
        <dsp:cNvSpPr/>
      </dsp:nvSpPr>
      <dsp:spPr>
        <a:xfrm>
          <a:off x="2133182" y="1396209"/>
          <a:ext cx="1599545" cy="1015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Na kojim se sve razinama djeteta ili mlade osobe uzroci delinkvencije mogu promatrati?</a:t>
          </a:r>
          <a:endParaRPr lang="en-US" sz="1200" kern="1200"/>
        </a:p>
      </dsp:txBody>
      <dsp:txXfrm>
        <a:off x="2162931" y="1425958"/>
        <a:ext cx="1540047" cy="956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F2AB-E12A-A249-B282-A3F9DC0E788E}">
      <dsp:nvSpPr>
        <dsp:cNvPr id="0" name=""/>
        <dsp:cNvSpPr/>
      </dsp:nvSpPr>
      <dsp:spPr>
        <a:xfrm>
          <a:off x="2537366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576920"/>
        <a:ext cx="22120" cy="4424"/>
      </dsp:txXfrm>
    </dsp:sp>
    <dsp:sp modelId="{679458A7-C476-AE4E-9315-BA97F23E1FA0}">
      <dsp:nvSpPr>
        <dsp:cNvPr id="0" name=""/>
        <dsp:cNvSpPr/>
      </dsp:nvSpPr>
      <dsp:spPr>
        <a:xfrm>
          <a:off x="615628" y="2070"/>
          <a:ext cx="1923538" cy="1154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Teorije individualnog izbora</a:t>
          </a:r>
          <a:endParaRPr lang="en-US" sz="1200" kern="1200"/>
        </a:p>
      </dsp:txBody>
      <dsp:txXfrm>
        <a:off x="615628" y="2070"/>
        <a:ext cx="1923538" cy="1154123"/>
      </dsp:txXfrm>
    </dsp:sp>
    <dsp:sp modelId="{59A138D6-ACFF-B44D-A4C4-27C0F76EC9A6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576920"/>
        <a:ext cx="22120" cy="4424"/>
      </dsp:txXfrm>
    </dsp:sp>
    <dsp:sp modelId="{7F95CD58-823F-8847-8DB0-808F5483CA02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Teorije o crtama ličnosti</a:t>
          </a:r>
          <a:r>
            <a:rPr lang="en-GB" sz="1200" kern="1200"/>
            <a:t> (nasljeđe)</a:t>
          </a:r>
          <a:endParaRPr lang="en-US" sz="1200" kern="1200"/>
        </a:p>
      </dsp:txBody>
      <dsp:txXfrm>
        <a:off x="2981580" y="2070"/>
        <a:ext cx="1923538" cy="1154123"/>
      </dsp:txXfrm>
    </dsp:sp>
    <dsp:sp modelId="{91156E07-D29D-BB4F-B822-828517370230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1358088"/>
        <a:ext cx="237627" cy="4424"/>
      </dsp:txXfrm>
    </dsp:sp>
    <dsp:sp modelId="{3FBBFE6A-7E42-EC4F-8B78-CC42AE5AF72B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Suvremene bio-socijalne teorije</a:t>
          </a:r>
          <a:r>
            <a:rPr lang="en-GB" sz="1200" kern="1200"/>
            <a:t> (kromosomske, endokrinološke)</a:t>
          </a:r>
          <a:endParaRPr lang="en-US" sz="1200" kern="1200"/>
        </a:p>
      </dsp:txBody>
      <dsp:txXfrm>
        <a:off x="5347533" y="2070"/>
        <a:ext cx="1923538" cy="1154123"/>
      </dsp:txXfrm>
    </dsp:sp>
    <dsp:sp modelId="{B484B366-9884-4140-8ACB-BAEAF37241D4}">
      <dsp:nvSpPr>
        <dsp:cNvPr id="0" name=""/>
        <dsp:cNvSpPr/>
      </dsp:nvSpPr>
      <dsp:spPr>
        <a:xfrm>
          <a:off x="2537366" y="2129948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2173456"/>
        <a:ext cx="22120" cy="4424"/>
      </dsp:txXfrm>
    </dsp:sp>
    <dsp:sp modelId="{8AB87059-E729-EF40-BB0A-832F41F2A629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Psihološke teorije delinkvencije (psiho-dinamska, bihevioralna i kognitivna)</a:t>
          </a:r>
          <a:endParaRPr lang="en-US" sz="1200" kern="1200"/>
        </a:p>
      </dsp:txBody>
      <dsp:txXfrm>
        <a:off x="615628" y="1598607"/>
        <a:ext cx="1923538" cy="1154123"/>
      </dsp:txXfrm>
    </dsp:sp>
    <dsp:sp modelId="{363415A9-3A76-D142-B44E-426075462A6E}">
      <dsp:nvSpPr>
        <dsp:cNvPr id="0" name=""/>
        <dsp:cNvSpPr/>
      </dsp:nvSpPr>
      <dsp:spPr>
        <a:xfrm>
          <a:off x="4903319" y="2129948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2173456"/>
        <a:ext cx="22120" cy="4424"/>
      </dsp:txXfrm>
    </dsp:sp>
    <dsp:sp modelId="{BF30F89B-D3A3-C84F-A94D-D58639A6DF3D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Teorije društvene strukture (društvene stratifikacije, društvene dezorganizacije, o podrijetlu i kulturne devijacije)</a:t>
          </a:r>
          <a:endParaRPr lang="en-US" sz="1200" kern="1200" dirty="0"/>
        </a:p>
      </dsp:txBody>
      <dsp:txXfrm>
        <a:off x="2981580" y="1598607"/>
        <a:ext cx="1923538" cy="1154123"/>
      </dsp:txXfrm>
    </dsp:sp>
    <dsp:sp modelId="{FC37254B-1089-9444-9296-5C2313C1FB81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2954625"/>
        <a:ext cx="237627" cy="4424"/>
      </dsp:txXfrm>
    </dsp:sp>
    <dsp:sp modelId="{AE3E2056-4D47-9644-9F27-49DA08F08B12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Teorije o društvenim procesima (učenja, kontrole i konstruktivne razvojne)</a:t>
          </a:r>
          <a:endParaRPr lang="en-US" sz="1200" kern="1200"/>
        </a:p>
      </dsp:txBody>
      <dsp:txXfrm>
        <a:off x="5347533" y="1598607"/>
        <a:ext cx="1923538" cy="1154123"/>
      </dsp:txXfrm>
    </dsp:sp>
    <dsp:sp modelId="{70B3849C-30B0-A249-A757-D4D47390D53E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Teorije društvene reakcije (etiketiranja i društvenih konflikata)</a:t>
          </a:r>
          <a:endParaRPr lang="en-US" sz="1200" kern="1200"/>
        </a:p>
      </dsp:txBody>
      <dsp:txXfrm>
        <a:off x="615628" y="3195144"/>
        <a:ext cx="1923538" cy="1154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EEFD2-BA59-3746-ADFE-E1F2C0912F95}">
      <dsp:nvSpPr>
        <dsp:cNvPr id="0" name=""/>
        <dsp:cNvSpPr/>
      </dsp:nvSpPr>
      <dsp:spPr>
        <a:xfrm>
          <a:off x="0" y="474879"/>
          <a:ext cx="4629150" cy="957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Nastoje se kombinirati i integrirati različiti prediktori i stvoriti manji broj većih teorija</a:t>
          </a:r>
          <a:endParaRPr lang="en-US" sz="1100" kern="1200"/>
        </a:p>
      </dsp:txBody>
      <dsp:txXfrm>
        <a:off x="46727" y="521606"/>
        <a:ext cx="4535696" cy="863752"/>
      </dsp:txXfrm>
    </dsp:sp>
    <dsp:sp modelId="{38BF382D-7184-C347-B6E7-EDF2E7F2F7F6}">
      <dsp:nvSpPr>
        <dsp:cNvPr id="0" name=""/>
        <dsp:cNvSpPr/>
      </dsp:nvSpPr>
      <dsp:spPr>
        <a:xfrm>
          <a:off x="0" y="1463766"/>
          <a:ext cx="4629150" cy="957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Predstavnici: </a:t>
          </a:r>
          <a:r>
            <a:rPr lang="en-GB" sz="1100" b="1" kern="1200"/>
            <a:t>Charles Tittle </a:t>
          </a:r>
          <a:r>
            <a:rPr lang="en-GB" sz="1100" kern="1200"/>
            <a:t>(teorija balansa kontrole: teorija diferencijalne asocijacije, Mertonova teorija anomije, teorije konflikata, socijalne kontrole, etiketiranja, odvraćanja te teorije rutinskih aktivnosti) </a:t>
          </a:r>
          <a:r>
            <a:rPr lang="en-GB" sz="1100" i="1" kern="1200"/>
            <a:t>količina kontrole kojoj je osoba izložena u odnosu na količinu kontrole koju osoba može podnjeti određuje vjerojatnost devijantnog ponašanja</a:t>
          </a:r>
          <a:r>
            <a:rPr lang="en-GB" sz="1100" kern="1200"/>
            <a:t>. </a:t>
          </a:r>
          <a:endParaRPr lang="en-US" sz="1100" kern="1200"/>
        </a:p>
      </dsp:txBody>
      <dsp:txXfrm>
        <a:off x="46727" y="1510493"/>
        <a:ext cx="4535696" cy="863752"/>
      </dsp:txXfrm>
    </dsp:sp>
    <dsp:sp modelId="{10351BE2-EA17-1F4F-84CF-56E8B118EA43}">
      <dsp:nvSpPr>
        <dsp:cNvPr id="0" name=""/>
        <dsp:cNvSpPr/>
      </dsp:nvSpPr>
      <dsp:spPr>
        <a:xfrm>
          <a:off x="0" y="2452652"/>
          <a:ext cx="4629150" cy="957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Brian Vila </a:t>
          </a:r>
          <a:r>
            <a:rPr lang="en-GB" sz="1100" kern="1200"/>
            <a:t>(opća paradigm objašnjenja kriminaliteta: evolucijska ekološka teorija, razvojne teorije) </a:t>
          </a:r>
          <a:r>
            <a:rPr lang="en-GB" sz="1100" i="1" kern="1200"/>
            <a:t>kriminalitet je interaktivna dinamika između individualnih osobina pojedinca s drugim osobama </a:t>
          </a:r>
          <a:r>
            <a:rPr lang="hr-HR" sz="1100" i="1" kern="1200"/>
            <a:t>i</a:t>
          </a:r>
          <a:r>
            <a:rPr lang="en-GB" sz="1100" i="1" kern="1200"/>
            <a:t> okolinom.</a:t>
          </a:r>
          <a:endParaRPr lang="en-US" sz="1100" kern="1200"/>
        </a:p>
      </dsp:txBody>
      <dsp:txXfrm>
        <a:off x="46727" y="2499379"/>
        <a:ext cx="4535696" cy="863752"/>
      </dsp:txXfrm>
    </dsp:sp>
    <dsp:sp modelId="{06428B8B-25A3-784A-A8E9-5D9A8135AC9C}">
      <dsp:nvSpPr>
        <dsp:cNvPr id="0" name=""/>
        <dsp:cNvSpPr/>
      </dsp:nvSpPr>
      <dsp:spPr>
        <a:xfrm>
          <a:off x="0" y="3441538"/>
          <a:ext cx="4629150" cy="9572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Thomas J. Bernard I Jeffrey B. Snipes </a:t>
          </a:r>
          <a:r>
            <a:rPr lang="en-GB" sz="1100" kern="1200"/>
            <a:t>(nova interpretacija postojećih teorija) </a:t>
          </a:r>
          <a:r>
            <a:rPr lang="en-GB" sz="1100" i="1" kern="1200"/>
            <a:t>ključni elementi važni za teorijski pristup kriminalitetu: usmjerenost na varijable a ne na teorije, vrednovanje teorija kroz korisnost u znanstvenom procesu, identificiranje rizičnih čimbenika, interpretacija i klasifikacija teorije kroz zavisnu varijablu</a:t>
          </a:r>
          <a:endParaRPr lang="en-US" sz="1100" kern="1200"/>
        </a:p>
      </dsp:txBody>
      <dsp:txXfrm>
        <a:off x="46727" y="3488265"/>
        <a:ext cx="4535696" cy="863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ED20F-A439-974B-BE12-1D462286B370}">
      <dsp:nvSpPr>
        <dsp:cNvPr id="0" name=""/>
        <dsp:cNvSpPr/>
      </dsp:nvSpPr>
      <dsp:spPr>
        <a:xfrm>
          <a:off x="2508712" y="88346"/>
          <a:ext cx="1398678" cy="1398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0" i="0" u="none" strike="noStrike" kern="1200" cap="none" normalizeH="0" baseline="0">
              <a:effectLst/>
              <a:latin typeface="Tahoma" panose="020B0604030504040204" pitchFamily="34" charset="0"/>
            </a:rPr>
            <a:t>             </a:t>
          </a: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Antisocijalni obrazac osobnosti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            (traženje avantura i uzbuđenja)</a:t>
          </a:r>
          <a:endParaRPr kumimoji="0" lang="en-US" altLang="en-HR" sz="1200" b="1" i="0" u="none" strike="noStrike" kern="1200" cap="none" normalizeH="0" baseline="0">
            <a:effectLst/>
            <a:latin typeface="Tahoma" panose="020B0604030504040204" pitchFamily="34" charset="0"/>
          </a:endParaRPr>
        </a:p>
      </dsp:txBody>
      <dsp:txXfrm>
        <a:off x="2508712" y="88346"/>
        <a:ext cx="1398678" cy="1398678"/>
      </dsp:txXfrm>
    </dsp:sp>
    <dsp:sp modelId="{CC548E32-E457-334A-9D65-4F2EAB1CC7A6}">
      <dsp:nvSpPr>
        <dsp:cNvPr id="0" name=""/>
        <dsp:cNvSpPr/>
      </dsp:nvSpPr>
      <dsp:spPr>
        <a:xfrm>
          <a:off x="44596" y="146"/>
          <a:ext cx="3950994" cy="3950994"/>
        </a:xfrm>
        <a:prstGeom prst="circularArrow">
          <a:avLst>
            <a:gd name="adj1" fmla="val 6903"/>
            <a:gd name="adj2" fmla="val 465437"/>
            <a:gd name="adj3" fmla="val 549058"/>
            <a:gd name="adj4" fmla="val 20585505"/>
            <a:gd name="adj5" fmla="val 805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8E9E4-FCF5-BE45-8DE7-8ED149641557}">
      <dsp:nvSpPr>
        <dsp:cNvPr id="0" name=""/>
        <dsp:cNvSpPr/>
      </dsp:nvSpPr>
      <dsp:spPr>
        <a:xfrm>
          <a:off x="2508712" y="2464262"/>
          <a:ext cx="1398678" cy="1398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              Antisocijalna kognicija </a:t>
          </a:r>
        </a:p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                             (stavovi, vrijednosti, uvjerenja, identitet)</a:t>
          </a:r>
          <a:endParaRPr kumimoji="0" lang="en-US" altLang="en-HR" sz="1200" b="1" i="0" u="none" strike="noStrike" kern="1200" cap="none" normalizeH="0" baseline="0">
            <a:effectLst/>
            <a:latin typeface="Tahoma" panose="020B0604030504040204" pitchFamily="34" charset="0"/>
          </a:endParaRPr>
        </a:p>
      </dsp:txBody>
      <dsp:txXfrm>
        <a:off x="2508712" y="2464262"/>
        <a:ext cx="1398678" cy="1398678"/>
      </dsp:txXfrm>
    </dsp:sp>
    <dsp:sp modelId="{A1AC74D5-75AB-5340-B113-407C5498A5BA}">
      <dsp:nvSpPr>
        <dsp:cNvPr id="0" name=""/>
        <dsp:cNvSpPr/>
      </dsp:nvSpPr>
      <dsp:spPr>
        <a:xfrm>
          <a:off x="44596" y="146"/>
          <a:ext cx="3950994" cy="3950994"/>
        </a:xfrm>
        <a:prstGeom prst="circularArrow">
          <a:avLst>
            <a:gd name="adj1" fmla="val 6903"/>
            <a:gd name="adj2" fmla="val 465437"/>
            <a:gd name="adj3" fmla="val 5949058"/>
            <a:gd name="adj4" fmla="val 4385505"/>
            <a:gd name="adj5" fmla="val 805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28B70-EB29-5A41-82C0-28D11A6DB7CB}">
      <dsp:nvSpPr>
        <dsp:cNvPr id="0" name=""/>
        <dsp:cNvSpPr/>
      </dsp:nvSpPr>
      <dsp:spPr>
        <a:xfrm>
          <a:off x="132796" y="2464262"/>
          <a:ext cx="1398678" cy="1398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Antisocijalne veze</a:t>
          </a:r>
          <a:endParaRPr kumimoji="0" lang="en-US" altLang="en-HR" sz="1200" b="1" i="0" u="none" strike="noStrike" kern="1200" cap="none" normalizeH="0" baseline="0">
            <a:effectLst/>
            <a:latin typeface="Tahoma" panose="020B0604030504040204" pitchFamily="34" charset="0"/>
          </a:endParaRPr>
        </a:p>
      </dsp:txBody>
      <dsp:txXfrm>
        <a:off x="132796" y="2464262"/>
        <a:ext cx="1398678" cy="1398678"/>
      </dsp:txXfrm>
    </dsp:sp>
    <dsp:sp modelId="{78DCE1F9-B897-1440-98D2-5A1A011E5968}">
      <dsp:nvSpPr>
        <dsp:cNvPr id="0" name=""/>
        <dsp:cNvSpPr/>
      </dsp:nvSpPr>
      <dsp:spPr>
        <a:xfrm>
          <a:off x="44596" y="146"/>
          <a:ext cx="3950994" cy="3950994"/>
        </a:xfrm>
        <a:prstGeom prst="circularArrow">
          <a:avLst>
            <a:gd name="adj1" fmla="val 6903"/>
            <a:gd name="adj2" fmla="val 465437"/>
            <a:gd name="adj3" fmla="val 11349058"/>
            <a:gd name="adj4" fmla="val 9785505"/>
            <a:gd name="adj5" fmla="val 805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F50659-691F-A04F-B919-8B54CBF6933E}">
      <dsp:nvSpPr>
        <dsp:cNvPr id="0" name=""/>
        <dsp:cNvSpPr/>
      </dsp:nvSpPr>
      <dsp:spPr>
        <a:xfrm>
          <a:off x="132796" y="88346"/>
          <a:ext cx="1398678" cy="1398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Povijest antisocijalnog pona</a:t>
          </a:r>
          <a:r>
            <a:rPr kumimoji="0" lang="hr-HR" altLang="en-HR" sz="1200" b="1" i="0" u="none" strike="noStrike" kern="1200" cap="none" normalizeH="0" baseline="0">
              <a:effectLst/>
              <a:latin typeface="Arial" panose="020B0604020202020204" pitchFamily="34" charset="0"/>
            </a:rPr>
            <a:t>š</a:t>
          </a:r>
          <a:r>
            <a:rPr kumimoji="0" lang="hr-HR" altLang="en-HR" sz="1200" b="1" i="0" u="none" strike="noStrike" kern="1200" cap="none" normalizeH="0" baseline="0">
              <a:effectLst/>
              <a:latin typeface="Tahoma" panose="020B0604030504040204" pitchFamily="34" charset="0"/>
            </a:rPr>
            <a:t>anja</a:t>
          </a:r>
          <a:endParaRPr kumimoji="0" lang="en-US" altLang="en-HR" sz="1200" b="1" i="0" u="none" strike="noStrike" kern="1200" cap="none" normalizeH="0" baseline="0">
            <a:effectLst/>
            <a:latin typeface="Tahoma" panose="020B0604030504040204" pitchFamily="34" charset="0"/>
          </a:endParaRPr>
        </a:p>
      </dsp:txBody>
      <dsp:txXfrm>
        <a:off x="132796" y="88346"/>
        <a:ext cx="1398678" cy="1398678"/>
      </dsp:txXfrm>
    </dsp:sp>
    <dsp:sp modelId="{561F36A6-0D8F-F149-A05A-229EC22B4005}">
      <dsp:nvSpPr>
        <dsp:cNvPr id="0" name=""/>
        <dsp:cNvSpPr/>
      </dsp:nvSpPr>
      <dsp:spPr>
        <a:xfrm>
          <a:off x="44596" y="146"/>
          <a:ext cx="3950994" cy="3950994"/>
        </a:xfrm>
        <a:prstGeom prst="circularArrow">
          <a:avLst>
            <a:gd name="adj1" fmla="val 6903"/>
            <a:gd name="adj2" fmla="val 465437"/>
            <a:gd name="adj3" fmla="val 16749058"/>
            <a:gd name="adj4" fmla="val 15185505"/>
            <a:gd name="adj5" fmla="val 805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DE8D0-3E54-D54F-9406-BFE261598A63}">
      <dsp:nvSpPr>
        <dsp:cNvPr id="0" name=""/>
        <dsp:cNvSpPr/>
      </dsp:nvSpPr>
      <dsp:spPr>
        <a:xfrm>
          <a:off x="375925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3991" y="877339"/>
        <a:ext cx="33687" cy="6737"/>
      </dsp:txXfrm>
    </dsp:sp>
    <dsp:sp modelId="{B1781F9D-6DEB-F84A-80AA-44FFE512B208}">
      <dsp:nvSpPr>
        <dsp:cNvPr id="0" name=""/>
        <dsp:cNvSpPr/>
      </dsp:nvSpPr>
      <dsp:spPr>
        <a:xfrm>
          <a:off x="831672" y="1893"/>
          <a:ext cx="2929383" cy="1757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Antisocijalni potencijal (AP) pretp</a:t>
          </a:r>
          <a:r>
            <a:rPr lang="hr-HR" sz="1500" kern="1200"/>
            <a:t>o</a:t>
          </a:r>
          <a:r>
            <a:rPr lang="en-GB" sz="1500" kern="1200"/>
            <a:t>stavlja da prijelaz od antisocijalnog potencijala do antisocijalnog ponašanja ovisi o kognitivnim procesima (razmišljanje i donošenje odluka)</a:t>
          </a:r>
          <a:endParaRPr lang="en-US" sz="1500" kern="1200"/>
        </a:p>
      </dsp:txBody>
      <dsp:txXfrm>
        <a:off x="831672" y="1893"/>
        <a:ext cx="2929383" cy="1757630"/>
      </dsp:txXfrm>
    </dsp:sp>
    <dsp:sp modelId="{B6C34AC8-DA61-5047-A61F-F5528A0C9CF1}">
      <dsp:nvSpPr>
        <dsp:cNvPr id="0" name=""/>
        <dsp:cNvSpPr/>
      </dsp:nvSpPr>
      <dsp:spPr>
        <a:xfrm>
          <a:off x="2296364" y="1757723"/>
          <a:ext cx="3603141" cy="643158"/>
        </a:xfrm>
        <a:custGeom>
          <a:avLst/>
          <a:gdLst/>
          <a:ahLst/>
          <a:cxnLst/>
          <a:rect l="0" t="0" r="0" b="0"/>
          <a:pathLst>
            <a:path>
              <a:moveTo>
                <a:pt x="3603141" y="0"/>
              </a:moveTo>
              <a:lnTo>
                <a:pt x="3603141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6295" y="2075933"/>
        <a:ext cx="183279" cy="6737"/>
      </dsp:txXfrm>
    </dsp:sp>
    <dsp:sp modelId="{33708FA6-EA9F-A34F-93AD-8FD57C288A0C}">
      <dsp:nvSpPr>
        <dsp:cNvPr id="0" name=""/>
        <dsp:cNvSpPr/>
      </dsp:nvSpPr>
      <dsp:spPr>
        <a:xfrm>
          <a:off x="4434814" y="1893"/>
          <a:ext cx="2929383" cy="1757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Dugotrajni antisocijalni potencijal (D-AP) </a:t>
          </a:r>
          <a:r>
            <a:rPr lang="hr-HR" sz="1500" kern="1200"/>
            <a:t>obuhvaća </a:t>
          </a:r>
          <a:r>
            <a:rPr lang="en-GB" sz="1500" kern="1200"/>
            <a:t>razlike između osoba (impulsivnost, pritisak, modeliranje, socijalizacija)</a:t>
          </a:r>
          <a:endParaRPr lang="en-US" sz="1500" kern="1200"/>
        </a:p>
      </dsp:txBody>
      <dsp:txXfrm>
        <a:off x="4434814" y="1893"/>
        <a:ext cx="2929383" cy="1757630"/>
      </dsp:txXfrm>
    </dsp:sp>
    <dsp:sp modelId="{8A195865-D8C1-3840-B1A0-9BF62584EB9E}">
      <dsp:nvSpPr>
        <dsp:cNvPr id="0" name=""/>
        <dsp:cNvSpPr/>
      </dsp:nvSpPr>
      <dsp:spPr>
        <a:xfrm>
          <a:off x="375925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3991" y="3308727"/>
        <a:ext cx="33687" cy="6737"/>
      </dsp:txXfrm>
    </dsp:sp>
    <dsp:sp modelId="{F11272AA-D90E-4D48-9AC9-79BABD9BBB8C}">
      <dsp:nvSpPr>
        <dsp:cNvPr id="0" name=""/>
        <dsp:cNvSpPr/>
      </dsp:nvSpPr>
      <dsp:spPr>
        <a:xfrm>
          <a:off x="831672" y="2433281"/>
          <a:ext cx="2929383" cy="1757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Kratkotrajni antisocijalni potencijal (K-AP) </a:t>
          </a:r>
          <a:r>
            <a:rPr lang="hr-HR" sz="1500" kern="1200"/>
            <a:t>obuhvaća </a:t>
          </a:r>
          <a:r>
            <a:rPr lang="en-GB" sz="1500" kern="1200"/>
            <a:t>razlike unutar osobe (trenutna sitaucija i situacijski čimbenici)</a:t>
          </a:r>
          <a:endParaRPr lang="en-US" sz="1500" kern="1200"/>
        </a:p>
      </dsp:txBody>
      <dsp:txXfrm>
        <a:off x="831672" y="2433281"/>
        <a:ext cx="2929383" cy="1757630"/>
      </dsp:txXfrm>
    </dsp:sp>
    <dsp:sp modelId="{4B4173C6-7D7F-A04E-A336-CFB93840BCFD}">
      <dsp:nvSpPr>
        <dsp:cNvPr id="0" name=""/>
        <dsp:cNvSpPr/>
      </dsp:nvSpPr>
      <dsp:spPr>
        <a:xfrm>
          <a:off x="4434814" y="2433281"/>
          <a:ext cx="2929383" cy="1757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Niski, srednji, visoki, jako visoki</a:t>
          </a:r>
          <a:endParaRPr lang="en-US" sz="1500" kern="1200"/>
        </a:p>
      </dsp:txBody>
      <dsp:txXfrm>
        <a:off x="4434814" y="2433281"/>
        <a:ext cx="2929383" cy="1757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BDC95E-597B-35A5-77ED-0D40F2544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8A68E-3A55-FF27-A6DD-3723D9B05B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B7EC1F-ADAF-1947-BC4D-1F2841295DB4}" type="datetimeFigureOut">
              <a:rPr lang="hr-HR"/>
              <a:pPr>
                <a:defRPr/>
              </a:pPr>
              <a:t>15.10.2023.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08E46-AECE-3904-0CC7-EB74676FC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D9FD0-0E08-C0FA-6C68-1323454FC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DAA197-A7C3-AC40-8ACB-5FE2564389A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765FA-1F61-7497-321C-6BAF83CBD6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8ACC-02F0-60B7-3B51-40B2C3282E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97721E-2667-1D4B-B255-E8EA24360952}" type="datetimeFigureOut">
              <a:rPr lang="sr-Latn-CS"/>
              <a:pPr>
                <a:defRPr/>
              </a:pPr>
              <a:t>15.10.23.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BB317A-E826-3388-E50E-D881CA0B9C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F38638-108A-0EC7-A4E1-4F166EC80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51E30-BDD1-4C05-7936-E01B41D381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30C64-7982-E15E-A948-2DF3EFAAE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E80727-8EF4-5647-832A-238D230414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80727-8EF4-5647-832A-238D23041412}" type="slidenum">
              <a:rPr lang="hr-HR" altLang="en-US" smtClean="0"/>
              <a:pPr>
                <a:defRPr/>
              </a:pPr>
              <a:t>2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323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4F25-BB6A-B71E-4D34-EFF496484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01E4A-9B6A-B782-DA59-32B8CC2D9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EE2DC-9955-0635-744C-4AE07A14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1A0AF-B503-8569-CF87-AABF7FEE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C453-3AC2-1286-0013-57E0B5C2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D7A31-3B27-B042-AA3D-76A877DE27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0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24C1-151B-513A-C8A0-8470061A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1FA1C-D324-D5C7-AA7F-04A70B3F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88A1-3CD9-189A-39DD-1E2D31CA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659D-EA0C-1BE3-D041-35F4B968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9FA75-063C-3C98-3AFD-43D2DF66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E4A88-D81A-AE4F-94AA-29948567FA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79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C3581-4979-658A-3B57-94C8889FE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BDBD8-7560-C031-F1CC-B50FCDF7B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7518-278A-B8AE-9DB3-98A22047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D038-ABD5-5A14-6B3A-8D4284A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C4935-BCD3-3C62-1D83-D234B859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CA807-F072-9E47-80C5-66500733FE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71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7E4BC9-27EC-1566-89B3-C6F4E882DB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D076458-DFBA-E701-D1FD-CD36A9C27B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CFA7-6003-CF43-B19A-E221348B7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D233585-E9BC-53AA-3BAF-30E02F904D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7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r-HR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2F189D-DDEA-8CBA-96D2-21FF6E7BF0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4116AA-F0E9-ACA8-7FEF-C547A9491A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E7C3-2473-6841-A9D0-0B943C5F2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FAC9600-3A73-089E-0F88-6FBDE3CA595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D72D89-DC90-122B-E706-1FCB756D82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70AD06-1AFD-9B46-22AE-8E5544083D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9368-0393-B84A-A415-7FB63E24E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06C9D9C-20BE-83C3-00B6-895196285A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9E00-A561-1772-99A5-23646DC5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EDC-93C9-7313-1035-3DD9DE9A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02175-C62F-D691-BC35-906DCF67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9B22-6AE7-92AA-E485-46FBF2B6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CA662-01EB-F321-5EA9-78FF5D4B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A8A6-FFBD-A44F-AC48-35B585B0B0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39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45AF-5ABC-BB06-CCDA-935C1440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ACA6-F9D9-2FD0-0A20-F0676362D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499E-4B81-D2CE-D919-489EB4D0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1AB4E-D471-4F97-1408-35D37C25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FF91-FE9B-2933-6790-7EE35FA1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3984E-9ADF-0F44-A203-BB8DA777D7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4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AB5B-81C8-67A4-171C-3E9AE834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0858-01B6-8ED6-AA25-6C36BD712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A8FF1-FCC5-4F2D-C251-2232BD1FE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1796C-047E-26E2-5892-F5C6B6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64ABD-F527-D7CE-6243-16BD54EE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4B18-F288-5708-35BA-2A91005E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5EF1-BA41-7044-9CB4-2AFE40453B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0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C22E-F079-8349-FEF2-30A639FB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ABC39-C7A8-C651-4D57-7307ABCC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AC710-6657-DB39-A56A-92D476CB4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433D7-DB12-40AF-C1DA-E1B3758AE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1239D-F10C-4FCF-CCA4-32BA65A05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543B9-2F33-934D-0765-513B5748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74409-C136-B219-811D-3A7834B0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A370D-F35F-158F-7C3C-4A58FF53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78296-5E4F-0846-BDF2-FE36B52D0C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9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925D-A0D5-4BE7-9B6D-C74B582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83B8E-5BEB-EFD2-2F87-1C0D281E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5B274-0BA2-C2E1-CA69-F5F05F20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435EE-487D-0B5B-73AA-2185693D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409EB-67B5-5740-A6C7-4A77D73819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737EF-A3E6-0BC0-7FFF-7BCCE121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07A04-FCB8-F2DE-8406-8B98E217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AF04C-26DC-FD31-9423-6B325EEA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80AF7-37CF-1845-A3E6-958DDC111B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10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28E9-A043-2F82-2E80-8F083AB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9813-B6A3-8EFB-DD0E-CAB8E681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009D2-86E8-7FD5-A441-A0FB9D56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5A8EC-461E-C238-D14B-F2832A8E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05E65-C4EA-AEAE-5F12-1F4CFE54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6C436-7F1C-1D46-4F91-03B974F4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AEB97-2C98-4146-897F-CD0031FBF0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3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8E40-A523-3E6C-8D0E-DE581D58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923A5-D9CC-CAF0-35F9-1A3B37B4A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B3EC1-2318-F83E-74D1-781B852A9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1DCD4-0707-87EC-CE82-1BBA1C79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2FD67-4926-9D2F-7C44-3D52ECEB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E830C-7CC3-AB11-2B6D-53067DD7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06DCA-FDF4-834E-972E-DAFEBAD37C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8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0BD4D-D25B-C220-60DB-E9A2A9D1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8C1C-40D7-B789-C6C2-59F036CF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37AAF-5BB5-DB5D-B32A-19ADEA288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B4B8D-B32A-7A4B-9827-BC5D8BA07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B9CD-DB86-AF3B-60DC-24589FECF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378296-5E4F-0846-BDF2-FE36B52D0C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5" r:id="rId12"/>
    <p:sldLayoutId id="2147484246" r:id="rId13"/>
    <p:sldLayoutId id="214748424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jana.majdak@pravo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policyinca.org/publications/student-centered-culture-improvement-case-garden-grove-unified-school-distric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icserver.org/highway-signs2/e/education.html" TargetMode="Externa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frotzed/8563454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www.flickr.com/photos/143106192@N03/44194297392/in/photolist-2akijUG-MexP6w-274ry1p-8V6TE-9xshHG-4ZasuN-5svAvg-pnVFHg-5oT4kZ-VcYNkX-65S2Lo-mapFz-oPKzRZ-dZCeVN-dZCeW5-dUUT9w-828m2V-dM93Sx-grRK3i-6mngap-bF7FUg-8Nn739-5D1Tt-6okjg7-CYbso-LZjUYY-M2W6xR-LcLQAW-Ma7K6D-6og8re-eWcZr-6okat1-LZjNFs-LZjUNh-Ma7KkX-LcLRUC-LZjPFd-LZjJMW-LcX99k-LcXgSr-M71ZLm-LZjP2C-LHqe7q-M71Zk1-M2VNNi-LcLJRj-Ma7HM6-LHqeRw-LcXa5t-LcX8yT" TargetMode="External"/><Relationship Id="rId7" Type="http://schemas.openxmlformats.org/officeDocument/2006/relationships/diagramLayout" Target="../diagrams/layou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theconversation.com/young-offenders-need-a-verbal-toolkit-to-unlock-literacy-12377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s://knowlaw.in/index.php/2021/03/17/juvenile-delinquency-a-rising-concern/" TargetMode="External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en.wikiversity.org/wiki/Motivation_and_emotion/Book/2020/General_strain_theory,_crime,_and_delinquency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minal_Justice_and_Behavio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sq.pressbooks.pub/traumainformedpractice/chapter/1-3-etiology-of-child-maltreat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20483">
            <a:extLst>
              <a:ext uri="{FF2B5EF4-FFF2-40B4-BE49-F238E27FC236}">
                <a16:creationId xmlns:a16="http://schemas.microsoft.com/office/drawing/2014/main" id="{6DD3EBA2-9116-38C8-F46B-188AEA03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2"/>
          <a:stretch/>
        </p:blipFill>
        <p:spPr>
          <a:xfrm>
            <a:off x="20" y="-22"/>
            <a:ext cx="9143977" cy="6858022"/>
          </a:xfrm>
          <a:prstGeom prst="rect">
            <a:avLst/>
          </a:prstGeom>
        </p:spPr>
      </p:pic>
      <p:sp>
        <p:nvSpPr>
          <p:cNvPr id="20490" name="Rectangle 20489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84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Rectangle 2">
            <a:extLst>
              <a:ext uri="{FF2B5EF4-FFF2-40B4-BE49-F238E27FC236}">
                <a16:creationId xmlns:a16="http://schemas.microsoft.com/office/drawing/2014/main" id="{CFD7ACC8-AB0E-F012-366C-D6ED7EC4F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643467"/>
            <a:ext cx="4089397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b="1">
                <a:solidFill>
                  <a:srgbClr val="FFFFFF"/>
                </a:solidFill>
              </a:rPr>
              <a:t>Uvod u problematiku mladih u sukobu sa zakonom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D084185-C5A2-AF91-BEBE-ED8E8131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599" y="4551037"/>
            <a:ext cx="408710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altLang="en-US" sz="1100" b="1">
              <a:solidFill>
                <a:srgbClr val="FFFFFF"/>
              </a:solidFill>
            </a:endParaRPr>
          </a:p>
          <a:p>
            <a:pPr defTabSz="914400">
              <a:spcBef>
                <a:spcPts val="1000"/>
              </a:spcBef>
            </a:pPr>
            <a:r>
              <a:rPr lang="en-US" altLang="en-US" sz="1100" b="1">
                <a:solidFill>
                  <a:srgbClr val="FFFFFF"/>
                </a:solidFill>
              </a:rPr>
              <a:t>Prof. dr. sc. Marijana Majdak </a:t>
            </a:r>
          </a:p>
          <a:p>
            <a:pPr defTabSz="914400">
              <a:spcBef>
                <a:spcPts val="1000"/>
              </a:spcBef>
            </a:pPr>
            <a:r>
              <a:rPr lang="en-US" altLang="en-US" sz="1100" b="1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marijana.majdak@pravo.hr</a:t>
            </a:r>
            <a:endParaRPr lang="en-US" altLang="en-US" sz="1100" b="1">
              <a:solidFill>
                <a:srgbClr val="FFFFFF"/>
              </a:solidFill>
            </a:endParaRPr>
          </a:p>
          <a:p>
            <a:pPr defTabSz="914400">
              <a:spcBef>
                <a:spcPts val="1000"/>
              </a:spcBef>
            </a:pPr>
            <a:endParaRPr lang="en-US" altLang="en-US" sz="1100" b="1">
              <a:solidFill>
                <a:srgbClr val="FFFFFF"/>
              </a:solidFill>
            </a:endParaRPr>
          </a:p>
          <a:p>
            <a:pPr defTabSz="914400">
              <a:spcBef>
                <a:spcPts val="1000"/>
              </a:spcBef>
            </a:pPr>
            <a:r>
              <a:rPr lang="en-US" altLang="en-US" sz="1100" b="1">
                <a:solidFill>
                  <a:srgbClr val="FFFFFF"/>
                </a:solidFill>
              </a:rPr>
              <a:t>Pravni fakultet Sveučilište u Zagrebu, Studijski centar socijalnog rada</a:t>
            </a:r>
          </a:p>
        </p:txBody>
      </p:sp>
      <p:sp>
        <p:nvSpPr>
          <p:cNvPr id="20492" name="Rectangle 20491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97890" y="2511887"/>
            <a:ext cx="6858003" cy="1834218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1" name="Picture 29700">
            <a:extLst>
              <a:ext uri="{FF2B5EF4-FFF2-40B4-BE49-F238E27FC236}">
                <a16:creationId xmlns:a16="http://schemas.microsoft.com/office/drawing/2014/main" id="{5C914BD9-9BC3-4A27-0CE2-76489AC8B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0" r="29888"/>
          <a:stretch/>
        </p:blipFill>
        <p:spPr>
          <a:xfrm>
            <a:off x="-7145" y="3725"/>
            <a:ext cx="4384623" cy="6850548"/>
          </a:xfrm>
          <a:prstGeom prst="rect">
            <a:avLst/>
          </a:prstGeom>
        </p:spPr>
      </p:pic>
      <p:grpSp>
        <p:nvGrpSpPr>
          <p:cNvPr id="29707" name="Group 29706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145" y="-6558"/>
            <a:ext cx="4691122" cy="6874766"/>
            <a:chOff x="-9149" y="3725"/>
            <a:chExt cx="6254832" cy="6887203"/>
          </a:xfrm>
        </p:grpSpPr>
        <p:sp>
          <p:nvSpPr>
            <p:cNvPr id="29708" name="Freeform: Shape 29707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09" name="Freeform: Shape 29708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10" name="Freeform: Shape 29709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9711" name="Freeform: Shape 29710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9712" name="Freeform: Shape 29711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697" name="Rectangle 2">
            <a:extLst>
              <a:ext uri="{FF2B5EF4-FFF2-40B4-BE49-F238E27FC236}">
                <a16:creationId xmlns:a16="http://schemas.microsoft.com/office/drawing/2014/main" id="{BB6CD1B4-B2D9-F64D-9CD2-53C7B5AFC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 anchor="b">
            <a:normAutofit fontScale="90000"/>
          </a:bodyPr>
          <a:lstStyle/>
          <a:p>
            <a:r>
              <a:rPr lang="en-GB" altLang="en-US" sz="2600" b="1">
                <a:solidFill>
                  <a:schemeClr val="tx2"/>
                </a:solidFill>
              </a:rPr>
              <a:t>Što dovodi do delinkventnog ponašanja?</a:t>
            </a:r>
            <a:br>
              <a:rPr lang="en-GB" altLang="en-US" sz="2600" b="1">
                <a:solidFill>
                  <a:schemeClr val="tx2"/>
                </a:solidFill>
              </a:rPr>
            </a:br>
            <a:endParaRPr lang="en-US" altLang="en-US" sz="2600" b="1">
              <a:solidFill>
                <a:schemeClr val="tx2"/>
              </a:solidFill>
            </a:endParaRPr>
          </a:p>
        </p:txBody>
      </p:sp>
      <p:graphicFrame>
        <p:nvGraphicFramePr>
          <p:cNvPr id="29699" name="Rectangle 3">
            <a:extLst>
              <a:ext uri="{FF2B5EF4-FFF2-40B4-BE49-F238E27FC236}">
                <a16:creationId xmlns:a16="http://schemas.microsoft.com/office/drawing/2014/main" id="{5BCD1FEC-319D-6B19-B3DA-D10E280FE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059658"/>
              </p:ext>
            </p:extLst>
          </p:nvPr>
        </p:nvGraphicFramePr>
        <p:xfrm>
          <a:off x="4567930" y="2415756"/>
          <a:ext cx="3733184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3073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3" name="Picture 30732">
            <a:extLst>
              <a:ext uri="{FF2B5EF4-FFF2-40B4-BE49-F238E27FC236}">
                <a16:creationId xmlns:a16="http://schemas.microsoft.com/office/drawing/2014/main" id="{CBDF4BDC-3E4F-12C3-9D0F-11F239C83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0721" name="Rectangle 2">
            <a:extLst>
              <a:ext uri="{FF2B5EF4-FFF2-40B4-BE49-F238E27FC236}">
                <a16:creationId xmlns:a16="http://schemas.microsoft.com/office/drawing/2014/main" id="{8090F5B9-04FF-19B2-67B6-3B7F84FE9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altLang="en-US" b="1">
                <a:solidFill>
                  <a:srgbClr val="FFFFFF"/>
                </a:solidFill>
              </a:rPr>
              <a:t>Da se prisjetimo</a:t>
            </a:r>
            <a:r>
              <a:rPr lang="en-GB" altLang="en-US" b="1">
                <a:solidFill>
                  <a:srgbClr val="FFFFFF"/>
                </a:solidFill>
              </a:rPr>
              <a:t> </a:t>
            </a:r>
            <a:r>
              <a:rPr lang="hr-HR" altLang="en-US" b="1">
                <a:solidFill>
                  <a:srgbClr val="FFFFFF"/>
                </a:solidFill>
              </a:rPr>
              <a:t>još nek</a:t>
            </a:r>
            <a:r>
              <a:rPr lang="en-GB" altLang="en-US" b="1">
                <a:solidFill>
                  <a:srgbClr val="FFFFFF"/>
                </a:solidFill>
              </a:rPr>
              <a:t>ih</a:t>
            </a:r>
            <a:r>
              <a:rPr lang="hr-HR" altLang="en-US" b="1">
                <a:solidFill>
                  <a:srgbClr val="FFFFFF"/>
                </a:solidFill>
              </a:rPr>
              <a:t> teorija o nastanku i razvoju delinkventnog ponašanja</a:t>
            </a:r>
            <a:endParaRPr lang="en-US" altLang="en-US" b="1">
              <a:solidFill>
                <a:srgbClr val="FFFFFF"/>
              </a:solidFill>
            </a:endParaRPr>
          </a:p>
        </p:txBody>
      </p:sp>
      <p:graphicFrame>
        <p:nvGraphicFramePr>
          <p:cNvPr id="30724" name="Rectangle 3">
            <a:extLst>
              <a:ext uri="{FF2B5EF4-FFF2-40B4-BE49-F238E27FC236}">
                <a16:creationId xmlns:a16="http://schemas.microsoft.com/office/drawing/2014/main" id="{279607D0-A355-B8F1-2D7C-A136C2CAF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8356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4" name="Title 1">
            <a:extLst>
              <a:ext uri="{FF2B5EF4-FFF2-40B4-BE49-F238E27FC236}">
                <a16:creationId xmlns:a16="http://schemas.microsoft.com/office/drawing/2014/main" id="{5D01B1DA-9015-07E7-0589-A900363C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en-US" dirty="0"/>
              <a:t>Tri </a:t>
            </a:r>
            <a:r>
              <a:rPr lang="en-US" dirty="0" err="1"/>
              <a:t>pristupa</a:t>
            </a:r>
            <a:endParaRPr lang="en-US" dirty="0"/>
          </a:p>
        </p:txBody>
      </p:sp>
      <p:graphicFrame>
        <p:nvGraphicFramePr>
          <p:cNvPr id="147479" name="Group 23">
            <a:extLst>
              <a:ext uri="{FF2B5EF4-FFF2-40B4-BE49-F238E27FC236}">
                <a16:creationId xmlns:a16="http://schemas.microsoft.com/office/drawing/2014/main" id="{0BA48FB2-B092-BE89-347C-5092859A5CE1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60351297"/>
              </p:ext>
            </p:extLst>
          </p:nvPr>
        </p:nvGraphicFramePr>
        <p:xfrm>
          <a:off x="611560" y="1556792"/>
          <a:ext cx="7502115" cy="5040560"/>
        </p:xfrm>
        <a:graphic>
          <a:graphicData uri="http://schemas.openxmlformats.org/drawingml/2006/table">
            <a:tbl>
              <a:tblPr/>
              <a:tblGrid>
                <a:gridCol w="243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Biološki pristup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Psihološki pristup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Sociološki pristup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CC00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Cesare Lombroso, kraj 19. st (kriminalno ponašanje je biološki uvjetovano)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 Gall, kraj 19. st frenologija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William Sheldon, prva pol. 20. st tipovi tijela određuju ponašanje, temperament i osobnost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XYY kromosomi- jedan Y kromosom viška povećava vjerojatnost za nasilno ponašanje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C.J.Ray, druga pol. 20. st  mozak i centralni živčani sustav, ponašanje je rezultat kompleksnih interakcija genetskih predispozicija i okoline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Alfred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Binet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 st veza između inteligencije i kriminalnog ponašanja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Eysenckova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teorija kriminaliteta, sred. 20. st viši rezultati na skalama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psihoticizma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neuroticizma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ekstraverzije</a:t>
                      </a: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Dollardova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teorija frustracije, prva pol. 20. st veza frustracije i agresije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Motivacijske teorije, sred. 20. st tri koncepta motivacije za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krim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pon.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instinkc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motivac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i interakcijska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Psihoanalitičke teorije, kraj 20.st Freud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Psihopatološke, kraj 20.st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delink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je psihički abnormalna osoba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Clifford Shaw i Henry McKay,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20. st Čikaška škola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Edwin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Sutherland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prva pol. 20.st Teorija diferencijalne asocijacije – naučena ponašanja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Ronald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Akers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sred.20 st Teorija socijalnog učenja, nagrade i kazne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Robert K,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Merton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sred.20 st Teorija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strukture i anomije, nemogućnost ostvarenja ciljeva - neprihvatljiv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r-H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Travis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Hirschi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60-te 20.st Teorija kontrole, slabije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veze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Edwin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Lemert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sred. 20 st Teorija etiketiranja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Georg </a:t>
                      </a:r>
                      <a:r>
                        <a:rPr kumimoji="0" lang="hr-H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Vold</a:t>
                      </a:r>
                      <a:r>
                        <a:rPr kumimoji="0" lang="hr-H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Austin Turk, sred. 20 st. Teorija konflikata, ugroženi se bune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25" marR="67625" marT="33816" marB="338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3277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8" name="Rectangle 3277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0" name="Rectangle 3277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82" name="Rectangle 3278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4202044-25F9-E667-7195-DD6579EB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6" name="Picture 33795" descr="Metal tic-tac-toe game pieces">
            <a:extLst>
              <a:ext uri="{FF2B5EF4-FFF2-40B4-BE49-F238E27FC236}">
                <a16:creationId xmlns:a16="http://schemas.microsoft.com/office/drawing/2014/main" id="{1C8A1ECD-6B4A-B21E-33CC-1BD8AFEC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009" r="30546"/>
          <a:stretch/>
        </p:blipFill>
        <p:spPr>
          <a:xfrm>
            <a:off x="4375482" y="10"/>
            <a:ext cx="4795614" cy="6857990"/>
          </a:xfrm>
          <a:prstGeom prst="rect">
            <a:avLst/>
          </a:prstGeom>
        </p:spPr>
      </p:pic>
      <p:grpSp>
        <p:nvGrpSpPr>
          <p:cNvPr id="33802" name="Group 33801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33803" name="Freeform: Shape 33802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04" name="Freeform: Shape 33803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05" name="Freeform: Shape 33804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3806" name="Freeform: Shape 33805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3807" name="Freeform: Shape 33806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93" name="Title 1">
            <a:extLst>
              <a:ext uri="{FF2B5EF4-FFF2-40B4-BE49-F238E27FC236}">
                <a16:creationId xmlns:a16="http://schemas.microsoft.com/office/drawing/2014/main" id="{19A71904-4DB6-384E-50FE-E89518C5D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4" y="798445"/>
            <a:ext cx="3602727" cy="1311664"/>
          </a:xfrm>
        </p:spPr>
        <p:txBody>
          <a:bodyPr anchor="b">
            <a:normAutofit/>
          </a:bodyPr>
          <a:lstStyle/>
          <a:p>
            <a:r>
              <a:rPr lang="en-GB" altLang="en-US" sz="2900">
                <a:solidFill>
                  <a:schemeClr val="tx2"/>
                </a:solidFill>
              </a:rPr>
              <a:t>Etiolološka objašnjenja kriminalnog ponašanja nekad i danas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78A9548F-C0A2-7747-4A6E-1FE4842B2C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504" y="2272143"/>
            <a:ext cx="3530102" cy="3788830"/>
          </a:xfrm>
        </p:spPr>
        <p:txBody>
          <a:bodyPr anchor="ctr">
            <a:normAutofit/>
          </a:bodyPr>
          <a:lstStyle/>
          <a:p>
            <a:r>
              <a:rPr lang="hr-HR" altLang="en-US" sz="1500">
                <a:solidFill>
                  <a:schemeClr val="tx2"/>
                </a:solidFill>
              </a:rPr>
              <a:t>Etiologija: i</a:t>
            </a:r>
            <a:r>
              <a:rPr lang="en-GB" altLang="en-US" sz="1500">
                <a:solidFill>
                  <a:schemeClr val="tx2"/>
                </a:solidFill>
              </a:rPr>
              <a:t>spitivanje uzroka određene pojave</a:t>
            </a:r>
          </a:p>
          <a:p>
            <a:endParaRPr lang="en-GB" altLang="en-US" sz="1500">
              <a:solidFill>
                <a:schemeClr val="tx2"/>
              </a:solidFill>
            </a:endParaRPr>
          </a:p>
          <a:p>
            <a:r>
              <a:rPr lang="en-GB" altLang="en-US" sz="1500">
                <a:solidFill>
                  <a:schemeClr val="tx2"/>
                </a:solidFill>
              </a:rPr>
              <a:t>Pogled na etiologiju kriminalnog ponašanja mijenjao se je kroz povijest a današnje teorije govore o postojanju multikauzalnosti čimbenika rizika koji povećavaju vjerojatnost za pojavu takvog ponašanja</a:t>
            </a:r>
          </a:p>
          <a:p>
            <a:endParaRPr lang="en-GB" altLang="en-US" sz="1500">
              <a:solidFill>
                <a:schemeClr val="tx2"/>
              </a:solidFill>
            </a:endParaRPr>
          </a:p>
          <a:p>
            <a:r>
              <a:rPr lang="en-GB" altLang="en-US" sz="1500">
                <a:solidFill>
                  <a:schemeClr val="tx2"/>
                </a:solidFill>
              </a:rPr>
              <a:t>Suvremena istraživanja govore o mnogim varijablama koje interaktivno djeluju na pojavu kriminalnog ponašanja i omogućuju bolje razumijevanje ove pojave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71" name="Rectangle 276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673" name="Rectangle 276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5" name="Rectangle 276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7" name="Rectangle 276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9" name="Rectangle 276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81" name="Freeform: Shape 276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683" name="Rectangle 276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086BECD-B22D-471F-BB05-6FAA4D80DA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r" defTabSz="914400">
              <a:defRPr/>
            </a:pPr>
            <a:r>
              <a:rPr lang="en-US" sz="27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Razvojni pristupi/teorije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FF514F0-6520-749A-25E4-8F0DDE6E24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1000" indent="-228600" defTabSz="914400">
              <a:defRPr/>
            </a:pPr>
            <a:r>
              <a:rPr lang="en-US" altLang="en-US" sz="16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Razvojna kriminologija</a:t>
            </a: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1990. (Loeber &amp; Le Blanc) usmjerena je na tri glavna pitanja:</a:t>
            </a:r>
          </a:p>
          <a:p>
            <a:pPr marL="6096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razvoj kriminalnog i antisocijalnog ponašanja, </a:t>
            </a:r>
          </a:p>
          <a:p>
            <a:pPr marL="6096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rizične faktore u različitoj dobi i </a:t>
            </a:r>
          </a:p>
          <a:p>
            <a:pPr marL="6096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utjecaje važnih životnih događaja na razvoj kriminalnog ponašanja (Farrington, 2003.).</a:t>
            </a:r>
          </a:p>
          <a:p>
            <a:pPr marL="609600" indent="-228600" defTabSz="914400">
              <a:defRPr/>
            </a:pPr>
            <a:endParaRPr lang="en-US" alt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Podupiranje opisa individualnih promjena u vršenju kaznenih djela u vremenskoj perspektivi. </a:t>
            </a:r>
          </a:p>
          <a:p>
            <a:pPr marL="609600" indent="-228600" defTabSz="914400">
              <a:defRPr/>
            </a:pPr>
            <a:endParaRPr lang="en-US" alt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Utvrđivanje uzročnih faktora odnosno faktora koji objašnjavaju kako neka prethodna ponašanja imaju učinak na razvoj delinkvencije.</a:t>
            </a:r>
          </a:p>
          <a:p>
            <a:pPr marL="609600" indent="-228600" defTabSz="914400">
              <a:defRPr/>
            </a:pPr>
            <a:endParaRPr lang="en-US" alt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228600" defTabSz="914400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Izučavanje tranzicija u životnom ciklusu i korelata koji mogu utjecati na delinkventno ponašanje. Npr. pomak usmjerenosti s roditelja na vršnjake kao referentnu skupinu, ili prijelaz iz škole na posao, ili prijelaz od vršnjačke grupe istog spola u vršnjačku grupu suprotnog spola.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2" name="Rectangle 5428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4" name="Rectangle 5428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86" name="Rectangle 5428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88" name="Rectangle 5428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90" name="Oval 5428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8E67500-376F-E823-A2B2-A4BEC8EBC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 anchorCtr="1">
            <a:normAutofit/>
          </a:bodyPr>
          <a:lstStyle/>
          <a:p>
            <a:pPr algn="r" eaLnBrk="1" hangingPunct="1">
              <a:defRPr/>
            </a:pPr>
            <a: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Teorija delinkvencije u IV stupnja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21BDDED-31A4-50F1-CBDD-03D539B31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13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Farrington (1995.)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Motiv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Antisocijalne tendencije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Internalizirane vrijednosti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°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Cost-benefit analiza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Prediktori delinkventnog ponašanja u djetinjstvu</a:t>
            </a:r>
          </a:p>
          <a:p>
            <a:pPr eaLnBrk="1" hangingPunct="1"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Pup u školi</a:t>
            </a:r>
          </a:p>
          <a:p>
            <a:pPr eaLnBrk="1" hangingPunct="1"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Hiperaktivnost, impulzivnost i poteškoće pozornosti, slaba koncentracija, psihomotorni nemir, pustolovnost, neustrašivost</a:t>
            </a:r>
          </a:p>
          <a:p>
            <a:pPr eaLnBrk="1" hangingPunct="1">
              <a:defRPr/>
            </a:pPr>
            <a:r>
              <a:rPr lang="en-GB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Niža</a:t>
            </a: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 inteligencija i slabije školsko postignuće</a:t>
            </a:r>
          </a:p>
          <a:p>
            <a:pPr eaLnBrk="1" hangingPunct="1"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Kriminalitet u obitelji</a:t>
            </a:r>
          </a:p>
          <a:p>
            <a:pPr eaLnBrk="1" hangingPunct="1"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Siromaštvo u obitelji, niski prihodi, veliki broj članova obitelji, slabi uvjeti stanovanja</a:t>
            </a:r>
          </a:p>
          <a:p>
            <a:pPr eaLnBrk="1" hangingPunct="1">
              <a:defRPr/>
            </a:pPr>
            <a:r>
              <a:rPr lang="hr-HR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Slabe roditeljske vještine, tvrd i autoritaran odgoj, slabi nadzor, roditeljski sukobi, razdvojenost roditelja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hr-HR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978A14D-56B8-AA42-7C1F-969FDE0C3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GB" altLang="en-US"/>
              <a:t>Integrativne teorije</a:t>
            </a:r>
          </a:p>
        </p:txBody>
      </p:sp>
      <p:graphicFrame>
        <p:nvGraphicFramePr>
          <p:cNvPr id="36868" name="Content Placeholder 2">
            <a:extLst>
              <a:ext uri="{FF2B5EF4-FFF2-40B4-BE49-F238E27FC236}">
                <a16:creationId xmlns:a16="http://schemas.microsoft.com/office/drawing/2014/main" id="{71E327FA-9427-7D98-0CE3-1D8ADFD5B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89304"/>
              </p:ext>
            </p:extLst>
          </p:nvPr>
        </p:nvGraphicFramePr>
        <p:xfrm>
          <a:off x="3887788" y="987425"/>
          <a:ext cx="462915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72" name="Text Placeholder 3">
            <a:extLst>
              <a:ext uri="{FF2B5EF4-FFF2-40B4-BE49-F238E27FC236}">
                <a16:creationId xmlns:a16="http://schemas.microsoft.com/office/drawing/2014/main" id="{78A233A8-032D-0A99-9790-FBB2121EC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5" name="Rectangle 3789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7" name="Rectangle 3789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9" name="Rectangle 3789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1" name="Rectangle 3790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3" name="Rectangle 3790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>
            <a:extLst>
              <a:ext uri="{FF2B5EF4-FFF2-40B4-BE49-F238E27FC236}">
                <a16:creationId xmlns:a16="http://schemas.microsoft.com/office/drawing/2014/main" id="{D85D6262-EDC7-1BA7-328A-580066B27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altLang="en-US" sz="3500">
                <a:solidFill>
                  <a:srgbClr val="FFFFFF"/>
                </a:solidFill>
              </a:rPr>
              <a:t>Koncept kriminogenih rizika i potreba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B9E6C7BD-19D9-AF88-94C2-9A6FDE9DE8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r>
              <a:rPr lang="en-GB" altLang="en-US" sz="1200"/>
              <a:t>Koristi se posebno u objašnjenju maloljetničkog kriminaliteta</a:t>
            </a:r>
          </a:p>
          <a:p>
            <a:r>
              <a:rPr lang="en-GB" altLang="en-US" sz="1200"/>
              <a:t>Rizični čimbenici</a:t>
            </a:r>
          </a:p>
          <a:p>
            <a:r>
              <a:rPr lang="en-GB" altLang="en-US" sz="1200"/>
              <a:t>Zaštitni čimbenici (nepostojanje rizičnog čimbenika i/ili obilježja koja u interakciji s rizičnima djeluju tako da umanjuju njihov utjecaj)</a:t>
            </a:r>
            <a:endParaRPr lang="hr-HR" altLang="en-US" sz="1200"/>
          </a:p>
          <a:p>
            <a:endParaRPr lang="en-GB" altLang="en-US" sz="1200"/>
          </a:p>
          <a:p>
            <a:r>
              <a:rPr lang="en-GB" altLang="en-US" sz="1200"/>
              <a:t>Skup varijabli povezanih s recidivizmom maloljetnika:</a:t>
            </a:r>
          </a:p>
          <a:p>
            <a:r>
              <a:rPr lang="en-GB" altLang="en-US" sz="1200"/>
              <a:t>Dob mlt u vrijeme prve optuženosti</a:t>
            </a:r>
            <a:r>
              <a:rPr lang="hr-HR" altLang="en-US" sz="1200"/>
              <a:t>, b</a:t>
            </a:r>
            <a:r>
              <a:rPr lang="en-GB" altLang="en-US" sz="1200"/>
              <a:t>roj prijašnjih optužbi I uhićenja</a:t>
            </a:r>
            <a:r>
              <a:rPr lang="hr-HR" altLang="en-US" sz="1200"/>
              <a:t>, b</a:t>
            </a:r>
            <a:r>
              <a:rPr lang="en-GB" altLang="en-US" sz="1200"/>
              <a:t>roj institucionalnih smještaja</a:t>
            </a:r>
          </a:p>
          <a:p>
            <a:r>
              <a:rPr lang="en-GB" altLang="en-US" sz="1200"/>
              <a:t>Akademski uspjeh</a:t>
            </a:r>
            <a:r>
              <a:rPr lang="hr-HR" altLang="en-US" sz="1200"/>
              <a:t>, p</a:t>
            </a:r>
            <a:r>
              <a:rPr lang="en-GB" altLang="en-US" sz="1200"/>
              <a:t>onašanje i prisutnost u školi</a:t>
            </a:r>
            <a:r>
              <a:rPr lang="hr-HR" altLang="en-US" sz="1200"/>
              <a:t>, a</a:t>
            </a:r>
            <a:r>
              <a:rPr lang="en-GB" altLang="en-US" sz="1200"/>
              <a:t>gresivno ponašanje u školi</a:t>
            </a:r>
          </a:p>
          <a:p>
            <a:r>
              <a:rPr lang="en-GB" altLang="en-US" sz="1200"/>
              <a:t>Konzumiranje sredstava ovisnosti</a:t>
            </a:r>
          </a:p>
          <a:p>
            <a:r>
              <a:rPr lang="en-GB" altLang="en-US" sz="1200"/>
              <a:t>Obiteljska nestabilnost, antisocijalno ponašanje roditelja</a:t>
            </a:r>
            <a:r>
              <a:rPr lang="hr-HR" altLang="en-US" sz="1200"/>
              <a:t>, r</a:t>
            </a:r>
            <a:r>
              <a:rPr lang="en-GB" altLang="en-US" sz="1200"/>
              <a:t>oditeljska kontrola</a:t>
            </a:r>
          </a:p>
          <a:p>
            <a:r>
              <a:rPr lang="en-GB" altLang="en-US" sz="1200"/>
              <a:t>Veze s antisocijalnim vršnjacima</a:t>
            </a:r>
            <a:r>
              <a:rPr lang="hr-HR" altLang="en-US" sz="1200"/>
              <a:t>, n</a:t>
            </a:r>
            <a:r>
              <a:rPr lang="en-GB" altLang="en-US" sz="1200"/>
              <a:t>egativni pritisak vršnjaka</a:t>
            </a:r>
          </a:p>
          <a:p>
            <a:r>
              <a:rPr lang="en-GB" altLang="en-US" sz="1200"/>
              <a:t>Poremećaj pažnje </a:t>
            </a:r>
            <a:r>
              <a:rPr lang="hr-HR" altLang="en-US" sz="1200"/>
              <a:t>i</a:t>
            </a:r>
            <a:r>
              <a:rPr lang="en-GB" altLang="en-US" sz="1200"/>
              <a:t> ADHD, poremećaj ophođenja</a:t>
            </a:r>
          </a:p>
          <a:p>
            <a:r>
              <a:rPr lang="en-GB" altLang="en-US" sz="1200"/>
              <a:t>Prokriminalni stavovi</a:t>
            </a:r>
          </a:p>
          <a:p>
            <a:r>
              <a:rPr lang="en-GB" altLang="en-US" sz="1200"/>
              <a:t>Osobnost </a:t>
            </a:r>
            <a:r>
              <a:rPr lang="hr-HR" altLang="en-US" sz="1200"/>
              <a:t>i</a:t>
            </a:r>
            <a:r>
              <a:rPr lang="en-GB" altLang="en-US" sz="1200"/>
              <a:t> temperament</a:t>
            </a:r>
          </a:p>
          <a:p>
            <a:endParaRPr lang="en-GB" alt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28C2E45-C7FD-224D-1739-B568BEB09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 anchorCtr="1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Velika</a:t>
            </a:r>
            <a:r>
              <a:rPr lang="en-GB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četvorka</a:t>
            </a:r>
            <a:r>
              <a:rPr lang="en-GB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rizičnih</a:t>
            </a:r>
            <a:r>
              <a:rPr lang="en-GB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čimbenika</a:t>
            </a:r>
            <a:r>
              <a:rPr lang="hr-HR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 (Andrews, </a:t>
            </a:r>
            <a:r>
              <a:rPr lang="hr-HR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Bonta</a:t>
            </a:r>
            <a:r>
              <a:rPr lang="hr-HR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 i </a:t>
            </a:r>
            <a:r>
              <a:rPr lang="hr-HR" sz="370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Wormith</a:t>
            </a:r>
            <a:r>
              <a:rPr lang="hr-HR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, 2006.)</a:t>
            </a:r>
            <a:endParaRPr lang="en-US" sz="37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08" name="Text Placeholder 2">
            <a:extLst>
              <a:ext uri="{FF2B5EF4-FFF2-40B4-BE49-F238E27FC236}">
                <a16:creationId xmlns:a16="http://schemas.microsoft.com/office/drawing/2014/main" id="{BB7C6F88-E8AB-4AA9-C087-40293B926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7E5518B-DE94-B442-05D6-F0578914067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defRPr/>
            </a:pPr>
            <a:endParaRPr lang="hr-HR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>
                <a:effectLst>
                  <a:outerShdw blurRad="38100" dist="38100" dir="2700000" algn="tl">
                    <a:srgbClr val="C0C0C0"/>
                  </a:outerShdw>
                </a:effectLst>
              </a:rPr>
              <a:t>Velika četvorka rizičnih čimbenika: </a:t>
            </a:r>
          </a:p>
          <a:p>
            <a:pPr eaLnBrk="1" hangingPunct="1">
              <a:defRPr/>
            </a:pPr>
            <a:r>
              <a:rPr lang="hr-HR">
                <a:effectLst>
                  <a:outerShdw blurRad="38100" dist="38100" dir="2700000" algn="tl">
                    <a:srgbClr val="C0C0C0"/>
                  </a:outerShdw>
                </a:effectLst>
              </a:rPr>
              <a:t>obitelj, škola/posao, slobodno vrijeme, konzumiranje sredstava ovisnosti</a:t>
            </a:r>
          </a:p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10" name="Text Placeholder 4">
            <a:extLst>
              <a:ext uri="{FF2B5EF4-FFF2-40B4-BE49-F238E27FC236}">
                <a16:creationId xmlns:a16="http://schemas.microsoft.com/office/drawing/2014/main" id="{E23FD682-3D67-6789-0EA2-1BED565AF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996358-E06B-7A35-66B8-9E12DB902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733999"/>
              </p:ext>
            </p:extLst>
          </p:nvPr>
        </p:nvGraphicFramePr>
        <p:xfrm>
          <a:off x="4355976" y="2475499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BA1B-3D59-5D20-D1C6-C2BE55B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648071"/>
          </a:xfrm>
        </p:spPr>
        <p:txBody>
          <a:bodyPr/>
          <a:lstStyle/>
          <a:p>
            <a:r>
              <a:rPr lang="en-HR" dirty="0"/>
              <a:t>Plan održavanja nastave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F335-4201-E64E-E08B-2B792220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/>
          <a:lstStyle/>
          <a:p>
            <a:r>
              <a:rPr lang="en-HR" dirty="0"/>
              <a:t>Petkom od 10,00 do 15,00 u pet termina, Nazorova 51, mala dv.III</a:t>
            </a:r>
          </a:p>
          <a:p>
            <a:endParaRPr lang="en-H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31A68C-0AC6-C8DC-0A1C-60B5EF120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79954"/>
              </p:ext>
            </p:extLst>
          </p:nvPr>
        </p:nvGraphicFramePr>
        <p:xfrm>
          <a:off x="323528" y="1124744"/>
          <a:ext cx="8568952" cy="515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2829118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77913744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225648328"/>
                    </a:ext>
                  </a:extLst>
                </a:gridCol>
                <a:gridCol w="1509086">
                  <a:extLst>
                    <a:ext uri="{9D8B030D-6E8A-4147-A177-3AD203B41FA5}">
                      <a16:colId xmlns:a16="http://schemas.microsoft.com/office/drawing/2014/main" val="3329473228"/>
                    </a:ext>
                  </a:extLst>
                </a:gridCol>
                <a:gridCol w="795170">
                  <a:extLst>
                    <a:ext uri="{9D8B030D-6E8A-4147-A177-3AD203B41FA5}">
                      <a16:colId xmlns:a16="http://schemas.microsoft.com/office/drawing/2014/main" val="1296455467"/>
                    </a:ext>
                  </a:extLst>
                </a:gridCol>
              </a:tblGrid>
              <a:tr h="485947">
                <a:tc>
                  <a:txBody>
                    <a:bodyPr/>
                    <a:lstStyle/>
                    <a:p>
                      <a:r>
                        <a:rPr lang="en-HR" dirty="0"/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  <a:r>
                        <a:rPr lang="en-HR" dirty="0"/>
                        <a:t>adatak za studente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dodatno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900819"/>
                  </a:ext>
                </a:extLst>
              </a:tr>
              <a:tr h="960852">
                <a:tc>
                  <a:txBody>
                    <a:bodyPr/>
                    <a:lstStyle/>
                    <a:p>
                      <a:r>
                        <a:rPr lang="en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13.10.2023.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Etiologija delinkventnog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ponašanja mladih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Fenomenologija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delinkventnog ponašanja mladih</a:t>
                      </a:r>
                      <a:endParaRPr lang="en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hr-HR" sz="1400" cap="none" spc="0" dirty="0">
                          <a:solidFill>
                            <a:schemeClr val="tx1"/>
                          </a:solidFill>
                          <a:effectLst/>
                        </a:rPr>
                        <a:t>Pogledati film „Huligani“ – Green Street Elite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en-HR" dirty="0"/>
                        <a:t>dgovoriti na zadana pitanja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77500"/>
                  </a:ext>
                </a:extLst>
              </a:tr>
              <a:tr h="1238974">
                <a:tc>
                  <a:txBody>
                    <a:bodyPr/>
                    <a:lstStyle/>
                    <a:p>
                      <a:r>
                        <a:rPr lang="en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20.10.2023.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cap="none" spc="0" dirty="0">
                          <a:solidFill>
                            <a:srgbClr val="000000"/>
                          </a:solidFill>
                          <a:effectLst/>
                        </a:rPr>
                        <a:t>Postupanje prema mladima u okviru ZSZM – alternativno postupanje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cap="none" spc="0" dirty="0">
                          <a:solidFill>
                            <a:srgbClr val="000000"/>
                          </a:solidFill>
                          <a:effectLst/>
                        </a:rPr>
                        <a:t>Izvansudska nagodba, STOP i savjetovanje s mladima u sukobu sa zakonom</a:t>
                      </a:r>
                      <a:endParaRPr lang="en-US" sz="1400" b="1" cap="none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cap="none" spc="0" dirty="0">
                          <a:solidFill>
                            <a:srgbClr val="000000"/>
                          </a:solidFill>
                          <a:effectLst/>
                        </a:rPr>
                        <a:t>2. U malim grupama odgovoriti na pitanja vezana uz određeni slučaj</a:t>
                      </a:r>
                      <a:endParaRPr lang="en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cap="none" spc="0" dirty="0">
                          <a:solidFill>
                            <a:srgbClr val="000000"/>
                          </a:solidFill>
                          <a:effectLst/>
                        </a:rPr>
                        <a:t>prirediti prezentiranje</a:t>
                      </a:r>
                      <a:endParaRPr lang="en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15790"/>
                  </a:ext>
                </a:extLst>
              </a:tr>
              <a:tr h="960852">
                <a:tc>
                  <a:txBody>
                    <a:bodyPr/>
                    <a:lstStyle/>
                    <a:p>
                      <a:r>
                        <a:rPr lang="en-H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27.10.2023.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(prezentiranje odgovora na pitanja vezana uz pogledani film: 1. zadaća)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Institucionalni tretman s mladima u sukobu sa zakonom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Slika o sebi i stigmatizacija mladih u sukobu sa zakonom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4571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r>
                        <a:rPr lang="en-H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03.11.2023.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Posjet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Centru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pružanje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usluga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zajednici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Zagreb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Dugave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49430"/>
                  </a:ext>
                </a:extLst>
              </a:tr>
              <a:tr h="358325">
                <a:tc>
                  <a:txBody>
                    <a:bodyPr/>
                    <a:lstStyle/>
                    <a:p>
                      <a:r>
                        <a:rPr lang="en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10.11.2023.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prezentiranje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slučajeva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odgovora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pitanja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2. </a:t>
                      </a:r>
                      <a:r>
                        <a:rPr lang="en-US" sz="1200" b="0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zadaća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Specijalizirano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udomiteljstvo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djece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mladih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sukobu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cap="none" spc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zakonom</a:t>
                      </a:r>
                      <a:endParaRPr lang="en-US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HR" b="1" dirty="0"/>
                        <a:t>Socijalni radnik odgajatelj u Odgojnoj ustanovi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22807"/>
                  </a:ext>
                </a:extLst>
              </a:tr>
              <a:tr h="358325">
                <a:tc>
                  <a:txBody>
                    <a:bodyPr/>
                    <a:lstStyle/>
                    <a:p>
                      <a:r>
                        <a:rPr lang="en-H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17.11.2023.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b="1" dirty="0"/>
                        <a:t>Posjet Odgojnom zavodu Turopolje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65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95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3091219-D1DF-4470-CB1B-15BC0D154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>
            <a:normAutofit/>
          </a:bodyPr>
          <a:lstStyle/>
          <a:p>
            <a:r>
              <a:rPr lang="en-GB" altLang="en-US" sz="2400"/>
              <a:t>Objašnjenje delinkventnog ponašanja kroz pristup koji polazi od opće psihologije ličnosti i socijalne psihologije </a:t>
            </a:r>
            <a:r>
              <a:rPr lang="en-GB" altLang="en-US" sz="1600"/>
              <a:t>(Andrews i Bonta, 2006. prema Ricijaš, 2009.)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F309AD1-4F0C-983B-A841-74C6C0893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CD12EC0B-5377-B404-4E8D-E76FD095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28775"/>
            <a:ext cx="8229600" cy="5040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8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F02D757-FACD-095F-ABAB-F10BE592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916113"/>
            <a:ext cx="1549400" cy="3744912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OBITELJSKO NASLJEĐE: TEMPERAMENT SPOSOBNOSTI, VRIJEDNOSTI, POVIJEST ANTISOCIJALNOG PONAŠANJA ČLANOVA OBITELJI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SUSJEDSTVO: STOPA KRIMINALNE AKTIVNOSTI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SPOL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DOB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ETNICITET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sr-Latn-RS" sz="1000"/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12E1487F-05D3-DDE0-B366-CFB78C01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16113"/>
            <a:ext cx="1655763" cy="64928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DELINKVENTNE VEZE, SOCIO-EMOCIONALNI NORMATIV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518EE-0C27-EDB5-5D65-597B5B7CCA61}"/>
              </a:ext>
            </a:extLst>
          </p:cNvPr>
          <p:cNvSpPr/>
          <p:nvPr/>
        </p:nvSpPr>
        <p:spPr bwMode="auto">
          <a:xfrm>
            <a:off x="5940425" y="1916113"/>
            <a:ext cx="2303463" cy="487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000" dirty="0">
                <a:latin typeface="Arial" charset="0"/>
              </a:rPr>
              <a:t>TRENUTNA SITUACIJA</a:t>
            </a:r>
          </a:p>
        </p:txBody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29281481-D591-DEC0-6A57-E51782D9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852738"/>
            <a:ext cx="1450975" cy="113506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ODNOSI U OBITELJI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AFEKTIVNA KVALITETA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NORMATIVNA KVALITETA (NADZOR/ODGOJ)</a:t>
            </a:r>
          </a:p>
        </p:txBody>
      </p:sp>
      <p:sp>
        <p:nvSpPr>
          <p:cNvPr id="39944" name="Rectangle 6">
            <a:extLst>
              <a:ext uri="{FF2B5EF4-FFF2-40B4-BE49-F238E27FC236}">
                <a16:creationId xmlns:a16="http://schemas.microsoft.com/office/drawing/2014/main" id="{90F40262-F748-0493-0BE8-B1CF8F04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063" y="3660775"/>
            <a:ext cx="2557462" cy="503238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DEFINICIJA SITUACIJE: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ANALIZA DOBITI I ŠTETE OD DELINKVENTNOG PONAŠANJA</a:t>
            </a:r>
          </a:p>
        </p:txBody>
      </p:sp>
      <p:sp>
        <p:nvSpPr>
          <p:cNvPr id="39945" name="Rectangle 7">
            <a:extLst>
              <a:ext uri="{FF2B5EF4-FFF2-40B4-BE49-F238E27FC236}">
                <a16:creationId xmlns:a16="http://schemas.microsoft.com/office/drawing/2014/main" id="{509C5FDC-98AB-BC94-F8FC-32FD6F266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492625"/>
            <a:ext cx="3024188" cy="50323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STAVOVI, VRIJEDNOSTI, VJEROVANJA I OSJEĆAJI KOJI POTIČU I PODRŽAVAJU DELINKVENCIJU</a:t>
            </a:r>
          </a:p>
        </p:txBody>
      </p:sp>
      <p:sp>
        <p:nvSpPr>
          <p:cNvPr id="39946" name="Rectangle 8">
            <a:extLst>
              <a:ext uri="{FF2B5EF4-FFF2-40B4-BE49-F238E27FC236}">
                <a16:creationId xmlns:a16="http://schemas.microsoft.com/office/drawing/2014/main" id="{8972B2D8-D2D4-6E22-41DE-30ECD06E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337175"/>
            <a:ext cx="3024188" cy="561975"/>
          </a:xfrm>
          <a:prstGeom prst="rect">
            <a:avLst/>
          </a:prstGeom>
          <a:solidFill>
            <a:srgbClr val="CC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RAZINA AMBICIOZNOSTI I POSTIGNUĆA, UKLJUČUJUĆI I ŠKOLSKO POSTIGNUĆE I PONAŠANJE</a:t>
            </a:r>
          </a:p>
        </p:txBody>
      </p:sp>
      <p:sp>
        <p:nvSpPr>
          <p:cNvPr id="39947" name="Rectangle 9">
            <a:extLst>
              <a:ext uri="{FF2B5EF4-FFF2-40B4-BE49-F238E27FC236}">
                <a16:creationId xmlns:a16="http://schemas.microsoft.com/office/drawing/2014/main" id="{2B5B08DD-A0D3-BBDC-A9BE-2269D7E1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6076950"/>
            <a:ext cx="7499350" cy="431800"/>
          </a:xfrm>
          <a:prstGeom prst="rect">
            <a:avLst/>
          </a:prstGeom>
          <a:solidFill>
            <a:srgbClr val="99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/>
              <a:t>TEMPERAMENT, VERBALNE SPOSOBNOSTI, SOCIJALIZACIJA, SPOSOBNOST SAMOKONTROLE, RANI I GENERALIZIRANI POREMEĆAJI U PONAŠANJU</a:t>
            </a:r>
          </a:p>
        </p:txBody>
      </p:sp>
      <p:cxnSp>
        <p:nvCxnSpPr>
          <p:cNvPr id="39948" name="Straight Arrow Connector 11">
            <a:extLst>
              <a:ext uri="{FF2B5EF4-FFF2-40B4-BE49-F238E27FC236}">
                <a16:creationId xmlns:a16="http://schemas.microsoft.com/office/drawing/2014/main" id="{878242AE-C980-ED9A-F4CA-A920A0750D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7875" y="2446338"/>
            <a:ext cx="1033463" cy="1187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Straight Arrow Connector 13">
            <a:extLst>
              <a:ext uri="{FF2B5EF4-FFF2-40B4-BE49-F238E27FC236}">
                <a16:creationId xmlns:a16="http://schemas.microsoft.com/office/drawing/2014/main" id="{B92FB069-8F7B-A5C7-9742-5B58923EB3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7175" y="2565400"/>
            <a:ext cx="865188" cy="1068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Straight Arrow Connector 15">
            <a:extLst>
              <a:ext uri="{FF2B5EF4-FFF2-40B4-BE49-F238E27FC236}">
                <a16:creationId xmlns:a16="http://schemas.microsoft.com/office/drawing/2014/main" id="{AFF7D40C-AA2B-F0FF-A84D-70E5A3538B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76825" y="4164013"/>
            <a:ext cx="71438" cy="3286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Straight Arrow Connector 17">
            <a:extLst>
              <a:ext uri="{FF2B5EF4-FFF2-40B4-BE49-F238E27FC236}">
                <a16:creationId xmlns:a16="http://schemas.microsoft.com/office/drawing/2014/main" id="{EE50B5A1-455B-CE07-2820-61AFDA7F61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21525" y="3911600"/>
            <a:ext cx="14112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Rectangle 18">
            <a:extLst>
              <a:ext uri="{FF2B5EF4-FFF2-40B4-BE49-F238E27FC236}">
                <a16:creationId xmlns:a16="http://schemas.microsoft.com/office/drawing/2014/main" id="{5F4167CF-E8DA-8CAD-1C07-772BCAF0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223963" cy="376237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sr-Latn-RS" sz="1000" dirty="0">
                <a:solidFill>
                  <a:schemeClr val="bg1"/>
                </a:solidFill>
              </a:rPr>
              <a:t>DELINKVENTNO PONAŠANJE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9" name="Rectangle 4096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1" name="Rectangle 4097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3" name="Rectangle 4097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5" name="Rectangle 4097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1" name="Title 1">
            <a:extLst>
              <a:ext uri="{FF2B5EF4-FFF2-40B4-BE49-F238E27FC236}">
                <a16:creationId xmlns:a16="http://schemas.microsoft.com/office/drawing/2014/main" id="{A9D46BD0-2D06-737D-99B8-969F324B6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Teorija integriranog kognitivnog antisocijalnog potencijala (Andrews i Bonta, 2006., prema Ricijaš, 2009.)</a:t>
            </a:r>
          </a:p>
        </p:txBody>
      </p:sp>
      <p:graphicFrame>
        <p:nvGraphicFramePr>
          <p:cNvPr id="40964" name="Content Placeholder 2">
            <a:extLst>
              <a:ext uri="{FF2B5EF4-FFF2-40B4-BE49-F238E27FC236}">
                <a16:creationId xmlns:a16="http://schemas.microsoft.com/office/drawing/2014/main" id="{C7603808-0784-0E0A-1A44-F977E0F8145E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73860211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8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6" name="Title 1">
            <a:extLst>
              <a:ext uri="{FF2B5EF4-FFF2-40B4-BE49-F238E27FC236}">
                <a16:creationId xmlns:a16="http://schemas.microsoft.com/office/drawing/2014/main" id="{7920A14F-1C2E-9940-760B-78BA2FC9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endParaRPr lang="en-US" sz="35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FA1944E-A980-DADB-F1BA-BDA82A4A63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hr-HR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r-HR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Utjecaj pojedinih čimbenika na razvoj delinkventnog ponašanja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978" name="Picture 83977" descr="An arrow pointing right">
            <a:extLst>
              <a:ext uri="{FF2B5EF4-FFF2-40B4-BE49-F238E27FC236}">
                <a16:creationId xmlns:a16="http://schemas.microsoft.com/office/drawing/2014/main" id="{372D9882-5B00-76F9-53A8-A6E9474CA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3" r="49130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681" name="Rectangle 11368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818210D4-75C4-710A-4F85-4F2C1947F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 anchorCtr="1">
            <a:normAutofit/>
          </a:bodyPr>
          <a:lstStyle/>
          <a:p>
            <a:pPr eaLnBrk="1" hangingPunct="1">
              <a:defRPr/>
            </a:pPr>
            <a:r>
              <a:rPr lang="hr-HR" sz="47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“Situacija čini lopova”? Luciferov učinak</a:t>
            </a:r>
            <a:endParaRPr lang="en-US" sz="4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6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08B832D-1E1C-ABF0-99D0-987DBFFC5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Zimbardo (1971.)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Na Sveučilištu Stanford proveo eksperiment sa studentima koji su svi prošli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Psihološka testiranja. Eksperiment se sastojao od simulacije zatvora u sveučilišnom podrumu.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Sudenti su podijeljeni u dvije grupe: stražari i zatvorenici.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Eksperiment je prekinut šesti dan jer su studenti koji su imali ulogu stražara zaista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u pravom smislu riječi preuzeli ulogu i uslijedila su zlostavljanja zatvorenika dok su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kod zatvorenika uslijedila psihička slamanja.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Zaključak: “Normalni i dobri ljudi” mogu u određenim situacijama u kojima im je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dana određena uloga i moć (kontekstualne i sistemske sile) postati zli.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Zimbardo promovira ideju HEROJSTVA. Heroji su oni koji u takvim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Situacijama ostanu dobri.</a:t>
            </a:r>
            <a:endParaRPr lang="en-US" altLang="en-US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3669" name="Picture 113668" descr="Metal tic-tac-toe game pieces">
            <a:extLst>
              <a:ext uri="{FF2B5EF4-FFF2-40B4-BE49-F238E27FC236}">
                <a16:creationId xmlns:a16="http://schemas.microsoft.com/office/drawing/2014/main" id="{B98AB105-951B-2890-4ECF-AF4286706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1" r="2970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20" name="Rectangle 9011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2" name="Rectangle 9012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4" name="Rectangle 9012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6" name="Rectangle 9012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128" name="Rectangle 9012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30" name="Oval 9012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DD8375E-72D5-042F-D681-7B75544C1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 anchorCtr="1">
            <a:normAutofit/>
          </a:bodyPr>
          <a:lstStyle/>
          <a:p>
            <a:pPr algn="r" eaLnBrk="1" hangingPunct="1">
              <a:defRPr/>
            </a:pPr>
            <a:b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Individualni rizični čimbenici </a:t>
            </a:r>
            <a:b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sz="35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435DE9F-3C00-363C-537F-83B5CE16B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77368" y="649480"/>
            <a:ext cx="3646835" cy="55460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Biološki, n</a:t>
            </a:r>
            <a:r>
              <a:rPr lang="en-GB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asljedni čimbenici: težak temperament, traženje uzbuđenja, agresivne i nasilne tendencije, prkosno i opozicijsko ponašanje, poremećaj ophođenja</a:t>
            </a: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 (Reppucci, Fried i Schmidt, 2002.)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Povećana razina testosterona povezana je s agresivnim ponašanjem (Hann i Borek, 2001.)</a:t>
            </a: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Hormonalni poremećaji, povećana reaktivnost kortizola povezuje se s eksternaliziranim ponašanjima (Reppucci, Fried i Schmidt, 2002.)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Neurološki: Slaba kontrola impulsa povezana je s nasilnim ponašanjem (Andrews i Bonta, 2006.)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Niska razina serotonina kod osoba s agresivnim tendencijama (Reppucci, Fried i Schmidt, 2002.)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Niska razina otkucaja srca i smanjeni podražaji autonomnog živčanog sustava kod mladih u mirnom stanju povezana je s agresivnim i delinkventnim ponašanjima (Hawkins i sur., 2000.)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Nedostatak emocionalne pobudljivosti (Lebedina-Manzoni, 2007.)</a:t>
            </a:r>
          </a:p>
          <a:p>
            <a:pPr eaLnBrk="1" hangingPunct="1">
              <a:defRPr/>
            </a:pPr>
            <a:r>
              <a:rPr lang="hr-HR" altLang="en-US" sz="1100">
                <a:effectLst>
                  <a:outerShdw blurRad="38100" dist="38100" dir="2700000" algn="tl">
                    <a:srgbClr val="C0C0C0"/>
                  </a:outerShdw>
                </a:effectLst>
              </a:rPr>
              <a:t>Zakašnjeli neuropsihološki razvoj (Moffit, 2003.)</a:t>
            </a:r>
          </a:p>
          <a:p>
            <a:pPr eaLnBrk="1" hangingPunct="1">
              <a:defRPr/>
            </a:pPr>
            <a:endParaRPr lang="hr-HR" altLang="en-US" sz="11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7825AFD-CD2A-FB1E-05D7-17ABB8498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 anchorCtr="1">
            <a:normAutofit fontScale="90000"/>
          </a:bodyPr>
          <a:lstStyle/>
          <a:p>
            <a:pPr eaLnBrk="1" hangingPunct="1">
              <a:lnSpc>
                <a:spcPct val="90000"/>
              </a:lnSpc>
              <a:defRPr/>
            </a:pPr>
            <a:br>
              <a:rPr lang="hr-H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Individualni rizični čimbenici </a:t>
            </a:r>
            <a:br>
              <a:rPr lang="hr-HR" sz="31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sz="31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0117" name="Rectangle 3">
            <a:extLst>
              <a:ext uri="{FF2B5EF4-FFF2-40B4-BE49-F238E27FC236}">
                <a16:creationId xmlns:a16="http://schemas.microsoft.com/office/drawing/2014/main" id="{0EA91EE9-EEF6-D139-CCF7-C2C354516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953870"/>
              </p:ext>
            </p:extLst>
          </p:nvPr>
        </p:nvGraphicFramePr>
        <p:xfrm>
          <a:off x="457200" y="1628800"/>
          <a:ext cx="8229600" cy="47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20" name="Rectangle 9011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122" name="Rectangle 901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4" name="Rectangle 901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6" name="Rectangle 901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8" name="Rectangle 901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130" name="Freeform: Shape 901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132" name="Rectangle 901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2CA9FD4-6194-EAE2-3AFF-30C73C2DB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 anchorCtr="1">
            <a:normAutofit/>
          </a:bodyPr>
          <a:lstStyle/>
          <a:p>
            <a:pPr algn="r" eaLnBrk="1" hangingPunct="1">
              <a:defRPr/>
            </a:pPr>
            <a:b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Rizični čimbenici u obiteljskom okruženju</a:t>
            </a:r>
            <a:br>
              <a:rPr lang="hr-HR" sz="35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sz="35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444B5EB6-3A39-DA92-A804-861EE8CFCD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Odnos između roditelja i djece, roditeljski odgojni stilovi, jednoroditeljske obitelji, sociopatološke pojave u obitelji (Farrington, 2005., de Kemp i sur., 2006., Andrews i Bonta, 2006., Shader, 2004.)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Nedostatna i neiskrena komunikacija, nedostatak zajedništva u obitelji, kritike, omalovažavanje i negativne poruke (Bašić i Žižak, 1994.)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Zanemarujući odgojni stil, nedostatan nadzor, nedostatak povezanosti, topline i privrženosti (Gorman- Smith, 2000., Hoeve i sur, 2007., 2008.)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Jednoroditeljske obitelji (Demuth i Brown, 2004.)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Konfliktne obitelji, zlostavljanja (Loeber i Stouthamer_loeber, 1986., Herrera i McCloskey, 2001.)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Alkoholizam roditelja (Mejovšek, 1996.)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en-US" sz="1300">
                <a:effectLst>
                  <a:outerShdw blurRad="38100" dist="38100" dir="2700000" algn="tl">
                    <a:srgbClr val="C0C0C0"/>
                  </a:outerShdw>
                </a:effectLst>
              </a:rPr>
              <a:t>Kriminalne aktivnosti roditelja (Hoeve i sur., 2007.)</a:t>
            </a: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hr-HR" altLang="en-US" sz="13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20" name="Rectangle 901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894C0BEA-7861-1CEC-34CE-94BD2B825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8035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 descr="A green street sign&#10;&#10;Description automatically generated with low confidence">
            <a:extLst>
              <a:ext uri="{FF2B5EF4-FFF2-40B4-BE49-F238E27FC236}">
                <a16:creationId xmlns:a16="http://schemas.microsoft.com/office/drawing/2014/main" id="{3F083AAF-397C-F31E-D005-E996B8A58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037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90122" name="Freeform: Shape 901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124" name="Freeform: Shape 901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2783C8D-43CA-5B4F-363C-C24DDF9BE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defRPr/>
            </a:pPr>
            <a:br>
              <a:rPr lang="en-US"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Rizični čimbenici povezani s obrazovanjem</a:t>
            </a:r>
            <a:br>
              <a:rPr lang="en-US" sz="2100" b="1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100" b="1" kern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0126" name="Rectangle 901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90128" name="Rectangle 901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30" name="Rectangle 901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D48ECBC-7587-7D1F-82C2-C6E6A8E41D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36042" y="2512611"/>
            <a:ext cx="3624602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Slabije školsko postignuće, lošije ocjene, veći broj neopravdanih sati (Shader, 2004., Andrews i Bonta, 2006.)</a:t>
            </a: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Slabije razvijena verbalna inteligencija može biti povezana s slabijim školskim postignućem (Andrews i Bonta, 2006., Bouillet i Singer, 2008.)</a:t>
            </a: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Markiranje (White i sur., 2001.)</a:t>
            </a: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Pohađanje škole u kojoj je prisutna delinkvencija (Robert i Agnew, 2001., Farrington, 2005.)</a:t>
            </a: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Ispadanje iz školskog sustava (drop-out) (Baturina, Majdak i Berc, 2021.)</a:t>
            </a: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 defTabSz="914400"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887E161-4209-BE68-1558-F7163D54E5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0588" y="476250"/>
            <a:ext cx="8253412" cy="69850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br>
              <a:rPr lang="hr-H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Rizični čimbenici povezani s vršnjacima – važni u adolescenciji</a:t>
            </a:r>
            <a:endParaRPr lang="hr-HR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91A4730-1504-5E71-4228-0FD59088F4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hr-HR" altLang="en-US" sz="4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Vršnjaci antisocijalnog ponašanja (Han i </a:t>
            </a:r>
            <a:r>
              <a:rPr lang="hr-H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Borek</a:t>
            </a: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2001., </a:t>
            </a:r>
            <a:r>
              <a:rPr lang="hr-H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Farrington</a:t>
            </a: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2005.)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Vršnjački pritisak (</a:t>
            </a:r>
            <a:r>
              <a:rPr lang="hr-H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lebedina-Manzoni</a:t>
            </a: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Lotar</a:t>
            </a: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Ricijaš</a:t>
            </a:r>
            <a:r>
              <a:rPr lang="hr-H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2008.)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hr-HR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00521B6C-00D7-D2A6-7DD7-AD625866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420888"/>
            <a:ext cx="8075240" cy="417646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B5C1C5F-7407-A81E-A2CA-460CA989F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924175"/>
            <a:ext cx="1152525" cy="433388"/>
          </a:xfrm>
          <a:prstGeom prst="rect">
            <a:avLst/>
          </a:prstGeom>
          <a:solidFill>
            <a:srgbClr val="FF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susjedstvo</a:t>
            </a:r>
            <a:endParaRPr lang="en-GB" altLang="en-US" sz="1200"/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0525B195-2F7E-F917-4F3F-121CC57A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860800"/>
            <a:ext cx="1152525" cy="431800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obitelj</a:t>
            </a:r>
            <a:endParaRPr lang="en-GB" altLang="en-US" sz="1200"/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3E498B55-8C42-18E3-869A-55D4A3CC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4724400"/>
            <a:ext cx="1152525" cy="433388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dijete</a:t>
            </a:r>
            <a:endParaRPr lang="en-GB" alt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B32C0-AC25-503A-5489-24B48F330DEF}"/>
              </a:ext>
            </a:extLst>
          </p:cNvPr>
          <p:cNvSpPr/>
          <p:nvPr/>
        </p:nvSpPr>
        <p:spPr bwMode="auto">
          <a:xfrm>
            <a:off x="1187450" y="5732463"/>
            <a:ext cx="1152525" cy="43338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latin typeface="Arial" charset="0"/>
              </a:rPr>
              <a:t>RANI RIZIČNI ČIMBENICI</a:t>
            </a:r>
            <a:endParaRPr lang="en-GB" sz="12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5C0D7B-E99D-77F1-634C-8AAC06E41B56}"/>
              </a:ext>
            </a:extLst>
          </p:cNvPr>
          <p:cNvSpPr/>
          <p:nvPr/>
        </p:nvSpPr>
        <p:spPr bwMode="auto">
          <a:xfrm>
            <a:off x="3059113" y="5732463"/>
            <a:ext cx="1296987" cy="43338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latin typeface="Arial" charset="0"/>
              </a:rPr>
              <a:t>POČETAK ŠKOLOVANJA</a:t>
            </a:r>
            <a:endParaRPr lang="en-GB" sz="12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E82D1-59E3-C8AE-4427-41156C26F931}"/>
              </a:ext>
            </a:extLst>
          </p:cNvPr>
          <p:cNvSpPr/>
          <p:nvPr/>
        </p:nvSpPr>
        <p:spPr bwMode="auto">
          <a:xfrm>
            <a:off x="4897438" y="5732463"/>
            <a:ext cx="1474787" cy="43338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latin typeface="Arial" charset="0"/>
              </a:rPr>
              <a:t>RANE ŠKOLSKE GODINE</a:t>
            </a:r>
            <a:endParaRPr lang="en-GB" sz="12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B94F9-5ED8-9C5F-777F-B01AA50D2627}"/>
              </a:ext>
            </a:extLst>
          </p:cNvPr>
          <p:cNvSpPr/>
          <p:nvPr/>
        </p:nvSpPr>
        <p:spPr bwMode="auto">
          <a:xfrm>
            <a:off x="6599238" y="5732463"/>
            <a:ext cx="1466850" cy="43338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latin typeface="Arial" charset="0"/>
              </a:rPr>
              <a:t>RANA ADOLESCENCIJA</a:t>
            </a:r>
            <a:endParaRPr lang="en-GB" sz="1200" dirty="0">
              <a:latin typeface="Arial" charset="0"/>
            </a:endParaRPr>
          </a:p>
        </p:txBody>
      </p:sp>
      <p:sp>
        <p:nvSpPr>
          <p:cNvPr id="48139" name="Rectangle 9">
            <a:extLst>
              <a:ext uri="{FF2B5EF4-FFF2-40B4-BE49-F238E27FC236}">
                <a16:creationId xmlns:a16="http://schemas.microsoft.com/office/drawing/2014/main" id="{44E0F67E-9613-08DB-12A2-624D3BE1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860800"/>
            <a:ext cx="1404938" cy="792163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dirty="0">
                <a:solidFill>
                  <a:schemeClr val="accent5">
                    <a:lumMod val="10000"/>
                  </a:schemeClr>
                </a:solidFill>
              </a:rPr>
              <a:t>Agresivno i neprilagođeno ponašanje</a:t>
            </a:r>
            <a:endParaRPr lang="en-GB" altLang="en-US" sz="12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8140" name="Rectangle 10">
            <a:extLst>
              <a:ext uri="{FF2B5EF4-FFF2-40B4-BE49-F238E27FC236}">
                <a16:creationId xmlns:a16="http://schemas.microsoft.com/office/drawing/2014/main" id="{7363CAD2-B523-EAB6-0D60-853D8C79E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24175"/>
            <a:ext cx="1584325" cy="6492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dirty="0"/>
              <a:t>Odbačenost od vršnjaka</a:t>
            </a:r>
            <a:endParaRPr lang="en-GB" altLang="en-US" sz="1200" dirty="0"/>
          </a:p>
        </p:txBody>
      </p:sp>
      <p:sp>
        <p:nvSpPr>
          <p:cNvPr id="48141" name="Rectangle 11">
            <a:extLst>
              <a:ext uri="{FF2B5EF4-FFF2-40B4-BE49-F238E27FC236}">
                <a16:creationId xmlns:a16="http://schemas.microsoft.com/office/drawing/2014/main" id="{E26CF02B-C237-2EE9-6398-48D9A914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9688" y="2924175"/>
            <a:ext cx="1511300" cy="6492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Pojačana destruktivnost i agresivnost</a:t>
            </a:r>
            <a:endParaRPr lang="en-GB" altLang="en-US" sz="1200"/>
          </a:p>
        </p:txBody>
      </p:sp>
      <p:sp>
        <p:nvSpPr>
          <p:cNvPr id="48142" name="Rectangle 12">
            <a:extLst>
              <a:ext uri="{FF2B5EF4-FFF2-40B4-BE49-F238E27FC236}">
                <a16:creationId xmlns:a16="http://schemas.microsoft.com/office/drawing/2014/main" id="{A9E7ECFD-57C9-2351-B24A-FFE69E115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630738"/>
            <a:ext cx="1511300" cy="7207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Druženje s delinkventnim vršnjacima</a:t>
            </a:r>
            <a:endParaRPr lang="en-GB" altLang="en-US" sz="1200"/>
          </a:p>
        </p:txBody>
      </p:sp>
      <p:sp>
        <p:nvSpPr>
          <p:cNvPr id="48143" name="Rectangle 13">
            <a:extLst>
              <a:ext uri="{FF2B5EF4-FFF2-40B4-BE49-F238E27FC236}">
                <a16:creationId xmlns:a16="http://schemas.microsoft.com/office/drawing/2014/main" id="{D7C9BC6E-3C87-31B7-EE70-BD23FCD8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919538"/>
            <a:ext cx="1465263" cy="576262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/>
              <a:t>Delinkventno ponašanje</a:t>
            </a:r>
            <a:endParaRPr lang="en-GB" altLang="en-US" sz="1200"/>
          </a:p>
        </p:txBody>
      </p:sp>
      <p:sp>
        <p:nvSpPr>
          <p:cNvPr id="48144" name="Right Bracket 14">
            <a:extLst>
              <a:ext uri="{FF2B5EF4-FFF2-40B4-BE49-F238E27FC236}">
                <a16:creationId xmlns:a16="http://schemas.microsoft.com/office/drawing/2014/main" id="{18618CA2-15E1-8620-A8B3-696AFE3DDB61}"/>
              </a:ext>
            </a:extLst>
          </p:cNvPr>
          <p:cNvSpPr>
            <a:spLocks/>
          </p:cNvSpPr>
          <p:nvPr/>
        </p:nvSpPr>
        <p:spPr bwMode="auto">
          <a:xfrm>
            <a:off x="2339975" y="3141663"/>
            <a:ext cx="287338" cy="1871662"/>
          </a:xfrm>
          <a:prstGeom prst="rightBracket">
            <a:avLst>
              <a:gd name="adj" fmla="val 83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cxnSp>
        <p:nvCxnSpPr>
          <p:cNvPr id="48145" name="Straight Arrow Connector 16">
            <a:extLst>
              <a:ext uri="{FF2B5EF4-FFF2-40B4-BE49-F238E27FC236}">
                <a16:creationId xmlns:a16="http://schemas.microsoft.com/office/drawing/2014/main" id="{B7D4B966-4AC0-D776-069D-F910531E424F}"/>
              </a:ext>
            </a:extLst>
          </p:cNvPr>
          <p:cNvCxnSpPr>
            <a:cxnSpLocks noChangeShapeType="1"/>
            <a:stCxn id="48133" idx="3"/>
          </p:cNvCxnSpPr>
          <p:nvPr/>
        </p:nvCxnSpPr>
        <p:spPr bwMode="auto">
          <a:xfrm>
            <a:off x="2339975" y="4076700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Arrow Connector 18">
            <a:extLst>
              <a:ext uri="{FF2B5EF4-FFF2-40B4-BE49-F238E27FC236}">
                <a16:creationId xmlns:a16="http://schemas.microsoft.com/office/drawing/2014/main" id="{6025388C-0E52-9737-E3AD-3C2BBFC462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3548063"/>
            <a:ext cx="0" cy="1058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Elbow Connector 20">
            <a:extLst>
              <a:ext uri="{FF2B5EF4-FFF2-40B4-BE49-F238E27FC236}">
                <a16:creationId xmlns:a16="http://schemas.microsoft.com/office/drawing/2014/main" id="{352C2123-615F-38E1-F6A6-F47C515D7153}"/>
              </a:ext>
            </a:extLst>
          </p:cNvPr>
          <p:cNvCxnSpPr>
            <a:cxnSpLocks noChangeShapeType="1"/>
            <a:endCxn id="48142" idx="1"/>
          </p:cNvCxnSpPr>
          <p:nvPr/>
        </p:nvCxnSpPr>
        <p:spPr bwMode="auto">
          <a:xfrm>
            <a:off x="3924300" y="4652963"/>
            <a:ext cx="1163638" cy="3381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8" name="Straight Arrow Connector 22">
            <a:extLst>
              <a:ext uri="{FF2B5EF4-FFF2-40B4-BE49-F238E27FC236}">
                <a16:creationId xmlns:a16="http://schemas.microsoft.com/office/drawing/2014/main" id="{0127571C-97B7-00BE-CA23-9B85849E0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08513" y="4292600"/>
            <a:ext cx="18272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9" name="Straight Arrow Connector 24">
            <a:extLst>
              <a:ext uri="{FF2B5EF4-FFF2-40B4-BE49-F238E27FC236}">
                <a16:creationId xmlns:a16="http://schemas.microsoft.com/office/drawing/2014/main" id="{FBD8AAFB-EF96-9072-97B9-6366E33712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4388" y="3573463"/>
            <a:ext cx="0" cy="346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0" name="Elbow Connector 28">
            <a:extLst>
              <a:ext uri="{FF2B5EF4-FFF2-40B4-BE49-F238E27FC236}">
                <a16:creationId xmlns:a16="http://schemas.microsoft.com/office/drawing/2014/main" id="{306ACEE0-1123-E9C3-E7EE-2CBEF8FF9A01}"/>
              </a:ext>
            </a:extLst>
          </p:cNvPr>
          <p:cNvCxnSpPr>
            <a:cxnSpLocks noChangeShapeType="1"/>
            <a:endCxn id="48143" idx="2"/>
          </p:cNvCxnSpPr>
          <p:nvPr/>
        </p:nvCxnSpPr>
        <p:spPr bwMode="auto">
          <a:xfrm flipV="1">
            <a:off x="6599238" y="4495800"/>
            <a:ext cx="569912" cy="5175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4916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8" name="Picture 49157">
            <a:extLst>
              <a:ext uri="{FF2B5EF4-FFF2-40B4-BE49-F238E27FC236}">
                <a16:creationId xmlns:a16="http://schemas.microsoft.com/office/drawing/2014/main" id="{DF39ADCF-AB71-6995-8DA5-8D0C1086D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9153" name="Title 1">
            <a:extLst>
              <a:ext uri="{FF2B5EF4-FFF2-40B4-BE49-F238E27FC236}">
                <a16:creationId xmlns:a16="http://schemas.microsoft.com/office/drawing/2014/main" id="{2CB85FFF-8C4B-6320-9CE1-9BD71F0FD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altLang="en-US" b="1">
                <a:solidFill>
                  <a:srgbClr val="FFFFFF"/>
                </a:solidFill>
              </a:rPr>
              <a:t>Širi okolinski rizični čimbenici</a:t>
            </a:r>
            <a:endParaRPr lang="en-GB" altLang="en-US" b="1">
              <a:solidFill>
                <a:srgbClr val="FFFFFF"/>
              </a:solidFill>
            </a:endParaRPr>
          </a:p>
        </p:txBody>
      </p:sp>
      <p:graphicFrame>
        <p:nvGraphicFramePr>
          <p:cNvPr id="49156" name="Content Placeholder 2">
            <a:extLst>
              <a:ext uri="{FF2B5EF4-FFF2-40B4-BE49-F238E27FC236}">
                <a16:creationId xmlns:a16="http://schemas.microsoft.com/office/drawing/2014/main" id="{F1BB133F-BF8B-BC35-A19A-6046A9C2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7741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2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44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546" name="Group 22545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22547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48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550" name="Group 22549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22551" name="Freeform: Shape 22550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2" name="Freeform: Shape 22551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3" name="Freeform: Shape 22552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4" name="Freeform: Shape 22553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5" name="Freeform: Shape 22554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6" name="Freeform: Shape 22555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557" name="Freeform: Shape 22556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2529" name="Title 1">
            <a:extLst>
              <a:ext uri="{FF2B5EF4-FFF2-40B4-BE49-F238E27FC236}">
                <a16:creationId xmlns:a16="http://schemas.microsoft.com/office/drawing/2014/main" id="{86895068-3DB8-8329-E7B3-5695D75C6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r>
              <a:rPr lang="hr-HR" altLang="en-HR" sz="4200">
                <a:solidFill>
                  <a:schemeClr val="bg1"/>
                </a:solidFill>
              </a:rPr>
              <a:t>Zadaci i obaveze, konačna ocjena</a:t>
            </a:r>
            <a:endParaRPr lang="en-GB" altLang="en-HR" sz="4200">
              <a:solidFill>
                <a:schemeClr val="bg1"/>
              </a:solidFill>
            </a:endParaRPr>
          </a:p>
        </p:txBody>
      </p:sp>
      <p:graphicFrame>
        <p:nvGraphicFramePr>
          <p:cNvPr id="22537" name="Content Placeholder 2">
            <a:extLst>
              <a:ext uri="{FF2B5EF4-FFF2-40B4-BE49-F238E27FC236}">
                <a16:creationId xmlns:a16="http://schemas.microsoft.com/office/drawing/2014/main" id="{14CF9F96-4EB7-FB91-8987-FF8764E05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450446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3" name="Rectangle 5018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185" name="Rectangle 5018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7" name="Rectangle 5018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9" name="Rectangle 5018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91" name="Rectangle 5019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93" name="Freeform: Shape 5019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195" name="Rectangle 5019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7" name="Rectangle 2">
            <a:extLst>
              <a:ext uri="{FF2B5EF4-FFF2-40B4-BE49-F238E27FC236}">
                <a16:creationId xmlns:a16="http://schemas.microsoft.com/office/drawing/2014/main" id="{D99FF1CA-0351-3542-C6D7-B942FC5DF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alt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Čemu mladi pripisuju uzroke vlastitog delinkventnog ponašanja</a:t>
            </a:r>
            <a:r>
              <a:rPr lang="en-US" alt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Neven Ricijaš (2009) 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F2738755-4C19-1037-F74B-BF600B88D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endParaRPr lang="en-US" altLang="en-US" sz="1400" dirty="0"/>
          </a:p>
          <a:p>
            <a:pPr marL="0" indent="0" defTabSz="914400">
              <a:buNone/>
            </a:pPr>
            <a:r>
              <a:rPr lang="en-US" altLang="en-US" sz="1400" dirty="0" err="1"/>
              <a:t>Mladi</a:t>
            </a:r>
            <a:r>
              <a:rPr lang="en-US" altLang="en-US" sz="1400" dirty="0"/>
              <a:t> u </a:t>
            </a:r>
            <a:r>
              <a:rPr lang="en-US" altLang="en-US" sz="1400" dirty="0" err="1"/>
              <a:t>većoj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mjeri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pripisuju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svoje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delinkventno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ponašanje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internalnim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čimbenicima</a:t>
            </a:r>
            <a:r>
              <a:rPr lang="en-US" altLang="en-US" sz="1400" dirty="0"/>
              <a:t> (</a:t>
            </a:r>
            <a:r>
              <a:rPr lang="en-US" altLang="en-US" sz="1400" dirty="0" err="1"/>
              <a:t>vlastitim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obilježjima</a:t>
            </a:r>
            <a:r>
              <a:rPr lang="en-US" altLang="en-US" sz="1400" dirty="0"/>
              <a:t>)</a:t>
            </a:r>
          </a:p>
          <a:p>
            <a:pPr indent="-228600" defTabSz="914400"/>
            <a:r>
              <a:rPr lang="en-US" altLang="en-US" sz="1400" b="1" dirty="0" err="1"/>
              <a:t>Rizični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maloljetnici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više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pripisuju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svoje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ponašanje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vlastitim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antisocijalnim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tendencijama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osobnoj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frustraciji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druženju</a:t>
            </a:r>
            <a:r>
              <a:rPr lang="en-US" altLang="en-US" sz="1400" dirty="0"/>
              <a:t> s </a:t>
            </a:r>
            <a:r>
              <a:rPr lang="en-US" altLang="en-US" sz="1400" dirty="0" err="1"/>
              <a:t>antisocijalnim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vršnjacima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siromaštvu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materijalnoj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dobiti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kroz</a:t>
            </a:r>
            <a:r>
              <a:rPr lang="en-US" altLang="en-US" sz="1400" dirty="0"/>
              <a:t> </a:t>
            </a:r>
            <a:r>
              <a:rPr lang="en-US" altLang="en-US" sz="1400" dirty="0" err="1"/>
              <a:t>činjenje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kaznenih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djela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te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utjecajima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droge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alkohola</a:t>
            </a:r>
            <a:endParaRPr lang="en-US" altLang="en-US" sz="1400" dirty="0"/>
          </a:p>
          <a:p>
            <a:pPr indent="-228600" defTabSz="914400"/>
            <a:r>
              <a:rPr lang="en-US" altLang="en-US" sz="1400" b="1" dirty="0" err="1"/>
              <a:t>Maloljetnici</a:t>
            </a:r>
            <a:r>
              <a:rPr lang="en-US" altLang="en-US" sz="1400" b="1" dirty="0"/>
              <a:t> koji </a:t>
            </a:r>
            <a:r>
              <a:rPr lang="en-US" altLang="en-US" sz="1400" b="1" dirty="0" err="1"/>
              <a:t>manifestiraju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samo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nepoželjna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normativna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ponašanja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atribuiraju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svoje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ponašanje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lošim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obiteljskim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odnosima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alkoholu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situaciji</a:t>
            </a:r>
            <a:r>
              <a:rPr lang="en-US" altLang="en-US" sz="1400" dirty="0"/>
              <a:t>.</a:t>
            </a:r>
          </a:p>
          <a:p>
            <a:pPr indent="-228600" defTabSz="914400"/>
            <a:r>
              <a:rPr lang="en-US" altLang="en-US" sz="1400" b="1" dirty="0" err="1"/>
              <a:t>Maloljetnici</a:t>
            </a:r>
            <a:r>
              <a:rPr lang="en-US" altLang="en-US" sz="1400" b="1" dirty="0"/>
              <a:t> s </a:t>
            </a:r>
            <a:r>
              <a:rPr lang="en-US" altLang="en-US" sz="1400" b="1" dirty="0" err="1"/>
              <a:t>nepoželjnim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normativnim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ponašanjima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lakšim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deliktima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prekršajima</a:t>
            </a:r>
            <a:r>
              <a:rPr lang="en-US" altLang="en-US" sz="1400" dirty="0"/>
              <a:t>  </a:t>
            </a:r>
            <a:r>
              <a:rPr lang="en-US" altLang="en-US" sz="1400" dirty="0" err="1"/>
              <a:t>svoje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ponašanje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atribuiraju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nepromišljenosti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antisocijalnim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tendencijama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antisocijalnim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vršnjacima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osobnoj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frustraciji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situaciji</a:t>
            </a:r>
            <a:endParaRPr lang="en-US" altLang="en-US" sz="1400" dirty="0"/>
          </a:p>
          <a:p>
            <a:pPr indent="-228600" defTabSz="914400"/>
            <a:r>
              <a:rPr lang="en-US" altLang="en-US" sz="1400" b="1" dirty="0" err="1"/>
              <a:t>Maloljetnici</a:t>
            </a:r>
            <a:r>
              <a:rPr lang="en-US" altLang="en-US" sz="1400" b="1" dirty="0"/>
              <a:t> koji </a:t>
            </a:r>
            <a:r>
              <a:rPr lang="en-US" altLang="en-US" sz="1400" b="1" dirty="0" err="1"/>
              <a:t>čine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prekršaje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i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kaznena</a:t>
            </a:r>
            <a:r>
              <a:rPr lang="en-US" altLang="en-US" sz="1400" b="1" dirty="0"/>
              <a:t> </a:t>
            </a:r>
            <a:r>
              <a:rPr lang="en-US" altLang="en-US" sz="1400" b="1" dirty="0" err="1"/>
              <a:t>djela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najviše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svoje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delinkventno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ponašanje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pripisuju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drogi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antisocijalnim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tendencijama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siromaštvu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materijalnoj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dobiti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alkoholu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osobnoj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frustraciji</a:t>
            </a:r>
            <a:endParaRPr lang="en-US" altLang="en-US" sz="1400" dirty="0"/>
          </a:p>
          <a:p>
            <a:pPr indent="-228600" defTabSz="914400"/>
            <a:endParaRPr lang="en-US" altLang="en-US" sz="1400" dirty="0"/>
          </a:p>
          <a:p>
            <a:pPr indent="-228600" defTabSz="914400"/>
            <a:endParaRPr lang="en-US" altLang="en-US" sz="1400" dirty="0"/>
          </a:p>
          <a:p>
            <a:pPr indent="-228600" defTabSz="914400"/>
            <a:endParaRPr lang="en-US" altLang="en-US" sz="14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9" name="Rectangle 5120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1" name="Rectangle 512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3" name="Rectangle 512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5" name="Rectangle 512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7" name="Freeform: Shape 512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219" name="Rectangle 512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Title 1">
            <a:extLst>
              <a:ext uri="{FF2B5EF4-FFF2-40B4-BE49-F238E27FC236}">
                <a16:creationId xmlns:a16="http://schemas.microsoft.com/office/drawing/2014/main" id="{72A720DF-8902-9126-51CE-ADCCE37E1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hr-HR" altLang="en-US" sz="3500">
                <a:solidFill>
                  <a:srgbClr val="FFFFFF"/>
                </a:solidFill>
              </a:rPr>
              <a:t>Pitanja za ponavljanje</a:t>
            </a:r>
            <a:endParaRPr lang="en-GB" altLang="en-US" sz="3500">
              <a:solidFill>
                <a:srgbClr val="FFFFFF"/>
              </a:solidFill>
            </a:endParaRPr>
          </a:p>
        </p:txBody>
      </p:sp>
      <p:graphicFrame>
        <p:nvGraphicFramePr>
          <p:cNvPr id="51204" name="Content Placeholder 2">
            <a:extLst>
              <a:ext uri="{FF2B5EF4-FFF2-40B4-BE49-F238E27FC236}">
                <a16:creationId xmlns:a16="http://schemas.microsoft.com/office/drawing/2014/main" id="{2BF61FBE-B74B-DEB4-5837-BB211E852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0546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1" name="Rectangle 5223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7" name="Rectangle 522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39" name="Rectangle 522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41" name="Freeform: Shape 522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243" name="Rectangle 522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Title 1">
            <a:extLst>
              <a:ext uri="{FF2B5EF4-FFF2-40B4-BE49-F238E27FC236}">
                <a16:creationId xmlns:a16="http://schemas.microsoft.com/office/drawing/2014/main" id="{A149599D-E638-A421-B90A-56E7C4963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hr-HR" altLang="en-US" sz="3500">
                <a:solidFill>
                  <a:srgbClr val="FFFFFF"/>
                </a:solidFill>
              </a:rPr>
              <a:t>Literatura:</a:t>
            </a:r>
            <a:endParaRPr lang="en-GB" altLang="en-US" sz="3500">
              <a:solidFill>
                <a:srgbClr val="FFFFFF"/>
              </a:solidFill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DBA23FE3-7AA3-14DF-A152-5874CD707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hr-HR" altLang="en-US" sz="1700"/>
              <a:t>Poremećaji u ponašanju i rizična ponašanja: Pristupi i pojmovna određenja (2004) Bašić, J., Koller-Trbović, N. i Uzelac, S.</a:t>
            </a:r>
          </a:p>
          <a:p>
            <a:endParaRPr lang="hr-HR" altLang="en-US" sz="1700"/>
          </a:p>
          <a:p>
            <a:r>
              <a:rPr lang="hr-HR" altLang="en-US" sz="1700"/>
              <a:t>Majdak, M. (2009) Stigmatiziranost i slika o sebi maloljetnih delinkvenata.</a:t>
            </a:r>
          </a:p>
          <a:p>
            <a:endParaRPr lang="hr-HR" altLang="en-US" sz="1700"/>
          </a:p>
          <a:p>
            <a:r>
              <a:rPr lang="hr-HR" altLang="en-US" sz="1700"/>
              <a:t>Zimbardo, Ph. (2009) Luciferov učinak.</a:t>
            </a:r>
          </a:p>
          <a:p>
            <a:endParaRPr lang="hr-HR" altLang="en-US" sz="1700"/>
          </a:p>
          <a:p>
            <a:r>
              <a:rPr lang="hr-HR" altLang="en-US" sz="1700"/>
              <a:t>Martinjak, D. i Odeljan, R. (2016) Etiloški i fenomenološki čimbenici maloljetničke delinkvencije.</a:t>
            </a:r>
          </a:p>
          <a:p>
            <a:endParaRPr lang="hr-HR" altLang="en-US" sz="1700"/>
          </a:p>
          <a:p>
            <a:r>
              <a:rPr lang="hr-HR" altLang="en-US" sz="1700"/>
              <a:t>Ricijaš, N. (2009) Pripisivanje uzročnosti vlastitog delinkventnog ponašanja.</a:t>
            </a:r>
            <a:endParaRPr lang="en-GB" altLang="en-US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83DAB51-AF4F-B658-BFBF-35A10046D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3564" name="Rectangle 2356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9" name="Title 1">
            <a:extLst>
              <a:ext uri="{FF2B5EF4-FFF2-40B4-BE49-F238E27FC236}">
                <a16:creationId xmlns:a16="http://schemas.microsoft.com/office/drawing/2014/main" id="{BD72B7A9-1079-8DEC-AD2D-D80E0677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HR" sz="2200">
                <a:solidFill>
                  <a:schemeClr val="tx1">
                    <a:lumMod val="85000"/>
                    <a:lumOff val="15000"/>
                  </a:schemeClr>
                </a:solidFill>
              </a:rPr>
              <a:t>Uvod u mlade u sukobu sa zakonom</a:t>
            </a:r>
            <a:br>
              <a:rPr lang="en-US" altLang="en-HR" sz="2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566" name="Straight Connector 2356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8" name="Straight Connector 2356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2AFD1C-1E7B-96DA-B884-5DD9F2536CCA}"/>
              </a:ext>
            </a:extLst>
          </p:cNvPr>
          <p:cNvSpPr txBox="1"/>
          <p:nvPr/>
        </p:nvSpPr>
        <p:spPr>
          <a:xfrm>
            <a:off x="6836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://flickr.com/photos/frotzed/856345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10" name="Rectangle 2460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2" name="Rectangle 246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14" name="Rectangle 246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6" name="Rectangle 246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18" name="Freeform: Shape 246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577" name="Title 1">
            <a:extLst>
              <a:ext uri="{FF2B5EF4-FFF2-40B4-BE49-F238E27FC236}">
                <a16:creationId xmlns:a16="http://schemas.microsoft.com/office/drawing/2014/main" id="{202C9E79-EBEF-A12F-E3C2-E1F9F1127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Uže, šire i najšire određenje delinkventnog ponašanja</a:t>
            </a:r>
          </a:p>
        </p:txBody>
      </p:sp>
      <p:sp>
        <p:nvSpPr>
          <p:cNvPr id="24592" name="Text Placeholder 3">
            <a:extLst>
              <a:ext uri="{FF2B5EF4-FFF2-40B4-BE49-F238E27FC236}">
                <a16:creationId xmlns:a16="http://schemas.microsoft.com/office/drawing/2014/main" id="{17F4B22B-E99F-1233-832F-B46992296F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5031" y="806824"/>
            <a:ext cx="2189804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altLang="en-US" sz="17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Martinjak i Odeljan, 2016., Carić, 2002.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9C0084-CC5C-4018-BA9F-5E55D845E1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2084163"/>
              </p:ext>
            </p:extLst>
          </p:nvPr>
        </p:nvGraphicFramePr>
        <p:xfrm>
          <a:off x="3376821" y="483862"/>
          <a:ext cx="5419312" cy="6175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7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USKO SHVAĆANJE</a:t>
                      </a:r>
                      <a:endParaRPr kumimoji="0" lang="en-GB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Sva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ponašanja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maloljetnika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inkriminirana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pozitivnom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zakonodavstvu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uz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uvažavanje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načela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zakonitosti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sukladno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zakonu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imaju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kaznenih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djela</a:t>
                      </a:r>
                      <a:endParaRPr kumimoji="0" lang="en-GB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ŠIRE SHVAĆANJE</a:t>
                      </a:r>
                      <a:endParaRPr kumimoji="0" lang="en-GB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Sva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ponašanja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znače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kršenje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nekog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pravnog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propisa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ne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samo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kaznena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djela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nego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druga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ponašanja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suprotnosti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bilo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kojom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pravnom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normom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u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zemlji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kumimoji="0" lang="en-GB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NAJŠIRE SHVAĆANJE</a:t>
                      </a:r>
                      <a:endParaRPr kumimoji="0" lang="en-GB" altLang="sr-Latn-RS" sz="16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Sva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ponašanja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situacije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stanja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maloljetnika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koja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odstupaju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od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nopće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prihvaćenog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ili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se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smatraju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štetnim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kumimoji="0" lang="en-GB" altLang="sr-Latn-RS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1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nepoželjnim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čime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se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proširuje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preddelinkventna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stanja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bježanje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od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kuće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međuvršnjačko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nasilje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konzumacija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alkohola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opojnih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sredstava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koja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pogoduju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kršenju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pravnih</a:t>
                      </a:r>
                      <a:r>
                        <a:rPr kumimoji="0" lang="en-GB" altLang="sr-Latn-R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GB" altLang="sr-Latn-RS" sz="16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normi</a:t>
                      </a:r>
                      <a:endParaRPr kumimoji="0" lang="en-GB" altLang="sr-Latn-RS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8921" marR="78291" marT="94460" marB="944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>
            <a:extLst>
              <a:ext uri="{FF2B5EF4-FFF2-40B4-BE49-F238E27FC236}">
                <a16:creationId xmlns:a16="http://schemas.microsoft.com/office/drawing/2014/main" id="{7D5C2F86-92E7-86E5-F9A7-8D06EEAF4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7" y="457201"/>
            <a:ext cx="4360680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3500" b="1"/>
              <a:t>Definiranje delinkventnog ponašanja mladih</a:t>
            </a:r>
          </a:p>
        </p:txBody>
      </p:sp>
      <p:pic>
        <p:nvPicPr>
          <p:cNvPr id="3" name="Content Placeholder 2" descr="A picture containing text, female&#10;&#10;Description automatically generated">
            <a:extLst>
              <a:ext uri="{FF2B5EF4-FFF2-40B4-BE49-F238E27FC236}">
                <a16:creationId xmlns:a16="http://schemas.microsoft.com/office/drawing/2014/main" id="{23C695BC-BE49-DDE1-C42F-E4311CA723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9824" y="975064"/>
            <a:ext cx="2784652" cy="1858755"/>
          </a:xfrm>
          <a:prstGeom prst="rect">
            <a:avLst/>
          </a:prstGeom>
        </p:spPr>
      </p:pic>
      <p:pic>
        <p:nvPicPr>
          <p:cNvPr id="6" name="Picture 5" descr="A person swinging a baseball bat&#10;&#10;Description automatically generated with low confidence">
            <a:extLst>
              <a:ext uri="{FF2B5EF4-FFF2-40B4-BE49-F238E27FC236}">
                <a16:creationId xmlns:a16="http://schemas.microsoft.com/office/drawing/2014/main" id="{7FA2AA4B-F7EA-9BDB-BC74-4D04D26D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9057" y="3561116"/>
            <a:ext cx="2784652" cy="1872678"/>
          </a:xfrm>
          <a:prstGeom prst="rect">
            <a:avLst/>
          </a:prstGeom>
        </p:spPr>
      </p:pic>
      <p:sp>
        <p:nvSpPr>
          <p:cNvPr id="25611" name="Rectangle 25610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6115049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604" name="Rectangle 3">
            <a:extLst>
              <a:ext uri="{FF2B5EF4-FFF2-40B4-BE49-F238E27FC236}">
                <a16:creationId xmlns:a16="http://schemas.microsoft.com/office/drawing/2014/main" id="{59E4DCAB-ED9A-AD41-4777-31A8D7CD5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276711"/>
              </p:ext>
            </p:extLst>
          </p:nvPr>
        </p:nvGraphicFramePr>
        <p:xfrm>
          <a:off x="852297" y="2277036"/>
          <a:ext cx="4360679" cy="346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DD8496-F25B-EAE8-FE84-771C8C7EC42B}"/>
              </a:ext>
            </a:extLst>
          </p:cNvPr>
          <p:cNvSpPr txBox="1"/>
          <p:nvPr/>
        </p:nvSpPr>
        <p:spPr>
          <a:xfrm>
            <a:off x="6357660" y="2633764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www.flickr.com/photos/143106192@N03/44194297392/in/photolist-2akijUG-MexP6w-274ry1p-8V6TE-9xshHG-4ZasuN-5svAvg-pnVFHg-5oT4kZ-VcYNkX-65S2Lo-mapFz-oPKzRZ-dZCeVN-dZCeW5-dUUT9w-828m2V-dM93Sx-grRK3i-6mngap-bF7FUg-8Nn739-5D1Tt-6okjg7-CYbso-LZjUYY-M2W6xR-LcLQAW-Ma7K6D-6og8re-eWcZr-6okat1-LZjNFs-LZjUNh-Ma7KkX-LcLRUC-LZjPFd-LZjJMW-LcX99k-LcXgSr-M71ZLm-LZjP2C-LHqe7q-M71Zk1-M2VNNi-LcLJRj-Ma7HM6-LHqeRw-LcXa5t-LcX8y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A7FDB5A9-7C21-7686-980C-02F0F1920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7" y="457201"/>
            <a:ext cx="4360680" cy="1556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altLang="en-US" sz="3200"/>
              <a:t>Ponašanja koja su sastavni dio delinkventnog ponašanja</a:t>
            </a:r>
          </a:p>
        </p:txBody>
      </p:sp>
      <p:pic>
        <p:nvPicPr>
          <p:cNvPr id="3" name="Content Placeholder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86473DA-D43C-E842-33FB-308F98D14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9824" y="1089931"/>
            <a:ext cx="2784652" cy="1629021"/>
          </a:xfrm>
          <a:prstGeom prst="rect">
            <a:avLst/>
          </a:prstGeom>
        </p:spPr>
      </p:pic>
      <p:pic>
        <p:nvPicPr>
          <p:cNvPr id="6" name="Picture 5" descr="A picture containing person, person, silhouette&#10;&#10;Description automatically generated">
            <a:extLst>
              <a:ext uri="{FF2B5EF4-FFF2-40B4-BE49-F238E27FC236}">
                <a16:creationId xmlns:a16="http://schemas.microsoft.com/office/drawing/2014/main" id="{0A9BC66A-A8E5-1B75-A46F-CA284D777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9057" y="3534904"/>
            <a:ext cx="2784652" cy="1925103"/>
          </a:xfrm>
          <a:prstGeom prst="rect">
            <a:avLst/>
          </a:prstGeom>
        </p:spPr>
      </p:pic>
      <p:sp>
        <p:nvSpPr>
          <p:cNvPr id="26635" name="Rectangle 266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7" name="Rectangle 266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800"/>
            <a:ext cx="6115049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8" name="Content Placeholder 2">
            <a:extLst>
              <a:ext uri="{FF2B5EF4-FFF2-40B4-BE49-F238E27FC236}">
                <a16:creationId xmlns:a16="http://schemas.microsoft.com/office/drawing/2014/main" id="{BAAD7095-3DA6-3330-2647-D4E13B6312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4988574"/>
              </p:ext>
            </p:extLst>
          </p:nvPr>
        </p:nvGraphicFramePr>
        <p:xfrm>
          <a:off x="852297" y="2277036"/>
          <a:ext cx="4360679" cy="346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0A49E0-54BF-7A25-35F2-6658E916C719}"/>
              </a:ext>
            </a:extLst>
          </p:cNvPr>
          <p:cNvSpPr txBox="1"/>
          <p:nvPr/>
        </p:nvSpPr>
        <p:spPr>
          <a:xfrm>
            <a:off x="6104385" y="251889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HR" sz="700">
                <a:solidFill>
                  <a:srgbClr val="FFFFFF"/>
                </a:solidFill>
                <a:hlinkClick r:id="rId3" tooltip="https://knowlaw.in/index.php/2021/03/17/juvenile-delinquency-a-rising-concer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HR" sz="700">
                <a:solidFill>
                  <a:srgbClr val="FFFFFF"/>
                </a:solidFill>
              </a:rPr>
              <a:t> by Unknown Author is licensed under </a:t>
            </a:r>
            <a:r>
              <a:rPr lang="en-HR" sz="70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7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Rectangle 2">
            <a:extLst>
              <a:ext uri="{FF2B5EF4-FFF2-40B4-BE49-F238E27FC236}">
                <a16:creationId xmlns:a16="http://schemas.microsoft.com/office/drawing/2014/main" id="{05B9D5E8-B509-6692-5D62-7393E83E3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sr-Latn-RS" sz="3500" b="1"/>
              <a:t>Mladi u sukobu sa zakonom</a:t>
            </a:r>
          </a:p>
        </p:txBody>
      </p:sp>
      <p:sp>
        <p:nvSpPr>
          <p:cNvPr id="27656" name="Text Placeholder 3">
            <a:extLst>
              <a:ext uri="{FF2B5EF4-FFF2-40B4-BE49-F238E27FC236}">
                <a16:creationId xmlns:a16="http://schemas.microsoft.com/office/drawing/2014/main" id="{7DCDF852-B28C-484C-A7D0-12882325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450504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8" name="Picture 27657" descr="A close-up of a hexagonal structure&#10;&#10;Description automatically generated">
            <a:extLst>
              <a:ext uri="{FF2B5EF4-FFF2-40B4-BE49-F238E27FC236}">
                <a16:creationId xmlns:a16="http://schemas.microsoft.com/office/drawing/2014/main" id="{6B332377-C74E-77F4-7AA8-55091BE2F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6" r="32982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652" name="Rectangle 3">
            <a:extLst>
              <a:ext uri="{FF2B5EF4-FFF2-40B4-BE49-F238E27FC236}">
                <a16:creationId xmlns:a16="http://schemas.microsoft.com/office/drawing/2014/main" id="{4BC1F417-2D55-0DE9-BB8C-D07F93975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44610"/>
              </p:ext>
            </p:extLst>
          </p:nvPr>
        </p:nvGraphicFramePr>
        <p:xfrm>
          <a:off x="571350" y="2470244"/>
          <a:ext cx="4000647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itle 1">
            <a:extLst>
              <a:ext uri="{FF2B5EF4-FFF2-40B4-BE49-F238E27FC236}">
                <a16:creationId xmlns:a16="http://schemas.microsoft.com/office/drawing/2014/main" id="{594F1FED-C6FB-E470-D5FE-16E057B4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dirty="0" err="1"/>
              <a:t>Etiološki</a:t>
            </a:r>
            <a:r>
              <a:rPr lang="en-GB" altLang="en-US" b="1" dirty="0"/>
              <a:t> </a:t>
            </a:r>
            <a:r>
              <a:rPr lang="en-GB" altLang="en-US" b="1" dirty="0" err="1"/>
              <a:t>čimbenici</a:t>
            </a:r>
            <a:br>
              <a:rPr lang="en-GB" altLang="en-US" b="1" dirty="0"/>
            </a:br>
            <a:r>
              <a:rPr lang="en-GB" altLang="en-US" b="1" dirty="0" err="1"/>
              <a:t>Kriminalnog</a:t>
            </a:r>
            <a:r>
              <a:rPr lang="en-GB" altLang="en-US" b="1" dirty="0"/>
              <a:t> </a:t>
            </a:r>
            <a:r>
              <a:rPr lang="en-GB" altLang="en-US" b="1" dirty="0" err="1"/>
              <a:t>ponašanja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28681" name="Text Placeholder 2">
            <a:extLst>
              <a:ext uri="{FF2B5EF4-FFF2-40B4-BE49-F238E27FC236}">
                <a16:creationId xmlns:a16="http://schemas.microsoft.com/office/drawing/2014/main" id="{921813DD-9FF7-3023-CFCA-BA1565C5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2171B710-4CFF-99BB-C0C6-7BB99A0C348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 wrap="square" anchor="t">
            <a:normAutofit/>
          </a:bodyPr>
          <a:lstStyle/>
          <a:p>
            <a:pPr>
              <a:buFont typeface="Wingdings" pitchFamily="2" charset="2"/>
              <a:buNone/>
            </a:pPr>
            <a:endParaRPr lang="en-US" altLang="en-US" b="1" dirty="0"/>
          </a:p>
        </p:txBody>
      </p:sp>
      <p:sp>
        <p:nvSpPr>
          <p:cNvPr id="28683" name="Text Placeholder 4">
            <a:extLst>
              <a:ext uri="{FF2B5EF4-FFF2-40B4-BE49-F238E27FC236}">
                <a16:creationId xmlns:a16="http://schemas.microsoft.com/office/drawing/2014/main" id="{D35E1124-69D6-6E74-9082-7A90BCB00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480028CB-57C1-960E-8535-53DF6175CD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5025" y="2174874"/>
            <a:ext cx="3455367" cy="406243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16BDF-B003-1890-2357-E7EB40E6345F}"/>
              </a:ext>
            </a:extLst>
          </p:cNvPr>
          <p:cNvSpPr txBox="1"/>
          <p:nvPr/>
        </p:nvSpPr>
        <p:spPr>
          <a:xfrm>
            <a:off x="4645025" y="5901253"/>
            <a:ext cx="4041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900">
                <a:hlinkClick r:id="rId4" tooltip="https://usq.pressbooks.pub/traumainformedpractice/chapter/1-3-etiology-of-child-maltreatment/"/>
              </a:rPr>
              <a:t>This Photo</a:t>
            </a:r>
            <a:r>
              <a:rPr lang="en-HR" sz="900"/>
              <a:t> by Unknown Author is licensed under </a:t>
            </a:r>
            <a:r>
              <a:rPr lang="en-HR" sz="900">
                <a:hlinkClick r:id="rId5" tooltip="https://creativecommons.org/licenses/by-sa/3.0/"/>
              </a:rPr>
              <a:t>CC BY-SA</a:t>
            </a:r>
            <a:endParaRPr lang="en-HR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7454</TotalTime>
  <Words>3023</Words>
  <Application>Microsoft Macintosh PowerPoint</Application>
  <PresentationFormat>On-screen Show (4:3)</PresentationFormat>
  <Paragraphs>346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Uvod u problematiku mladih u sukobu sa zakonom</vt:lpstr>
      <vt:lpstr>Plan održavanja nastave</vt:lpstr>
      <vt:lpstr>Zadaci i obaveze, konačna ocjena</vt:lpstr>
      <vt:lpstr>Uvod u mlade u sukobu sa zakonom </vt:lpstr>
      <vt:lpstr>Uže, šire i najšire određenje delinkventnog ponašanja</vt:lpstr>
      <vt:lpstr>Definiranje delinkventnog ponašanja mladih</vt:lpstr>
      <vt:lpstr>Ponašanja koja su sastavni dio delinkventnog ponašanja</vt:lpstr>
      <vt:lpstr>Mladi u sukobu sa zakonom</vt:lpstr>
      <vt:lpstr>Etiološki čimbenici Kriminalnog ponašanja </vt:lpstr>
      <vt:lpstr>Što dovodi do delinkventnog ponašanja? </vt:lpstr>
      <vt:lpstr>Da se prisjetimo još nekih teorija o nastanku i razvoju delinkventnog ponašanja</vt:lpstr>
      <vt:lpstr>Tri pristupa</vt:lpstr>
      <vt:lpstr>PowerPoint Presentation</vt:lpstr>
      <vt:lpstr>Etiolološka objašnjenja kriminalnog ponašanja nekad i danas</vt:lpstr>
      <vt:lpstr>Razvojni pristupi/teorije</vt:lpstr>
      <vt:lpstr>Teorija delinkvencije u IV stupnja</vt:lpstr>
      <vt:lpstr>Integrativne teorije</vt:lpstr>
      <vt:lpstr>Koncept kriminogenih rizika i potreba</vt:lpstr>
      <vt:lpstr>Velika četvorka rizičnih čimbenika (Andrews, Bonta i Wormith, 2006.)</vt:lpstr>
      <vt:lpstr>Objašnjenje delinkventnog ponašanja kroz pristup koji polazi od opće psihologije ličnosti i socijalne psihologije (Andrews i Bonta, 2006. prema Ricijaš, 2009.)</vt:lpstr>
      <vt:lpstr>Teorija integriranog kognitivnog antisocijalnog potencijala (Andrews i Bonta, 2006., prema Ricijaš, 2009.)</vt:lpstr>
      <vt:lpstr>PowerPoint Presentation</vt:lpstr>
      <vt:lpstr>“Situacija čini lopova”? Luciferov učinak</vt:lpstr>
      <vt:lpstr> Individualni rizični čimbenici  </vt:lpstr>
      <vt:lpstr> Individualni rizični čimbenici  </vt:lpstr>
      <vt:lpstr> Rizični čimbenici u obiteljskom okruženju </vt:lpstr>
      <vt:lpstr> Rizični čimbenici povezani s obrazovanjem </vt:lpstr>
      <vt:lpstr> Rizični čimbenici povezani s vršnjacima – važni u adolescenciji</vt:lpstr>
      <vt:lpstr>Širi okolinski rizični čimbenici</vt:lpstr>
      <vt:lpstr>Čemu mladi pripisuju uzroke vlastitog delinkventnog ponašanja Neven Ricijaš (2009) </vt:lpstr>
      <vt:lpstr>Pitanja za ponavljanje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NEKE SPECIFIČNOSTI I OKOLNOSTI UČENIKA KOJI ISPADAJU IZ SREDNJEG OBRAZOVANJA</dc:title>
  <dc:creator>Gordana</dc:creator>
  <cp:lastModifiedBy>Marijana Majdak</cp:lastModifiedBy>
  <cp:revision>176</cp:revision>
  <cp:lastPrinted>2013-02-18T09:06:59Z</cp:lastPrinted>
  <dcterms:created xsi:type="dcterms:W3CDTF">2013-02-13T13:50:34Z</dcterms:created>
  <dcterms:modified xsi:type="dcterms:W3CDTF">2023-10-15T20:57:54Z</dcterms:modified>
</cp:coreProperties>
</file>